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Lst>
  <p:notesMasterIdLst>
    <p:notesMasterId r:id="rId24"/>
  </p:notesMasterIdLst>
  <p:sldIdLst>
    <p:sldId id="514" r:id="rId3"/>
    <p:sldId id="515" r:id="rId4"/>
    <p:sldId id="260" r:id="rId5"/>
    <p:sldId id="481" r:id="rId6"/>
    <p:sldId id="482" r:id="rId7"/>
    <p:sldId id="483" r:id="rId8"/>
    <p:sldId id="518" r:id="rId9"/>
    <p:sldId id="263" r:id="rId10"/>
    <p:sldId id="265" r:id="rId11"/>
    <p:sldId id="507" r:id="rId12"/>
    <p:sldId id="526" r:id="rId13"/>
    <p:sldId id="527" r:id="rId14"/>
    <p:sldId id="524" r:id="rId15"/>
    <p:sldId id="525" r:id="rId16"/>
    <p:sldId id="502" r:id="rId17"/>
    <p:sldId id="264" r:id="rId18"/>
    <p:sldId id="530" r:id="rId19"/>
    <p:sldId id="531" r:id="rId20"/>
    <p:sldId id="532" r:id="rId21"/>
    <p:sldId id="529" r:id="rId22"/>
    <p:sldId id="5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3"/>
    <p:restoredTop sz="95597"/>
  </p:normalViewPr>
  <p:slideViewPr>
    <p:cSldViewPr snapToGrid="0" snapToObjects="1">
      <p:cViewPr varScale="1">
        <p:scale>
          <a:sx n="105" d="100"/>
          <a:sy n="105" d="100"/>
        </p:scale>
        <p:origin x="2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17F6B-3613-9547-A454-6BF2A389FFC5}" type="datetimeFigureOut">
              <a:rPr lang="en-US" smtClean="0"/>
              <a:t>1/29/19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7B09B-A903-EB4C-96BE-A9589BFBF3BE}" type="slidenum">
              <a:rPr lang="en-US" smtClean="0"/>
              <a:t>‹#›</a:t>
            </a:fld>
            <a:endParaRPr lang="en-US"/>
          </a:p>
        </p:txBody>
      </p:sp>
    </p:spTree>
    <p:extLst>
      <p:ext uri="{BB962C8B-B14F-4D97-AF65-F5344CB8AC3E}">
        <p14:creationId xmlns:p14="http://schemas.microsoft.com/office/powerpoint/2010/main" val="3331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E6JeJdLmeQk?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unsplash.com/search/photos/smith-county-i-40-rest-area-lancaster-united-states" TargetMode="External"/><Relationship Id="rId4" Type="http://schemas.openxmlformats.org/officeDocument/2006/relationships/hyperlink" Target="https://unsplash.com/?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40d015788_0_2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340d015788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986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7B09B-A903-EB4C-96BE-A9589BFBF3BE}" type="slidenum">
              <a:rPr lang="en-US" smtClean="0"/>
              <a:t>18</a:t>
            </a:fld>
            <a:endParaRPr lang="en-US"/>
          </a:p>
        </p:txBody>
      </p:sp>
    </p:spTree>
    <p:extLst>
      <p:ext uri="{BB962C8B-B14F-4D97-AF65-F5344CB8AC3E}">
        <p14:creationId xmlns:p14="http://schemas.microsoft.com/office/powerpoint/2010/main" val="272673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7B09B-A903-EB4C-96BE-A9589BFBF3BE}" type="slidenum">
              <a:rPr lang="en-US" smtClean="0"/>
              <a:t>19</a:t>
            </a:fld>
            <a:endParaRPr lang="en-US"/>
          </a:p>
        </p:txBody>
      </p:sp>
    </p:spTree>
    <p:extLst>
      <p:ext uri="{BB962C8B-B14F-4D97-AF65-F5344CB8AC3E}">
        <p14:creationId xmlns:p14="http://schemas.microsoft.com/office/powerpoint/2010/main" val="240810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40d015788_0_2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340d015788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85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95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40d015788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40d015788_0_2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Photo by </a:t>
            </a:r>
            <a:r>
              <a:rPr lang="en-US" sz="1200" b="0" i="0" u="sng" strike="noStrike" cap="none" dirty="0">
                <a:solidFill>
                  <a:schemeClr val="hlink"/>
                </a:solidFill>
                <a:latin typeface="Calibri"/>
                <a:ea typeface="Calibri"/>
                <a:cs typeface="Calibri"/>
                <a:sym typeface="Calibri"/>
                <a:hlinkClick r:id="rId3"/>
              </a:rPr>
              <a:t>Rick Meyers</a:t>
            </a:r>
            <a:r>
              <a:rPr lang="en-US" sz="1200" b="0" i="0" u="none" strike="noStrike" cap="none" dirty="0">
                <a:solidFill>
                  <a:schemeClr val="dk1"/>
                </a:solidFill>
                <a:latin typeface="Calibri"/>
                <a:ea typeface="Calibri"/>
                <a:cs typeface="Calibri"/>
                <a:sym typeface="Calibri"/>
              </a:rPr>
              <a:t> on </a:t>
            </a:r>
            <a:r>
              <a:rPr lang="en-US" sz="1200" b="0" i="0" u="sng" strike="noStrike" cap="none" dirty="0">
                <a:solidFill>
                  <a:schemeClr val="hlink"/>
                </a:solidFill>
                <a:latin typeface="Calibri"/>
                <a:ea typeface="Calibri"/>
                <a:cs typeface="Calibri"/>
                <a:sym typeface="Calibri"/>
                <a:hlinkClick r:id="rId4"/>
              </a:rPr>
              <a:t>Unsplash</a:t>
            </a:r>
            <a:r>
              <a:rPr lang="en-US" sz="1200" b="0" i="0" u="none" strike="noStrike" cap="none" dirty="0">
                <a:solidFill>
                  <a:schemeClr val="dk1"/>
                </a:solidFill>
                <a:latin typeface="Calibri"/>
                <a:ea typeface="Calibri"/>
                <a:cs typeface="Calibri"/>
                <a:sym typeface="Calibri"/>
              </a:rPr>
              <a:t>,   </a:t>
            </a:r>
            <a:r>
              <a:rPr lang="en-US" sz="1200" b="0" i="0" u="sng" strike="noStrike" cap="none" dirty="0">
                <a:solidFill>
                  <a:schemeClr val="hlink"/>
                </a:solidFill>
                <a:latin typeface="Calibri"/>
                <a:ea typeface="Calibri"/>
                <a:cs typeface="Calibri"/>
                <a:sym typeface="Calibri"/>
                <a:hlinkClick r:id="rId5"/>
              </a:rPr>
              <a:t>Smith County I-40 Rest Area, Lancaster, United State</a:t>
            </a:r>
            <a:r>
              <a:rPr lang="en-US" sz="1200" b="0" i="0" u="none" strike="noStrike" cap="none" dirty="0">
                <a:solidFill>
                  <a:schemeClr val="dk1"/>
                </a:solidFill>
                <a:latin typeface="Calibri"/>
                <a:ea typeface="Calibri"/>
                <a:cs typeface="Calibri"/>
                <a:sym typeface="Calibri"/>
              </a:rPr>
              <a:t>s</a:t>
            </a:r>
            <a:endParaRPr sz="1200" b="0" i="0" u="none" strike="noStrike" cap="none" dirty="0">
              <a:solidFill>
                <a:schemeClr val="dk1"/>
              </a:solidFill>
              <a:latin typeface="Calibri"/>
              <a:ea typeface="Calibri"/>
              <a:cs typeface="Calibri"/>
              <a:sym typeface="Calibri"/>
            </a:endParaRPr>
          </a:p>
        </p:txBody>
      </p:sp>
      <p:sp>
        <p:nvSpPr>
          <p:cNvPr id="235" name="Google Shape;235;g340d015788_0_2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745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0d015788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40d015788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6" name="Google Shape;196;g340d015788_0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98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01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35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6" name="Google Shape;2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7</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40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84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80" name="Google Shape;2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50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7B09B-A903-EB4C-96BE-A9589BFBF3BE}" type="slidenum">
              <a:rPr lang="en-US" smtClean="0"/>
              <a:t>11</a:t>
            </a:fld>
            <a:endParaRPr lang="en-US"/>
          </a:p>
        </p:txBody>
      </p:sp>
    </p:spTree>
    <p:extLst>
      <p:ext uri="{BB962C8B-B14F-4D97-AF65-F5344CB8AC3E}">
        <p14:creationId xmlns:p14="http://schemas.microsoft.com/office/powerpoint/2010/main" val="21487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4098-D557-5C4E-AE1B-9C7F3BF1D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9050F8-70A5-B746-A483-F824A0795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8DE34F-1044-9A44-A11C-3F54065F1D95}"/>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5" name="Footer Placeholder 4">
            <a:extLst>
              <a:ext uri="{FF2B5EF4-FFF2-40B4-BE49-F238E27FC236}">
                <a16:creationId xmlns:a16="http://schemas.microsoft.com/office/drawing/2014/main" id="{95AC6C0F-CB84-0244-AFFA-113483E13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2BCF-19E4-3D4D-95B0-1F39DA7A0C9C}"/>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243142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8B19-B2F3-9444-B469-2B3BD416C9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D458B7-5FFB-6E4B-B356-DA21DDC3A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F8F2-6816-394C-9827-587C74C4BDD8}"/>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5" name="Footer Placeholder 4">
            <a:extLst>
              <a:ext uri="{FF2B5EF4-FFF2-40B4-BE49-F238E27FC236}">
                <a16:creationId xmlns:a16="http://schemas.microsoft.com/office/drawing/2014/main" id="{38269F0F-D22D-E74B-91DC-35D946A01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45AB3-A51E-F643-B26E-8A111373A179}"/>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7921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D2F25-E6C8-4947-B495-3533C807A1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1FD23-7D60-A948-BCF7-963F21FE4A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88F70-61D3-1B46-8AAE-6459FE56C806}"/>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5" name="Footer Placeholder 4">
            <a:extLst>
              <a:ext uri="{FF2B5EF4-FFF2-40B4-BE49-F238E27FC236}">
                <a16:creationId xmlns:a16="http://schemas.microsoft.com/office/drawing/2014/main" id="{E6725993-D7EE-D240-9019-4BD5F22F4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3FC7B-9479-654D-8952-E23C22DE1AA6}"/>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335969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a:stretch/>
        </p:blipFill>
        <p:spPr>
          <a:xfrm>
            <a:off x="-32338" y="0"/>
            <a:ext cx="12222810" cy="6877049"/>
          </a:xfrm>
          <a:prstGeom prst="rect">
            <a:avLst/>
          </a:prstGeom>
          <a:noFill/>
          <a:ln>
            <a:noFill/>
          </a:ln>
        </p:spPr>
      </p:pic>
      <p:sp>
        <p:nvSpPr>
          <p:cNvPr id="38" name="Google Shape;38;p7"/>
          <p:cNvSpPr txBox="1">
            <a:spLocks noGrp="1"/>
          </p:cNvSpPr>
          <p:nvPr>
            <p:ph type="title"/>
          </p:nvPr>
        </p:nvSpPr>
        <p:spPr>
          <a:xfrm>
            <a:off x="762000" y="838201"/>
            <a:ext cx="8712200" cy="12699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03744"/>
              </a:buClr>
              <a:buSzPts val="3600"/>
              <a:buFont typeface="PT Sans"/>
              <a:buNone/>
              <a:defRPr sz="3600" b="1" i="0" u="none" strike="noStrike" cap="none">
                <a:solidFill>
                  <a:srgbClr val="003744"/>
                </a:solidFill>
                <a:latin typeface="PT Sans"/>
                <a:ea typeface="PT Sans"/>
                <a:cs typeface="PT Sans"/>
                <a:sym typeface="PT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7"/>
          <p:cNvSpPr txBox="1">
            <a:spLocks noGrp="1"/>
          </p:cNvSpPr>
          <p:nvPr>
            <p:ph type="body" idx="1"/>
          </p:nvPr>
        </p:nvSpPr>
        <p:spPr>
          <a:xfrm>
            <a:off x="762000" y="2311400"/>
            <a:ext cx="8712200" cy="22860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rgbClr val="0083BA"/>
              </a:buClr>
              <a:buSzPts val="2400"/>
              <a:buFont typeface="Arial"/>
              <a:buNone/>
              <a:defRPr sz="2400" b="0" i="0" u="none" strike="noStrike" cap="none">
                <a:solidFill>
                  <a:srgbClr val="0083BA"/>
                </a:solidFill>
                <a:latin typeface="PT Sans"/>
                <a:ea typeface="PT Sans"/>
                <a:cs typeface="PT Sans"/>
                <a:sym typeface="PT Sans"/>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9187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ontent Placeholder 5"/>
          <p:cNvSpPr>
            <a:spLocks noGrp="1"/>
          </p:cNvSpPr>
          <p:nvPr>
            <p:ph sz="quarter" idx="11" hasCustomPrompt="1"/>
          </p:nvPr>
        </p:nvSpPr>
        <p:spPr>
          <a:xfrm>
            <a:off x="2427981" y="4085488"/>
            <a:ext cx="8951220" cy="509955"/>
          </a:xfrm>
        </p:spPr>
        <p:txBody>
          <a:bodyPr>
            <a:noAutofit/>
          </a:bodyPr>
          <a:lstStyle>
            <a:lvl1pPr marL="0" indent="0" algn="r">
              <a:buFontTx/>
              <a:buNone/>
              <a:defRPr sz="2800" cap="all" spc="90" baseline="0">
                <a:solidFill>
                  <a:schemeClr val="bg1"/>
                </a:solidFill>
              </a:defRPr>
            </a:lvl1pPr>
          </a:lstStyle>
          <a:p>
            <a:pPr lvl="0"/>
            <a:r>
              <a:rPr lang="en-US" dirty="0"/>
              <a:t>Click to edit TITLE a</a:t>
            </a:r>
          </a:p>
        </p:txBody>
      </p:sp>
      <p:sp>
        <p:nvSpPr>
          <p:cNvPr id="9" name="Content Placeholder 5"/>
          <p:cNvSpPr>
            <a:spLocks noGrp="1"/>
          </p:cNvSpPr>
          <p:nvPr>
            <p:ph sz="quarter" idx="12" hasCustomPrompt="1"/>
          </p:nvPr>
        </p:nvSpPr>
        <p:spPr>
          <a:xfrm>
            <a:off x="2427981" y="4616940"/>
            <a:ext cx="8965659" cy="509955"/>
          </a:xfrm>
        </p:spPr>
        <p:txBody>
          <a:bodyPr>
            <a:noAutofit/>
          </a:bodyPr>
          <a:lstStyle>
            <a:lvl1pPr marL="0" indent="0" algn="r">
              <a:buFontTx/>
              <a:buNone/>
              <a:defRPr sz="1800" cap="all" spc="90" baseline="0">
                <a:solidFill>
                  <a:schemeClr val="bg1"/>
                </a:solidFill>
              </a:defRPr>
            </a:lvl1pPr>
          </a:lstStyle>
          <a:p>
            <a:pPr lvl="0"/>
            <a:r>
              <a:rPr lang="en-US" dirty="0"/>
              <a:t>Click to edit </a:t>
            </a:r>
            <a:r>
              <a:rPr lang="en-US" dirty="0" err="1"/>
              <a:t>subTITLE</a:t>
            </a:r>
            <a:r>
              <a:rPr lang="en-US" dirty="0"/>
              <a:t> b</a:t>
            </a:r>
          </a:p>
        </p:txBody>
      </p:sp>
      <p:sp>
        <p:nvSpPr>
          <p:cNvPr id="10" name="Content Placeholder 5"/>
          <p:cNvSpPr>
            <a:spLocks noGrp="1"/>
          </p:cNvSpPr>
          <p:nvPr>
            <p:ph sz="quarter" idx="13" hasCustomPrompt="1"/>
          </p:nvPr>
        </p:nvSpPr>
        <p:spPr>
          <a:xfrm>
            <a:off x="2427981" y="5624146"/>
            <a:ext cx="8965659" cy="509955"/>
          </a:xfrm>
        </p:spPr>
        <p:txBody>
          <a:bodyPr>
            <a:noAutofit/>
          </a:bodyPr>
          <a:lstStyle>
            <a:lvl1pPr marL="0" indent="0" algn="r">
              <a:buFontTx/>
              <a:buNone/>
              <a:defRPr sz="1350" cap="all" spc="90" baseline="0">
                <a:solidFill>
                  <a:schemeClr val="bg1"/>
                </a:solidFill>
              </a:defRPr>
            </a:lvl1pPr>
          </a:lstStyle>
          <a:p>
            <a:pPr lvl="0"/>
            <a:r>
              <a:rPr lang="en-US" dirty="0"/>
              <a:t>CLICK TO EDIT presentation type | Month Day, Year</a:t>
            </a:r>
          </a:p>
        </p:txBody>
      </p:sp>
      <p:sp>
        <p:nvSpPr>
          <p:cNvPr id="12" name="Content Placeholder 5"/>
          <p:cNvSpPr>
            <a:spLocks noGrp="1"/>
          </p:cNvSpPr>
          <p:nvPr>
            <p:ph sz="quarter" idx="14" hasCustomPrompt="1"/>
          </p:nvPr>
        </p:nvSpPr>
        <p:spPr>
          <a:xfrm>
            <a:off x="4981006" y="6193176"/>
            <a:ext cx="4057597" cy="283306"/>
          </a:xfrm>
        </p:spPr>
        <p:txBody>
          <a:bodyPr>
            <a:noAutofit/>
          </a:bodyPr>
          <a:lstStyle>
            <a:lvl1pPr marL="0" indent="0" algn="r">
              <a:buFontTx/>
              <a:buNone/>
              <a:defRPr sz="1270" cap="all" spc="50" baseline="0">
                <a:solidFill>
                  <a:schemeClr val="tx1"/>
                </a:solidFill>
              </a:defRPr>
            </a:lvl1pPr>
          </a:lstStyle>
          <a:p>
            <a:pPr lvl="0"/>
            <a:r>
              <a:rPr lang="en-US" dirty="0"/>
              <a:t>CLICK TO EDIT presenter name</a:t>
            </a:r>
          </a:p>
        </p:txBody>
      </p:sp>
      <p:sp>
        <p:nvSpPr>
          <p:cNvPr id="13" name="Content Placeholder 5"/>
          <p:cNvSpPr>
            <a:spLocks noGrp="1"/>
          </p:cNvSpPr>
          <p:nvPr>
            <p:ph sz="quarter" idx="15" hasCustomPrompt="1"/>
          </p:nvPr>
        </p:nvSpPr>
        <p:spPr>
          <a:xfrm>
            <a:off x="4981006" y="6401542"/>
            <a:ext cx="4057597" cy="269367"/>
          </a:xfrm>
        </p:spPr>
        <p:txBody>
          <a:bodyPr>
            <a:noAutofit/>
          </a:bodyPr>
          <a:lstStyle>
            <a:lvl1pPr marL="0" indent="0" algn="r">
              <a:buFontTx/>
              <a:buNone/>
              <a:defRPr sz="1099" b="0" i="1" cap="none" spc="0" baseline="0">
                <a:solidFill>
                  <a:schemeClr val="tx2"/>
                </a:solidFill>
                <a:latin typeface="Open Sans" charset="0"/>
                <a:ea typeface="Open Sans" charset="0"/>
                <a:cs typeface="Open Sans" charset="0"/>
              </a:defRPr>
            </a:lvl1pPr>
          </a:lstStyle>
          <a:p>
            <a:pPr lvl="0"/>
            <a:r>
              <a:rPr lang="en-US" dirty="0"/>
              <a:t>CLICK TO EDIT presenter title</a:t>
            </a:r>
          </a:p>
        </p:txBody>
      </p:sp>
      <p:sp>
        <p:nvSpPr>
          <p:cNvPr id="14" name="Content Placeholder 5"/>
          <p:cNvSpPr>
            <a:spLocks noGrp="1"/>
          </p:cNvSpPr>
          <p:nvPr>
            <p:ph sz="quarter" idx="16" hasCustomPrompt="1"/>
          </p:nvPr>
        </p:nvSpPr>
        <p:spPr>
          <a:xfrm>
            <a:off x="4981006" y="6605570"/>
            <a:ext cx="4057597" cy="269367"/>
          </a:xfrm>
        </p:spPr>
        <p:txBody>
          <a:bodyPr>
            <a:noAutofit/>
          </a:bodyPr>
          <a:lstStyle>
            <a:lvl1pPr marL="0" indent="0" algn="r">
              <a:buFontTx/>
              <a:buNone/>
              <a:defRPr sz="1000" b="0" i="0" cap="none" spc="0" baseline="0">
                <a:solidFill>
                  <a:schemeClr val="tx2"/>
                </a:solidFill>
                <a:latin typeface="Open Sans" charset="0"/>
                <a:ea typeface="Open Sans" charset="0"/>
                <a:cs typeface="Open Sans" charset="0"/>
              </a:defRPr>
            </a:lvl1pPr>
          </a:lstStyle>
          <a:p>
            <a:pPr lvl="0"/>
            <a:r>
              <a:rPr lang="en-US" dirty="0"/>
              <a:t>CLICK TO EDIT </a:t>
            </a:r>
            <a:r>
              <a:rPr lang="en-US" dirty="0" err="1"/>
              <a:t>orcid.org</a:t>
            </a:r>
            <a:r>
              <a:rPr lang="en-US" dirty="0"/>
              <a:t> | ID#</a:t>
            </a:r>
          </a:p>
        </p:txBody>
      </p:sp>
    </p:spTree>
    <p:extLst>
      <p:ext uri="{BB962C8B-B14F-4D97-AF65-F5344CB8AC3E}">
        <p14:creationId xmlns:p14="http://schemas.microsoft.com/office/powerpoint/2010/main" val="1588910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ion (stati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3323"/>
          </a:xfrm>
          <a:prstGeom prst="rect">
            <a:avLst/>
          </a:prstGeom>
        </p:spPr>
      </p:pic>
    </p:spTree>
    <p:extLst>
      <p:ext uri="{BB962C8B-B14F-4D97-AF65-F5344CB8AC3E}">
        <p14:creationId xmlns:p14="http://schemas.microsoft.com/office/powerpoint/2010/main" val="351204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Head, subhead &amp; 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8"/>
          <p:cNvSpPr>
            <a:spLocks noGrp="1"/>
          </p:cNvSpPr>
          <p:nvPr>
            <p:ph sz="quarter" idx="13" hasCustomPrompt="1"/>
          </p:nvPr>
        </p:nvSpPr>
        <p:spPr>
          <a:xfrm>
            <a:off x="812800" y="1562101"/>
            <a:ext cx="10566400" cy="501162"/>
          </a:xfrm>
        </p:spPr>
        <p:txBody>
          <a:bodyPr>
            <a:normAutofit/>
          </a:bodyPr>
          <a:lstStyle>
            <a:lvl1pPr marL="0" indent="0">
              <a:buNone/>
              <a:defRPr sz="2600" b="1" i="0" cap="all" baseline="0">
                <a:latin typeface="Open Sans Semibold" charset="0"/>
                <a:ea typeface="Open Sans Semibold" charset="0"/>
                <a:cs typeface="Open Sans Semibold" charset="0"/>
              </a:defRPr>
            </a:lvl1pPr>
          </a:lstStyle>
          <a:p>
            <a:pPr lvl="0"/>
            <a:r>
              <a:rPr lang="en-US" dirty="0"/>
              <a:t>Click here to edit Subhead</a:t>
            </a:r>
          </a:p>
        </p:txBody>
      </p:sp>
      <p:sp>
        <p:nvSpPr>
          <p:cNvPr id="6" name="Text Placeholder 5"/>
          <p:cNvSpPr>
            <a:spLocks noGrp="1"/>
          </p:cNvSpPr>
          <p:nvPr>
            <p:ph type="body" sz="quarter" idx="14" hasCustomPrompt="1"/>
          </p:nvPr>
        </p:nvSpPr>
        <p:spPr>
          <a:xfrm>
            <a:off x="1187939" y="2172678"/>
            <a:ext cx="10191260" cy="3439136"/>
          </a:xfrm>
        </p:spPr>
        <p:txBody>
          <a:bodyPr>
            <a:normAutofit/>
          </a:bodyPr>
          <a:lstStyle>
            <a:lvl1pPr marL="0" indent="0">
              <a:buFontTx/>
              <a:buNone/>
              <a:defRPr sz="2400" baseline="0"/>
            </a:lvl1pPr>
            <a:lvl2pPr marL="210312" indent="0">
              <a:buFontTx/>
              <a:buNone/>
              <a:defRPr/>
            </a:lvl2pPr>
            <a:lvl3pPr marL="457200" indent="0">
              <a:buFontTx/>
              <a:buNone/>
              <a:defRPr/>
            </a:lvl3pPr>
            <a:lvl4pPr marL="731520" indent="0">
              <a:buFontTx/>
              <a:buNone/>
              <a:defRPr/>
            </a:lvl4pPr>
            <a:lvl5pPr marL="1005840" indent="0">
              <a:buFontTx/>
              <a:buNone/>
              <a:defRPr/>
            </a:lvl5pPr>
          </a:lstStyle>
          <a:p>
            <a:pPr lvl="0"/>
            <a:r>
              <a:rPr lang="en-US" dirty="0"/>
              <a:t>Click to edit text </a:t>
            </a:r>
          </a:p>
        </p:txBody>
      </p:sp>
    </p:spTree>
    <p:extLst>
      <p:ext uri="{BB962C8B-B14F-4D97-AF65-F5344CB8AC3E}">
        <p14:creationId xmlns:p14="http://schemas.microsoft.com/office/powerpoint/2010/main" val="206755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ported graphic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grey header</a:t>
            </a:r>
          </a:p>
        </p:txBody>
      </p:sp>
      <p:sp>
        <p:nvSpPr>
          <p:cNvPr id="5" name="Picture Placeholder 4"/>
          <p:cNvSpPr>
            <a:spLocks noGrp="1"/>
          </p:cNvSpPr>
          <p:nvPr>
            <p:ph type="pic" sz="quarter" idx="11" hasCustomPrompt="1"/>
          </p:nvPr>
        </p:nvSpPr>
        <p:spPr>
          <a:xfrm>
            <a:off x="812800" y="1562100"/>
            <a:ext cx="10566400" cy="4572000"/>
          </a:xfrm>
        </p:spPr>
        <p:txBody>
          <a:bodyPr anchor="ctr"/>
          <a:lstStyle>
            <a:lvl1pPr algn="ctr">
              <a:defRPr/>
            </a:lvl1pPr>
          </a:lstStyle>
          <a:p>
            <a:r>
              <a:rPr lang="en-US" dirty="0"/>
              <a:t>Click to add Picture or imported chart</a:t>
            </a:r>
          </a:p>
        </p:txBody>
      </p:sp>
    </p:spTree>
    <p:extLst>
      <p:ext uri="{BB962C8B-B14F-4D97-AF65-F5344CB8AC3E}">
        <p14:creationId xmlns:p14="http://schemas.microsoft.com/office/powerpoint/2010/main" val="329393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imag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3122" y="405302"/>
            <a:ext cx="7230516" cy="984738"/>
          </a:xfrm>
        </p:spPr>
        <p:txBody>
          <a:bodyPr/>
          <a:lstStyle/>
          <a:p>
            <a:r>
              <a:rPr lang="en-US" dirty="0"/>
              <a:t>Click to edit green header</a:t>
            </a:r>
          </a:p>
        </p:txBody>
      </p:sp>
      <p:sp>
        <p:nvSpPr>
          <p:cNvPr id="7" name="Content Placeholder 6"/>
          <p:cNvSpPr>
            <a:spLocks noGrp="1"/>
          </p:cNvSpPr>
          <p:nvPr>
            <p:ph sz="quarter" idx="11"/>
          </p:nvPr>
        </p:nvSpPr>
        <p:spPr>
          <a:xfrm>
            <a:off x="4163485" y="1562100"/>
            <a:ext cx="7215716"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hasCustomPrompt="1"/>
          </p:nvPr>
        </p:nvSpPr>
        <p:spPr>
          <a:xfrm>
            <a:off x="0" y="0"/>
            <a:ext cx="4064000" cy="6134100"/>
          </a:xfrm>
          <a:solidFill>
            <a:schemeClr val="bg1"/>
          </a:solidFill>
          <a:ln>
            <a:noFill/>
          </a:ln>
        </p:spPr>
        <p:txBody>
          <a:bodyPr anchor="ctr" anchorCtr="1"/>
          <a:lstStyle>
            <a:lvl1pPr>
              <a:defRPr baseline="0"/>
            </a:lvl1pPr>
          </a:lstStyle>
          <a:p>
            <a:r>
              <a:rPr lang="en-US" dirty="0"/>
              <a:t>Click to add imported image</a:t>
            </a:r>
          </a:p>
        </p:txBody>
      </p:sp>
    </p:spTree>
    <p:extLst>
      <p:ext uri="{BB962C8B-B14F-4D97-AF65-F5344CB8AC3E}">
        <p14:creationId xmlns:p14="http://schemas.microsoft.com/office/powerpoint/2010/main" val="226982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7CFCBC-7470-944A-8FF4-B029A32560EE}"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226675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CFCBC-7470-944A-8FF4-B029A32560EE}"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229357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E75E-A326-EF48-9CC9-2DADCA559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B697A-9317-F543-B8ED-9BC12C2B1D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956BD-B370-4443-942C-A2AE6F842992}"/>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5" name="Footer Placeholder 4">
            <a:extLst>
              <a:ext uri="{FF2B5EF4-FFF2-40B4-BE49-F238E27FC236}">
                <a16:creationId xmlns:a16="http://schemas.microsoft.com/office/drawing/2014/main" id="{563D9B78-8FF5-CA4A-8FBD-2D60F4CFC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602ED-C50B-6344-B32E-4BB48DDA6274}"/>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428444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7CFCBC-7470-944A-8FF4-B029A32560EE}"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3666082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CFCBC-7470-944A-8FF4-B029A32560EE}" type="datetimeFigureOut">
              <a:rPr lang="en-US" smtClean="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39222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7CFCBC-7470-944A-8FF4-B029A32560EE}" type="datetimeFigureOut">
              <a:rPr lang="en-US" smtClean="0"/>
              <a:t>1/29/19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94761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7CFCBC-7470-944A-8FF4-B029A32560EE}" type="datetimeFigureOut">
              <a:rPr lang="en-US" smtClean="0"/>
              <a:t>1/29/19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3121775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CFCBC-7470-944A-8FF4-B029A32560EE}" type="datetimeFigureOut">
              <a:rPr lang="en-US" smtClean="0"/>
              <a:t>1/29/19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269140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7CFCBC-7470-944A-8FF4-B029A32560EE}" type="datetimeFigureOut">
              <a:rPr lang="en-US" smtClean="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4207849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7CFCBC-7470-944A-8FF4-B029A32560EE}" type="datetimeFigureOut">
              <a:rPr lang="en-US" smtClean="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2346253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CFCBC-7470-944A-8FF4-B029A32560EE}"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333758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CFCBC-7470-944A-8FF4-B029A32560EE}"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025E1-7DC8-3E43-8142-DC5ECA48466F}" type="slidenum">
              <a:rPr lang="en-US" smtClean="0"/>
              <a:t>‹#›</a:t>
            </a:fld>
            <a:endParaRPr lang="en-US"/>
          </a:p>
        </p:txBody>
      </p:sp>
    </p:spTree>
    <p:extLst>
      <p:ext uri="{BB962C8B-B14F-4D97-AF65-F5344CB8AC3E}">
        <p14:creationId xmlns:p14="http://schemas.microsoft.com/office/powerpoint/2010/main" val="1329872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WP2 content">
    <p:spTree>
      <p:nvGrpSpPr>
        <p:cNvPr id="1" name=""/>
        <p:cNvGrpSpPr/>
        <p:nvPr/>
      </p:nvGrpSpPr>
      <p:grpSpPr>
        <a:xfrm>
          <a:off x="0" y="0"/>
          <a:ext cx="0" cy="0"/>
          <a:chOff x="0" y="0"/>
          <a:chExt cx="0" cy="0"/>
        </a:xfrm>
      </p:grpSpPr>
      <p:sp>
        <p:nvSpPr>
          <p:cNvPr id="39" name="Shape 39"/>
          <p:cNvSpPr/>
          <p:nvPr/>
        </p:nvSpPr>
        <p:spPr>
          <a:xfrm>
            <a:off x="532825" y="1017950"/>
            <a:ext cx="11126350" cy="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175">
            <a:solidFill>
              <a:srgbClr val="9A9A9A"/>
            </a:solidFill>
            <a:miter lim="400000"/>
          </a:ln>
        </p:spPr>
        <p:txBody>
          <a:bodyPr lIns="19050" tIns="19050" rIns="19050" bIns="19050" anchor="ctr"/>
          <a:lstStyle/>
          <a:p>
            <a:pPr lvl="0" algn="l" defTabSz="321457">
              <a:defRPr sz="800">
                <a:latin typeface="Helvetica"/>
                <a:ea typeface="Helvetica"/>
                <a:cs typeface="Helvetica"/>
                <a:sym typeface="Helvetica"/>
              </a:defRPr>
            </a:pPr>
            <a:endParaRPr sz="562"/>
          </a:p>
        </p:txBody>
      </p:sp>
      <p:sp>
        <p:nvSpPr>
          <p:cNvPr id="7" name="Rectangle 6"/>
          <p:cNvSpPr/>
          <p:nvPr userDrawn="1"/>
        </p:nvSpPr>
        <p:spPr>
          <a:xfrm>
            <a:off x="11304063" y="6406949"/>
            <a:ext cx="373820" cy="287130"/>
          </a:xfrm>
          <a:prstGeom prst="rect">
            <a:avLst/>
          </a:prstGeom>
        </p:spPr>
        <p:txBody>
          <a:bodyPr wrap="none">
            <a:spAutoFit/>
          </a:bodyPr>
          <a:lstStyle/>
          <a:p>
            <a:pPr marL="0" marR="0" indent="0" algn="ctr" defTabSz="410751" rtl="0" fontAlgn="auto" latinLnBrk="1" hangingPunct="0">
              <a:lnSpc>
                <a:spcPct val="100000"/>
              </a:lnSpc>
              <a:spcBef>
                <a:spcPts val="0"/>
              </a:spcBef>
              <a:spcAft>
                <a:spcPts val="0"/>
              </a:spcAft>
              <a:buClrTx/>
              <a:buSzTx/>
              <a:buFontTx/>
              <a:buNone/>
              <a:tabLst/>
            </a:pPr>
            <a:fld id="{91244ABC-E437-D54E-AFAC-B25665B2A730}" type="slidenum">
              <a:rPr kumimoji="0" lang="en-US" sz="1266" b="0" i="0" u="none" strike="noStrike" cap="none" spc="0" normalizeH="0" baseline="0" smtClean="0">
                <a:ln>
                  <a:noFill/>
                </a:ln>
                <a:solidFill>
                  <a:srgbClr val="000000"/>
                </a:solidFill>
                <a:effectLst/>
                <a:uFillTx/>
                <a:latin typeface="+mn-lt"/>
                <a:ea typeface="+mn-ea"/>
                <a:cs typeface="+mn-cs"/>
                <a:sym typeface="Helvetica Neue Light"/>
              </a:rPr>
              <a:pPr marL="0" marR="0" indent="0" algn="ctr" defTabSz="410751" rtl="0" fontAlgn="auto" latinLnBrk="1" hangingPunct="0">
                <a:lnSpc>
                  <a:spcPct val="100000"/>
                </a:lnSpc>
                <a:spcBef>
                  <a:spcPts val="0"/>
                </a:spcBef>
                <a:spcAft>
                  <a:spcPts val="0"/>
                </a:spcAft>
                <a:buClrTx/>
                <a:buSzTx/>
                <a:buFontTx/>
                <a:buNone/>
                <a:tabLst/>
              </a:pPr>
              <a:t>‹#›</a:t>
            </a:fld>
            <a:endParaRPr kumimoji="0" lang="en-US" sz="1266" b="0" i="0" u="none" strike="noStrike" cap="none" spc="0" normalizeH="0" baseline="0">
              <a:ln>
                <a:noFill/>
              </a:ln>
              <a:solidFill>
                <a:srgbClr val="000000"/>
              </a:solidFill>
              <a:effectLst/>
              <a:uFillTx/>
              <a:latin typeface="+mn-lt"/>
              <a:ea typeface="+mn-ea"/>
              <a:cs typeface="+mn-cs"/>
              <a:sym typeface="Helvetica Neue Light"/>
            </a:endParaRPr>
          </a:p>
        </p:txBody>
      </p:sp>
      <p:sp>
        <p:nvSpPr>
          <p:cNvPr id="3" name="Title 2"/>
          <p:cNvSpPr>
            <a:spLocks noGrp="1"/>
          </p:cNvSpPr>
          <p:nvPr>
            <p:ph type="title"/>
          </p:nvPr>
        </p:nvSpPr>
        <p:spPr>
          <a:xfrm>
            <a:off x="601740" y="265509"/>
            <a:ext cx="11025620" cy="738188"/>
          </a:xfrm>
        </p:spPr>
        <p:txBody>
          <a:bodyPr/>
          <a:lstStyle>
            <a:lvl1pPr>
              <a:defRPr>
                <a:solidFill>
                  <a:schemeClr val="tx1">
                    <a:lumMod val="75000"/>
                    <a:lumOff val="25000"/>
                  </a:schemeClr>
                </a:solidFill>
              </a:defRPr>
            </a:lvl1pPr>
          </a:lstStyle>
          <a:p>
            <a:r>
              <a:rPr lang="en-US" dirty="0"/>
              <a:t>Click to edit Master title style</a:t>
            </a:r>
          </a:p>
        </p:txBody>
      </p:sp>
      <p:sp>
        <p:nvSpPr>
          <p:cNvPr id="4" name="Content Placeholder 3"/>
          <p:cNvSpPr>
            <a:spLocks noGrp="1"/>
          </p:cNvSpPr>
          <p:nvPr>
            <p:ph sz="quarter" idx="10"/>
          </p:nvPr>
        </p:nvSpPr>
        <p:spPr>
          <a:xfrm>
            <a:off x="601265" y="1220649"/>
            <a:ext cx="11092161" cy="50412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298" y="311155"/>
            <a:ext cx="1028396" cy="646895"/>
          </a:xfrm>
          <a:prstGeom prst="rect">
            <a:avLst/>
          </a:prstGeom>
        </p:spPr>
      </p:pic>
    </p:spTree>
    <p:extLst>
      <p:ext uri="{BB962C8B-B14F-4D97-AF65-F5344CB8AC3E}">
        <p14:creationId xmlns:p14="http://schemas.microsoft.com/office/powerpoint/2010/main" val="22066990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C848-1349-6E44-B42D-45AD4D553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479053-C09D-2A49-9D73-A6DF99A0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F77E5C-901C-7543-9754-4A034DD31870}"/>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5" name="Footer Placeholder 4">
            <a:extLst>
              <a:ext uri="{FF2B5EF4-FFF2-40B4-BE49-F238E27FC236}">
                <a16:creationId xmlns:a16="http://schemas.microsoft.com/office/drawing/2014/main" id="{B574A512-A388-8E44-8CA6-335B1BB36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F4006-134F-1E4D-BED8-C29F0FCFCFE1}"/>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39820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C83D-C9B1-C04F-B25D-8BEB528AC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5CAA9-7F97-BF42-8A38-815A05287B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0A1FF5-81C8-E745-B472-FBAC52F7B6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EF569-DDA5-5C4E-9E00-E15CC1128F17}"/>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6" name="Footer Placeholder 5">
            <a:extLst>
              <a:ext uri="{FF2B5EF4-FFF2-40B4-BE49-F238E27FC236}">
                <a16:creationId xmlns:a16="http://schemas.microsoft.com/office/drawing/2014/main" id="{5CE38F47-EAA3-4548-8F29-A8173CF9E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2100F-1489-074D-8254-277E00E0016A}"/>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297575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2376-A933-9249-BDF2-271574AAB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E36B7D-7D53-C74D-ABFB-C68301F33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76FE7B-6DF5-9743-892A-8A9FFECADE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58276-2A8E-F648-BC65-76324C58B8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790784-3AD3-044E-850C-EA02B5F296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F3555-72DB-1E42-8D26-930A2B6BFAC2}"/>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8" name="Footer Placeholder 7">
            <a:extLst>
              <a:ext uri="{FF2B5EF4-FFF2-40B4-BE49-F238E27FC236}">
                <a16:creationId xmlns:a16="http://schemas.microsoft.com/office/drawing/2014/main" id="{284D454E-1BCC-4546-AE43-6745B098DD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D4FBAE-AD68-3141-A0E3-56606BE71909}"/>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269845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3840-E9D2-8347-B8AC-CD3FEB89C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7E2FF-3BE9-FA44-84B4-C3F8BEF2A79F}"/>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4" name="Footer Placeholder 3">
            <a:extLst>
              <a:ext uri="{FF2B5EF4-FFF2-40B4-BE49-F238E27FC236}">
                <a16:creationId xmlns:a16="http://schemas.microsoft.com/office/drawing/2014/main" id="{6187D3F4-A36F-8F42-84A8-27D1BF07A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CBD66E-F09D-5E45-9F0A-82165C37C1A4}"/>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43485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A7BED-4023-0E41-B09F-052FD1373ABA}"/>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3" name="Footer Placeholder 2">
            <a:extLst>
              <a:ext uri="{FF2B5EF4-FFF2-40B4-BE49-F238E27FC236}">
                <a16:creationId xmlns:a16="http://schemas.microsoft.com/office/drawing/2014/main" id="{532F281A-847D-4A45-9BB1-752EAFCF6B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F401A-327E-8649-B95E-0E99C790050D}"/>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42276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E7AD-5DD2-7440-A512-5F35C4AA5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5DA7B-52AA-BA4F-A963-EC0CAE2CC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B21EC6-3B73-944A-A9F1-EBE648C53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1CE864-1AF7-5B4D-B73A-2A7AF8316A0A}"/>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6" name="Footer Placeholder 5">
            <a:extLst>
              <a:ext uri="{FF2B5EF4-FFF2-40B4-BE49-F238E27FC236}">
                <a16:creationId xmlns:a16="http://schemas.microsoft.com/office/drawing/2014/main" id="{1A7802CC-05C0-1E47-90C2-B450D95DB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1B671-A493-0749-9A7F-3AD8B3E07C93}"/>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312273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DFB9-C449-A14B-91E6-214473CC8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553320-06F1-284F-AC84-0176B8CD8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78B60-FD7F-5C4A-B9F8-35EDA78D7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285879-036D-6545-BDFF-2A8E0877E740}"/>
              </a:ext>
            </a:extLst>
          </p:cNvPr>
          <p:cNvSpPr>
            <a:spLocks noGrp="1"/>
          </p:cNvSpPr>
          <p:nvPr>
            <p:ph type="dt" sz="half" idx="10"/>
          </p:nvPr>
        </p:nvSpPr>
        <p:spPr/>
        <p:txBody>
          <a:bodyPr/>
          <a:lstStyle/>
          <a:p>
            <a:fld id="{2C9FCF88-6434-1643-9DF6-DA927E197F12}" type="datetimeFigureOut">
              <a:rPr lang="en-US" smtClean="0"/>
              <a:t>1/29/19</a:t>
            </a:fld>
            <a:endParaRPr lang="en-US"/>
          </a:p>
        </p:txBody>
      </p:sp>
      <p:sp>
        <p:nvSpPr>
          <p:cNvPr id="6" name="Footer Placeholder 5">
            <a:extLst>
              <a:ext uri="{FF2B5EF4-FFF2-40B4-BE49-F238E27FC236}">
                <a16:creationId xmlns:a16="http://schemas.microsoft.com/office/drawing/2014/main" id="{C6FF688A-7C25-584A-87C1-C00A2593F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85008-BB2E-004D-8C43-42D5622F114B}"/>
              </a:ext>
            </a:extLst>
          </p:cNvPr>
          <p:cNvSpPr>
            <a:spLocks noGrp="1"/>
          </p:cNvSpPr>
          <p:nvPr>
            <p:ph type="sldNum" sz="quarter" idx="12"/>
          </p:nvPr>
        </p:nvSpPr>
        <p:spPr/>
        <p:txBody>
          <a:bodyPr/>
          <a:lstStyle/>
          <a:p>
            <a:fld id="{04ACF54A-17E4-284F-8C5E-F26E6589F680}" type="slidenum">
              <a:rPr lang="en-US" smtClean="0"/>
              <a:t>‹#›</a:t>
            </a:fld>
            <a:endParaRPr lang="en-US"/>
          </a:p>
        </p:txBody>
      </p:sp>
    </p:spTree>
    <p:extLst>
      <p:ext uri="{BB962C8B-B14F-4D97-AF65-F5344CB8AC3E}">
        <p14:creationId xmlns:p14="http://schemas.microsoft.com/office/powerpoint/2010/main" val="232802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0C5C37-FF35-6B47-B768-6397A85CD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B7B8F6-A6BE-5047-ABDF-A93A1C24B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D55AB-503E-9140-B803-B6AA23F0E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FCF88-6434-1643-9DF6-DA927E197F12}" type="datetimeFigureOut">
              <a:rPr lang="en-US" smtClean="0"/>
              <a:t>1/29/19</a:t>
            </a:fld>
            <a:endParaRPr lang="en-US"/>
          </a:p>
        </p:txBody>
      </p:sp>
      <p:sp>
        <p:nvSpPr>
          <p:cNvPr id="5" name="Footer Placeholder 4">
            <a:extLst>
              <a:ext uri="{FF2B5EF4-FFF2-40B4-BE49-F238E27FC236}">
                <a16:creationId xmlns:a16="http://schemas.microsoft.com/office/drawing/2014/main" id="{55571A3F-4E09-334D-9D02-13D808AFC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5A6428-4730-544D-87BC-0C852D340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CF54A-17E4-284F-8C5E-F26E6589F680}" type="slidenum">
              <a:rPr lang="en-US" smtClean="0"/>
              <a:t>‹#›</a:t>
            </a:fld>
            <a:endParaRPr lang="en-US"/>
          </a:p>
        </p:txBody>
      </p:sp>
    </p:spTree>
    <p:extLst>
      <p:ext uri="{BB962C8B-B14F-4D97-AF65-F5344CB8AC3E}">
        <p14:creationId xmlns:p14="http://schemas.microsoft.com/office/powerpoint/2010/main" val="152011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0" r:id="rId12"/>
    <p:sldLayoutId id="2147483682" r:id="rId13"/>
    <p:sldLayoutId id="2147483683"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CFCBC-7470-944A-8FF4-B029A32560EE}" type="datetimeFigureOut">
              <a:rPr lang="en-US" smtClean="0"/>
              <a:t>1/29/19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025E1-7DC8-3E43-8142-DC5ECA48466F}" type="slidenum">
              <a:rPr lang="en-US" smtClean="0"/>
              <a:t>‹#›</a:t>
            </a:fld>
            <a:endParaRPr lang="en-US"/>
          </a:p>
        </p:txBody>
      </p:sp>
    </p:spTree>
    <p:extLst>
      <p:ext uri="{BB962C8B-B14F-4D97-AF65-F5344CB8AC3E}">
        <p14:creationId xmlns:p14="http://schemas.microsoft.com/office/powerpoint/2010/main" val="36193359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elmontforum.org/news/science-driven-e-infrastructure-innovation-sei-projects-award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eos.org/editors-vox/enabling-findable-accessible-interoperable-and-reusable-data"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rd-alliance.org/groups/esipagurda-enabling-fair-data-coordination-group" TargetMode="External"/><Relationship Id="rId5" Type="http://schemas.openxmlformats.org/officeDocument/2006/relationships/hyperlink" Target="https://www.dataone.org/webinars/enabling-fair-data" TargetMode="External"/><Relationship Id="rId4" Type="http://schemas.openxmlformats.org/officeDocument/2006/relationships/hyperlink" Target="https://eos.org/agu-news/enabling-fair-data-across-the-earth-and-space-scien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bfe-inf.org/document/skills-gap-analysi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opdess.org/enabling-fair-data-project/commitment-to-enabling-fair-data-in-the-earth-space-and-environmental-sciences/" TargetMode="External"/><Relationship Id="rId3" Type="http://schemas.openxmlformats.org/officeDocument/2006/relationships/hyperlink" Target="https://doi.org/10.5281/zenodo.1475430" TargetMode="External"/><Relationship Id="rId7" Type="http://schemas.openxmlformats.org/officeDocument/2006/relationships/hyperlink" Target="https://doi.org/10.5281/zenodo.144583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i.org/10.5281/zenodo.1451996" TargetMode="External"/><Relationship Id="rId5" Type="http://schemas.openxmlformats.org/officeDocument/2006/relationships/hyperlink" Target="https://doi.org/10.5281/zenodo.1447108" TargetMode="External"/><Relationship Id="rId10" Type="http://schemas.openxmlformats.org/officeDocument/2006/relationships/image" Target="../media/image14.png"/><Relationship Id="rId4" Type="http://schemas.openxmlformats.org/officeDocument/2006/relationships/hyperlink" Target="https://doi.org/10.5281/zenodo.1432515"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749643" y="405715"/>
            <a:ext cx="8712300" cy="1269900"/>
          </a:xfrm>
          <a:prstGeom prst="rect">
            <a:avLst/>
          </a:prstGeom>
          <a:noFill/>
          <a:ln>
            <a:noFill/>
          </a:ln>
        </p:spPr>
        <p:txBody>
          <a:bodyPr spcFirstLastPara="1" wrap="square" lIns="91425" tIns="45700" rIns="91425" bIns="45700" anchor="t" anchorCtr="0">
            <a:noAutofit/>
          </a:bodyPr>
          <a:lstStyle/>
          <a:p>
            <a:pPr lvl="0">
              <a:buSzPts val="3240"/>
            </a:pPr>
            <a:r>
              <a:rPr lang="en-US" sz="4000" i="1" dirty="0">
                <a:latin typeface="Open Sans" panose="020B0606030504020204" pitchFamily="34" charset="0"/>
                <a:ea typeface="Open Sans" panose="020B0606030504020204" pitchFamily="34" charset="0"/>
                <a:cs typeface="Open Sans" panose="020B0606030504020204" pitchFamily="34" charset="0"/>
              </a:rPr>
              <a:t>Enabling </a:t>
            </a:r>
            <a:r>
              <a:rPr lang="en-US" sz="4000" i="1" dirty="0" err="1">
                <a:latin typeface="Open Sans" panose="020B0606030504020204" pitchFamily="34" charset="0"/>
                <a:ea typeface="Open Sans" panose="020B0606030504020204" pitchFamily="34" charset="0"/>
                <a:cs typeface="Open Sans" panose="020B0606030504020204" pitchFamily="34" charset="0"/>
              </a:rPr>
              <a:t>FAIRness</a:t>
            </a:r>
            <a:r>
              <a:rPr lang="en-US" sz="4000" i="1" dirty="0">
                <a:latin typeface="Open Sans" panose="020B0606030504020204" pitchFamily="34" charset="0"/>
                <a:ea typeface="Open Sans" panose="020B0606030504020204" pitchFamily="34" charset="0"/>
                <a:cs typeface="Open Sans" panose="020B0606030504020204" pitchFamily="34" charset="0"/>
              </a:rPr>
              <a:t> with PIDs</a:t>
            </a:r>
            <a:br>
              <a:rPr lang="en-US" sz="2600" b="1" i="0" u="none" strike="noStrike" cap="none" dirty="0">
                <a:solidFill>
                  <a:srgbClr val="003744"/>
                </a:solidFill>
                <a:latin typeface="PT Sans"/>
                <a:ea typeface="PT Sans"/>
                <a:cs typeface="PT Sans"/>
                <a:sym typeface="PT Sans"/>
              </a:rPr>
            </a:br>
            <a:br>
              <a:rPr lang="en-US"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br>
            <a:r>
              <a:rPr lang="en-US" sz="2600" b="1" i="0" u="none" strike="noStrike" cap="none" dirty="0" err="1">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t>Pidapalooza</a:t>
            </a:r>
            <a:br>
              <a:rPr lang="en-US"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br>
            <a:r>
              <a:rPr lang="en-US"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t>24 January 2019</a:t>
            </a:r>
            <a:br>
              <a:rPr lang="en-US"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br>
            <a:endParaRPr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endParaRPr>
          </a:p>
        </p:txBody>
      </p:sp>
      <p:sp>
        <p:nvSpPr>
          <p:cNvPr id="190" name="Google Shape;190;p37"/>
          <p:cNvSpPr txBox="1">
            <a:spLocks noGrp="1"/>
          </p:cNvSpPr>
          <p:nvPr>
            <p:ph type="body" idx="1"/>
          </p:nvPr>
        </p:nvSpPr>
        <p:spPr>
          <a:xfrm>
            <a:off x="0" y="3348365"/>
            <a:ext cx="5251938" cy="228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3BA"/>
              </a:buClr>
              <a:buSzPts val="2400"/>
              <a:buFont typeface="Arial"/>
              <a:buNone/>
            </a:pPr>
            <a:r>
              <a:rPr lang="en-US" sz="2000" i="0" u="none" strike="noStrike" cap="none"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sym typeface="PT Sans"/>
              </a:rPr>
              <a:t>Shelley Stall, Program Manager &amp; </a:t>
            </a:r>
          </a:p>
          <a:p>
            <a:pPr marL="0" marR="0" lvl="0" indent="0" algn="l" rtl="0">
              <a:lnSpc>
                <a:spcPct val="100000"/>
              </a:lnSpc>
              <a:spcBef>
                <a:spcPts val="0"/>
              </a:spcBef>
              <a:spcAft>
                <a:spcPts val="0"/>
              </a:spcAft>
              <a:buClr>
                <a:srgbClr val="0083BA"/>
              </a:buClr>
              <a:buSzPts val="2400"/>
              <a:buFont typeface="Arial"/>
              <a:buNone/>
            </a:pPr>
            <a:r>
              <a:rPr lang="en-US" sz="2000" i="0" u="none" strike="noStrike" cap="none"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sym typeface="PT Sans"/>
              </a:rPr>
              <a:t>Director of Data Programs; American Geophysical Union</a:t>
            </a:r>
          </a:p>
          <a:p>
            <a:pPr marL="0" indent="0">
              <a:spcBef>
                <a:spcPts val="0"/>
              </a:spcBef>
            </a:pPr>
            <a:r>
              <a:rPr lang="en-US"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sstall@agu.org</a:t>
            </a:r>
            <a:endParaRPr lang="en-US" sz="2000" i="0" u="none" strike="noStrike" cap="none"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sym typeface="PT Sans"/>
            </a:endParaRPr>
          </a:p>
          <a:p>
            <a:pPr marL="0" lvl="0" indent="0">
              <a:spcBef>
                <a:spcPts val="0"/>
              </a:spcBef>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https://</a:t>
            </a:r>
            <a:r>
              <a:rPr lang="en-US"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orcid.org</a:t>
            </a: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/0000-0003-2926-8353 </a:t>
            </a:r>
            <a:r>
              <a:rPr lang="en-US" sz="2000" b="1" i="0" u="none" strike="noStrike" cap="none" dirty="0">
                <a:solidFill>
                  <a:srgbClr val="0083BA"/>
                </a:solidFill>
                <a:latin typeface="Open Sans" panose="020B0606030504020204" pitchFamily="34" charset="0"/>
                <a:ea typeface="Open Sans" panose="020B0606030504020204" pitchFamily="34" charset="0"/>
                <a:cs typeface="Open Sans" panose="020B0606030504020204" pitchFamily="34" charset="0"/>
                <a:sym typeface="PT Sans"/>
              </a:rPr>
              <a:t> </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842E7B0-620A-5242-BBA5-61CCD5CB60B9}"/>
              </a:ext>
            </a:extLst>
          </p:cNvPr>
          <p:cNvSpPr txBox="1"/>
          <p:nvPr/>
        </p:nvSpPr>
        <p:spPr>
          <a:xfrm>
            <a:off x="5757566" y="3317631"/>
            <a:ext cx="6381875" cy="1631216"/>
          </a:xfrm>
          <a:prstGeom prst="rect">
            <a:avLst/>
          </a:prstGeom>
          <a:noFill/>
        </p:spPr>
        <p:txBody>
          <a:bodyPr wrap="none" rtlCol="0">
            <a:spAutoFit/>
          </a:bodyPr>
          <a:lstStyle/>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Eric Olson</a:t>
            </a:r>
          </a:p>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Engagement and Partnerships Lead, North America;</a:t>
            </a:r>
          </a:p>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ORCID</a:t>
            </a:r>
          </a:p>
          <a:p>
            <a:pPr>
              <a:spcBef>
                <a:spcPts val="0"/>
              </a:spcBef>
              <a:spcAft>
                <a:spcPts val="0"/>
              </a:spcAft>
            </a:pPr>
            <a:r>
              <a:rPr lang="en-US"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e.olson@orcid.org</a:t>
            </a:r>
            <a:endPar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https://</a:t>
            </a:r>
            <a:r>
              <a:rPr lang="en-US"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orcid.org</a:t>
            </a: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/0000-0002-5989-8244</a:t>
            </a:r>
          </a:p>
        </p:txBody>
      </p:sp>
      <p:pic>
        <p:nvPicPr>
          <p:cNvPr id="4" name="Picture 3">
            <a:extLst>
              <a:ext uri="{FF2B5EF4-FFF2-40B4-BE49-F238E27FC236}">
                <a16:creationId xmlns:a16="http://schemas.microsoft.com/office/drawing/2014/main" id="{26BE9BF9-6F1A-CA43-BCAF-8CBA3299281A}"/>
              </a:ext>
            </a:extLst>
          </p:cNvPr>
          <p:cNvPicPr>
            <a:picLocks noChangeAspect="1"/>
          </p:cNvPicPr>
          <p:nvPr/>
        </p:nvPicPr>
        <p:blipFill>
          <a:blip r:embed="rId3"/>
          <a:stretch>
            <a:fillRect/>
          </a:stretch>
        </p:blipFill>
        <p:spPr>
          <a:xfrm>
            <a:off x="10607039" y="2119554"/>
            <a:ext cx="1198077" cy="1198077"/>
          </a:xfrm>
          <a:prstGeom prst="rect">
            <a:avLst/>
          </a:prstGeom>
        </p:spPr>
      </p:pic>
    </p:spTree>
    <p:extLst>
      <p:ext uri="{BB962C8B-B14F-4D97-AF65-F5344CB8AC3E}">
        <p14:creationId xmlns:p14="http://schemas.microsoft.com/office/powerpoint/2010/main" val="116784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D091-6037-094F-8A96-B6806BDC9F49}"/>
              </a:ext>
            </a:extLst>
          </p:cNvPr>
          <p:cNvSpPr>
            <a:spLocks noGrp="1"/>
          </p:cNvSpPr>
          <p:nvPr>
            <p:ph type="title"/>
          </p:nvPr>
        </p:nvSpPr>
        <p:spPr>
          <a:xfrm>
            <a:off x="838200" y="18256"/>
            <a:ext cx="10515600" cy="1110458"/>
          </a:xfrm>
        </p:spPr>
        <p:txBody>
          <a:bodyPr>
            <a:normAutofit/>
          </a:bodyPr>
          <a:lstStyle/>
          <a:p>
            <a:r>
              <a:rPr lang="en-US" sz="4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PARSEC</a:t>
            </a:r>
          </a:p>
        </p:txBody>
      </p:sp>
      <p:sp>
        <p:nvSpPr>
          <p:cNvPr id="3" name="Text Placeholder 2">
            <a:extLst>
              <a:ext uri="{FF2B5EF4-FFF2-40B4-BE49-F238E27FC236}">
                <a16:creationId xmlns:a16="http://schemas.microsoft.com/office/drawing/2014/main" id="{BD0759E3-081C-A548-BEAB-124AACEEB54B}"/>
              </a:ext>
            </a:extLst>
          </p:cNvPr>
          <p:cNvSpPr>
            <a:spLocks noGrp="1"/>
          </p:cNvSpPr>
          <p:nvPr>
            <p:ph idx="1"/>
          </p:nvPr>
        </p:nvSpPr>
        <p:spPr>
          <a:xfrm>
            <a:off x="552450" y="1253331"/>
            <a:ext cx="10515600" cy="4351338"/>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Building New Tools for Data Sharing and Re-use through a Transnational Investigation of the </a:t>
            </a:r>
            <a:r>
              <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S</a:t>
            </a:r>
            <a:r>
              <a:rPr lang="en-US" b="1" dirty="0">
                <a:latin typeface="Open Sans" panose="020B0606030504020204" pitchFamily="34" charset="0"/>
                <a:ea typeface="Open Sans" panose="020B0606030504020204" pitchFamily="34" charset="0"/>
                <a:cs typeface="Open Sans" panose="020B0606030504020204" pitchFamily="34" charset="0"/>
              </a:rPr>
              <a:t>ocio</a:t>
            </a:r>
            <a:r>
              <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ec</a:t>
            </a:r>
            <a:r>
              <a:rPr lang="en-US" b="1" dirty="0">
                <a:latin typeface="Open Sans" panose="020B0606030504020204" pitchFamily="34" charset="0"/>
                <a:ea typeface="Open Sans" panose="020B0606030504020204" pitchFamily="34" charset="0"/>
                <a:cs typeface="Open Sans" panose="020B0606030504020204" pitchFamily="34" charset="0"/>
              </a:rPr>
              <a:t>onomic Impacts of </a:t>
            </a:r>
            <a:r>
              <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P</a:t>
            </a:r>
            <a:r>
              <a:rPr lang="en-US" b="1" dirty="0">
                <a:latin typeface="Open Sans" panose="020B0606030504020204" pitchFamily="34" charset="0"/>
                <a:ea typeface="Open Sans" panose="020B0606030504020204" pitchFamily="34" charset="0"/>
                <a:cs typeface="Open Sans" panose="020B0606030504020204" pitchFamily="34" charset="0"/>
              </a:rPr>
              <a:t>rotected </a:t>
            </a:r>
            <a:r>
              <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Ar</a:t>
            </a:r>
            <a:r>
              <a:rPr lang="en-US" b="1" dirty="0">
                <a:latin typeface="Open Sans" panose="020B0606030504020204" pitchFamily="34" charset="0"/>
                <a:ea typeface="Open Sans" panose="020B0606030504020204" pitchFamily="34" charset="0"/>
                <a:cs typeface="Open Sans" panose="020B0606030504020204" pitchFamily="34" charset="0"/>
              </a:rPr>
              <a:t>eas (PARSEC) </a:t>
            </a:r>
          </a:p>
          <a:p>
            <a:r>
              <a:rPr lang="en-US" dirty="0">
                <a:latin typeface="Open Sans" panose="020B0606030504020204" pitchFamily="34" charset="0"/>
                <a:ea typeface="Open Sans" panose="020B0606030504020204" pitchFamily="34" charset="0"/>
                <a:cs typeface="Open Sans" panose="020B0606030504020204" pitchFamily="34" charset="0"/>
              </a:rPr>
              <a:t>Belmont Forum Collaborative Research Action (CRA) on </a:t>
            </a:r>
            <a:r>
              <a:rPr lang="en-US" dirty="0">
                <a:latin typeface="Open Sans" panose="020B0606030504020204" pitchFamily="34" charset="0"/>
                <a:ea typeface="Open Sans" panose="020B0606030504020204" pitchFamily="34" charset="0"/>
                <a:cs typeface="Open Sans" panose="020B0606030504020204" pitchFamily="34" charset="0"/>
                <a:hlinkClick r:id="rId2"/>
              </a:rPr>
              <a:t>Science-Driven e-Infrastructures Innovation (SEI) for the Enhancement of transnational, interdisciplinary, and transdisciplinary data use in environmental change research. </a:t>
            </a: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Funded for 4 years</a:t>
            </a:r>
          </a:p>
        </p:txBody>
      </p:sp>
      <p:sp>
        <p:nvSpPr>
          <p:cNvPr id="4" name="Slide Number Placeholder 3">
            <a:extLst>
              <a:ext uri="{FF2B5EF4-FFF2-40B4-BE49-F238E27FC236}">
                <a16:creationId xmlns:a16="http://schemas.microsoft.com/office/drawing/2014/main" id="{C6840D14-0489-2440-A247-3AA600D59A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5" name="Content Placeholder 8">
            <a:extLst>
              <a:ext uri="{FF2B5EF4-FFF2-40B4-BE49-F238E27FC236}">
                <a16:creationId xmlns:a16="http://schemas.microsoft.com/office/drawing/2014/main" id="{89E5ADEE-13C7-BE43-9525-9E6D42F21960}"/>
              </a:ext>
            </a:extLst>
          </p:cNvPr>
          <p:cNvPicPr>
            <a:picLocks noChangeAspect="1"/>
          </p:cNvPicPr>
          <p:nvPr/>
        </p:nvPicPr>
        <p:blipFill>
          <a:blip r:embed="rId3"/>
          <a:stretch>
            <a:fillRect/>
          </a:stretch>
        </p:blipFill>
        <p:spPr>
          <a:xfrm>
            <a:off x="10863439" y="5831682"/>
            <a:ext cx="811906" cy="805385"/>
          </a:xfrm>
          <a:prstGeom prst="rect">
            <a:avLst/>
          </a:prstGeom>
        </p:spPr>
      </p:pic>
    </p:spTree>
    <p:extLst>
      <p:ext uri="{BB962C8B-B14F-4D97-AF65-F5344CB8AC3E}">
        <p14:creationId xmlns:p14="http://schemas.microsoft.com/office/powerpoint/2010/main" val="286448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1CE4-17A3-EE45-A533-1149DF9E2900}"/>
              </a:ext>
            </a:extLst>
          </p:cNvPr>
          <p:cNvSpPr>
            <a:spLocks noGrp="1"/>
          </p:cNvSpPr>
          <p:nvPr>
            <p:ph type="title"/>
          </p:nvPr>
        </p:nvSpPr>
        <p:spPr>
          <a:xfrm>
            <a:off x="1857375" y="203357"/>
            <a:ext cx="8477250" cy="1325563"/>
          </a:xfrm>
        </p:spPr>
        <p:txBody>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Who is participating in PARSEC?</a:t>
            </a:r>
          </a:p>
        </p:txBody>
      </p:sp>
      <p:sp>
        <p:nvSpPr>
          <p:cNvPr id="3" name="Content Placeholder 2">
            <a:extLst>
              <a:ext uri="{FF2B5EF4-FFF2-40B4-BE49-F238E27FC236}">
                <a16:creationId xmlns:a16="http://schemas.microsoft.com/office/drawing/2014/main" id="{C1B8C5BD-E88E-F44A-B9EB-3895FA5F081B}"/>
              </a:ext>
            </a:extLst>
          </p:cNvPr>
          <p:cNvSpPr>
            <a:spLocks noGrp="1"/>
          </p:cNvSpPr>
          <p:nvPr>
            <p:ph idx="1"/>
          </p:nvPr>
        </p:nvSpPr>
        <p:spPr>
          <a:xfrm>
            <a:off x="161925" y="1522812"/>
            <a:ext cx="5934075" cy="5050869"/>
          </a:xfrm>
        </p:spPr>
        <p:txBody>
          <a:bodyPr>
            <a:norm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American Geophysical Union (US)</a:t>
            </a:r>
          </a:p>
          <a:p>
            <a:r>
              <a:rPr lang="en-US" sz="2200" dirty="0">
                <a:latin typeface="Open Sans" panose="020B0606030504020204" pitchFamily="34" charset="0"/>
                <a:ea typeface="Open Sans" panose="020B0606030504020204" pitchFamily="34" charset="0"/>
                <a:cs typeface="Open Sans" panose="020B0606030504020204" pitchFamily="34" charset="0"/>
              </a:rPr>
              <a:t>Research Institute for Humanity and Nature (JP)</a:t>
            </a:r>
          </a:p>
          <a:p>
            <a:r>
              <a:rPr lang="en-US" sz="2200" dirty="0" err="1">
                <a:latin typeface="Open Sans" panose="020B0606030504020204" pitchFamily="34" charset="0"/>
                <a:ea typeface="Open Sans" panose="020B0606030504020204" pitchFamily="34" charset="0"/>
                <a:cs typeface="Open Sans" panose="020B0606030504020204" pitchFamily="34" charset="0"/>
              </a:rPr>
              <a:t>SciELO</a:t>
            </a:r>
            <a:r>
              <a:rPr lang="en-US" sz="2200" dirty="0">
                <a:latin typeface="Open Sans" panose="020B0606030504020204" pitchFamily="34" charset="0"/>
                <a:ea typeface="Open Sans" panose="020B0606030504020204" pitchFamily="34" charset="0"/>
                <a:cs typeface="Open Sans" panose="020B0606030504020204" pitchFamily="34" charset="0"/>
              </a:rPr>
              <a:t> (BR)</a:t>
            </a:r>
          </a:p>
          <a:p>
            <a:r>
              <a:rPr lang="en-US" sz="2200" dirty="0">
                <a:latin typeface="Open Sans" panose="020B0606030504020204" pitchFamily="34" charset="0"/>
                <a:ea typeface="Open Sans" panose="020B0606030504020204" pitchFamily="34" charset="0"/>
                <a:cs typeface="Open Sans" panose="020B0606030504020204" pitchFamily="34" charset="0"/>
              </a:rPr>
              <a:t>Foundation for Biodiversity Research (FR)</a:t>
            </a:r>
          </a:p>
          <a:p>
            <a:r>
              <a:rPr lang="en-US" sz="2200" dirty="0" err="1">
                <a:latin typeface="Open Sans" panose="020B0606030504020204" pitchFamily="34" charset="0"/>
                <a:ea typeface="Open Sans" panose="020B0606030504020204" pitchFamily="34" charset="0"/>
                <a:cs typeface="Open Sans" panose="020B0606030504020204" pitchFamily="34" charset="0"/>
              </a:rPr>
              <a:t>Universidade</a:t>
            </a:r>
            <a:r>
              <a:rPr lang="en-US" sz="2200" dirty="0">
                <a:latin typeface="Open Sans" panose="020B0606030504020204" pitchFamily="34" charset="0"/>
                <a:ea typeface="Open Sans" panose="020B0606030504020204" pitchFamily="34" charset="0"/>
                <a:cs typeface="Open Sans" panose="020B0606030504020204" pitchFamily="34" charset="0"/>
              </a:rPr>
              <a:t> de São Paulo (BR)</a:t>
            </a:r>
          </a:p>
          <a:p>
            <a:r>
              <a:rPr lang="en-US" sz="2200" dirty="0">
                <a:latin typeface="Open Sans" panose="020B0606030504020204" pitchFamily="34" charset="0"/>
                <a:ea typeface="Open Sans" panose="020B0606030504020204" pitchFamily="34" charset="0"/>
                <a:cs typeface="Open Sans" panose="020B0606030504020204" pitchFamily="34" charset="0"/>
              </a:rPr>
              <a:t>National Computational Infrastructure (AU)</a:t>
            </a:r>
          </a:p>
          <a:p>
            <a:r>
              <a:rPr lang="fr" sz="2200" dirty="0">
                <a:latin typeface="Open Sans" panose="020B0606030504020204" pitchFamily="34" charset="0"/>
                <a:ea typeface="Open Sans" panose="020B0606030504020204" pitchFamily="34" charset="0"/>
                <a:cs typeface="Open Sans" panose="020B0606030504020204" pitchFamily="34" charset="0"/>
              </a:rPr>
              <a:t>Institut de </a:t>
            </a:r>
            <a:r>
              <a:rPr lang="fr" sz="2200" dirty="0" err="1">
                <a:latin typeface="Open Sans" panose="020B0606030504020204" pitchFamily="34" charset="0"/>
                <a:ea typeface="Open Sans" panose="020B0606030504020204" pitchFamily="34" charset="0"/>
                <a:cs typeface="Open Sans" panose="020B0606030504020204" pitchFamily="34" charset="0"/>
              </a:rPr>
              <a:t>Recheche</a:t>
            </a:r>
            <a:r>
              <a:rPr lang="fr" sz="2200" dirty="0">
                <a:latin typeface="Open Sans" panose="020B0606030504020204" pitchFamily="34" charset="0"/>
                <a:ea typeface="Open Sans" panose="020B0606030504020204" pitchFamily="34" charset="0"/>
                <a:cs typeface="Open Sans" panose="020B0606030504020204" pitchFamily="34" charset="0"/>
              </a:rPr>
              <a:t> pour le Développement (FR)</a:t>
            </a:r>
          </a:p>
          <a:p>
            <a:r>
              <a:rPr lang="en-US" sz="2200" dirty="0" err="1">
                <a:latin typeface="Open Sans" panose="020B0606030504020204" pitchFamily="34" charset="0"/>
                <a:ea typeface="Open Sans" panose="020B0606030504020204" pitchFamily="34" charset="0"/>
                <a:cs typeface="Open Sans" panose="020B0606030504020204" pitchFamily="34" charset="0"/>
              </a:rPr>
              <a:t>Université</a:t>
            </a:r>
            <a:r>
              <a:rPr lang="en-US" sz="2200" dirty="0">
                <a:latin typeface="Open Sans" panose="020B0606030504020204" pitchFamily="34" charset="0"/>
                <a:ea typeface="Open Sans" panose="020B0606030504020204" pitchFamily="34" charset="0"/>
                <a:cs typeface="Open Sans" panose="020B0606030504020204" pitchFamily="34" charset="0"/>
              </a:rPr>
              <a:t> Toulouse III (FR)</a:t>
            </a:r>
          </a:p>
          <a:p>
            <a:r>
              <a:rPr lang="en-US" sz="2200" dirty="0">
                <a:latin typeface="Open Sans" panose="020B0606030504020204" pitchFamily="34" charset="0"/>
                <a:ea typeface="Open Sans" panose="020B0606030504020204" pitchFamily="34" charset="0"/>
                <a:cs typeface="Open Sans" panose="020B0606030504020204" pitchFamily="34" charset="0"/>
              </a:rPr>
              <a:t>National Institute of Information and Communications Technology (JP)</a:t>
            </a:r>
          </a:p>
          <a:p>
            <a:pPr marL="0" indent="0">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8" name="TextBox 7">
            <a:extLst>
              <a:ext uri="{FF2B5EF4-FFF2-40B4-BE49-F238E27FC236}">
                <a16:creationId xmlns:a16="http://schemas.microsoft.com/office/drawing/2014/main" id="{541B95C7-FE18-1546-80E6-F40DC84EB8E8}"/>
              </a:ext>
            </a:extLst>
          </p:cNvPr>
          <p:cNvSpPr txBox="1"/>
          <p:nvPr/>
        </p:nvSpPr>
        <p:spPr>
          <a:xfrm>
            <a:off x="6096000" y="1522812"/>
            <a:ext cx="5530255" cy="7048083"/>
          </a:xfrm>
          <a:prstGeom prst="rect">
            <a:avLst/>
          </a:prstGeom>
          <a:noFill/>
        </p:spPr>
        <p:txBody>
          <a:bodyPr wrap="square" rtlCol="0">
            <a:spAutoFit/>
          </a:bodyPr>
          <a:lstStyle/>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French National Center for Scientific Research (FR)</a:t>
            </a:r>
          </a:p>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University of California, Santa Barbara (US)</a:t>
            </a:r>
          </a:p>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British Geological Survey (UK)</a:t>
            </a:r>
          </a:p>
          <a:p>
            <a:pPr marL="285750" indent="-285750" fontAlgn="t">
              <a:buFont typeface="Arial" panose="020B0604020202020204" pitchFamily="34" charset="0"/>
              <a:buChar char="•"/>
            </a:pPr>
            <a:r>
              <a:rPr lang="en-US" sz="2200" dirty="0" err="1">
                <a:latin typeface="Open Sans" panose="020B0606030504020204" pitchFamily="34" charset="0"/>
                <a:ea typeface="Open Sans" panose="020B0606030504020204" pitchFamily="34" charset="0"/>
                <a:cs typeface="Open Sans" panose="020B0606030504020204" pitchFamily="34" charset="0"/>
              </a:rPr>
              <a:t>ReImagine</a:t>
            </a:r>
            <a:r>
              <a:rPr lang="en-US" sz="2200" dirty="0">
                <a:latin typeface="Open Sans" panose="020B0606030504020204" pitchFamily="34" charset="0"/>
                <a:ea typeface="Open Sans" panose="020B0606030504020204" pitchFamily="34" charset="0"/>
                <a:cs typeface="Open Sans" panose="020B0606030504020204" pitchFamily="34" charset="0"/>
              </a:rPr>
              <a:t> Impact International (US)</a:t>
            </a:r>
          </a:p>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National Institute for Space Research (BR)</a:t>
            </a:r>
          </a:p>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Southern Oregon University (US)</a:t>
            </a:r>
          </a:p>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University of Montpellier (FR)</a:t>
            </a:r>
          </a:p>
          <a:p>
            <a:pPr marL="285750" indent="-285750" fontAlgn="t">
              <a:buFont typeface="Arial" panose="020B0604020202020204" pitchFamily="34" charset="0"/>
              <a:buChar char="•"/>
            </a:pPr>
            <a:r>
              <a:rPr lang="fr" sz="2200" dirty="0">
                <a:latin typeface="Open Sans" panose="020B0606030504020204" pitchFamily="34" charset="0"/>
                <a:ea typeface="Open Sans" panose="020B0606030504020204" pitchFamily="34" charset="0"/>
                <a:cs typeface="Open Sans" panose="020B0606030504020204" pitchFamily="34" charset="0"/>
              </a:rPr>
              <a:t>Institut National de la Recherche Agronomique (FR)</a:t>
            </a:r>
          </a:p>
          <a:p>
            <a:pPr marL="285750" indent="-285750" fontAlgn="t">
              <a:buFont typeface="Arial" panose="020B0604020202020204" pitchFamily="34" charset="0"/>
              <a:buChar char="•"/>
            </a:pPr>
            <a:r>
              <a:rPr lang="en-US" sz="2200" dirty="0" err="1">
                <a:latin typeface="Open Sans" panose="020B0606030504020204" pitchFamily="34" charset="0"/>
                <a:ea typeface="Open Sans" panose="020B0606030504020204" pitchFamily="34" charset="0"/>
                <a:cs typeface="Open Sans" panose="020B0606030504020204" pitchFamily="34" charset="0"/>
              </a:rPr>
              <a:t>DataCite</a:t>
            </a:r>
            <a:r>
              <a:rPr lang="en-US" sz="2200" dirty="0">
                <a:latin typeface="Open Sans" panose="020B0606030504020204" pitchFamily="34" charset="0"/>
                <a:ea typeface="Open Sans" panose="020B0606030504020204" pitchFamily="34" charset="0"/>
                <a:cs typeface="Open Sans" panose="020B0606030504020204" pitchFamily="34" charset="0"/>
              </a:rPr>
              <a:t> (DE)*</a:t>
            </a:r>
          </a:p>
          <a:p>
            <a:pPr marL="285750" indent="-285750" fontAlgn="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ORCID (US)*</a:t>
            </a:r>
            <a:endParaRPr lang="fr" sz="2200" dirty="0">
              <a:latin typeface="Open Sans" panose="020B0606030504020204" pitchFamily="34" charset="0"/>
              <a:ea typeface="Open Sans" panose="020B0606030504020204" pitchFamily="34" charset="0"/>
              <a:cs typeface="Open Sans" panose="020B0606030504020204" pitchFamily="34" charset="0"/>
            </a:endParaRPr>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a:p>
            <a:pPr marL="285750" indent="-285750" fontAlgn="t">
              <a:buFont typeface="Arial" panose="020B0604020202020204" pitchFamily="34" charset="0"/>
              <a:buChar char="•"/>
            </a:pPr>
            <a:endParaRPr lang="en-US" dirty="0"/>
          </a:p>
        </p:txBody>
      </p:sp>
      <p:pic>
        <p:nvPicPr>
          <p:cNvPr id="9" name="Content Placeholder 8">
            <a:extLst>
              <a:ext uri="{FF2B5EF4-FFF2-40B4-BE49-F238E27FC236}">
                <a16:creationId xmlns:a16="http://schemas.microsoft.com/office/drawing/2014/main" id="{CADCE9B9-2B9E-BC46-A5DE-9DDC1C5A8BB8}"/>
              </a:ext>
            </a:extLst>
          </p:cNvPr>
          <p:cNvPicPr>
            <a:picLocks noChangeAspect="1"/>
          </p:cNvPicPr>
          <p:nvPr/>
        </p:nvPicPr>
        <p:blipFill>
          <a:blip r:embed="rId3"/>
          <a:stretch>
            <a:fillRect/>
          </a:stretch>
        </p:blipFill>
        <p:spPr>
          <a:xfrm>
            <a:off x="10874325" y="5850768"/>
            <a:ext cx="811906" cy="805385"/>
          </a:xfrm>
          <a:prstGeom prst="rect">
            <a:avLst/>
          </a:prstGeom>
        </p:spPr>
      </p:pic>
    </p:spTree>
    <p:extLst>
      <p:ext uri="{BB962C8B-B14F-4D97-AF65-F5344CB8AC3E}">
        <p14:creationId xmlns:p14="http://schemas.microsoft.com/office/powerpoint/2010/main" val="111149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B05F-1F59-AC4A-89F0-9EE0EF952EDE}"/>
              </a:ext>
            </a:extLst>
          </p:cNvPr>
          <p:cNvSpPr>
            <a:spLocks noGrp="1"/>
          </p:cNvSpPr>
          <p:nvPr>
            <p:ph type="title"/>
          </p:nvPr>
        </p:nvSpPr>
        <p:spPr>
          <a:xfrm>
            <a:off x="838200" y="18255"/>
            <a:ext cx="10515600" cy="834361"/>
          </a:xfrm>
        </p:spPr>
        <p:txBody>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What does PARSEC hope to achieve?</a:t>
            </a:r>
          </a:p>
        </p:txBody>
      </p:sp>
      <p:sp>
        <p:nvSpPr>
          <p:cNvPr id="3" name="Content Placeholder 2">
            <a:extLst>
              <a:ext uri="{FF2B5EF4-FFF2-40B4-BE49-F238E27FC236}">
                <a16:creationId xmlns:a16="http://schemas.microsoft.com/office/drawing/2014/main" id="{5E2C3FCA-C47D-8746-A9B4-159BAA564FEA}"/>
              </a:ext>
            </a:extLst>
          </p:cNvPr>
          <p:cNvSpPr>
            <a:spLocks noGrp="1"/>
          </p:cNvSpPr>
          <p:nvPr>
            <p:ph idx="1"/>
          </p:nvPr>
        </p:nvSpPr>
        <p:spPr>
          <a:xfrm>
            <a:off x="394937" y="839923"/>
            <a:ext cx="11387137" cy="5745891"/>
          </a:xfrm>
        </p:spPr>
        <p:txBody>
          <a:bodyPr>
            <a:normAutofit fontScale="70000" lnSpcReduction="20000"/>
          </a:bodyPr>
          <a:lstStyle/>
          <a:p>
            <a:pPr>
              <a:lnSpc>
                <a:spcPct val="120000"/>
              </a:lnSpc>
            </a:pPr>
            <a:r>
              <a:rPr lang="en-US" sz="4000" dirty="0">
                <a:latin typeface="Open Sans" panose="020B0606030504020204" pitchFamily="34" charset="0"/>
                <a:ea typeface="Open Sans" panose="020B0606030504020204" pitchFamily="34" charset="0"/>
                <a:cs typeface="Open Sans" panose="020B0606030504020204" pitchFamily="34" charset="0"/>
              </a:rPr>
              <a:t>Determine the influence of marine and terrestrial natural protected areas (PAs) on the socioeconomics of local communities</a:t>
            </a:r>
            <a:br>
              <a:rPr lang="en-US" sz="4000" dirty="0">
                <a:latin typeface="Open Sans" panose="020B0606030504020204" pitchFamily="34" charset="0"/>
                <a:ea typeface="Open Sans" panose="020B0606030504020204" pitchFamily="34" charset="0"/>
                <a:cs typeface="Open Sans" panose="020B0606030504020204" pitchFamily="34" charset="0"/>
              </a:rPr>
            </a:br>
            <a:endParaRPr lang="en-US" sz="4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4000" dirty="0">
                <a:latin typeface="Open Sans" panose="020B0606030504020204" pitchFamily="34" charset="0"/>
                <a:ea typeface="Open Sans" panose="020B0606030504020204" pitchFamily="34" charset="0"/>
                <a:cs typeface="Open Sans" panose="020B0606030504020204" pitchFamily="34" charset="0"/>
              </a:rPr>
              <a:t>Improve future environmental decision-making by providing the most recent, open, well-described and relevant scientific research and data and by increasing and facilitating data interoperability</a:t>
            </a:r>
            <a:br>
              <a:rPr lang="en-US" sz="4000" dirty="0">
                <a:latin typeface="Open Sans" panose="020B0606030504020204" pitchFamily="34" charset="0"/>
                <a:ea typeface="Open Sans" panose="020B0606030504020204" pitchFamily="34" charset="0"/>
                <a:cs typeface="Open Sans" panose="020B0606030504020204" pitchFamily="34" charset="0"/>
              </a:rPr>
            </a:br>
            <a:endParaRPr lang="en-US" sz="4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4000" dirty="0">
                <a:latin typeface="Open Sans" panose="020B0606030504020204" pitchFamily="34" charset="0"/>
                <a:ea typeface="Open Sans" panose="020B0606030504020204" pitchFamily="34" charset="0"/>
                <a:cs typeface="Open Sans" panose="020B0606030504020204" pitchFamily="34" charset="0"/>
              </a:rPr>
              <a:t>Improve the adoption of ORCID by the repository infrastructure community for authoritative data attribution</a:t>
            </a:r>
            <a:br>
              <a:rPr lang="en-US" sz="4000" dirty="0">
                <a:latin typeface="Open Sans" panose="020B0606030504020204" pitchFamily="34" charset="0"/>
                <a:ea typeface="Open Sans" panose="020B0606030504020204" pitchFamily="34" charset="0"/>
                <a:cs typeface="Open Sans" panose="020B0606030504020204" pitchFamily="34" charset="0"/>
              </a:rPr>
            </a:br>
            <a:endParaRPr lang="en-US" sz="4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4000" dirty="0">
                <a:latin typeface="Open Sans" panose="020B0606030504020204" pitchFamily="34" charset="0"/>
                <a:ea typeface="Open Sans" panose="020B0606030504020204" pitchFamily="34" charset="0"/>
                <a:cs typeface="Open Sans" panose="020B0606030504020204" pitchFamily="34" charset="0"/>
              </a:rPr>
              <a:t>Provide tools for researchers to view how the data they have deposited is cited and reused</a:t>
            </a:r>
          </a:p>
          <a:p>
            <a:endParaRPr lang="en-US" dirty="0"/>
          </a:p>
        </p:txBody>
      </p:sp>
      <p:pic>
        <p:nvPicPr>
          <p:cNvPr id="4" name="Content Placeholder 8">
            <a:extLst>
              <a:ext uri="{FF2B5EF4-FFF2-40B4-BE49-F238E27FC236}">
                <a16:creationId xmlns:a16="http://schemas.microsoft.com/office/drawing/2014/main" id="{2DB408F3-57C8-3043-B15D-A4731EA9C303}"/>
              </a:ext>
            </a:extLst>
          </p:cNvPr>
          <p:cNvPicPr>
            <a:picLocks noChangeAspect="1"/>
          </p:cNvPicPr>
          <p:nvPr/>
        </p:nvPicPr>
        <p:blipFill>
          <a:blip r:embed="rId2"/>
          <a:stretch>
            <a:fillRect/>
          </a:stretch>
        </p:blipFill>
        <p:spPr>
          <a:xfrm>
            <a:off x="10947847" y="5780429"/>
            <a:ext cx="811906" cy="805385"/>
          </a:xfrm>
          <a:prstGeom prst="rect">
            <a:avLst/>
          </a:prstGeom>
        </p:spPr>
      </p:pic>
    </p:spTree>
    <p:extLst>
      <p:ext uri="{BB962C8B-B14F-4D97-AF65-F5344CB8AC3E}">
        <p14:creationId xmlns:p14="http://schemas.microsoft.com/office/powerpoint/2010/main" val="235527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2FA4-551A-2441-9D8F-78A1DD73A670}"/>
              </a:ext>
            </a:extLst>
          </p:cNvPr>
          <p:cNvSpPr>
            <a:spLocks noGrp="1"/>
          </p:cNvSpPr>
          <p:nvPr>
            <p:ph type="title"/>
          </p:nvPr>
        </p:nvSpPr>
        <p:spPr>
          <a:xfrm>
            <a:off x="2796144" y="0"/>
            <a:ext cx="6862763" cy="1325563"/>
          </a:xfrm>
        </p:spPr>
        <p:txBody>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How Does PARSEC Work?</a:t>
            </a:r>
          </a:p>
        </p:txBody>
      </p:sp>
      <p:sp>
        <p:nvSpPr>
          <p:cNvPr id="4" name="TextBox 3">
            <a:extLst>
              <a:ext uri="{FF2B5EF4-FFF2-40B4-BE49-F238E27FC236}">
                <a16:creationId xmlns:a16="http://schemas.microsoft.com/office/drawing/2014/main" id="{673FCBFD-D5DA-6644-9DEB-FCD3C412E751}"/>
              </a:ext>
            </a:extLst>
          </p:cNvPr>
          <p:cNvSpPr txBox="1"/>
          <p:nvPr/>
        </p:nvSpPr>
        <p:spPr>
          <a:xfrm>
            <a:off x="300038" y="1341470"/>
            <a:ext cx="11053762"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The </a:t>
            </a:r>
            <a:r>
              <a:rPr lang="en-US" sz="2200" b="1" dirty="0">
                <a:latin typeface="Open Sans" panose="020B0606030504020204" pitchFamily="34" charset="0"/>
                <a:ea typeface="Open Sans" panose="020B0606030504020204" pitchFamily="34" charset="0"/>
                <a:cs typeface="Open Sans" panose="020B0606030504020204" pitchFamily="34" charset="0"/>
              </a:rPr>
              <a:t>synthesis-science team </a:t>
            </a:r>
            <a:r>
              <a:rPr lang="en-US" sz="2200" dirty="0">
                <a:latin typeface="Open Sans" panose="020B0606030504020204" pitchFamily="34" charset="0"/>
                <a:ea typeface="Open Sans" panose="020B0606030504020204" pitchFamily="34" charset="0"/>
                <a:cs typeface="Open Sans" panose="020B0606030504020204" pitchFamily="34" charset="0"/>
              </a:rPr>
              <a:t>will examine the socioeconomic effects of natural protected areas (PAs) on local communities.</a:t>
            </a:r>
            <a:endParaRPr lang="en-US" sz="2200" dirty="0"/>
          </a:p>
        </p:txBody>
      </p:sp>
      <p:sp>
        <p:nvSpPr>
          <p:cNvPr id="5" name="TextBox 4">
            <a:extLst>
              <a:ext uri="{FF2B5EF4-FFF2-40B4-BE49-F238E27FC236}">
                <a16:creationId xmlns:a16="http://schemas.microsoft.com/office/drawing/2014/main" id="{71FD9C0C-DB52-6144-A330-BF94A07E55D1}"/>
              </a:ext>
            </a:extLst>
          </p:cNvPr>
          <p:cNvSpPr txBox="1"/>
          <p:nvPr/>
        </p:nvSpPr>
        <p:spPr>
          <a:xfrm>
            <a:off x="300038" y="2286330"/>
            <a:ext cx="11053762"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The </a:t>
            </a:r>
            <a:r>
              <a:rPr lang="en-US" sz="2200" b="1" dirty="0">
                <a:latin typeface="Open Sans" panose="020B0606030504020204" pitchFamily="34" charset="0"/>
                <a:ea typeface="Open Sans" panose="020B0606030504020204" pitchFamily="34" charset="0"/>
                <a:cs typeface="Open Sans" panose="020B0606030504020204" pitchFamily="34" charset="0"/>
              </a:rPr>
              <a:t>data-science team </a:t>
            </a:r>
            <a:r>
              <a:rPr lang="en-US" sz="2200" dirty="0">
                <a:latin typeface="Open Sans" panose="020B0606030504020204" pitchFamily="34" charset="0"/>
                <a:ea typeface="Open Sans" panose="020B0606030504020204" pitchFamily="34" charset="0"/>
                <a:cs typeface="Open Sans" panose="020B0606030504020204" pitchFamily="34" charset="0"/>
              </a:rPr>
              <a:t>(data management, infrastructure) will develop leading practices on data citation, attribution, credit, and reuse. </a:t>
            </a:r>
          </a:p>
          <a:p>
            <a:endParaRPr lang="en-US" sz="2200" dirty="0"/>
          </a:p>
        </p:txBody>
      </p:sp>
      <p:sp>
        <p:nvSpPr>
          <p:cNvPr id="6" name="TextBox 5">
            <a:extLst>
              <a:ext uri="{FF2B5EF4-FFF2-40B4-BE49-F238E27FC236}">
                <a16:creationId xmlns:a16="http://schemas.microsoft.com/office/drawing/2014/main" id="{49DE8F6A-FA1A-F340-8D95-BE05D7652E91}"/>
              </a:ext>
            </a:extLst>
          </p:cNvPr>
          <p:cNvSpPr txBox="1"/>
          <p:nvPr/>
        </p:nvSpPr>
        <p:spPr>
          <a:xfrm>
            <a:off x="300038" y="3508189"/>
            <a:ext cx="11053762"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The two teams will collaborate in real-time toward the goal of observing and improving research outcomes and data sharing. </a:t>
            </a:r>
          </a:p>
          <a:p>
            <a:endParaRPr lang="en-US" sz="2200" dirty="0"/>
          </a:p>
        </p:txBody>
      </p:sp>
      <p:sp>
        <p:nvSpPr>
          <p:cNvPr id="9" name="TextBox 8">
            <a:extLst>
              <a:ext uri="{FF2B5EF4-FFF2-40B4-BE49-F238E27FC236}">
                <a16:creationId xmlns:a16="http://schemas.microsoft.com/office/drawing/2014/main" id="{1BBBBB43-089A-E94F-B608-44FC69E812AF}"/>
              </a:ext>
            </a:extLst>
          </p:cNvPr>
          <p:cNvSpPr txBox="1"/>
          <p:nvPr/>
        </p:nvSpPr>
        <p:spPr>
          <a:xfrm>
            <a:off x="300038" y="4730048"/>
            <a:ext cx="11053762"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In parallel, an outreach strategy will share the experiences and practices developed throughout the project with the broader Earth, space, and environmental science community, including strongly encouraging and demonstrating the application of PIDs in data repositories</a:t>
            </a:r>
          </a:p>
        </p:txBody>
      </p:sp>
      <p:pic>
        <p:nvPicPr>
          <p:cNvPr id="10" name="Content Placeholder 8">
            <a:extLst>
              <a:ext uri="{FF2B5EF4-FFF2-40B4-BE49-F238E27FC236}">
                <a16:creationId xmlns:a16="http://schemas.microsoft.com/office/drawing/2014/main" id="{3EA375D5-939F-F248-8B9D-95425D57870E}"/>
              </a:ext>
            </a:extLst>
          </p:cNvPr>
          <p:cNvPicPr>
            <a:picLocks noChangeAspect="1"/>
          </p:cNvPicPr>
          <p:nvPr/>
        </p:nvPicPr>
        <p:blipFill>
          <a:blip r:embed="rId2"/>
          <a:stretch>
            <a:fillRect/>
          </a:stretch>
        </p:blipFill>
        <p:spPr>
          <a:xfrm>
            <a:off x="10947847" y="5785085"/>
            <a:ext cx="811906" cy="805385"/>
          </a:xfrm>
          <a:prstGeom prst="rect">
            <a:avLst/>
          </a:prstGeom>
        </p:spPr>
      </p:pic>
    </p:spTree>
    <p:extLst>
      <p:ext uri="{BB962C8B-B14F-4D97-AF65-F5344CB8AC3E}">
        <p14:creationId xmlns:p14="http://schemas.microsoft.com/office/powerpoint/2010/main" val="199948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A73F-D9E4-1340-915C-FADA1BAE458A}"/>
              </a:ext>
            </a:extLst>
          </p:cNvPr>
          <p:cNvSpPr>
            <a:spLocks noGrp="1"/>
          </p:cNvSpPr>
          <p:nvPr>
            <p:ph type="title"/>
          </p:nvPr>
        </p:nvSpPr>
        <p:spPr/>
        <p:txBody>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Stay Tuned for More on PARSEC!</a:t>
            </a:r>
          </a:p>
        </p:txBody>
      </p:sp>
      <p:pic>
        <p:nvPicPr>
          <p:cNvPr id="3073" name="Picture 1" descr="page11image14703552">
            <a:extLst>
              <a:ext uri="{FF2B5EF4-FFF2-40B4-BE49-F238E27FC236}">
                <a16:creationId xmlns:a16="http://schemas.microsoft.com/office/drawing/2014/main" id="{D61CFE55-FFD9-3642-BA01-73099CF37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9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8">
            <a:extLst>
              <a:ext uri="{FF2B5EF4-FFF2-40B4-BE49-F238E27FC236}">
                <a16:creationId xmlns:a16="http://schemas.microsoft.com/office/drawing/2014/main" id="{C353FCAB-FA71-584E-A90B-8A383ACC91B6}"/>
              </a:ext>
            </a:extLst>
          </p:cNvPr>
          <p:cNvPicPr>
            <a:picLocks noChangeAspect="1"/>
          </p:cNvPicPr>
          <p:nvPr/>
        </p:nvPicPr>
        <p:blipFill>
          <a:blip r:embed="rId3"/>
          <a:stretch>
            <a:fillRect/>
          </a:stretch>
        </p:blipFill>
        <p:spPr>
          <a:xfrm>
            <a:off x="10947847" y="5780429"/>
            <a:ext cx="811906" cy="805385"/>
          </a:xfrm>
          <a:prstGeom prst="rect">
            <a:avLst/>
          </a:prstGeom>
        </p:spPr>
      </p:pic>
    </p:spTree>
    <p:extLst>
      <p:ext uri="{BB962C8B-B14F-4D97-AF65-F5344CB8AC3E}">
        <p14:creationId xmlns:p14="http://schemas.microsoft.com/office/powerpoint/2010/main" val="419895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3DE4D6-3651-7F4D-80BE-181FD0720A35}"/>
              </a:ext>
            </a:extLst>
          </p:cNvPr>
          <p:cNvSpPr>
            <a:spLocks noGrp="1"/>
          </p:cNvSpPr>
          <p:nvPr>
            <p:ph type="title"/>
          </p:nvPr>
        </p:nvSpPr>
        <p:spPr>
          <a:xfrm>
            <a:off x="0" y="997983"/>
            <a:ext cx="12191999" cy="914400"/>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Method to be applied to 1 assumption per group:</a:t>
            </a:r>
          </a:p>
        </p:txBody>
      </p:sp>
      <p:sp>
        <p:nvSpPr>
          <p:cNvPr id="6" name="Content Placeholder 5">
            <a:extLst>
              <a:ext uri="{FF2B5EF4-FFF2-40B4-BE49-F238E27FC236}">
                <a16:creationId xmlns:a16="http://schemas.microsoft.com/office/drawing/2014/main" id="{1AA0314F-0744-DF40-922E-344B5F2ECEC0}"/>
              </a:ext>
            </a:extLst>
          </p:cNvPr>
          <p:cNvSpPr>
            <a:spLocks noGrp="1"/>
          </p:cNvSpPr>
          <p:nvPr>
            <p:ph idx="1"/>
          </p:nvPr>
        </p:nvSpPr>
        <p:spPr>
          <a:xfrm>
            <a:off x="838200" y="1971676"/>
            <a:ext cx="10515600" cy="4886324"/>
          </a:xfrm>
        </p:spPr>
        <p:txBody>
          <a:bodyPr>
            <a:normAutofit/>
          </a:bodyPr>
          <a:lstStyle/>
          <a:p>
            <a:pPr marL="0" indent="0" fontAlgn="base">
              <a:buNone/>
            </a:pPr>
            <a:r>
              <a:rPr lang="en-US" dirty="0">
                <a:latin typeface="Open Sans" panose="020B0606030504020204" pitchFamily="34" charset="0"/>
                <a:ea typeface="Open Sans" panose="020B0606030504020204" pitchFamily="34" charset="0"/>
                <a:cs typeface="Open Sans" panose="020B0606030504020204" pitchFamily="34" charset="0"/>
              </a:rPr>
              <a:t>Step 1:  </a:t>
            </a:r>
            <a:r>
              <a:rPr lang="en-US" b="1" dirty="0">
                <a:latin typeface="Open Sans" panose="020B0606030504020204" pitchFamily="34" charset="0"/>
                <a:ea typeface="Open Sans" panose="020B0606030504020204" pitchFamily="34" charset="0"/>
                <a:cs typeface="Open Sans" panose="020B0606030504020204" pitchFamily="34" charset="0"/>
              </a:rPr>
              <a:t>Specifying assumptions </a:t>
            </a:r>
            <a:r>
              <a:rPr lang="en-US" dirty="0">
                <a:latin typeface="Open Sans" panose="020B0606030504020204" pitchFamily="34" charset="0"/>
                <a:ea typeface="Open Sans" panose="020B0606030504020204" pitchFamily="34" charset="0"/>
                <a:cs typeface="Open Sans" panose="020B0606030504020204" pitchFamily="34" charset="0"/>
              </a:rPr>
              <a:t>(How does this assumption evolve?  What are the related assumptions?)</a:t>
            </a:r>
          </a:p>
          <a:p>
            <a:pPr marL="0" indent="0" fontAlgn="base">
              <a:buNone/>
            </a:pPr>
            <a:r>
              <a:rPr lang="en-US" dirty="0">
                <a:latin typeface="Open Sans" panose="020B0606030504020204" pitchFamily="34" charset="0"/>
                <a:ea typeface="Open Sans" panose="020B0606030504020204" pitchFamily="34" charset="0"/>
                <a:cs typeface="Open Sans" panose="020B0606030504020204" pitchFamily="34" charset="0"/>
              </a:rPr>
              <a:t>Step 2:  </a:t>
            </a:r>
            <a:r>
              <a:rPr lang="en-US" b="1" dirty="0">
                <a:latin typeface="Open Sans" panose="020B0606030504020204" pitchFamily="34" charset="0"/>
                <a:ea typeface="Open Sans" panose="020B0606030504020204" pitchFamily="34" charset="0"/>
                <a:cs typeface="Open Sans" panose="020B0606030504020204" pitchFamily="34" charset="0"/>
              </a:rPr>
              <a:t>Action recommendations</a:t>
            </a:r>
          </a:p>
          <a:p>
            <a:pPr lvl="1" fontAlgn="base"/>
            <a:r>
              <a:rPr lang="en-US" sz="2600" dirty="0">
                <a:latin typeface="Open Sans" panose="020B0606030504020204" pitchFamily="34" charset="0"/>
                <a:ea typeface="Open Sans" panose="020B0606030504020204" pitchFamily="34" charset="0"/>
                <a:cs typeface="Open Sans" panose="020B0606030504020204" pitchFamily="34" charset="0"/>
              </a:rPr>
              <a:t>What can you or your community do that would help shift the assumption?</a:t>
            </a:r>
          </a:p>
          <a:p>
            <a:pPr lvl="1" fontAlgn="base"/>
            <a:r>
              <a:rPr lang="en-US" sz="2600" dirty="0">
                <a:latin typeface="Open Sans" panose="020B0606030504020204" pitchFamily="34" charset="0"/>
                <a:ea typeface="Open Sans" panose="020B0606030504020204" pitchFamily="34" charset="0"/>
                <a:cs typeface="Open Sans" panose="020B0606030504020204" pitchFamily="34" charset="0"/>
              </a:rPr>
              <a:t>Sample action steps could include:</a:t>
            </a:r>
          </a:p>
          <a:p>
            <a:pPr lvl="3" fontAlgn="base"/>
            <a:r>
              <a:rPr lang="en-US" sz="2400" dirty="0">
                <a:latin typeface="Open Sans" panose="020B0606030504020204" pitchFamily="34" charset="0"/>
                <a:ea typeface="Open Sans" panose="020B0606030504020204" pitchFamily="34" charset="0"/>
                <a:cs typeface="Open Sans" panose="020B0606030504020204" pitchFamily="34" charset="0"/>
              </a:rPr>
              <a:t>Targeted workshops at professional meetings … Curated educational resources … Mentor matches on data work … Stakeholder map identifying how the assumption is viewed by different fields and disciplines</a:t>
            </a:r>
          </a:p>
          <a:p>
            <a:endParaRPr lang="en-US" dirty="0"/>
          </a:p>
        </p:txBody>
      </p:sp>
      <p:sp>
        <p:nvSpPr>
          <p:cNvPr id="7" name="Title 4">
            <a:extLst>
              <a:ext uri="{FF2B5EF4-FFF2-40B4-BE49-F238E27FC236}">
                <a16:creationId xmlns:a16="http://schemas.microsoft.com/office/drawing/2014/main" id="{EAF3769C-4867-E942-8E6D-47A6144F7320}"/>
              </a:ext>
            </a:extLst>
          </p:cNvPr>
          <p:cNvSpPr txBox="1">
            <a:spLocks/>
          </p:cNvSpPr>
          <p:nvPr/>
        </p:nvSpPr>
        <p:spPr>
          <a:xfrm>
            <a:off x="237392" y="83583"/>
            <a:ext cx="10515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Clr>
                <a:srgbClr val="FF0000"/>
              </a:buClr>
              <a:buNone/>
              <a:defRPr sz="4000" b="1" kern="1200">
                <a:solidFill>
                  <a:schemeClr val="bg1"/>
                </a:solidFill>
                <a:latin typeface="+mj-lt"/>
                <a:ea typeface="+mj-ea"/>
                <a:cs typeface="+mj-cs"/>
              </a:defRPr>
            </a:lvl1pPr>
          </a:lstStyle>
          <a:p>
            <a:r>
              <a:rPr lang="en-US" b="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Activity:  Assumption Wrangling</a:t>
            </a:r>
          </a:p>
        </p:txBody>
      </p:sp>
      <p:pic>
        <p:nvPicPr>
          <p:cNvPr id="8" name="Content Placeholder 8">
            <a:extLst>
              <a:ext uri="{FF2B5EF4-FFF2-40B4-BE49-F238E27FC236}">
                <a16:creationId xmlns:a16="http://schemas.microsoft.com/office/drawing/2014/main" id="{D14A3EB7-103C-7040-8345-1E85CDE119F5}"/>
              </a:ext>
            </a:extLst>
          </p:cNvPr>
          <p:cNvPicPr>
            <a:picLocks noChangeAspect="1"/>
          </p:cNvPicPr>
          <p:nvPr/>
        </p:nvPicPr>
        <p:blipFill>
          <a:blip r:embed="rId2"/>
          <a:stretch>
            <a:fillRect/>
          </a:stretch>
        </p:blipFill>
        <p:spPr>
          <a:xfrm>
            <a:off x="10947847" y="5780429"/>
            <a:ext cx="811906" cy="805385"/>
          </a:xfrm>
          <a:prstGeom prst="rect">
            <a:avLst/>
          </a:prstGeom>
        </p:spPr>
      </p:pic>
    </p:spTree>
    <p:extLst>
      <p:ext uri="{BB962C8B-B14F-4D97-AF65-F5344CB8AC3E}">
        <p14:creationId xmlns:p14="http://schemas.microsoft.com/office/powerpoint/2010/main" val="258037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59841F-196E-8747-B9DB-C75B8825F399}"/>
              </a:ext>
            </a:extLst>
          </p:cNvPr>
          <p:cNvPicPr>
            <a:picLocks noChangeAspect="1"/>
          </p:cNvPicPr>
          <p:nvPr/>
        </p:nvPicPr>
        <p:blipFill>
          <a:blip r:embed="rId2"/>
          <a:stretch>
            <a:fillRect/>
          </a:stretch>
        </p:blipFill>
        <p:spPr>
          <a:xfrm rot="16200000">
            <a:off x="5434376" y="8238"/>
            <a:ext cx="1507525" cy="12192000"/>
          </a:xfrm>
          <a:prstGeom prst="rect">
            <a:avLst/>
          </a:prstGeom>
        </p:spPr>
      </p:pic>
      <p:pic>
        <p:nvPicPr>
          <p:cNvPr id="11" name="Picture 10">
            <a:extLst>
              <a:ext uri="{FF2B5EF4-FFF2-40B4-BE49-F238E27FC236}">
                <a16:creationId xmlns:a16="http://schemas.microsoft.com/office/drawing/2014/main" id="{E29BB53A-EC55-DE43-94C0-1B20AAB6D101}"/>
              </a:ext>
            </a:extLst>
          </p:cNvPr>
          <p:cNvPicPr>
            <a:picLocks noChangeAspect="1"/>
          </p:cNvPicPr>
          <p:nvPr/>
        </p:nvPicPr>
        <p:blipFill>
          <a:blip r:embed="rId2"/>
          <a:stretch>
            <a:fillRect/>
          </a:stretch>
        </p:blipFill>
        <p:spPr>
          <a:xfrm rot="16200000">
            <a:off x="5145080" y="-4026760"/>
            <a:ext cx="2206641" cy="12192000"/>
          </a:xfrm>
          <a:prstGeom prst="rect">
            <a:avLst/>
          </a:prstGeom>
        </p:spPr>
      </p:pic>
      <p:pic>
        <p:nvPicPr>
          <p:cNvPr id="10" name="Picture 9">
            <a:extLst>
              <a:ext uri="{FF2B5EF4-FFF2-40B4-BE49-F238E27FC236}">
                <a16:creationId xmlns:a16="http://schemas.microsoft.com/office/drawing/2014/main" id="{73C4E35D-6ECB-0C44-BBE0-77F1F6657C17}"/>
              </a:ext>
            </a:extLst>
          </p:cNvPr>
          <p:cNvPicPr>
            <a:picLocks noChangeAspect="1"/>
          </p:cNvPicPr>
          <p:nvPr/>
        </p:nvPicPr>
        <p:blipFill>
          <a:blip r:embed="rId2"/>
          <a:stretch>
            <a:fillRect/>
          </a:stretch>
        </p:blipFill>
        <p:spPr>
          <a:xfrm rot="5400000">
            <a:off x="4902063" y="-1666194"/>
            <a:ext cx="2206644" cy="12188952"/>
          </a:xfrm>
          <a:prstGeom prst="rect">
            <a:avLst/>
          </a:prstGeom>
        </p:spPr>
      </p:pic>
      <p:sp>
        <p:nvSpPr>
          <p:cNvPr id="5" name="Title 4">
            <a:extLst>
              <a:ext uri="{FF2B5EF4-FFF2-40B4-BE49-F238E27FC236}">
                <a16:creationId xmlns:a16="http://schemas.microsoft.com/office/drawing/2014/main" id="{F53B6CE1-AE3A-7B4D-9B6B-A1268E86A319}"/>
              </a:ext>
            </a:extLst>
          </p:cNvPr>
          <p:cNvSpPr>
            <a:spLocks noGrp="1"/>
          </p:cNvSpPr>
          <p:nvPr>
            <p:ph type="title"/>
          </p:nvPr>
        </p:nvSpPr>
        <p:spPr>
          <a:xfrm>
            <a:off x="823338" y="181129"/>
            <a:ext cx="11043715" cy="1031105"/>
          </a:xfrm>
        </p:spPr>
        <p:txBody>
          <a:bodyPr>
            <a:normAutofit/>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Assumption Wrangling Breakout Groups</a:t>
            </a:r>
          </a:p>
        </p:txBody>
      </p:sp>
      <p:sp>
        <p:nvSpPr>
          <p:cNvPr id="6" name="Content Placeholder 5">
            <a:extLst>
              <a:ext uri="{FF2B5EF4-FFF2-40B4-BE49-F238E27FC236}">
                <a16:creationId xmlns:a16="http://schemas.microsoft.com/office/drawing/2014/main" id="{186D71A5-6D8A-B640-BA92-016C91878E06}"/>
              </a:ext>
            </a:extLst>
          </p:cNvPr>
          <p:cNvSpPr>
            <a:spLocks noGrp="1"/>
          </p:cNvSpPr>
          <p:nvPr>
            <p:ph sz="half" idx="1"/>
          </p:nvPr>
        </p:nvSpPr>
        <p:spPr>
          <a:xfrm>
            <a:off x="310085" y="965919"/>
            <a:ext cx="5536721" cy="5667555"/>
          </a:xfrm>
        </p:spPr>
        <p:txBody>
          <a:bodyPr>
            <a:noAutofit/>
          </a:bodyPr>
          <a:lstStyle/>
          <a:p>
            <a:pPr marL="0" indent="0">
              <a:lnSpc>
                <a:spcPct val="110000"/>
              </a:lnSpc>
              <a:spcBef>
                <a:spcPts val="0"/>
              </a:spcBef>
              <a:buNone/>
            </a:pPr>
            <a:endParaRPr lang="en-US" sz="2400" b="1" i="1" dirty="0"/>
          </a:p>
          <a:p>
            <a:pPr marL="0" indent="0">
              <a:lnSpc>
                <a:spcPct val="110000"/>
              </a:lnSpc>
              <a:spcBef>
                <a:spcPts val="0"/>
              </a:spcBef>
              <a:buNone/>
            </a:pPr>
            <a:endParaRPr lang="en-US" sz="2400" b="0" dirty="0">
              <a:effectLst/>
            </a:endParaRPr>
          </a:p>
        </p:txBody>
      </p:sp>
      <p:sp>
        <p:nvSpPr>
          <p:cNvPr id="2" name="TextBox 1">
            <a:extLst>
              <a:ext uri="{FF2B5EF4-FFF2-40B4-BE49-F238E27FC236}">
                <a16:creationId xmlns:a16="http://schemas.microsoft.com/office/drawing/2014/main" id="{6804AB3B-A668-5D4D-98E0-749336AFA4BF}"/>
              </a:ext>
            </a:extLst>
          </p:cNvPr>
          <p:cNvSpPr txBox="1"/>
          <p:nvPr/>
        </p:nvSpPr>
        <p:spPr>
          <a:xfrm>
            <a:off x="976184" y="1507525"/>
            <a:ext cx="10058400" cy="6093976"/>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Assumption 1:  </a:t>
            </a:r>
            <a:r>
              <a:rPr lang="en-US" sz="2800" i="1" dirty="0">
                <a:latin typeface="Open Sans" panose="020B0606030504020204" pitchFamily="34" charset="0"/>
                <a:ea typeface="Open Sans" panose="020B0606030504020204" pitchFamily="34" charset="0"/>
                <a:cs typeface="Open Sans" panose="020B0606030504020204" pitchFamily="34" charset="0"/>
              </a:rPr>
              <a:t>Publishers, editors, reviewers, and authors will </a:t>
            </a:r>
            <a:r>
              <a:rPr lang="en-US" sz="2800" b="1" i="1" dirty="0">
                <a:latin typeface="Open Sans" panose="020B0606030504020204" pitchFamily="34" charset="0"/>
                <a:ea typeface="Open Sans" panose="020B0606030504020204" pitchFamily="34" charset="0"/>
                <a:cs typeface="Open Sans" panose="020B0606030504020204" pitchFamily="34" charset="0"/>
              </a:rPr>
              <a:t>recognize and utilize PIDS</a:t>
            </a:r>
            <a:r>
              <a:rPr lang="en-US" sz="2800" i="1" dirty="0">
                <a:latin typeface="Open Sans" panose="020B0606030504020204" pitchFamily="34" charset="0"/>
                <a:ea typeface="Open Sans" panose="020B0606030504020204" pitchFamily="34" charset="0"/>
                <a:cs typeface="Open Sans" panose="020B0606030504020204" pitchFamily="34" charset="0"/>
              </a:rPr>
              <a:t> and apply appropriate standards for FAIR data</a:t>
            </a:r>
            <a:br>
              <a:rPr lang="en-US" sz="2800" i="1" dirty="0">
                <a:latin typeface="Open Sans" panose="020B0606030504020204" pitchFamily="34" charset="0"/>
                <a:ea typeface="Open Sans" panose="020B0606030504020204" pitchFamily="34" charset="0"/>
                <a:cs typeface="Open Sans" panose="020B0606030504020204" pitchFamily="34" charset="0"/>
              </a:rPr>
            </a:br>
            <a:endParaRPr lang="en-US" sz="2800" i="1" dirty="0">
              <a:latin typeface="Open Sans" panose="020B0606030504020204" pitchFamily="34" charset="0"/>
              <a:ea typeface="Open Sans" panose="020B0606030504020204" pitchFamily="34" charset="0"/>
              <a:cs typeface="Open Sans" panose="020B0606030504020204" pitchFamily="34" charset="0"/>
            </a:endParaRPr>
          </a:p>
          <a:p>
            <a:endParaRPr lang="en-US" sz="2800" b="1" i="1"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Assumption 2:  </a:t>
            </a:r>
            <a:r>
              <a:rPr lang="en-US" sz="2800" b="1" dirty="0">
                <a:latin typeface="Open Sans" panose="020B0606030504020204" pitchFamily="34" charset="0"/>
                <a:ea typeface="Open Sans" panose="020B0606030504020204" pitchFamily="34" charset="0"/>
                <a:cs typeface="Open Sans" panose="020B0606030504020204" pitchFamily="34" charset="0"/>
              </a:rPr>
              <a:t>With access to PIDs</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i="1" dirty="0">
                <a:latin typeface="Open Sans" panose="020B0606030504020204" pitchFamily="34" charset="0"/>
                <a:ea typeface="Open Sans" panose="020B0606030504020204" pitchFamily="34" charset="0"/>
                <a:cs typeface="Open Sans" panose="020B0606030504020204" pitchFamily="34" charset="0"/>
              </a:rPr>
              <a:t>repositories will be able to ingest and curate all the data cited in publications and will have the resources to do so</a:t>
            </a:r>
            <a:br>
              <a:rPr lang="en-US" sz="2800" i="1" dirty="0">
                <a:latin typeface="Open Sans" panose="020B0606030504020204" pitchFamily="34" charset="0"/>
                <a:ea typeface="Open Sans" panose="020B0606030504020204" pitchFamily="34" charset="0"/>
                <a:cs typeface="Open Sans" panose="020B0606030504020204" pitchFamily="34" charset="0"/>
              </a:rPr>
            </a:br>
            <a:br>
              <a:rPr lang="en-US" sz="2800" i="1" dirty="0">
                <a:latin typeface="Open Sans" panose="020B0606030504020204" pitchFamily="34" charset="0"/>
                <a:ea typeface="Open Sans" panose="020B0606030504020204" pitchFamily="34" charset="0"/>
                <a:cs typeface="Open Sans" panose="020B0606030504020204" pitchFamily="34" charset="0"/>
              </a:rPr>
            </a:br>
            <a:endParaRPr lang="en-US" sz="2800" i="1" dirty="0">
              <a:latin typeface="Open Sans" panose="020B0606030504020204" pitchFamily="34" charset="0"/>
              <a:ea typeface="Open Sans" panose="020B0606030504020204" pitchFamily="34" charset="0"/>
              <a:cs typeface="Open Sans" panose="020B0606030504020204" pitchFamily="34" charset="0"/>
            </a:endParaRPr>
          </a:p>
          <a:p>
            <a:r>
              <a:rPr lang="en-US" sz="2800" i="1" dirty="0">
                <a:latin typeface="Open Sans" panose="020B0606030504020204" pitchFamily="34" charset="0"/>
                <a:ea typeface="Open Sans" panose="020B0606030504020204" pitchFamily="34" charset="0"/>
                <a:cs typeface="Open Sans" panose="020B0606030504020204" pitchFamily="34" charset="0"/>
              </a:rPr>
              <a:t>Assumption 3:  </a:t>
            </a:r>
            <a:r>
              <a:rPr lang="en-US" sz="2800" b="1" i="1" dirty="0">
                <a:latin typeface="Open Sans" panose="020B0606030504020204" pitchFamily="34" charset="0"/>
                <a:ea typeface="Open Sans" panose="020B0606030504020204" pitchFamily="34" charset="0"/>
                <a:cs typeface="Open Sans" panose="020B0606030504020204" pitchFamily="34" charset="0"/>
              </a:rPr>
              <a:t>PIDs enable clear, measurable impact</a:t>
            </a:r>
            <a:r>
              <a:rPr lang="en-US" sz="2800" i="1" dirty="0">
                <a:latin typeface="Open Sans" panose="020B0606030504020204" pitchFamily="34" charset="0"/>
                <a:ea typeface="Open Sans" panose="020B0606030504020204" pitchFamily="34" charset="0"/>
                <a:cs typeface="Open Sans" panose="020B0606030504020204" pitchFamily="34" charset="0"/>
              </a:rPr>
              <a:t> of the FAIR data efforts by publishers and repositories</a:t>
            </a:r>
          </a:p>
          <a:p>
            <a:endParaRPr lang="en-US" b="1" i="1" dirty="0"/>
          </a:p>
          <a:p>
            <a:endParaRPr lang="en-US" b="1" i="1" dirty="0"/>
          </a:p>
          <a:p>
            <a:endParaRPr lang="en-US" dirty="0"/>
          </a:p>
        </p:txBody>
      </p:sp>
    </p:spTree>
    <p:extLst>
      <p:ext uri="{BB962C8B-B14F-4D97-AF65-F5344CB8AC3E}">
        <p14:creationId xmlns:p14="http://schemas.microsoft.com/office/powerpoint/2010/main" val="118805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F3C9-6F6D-124F-AFE2-674EB34D579A}"/>
              </a:ext>
            </a:extLst>
          </p:cNvPr>
          <p:cNvSpPr>
            <a:spLocks noGrp="1"/>
          </p:cNvSpPr>
          <p:nvPr>
            <p:ph type="title"/>
          </p:nvPr>
        </p:nvSpPr>
        <p:spPr>
          <a:xfrm>
            <a:off x="582168" y="984947"/>
            <a:ext cx="10515600" cy="838963"/>
          </a:xfrm>
        </p:spPr>
        <p:txBody>
          <a:bodyPr/>
          <a:lstStyle/>
          <a:p>
            <a:pPr algn="ctr"/>
            <a:r>
              <a:rPr lang="en-US" dirty="0"/>
              <a:t>Assumption 1</a:t>
            </a:r>
          </a:p>
        </p:txBody>
      </p:sp>
      <p:sp>
        <p:nvSpPr>
          <p:cNvPr id="3" name="Content Placeholder 2">
            <a:extLst>
              <a:ext uri="{FF2B5EF4-FFF2-40B4-BE49-F238E27FC236}">
                <a16:creationId xmlns:a16="http://schemas.microsoft.com/office/drawing/2014/main" id="{6107C51E-882A-AD44-BA74-2E42D06E3F4A}"/>
              </a:ext>
            </a:extLst>
          </p:cNvPr>
          <p:cNvSpPr>
            <a:spLocks noGrp="1"/>
          </p:cNvSpPr>
          <p:nvPr>
            <p:ph sz="half" idx="1"/>
          </p:nvPr>
        </p:nvSpPr>
        <p:spPr>
          <a:xfrm>
            <a:off x="658368" y="1825625"/>
            <a:ext cx="5181600" cy="4351338"/>
          </a:xfrm>
        </p:spPr>
        <p:txBody>
          <a:bodyPr/>
          <a:lstStyle/>
          <a:p>
            <a:r>
              <a:rPr lang="en-US" dirty="0"/>
              <a:t>Additional or Alternative Assumptions:</a:t>
            </a:r>
          </a:p>
          <a:p>
            <a:pPr lvl="1"/>
            <a:r>
              <a:rPr lang="en-US" dirty="0"/>
              <a:t>The utility and application to FAIR is highly dependent on the type of PID</a:t>
            </a:r>
          </a:p>
        </p:txBody>
      </p:sp>
      <p:sp>
        <p:nvSpPr>
          <p:cNvPr id="4" name="Content Placeholder 3">
            <a:extLst>
              <a:ext uri="{FF2B5EF4-FFF2-40B4-BE49-F238E27FC236}">
                <a16:creationId xmlns:a16="http://schemas.microsoft.com/office/drawing/2014/main" id="{98C56650-8D20-284A-9452-1279961D9EEE}"/>
              </a:ext>
            </a:extLst>
          </p:cNvPr>
          <p:cNvSpPr>
            <a:spLocks noGrp="1"/>
          </p:cNvSpPr>
          <p:nvPr>
            <p:ph sz="half" idx="2"/>
          </p:nvPr>
        </p:nvSpPr>
        <p:spPr/>
        <p:txBody>
          <a:bodyPr/>
          <a:lstStyle/>
          <a:p>
            <a:r>
              <a:rPr lang="en-US" dirty="0"/>
              <a:t>Actions:</a:t>
            </a:r>
          </a:p>
          <a:p>
            <a:pPr lvl="1"/>
            <a:r>
              <a:rPr lang="en-US" dirty="0"/>
              <a:t>Publishers, editors, reviewers, and authors need to know why they are being asked or compelled to utilize PIDs.</a:t>
            </a:r>
          </a:p>
          <a:p>
            <a:pPr lvl="1"/>
            <a:r>
              <a:rPr lang="en-US" dirty="0"/>
              <a:t>Define standards for PIDs</a:t>
            </a:r>
          </a:p>
          <a:p>
            <a:pPr lvl="1"/>
            <a:r>
              <a:rPr lang="en-US" dirty="0"/>
              <a:t>Cohesive outreach</a:t>
            </a:r>
          </a:p>
          <a:p>
            <a:pPr lvl="1"/>
            <a:r>
              <a:rPr lang="en-US" dirty="0"/>
              <a:t>Move from FAIR principles to FAIR standards</a:t>
            </a:r>
          </a:p>
          <a:p>
            <a:pPr lvl="1"/>
            <a:r>
              <a:rPr lang="en-US" dirty="0"/>
              <a:t>Education of policies for editors and reviewers</a:t>
            </a:r>
          </a:p>
        </p:txBody>
      </p:sp>
      <p:sp>
        <p:nvSpPr>
          <p:cNvPr id="5" name="TextBox 4">
            <a:extLst>
              <a:ext uri="{FF2B5EF4-FFF2-40B4-BE49-F238E27FC236}">
                <a16:creationId xmlns:a16="http://schemas.microsoft.com/office/drawing/2014/main" id="{73A5A34D-38A2-BC41-BE43-841E8876570F}"/>
              </a:ext>
            </a:extLst>
          </p:cNvPr>
          <p:cNvSpPr txBox="1"/>
          <p:nvPr/>
        </p:nvSpPr>
        <p:spPr>
          <a:xfrm>
            <a:off x="851470" y="152235"/>
            <a:ext cx="10952807" cy="830997"/>
          </a:xfrm>
          <a:prstGeom prst="rect">
            <a:avLst/>
          </a:prstGeom>
          <a:noFill/>
        </p:spPr>
        <p:txBody>
          <a:bodyPr wrap="none" rtlCol="0">
            <a:spAutoFit/>
          </a:bodyPr>
          <a:lstStyle/>
          <a:p>
            <a:pPr algn="ctr"/>
            <a:r>
              <a:rPr lang="en-US" sz="2400" i="1" dirty="0">
                <a:latin typeface="Open Sans" panose="020B0606030504020204" pitchFamily="34" charset="0"/>
                <a:ea typeface="Open Sans" panose="020B0606030504020204" pitchFamily="34" charset="0"/>
                <a:cs typeface="Open Sans" panose="020B0606030504020204" pitchFamily="34" charset="0"/>
              </a:rPr>
              <a:t>Session participants arranged in three groups to discuss one assumption each.  </a:t>
            </a:r>
          </a:p>
          <a:p>
            <a:pPr algn="ctr"/>
            <a:r>
              <a:rPr lang="en-US" sz="2400" i="1" dirty="0">
                <a:latin typeface="Open Sans" panose="020B0606030504020204" pitchFamily="34" charset="0"/>
                <a:ea typeface="Open Sans" panose="020B0606030504020204" pitchFamily="34" charset="0"/>
                <a:cs typeface="Open Sans" panose="020B0606030504020204" pitchFamily="34" charset="0"/>
              </a:rPr>
              <a:t>Thank you to all of the attendees for driving such a great discussion!</a:t>
            </a:r>
          </a:p>
        </p:txBody>
      </p:sp>
      <p:pic>
        <p:nvPicPr>
          <p:cNvPr id="6" name="Content Placeholder 8">
            <a:extLst>
              <a:ext uri="{FF2B5EF4-FFF2-40B4-BE49-F238E27FC236}">
                <a16:creationId xmlns:a16="http://schemas.microsoft.com/office/drawing/2014/main" id="{D5F7AB11-15F8-E144-8F0D-71A9F69D0BC3}"/>
              </a:ext>
            </a:extLst>
          </p:cNvPr>
          <p:cNvPicPr>
            <a:picLocks noChangeAspect="1"/>
          </p:cNvPicPr>
          <p:nvPr/>
        </p:nvPicPr>
        <p:blipFill>
          <a:blip r:embed="rId2"/>
          <a:stretch>
            <a:fillRect/>
          </a:stretch>
        </p:blipFill>
        <p:spPr>
          <a:xfrm>
            <a:off x="10947847" y="5780429"/>
            <a:ext cx="811906" cy="805385"/>
          </a:xfrm>
          <a:prstGeom prst="rect">
            <a:avLst/>
          </a:prstGeom>
        </p:spPr>
      </p:pic>
    </p:spTree>
    <p:extLst>
      <p:ext uri="{BB962C8B-B14F-4D97-AF65-F5344CB8AC3E}">
        <p14:creationId xmlns:p14="http://schemas.microsoft.com/office/powerpoint/2010/main" val="181718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0C81-CE10-D947-8E28-65748A4F237D}"/>
              </a:ext>
            </a:extLst>
          </p:cNvPr>
          <p:cNvSpPr>
            <a:spLocks noGrp="1"/>
          </p:cNvSpPr>
          <p:nvPr>
            <p:ph type="title"/>
          </p:nvPr>
        </p:nvSpPr>
        <p:spPr>
          <a:xfrm>
            <a:off x="838200" y="548640"/>
            <a:ext cx="10515600" cy="715328"/>
          </a:xfrm>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Assumption 2:</a:t>
            </a:r>
          </a:p>
        </p:txBody>
      </p:sp>
      <p:sp>
        <p:nvSpPr>
          <p:cNvPr id="3" name="Content Placeholder 2">
            <a:extLst>
              <a:ext uri="{FF2B5EF4-FFF2-40B4-BE49-F238E27FC236}">
                <a16:creationId xmlns:a16="http://schemas.microsoft.com/office/drawing/2014/main" id="{C4EC9CC4-B00D-A444-B4C4-0FEF4F39AE97}"/>
              </a:ext>
            </a:extLst>
          </p:cNvPr>
          <p:cNvSpPr>
            <a:spLocks noGrp="1"/>
          </p:cNvSpPr>
          <p:nvPr>
            <p:ph sz="half" idx="1"/>
          </p:nvPr>
        </p:nvSpPr>
        <p:spPr>
          <a:xfrm>
            <a:off x="838200" y="1511808"/>
            <a:ext cx="5181600" cy="4665155"/>
          </a:xfrm>
        </p:spPr>
        <p:txBody>
          <a:bodyPr>
            <a:normAutofit fontScale="92500"/>
          </a:bodyPr>
          <a:lstStyle/>
          <a:p>
            <a:r>
              <a:rPr lang="en-US" dirty="0"/>
              <a:t>Additional or Alternative Assumptions:</a:t>
            </a:r>
          </a:p>
          <a:p>
            <a:pPr lvl="1"/>
            <a:r>
              <a:rPr lang="en-US" dirty="0"/>
              <a:t>All repositories can accept all types of data</a:t>
            </a:r>
          </a:p>
          <a:p>
            <a:pPr lvl="1"/>
            <a:r>
              <a:rPr lang="en-US" dirty="0"/>
              <a:t>Cost of licensing</a:t>
            </a:r>
          </a:p>
          <a:p>
            <a:pPr lvl="1"/>
            <a:r>
              <a:rPr lang="en-US" dirty="0"/>
              <a:t>Data will be there behind the PIDs</a:t>
            </a:r>
          </a:p>
          <a:p>
            <a:pPr lvl="1"/>
            <a:r>
              <a:rPr lang="en-US" dirty="0"/>
              <a:t>Data migrations are possible and affordable</a:t>
            </a:r>
          </a:p>
          <a:p>
            <a:pPr lvl="1"/>
            <a:r>
              <a:rPr lang="en-US" dirty="0"/>
              <a:t>Incomplete metadata (is it domain specific?)</a:t>
            </a:r>
          </a:p>
          <a:p>
            <a:pPr lvl="1"/>
            <a:r>
              <a:rPr lang="en-US" dirty="0"/>
              <a:t>Repositories are only valued relative to their service to publications</a:t>
            </a:r>
          </a:p>
          <a:p>
            <a:pPr lvl="1"/>
            <a:r>
              <a:rPr lang="en-US" dirty="0"/>
              <a:t>Who mints the PID?</a:t>
            </a:r>
          </a:p>
          <a:p>
            <a:endParaRPr lang="en-US" dirty="0"/>
          </a:p>
        </p:txBody>
      </p:sp>
      <p:sp>
        <p:nvSpPr>
          <p:cNvPr id="4" name="Content Placeholder 3">
            <a:extLst>
              <a:ext uri="{FF2B5EF4-FFF2-40B4-BE49-F238E27FC236}">
                <a16:creationId xmlns:a16="http://schemas.microsoft.com/office/drawing/2014/main" id="{D276783B-F444-D642-8964-A4C65BA58ED6}"/>
              </a:ext>
            </a:extLst>
          </p:cNvPr>
          <p:cNvSpPr>
            <a:spLocks noGrp="1"/>
          </p:cNvSpPr>
          <p:nvPr>
            <p:ph sz="half" idx="2"/>
          </p:nvPr>
        </p:nvSpPr>
        <p:spPr>
          <a:xfrm>
            <a:off x="6172200" y="1511808"/>
            <a:ext cx="5181600" cy="4665155"/>
          </a:xfrm>
        </p:spPr>
        <p:txBody>
          <a:bodyPr>
            <a:normAutofit fontScale="92500"/>
          </a:bodyPr>
          <a:lstStyle/>
          <a:p>
            <a:r>
              <a:rPr lang="en-US" dirty="0"/>
              <a:t>Actions:</a:t>
            </a:r>
          </a:p>
          <a:p>
            <a:pPr lvl="1"/>
            <a:r>
              <a:rPr lang="en-US" dirty="0"/>
              <a:t>Get more funding!</a:t>
            </a:r>
          </a:p>
          <a:p>
            <a:pPr lvl="1"/>
            <a:r>
              <a:rPr lang="en-US" dirty="0"/>
              <a:t>Agree on metadata standards</a:t>
            </a:r>
          </a:p>
          <a:p>
            <a:pPr lvl="1"/>
            <a:r>
              <a:rPr lang="en-US" dirty="0"/>
              <a:t>Repository finder tool</a:t>
            </a:r>
          </a:p>
          <a:p>
            <a:pPr lvl="1"/>
            <a:r>
              <a:rPr lang="en-US" dirty="0"/>
              <a:t>Agree on a priority list for repositories, relying on communities of practice</a:t>
            </a:r>
          </a:p>
        </p:txBody>
      </p:sp>
      <p:pic>
        <p:nvPicPr>
          <p:cNvPr id="5" name="Content Placeholder 8">
            <a:extLst>
              <a:ext uri="{FF2B5EF4-FFF2-40B4-BE49-F238E27FC236}">
                <a16:creationId xmlns:a16="http://schemas.microsoft.com/office/drawing/2014/main" id="{B46CEA19-03B4-9349-BD93-CA61B4922740}"/>
              </a:ext>
            </a:extLst>
          </p:cNvPr>
          <p:cNvPicPr>
            <a:picLocks noChangeAspect="1"/>
          </p:cNvPicPr>
          <p:nvPr/>
        </p:nvPicPr>
        <p:blipFill>
          <a:blip r:embed="rId3"/>
          <a:stretch>
            <a:fillRect/>
          </a:stretch>
        </p:blipFill>
        <p:spPr>
          <a:xfrm>
            <a:off x="10947847" y="5780429"/>
            <a:ext cx="811906" cy="805385"/>
          </a:xfrm>
          <a:prstGeom prst="rect">
            <a:avLst/>
          </a:prstGeom>
        </p:spPr>
      </p:pic>
    </p:spTree>
    <p:extLst>
      <p:ext uri="{BB962C8B-B14F-4D97-AF65-F5344CB8AC3E}">
        <p14:creationId xmlns:p14="http://schemas.microsoft.com/office/powerpoint/2010/main" val="306562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0C81-CE10-D947-8E28-65748A4F237D}"/>
              </a:ext>
            </a:extLst>
          </p:cNvPr>
          <p:cNvSpPr>
            <a:spLocks noGrp="1"/>
          </p:cNvSpPr>
          <p:nvPr>
            <p:ph type="title"/>
          </p:nvPr>
        </p:nvSpPr>
        <p:spPr>
          <a:xfrm>
            <a:off x="838200" y="548640"/>
            <a:ext cx="10515600" cy="715328"/>
          </a:xfrm>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Assumption 3:</a:t>
            </a:r>
          </a:p>
        </p:txBody>
      </p:sp>
      <p:sp>
        <p:nvSpPr>
          <p:cNvPr id="3" name="Content Placeholder 2">
            <a:extLst>
              <a:ext uri="{FF2B5EF4-FFF2-40B4-BE49-F238E27FC236}">
                <a16:creationId xmlns:a16="http://schemas.microsoft.com/office/drawing/2014/main" id="{C4EC9CC4-B00D-A444-B4C4-0FEF4F39AE97}"/>
              </a:ext>
            </a:extLst>
          </p:cNvPr>
          <p:cNvSpPr>
            <a:spLocks noGrp="1"/>
          </p:cNvSpPr>
          <p:nvPr>
            <p:ph sz="half" idx="1"/>
          </p:nvPr>
        </p:nvSpPr>
        <p:spPr>
          <a:xfrm>
            <a:off x="838200" y="1511808"/>
            <a:ext cx="5181600" cy="4665155"/>
          </a:xfrm>
        </p:spPr>
        <p:txBody>
          <a:bodyPr>
            <a:normAutofit/>
          </a:bodyPr>
          <a:lstStyle/>
          <a:p>
            <a:r>
              <a:rPr lang="en-US" dirty="0"/>
              <a:t>Additional or Alternative Assumptions:</a:t>
            </a:r>
          </a:p>
          <a:p>
            <a:pPr lvl="1"/>
            <a:r>
              <a:rPr lang="en-US" dirty="0"/>
              <a:t>All kinds of impact can be measured</a:t>
            </a:r>
          </a:p>
          <a:p>
            <a:pPr lvl="1"/>
            <a:r>
              <a:rPr lang="en-US" dirty="0"/>
              <a:t>We know what impact is</a:t>
            </a:r>
          </a:p>
          <a:p>
            <a:pPr lvl="1"/>
            <a:r>
              <a:rPr lang="en-US" dirty="0"/>
              <a:t>We recognize cause and effect</a:t>
            </a:r>
          </a:p>
          <a:p>
            <a:pPr lvl="1"/>
            <a:r>
              <a:rPr lang="en-US" dirty="0"/>
              <a:t>Researchers will use an IR to get data</a:t>
            </a:r>
          </a:p>
          <a:p>
            <a:endParaRPr lang="en-US" dirty="0"/>
          </a:p>
        </p:txBody>
      </p:sp>
      <p:sp>
        <p:nvSpPr>
          <p:cNvPr id="4" name="Content Placeholder 3">
            <a:extLst>
              <a:ext uri="{FF2B5EF4-FFF2-40B4-BE49-F238E27FC236}">
                <a16:creationId xmlns:a16="http://schemas.microsoft.com/office/drawing/2014/main" id="{D276783B-F444-D642-8964-A4C65BA58ED6}"/>
              </a:ext>
            </a:extLst>
          </p:cNvPr>
          <p:cNvSpPr>
            <a:spLocks noGrp="1"/>
          </p:cNvSpPr>
          <p:nvPr>
            <p:ph sz="half" idx="2"/>
          </p:nvPr>
        </p:nvSpPr>
        <p:spPr>
          <a:xfrm>
            <a:off x="6172200" y="1511808"/>
            <a:ext cx="5181600" cy="4665155"/>
          </a:xfrm>
        </p:spPr>
        <p:txBody>
          <a:bodyPr>
            <a:normAutofit/>
          </a:bodyPr>
          <a:lstStyle/>
          <a:p>
            <a:r>
              <a:rPr lang="en-US" dirty="0"/>
              <a:t>Actions:</a:t>
            </a:r>
          </a:p>
          <a:p>
            <a:pPr lvl="1"/>
            <a:r>
              <a:rPr lang="en-US" dirty="0"/>
              <a:t>Define success in more detail</a:t>
            </a:r>
          </a:p>
          <a:p>
            <a:pPr lvl="1"/>
            <a:r>
              <a:rPr lang="en-US" dirty="0"/>
              <a:t>Get more funding!</a:t>
            </a:r>
          </a:p>
          <a:p>
            <a:pPr lvl="1"/>
            <a:r>
              <a:rPr lang="en-US" dirty="0"/>
              <a:t>Define </a:t>
            </a:r>
            <a:r>
              <a:rPr lang="en-US" dirty="0" err="1"/>
              <a:t>FAIRness</a:t>
            </a:r>
            <a:r>
              <a:rPr lang="en-US" dirty="0"/>
              <a:t> standards in </a:t>
            </a:r>
            <a:r>
              <a:rPr lang="en-US"/>
              <a:t>more detail</a:t>
            </a:r>
            <a:endParaRPr lang="en-US" dirty="0"/>
          </a:p>
          <a:p>
            <a:pPr lvl="1"/>
            <a:endParaRPr lang="en-US" dirty="0"/>
          </a:p>
        </p:txBody>
      </p:sp>
      <p:pic>
        <p:nvPicPr>
          <p:cNvPr id="5" name="Content Placeholder 8">
            <a:extLst>
              <a:ext uri="{FF2B5EF4-FFF2-40B4-BE49-F238E27FC236}">
                <a16:creationId xmlns:a16="http://schemas.microsoft.com/office/drawing/2014/main" id="{D18974EA-223B-7D48-AD17-CDB5B003BA80}"/>
              </a:ext>
            </a:extLst>
          </p:cNvPr>
          <p:cNvPicPr>
            <a:picLocks noChangeAspect="1"/>
          </p:cNvPicPr>
          <p:nvPr/>
        </p:nvPicPr>
        <p:blipFill>
          <a:blip r:embed="rId3"/>
          <a:stretch>
            <a:fillRect/>
          </a:stretch>
        </p:blipFill>
        <p:spPr>
          <a:xfrm>
            <a:off x="10947847" y="5780429"/>
            <a:ext cx="811906" cy="805385"/>
          </a:xfrm>
          <a:prstGeom prst="rect">
            <a:avLst/>
          </a:prstGeom>
        </p:spPr>
      </p:pic>
    </p:spTree>
    <p:extLst>
      <p:ext uri="{BB962C8B-B14F-4D97-AF65-F5344CB8AC3E}">
        <p14:creationId xmlns:p14="http://schemas.microsoft.com/office/powerpoint/2010/main" val="328032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8BBD-7F84-844F-983E-8FCA38E93BD6}"/>
              </a:ext>
            </a:extLst>
          </p:cNvPr>
          <p:cNvSpPr>
            <a:spLocks noGrp="1"/>
          </p:cNvSpPr>
          <p:nvPr>
            <p:ph type="title"/>
          </p:nvPr>
        </p:nvSpPr>
        <p:spPr>
          <a:xfrm>
            <a:off x="802868" y="294788"/>
            <a:ext cx="10515600" cy="805386"/>
          </a:xfrm>
        </p:spPr>
        <p:txBody>
          <a:bodyPr>
            <a:noAutofit/>
          </a:bodyPr>
          <a:lstStyle/>
          <a:p>
            <a:r>
              <a:rPr lang="en-US" sz="5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Our Agenda</a:t>
            </a:r>
          </a:p>
        </p:txBody>
      </p:sp>
      <p:pic>
        <p:nvPicPr>
          <p:cNvPr id="9" name="Content Placeholder 8">
            <a:extLst>
              <a:ext uri="{FF2B5EF4-FFF2-40B4-BE49-F238E27FC236}">
                <a16:creationId xmlns:a16="http://schemas.microsoft.com/office/drawing/2014/main" id="{81CB803B-C7A3-524A-9456-F5B59B40BC4E}"/>
              </a:ext>
            </a:extLst>
          </p:cNvPr>
          <p:cNvPicPr>
            <a:picLocks noGrp="1" noChangeAspect="1"/>
          </p:cNvPicPr>
          <p:nvPr>
            <p:ph sz="half" idx="2"/>
          </p:nvPr>
        </p:nvPicPr>
        <p:blipFill>
          <a:blip r:embed="rId2"/>
          <a:stretch>
            <a:fillRect/>
          </a:stretch>
        </p:blipFill>
        <p:spPr>
          <a:xfrm>
            <a:off x="11169748" y="6005513"/>
            <a:ext cx="811906" cy="805385"/>
          </a:xfrm>
        </p:spPr>
      </p:pic>
      <p:sp>
        <p:nvSpPr>
          <p:cNvPr id="10" name="TextBox 9">
            <a:extLst>
              <a:ext uri="{FF2B5EF4-FFF2-40B4-BE49-F238E27FC236}">
                <a16:creationId xmlns:a16="http://schemas.microsoft.com/office/drawing/2014/main" id="{383E644F-6670-8647-A44F-B06B77FD8693}"/>
              </a:ext>
            </a:extLst>
          </p:cNvPr>
          <p:cNvSpPr txBox="1"/>
          <p:nvPr/>
        </p:nvSpPr>
        <p:spPr>
          <a:xfrm>
            <a:off x="445477" y="1406769"/>
            <a:ext cx="11230382" cy="2677656"/>
          </a:xfrm>
          <a:prstGeom prst="rect">
            <a:avLst/>
          </a:prstGeom>
          <a:noFill/>
        </p:spPr>
        <p:txBody>
          <a:bodyPr wrap="none" rtlCol="0">
            <a:spAutoFit/>
          </a:bodyPr>
          <a:lstStyle/>
          <a:p>
            <a:pPr marL="342900" indent="-34290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Project Overview – Enabling FAIR Data Across the Earth and Space Sciences</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Project Overview – PARSEC</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Activity!</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Sharing and Questions</a:t>
            </a:r>
          </a:p>
        </p:txBody>
      </p:sp>
    </p:spTree>
    <p:extLst>
      <p:ext uri="{BB962C8B-B14F-4D97-AF65-F5344CB8AC3E}">
        <p14:creationId xmlns:p14="http://schemas.microsoft.com/office/powerpoint/2010/main" val="284487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762000" y="838201"/>
            <a:ext cx="8712300" cy="1269900"/>
          </a:xfrm>
          <a:prstGeom prst="rect">
            <a:avLst/>
          </a:prstGeom>
          <a:noFill/>
          <a:ln>
            <a:noFill/>
          </a:ln>
        </p:spPr>
        <p:txBody>
          <a:bodyPr spcFirstLastPara="1" wrap="square" lIns="91425" tIns="45700" rIns="91425" bIns="45700" anchor="t" anchorCtr="0">
            <a:noAutofit/>
          </a:bodyPr>
          <a:lstStyle/>
          <a:p>
            <a:pPr lvl="0">
              <a:buSzPts val="3240"/>
            </a:pPr>
            <a:r>
              <a:rPr lang="en-US" sz="4000" b="1" i="1"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t>Tha</a:t>
            </a:r>
            <a:r>
              <a:rPr lang="en-US" sz="4000" i="1" dirty="0">
                <a:latin typeface="Open Sans" panose="020B0606030504020204" pitchFamily="34" charset="0"/>
                <a:ea typeface="Open Sans" panose="020B0606030504020204" pitchFamily="34" charset="0"/>
                <a:cs typeface="Open Sans" panose="020B0606030504020204" pitchFamily="34" charset="0"/>
              </a:rPr>
              <a:t>nk you!!!</a:t>
            </a:r>
            <a:br>
              <a:rPr lang="en-US"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rPr>
            </a:br>
            <a:endParaRPr sz="2600" b="1" i="0" u="none" strike="noStrike" cap="none" dirty="0">
              <a:solidFill>
                <a:srgbClr val="003744"/>
              </a:solidFill>
              <a:latin typeface="Open Sans" panose="020B0606030504020204" pitchFamily="34" charset="0"/>
              <a:ea typeface="Open Sans" panose="020B0606030504020204" pitchFamily="34" charset="0"/>
              <a:cs typeface="Open Sans" panose="020B0606030504020204" pitchFamily="34" charset="0"/>
              <a:sym typeface="PT Sans"/>
            </a:endParaRPr>
          </a:p>
        </p:txBody>
      </p:sp>
      <p:pic>
        <p:nvPicPr>
          <p:cNvPr id="5" name="Picture 4">
            <a:extLst>
              <a:ext uri="{FF2B5EF4-FFF2-40B4-BE49-F238E27FC236}">
                <a16:creationId xmlns:a16="http://schemas.microsoft.com/office/drawing/2014/main" id="{40F690C1-92F7-DA4D-94EF-FF66A2873A50}"/>
              </a:ext>
            </a:extLst>
          </p:cNvPr>
          <p:cNvPicPr>
            <a:picLocks noChangeAspect="1"/>
          </p:cNvPicPr>
          <p:nvPr/>
        </p:nvPicPr>
        <p:blipFill>
          <a:blip r:embed="rId3"/>
          <a:stretch>
            <a:fillRect/>
          </a:stretch>
        </p:blipFill>
        <p:spPr>
          <a:xfrm>
            <a:off x="10607039" y="2119554"/>
            <a:ext cx="1198077" cy="1198077"/>
          </a:xfrm>
          <a:prstGeom prst="rect">
            <a:avLst/>
          </a:prstGeom>
        </p:spPr>
      </p:pic>
      <p:sp>
        <p:nvSpPr>
          <p:cNvPr id="9" name="Google Shape;190;p37">
            <a:extLst>
              <a:ext uri="{FF2B5EF4-FFF2-40B4-BE49-F238E27FC236}">
                <a16:creationId xmlns:a16="http://schemas.microsoft.com/office/drawing/2014/main" id="{DE2D0EFD-72D4-2F42-9C9E-8A18DFF05476}"/>
              </a:ext>
            </a:extLst>
          </p:cNvPr>
          <p:cNvSpPr txBox="1">
            <a:spLocks/>
          </p:cNvSpPr>
          <p:nvPr/>
        </p:nvSpPr>
        <p:spPr>
          <a:xfrm>
            <a:off x="281354" y="3317631"/>
            <a:ext cx="5251938" cy="2286000"/>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480"/>
              </a:spcBef>
              <a:spcAft>
                <a:spcPts val="0"/>
              </a:spcAft>
              <a:buClr>
                <a:srgbClr val="0083BA"/>
              </a:buClr>
              <a:buSzPts val="2400"/>
              <a:buFont typeface="Arial"/>
              <a:buNone/>
              <a:defRPr sz="2400" b="0" i="0" u="none" strike="noStrike" kern="1200" cap="none">
                <a:solidFill>
                  <a:srgbClr val="0083BA"/>
                </a:solidFill>
                <a:latin typeface="PT Sans"/>
                <a:ea typeface="PT Sans"/>
                <a:cs typeface="PT Sans"/>
                <a:sym typeface="PT Sans"/>
              </a:defRPr>
            </a:lvl1pPr>
            <a:lvl2pPr marL="914400" marR="0" lvl="1" indent="-361950" algn="l" defTabSz="914400" rtl="0" eaLnBrk="1" latinLnBrk="0" hangingPunct="1">
              <a:lnSpc>
                <a:spcPct val="90000"/>
              </a:lnSpc>
              <a:spcBef>
                <a:spcPts val="420"/>
              </a:spcBef>
              <a:spcAft>
                <a:spcPts val="0"/>
              </a:spcAft>
              <a:buClr>
                <a:schemeClr val="dk1"/>
              </a:buClr>
              <a:buSzPts val="2100"/>
              <a:buFont typeface="Arial"/>
              <a:buChar char="–"/>
              <a:defRPr sz="2100" b="0" i="0" u="none" strike="noStrike" kern="1200" cap="none">
                <a:solidFill>
                  <a:schemeClr val="dk1"/>
                </a:solidFill>
                <a:latin typeface="Calibri"/>
                <a:ea typeface="Calibri"/>
                <a:cs typeface="Calibri"/>
                <a:sym typeface="Calibri"/>
              </a:defRPr>
            </a:lvl2pPr>
            <a:lvl3pPr marL="1371600" marR="0" lvl="2" indent="-342900" algn="l" defTabSz="914400" rtl="0" eaLnBrk="1" latinLnBrk="0" hangingPunct="1">
              <a:lnSpc>
                <a:spcPct val="9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3pPr>
            <a:lvl4pPr marL="1828800" marR="0" lvl="3" indent="-323850" algn="l" defTabSz="914400" rtl="0" eaLnBrk="1" latinLnBrk="0" hangingPunct="1">
              <a:lnSpc>
                <a:spcPct val="90000"/>
              </a:lnSpc>
              <a:spcBef>
                <a:spcPts val="300"/>
              </a:spcBef>
              <a:spcAft>
                <a:spcPts val="0"/>
              </a:spcAft>
              <a:buClr>
                <a:schemeClr val="dk1"/>
              </a:buClr>
              <a:buSzPts val="1500"/>
              <a:buFont typeface="Arial"/>
              <a:buChar char="–"/>
              <a:defRPr sz="1500" b="0" i="0" u="none" strike="noStrike" kern="1200" cap="none">
                <a:solidFill>
                  <a:schemeClr val="dk1"/>
                </a:solidFill>
                <a:latin typeface="Calibri"/>
                <a:ea typeface="Calibri"/>
                <a:cs typeface="Calibri"/>
                <a:sym typeface="Calibri"/>
              </a:defRPr>
            </a:lvl4pPr>
            <a:lvl5pPr marL="2286000" marR="0" lvl="4" indent="-323850" algn="l" defTabSz="914400" rtl="0" eaLnBrk="1" latinLnBrk="0" hangingPunct="1">
              <a:lnSpc>
                <a:spcPct val="90000"/>
              </a:lnSpc>
              <a:spcBef>
                <a:spcPts val="300"/>
              </a:spcBef>
              <a:spcAft>
                <a:spcPts val="0"/>
              </a:spcAft>
              <a:buClr>
                <a:schemeClr val="dk1"/>
              </a:buClr>
              <a:buSzPts val="1500"/>
              <a:buFont typeface="Arial"/>
              <a:buChar char="»"/>
              <a:defRPr sz="1500" b="0" i="0" u="none" strike="noStrike" kern="1200" cap="none">
                <a:solidFill>
                  <a:schemeClr val="dk1"/>
                </a:solidFill>
                <a:latin typeface="Calibri"/>
                <a:ea typeface="Calibri"/>
                <a:cs typeface="Calibri"/>
                <a:sym typeface="Calibri"/>
              </a:defRPr>
            </a:lvl5pPr>
            <a:lvl6pPr marL="2743200" marR="0" lvl="5" indent="-323850" algn="l" defTabSz="914400" rtl="0" eaLnBrk="1" latinLnBrk="0" hangingPunct="1">
              <a:lnSpc>
                <a:spcPct val="90000"/>
              </a:lnSpc>
              <a:spcBef>
                <a:spcPts val="300"/>
              </a:spcBef>
              <a:spcAft>
                <a:spcPts val="0"/>
              </a:spcAft>
              <a:buClr>
                <a:schemeClr val="dk1"/>
              </a:buClr>
              <a:buSzPts val="1500"/>
              <a:buFont typeface="Arial"/>
              <a:buChar char="•"/>
              <a:defRPr sz="1500" b="0" i="0" u="none" strike="noStrike" kern="1200" cap="none">
                <a:solidFill>
                  <a:schemeClr val="dk1"/>
                </a:solidFill>
                <a:latin typeface="Calibri"/>
                <a:ea typeface="Calibri"/>
                <a:cs typeface="Calibri"/>
                <a:sym typeface="Calibri"/>
              </a:defRPr>
            </a:lvl6pPr>
            <a:lvl7pPr marL="3200400" marR="0" lvl="6" indent="-323850" algn="l" defTabSz="914400" rtl="0" eaLnBrk="1" latinLnBrk="0" hangingPunct="1">
              <a:lnSpc>
                <a:spcPct val="90000"/>
              </a:lnSpc>
              <a:spcBef>
                <a:spcPts val="300"/>
              </a:spcBef>
              <a:spcAft>
                <a:spcPts val="0"/>
              </a:spcAft>
              <a:buClr>
                <a:schemeClr val="dk1"/>
              </a:buClr>
              <a:buSzPts val="1500"/>
              <a:buFont typeface="Arial"/>
              <a:buChar char="•"/>
              <a:defRPr sz="1500" b="0" i="0" u="none" strike="noStrike" kern="1200" cap="none">
                <a:solidFill>
                  <a:schemeClr val="dk1"/>
                </a:solidFill>
                <a:latin typeface="Calibri"/>
                <a:ea typeface="Calibri"/>
                <a:cs typeface="Calibri"/>
                <a:sym typeface="Calibri"/>
              </a:defRPr>
            </a:lvl7pPr>
            <a:lvl8pPr marL="3657600" marR="0" lvl="7" indent="-323850" algn="l" defTabSz="914400" rtl="0" eaLnBrk="1" latinLnBrk="0" hangingPunct="1">
              <a:lnSpc>
                <a:spcPct val="90000"/>
              </a:lnSpc>
              <a:spcBef>
                <a:spcPts val="300"/>
              </a:spcBef>
              <a:spcAft>
                <a:spcPts val="0"/>
              </a:spcAft>
              <a:buClr>
                <a:schemeClr val="dk1"/>
              </a:buClr>
              <a:buSzPts val="1500"/>
              <a:buFont typeface="Arial"/>
              <a:buChar char="•"/>
              <a:defRPr sz="1500" b="0" i="0" u="none" strike="noStrike" kern="1200" cap="none">
                <a:solidFill>
                  <a:schemeClr val="dk1"/>
                </a:solidFill>
                <a:latin typeface="Calibri"/>
                <a:ea typeface="Calibri"/>
                <a:cs typeface="Calibri"/>
                <a:sym typeface="Calibri"/>
              </a:defRPr>
            </a:lvl8pPr>
            <a:lvl9pPr marL="4114800" marR="0" lvl="8" indent="-323850" algn="l" defTabSz="914400" rtl="0" eaLnBrk="1" latinLnBrk="0" hangingPunct="1">
              <a:lnSpc>
                <a:spcPct val="90000"/>
              </a:lnSpc>
              <a:spcBef>
                <a:spcPts val="300"/>
              </a:spcBef>
              <a:spcAft>
                <a:spcPts val="0"/>
              </a:spcAft>
              <a:buClr>
                <a:schemeClr val="dk1"/>
              </a:buClr>
              <a:buSzPts val="1500"/>
              <a:buFont typeface="Arial"/>
              <a:buChar char="•"/>
              <a:defRPr sz="1500" b="0" i="0" u="none" strike="noStrike" kern="1200" cap="none">
                <a:solidFill>
                  <a:schemeClr val="dk1"/>
                </a:solidFill>
                <a:latin typeface="Calibri"/>
                <a:ea typeface="Calibri"/>
                <a:cs typeface="Calibri"/>
                <a:sym typeface="Calibri"/>
              </a:defRPr>
            </a:lvl9pPr>
          </a:lstStyle>
          <a:p>
            <a:pPr marL="0" indent="0">
              <a:spcBef>
                <a:spcPts val="0"/>
              </a:spcBef>
            </a:pPr>
            <a:r>
              <a:rPr lang="en-US" sz="200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Shelley Stall, Program Manager &amp; </a:t>
            </a:r>
          </a:p>
          <a:p>
            <a:pPr marL="0" indent="0">
              <a:lnSpc>
                <a:spcPct val="100000"/>
              </a:lnSpc>
              <a:spcBef>
                <a:spcPts val="0"/>
              </a:spcBef>
            </a:pPr>
            <a:r>
              <a:rPr lang="en-US" sz="200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Director of Data Programs; American Geophysical Union</a:t>
            </a:r>
          </a:p>
          <a:p>
            <a:pPr marL="0" indent="0">
              <a:spcBef>
                <a:spcPts val="0"/>
              </a:spcBef>
            </a:pPr>
            <a:r>
              <a:rPr lang="en-US" sz="200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sstall@agu.org</a:t>
            </a:r>
          </a:p>
          <a:p>
            <a:pPr marL="0" indent="0">
              <a:spcBef>
                <a:spcPts val="0"/>
              </a:spcBef>
            </a:pPr>
            <a:r>
              <a:rPr lang="en-US" sz="200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https://orcid.org/0000-0003-2926-8353 </a:t>
            </a:r>
            <a:r>
              <a:rPr lang="en-US" sz="2000" b="1">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C607C1FD-3D9B-8545-B4C6-9C0451A90183}"/>
              </a:ext>
            </a:extLst>
          </p:cNvPr>
          <p:cNvSpPr txBox="1"/>
          <p:nvPr/>
        </p:nvSpPr>
        <p:spPr>
          <a:xfrm>
            <a:off x="5757566" y="3317631"/>
            <a:ext cx="6381875" cy="1631216"/>
          </a:xfrm>
          <a:prstGeom prst="rect">
            <a:avLst/>
          </a:prstGeom>
          <a:noFill/>
        </p:spPr>
        <p:txBody>
          <a:bodyPr wrap="none" rtlCol="0">
            <a:spAutoFit/>
          </a:bodyPr>
          <a:lstStyle/>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Eric Olson</a:t>
            </a:r>
          </a:p>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Engagement and Partnerships Lead, North America;</a:t>
            </a:r>
          </a:p>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ORCID</a:t>
            </a:r>
          </a:p>
          <a:p>
            <a:pPr>
              <a:spcBef>
                <a:spcPts val="0"/>
              </a:spcBef>
              <a:spcAft>
                <a:spcPts val="0"/>
              </a:spcAft>
            </a:pPr>
            <a:r>
              <a:rPr lang="en-US"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e.olson@orcid.org</a:t>
            </a:r>
            <a:endPar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spcAft>
                <a:spcPts val="0"/>
              </a:spcAft>
            </a:pP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https://</a:t>
            </a:r>
            <a:r>
              <a:rPr lang="en-US"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orcid.org</a:t>
            </a:r>
            <a:r>
              <a:rPr lang="en-US"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/0000-0002-5989-8244</a:t>
            </a:r>
          </a:p>
        </p:txBody>
      </p:sp>
    </p:spTree>
    <p:extLst>
      <p:ext uri="{BB962C8B-B14F-4D97-AF65-F5344CB8AC3E}">
        <p14:creationId xmlns:p14="http://schemas.microsoft.com/office/powerpoint/2010/main" val="90470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188946" y="146583"/>
            <a:ext cx="11788996" cy="7814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22F5E"/>
              </a:buClr>
              <a:buSzPts val="4000"/>
              <a:buFont typeface="Source Sans Pro"/>
              <a:buNone/>
            </a:pPr>
            <a:r>
              <a:rPr lang="en-US" sz="4000" b="0" i="0" u="none" strike="noStrike" cap="none">
                <a:solidFill>
                  <a:srgbClr val="122F5E"/>
                </a:solidFill>
                <a:latin typeface="Source Sans Pro"/>
                <a:ea typeface="Source Sans Pro"/>
                <a:cs typeface="Source Sans Pro"/>
                <a:sym typeface="Source Sans Pro"/>
              </a:rPr>
              <a:t>Enabling FAIR Data – Project Orientation Material</a:t>
            </a:r>
            <a:endParaRPr/>
          </a:p>
        </p:txBody>
      </p:sp>
      <p:sp>
        <p:nvSpPr>
          <p:cNvPr id="248" name="Google Shape;248;p37"/>
          <p:cNvSpPr txBox="1">
            <a:spLocks noGrp="1"/>
          </p:cNvSpPr>
          <p:nvPr>
            <p:ph type="body" idx="1"/>
          </p:nvPr>
        </p:nvSpPr>
        <p:spPr>
          <a:xfrm>
            <a:off x="764498" y="1543987"/>
            <a:ext cx="11269449" cy="458217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F3F3F"/>
              </a:buClr>
              <a:buSzPts val="2380"/>
              <a:buFont typeface="Arial"/>
              <a:buNone/>
            </a:pPr>
            <a:r>
              <a:rPr lang="en-US" sz="2380" b="0" i="0" u="none" strike="noStrike" cap="none">
                <a:solidFill>
                  <a:srgbClr val="3F3F3F"/>
                </a:solidFill>
                <a:latin typeface="Source Sans Pro"/>
                <a:ea typeface="Source Sans Pro"/>
                <a:cs typeface="Source Sans Pro"/>
                <a:sym typeface="Source Sans Pro"/>
              </a:rPr>
              <a:t>Article describing the Enabling FAIR Data Project:</a:t>
            </a:r>
            <a:endParaRPr/>
          </a:p>
          <a:p>
            <a:pPr marL="0" marR="0" lvl="0" indent="0" algn="l" rtl="0">
              <a:lnSpc>
                <a:spcPct val="80000"/>
              </a:lnSpc>
              <a:spcBef>
                <a:spcPts val="476"/>
              </a:spcBef>
              <a:spcAft>
                <a:spcPts val="0"/>
              </a:spcAft>
              <a:buClr>
                <a:srgbClr val="3F3F3F"/>
              </a:buClr>
              <a:buSzPts val="2380"/>
              <a:buFont typeface="Arial"/>
              <a:buNone/>
            </a:pPr>
            <a:r>
              <a:rPr lang="en-US" sz="2380" b="0" i="0" u="sng" strike="noStrike" cap="none">
                <a:solidFill>
                  <a:schemeClr val="hlink"/>
                </a:solidFill>
                <a:latin typeface="Source Sans Pro"/>
                <a:ea typeface="Source Sans Pro"/>
                <a:cs typeface="Source Sans Pro"/>
                <a:sym typeface="Source Sans Pro"/>
                <a:hlinkClick r:id="rId3"/>
              </a:rPr>
              <a:t>https://eos.org/editors-vox/enabling-findable-accessible-interoperable-and-reusable-data</a:t>
            </a:r>
            <a:endParaRPr sz="2380" b="0" i="0" u="none" strike="noStrike" cap="none">
              <a:solidFill>
                <a:srgbClr val="3F3F3F"/>
              </a:solidFill>
              <a:latin typeface="Source Sans Pro"/>
              <a:ea typeface="Source Sans Pro"/>
              <a:cs typeface="Source Sans Pro"/>
              <a:sym typeface="Source Sans Pro"/>
            </a:endParaRPr>
          </a:p>
          <a:p>
            <a:pPr marL="0" marR="0" lvl="0" indent="0" algn="l" rtl="0">
              <a:lnSpc>
                <a:spcPct val="80000"/>
              </a:lnSpc>
              <a:spcBef>
                <a:spcPts val="476"/>
              </a:spcBef>
              <a:spcAft>
                <a:spcPts val="0"/>
              </a:spcAft>
              <a:buClr>
                <a:srgbClr val="3F3F3F"/>
              </a:buClr>
              <a:buSzPts val="2380"/>
              <a:buFont typeface="Arial"/>
              <a:buNone/>
            </a:pPr>
            <a:endParaRPr sz="2380" b="0" i="0" u="none" strike="noStrike" cap="none">
              <a:solidFill>
                <a:srgbClr val="3F3F3F"/>
              </a:solidFill>
              <a:latin typeface="Source Sans Pro"/>
              <a:ea typeface="Source Sans Pro"/>
              <a:cs typeface="Source Sans Pro"/>
              <a:sym typeface="Source Sans Pro"/>
            </a:endParaRPr>
          </a:p>
          <a:p>
            <a:pPr marL="0" marR="0" lvl="0" indent="0" algn="l" rtl="0">
              <a:lnSpc>
                <a:spcPct val="80000"/>
              </a:lnSpc>
              <a:spcBef>
                <a:spcPts val="476"/>
              </a:spcBef>
              <a:spcAft>
                <a:spcPts val="0"/>
              </a:spcAft>
              <a:buClr>
                <a:srgbClr val="3F3F3F"/>
              </a:buClr>
              <a:buSzPts val="2380"/>
              <a:buFont typeface="Arial"/>
              <a:buNone/>
            </a:pPr>
            <a:r>
              <a:rPr lang="en-US" sz="2380" b="0" i="0" u="none" strike="noStrike" cap="none">
                <a:solidFill>
                  <a:srgbClr val="3F3F3F"/>
                </a:solidFill>
                <a:latin typeface="Source Sans Pro"/>
                <a:ea typeface="Source Sans Pro"/>
                <a:cs typeface="Source Sans Pro"/>
                <a:sym typeface="Source Sans Pro"/>
              </a:rPr>
              <a:t>Outcome of the initial Stakeholder Meeting from Nov 16-17, 2017:</a:t>
            </a:r>
            <a:endParaRPr/>
          </a:p>
          <a:p>
            <a:pPr marL="0" marR="0" lvl="0" indent="0" algn="l" rtl="0">
              <a:lnSpc>
                <a:spcPct val="80000"/>
              </a:lnSpc>
              <a:spcBef>
                <a:spcPts val="476"/>
              </a:spcBef>
              <a:spcAft>
                <a:spcPts val="0"/>
              </a:spcAft>
              <a:buClr>
                <a:srgbClr val="3F3F3F"/>
              </a:buClr>
              <a:buSzPts val="2380"/>
              <a:buFont typeface="Arial"/>
              <a:buNone/>
            </a:pPr>
            <a:r>
              <a:rPr lang="en-US" sz="2380" b="0" i="0" u="sng" strike="noStrike" cap="none">
                <a:solidFill>
                  <a:schemeClr val="hlink"/>
                </a:solidFill>
                <a:latin typeface="Source Sans Pro"/>
                <a:ea typeface="Source Sans Pro"/>
                <a:cs typeface="Source Sans Pro"/>
                <a:sym typeface="Source Sans Pro"/>
                <a:hlinkClick r:id="rId4"/>
              </a:rPr>
              <a:t>https://eos.org/agu-news/enabling-fair-data-across-the-earth-and-space-sciences</a:t>
            </a:r>
            <a:r>
              <a:rPr lang="en-US" sz="2380" b="0" i="0" u="none" strike="noStrike" cap="none">
                <a:solidFill>
                  <a:srgbClr val="3F3F3F"/>
                </a:solidFill>
                <a:latin typeface="Source Sans Pro"/>
                <a:ea typeface="Source Sans Pro"/>
                <a:cs typeface="Source Sans Pro"/>
                <a:sym typeface="Source Sans Pro"/>
              </a:rPr>
              <a:t> </a:t>
            </a:r>
            <a:endParaRPr/>
          </a:p>
          <a:p>
            <a:pPr marL="0" marR="0" lvl="0" indent="0" algn="l" rtl="0">
              <a:lnSpc>
                <a:spcPct val="80000"/>
              </a:lnSpc>
              <a:spcBef>
                <a:spcPts val="476"/>
              </a:spcBef>
              <a:spcAft>
                <a:spcPts val="0"/>
              </a:spcAft>
              <a:buClr>
                <a:srgbClr val="3F3F3F"/>
              </a:buClr>
              <a:buSzPts val="2380"/>
              <a:buFont typeface="Arial"/>
              <a:buNone/>
            </a:pPr>
            <a:endParaRPr sz="2380" b="0" i="0" u="none" strike="noStrike" cap="none">
              <a:solidFill>
                <a:srgbClr val="3F3F3F"/>
              </a:solidFill>
              <a:latin typeface="Source Sans Pro"/>
              <a:ea typeface="Source Sans Pro"/>
              <a:cs typeface="Source Sans Pro"/>
              <a:sym typeface="Source Sans Pro"/>
            </a:endParaRPr>
          </a:p>
          <a:p>
            <a:pPr marL="0" marR="0" lvl="0" indent="0" algn="l" rtl="0">
              <a:lnSpc>
                <a:spcPct val="80000"/>
              </a:lnSpc>
              <a:spcBef>
                <a:spcPts val="476"/>
              </a:spcBef>
              <a:spcAft>
                <a:spcPts val="0"/>
              </a:spcAft>
              <a:buClr>
                <a:srgbClr val="3F3F3F"/>
              </a:buClr>
              <a:buSzPts val="2380"/>
              <a:buFont typeface="Arial"/>
              <a:buNone/>
            </a:pPr>
            <a:r>
              <a:rPr lang="en-US" sz="2380" b="0" i="0" u="none" strike="noStrike" cap="none">
                <a:solidFill>
                  <a:srgbClr val="3F3F3F"/>
                </a:solidFill>
                <a:latin typeface="Source Sans Pro"/>
                <a:ea typeface="Source Sans Pro"/>
                <a:cs typeface="Source Sans Pro"/>
                <a:sym typeface="Source Sans Pro"/>
              </a:rPr>
              <a:t>DataONE webinar recording:  </a:t>
            </a:r>
            <a:endParaRPr/>
          </a:p>
          <a:p>
            <a:pPr marL="0" marR="0" lvl="0" indent="0" algn="l" rtl="0">
              <a:lnSpc>
                <a:spcPct val="80000"/>
              </a:lnSpc>
              <a:spcBef>
                <a:spcPts val="476"/>
              </a:spcBef>
              <a:spcAft>
                <a:spcPts val="0"/>
              </a:spcAft>
              <a:buClr>
                <a:srgbClr val="3F3F3F"/>
              </a:buClr>
              <a:buSzPts val="2380"/>
              <a:buFont typeface="Arial"/>
              <a:buNone/>
            </a:pPr>
            <a:r>
              <a:rPr lang="en-US" sz="2380" b="0" i="0" u="sng" strike="noStrike" cap="none">
                <a:solidFill>
                  <a:schemeClr val="hlink"/>
                </a:solidFill>
                <a:latin typeface="Source Sans Pro"/>
                <a:ea typeface="Source Sans Pro"/>
                <a:cs typeface="Source Sans Pro"/>
                <a:sym typeface="Source Sans Pro"/>
                <a:hlinkClick r:id="rId5"/>
              </a:rPr>
              <a:t>https://www.dataone.org/webinars/enabling-fair-data</a:t>
            </a:r>
            <a:r>
              <a:rPr lang="en-US" sz="2380" b="0" i="0" u="none" strike="noStrike" cap="none">
                <a:solidFill>
                  <a:srgbClr val="3F3F3F"/>
                </a:solidFill>
                <a:latin typeface="Source Sans Pro"/>
                <a:ea typeface="Source Sans Pro"/>
                <a:cs typeface="Source Sans Pro"/>
                <a:sym typeface="Source Sans Pro"/>
              </a:rPr>
              <a:t> </a:t>
            </a:r>
            <a:endParaRPr/>
          </a:p>
          <a:p>
            <a:pPr marL="0" marR="0" lvl="0" indent="0" algn="l" rtl="0">
              <a:lnSpc>
                <a:spcPct val="80000"/>
              </a:lnSpc>
              <a:spcBef>
                <a:spcPts val="476"/>
              </a:spcBef>
              <a:spcAft>
                <a:spcPts val="0"/>
              </a:spcAft>
              <a:buClr>
                <a:srgbClr val="3F3F3F"/>
              </a:buClr>
              <a:buSzPts val="2380"/>
              <a:buFont typeface="Arial"/>
              <a:buNone/>
            </a:pPr>
            <a:endParaRPr sz="2380" b="0" i="0" u="none" strike="noStrike" cap="none">
              <a:solidFill>
                <a:srgbClr val="3F3F3F"/>
              </a:solidFill>
              <a:latin typeface="Source Sans Pro"/>
              <a:ea typeface="Source Sans Pro"/>
              <a:cs typeface="Source Sans Pro"/>
              <a:sym typeface="Source Sans Pro"/>
            </a:endParaRPr>
          </a:p>
          <a:p>
            <a:pPr marL="0" marR="0" lvl="0" indent="0" algn="l" rtl="0">
              <a:lnSpc>
                <a:spcPct val="80000"/>
              </a:lnSpc>
              <a:spcBef>
                <a:spcPts val="561"/>
              </a:spcBef>
              <a:spcAft>
                <a:spcPts val="0"/>
              </a:spcAft>
              <a:buClr>
                <a:srgbClr val="3F3F3F"/>
              </a:buClr>
              <a:buSzPts val="2805"/>
              <a:buFont typeface="Arial"/>
              <a:buNone/>
            </a:pPr>
            <a:r>
              <a:rPr lang="en-US" sz="2805" b="1" i="0" u="none" strike="noStrike" cap="none">
                <a:solidFill>
                  <a:srgbClr val="3F3F3F"/>
                </a:solidFill>
                <a:latin typeface="Source Sans Pro"/>
                <a:ea typeface="Source Sans Pro"/>
                <a:cs typeface="Source Sans Pro"/>
                <a:sym typeface="Source Sans Pro"/>
              </a:rPr>
              <a:t>Join the Email List (hosted by RDA):</a:t>
            </a:r>
            <a:endParaRPr sz="2380" b="1" i="0" u="none" strike="noStrike" cap="none">
              <a:solidFill>
                <a:srgbClr val="3F3F3F"/>
              </a:solidFill>
              <a:latin typeface="Source Sans Pro"/>
              <a:ea typeface="Source Sans Pro"/>
              <a:cs typeface="Source Sans Pro"/>
              <a:sym typeface="Source Sans Pro"/>
            </a:endParaRPr>
          </a:p>
          <a:p>
            <a:pPr marL="0" marR="0" lvl="0" indent="0" algn="l" rtl="0">
              <a:lnSpc>
                <a:spcPct val="80000"/>
              </a:lnSpc>
              <a:spcBef>
                <a:spcPts val="476"/>
              </a:spcBef>
              <a:spcAft>
                <a:spcPts val="0"/>
              </a:spcAft>
              <a:buClr>
                <a:srgbClr val="3F3F3F"/>
              </a:buClr>
              <a:buSzPts val="2380"/>
              <a:buFont typeface="Arial"/>
              <a:buNone/>
            </a:pPr>
            <a:r>
              <a:rPr lang="en-US" sz="2380" b="0" i="0" u="sng" strike="noStrike" cap="none">
                <a:solidFill>
                  <a:schemeClr val="hlink"/>
                </a:solidFill>
                <a:latin typeface="Source Sans Pro"/>
                <a:ea typeface="Source Sans Pro"/>
                <a:cs typeface="Source Sans Pro"/>
                <a:sym typeface="Source Sans Pro"/>
                <a:hlinkClick r:id="rId6"/>
              </a:rPr>
              <a:t>https://www.rd-alliance.org/groups/esipagurda-enabling-fair-data-coordination-group</a:t>
            </a:r>
            <a:r>
              <a:rPr lang="en-US" sz="2380" b="0" i="0" u="none" strike="noStrike" cap="none">
                <a:solidFill>
                  <a:srgbClr val="3F3F3F"/>
                </a:solidFill>
                <a:latin typeface="Source Sans Pro"/>
                <a:ea typeface="Source Sans Pro"/>
                <a:cs typeface="Source Sans Pro"/>
                <a:sym typeface="Source Sans Pro"/>
              </a:rPr>
              <a:t> </a:t>
            </a:r>
            <a:endParaRPr/>
          </a:p>
        </p:txBody>
      </p:sp>
      <p:sp>
        <p:nvSpPr>
          <p:cNvPr id="249" name="Google Shape;249;p37"/>
          <p:cNvSpPr txBox="1">
            <a:spLocks noGrp="1"/>
          </p:cNvSpPr>
          <p:nvPr>
            <p:ph type="sldNum" idx="12"/>
          </p:nvPr>
        </p:nvSpPr>
        <p:spPr>
          <a:xfrm>
            <a:off x="8764173" y="6492876"/>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21</a:t>
            </a:fld>
            <a:endParaRPr sz="900">
              <a:solidFill>
                <a:srgbClr val="888888"/>
              </a:solidFill>
              <a:latin typeface="Calibri"/>
              <a:ea typeface="Calibri"/>
              <a:cs typeface="Calibri"/>
              <a:sym typeface="Calibri"/>
            </a:endParaRPr>
          </a:p>
        </p:txBody>
      </p:sp>
      <p:pic>
        <p:nvPicPr>
          <p:cNvPr id="5" name="Content Placeholder 8">
            <a:extLst>
              <a:ext uri="{FF2B5EF4-FFF2-40B4-BE49-F238E27FC236}">
                <a16:creationId xmlns:a16="http://schemas.microsoft.com/office/drawing/2014/main" id="{930A852C-5CCD-D740-AC7B-6B8AC220AB25}"/>
              </a:ext>
            </a:extLst>
          </p:cNvPr>
          <p:cNvPicPr>
            <a:picLocks noChangeAspect="1"/>
          </p:cNvPicPr>
          <p:nvPr/>
        </p:nvPicPr>
        <p:blipFill>
          <a:blip r:embed="rId7"/>
          <a:stretch>
            <a:fillRect/>
          </a:stretch>
        </p:blipFill>
        <p:spPr>
          <a:xfrm>
            <a:off x="11086166" y="5936743"/>
            <a:ext cx="811906" cy="805385"/>
          </a:xfrm>
          <a:prstGeom prst="rect">
            <a:avLst/>
          </a:prstGeom>
        </p:spPr>
      </p:pic>
    </p:spTree>
    <p:extLst>
      <p:ext uri="{BB962C8B-B14F-4D97-AF65-F5344CB8AC3E}">
        <p14:creationId xmlns:p14="http://schemas.microsoft.com/office/powerpoint/2010/main" val="342614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9" name="Google Shape;239;p41"/>
          <p:cNvPicPr preferRelativeResize="0"/>
          <p:nvPr/>
        </p:nvPicPr>
        <p:blipFill rotWithShape="1">
          <a:blip r:embed="rId3">
            <a:alphaModFix/>
          </a:blip>
          <a:srcRect/>
          <a:stretch/>
        </p:blipFill>
        <p:spPr>
          <a:xfrm>
            <a:off x="2534653" y="0"/>
            <a:ext cx="12192000" cy="8128000"/>
          </a:xfrm>
          <a:prstGeom prst="rect">
            <a:avLst/>
          </a:prstGeom>
          <a:noFill/>
          <a:ln>
            <a:noFill/>
          </a:ln>
        </p:spPr>
      </p:pic>
      <p:sp>
        <p:nvSpPr>
          <p:cNvPr id="237" name="Google Shape;237;p41"/>
          <p:cNvSpPr/>
          <p:nvPr/>
        </p:nvSpPr>
        <p:spPr>
          <a:xfrm>
            <a:off x="-29379" y="0"/>
            <a:ext cx="3224400" cy="6858000"/>
          </a:xfrm>
          <a:prstGeom prst="rect">
            <a:avLst/>
          </a:prstGeom>
          <a:solidFill>
            <a:srgbClr val="000000"/>
          </a:solidFill>
          <a:ln w="9525" cap="flat" cmpd="sng">
            <a:solidFill>
              <a:srgbClr val="0F2C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41"/>
          <p:cNvSpPr txBox="1">
            <a:spLocks noGrp="1"/>
          </p:cNvSpPr>
          <p:nvPr>
            <p:ph idx="1"/>
          </p:nvPr>
        </p:nvSpPr>
        <p:spPr>
          <a:xfrm>
            <a:off x="288758" y="506587"/>
            <a:ext cx="7074600" cy="502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r>
              <a:rPr lang="en-US" sz="36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ource Sans Pro"/>
              </a:rPr>
              <a:t>AGU’s position statement on data affirms that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960"/>
              </a:spcBef>
              <a:spcAft>
                <a:spcPts val="0"/>
              </a:spcAft>
              <a:buClr>
                <a:srgbClr val="3F3F3F"/>
              </a:buClr>
              <a:buSzPts val="18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ource Sans Pro"/>
            </a:endParaRPr>
          </a:p>
          <a:p>
            <a:pPr marL="0" marR="0" lvl="0" indent="0" algn="ctr" rtl="0">
              <a:spcBef>
                <a:spcPts val="1240"/>
              </a:spcBef>
              <a:spcAft>
                <a:spcPts val="0"/>
              </a:spcAft>
              <a:buClr>
                <a:schemeClr val="lt1"/>
              </a:buClr>
              <a:buSzPts val="3200"/>
              <a:buFont typeface="Arial"/>
              <a:buNone/>
            </a:pPr>
            <a:r>
              <a:rPr lang="en-US" sz="32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ource Sans Pro"/>
              </a:rPr>
              <a:t>“Earth and space sciences data are a world heritage. Properly documented, credited, and preserved, they will help future scientists understand the Earth, planetary, and </a:t>
            </a:r>
            <a:r>
              <a:rPr lang="en-US" sz="32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Source Sans Pro"/>
              </a:rPr>
              <a:t>heliophysics</a:t>
            </a:r>
            <a:r>
              <a:rPr lang="en-US" sz="32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ource Sans Pro"/>
              </a:rPr>
              <a:t> systems.”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38" name="Google Shape;238;p41"/>
          <p:cNvSpPr txBox="1">
            <a:spLocks noGrp="1"/>
          </p:cNvSpPr>
          <p:nvPr>
            <p:ph type="sldNum" sz="quarter" idx="12"/>
          </p:nvPr>
        </p:nvSpPr>
        <p:spPr>
          <a:xfrm>
            <a:off x="8077200" y="6462452"/>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909090"/>
                </a:solidFill>
                <a:latin typeface="Calibri"/>
                <a:ea typeface="Calibri"/>
                <a:cs typeface="Calibri"/>
                <a:sym typeface="Calibri"/>
              </a:rPr>
              <a:t>3</a:t>
            </a:fld>
            <a:endParaRPr sz="900" b="0" i="0" u="none" strike="noStrike" cap="none">
              <a:solidFill>
                <a:srgbClr val="909090"/>
              </a:solidFill>
              <a:latin typeface="Calibri"/>
              <a:ea typeface="Calibri"/>
              <a:cs typeface="Calibri"/>
              <a:sym typeface="Calibri"/>
            </a:endParaRPr>
          </a:p>
        </p:txBody>
      </p:sp>
      <p:sp>
        <p:nvSpPr>
          <p:cNvPr id="241" name="Google Shape;241;p41"/>
          <p:cNvSpPr txBox="1"/>
          <p:nvPr/>
        </p:nvSpPr>
        <p:spPr>
          <a:xfrm>
            <a:off x="630989" y="6034353"/>
            <a:ext cx="115611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https://</a:t>
            </a:r>
            <a:r>
              <a:rPr lang="en-US" sz="1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sciencepolicy.agu.org</a:t>
            </a:r>
            <a:r>
              <a:rPr lang="en-US" sz="1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/files/2013/07/AGU-Data-Position-Statement-Final-2015.pdf</a:t>
            </a:r>
            <a:endParaRPr sz="1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7" name="Content Placeholder 8">
            <a:extLst>
              <a:ext uri="{FF2B5EF4-FFF2-40B4-BE49-F238E27FC236}">
                <a16:creationId xmlns:a16="http://schemas.microsoft.com/office/drawing/2014/main" id="{E85892ED-34FC-7549-9BE6-3A49CB0C9D7D}"/>
              </a:ext>
            </a:extLst>
          </p:cNvPr>
          <p:cNvPicPr>
            <a:picLocks noChangeAspect="1"/>
          </p:cNvPicPr>
          <p:nvPr/>
        </p:nvPicPr>
        <p:blipFill>
          <a:blip r:embed="rId4"/>
          <a:stretch>
            <a:fillRect/>
          </a:stretch>
        </p:blipFill>
        <p:spPr>
          <a:xfrm>
            <a:off x="10871168" y="5921647"/>
            <a:ext cx="811906" cy="805385"/>
          </a:xfrm>
          <a:prstGeom prst="rect">
            <a:avLst/>
          </a:prstGeom>
        </p:spPr>
      </p:pic>
    </p:spTree>
    <p:extLst>
      <p:ext uri="{BB962C8B-B14F-4D97-AF65-F5344CB8AC3E}">
        <p14:creationId xmlns:p14="http://schemas.microsoft.com/office/powerpoint/2010/main" val="406913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199851" y="60713"/>
            <a:ext cx="10599954" cy="97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22F5E"/>
              </a:buClr>
              <a:buSzPts val="4000"/>
              <a:buFont typeface="Source Sans Pro"/>
              <a:buNone/>
            </a:pPr>
            <a:r>
              <a:rPr lang="en-US" sz="40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Source Sans Pro"/>
              </a:rPr>
              <a:t>Researcher Challenges with Data Use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6" name="Google Shape;206;p38"/>
          <p:cNvSpPr txBox="1">
            <a:spLocks noGrp="1"/>
          </p:cNvSpPr>
          <p:nvPr>
            <p:ph idx="1"/>
          </p:nvPr>
        </p:nvSpPr>
        <p:spPr>
          <a:xfrm>
            <a:off x="691978" y="1463647"/>
            <a:ext cx="9303815"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2800"/>
              <a:buFont typeface="Arial"/>
              <a:buNone/>
            </a:pPr>
            <a:r>
              <a:rPr lang="en-US"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The top four issues accounted for 73% of respondents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560"/>
              </a:spcBef>
              <a:spcAft>
                <a:spcPts val="0"/>
              </a:spcAft>
              <a:buClr>
                <a:srgbClr val="3F3F3F"/>
              </a:buClr>
              <a:buSzPts val="2800"/>
              <a:buFont typeface="Arial"/>
              <a:buNone/>
            </a:pPr>
            <a:endParaRPr sz="2800" b="0" i="0" u="none" strike="noStrike" cap="none" dirty="0">
              <a:solidFill>
                <a:srgbClr val="3F3F3F"/>
              </a:solidFill>
              <a:latin typeface="Source Sans Pro"/>
              <a:ea typeface="Source Sans Pro"/>
              <a:cs typeface="Source Sans Pro"/>
              <a:sym typeface="Source Sans Pro"/>
            </a:endParaRPr>
          </a:p>
        </p:txBody>
      </p:sp>
      <p:grpSp>
        <p:nvGrpSpPr>
          <p:cNvPr id="199" name="Google Shape;199;p38"/>
          <p:cNvGrpSpPr/>
          <p:nvPr/>
        </p:nvGrpSpPr>
        <p:grpSpPr>
          <a:xfrm>
            <a:off x="2196207" y="1825324"/>
            <a:ext cx="7683500" cy="4124916"/>
            <a:chOff x="931862" y="2248683"/>
            <a:chExt cx="7683500" cy="4124916"/>
          </a:xfrm>
        </p:grpSpPr>
        <p:pic>
          <p:nvPicPr>
            <p:cNvPr id="200" name="Google Shape;200;p38"/>
            <p:cNvPicPr preferRelativeResize="0"/>
            <p:nvPr/>
          </p:nvPicPr>
          <p:blipFill rotWithShape="1">
            <a:blip r:embed="rId3">
              <a:alphaModFix/>
            </a:blip>
            <a:srcRect/>
            <a:stretch/>
          </p:blipFill>
          <p:spPr>
            <a:xfrm>
              <a:off x="931862" y="2248683"/>
              <a:ext cx="7683500" cy="4124916"/>
            </a:xfrm>
            <a:prstGeom prst="rect">
              <a:avLst/>
            </a:prstGeom>
            <a:noFill/>
            <a:ln>
              <a:noFill/>
            </a:ln>
          </p:spPr>
        </p:pic>
        <p:sp>
          <p:nvSpPr>
            <p:cNvPr id="201" name="Google Shape;201;p38"/>
            <p:cNvSpPr/>
            <p:nvPr/>
          </p:nvSpPr>
          <p:spPr>
            <a:xfrm>
              <a:off x="5057011" y="2771775"/>
              <a:ext cx="543000" cy="428700"/>
            </a:xfrm>
            <a:prstGeom prst="rightArrow">
              <a:avLst>
                <a:gd name="adj1" fmla="val 50000"/>
                <a:gd name="adj2" fmla="val 50000"/>
              </a:avLst>
            </a:prstGeom>
            <a:solidFill>
              <a:schemeClr val="dk1"/>
            </a:solidFill>
            <a:ln w="9525" cap="flat" cmpd="sng">
              <a:solidFill>
                <a:srgbClr val="0F2C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2" name="Google Shape;202;p38"/>
            <p:cNvSpPr/>
            <p:nvPr/>
          </p:nvSpPr>
          <p:spPr>
            <a:xfrm>
              <a:off x="5057010" y="3927627"/>
              <a:ext cx="543000" cy="428700"/>
            </a:xfrm>
            <a:prstGeom prst="rightArrow">
              <a:avLst>
                <a:gd name="adj1" fmla="val 50000"/>
                <a:gd name="adj2" fmla="val 50000"/>
              </a:avLst>
            </a:prstGeom>
            <a:solidFill>
              <a:schemeClr val="dk1"/>
            </a:solidFill>
            <a:ln w="9525" cap="flat" cmpd="sng">
              <a:solidFill>
                <a:srgbClr val="0F2C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3" name="Google Shape;203;p38"/>
            <p:cNvSpPr/>
            <p:nvPr/>
          </p:nvSpPr>
          <p:spPr>
            <a:xfrm>
              <a:off x="5057009" y="3368512"/>
              <a:ext cx="543000" cy="428700"/>
            </a:xfrm>
            <a:prstGeom prst="rightArrow">
              <a:avLst>
                <a:gd name="adj1" fmla="val 50000"/>
                <a:gd name="adj2" fmla="val 50000"/>
              </a:avLst>
            </a:prstGeom>
            <a:solidFill>
              <a:schemeClr val="dk1"/>
            </a:solidFill>
            <a:ln w="9525" cap="flat" cmpd="sng">
              <a:solidFill>
                <a:srgbClr val="0F2C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4" name="Google Shape;204;p38"/>
            <p:cNvSpPr/>
            <p:nvPr/>
          </p:nvSpPr>
          <p:spPr>
            <a:xfrm>
              <a:off x="5057009" y="5308439"/>
              <a:ext cx="543000" cy="428700"/>
            </a:xfrm>
            <a:prstGeom prst="rightArrow">
              <a:avLst>
                <a:gd name="adj1" fmla="val 50000"/>
                <a:gd name="adj2" fmla="val 50000"/>
              </a:avLst>
            </a:prstGeom>
            <a:solidFill>
              <a:schemeClr val="dk1"/>
            </a:solidFill>
            <a:ln w="9525" cap="flat" cmpd="sng">
              <a:solidFill>
                <a:srgbClr val="0F2C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205" name="Google Shape;205;p38"/>
          <p:cNvPicPr preferRelativeResize="0"/>
          <p:nvPr/>
        </p:nvPicPr>
        <p:blipFill rotWithShape="1">
          <a:blip r:embed="rId4">
            <a:alphaModFix/>
          </a:blip>
          <a:srcRect/>
          <a:stretch/>
        </p:blipFill>
        <p:spPr>
          <a:xfrm>
            <a:off x="5772524" y="6103073"/>
            <a:ext cx="4543426" cy="738176"/>
          </a:xfrm>
          <a:prstGeom prst="rect">
            <a:avLst/>
          </a:prstGeom>
          <a:noFill/>
          <a:ln>
            <a:noFill/>
          </a:ln>
        </p:spPr>
      </p:pic>
      <p:sp>
        <p:nvSpPr>
          <p:cNvPr id="207" name="Google Shape;207;p38"/>
          <p:cNvSpPr txBox="1"/>
          <p:nvPr/>
        </p:nvSpPr>
        <p:spPr>
          <a:xfrm>
            <a:off x="199851" y="6200997"/>
            <a:ext cx="5305500" cy="6462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ource Sans Pro"/>
              </a:rPr>
              <a:t>Data Management Skills Gap Analysis, April 7</a:t>
            </a:r>
            <a:r>
              <a:rPr lang="en-US" sz="1600" b="0" i="0" u="none" strike="noStrike" cap="none" baseline="30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ource Sans Pro"/>
              </a:rPr>
              <a:t>,</a:t>
            </a:r>
            <a:r>
              <a:rPr lang="en-US" sz="1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ource Sans Pro"/>
              </a:rPr>
              <a:t> 2017</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None/>
            </a:pPr>
            <a:r>
              <a:rPr lang="en-US" sz="16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Calibri"/>
                <a:hlinkClick r:id="rId5"/>
              </a:rPr>
              <a:t>http://bfe-inf.org/document/skills-gap-analysis</a:t>
            </a:r>
            <a:r>
              <a:rPr lang="en-U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08" name="Google Shape;208;p38"/>
          <p:cNvSpPr txBox="1"/>
          <p:nvPr/>
        </p:nvSpPr>
        <p:spPr>
          <a:xfrm>
            <a:off x="5732418" y="2372651"/>
            <a:ext cx="834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Source Sans Pro"/>
                <a:ea typeface="Source Sans Pro"/>
                <a:cs typeface="Source Sans Pro"/>
                <a:sym typeface="Source Sans Pro"/>
              </a:rPr>
              <a:t>20.1%</a:t>
            </a:r>
            <a:endParaRPr/>
          </a:p>
        </p:txBody>
      </p:sp>
      <p:sp>
        <p:nvSpPr>
          <p:cNvPr id="209" name="Google Shape;209;p38"/>
          <p:cNvSpPr txBox="1"/>
          <p:nvPr/>
        </p:nvSpPr>
        <p:spPr>
          <a:xfrm>
            <a:off x="5772524" y="2958185"/>
            <a:ext cx="834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17.1%</a:t>
            </a:r>
            <a:endParaRPr/>
          </a:p>
        </p:txBody>
      </p:sp>
      <p:sp>
        <p:nvSpPr>
          <p:cNvPr id="210" name="Google Shape;210;p38"/>
          <p:cNvSpPr txBox="1"/>
          <p:nvPr/>
        </p:nvSpPr>
        <p:spPr>
          <a:xfrm>
            <a:off x="5713742" y="3518482"/>
            <a:ext cx="834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19.5%</a:t>
            </a:r>
            <a:endParaRPr/>
          </a:p>
        </p:txBody>
      </p:sp>
      <p:sp>
        <p:nvSpPr>
          <p:cNvPr id="211" name="Google Shape;211;p38"/>
          <p:cNvSpPr txBox="1"/>
          <p:nvPr/>
        </p:nvSpPr>
        <p:spPr>
          <a:xfrm>
            <a:off x="5736041" y="4908098"/>
            <a:ext cx="834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16.5%</a:t>
            </a:r>
            <a:endParaRPr sz="1800">
              <a:solidFill>
                <a:schemeClr val="dk1"/>
              </a:solidFill>
              <a:latin typeface="Source Sans Pro"/>
              <a:ea typeface="Source Sans Pro"/>
              <a:cs typeface="Source Sans Pro"/>
              <a:sym typeface="Source Sans Pro"/>
            </a:endParaRPr>
          </a:p>
        </p:txBody>
      </p:sp>
      <p:pic>
        <p:nvPicPr>
          <p:cNvPr id="16" name="Content Placeholder 8">
            <a:extLst>
              <a:ext uri="{FF2B5EF4-FFF2-40B4-BE49-F238E27FC236}">
                <a16:creationId xmlns:a16="http://schemas.microsoft.com/office/drawing/2014/main" id="{4A96CAE1-A7E7-1F41-8E4B-8057CB66FC9D}"/>
              </a:ext>
            </a:extLst>
          </p:cNvPr>
          <p:cNvPicPr>
            <a:picLocks noChangeAspect="1"/>
          </p:cNvPicPr>
          <p:nvPr/>
        </p:nvPicPr>
        <p:blipFill>
          <a:blip r:embed="rId6"/>
          <a:stretch>
            <a:fillRect/>
          </a:stretch>
        </p:blipFill>
        <p:spPr>
          <a:xfrm>
            <a:off x="10972798" y="5878903"/>
            <a:ext cx="811906" cy="805385"/>
          </a:xfrm>
          <a:prstGeom prst="rect">
            <a:avLst/>
          </a:prstGeom>
        </p:spPr>
      </p:pic>
    </p:spTree>
    <p:extLst>
      <p:ext uri="{BB962C8B-B14F-4D97-AF65-F5344CB8AC3E}">
        <p14:creationId xmlns:p14="http://schemas.microsoft.com/office/powerpoint/2010/main" val="338314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537629" y="479685"/>
            <a:ext cx="11090971" cy="9701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22F5E"/>
              </a:buClr>
              <a:buSzPts val="3600"/>
              <a:buFont typeface="Calibri"/>
              <a:buNone/>
            </a:pPr>
            <a:r>
              <a:rPr lang="en-US" sz="3600" dirty="0">
                <a:latin typeface="Open Sans" panose="020B0606030504020204" pitchFamily="34" charset="0"/>
                <a:ea typeface="Open Sans" panose="020B0606030504020204" pitchFamily="34" charset="0"/>
                <a:cs typeface="Open Sans" panose="020B0606030504020204" pitchFamily="34" charset="0"/>
                <a:sym typeface="Calibri"/>
              </a:rPr>
              <a:t>AGU received a g</a:t>
            </a:r>
            <a:r>
              <a:rPr lang="en-US" sz="36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Calibri"/>
              </a:rPr>
              <a:t>rant from Laura and John Arnold Foundation (LJAF)</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60" name="Google Shape;260;p43"/>
          <p:cNvSpPr txBox="1">
            <a:spLocks noGrp="1"/>
          </p:cNvSpPr>
          <p:nvPr>
            <p:ph idx="1"/>
          </p:nvPr>
        </p:nvSpPr>
        <p:spPr>
          <a:xfrm>
            <a:off x="804738" y="1795882"/>
            <a:ext cx="10582500" cy="4708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3600"/>
              <a:buFont typeface="Arial"/>
              <a:buNone/>
            </a:pPr>
            <a:r>
              <a:rPr lang="en-US" dirty="0">
                <a:latin typeface="Open Sans" panose="020B0606030504020204" pitchFamily="34" charset="0"/>
                <a:ea typeface="Open Sans" panose="020B0606030504020204" pitchFamily="34" charset="0"/>
                <a:cs typeface="Open Sans" panose="020B0606030504020204" pitchFamily="34" charset="0"/>
                <a:sym typeface="Source Sans Pro"/>
              </a:rPr>
              <a:t>Project Statement:</a:t>
            </a:r>
          </a:p>
          <a:p>
            <a:pPr marL="0" indent="0" algn="ctr">
              <a:buFont typeface="Arial"/>
              <a:buNone/>
            </a:pP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Develop and implement best practices and standards</a:t>
            </a:r>
          </a:p>
          <a:p>
            <a:pPr marL="0" indent="0" algn="ctr">
              <a:buFont typeface="Arial"/>
              <a:buNone/>
            </a:pPr>
            <a:r>
              <a:rPr lang="en-US" dirty="0">
                <a:latin typeface="Open Sans" panose="020B0606030504020204" pitchFamily="34" charset="0"/>
                <a:ea typeface="Open Sans" panose="020B0606030504020204" pitchFamily="34" charset="0"/>
                <a:cs typeface="Open Sans" panose="020B0606030504020204" pitchFamily="34" charset="0"/>
              </a:rPr>
              <a:t> that </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will connect </a:t>
            </a:r>
            <a:r>
              <a:rPr lang="en-US" dirty="0">
                <a:latin typeface="Open Sans" panose="020B0606030504020204" pitchFamily="34" charset="0"/>
                <a:ea typeface="Open Sans" panose="020B0606030504020204" pitchFamily="34" charset="0"/>
                <a:cs typeface="Open Sans" panose="020B0606030504020204" pitchFamily="34" charset="0"/>
              </a:rPr>
              <a:t>researchers, publishers, and data repositories in the Earth and space sciences</a:t>
            </a:r>
          </a:p>
          <a:p>
            <a:pPr marL="0" indent="0" algn="ctr">
              <a:buFont typeface="Arial"/>
              <a:buNone/>
            </a:pPr>
            <a:r>
              <a:rPr lang="en-US" dirty="0">
                <a:latin typeface="Open Sans" panose="020B0606030504020204" pitchFamily="34" charset="0"/>
                <a:ea typeface="Open Sans" panose="020B0606030504020204" pitchFamily="34" charset="0"/>
                <a:cs typeface="Open Sans" panose="020B0606030504020204" pitchFamily="34" charset="0"/>
              </a:rPr>
              <a:t> to enable </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FAIR</a:t>
            </a:r>
            <a:r>
              <a:rPr lang="en-US" dirty="0">
                <a:latin typeface="Open Sans" panose="020B0606030504020204" pitchFamily="34" charset="0"/>
                <a:ea typeface="Open Sans" panose="020B0606030504020204" pitchFamily="34" charset="0"/>
                <a:cs typeface="Open Sans" panose="020B0606030504020204" pitchFamily="34" charset="0"/>
              </a:rPr>
              <a:t> data. </a:t>
            </a:r>
          </a:p>
          <a:p>
            <a:pPr marL="0" marR="0" lvl="0" indent="0" algn="ctr" rtl="0">
              <a:spcBef>
                <a:spcPts val="0"/>
              </a:spcBef>
              <a:spcAft>
                <a:spcPts val="0"/>
              </a:spcAft>
              <a:buClr>
                <a:srgbClr val="0070C0"/>
              </a:buClr>
              <a:buSzPts val="3600"/>
              <a:buFont typeface="Arial"/>
              <a:buNone/>
            </a:pP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720"/>
              </a:spcBef>
              <a:spcAft>
                <a:spcPts val="0"/>
              </a:spcAft>
              <a:buClr>
                <a:srgbClr val="3F3F3F"/>
              </a:buClr>
              <a:buSzPts val="3600"/>
              <a:buFont typeface="Arial"/>
              <a:buNone/>
            </a:pPr>
            <a:r>
              <a:rPr lang="en-US"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 </a:t>
            </a:r>
            <a:endParaRPr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spcBef>
                <a:spcPts val="720"/>
              </a:spcBef>
              <a:spcAft>
                <a:spcPts val="0"/>
              </a:spcAft>
              <a:buClr>
                <a:srgbClr val="3F3F3F"/>
              </a:buClr>
              <a:buSzPts val="3600"/>
              <a:buFont typeface="Arial"/>
              <a:buNone/>
            </a:pPr>
            <a:r>
              <a:rPr lang="en-US" b="0" i="0" u="none" strike="noStrike" cap="none" dirty="0">
                <a:latin typeface="Open Sans" panose="020B0606030504020204" pitchFamily="34" charset="0"/>
                <a:ea typeface="Open Sans" panose="020B0606030504020204" pitchFamily="34" charset="0"/>
                <a:cs typeface="Open Sans" panose="020B0606030504020204" pitchFamily="34" charset="0"/>
                <a:sym typeface="Calibri"/>
              </a:rPr>
              <a:t>This will accelerate scientific discovery and enhance the integrity, transparency, and reproducibility of this data.</a:t>
            </a:r>
            <a:r>
              <a:rPr lang="en-US"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rPr>
              <a:t> </a:t>
            </a:r>
            <a:endParaRPr dirty="0">
              <a:latin typeface="Open Sans" panose="020B0606030504020204" pitchFamily="34" charset="0"/>
              <a:ea typeface="Open Sans" panose="020B0606030504020204" pitchFamily="34" charset="0"/>
              <a:cs typeface="Open Sans" panose="020B0606030504020204" pitchFamily="34" charset="0"/>
            </a:endParaRPr>
          </a:p>
          <a:p>
            <a:pPr marL="257161" marR="0" lvl="0" indent="-28561" algn="ctr" rtl="0">
              <a:spcBef>
                <a:spcPts val="720"/>
              </a:spcBef>
              <a:spcAft>
                <a:spcPts val="0"/>
              </a:spcAft>
              <a:buClr>
                <a:srgbClr val="3F3F3F"/>
              </a:buClr>
              <a:buSzPts val="3600"/>
              <a:buFont typeface="Arial"/>
              <a:buNone/>
            </a:pPr>
            <a:endParaRPr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57161" marR="0" lvl="0" indent="-28561" algn="ctr" rtl="0">
              <a:spcBef>
                <a:spcPts val="720"/>
              </a:spcBef>
              <a:spcAft>
                <a:spcPts val="0"/>
              </a:spcAft>
              <a:buClr>
                <a:srgbClr val="3F3F3F"/>
              </a:buClr>
              <a:buSzPts val="3600"/>
              <a:buFont typeface="Arial"/>
              <a:buNone/>
            </a:pPr>
            <a:endParaRPr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Content Placeholder 8">
            <a:extLst>
              <a:ext uri="{FF2B5EF4-FFF2-40B4-BE49-F238E27FC236}">
                <a16:creationId xmlns:a16="http://schemas.microsoft.com/office/drawing/2014/main" id="{E17C9EBE-4E74-1D42-B6EB-75FB137BA6DF}"/>
              </a:ext>
            </a:extLst>
          </p:cNvPr>
          <p:cNvPicPr>
            <a:picLocks noChangeAspect="1"/>
          </p:cNvPicPr>
          <p:nvPr/>
        </p:nvPicPr>
        <p:blipFill>
          <a:blip r:embed="rId3"/>
          <a:stretch>
            <a:fillRect/>
          </a:stretch>
        </p:blipFill>
        <p:spPr>
          <a:xfrm>
            <a:off x="10981285" y="5863081"/>
            <a:ext cx="811906" cy="805385"/>
          </a:xfrm>
          <a:prstGeom prst="rect">
            <a:avLst/>
          </a:prstGeom>
        </p:spPr>
      </p:pic>
    </p:spTree>
    <p:extLst>
      <p:ext uri="{BB962C8B-B14F-4D97-AF65-F5344CB8AC3E}">
        <p14:creationId xmlns:p14="http://schemas.microsoft.com/office/powerpoint/2010/main" val="75081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838200" y="164366"/>
            <a:ext cx="10515600" cy="13255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22F5E"/>
              </a:buClr>
              <a:buSzPts val="4000"/>
              <a:buFont typeface="Source Sans Pro"/>
              <a:buNone/>
            </a:pPr>
            <a:r>
              <a:rPr lang="en-US" sz="40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Source Sans Pro"/>
              </a:rPr>
              <a:t>Enabling FAIR Data Project - Objectives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Google Shape;275;p45"/>
          <p:cNvSpPr txBox="1">
            <a:spLocks noGrp="1"/>
          </p:cNvSpPr>
          <p:nvPr>
            <p:ph idx="1"/>
          </p:nvPr>
        </p:nvSpPr>
        <p:spPr>
          <a:xfrm>
            <a:off x="188946" y="1469036"/>
            <a:ext cx="11788996" cy="4561816"/>
          </a:xfrm>
          <a:prstGeom prst="rect">
            <a:avLst/>
          </a:prstGeom>
          <a:noFill/>
          <a:ln>
            <a:noFill/>
          </a:ln>
        </p:spPr>
        <p:txBody>
          <a:bodyPr spcFirstLastPara="1" wrap="square" lIns="91425" tIns="45700" rIns="91425" bIns="45700" anchor="t" anchorCtr="0">
            <a:noAutofit/>
          </a:bodyPr>
          <a:lstStyle/>
          <a:p>
            <a:pPr marL="257161" marR="0" lvl="0" indent="-257161" algn="l" rtl="0">
              <a:spcBef>
                <a:spcPts val="0"/>
              </a:spcBef>
              <a:spcAft>
                <a:spcPts val="0"/>
              </a:spcAft>
              <a:buClr>
                <a:srgbClr val="3F3F3F"/>
              </a:buClr>
              <a:buSzPts val="2800"/>
              <a:buFont typeface="Arial"/>
              <a:buChar char="•"/>
            </a:pPr>
            <a:r>
              <a:rPr lang="en-US"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FAIR-compliant data repositories will add value to research data, </a:t>
            </a:r>
            <a:r>
              <a:rPr lang="en-US" sz="2800" b="1"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provide and link identifiers</a:t>
            </a:r>
            <a:r>
              <a:rPr lang="en-US" b="1" dirty="0">
                <a:latin typeface="Open Sans" panose="020B0606030504020204" pitchFamily="34" charset="0"/>
                <a:ea typeface="Open Sans" panose="020B0606030504020204" pitchFamily="34" charset="0"/>
                <a:cs typeface="Open Sans" panose="020B0606030504020204" pitchFamily="34" charset="0"/>
                <a:sym typeface="Source Sans Pro"/>
              </a:rPr>
              <a:t> </a:t>
            </a:r>
            <a:r>
              <a:rPr lang="en-US"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and landing pages for discoverability, and </a:t>
            </a:r>
            <a:r>
              <a:rPr lang="en-US" sz="2800" b="1"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support researchers </a:t>
            </a:r>
            <a:r>
              <a:rPr lang="en-US"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with documentation guidance, citation support, and data curation.</a:t>
            </a:r>
            <a:endParaRPr dirty="0">
              <a:latin typeface="Open Sans" panose="020B0606030504020204" pitchFamily="34" charset="0"/>
              <a:ea typeface="Open Sans" panose="020B0606030504020204" pitchFamily="34" charset="0"/>
              <a:cs typeface="Open Sans" panose="020B0606030504020204" pitchFamily="34" charset="0"/>
            </a:endParaRPr>
          </a:p>
          <a:p>
            <a:pPr marL="257161" marR="0" lvl="0" indent="-79361" algn="l" rtl="0">
              <a:spcBef>
                <a:spcPts val="560"/>
              </a:spcBef>
              <a:spcAft>
                <a:spcPts val="0"/>
              </a:spcAft>
              <a:buClr>
                <a:srgbClr val="3F3F3F"/>
              </a:buClr>
              <a:buSzPts val="2800"/>
              <a:buFont typeface="Arial"/>
              <a:buNone/>
            </a:pPr>
            <a:endParaRPr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endParaRPr>
          </a:p>
          <a:p>
            <a:pPr marL="257161" marR="0" lvl="0" indent="-257161" algn="l" rtl="0">
              <a:spcBef>
                <a:spcPts val="560"/>
              </a:spcBef>
              <a:spcAft>
                <a:spcPts val="0"/>
              </a:spcAft>
              <a:buClr>
                <a:srgbClr val="3F3F3F"/>
              </a:buClr>
              <a:buSzPts val="2800"/>
              <a:buFont typeface="Arial"/>
              <a:buChar char="•"/>
            </a:pPr>
            <a:r>
              <a:rPr lang="en-US"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FAIR-compliant Earth and space science publishers will align their policies to </a:t>
            </a:r>
            <a:r>
              <a:rPr lang="en-US" sz="2800" b="1"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establish a similar experience for researchers</a:t>
            </a:r>
            <a:r>
              <a:rPr lang="en-US" sz="280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t>. Data will be available through citations that resolve to repository landing pages. Data are not placed in the supplement; they are “first class” research contributions.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Google Shape;276;p4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6</a:t>
            </a:fld>
            <a:endParaRPr sz="900">
              <a:solidFill>
                <a:srgbClr val="888888"/>
              </a:solidFill>
              <a:latin typeface="Calibri"/>
              <a:ea typeface="Calibri"/>
              <a:cs typeface="Calibri"/>
              <a:sym typeface="Calibri"/>
            </a:endParaRPr>
          </a:p>
        </p:txBody>
      </p:sp>
      <p:pic>
        <p:nvPicPr>
          <p:cNvPr id="5" name="Content Placeholder 8">
            <a:extLst>
              <a:ext uri="{FF2B5EF4-FFF2-40B4-BE49-F238E27FC236}">
                <a16:creationId xmlns:a16="http://schemas.microsoft.com/office/drawing/2014/main" id="{CB275246-9787-2042-973C-E615C3EA93C9}"/>
              </a:ext>
            </a:extLst>
          </p:cNvPr>
          <p:cNvPicPr>
            <a:picLocks noChangeAspect="1"/>
          </p:cNvPicPr>
          <p:nvPr/>
        </p:nvPicPr>
        <p:blipFill>
          <a:blip r:embed="rId3"/>
          <a:stretch>
            <a:fillRect/>
          </a:stretch>
        </p:blipFill>
        <p:spPr>
          <a:xfrm>
            <a:off x="10975983" y="5847181"/>
            <a:ext cx="811906" cy="805385"/>
          </a:xfrm>
          <a:prstGeom prst="rect">
            <a:avLst/>
          </a:prstGeom>
        </p:spPr>
      </p:pic>
    </p:spTree>
    <p:extLst>
      <p:ext uri="{BB962C8B-B14F-4D97-AF65-F5344CB8AC3E}">
        <p14:creationId xmlns:p14="http://schemas.microsoft.com/office/powerpoint/2010/main" val="143051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3" name="Google Shape;223;p35"/>
          <p:cNvSpPr txBox="1"/>
          <p:nvPr/>
        </p:nvSpPr>
        <p:spPr>
          <a:xfrm>
            <a:off x="8398291" y="1363579"/>
            <a:ext cx="3569120"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Other Roles:  </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Research Labs</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Service providers to the ecosystem (e.g. PID providers like </a:t>
            </a:r>
            <a:r>
              <a:rPr lang="en-US" sz="2400" dirty="0" err="1">
                <a:solidFill>
                  <a:schemeClr val="dk1"/>
                </a:solidFill>
                <a:latin typeface="Calibri"/>
                <a:ea typeface="Calibri"/>
                <a:cs typeface="Calibri"/>
                <a:sym typeface="Calibri"/>
              </a:rPr>
              <a:t>DataCite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github</a:t>
            </a: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Zenodo</a:t>
            </a:r>
            <a:r>
              <a:rPr lang="en-US" sz="2400" dirty="0">
                <a:solidFill>
                  <a:schemeClr val="dk1"/>
                </a:solidFill>
                <a:latin typeface="Calibri"/>
                <a:ea typeface="Calibri"/>
                <a:cs typeface="Calibri"/>
                <a:sym typeface="Calibri"/>
              </a:rPr>
              <a:t>, ORCID </a:t>
            </a:r>
            <a:r>
              <a:rPr lang="en-US" sz="2400" dirty="0" err="1">
                <a:solidFill>
                  <a:schemeClr val="dk1"/>
                </a:solidFill>
                <a:latin typeface="Calibri"/>
                <a:ea typeface="Calibri"/>
                <a:cs typeface="Calibri"/>
                <a:sym typeface="Calibri"/>
              </a:rPr>
              <a:t>CrossRef</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FundRef</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Scholix</a:t>
            </a:r>
            <a:r>
              <a:rPr lang="en-US" sz="24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Research offices -- not at institutions (e.g. Ronin)</a:t>
            </a:r>
            <a:endParaRPr dirty="0"/>
          </a:p>
        </p:txBody>
      </p:sp>
      <p:pic>
        <p:nvPicPr>
          <p:cNvPr id="218" name="Google Shape;218;p35"/>
          <p:cNvPicPr preferRelativeResize="0">
            <a:picLocks noGrp="1"/>
          </p:cNvPicPr>
          <p:nvPr>
            <p:ph type="body" idx="1"/>
          </p:nvPr>
        </p:nvPicPr>
        <p:blipFill rotWithShape="1">
          <a:blip r:embed="rId3">
            <a:alphaModFix/>
          </a:blip>
          <a:srcRect t="10673" r="34849" b="19025"/>
          <a:stretch/>
        </p:blipFill>
        <p:spPr>
          <a:xfrm>
            <a:off x="1278084" y="841249"/>
            <a:ext cx="7215981" cy="6016751"/>
          </a:xfrm>
          <a:prstGeom prst="rect">
            <a:avLst/>
          </a:prstGeom>
          <a:noFill/>
          <a:ln>
            <a:noFill/>
          </a:ln>
        </p:spPr>
      </p:pic>
      <p:sp>
        <p:nvSpPr>
          <p:cNvPr id="219" name="Google Shape;219;p35"/>
          <p:cNvSpPr txBox="1">
            <a:spLocks noGrp="1"/>
          </p:cNvSpPr>
          <p:nvPr>
            <p:ph type="title"/>
          </p:nvPr>
        </p:nvSpPr>
        <p:spPr>
          <a:xfrm>
            <a:off x="2850523" y="130123"/>
            <a:ext cx="6364224" cy="7723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22F5E"/>
              </a:buClr>
              <a:buSzPts val="4000"/>
              <a:buFont typeface="Source Sans Pro"/>
              <a:buNone/>
            </a:pPr>
            <a:r>
              <a:rPr lang="en-US" sz="40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Source Sans Pro"/>
              </a:rPr>
              <a:t>Cross-Sector Actors</a:t>
            </a:r>
            <a:endParaRPr sz="40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Source Sans Pro"/>
            </a:endParaRPr>
          </a:p>
        </p:txBody>
      </p:sp>
      <p:sp>
        <p:nvSpPr>
          <p:cNvPr id="220" name="Google Shape;220;p35"/>
          <p:cNvSpPr txBox="1">
            <a:spLocks noGrp="1"/>
          </p:cNvSpPr>
          <p:nvPr>
            <p:ph type="sldNum" idx="12"/>
          </p:nvPr>
        </p:nvSpPr>
        <p:spPr>
          <a:xfrm>
            <a:off x="8764173" y="6492876"/>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7</a:t>
            </a:fld>
            <a:endParaRPr sz="900">
              <a:solidFill>
                <a:srgbClr val="888888"/>
              </a:solidFill>
              <a:latin typeface="Calibri"/>
              <a:ea typeface="Calibri"/>
              <a:cs typeface="Calibri"/>
              <a:sym typeface="Calibri"/>
            </a:endParaRPr>
          </a:p>
        </p:txBody>
      </p:sp>
      <p:sp>
        <p:nvSpPr>
          <p:cNvPr id="221" name="Google Shape;221;p35"/>
          <p:cNvSpPr txBox="1"/>
          <p:nvPr/>
        </p:nvSpPr>
        <p:spPr>
          <a:xfrm>
            <a:off x="6728829" y="3602948"/>
            <a:ext cx="1371600" cy="923330"/>
          </a:xfrm>
          <a:prstGeom prst="rect">
            <a:avLst/>
          </a:prstGeom>
          <a:solidFill>
            <a:srgbClr val="FFF2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Open and Persistent Data Store</a:t>
            </a:r>
            <a:endParaRPr/>
          </a:p>
        </p:txBody>
      </p:sp>
      <p:sp>
        <p:nvSpPr>
          <p:cNvPr id="222" name="Google Shape;222;p35"/>
          <p:cNvSpPr/>
          <p:nvPr/>
        </p:nvSpPr>
        <p:spPr>
          <a:xfrm>
            <a:off x="3885861" y="2798276"/>
            <a:ext cx="1763976" cy="1846876"/>
          </a:xfrm>
          <a:prstGeom prst="ellipse">
            <a:avLst/>
          </a:prstGeom>
          <a:solidFill>
            <a:srgbClr val="08172F"/>
          </a:solidFill>
          <a:ln w="9525" cap="flat" cmpd="sng">
            <a:solidFill>
              <a:srgbClr val="0F2C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Make Data FAIR</a:t>
            </a:r>
            <a:endParaRPr dirty="0"/>
          </a:p>
        </p:txBody>
      </p:sp>
      <p:pic>
        <p:nvPicPr>
          <p:cNvPr id="5" name="Picture 4">
            <a:extLst>
              <a:ext uri="{FF2B5EF4-FFF2-40B4-BE49-F238E27FC236}">
                <a16:creationId xmlns:a16="http://schemas.microsoft.com/office/drawing/2014/main" id="{5699FF7E-5D02-814A-B4CA-C515C6D752CA}"/>
              </a:ext>
            </a:extLst>
          </p:cNvPr>
          <p:cNvPicPr>
            <a:picLocks noChangeAspect="1"/>
          </p:cNvPicPr>
          <p:nvPr/>
        </p:nvPicPr>
        <p:blipFill>
          <a:blip r:embed="rId4"/>
          <a:stretch>
            <a:fillRect/>
          </a:stretch>
        </p:blipFill>
        <p:spPr>
          <a:xfrm>
            <a:off x="9179421" y="3113871"/>
            <a:ext cx="7988300" cy="5270500"/>
          </a:xfrm>
          <a:prstGeom prst="rect">
            <a:avLst/>
          </a:prstGeom>
        </p:spPr>
      </p:pic>
      <p:pic>
        <p:nvPicPr>
          <p:cNvPr id="3" name="Picture 2">
            <a:extLst>
              <a:ext uri="{FF2B5EF4-FFF2-40B4-BE49-F238E27FC236}">
                <a16:creationId xmlns:a16="http://schemas.microsoft.com/office/drawing/2014/main" id="{9AFB614C-D416-3444-975E-60C8D9308804}"/>
              </a:ext>
            </a:extLst>
          </p:cNvPr>
          <p:cNvPicPr>
            <a:picLocks noChangeAspect="1"/>
          </p:cNvPicPr>
          <p:nvPr/>
        </p:nvPicPr>
        <p:blipFill>
          <a:blip r:embed="rId5"/>
          <a:stretch>
            <a:fillRect/>
          </a:stretch>
        </p:blipFill>
        <p:spPr>
          <a:xfrm>
            <a:off x="8217833" y="3980893"/>
            <a:ext cx="7948334" cy="5577592"/>
          </a:xfrm>
          <a:prstGeom prst="rect">
            <a:avLst/>
          </a:prstGeom>
        </p:spPr>
      </p:pic>
      <p:pic>
        <p:nvPicPr>
          <p:cNvPr id="7" name="Picture 6">
            <a:extLst>
              <a:ext uri="{FF2B5EF4-FFF2-40B4-BE49-F238E27FC236}">
                <a16:creationId xmlns:a16="http://schemas.microsoft.com/office/drawing/2014/main" id="{C02C9CC7-F65B-064A-96EC-B9DF863E7539}"/>
              </a:ext>
            </a:extLst>
          </p:cNvPr>
          <p:cNvPicPr>
            <a:picLocks noChangeAspect="1"/>
          </p:cNvPicPr>
          <p:nvPr/>
        </p:nvPicPr>
        <p:blipFill>
          <a:blip r:embed="rId6"/>
          <a:stretch>
            <a:fillRect/>
          </a:stretch>
        </p:blipFill>
        <p:spPr>
          <a:xfrm>
            <a:off x="-3086529" y="2709800"/>
            <a:ext cx="6398358" cy="5114296"/>
          </a:xfrm>
          <a:prstGeom prst="rect">
            <a:avLst/>
          </a:prstGeom>
        </p:spPr>
      </p:pic>
      <p:pic>
        <p:nvPicPr>
          <p:cNvPr id="35" name="Content Placeholder 8">
            <a:extLst>
              <a:ext uri="{FF2B5EF4-FFF2-40B4-BE49-F238E27FC236}">
                <a16:creationId xmlns:a16="http://schemas.microsoft.com/office/drawing/2014/main" id="{BEC1611A-C3DD-E247-BC3C-3A30D67CD1B2}"/>
              </a:ext>
            </a:extLst>
          </p:cNvPr>
          <p:cNvPicPr>
            <a:picLocks noChangeAspect="1"/>
          </p:cNvPicPr>
          <p:nvPr/>
        </p:nvPicPr>
        <p:blipFill>
          <a:blip r:embed="rId7"/>
          <a:stretch>
            <a:fillRect/>
          </a:stretch>
        </p:blipFill>
        <p:spPr>
          <a:xfrm>
            <a:off x="10833971" y="5979679"/>
            <a:ext cx="811906" cy="805385"/>
          </a:xfrm>
          <a:prstGeom prst="rect">
            <a:avLst/>
          </a:prstGeom>
        </p:spPr>
      </p:pic>
    </p:spTree>
    <p:extLst>
      <p:ext uri="{BB962C8B-B14F-4D97-AF65-F5344CB8AC3E}">
        <p14:creationId xmlns:p14="http://schemas.microsoft.com/office/powerpoint/2010/main" val="14052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0" y="178978"/>
            <a:ext cx="12192000" cy="762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22F5E"/>
              </a:buClr>
              <a:buSzPts val="4000"/>
              <a:buFont typeface="Calibri"/>
              <a:buNone/>
            </a:pPr>
            <a:r>
              <a:rPr lang="en-US" sz="40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Calibri"/>
              </a:rPr>
              <a:t>Community-Driven Project – Partnership Includes: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Google Shape;266;p44"/>
          <p:cNvSpPr txBox="1">
            <a:spLocks noGrp="1"/>
          </p:cNvSpPr>
          <p:nvPr>
            <p:ph idx="1"/>
          </p:nvPr>
        </p:nvSpPr>
        <p:spPr>
          <a:xfrm>
            <a:off x="382327" y="1093322"/>
            <a:ext cx="5630779" cy="4652963"/>
          </a:xfrm>
          <a:prstGeom prst="rect">
            <a:avLst/>
          </a:prstGeom>
          <a:noFill/>
          <a:ln>
            <a:noFill/>
          </a:ln>
        </p:spPr>
        <p:txBody>
          <a:bodyPr spcFirstLastPara="1" wrap="square" lIns="91425" tIns="45700" rIns="91425" bIns="45700" anchor="t" anchorCtr="0">
            <a:noAutofit/>
          </a:bodyPr>
          <a:lstStyle/>
          <a:p>
            <a:pPr marL="257161" marR="0" lvl="0" indent="-257161" algn="l" rtl="0">
              <a:spcBef>
                <a:spcPts val="0"/>
              </a:spcBef>
              <a:spcAft>
                <a:spcPts val="0"/>
              </a:spcAft>
              <a:buClr>
                <a:schemeClr val="dk1"/>
              </a:buClr>
              <a:buSzPts val="2000"/>
              <a:buFont typeface="Arial"/>
              <a:buChar char="•"/>
            </a:pPr>
            <a:r>
              <a:rPr lang="en-US" sz="22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Science Data Communities</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AGU</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Earth Science Information Partners (ESIP)</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Research Data Alliance (RDA)</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EarthCube</a:t>
            </a: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 Council for Data Facilities (CDF)</a:t>
            </a:r>
            <a:endParaRPr sz="2200" dirty="0">
              <a:latin typeface="Open Sans" panose="020B0606030504020204" pitchFamily="34" charset="0"/>
              <a:ea typeface="Open Sans" panose="020B0606030504020204" pitchFamily="34" charset="0"/>
              <a:cs typeface="Open Sans" panose="020B0606030504020204" pitchFamily="34" charset="0"/>
            </a:endParaRPr>
          </a:p>
          <a:p>
            <a:pPr marL="257161" marR="0" lvl="0" indent="-257161" algn="l" rtl="0">
              <a:spcBef>
                <a:spcPts val="400"/>
              </a:spcBef>
              <a:spcAft>
                <a:spcPts val="0"/>
              </a:spcAft>
              <a:buClr>
                <a:schemeClr val="dk1"/>
              </a:buClr>
              <a:buSzPts val="2000"/>
              <a:buFont typeface="Arial"/>
              <a:buChar char="•"/>
            </a:pPr>
            <a:r>
              <a:rPr lang="en-US" sz="22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Publishers</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AGU</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Proceedings of the National Academy of Sciences (PNAS)</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Nature</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Science/AAAS</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Elsevier</a:t>
            </a:r>
            <a:endParaRPr sz="2200" dirty="0">
              <a:latin typeface="Open Sans" panose="020B0606030504020204" pitchFamily="34" charset="0"/>
              <a:ea typeface="Open Sans" panose="020B0606030504020204" pitchFamily="34" charset="0"/>
              <a:cs typeface="Open Sans" panose="020B0606030504020204" pitchFamily="34" charset="0"/>
            </a:endParaRPr>
          </a:p>
          <a:p>
            <a:pPr marL="557185" marR="0" lvl="1" indent="-214303" algn="l" rtl="0">
              <a:spcBef>
                <a:spcPts val="400"/>
              </a:spcBef>
              <a:spcAft>
                <a:spcPts val="0"/>
              </a:spcAft>
              <a:buClr>
                <a:schemeClr val="dk1"/>
              </a:buClr>
              <a:buSzPts val="2000"/>
              <a:buFont typeface="Arial"/>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PLOS</a:t>
            </a:r>
          </a:p>
        </p:txBody>
      </p:sp>
      <p:sp>
        <p:nvSpPr>
          <p:cNvPr id="267" name="Google Shape;267;p44"/>
          <p:cNvSpPr txBox="1">
            <a:spLocks noGrp="1"/>
          </p:cNvSpPr>
          <p:nvPr>
            <p:ph type="sldNum" sz="quarter" idx="12"/>
          </p:nvPr>
        </p:nvSpPr>
        <p:spPr>
          <a:xfrm>
            <a:off x="8540262" y="6180504"/>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8</a:t>
            </a:fld>
            <a:endParaRPr sz="900">
              <a:solidFill>
                <a:srgbClr val="888888"/>
              </a:solidFill>
              <a:latin typeface="Calibri"/>
              <a:ea typeface="Calibri"/>
              <a:cs typeface="Calibri"/>
              <a:sym typeface="Calibri"/>
            </a:endParaRPr>
          </a:p>
        </p:txBody>
      </p:sp>
      <p:sp>
        <p:nvSpPr>
          <p:cNvPr id="268" name="Google Shape;268;p44"/>
          <p:cNvSpPr/>
          <p:nvPr/>
        </p:nvSpPr>
        <p:spPr>
          <a:xfrm>
            <a:off x="6013106" y="5803850"/>
            <a:ext cx="5069304" cy="753307"/>
          </a:xfrm>
          <a:prstGeom prst="roundRect">
            <a:avLst>
              <a:gd name="adj" fmla="val 16667"/>
            </a:avLst>
          </a:prstGeom>
          <a:solidFill>
            <a:schemeClr val="accent1"/>
          </a:solidFill>
          <a:ln w="25400" cap="flat" cmpd="sng">
            <a:solidFill>
              <a:srgbClr val="0D22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And More!!</a:t>
            </a:r>
            <a:endParaRPr sz="4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69" name="Google Shape;269;p44"/>
          <p:cNvSpPr txBox="1"/>
          <p:nvPr/>
        </p:nvSpPr>
        <p:spPr>
          <a:xfrm>
            <a:off x="6096000" y="1045003"/>
            <a:ext cx="5993577" cy="4907794"/>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400"/>
              <a:buFont typeface="Arial"/>
              <a:buChar char="•"/>
            </a:pPr>
            <a:r>
              <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International Repositories &amp; Registries</a:t>
            </a:r>
            <a:endParaRPr sz="220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lnSpc>
                <a:spcPct val="90000"/>
              </a:lnSpc>
              <a:spcBef>
                <a:spcPts val="750"/>
              </a:spcBef>
              <a:buClr>
                <a:schemeClr val="dk1"/>
              </a:buClr>
              <a:buSzPts val="2400"/>
              <a:buFont typeface="Arial"/>
              <a:buChar char="•"/>
            </a:pPr>
            <a:r>
              <a:rPr lang="en-US" sz="22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DataCite</a:t>
            </a:r>
            <a:endPar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628650" lvl="1" indent="-171450">
              <a:lnSpc>
                <a:spcPct val="90000"/>
              </a:lnSpc>
              <a:spcBef>
                <a:spcPts val="750"/>
              </a:spcBef>
              <a:buClr>
                <a:schemeClr val="dk1"/>
              </a:buClr>
              <a:buSzPts val="2400"/>
              <a:buFont typeface="Arial"/>
              <a:buChar char="•"/>
            </a:pPr>
            <a:r>
              <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ORCID</a:t>
            </a: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lnSpc>
                <a:spcPct val="90000"/>
              </a:lnSpc>
              <a:spcBef>
                <a:spcPts val="750"/>
              </a:spcBef>
              <a:buClr>
                <a:schemeClr val="dk1"/>
              </a:buClr>
              <a:buSzPts val="2400"/>
              <a:buFont typeface="Arial"/>
              <a:buChar char="•"/>
            </a:pPr>
            <a:r>
              <a:rPr lang="en-US" sz="22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CrossRef</a:t>
            </a:r>
            <a:endPar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628650" lvl="1" indent="-171450">
              <a:lnSpc>
                <a:spcPct val="90000"/>
              </a:lnSpc>
              <a:spcBef>
                <a:spcPts val="750"/>
              </a:spcBef>
              <a:buClr>
                <a:schemeClr val="dk1"/>
              </a:buClr>
              <a:buSzPts val="24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National Computational Infrastructure (NCI)</a:t>
            </a:r>
            <a:endParaRPr sz="220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lnSpc>
                <a:spcPct val="90000"/>
              </a:lnSpc>
              <a:spcBef>
                <a:spcPts val="750"/>
              </a:spcBef>
              <a:buClr>
                <a:schemeClr val="dk1"/>
              </a:buClr>
              <a:buSzPts val="2400"/>
              <a:buFont typeface="Arial"/>
              <a:buChar char="•"/>
            </a:pPr>
            <a:r>
              <a:rPr lang="en-US" sz="22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AuScope</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628650" lvl="1" indent="-171450">
              <a:lnSpc>
                <a:spcPct val="90000"/>
              </a:lnSpc>
              <a:spcBef>
                <a:spcPts val="750"/>
              </a:spcBef>
              <a:buClr>
                <a:schemeClr val="dk1"/>
              </a:buClr>
              <a:buSzPts val="24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Australian National Data Service (ANDS)</a:t>
            </a:r>
            <a:endParaRPr sz="220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lnSpc>
                <a:spcPct val="90000"/>
              </a:lnSpc>
              <a:spcBef>
                <a:spcPts val="750"/>
              </a:spcBef>
              <a:buClr>
                <a:schemeClr val="dk1"/>
              </a:buClr>
              <a:buSzPts val="24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Center for Open Science</a:t>
            </a:r>
            <a:endParaRPr sz="220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lnSpc>
                <a:spcPct val="90000"/>
              </a:lnSpc>
              <a:spcBef>
                <a:spcPts val="750"/>
              </a:spcBef>
              <a:buClr>
                <a:schemeClr val="dk1"/>
              </a:buClr>
              <a:buSzPts val="24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CHORUS</a:t>
            </a:r>
            <a:endParaRPr sz="220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lnSpc>
                <a:spcPct val="90000"/>
              </a:lnSpc>
              <a:spcBef>
                <a:spcPts val="750"/>
              </a:spcBef>
              <a:buClr>
                <a:schemeClr val="dk1"/>
              </a:buClr>
              <a:buSzPts val="2400"/>
              <a:buFont typeface="Arial"/>
              <a:buChar char="•"/>
            </a:pPr>
            <a:r>
              <a:rPr lang="en-US" sz="22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Scholix</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68051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838200" y="248203"/>
            <a:ext cx="10515600" cy="87007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22F5E"/>
              </a:buClr>
              <a:buSzPts val="4000"/>
              <a:buFont typeface="Source Sans Pro"/>
              <a:buNone/>
            </a:pPr>
            <a:r>
              <a:rPr lang="en-US" sz="4000" b="0" i="0" u="none" strike="noStrike" cap="none" dirty="0">
                <a:solidFill>
                  <a:srgbClr val="122F5E"/>
                </a:solidFill>
                <a:latin typeface="Open Sans" panose="020B0606030504020204" pitchFamily="34" charset="0"/>
                <a:ea typeface="Open Sans" panose="020B0606030504020204" pitchFamily="34" charset="0"/>
                <a:cs typeface="Open Sans" panose="020B0606030504020204" pitchFamily="34" charset="0"/>
                <a:sym typeface="Source Sans Pro"/>
              </a:rPr>
              <a:t>Targeted Adoption Groups (TAGs)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83" name="Google Shape;283;p46"/>
          <p:cNvSpPr txBox="1">
            <a:spLocks noGrp="1"/>
          </p:cNvSpPr>
          <p:nvPr>
            <p:ph idx="1"/>
          </p:nvPr>
        </p:nvSpPr>
        <p:spPr>
          <a:xfrm>
            <a:off x="570320" y="1354612"/>
            <a:ext cx="11419200" cy="5184300"/>
          </a:xfrm>
          <a:prstGeom prst="rect">
            <a:avLst/>
          </a:prstGeom>
          <a:noFill/>
          <a:ln>
            <a:noFill/>
          </a:ln>
        </p:spPr>
        <p:txBody>
          <a:bodyPr spcFirstLastPara="1" wrap="square" lIns="91425" tIns="45700" rIns="91425" bIns="45700" anchor="t" anchorCtr="0">
            <a:noAutofit/>
          </a:bodyPr>
          <a:lstStyle/>
          <a:p>
            <a:pPr marL="257161" marR="0" lvl="0" indent="-257161" algn="l" rtl="0">
              <a:lnSpc>
                <a:spcPct val="90000"/>
              </a:lnSpc>
              <a:spcBef>
                <a:spcPts val="0"/>
              </a:spcBef>
              <a:spcAft>
                <a:spcPts val="0"/>
              </a:spcAft>
              <a:buClr>
                <a:srgbClr val="3F3F3F"/>
              </a:buClr>
              <a:buSzPts val="2590"/>
              <a:buFont typeface="Arial"/>
              <a:buChar char="•"/>
            </a:pPr>
            <a: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hlinkClick r:id="rId3"/>
              </a:rPr>
              <a:t>TAG A/D - Repository Guidance for Researchers</a:t>
            </a:r>
            <a:endPar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endParaRPr>
          </a:p>
          <a:p>
            <a:pPr marL="714361" lvl="1" indent="-257161">
              <a:spcBef>
                <a:spcPts val="0"/>
              </a:spcBef>
              <a:buClr>
                <a:srgbClr val="3F3F3F"/>
              </a:buClr>
              <a:buSzPts val="2590"/>
              <a:buFont typeface="Arial"/>
              <a:buChar char="•"/>
            </a:pPr>
            <a:r>
              <a:rPr lang="en-US" sz="2190" dirty="0">
                <a:latin typeface="Open Sans" panose="020B0606030504020204" pitchFamily="34" charset="0"/>
                <a:ea typeface="Open Sans" panose="020B0606030504020204" pitchFamily="34" charset="0"/>
                <a:cs typeface="Open Sans" panose="020B0606030504020204" pitchFamily="34" charset="0"/>
                <a:sym typeface="Source Sans Pro"/>
                <a:hlinkClick r:id="rId4"/>
              </a:rPr>
              <a:t>Repository FAIR Assessment Instrument</a:t>
            </a:r>
            <a:br>
              <a:rPr lang="en-US" sz="21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br>
            <a:endParaRPr dirty="0">
              <a:latin typeface="Open Sans" panose="020B0606030504020204" pitchFamily="34" charset="0"/>
              <a:ea typeface="Open Sans" panose="020B0606030504020204" pitchFamily="34" charset="0"/>
              <a:cs typeface="Open Sans" panose="020B0606030504020204" pitchFamily="34" charset="0"/>
            </a:endParaRPr>
          </a:p>
          <a:p>
            <a:pPr marL="257161" marR="0" lvl="0" indent="-257161" algn="l" rtl="0">
              <a:lnSpc>
                <a:spcPct val="90000"/>
              </a:lnSpc>
              <a:spcBef>
                <a:spcPts val="518"/>
              </a:spcBef>
              <a:spcAft>
                <a:spcPts val="0"/>
              </a:spcAft>
              <a:buClr>
                <a:srgbClr val="3F3F3F"/>
              </a:buClr>
              <a:buSzPts val="2590"/>
              <a:buFont typeface="Arial"/>
              <a:buChar char="•"/>
            </a:pPr>
            <a: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hlinkClick r:id="rId5"/>
              </a:rPr>
              <a:t>T</a:t>
            </a:r>
            <a:r>
              <a:rPr lang="en-US" sz="2590" dirty="0">
                <a:latin typeface="Open Sans" panose="020B0606030504020204" pitchFamily="34" charset="0"/>
                <a:ea typeface="Open Sans" panose="020B0606030504020204" pitchFamily="34" charset="0"/>
                <a:cs typeface="Open Sans" panose="020B0606030504020204" pitchFamily="34" charset="0"/>
                <a:hlinkClick r:id="rId5"/>
              </a:rPr>
              <a:t>AG</a:t>
            </a:r>
            <a: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hlinkClick r:id="rId5"/>
              </a:rPr>
              <a:t> B - Publishers in the ESS team</a:t>
            </a:r>
            <a:b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br>
            <a:endParaRPr dirty="0">
              <a:latin typeface="Open Sans" panose="020B0606030504020204" pitchFamily="34" charset="0"/>
              <a:ea typeface="Open Sans" panose="020B0606030504020204" pitchFamily="34" charset="0"/>
              <a:cs typeface="Open Sans" panose="020B0606030504020204" pitchFamily="34" charset="0"/>
            </a:endParaRPr>
          </a:p>
          <a:p>
            <a:pPr marL="257161" marR="0" lvl="0" indent="-257161" algn="l" rtl="0">
              <a:lnSpc>
                <a:spcPct val="90000"/>
              </a:lnSpc>
              <a:spcBef>
                <a:spcPts val="518"/>
              </a:spcBef>
              <a:spcAft>
                <a:spcPts val="0"/>
              </a:spcAft>
              <a:buClr>
                <a:srgbClr val="3F3F3F"/>
              </a:buClr>
              <a:buSzPts val="2590"/>
              <a:buFont typeface="Arial"/>
              <a:buChar char="•"/>
            </a:pPr>
            <a:r>
              <a:rPr lang="en-US" sz="2590" i="0" u="none" strike="noStrike" cap="none" dirty="0">
                <a:latin typeface="Open Sans" panose="020B0606030504020204" pitchFamily="34" charset="0"/>
                <a:ea typeface="Open Sans" panose="020B0606030504020204" pitchFamily="34" charset="0"/>
                <a:cs typeface="Open Sans" panose="020B0606030504020204" pitchFamily="34" charset="0"/>
                <a:hlinkClick r:id="rId6"/>
              </a:rPr>
              <a:t>TA</a:t>
            </a:r>
            <a:r>
              <a:rPr lang="en-US" sz="2590" dirty="0">
                <a:latin typeface="Open Sans" panose="020B0606030504020204" pitchFamily="34" charset="0"/>
                <a:ea typeface="Open Sans" panose="020B0606030504020204" pitchFamily="34" charset="0"/>
                <a:cs typeface="Open Sans" panose="020B0606030504020204" pitchFamily="34" charset="0"/>
                <a:hlinkClick r:id="rId6"/>
              </a:rPr>
              <a:t>G</a:t>
            </a:r>
            <a:r>
              <a:rPr lang="en-US" sz="2590" i="0" u="none" strike="noStrike" cap="none" dirty="0">
                <a:latin typeface="Open Sans" panose="020B0606030504020204" pitchFamily="34" charset="0"/>
                <a:ea typeface="Open Sans" panose="020B0606030504020204" pitchFamily="34" charset="0"/>
                <a:cs typeface="Open Sans" panose="020B0606030504020204" pitchFamily="34" charset="0"/>
                <a:hlinkClick r:id="rId6"/>
              </a:rPr>
              <a:t> C - FAIR Resources and Training for Researchers</a:t>
            </a:r>
            <a:br>
              <a:rPr lang="en-US" sz="2590" i="0" u="none" strike="noStrike" cap="none"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257161" marR="0" lvl="0" indent="-257161" algn="l" rtl="0">
              <a:lnSpc>
                <a:spcPct val="90000"/>
              </a:lnSpc>
              <a:spcBef>
                <a:spcPts val="518"/>
              </a:spcBef>
              <a:spcAft>
                <a:spcPts val="0"/>
              </a:spcAft>
              <a:buClr>
                <a:srgbClr val="3F3F3F"/>
              </a:buClr>
              <a:buSzPts val="2590"/>
              <a:buFont typeface="Arial"/>
              <a:buChar char="•"/>
            </a:pPr>
            <a: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hlinkClick r:id="rId7"/>
              </a:rPr>
              <a:t>TAG E - Data and DOI Workflows and Handoffs</a:t>
            </a:r>
            <a:b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br>
            <a:endPar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endParaRPr>
          </a:p>
          <a:p>
            <a:pPr>
              <a:spcBef>
                <a:spcPts val="518"/>
              </a:spcBef>
              <a:buClr>
                <a:srgbClr val="3F3F3F"/>
              </a:buClr>
              <a:buSzPts val="2590"/>
            </a:pPr>
            <a:r>
              <a:rPr lang="en-US" sz="2590" dirty="0">
                <a:latin typeface="Open Sans" panose="020B0606030504020204" pitchFamily="34" charset="0"/>
                <a:ea typeface="Open Sans" panose="020B0606030504020204" pitchFamily="34" charset="0"/>
                <a:cs typeface="Open Sans" panose="020B0606030504020204" pitchFamily="34" charset="0"/>
                <a:sym typeface="Source Sans Pro"/>
                <a:hlinkClick r:id="rId8"/>
              </a:rPr>
              <a:t>Enabling Fair Data Commitment Statement</a:t>
            </a:r>
            <a:b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br>
            <a:br>
              <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rPr>
            </a:br>
            <a:endParaRPr lang="en-US" sz="2590" b="0" i="0" u="none" strike="noStrike" cap="none" dirty="0">
              <a:latin typeface="Open Sans" panose="020B0606030504020204" pitchFamily="34" charset="0"/>
              <a:ea typeface="Open Sans" panose="020B0606030504020204" pitchFamily="34" charset="0"/>
              <a:cs typeface="Open Sans" panose="020B0606030504020204" pitchFamily="34" charset="0"/>
              <a:sym typeface="Source Sans Pro"/>
            </a:endParaRPr>
          </a:p>
          <a:p>
            <a:pPr marL="257161" marR="0" lvl="0" indent="-257161" algn="l" rtl="0">
              <a:lnSpc>
                <a:spcPct val="90000"/>
              </a:lnSpc>
              <a:spcBef>
                <a:spcPts val="518"/>
              </a:spcBef>
              <a:spcAft>
                <a:spcPts val="0"/>
              </a:spcAft>
              <a:buClr>
                <a:srgbClr val="3F3F3F"/>
              </a:buClr>
              <a:buSzPts val="2590"/>
              <a:buFont typeface="Arial"/>
              <a:buChar char="•"/>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84" name="Google Shape;284;p4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9</a:t>
            </a:fld>
            <a:endParaRPr sz="900">
              <a:solidFill>
                <a:srgbClr val="888888"/>
              </a:solidFill>
              <a:latin typeface="Calibri"/>
              <a:ea typeface="Calibri"/>
              <a:cs typeface="Calibri"/>
              <a:sym typeface="Calibri"/>
            </a:endParaRPr>
          </a:p>
        </p:txBody>
      </p:sp>
      <p:pic>
        <p:nvPicPr>
          <p:cNvPr id="5" name="Content Placeholder 8">
            <a:extLst>
              <a:ext uri="{FF2B5EF4-FFF2-40B4-BE49-F238E27FC236}">
                <a16:creationId xmlns:a16="http://schemas.microsoft.com/office/drawing/2014/main" id="{D6B88A7B-D349-5342-9756-F2997934E534}"/>
              </a:ext>
            </a:extLst>
          </p:cNvPr>
          <p:cNvPicPr>
            <a:picLocks noChangeAspect="1"/>
          </p:cNvPicPr>
          <p:nvPr/>
        </p:nvPicPr>
        <p:blipFill>
          <a:blip r:embed="rId9"/>
          <a:stretch>
            <a:fillRect/>
          </a:stretch>
        </p:blipFill>
        <p:spPr>
          <a:xfrm>
            <a:off x="10809774" y="5824808"/>
            <a:ext cx="811906" cy="805385"/>
          </a:xfrm>
          <a:prstGeom prst="rect">
            <a:avLst/>
          </a:prstGeom>
        </p:spPr>
      </p:pic>
      <p:pic>
        <p:nvPicPr>
          <p:cNvPr id="3" name="Picture 2">
            <a:extLst>
              <a:ext uri="{FF2B5EF4-FFF2-40B4-BE49-F238E27FC236}">
                <a16:creationId xmlns:a16="http://schemas.microsoft.com/office/drawing/2014/main" id="{A4F67989-0FA6-E542-81F0-17384E804335}"/>
              </a:ext>
            </a:extLst>
          </p:cNvPr>
          <p:cNvPicPr>
            <a:picLocks noChangeAspect="1"/>
          </p:cNvPicPr>
          <p:nvPr/>
        </p:nvPicPr>
        <p:blipFill>
          <a:blip r:embed="rId10"/>
          <a:stretch>
            <a:fillRect/>
          </a:stretch>
        </p:blipFill>
        <p:spPr>
          <a:xfrm>
            <a:off x="-3154373" y="6001966"/>
            <a:ext cx="7449386" cy="6858000"/>
          </a:xfrm>
          <a:prstGeom prst="rect">
            <a:avLst/>
          </a:prstGeom>
        </p:spPr>
      </p:pic>
    </p:spTree>
    <p:extLst>
      <p:ext uri="{BB962C8B-B14F-4D97-AF65-F5344CB8AC3E}">
        <p14:creationId xmlns:p14="http://schemas.microsoft.com/office/powerpoint/2010/main" val="143140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14030</TotalTime>
  <Words>1173</Words>
  <Application>Microsoft Macintosh PowerPoint</Application>
  <PresentationFormat>Widescreen</PresentationFormat>
  <Paragraphs>204</Paragraphs>
  <Slides>21</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Helvetica</vt:lpstr>
      <vt:lpstr>Open Sans</vt:lpstr>
      <vt:lpstr>Open Sans Semibold</vt:lpstr>
      <vt:lpstr>PT Sans</vt:lpstr>
      <vt:lpstr>Source Sans Pro</vt:lpstr>
      <vt:lpstr>Office Theme</vt:lpstr>
      <vt:lpstr>4_Office Theme</vt:lpstr>
      <vt:lpstr>Enabling FAIRness with PIDs  Pidapalooza 24 January 2019 </vt:lpstr>
      <vt:lpstr>Our Agenda</vt:lpstr>
      <vt:lpstr>PowerPoint Presentation</vt:lpstr>
      <vt:lpstr>Researcher Challenges with Data Use</vt:lpstr>
      <vt:lpstr>AGU received a grant from Laura and John Arnold Foundation (LJAF)</vt:lpstr>
      <vt:lpstr>Enabling FAIR Data Project - Objectives</vt:lpstr>
      <vt:lpstr>Cross-Sector Actors</vt:lpstr>
      <vt:lpstr>Community-Driven Project – Partnership Includes:</vt:lpstr>
      <vt:lpstr>Targeted Adoption Groups (TAGs)</vt:lpstr>
      <vt:lpstr>PARSEC</vt:lpstr>
      <vt:lpstr>Who is participating in PARSEC?</vt:lpstr>
      <vt:lpstr>What does PARSEC hope to achieve?</vt:lpstr>
      <vt:lpstr>How Does PARSEC Work?</vt:lpstr>
      <vt:lpstr>Stay Tuned for More on PARSEC!</vt:lpstr>
      <vt:lpstr>Method to be applied to 1 assumption per group:</vt:lpstr>
      <vt:lpstr>Assumption Wrangling Breakout Groups</vt:lpstr>
      <vt:lpstr>Assumption 1</vt:lpstr>
      <vt:lpstr>Assumption 2:</vt:lpstr>
      <vt:lpstr>Assumption 3:</vt:lpstr>
      <vt:lpstr>Thank you!!! </vt:lpstr>
      <vt:lpstr>Enabling FAIR Data – Project Orientation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Olson</dc:creator>
  <cp:lastModifiedBy>Eric Olson</cp:lastModifiedBy>
  <cp:revision>68</cp:revision>
  <dcterms:created xsi:type="dcterms:W3CDTF">2019-01-20T18:15:02Z</dcterms:created>
  <dcterms:modified xsi:type="dcterms:W3CDTF">2019-02-04T17:25:40Z</dcterms:modified>
</cp:coreProperties>
</file>