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2" r:id="rId1"/>
  </p:sldMasterIdLst>
  <p:notesMasterIdLst>
    <p:notesMasterId r:id="rId24"/>
  </p:notesMasterIdLst>
  <p:handoutMasterIdLst>
    <p:handoutMasterId r:id="rId25"/>
  </p:handoutMasterIdLst>
  <p:sldIdLst>
    <p:sldId id="443" r:id="rId2"/>
    <p:sldId id="495" r:id="rId3"/>
    <p:sldId id="492" r:id="rId4"/>
    <p:sldId id="514" r:id="rId5"/>
    <p:sldId id="496" r:id="rId6"/>
    <p:sldId id="493" r:id="rId7"/>
    <p:sldId id="515" r:id="rId8"/>
    <p:sldId id="507" r:id="rId9"/>
    <p:sldId id="508" r:id="rId10"/>
    <p:sldId id="499" r:id="rId11"/>
    <p:sldId id="502" r:id="rId12"/>
    <p:sldId id="509" r:id="rId13"/>
    <p:sldId id="504" r:id="rId14"/>
    <p:sldId id="510" r:id="rId15"/>
    <p:sldId id="511" r:id="rId16"/>
    <p:sldId id="512" r:id="rId17"/>
    <p:sldId id="506" r:id="rId18"/>
    <p:sldId id="519" r:id="rId19"/>
    <p:sldId id="516" r:id="rId20"/>
    <p:sldId id="517" r:id="rId21"/>
    <p:sldId id="518" r:id="rId22"/>
    <p:sldId id="521" r:id="rId23"/>
  </p:sldIdLst>
  <p:sldSz cx="12192000" cy="6858000"/>
  <p:notesSz cx="6797675" cy="9926638"/>
  <p:embeddedFontLst>
    <p:embeddedFont>
      <p:font typeface="Century Schoolbook" panose="020406040505050203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ucida Sans" panose="020B060203050402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Lucida Bright" panose="02040602050505020304" pitchFamily="18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B5BD00"/>
    <a:srgbClr val="C8CED2"/>
    <a:srgbClr val="898989"/>
    <a:srgbClr val="00A9CE"/>
    <a:srgbClr val="5B6770"/>
    <a:srgbClr val="43B02A"/>
    <a:srgbClr val="78BE20"/>
    <a:srgbClr val="5EAFA6"/>
    <a:srgbClr val="1D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88795" autoAdjust="0"/>
  </p:normalViewPr>
  <p:slideViewPr>
    <p:cSldViewPr>
      <p:cViewPr varScale="1">
        <p:scale>
          <a:sx n="78" d="100"/>
          <a:sy n="78" d="100"/>
        </p:scale>
        <p:origin x="45" y="6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877E-765F-4885-B83A-BD4DE0077CA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465A-6E78-4AC9-8CC8-11868BA7E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8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5ACF7D1-02EE-EF43-A191-0DC836674B2D}" type="datetimeFigureOut">
              <a:rPr lang="en-US" smtClean="0"/>
              <a:pPr/>
              <a:t>1/28/2019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7066BFF-8581-5845-8FFF-CA3EBAB8A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3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Researchers must develop, enhance and professionalize their research data management skills to meet these challenges.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8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Clr>
                <a:srgbClr val="0070C0"/>
              </a:buClr>
            </a:pPr>
            <a:r>
              <a:rPr lang="en-US" sz="1200" dirty="0" smtClean="0">
                <a:latin typeface="+mn-lt"/>
              </a:rPr>
              <a:t>Challenge…Does an equivalence table exists between applications? </a:t>
            </a:r>
          </a:p>
          <a:p>
            <a:pPr fontAlgn="base">
              <a:buClr>
                <a:srgbClr val="0070C0"/>
              </a:buClr>
            </a:pPr>
            <a:endParaRPr lang="en-US" sz="1200" dirty="0" smtClean="0">
              <a:latin typeface="+mn-lt"/>
            </a:endParaRPr>
          </a:p>
          <a:p>
            <a:pPr fontAlgn="base">
              <a:buClr>
                <a:srgbClr val="0070C0"/>
              </a:buClr>
            </a:pPr>
            <a:r>
              <a:rPr lang="en-US" sz="1200" dirty="0" smtClean="0">
                <a:latin typeface="+mn-lt"/>
              </a:rPr>
              <a:t>Let’s consider our three examples </a:t>
            </a:r>
          </a:p>
          <a:p>
            <a:pPr lvl="1" fontAlgn="base">
              <a:buClr>
                <a:srgbClr val="0070C0"/>
              </a:buClr>
            </a:pPr>
            <a:r>
              <a:rPr lang="en-US" sz="1200" dirty="0" err="1" smtClean="0">
                <a:latin typeface="+mn-lt"/>
              </a:rPr>
              <a:t>ATLAS.ti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 err="1" smtClean="0">
                <a:latin typeface="+mn-lt"/>
              </a:rPr>
              <a:t>Nvivo</a:t>
            </a:r>
            <a:r>
              <a:rPr lang="en-US" sz="1200" dirty="0" smtClean="0">
                <a:latin typeface="+mn-lt"/>
              </a:rPr>
              <a:t>, </a:t>
            </a:r>
            <a:r>
              <a:rPr lang="en-US" sz="1200" dirty="0" err="1" smtClean="0">
                <a:latin typeface="+mn-lt"/>
              </a:rPr>
              <a:t>Dedoose</a:t>
            </a:r>
            <a:endParaRPr lang="en-US" sz="1200" dirty="0" smtClean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3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33" y="0"/>
            <a:ext cx="1840995" cy="10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662"/>
            <a:ext cx="3932237" cy="935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8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58450" y="365125"/>
            <a:ext cx="234473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201818" y="2867819"/>
            <a:ext cx="6858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0" y="6339272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327"/>
            <a:ext cx="10515600" cy="759707"/>
          </a:xfrm>
        </p:spPr>
        <p:txBody>
          <a:bodyPr/>
          <a:lstStyle>
            <a:lvl1pPr>
              <a:defRPr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07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4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33" y="0"/>
            <a:ext cx="1840995" cy="10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6673"/>
            <a:ext cx="10515600" cy="7290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024"/>
            <a:ext cx="10515600" cy="7843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ull image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33" y="0"/>
            <a:ext cx="1840995" cy="10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5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935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5" y="6348797"/>
            <a:ext cx="9534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4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rgbClr val="EE99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r.sagepub.com/content/42/1/65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qdr.syr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karcher@syr.edu" TargetMode="External"/><Relationship Id="rId2" Type="http://schemas.openxmlformats.org/officeDocument/2006/relationships/hyperlink" Target="https://qdr.syr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hyperlink" Target="mailto:qdr@syr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32" y="1340769"/>
            <a:ext cx="9865096" cy="1800199"/>
          </a:xfrm>
        </p:spPr>
        <p:txBody>
          <a:bodyPr>
            <a:noAutofit/>
          </a:bodyPr>
          <a:lstStyle/>
          <a:p>
            <a:r>
              <a:rPr lang="en-US" sz="4400" i="1" dirty="0"/>
              <a:t>The Limits of Reproducibility: Strategies for Transparent Qualitative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384" y="4581128"/>
            <a:ext cx="10873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  <a:latin typeface="Rambla"/>
                <a:cs typeface="Arial"/>
                <a:sym typeface="Arial"/>
                <a:rtl val="0"/>
              </a:rPr>
              <a:t>TU Delft, January 28, 2019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endParaRPr lang="en-US" sz="2800" dirty="0">
              <a:solidFill>
                <a:prstClr val="white">
                  <a:lumMod val="50000"/>
                </a:prstClr>
              </a:solidFill>
              <a:latin typeface="Rambla"/>
              <a:cs typeface="Arial"/>
              <a:sym typeface="Arial"/>
              <a:rtl val="0"/>
            </a:endParaRP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endParaRPr lang="en-US" sz="2800" dirty="0" smtClean="0">
              <a:solidFill>
                <a:prstClr val="white">
                  <a:lumMod val="50000"/>
                </a:prstClr>
              </a:solidFill>
              <a:latin typeface="Rambla"/>
              <a:cs typeface="Arial"/>
              <a:sym typeface="Arial"/>
              <a:rtl val="0"/>
            </a:endParaRP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  <a:latin typeface="Rambla"/>
                <a:cs typeface="Arial"/>
                <a:sym typeface="Arial"/>
                <a:rtl val="0"/>
              </a:rPr>
              <a:t>Sebastian Karcher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  <a:latin typeface="Rambla"/>
                <a:cs typeface="Arial"/>
                <a:sym typeface="Arial"/>
                <a:rtl val="0"/>
              </a:rPr>
              <a:t>Qualitative Data Repository, Syracuse University</a:t>
            </a:r>
            <a:endParaRPr lang="en-US" sz="2800" dirty="0">
              <a:solidFill>
                <a:prstClr val="white">
                  <a:lumMod val="50000"/>
                </a:prstClr>
              </a:solidFill>
              <a:latin typeface="Rambl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30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Whither Qualitative Transparency?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0888"/>
            <a:ext cx="10515600" cy="3812520"/>
          </a:xfrm>
        </p:spPr>
        <p:txBody>
          <a:bodyPr/>
          <a:lstStyle/>
          <a:p>
            <a:pPr marL="398463" indent="-398463"/>
            <a:r>
              <a:rPr lang="en-US" sz="5400" dirty="0" smtClean="0"/>
              <a:t>Costs / Logistics</a:t>
            </a:r>
          </a:p>
          <a:p>
            <a:pPr marL="398463" indent="-398463"/>
            <a:r>
              <a:rPr lang="en-US" sz="5400" dirty="0" smtClean="0"/>
              <a:t>Ethical / Legal</a:t>
            </a:r>
          </a:p>
          <a:p>
            <a:pPr marL="398463" indent="-398463"/>
            <a:r>
              <a:rPr lang="en-US" sz="5400" dirty="0"/>
              <a:t>Epistemic / Ontological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/ Logistics: Ways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Funding for data preparation</a:t>
            </a:r>
          </a:p>
          <a:p>
            <a:r>
              <a:rPr lang="en-US" sz="4000" dirty="0"/>
              <a:t>Lowering costs with good research practices</a:t>
            </a:r>
          </a:p>
          <a:p>
            <a:r>
              <a:rPr lang="en-US" sz="4000" dirty="0"/>
              <a:t>Lowering costs with </a:t>
            </a:r>
            <a:r>
              <a:rPr lang="en-US" sz="4000" dirty="0" smtClean="0"/>
              <a:t>technology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57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Costs: Data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Management Plans</a:t>
            </a:r>
          </a:p>
          <a:p>
            <a:r>
              <a:rPr lang="en-US" dirty="0" smtClean="0"/>
              <a:t>Documentation “as you go”</a:t>
            </a:r>
          </a:p>
          <a:p>
            <a:r>
              <a:rPr lang="en-US" dirty="0" smtClean="0"/>
              <a:t>Organize with eye towards sharing from the start (file naming, metadata,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All of these don’t just benefit transparency. Your principal re-user is future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/ Legal: Ways Forward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data can or should be shared </a:t>
            </a:r>
            <a:endParaRPr lang="en-US" dirty="0" smtClean="0"/>
          </a:p>
          <a:p>
            <a:r>
              <a:rPr lang="en-US" dirty="0" smtClean="0"/>
              <a:t>De-identifying qualitative data is (often) possible</a:t>
            </a:r>
          </a:p>
          <a:p>
            <a:r>
              <a:rPr lang="en-US" dirty="0" smtClean="0"/>
              <a:t>Explicit consent for data sharing</a:t>
            </a:r>
          </a:p>
          <a:p>
            <a:r>
              <a:rPr lang="en-US" dirty="0" smtClean="0"/>
              <a:t>Access controls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De-identifying qualitative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9971"/>
            <a:ext cx="10515600" cy="27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consent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8280"/>
          <a:stretch/>
        </p:blipFill>
        <p:spPr>
          <a:xfrm>
            <a:off x="0" y="1124745"/>
            <a:ext cx="8136904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284984"/>
            <a:ext cx="6891467" cy="1139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4348155"/>
            <a:ext cx="3024336" cy="2482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3338821"/>
            <a:ext cx="2539731" cy="34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access where needed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995" y="1882775"/>
            <a:ext cx="104960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2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Epistemic / Ontological: Ways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 language appropriate for research tradition</a:t>
            </a:r>
          </a:p>
          <a:p>
            <a:r>
              <a:rPr lang="en-US" sz="3600" dirty="0"/>
              <a:t>Consultative approach to data sharing</a:t>
            </a:r>
          </a:p>
          <a:p>
            <a:r>
              <a:rPr lang="en-US" sz="3600" dirty="0" smtClean="0"/>
              <a:t>Methods suitable for qualitative research tradition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75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8760"/>
            <a:ext cx="7058000" cy="542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QDA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Clr>
                <a:srgbClr val="0070C0"/>
              </a:buClr>
            </a:pPr>
            <a:r>
              <a:rPr lang="en-US" dirty="0" smtClean="0"/>
              <a:t>Meaningful </a:t>
            </a:r>
            <a:r>
              <a:rPr lang="en-US" dirty="0"/>
              <a:t>units with file/unit level metadata</a:t>
            </a:r>
            <a:endParaRPr lang="en-US" sz="3200" dirty="0"/>
          </a:p>
          <a:p>
            <a:pPr fontAlgn="base">
              <a:buClr>
                <a:srgbClr val="0070C0"/>
              </a:buClr>
            </a:pPr>
            <a:r>
              <a:rPr lang="en-US" dirty="0" smtClean="0"/>
              <a:t>Consistent and meaningful file naming</a:t>
            </a:r>
            <a:endParaRPr lang="en-US" sz="3200" dirty="0"/>
          </a:p>
          <a:p>
            <a:pPr fontAlgn="base">
              <a:buClr>
                <a:srgbClr val="0070C0"/>
              </a:buClr>
            </a:pPr>
            <a:r>
              <a:rPr lang="en-US" dirty="0"/>
              <a:t>Consider de-identification &amp; human participant concerns </a:t>
            </a:r>
            <a:r>
              <a:rPr lang="en-US" dirty="0" smtClean="0"/>
              <a:t>Annotate </a:t>
            </a:r>
            <a:r>
              <a:rPr lang="en-US" dirty="0"/>
              <a:t>coding </a:t>
            </a:r>
            <a:r>
              <a:rPr lang="en-US" dirty="0" smtClean="0"/>
              <a:t>decisions (e.g. code for de-identification during analysis)</a:t>
            </a:r>
            <a:endParaRPr lang="en-US" sz="3200" dirty="0"/>
          </a:p>
          <a:p>
            <a:pPr fontAlgn="base">
              <a:buClr>
                <a:srgbClr val="0070C0"/>
              </a:buClr>
            </a:pPr>
            <a:r>
              <a:rPr lang="en-US" dirty="0"/>
              <a:t>Include general documentation such as coding guidance</a:t>
            </a:r>
            <a:endParaRPr lang="en-US" sz="3200" dirty="0"/>
          </a:p>
          <a:p>
            <a:pPr fontAlgn="base">
              <a:buClr>
                <a:srgbClr val="0070C0"/>
              </a:buClr>
            </a:pPr>
            <a:r>
              <a:rPr lang="en-US" dirty="0" smtClean="0"/>
              <a:t>Create copy of project and provide </a:t>
            </a:r>
            <a:r>
              <a:rPr lang="en-US" dirty="0"/>
              <a:t>two exports: </a:t>
            </a:r>
          </a:p>
          <a:p>
            <a:pPr lvl="1" fontAlgn="base">
              <a:buClr>
                <a:srgbClr val="0070C0"/>
              </a:buClr>
            </a:pPr>
            <a:r>
              <a:rPr lang="en-US" dirty="0"/>
              <a:t>Generally readable (RTF, PDF, Excel, or similar)</a:t>
            </a:r>
          </a:p>
          <a:p>
            <a:pPr lvl="1" fontAlgn="base">
              <a:buClr>
                <a:srgbClr val="0070C0"/>
              </a:buClr>
            </a:pPr>
            <a:r>
              <a:rPr lang="en-US" dirty="0"/>
              <a:t>Proprietary </a:t>
            </a:r>
            <a:r>
              <a:rPr lang="en-US" dirty="0" smtClean="0"/>
              <a:t>(.</a:t>
            </a:r>
            <a:r>
              <a:rPr lang="en-US" dirty="0" err="1" smtClean="0"/>
              <a:t>npv</a:t>
            </a:r>
            <a:r>
              <a:rPr lang="en-US" dirty="0" smtClean="0"/>
              <a:t>) and </a:t>
            </a:r>
            <a:r>
              <a:rPr lang="en-US" dirty="0"/>
              <a:t>as complete as </a:t>
            </a:r>
            <a:r>
              <a:rPr lang="en-US" dirty="0" smtClean="0"/>
              <a:t>possible</a:t>
            </a:r>
          </a:p>
          <a:p>
            <a:pPr fontAlgn="base">
              <a:buClr>
                <a:srgbClr val="0070C0"/>
              </a:buClr>
            </a:pPr>
            <a:r>
              <a:rPr lang="de-DE" dirty="0" smtClean="0"/>
              <a:t>Ongoing work on exchange/archive format</a:t>
            </a:r>
            <a:endParaRPr lang="en-US" dirty="0"/>
          </a:p>
          <a:p>
            <a:pPr lvl="1" fontAlgn="base">
              <a:buClr>
                <a:srgbClr val="0070C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Quantitative Research: Matrix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102" y="1484784"/>
            <a:ext cx="342331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81" y="1993526"/>
            <a:ext cx="3036094" cy="20363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91299" y="2390926"/>
            <a:ext cx="854747" cy="990546"/>
          </a:xfrm>
          <a:prstGeom prst="rightArrow">
            <a:avLst/>
          </a:prstGeom>
          <a:solidFill>
            <a:srgbClr val="55B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7184355" y="2395570"/>
            <a:ext cx="854747" cy="990546"/>
          </a:xfrm>
          <a:prstGeom prst="rightArrow">
            <a:avLst/>
          </a:prstGeom>
          <a:solidFill>
            <a:srgbClr val="55B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2" name="Picture 4" descr="https://developer.r-project.org/Logo/Rlog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55" y="2553721"/>
            <a:ext cx="876226" cy="6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811976" y="3381473"/>
            <a:ext cx="1134070" cy="1869551"/>
          </a:xfrm>
          <a:prstGeom prst="straightConnector1">
            <a:avLst/>
          </a:prstGeom>
          <a:ln w="19050">
            <a:solidFill>
              <a:srgbClr val="55B7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25369" y="3364688"/>
            <a:ext cx="367951" cy="1792504"/>
          </a:xfrm>
          <a:prstGeom prst="straightConnector1">
            <a:avLst/>
          </a:prstGeom>
          <a:ln w="19050">
            <a:solidFill>
              <a:srgbClr val="55B7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dataverse.org/files/dataverseorg/files/dataverse_project_logo-h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2" y="5088232"/>
            <a:ext cx="1733891" cy="6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44617" y="5790896"/>
            <a:ext cx="2361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latin typeface="Georgia" panose="02040502050405020303" pitchFamily="18" charset="0"/>
              </a:rPr>
              <a:t>Toby </a:t>
            </a:r>
            <a:r>
              <a:rPr lang="en-US" sz="675" dirty="0" err="1">
                <a:latin typeface="Georgia" panose="02040502050405020303" pitchFamily="18" charset="0"/>
              </a:rPr>
              <a:t>Bolsen</a:t>
            </a:r>
            <a:r>
              <a:rPr lang="en-US" sz="675" dirty="0">
                <a:latin typeface="Georgia" panose="02040502050405020303" pitchFamily="18" charset="0"/>
              </a:rPr>
              <a:t>, Thomas J. </a:t>
            </a:r>
            <a:r>
              <a:rPr lang="en-US" sz="675" dirty="0" err="1">
                <a:latin typeface="Georgia" panose="02040502050405020303" pitchFamily="18" charset="0"/>
              </a:rPr>
              <a:t>Leeper</a:t>
            </a:r>
            <a:r>
              <a:rPr lang="en-US" sz="675" dirty="0">
                <a:latin typeface="Georgia" panose="02040502050405020303" pitchFamily="18" charset="0"/>
              </a:rPr>
              <a:t>, and Matthew Shapiro. 2014. </a:t>
            </a:r>
            <a:r>
              <a:rPr lang="en-US" sz="675" dirty="0">
                <a:latin typeface="Georgia" panose="02040502050405020303" pitchFamily="18" charset="0"/>
                <a:hlinkClick r:id="rId6"/>
              </a:rPr>
              <a:t>“Doing What Others Do: Norms, Science, and Collective Action on Global Warming.”</a:t>
            </a:r>
            <a:r>
              <a:rPr lang="en-US" sz="675" dirty="0">
                <a:latin typeface="Georgia" panose="02040502050405020303" pitchFamily="18" charset="0"/>
              </a:rPr>
              <a:t> </a:t>
            </a:r>
            <a:r>
              <a:rPr lang="en-US" sz="675" i="1" dirty="0">
                <a:latin typeface="Georgia" panose="02040502050405020303" pitchFamily="18" charset="0"/>
              </a:rPr>
              <a:t>American Politics Research</a:t>
            </a:r>
            <a:r>
              <a:rPr lang="en-US" sz="675" dirty="0">
                <a:latin typeface="Georgia" panose="02040502050405020303" pitchFamily="18" charset="0"/>
              </a:rPr>
              <a:t> 42(1): 65–89.</a:t>
            </a:r>
          </a:p>
        </p:txBody>
      </p:sp>
      <p:sp>
        <p:nvSpPr>
          <p:cNvPr id="3" name="Oval 2"/>
          <p:cNvSpPr/>
          <p:nvPr/>
        </p:nvSpPr>
        <p:spPr>
          <a:xfrm>
            <a:off x="5379010" y="4488665"/>
            <a:ext cx="1293053" cy="454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EE985E"/>
                </a:solidFill>
              </a:rPr>
              <a:t>Open Science</a:t>
            </a:r>
          </a:p>
        </p:txBody>
      </p:sp>
    </p:spTree>
    <p:extLst>
      <p:ext uri="{BB962C8B-B14F-4D97-AF65-F5344CB8AC3E}">
        <p14:creationId xmlns:p14="http://schemas.microsoft.com/office/powerpoint/2010/main" val="14031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QDR?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4145"/>
            <a:ext cx="9628714" cy="41028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since 2014: </a:t>
            </a:r>
            <a:r>
              <a:rPr lang="en-US" dirty="0" smtClean="0">
                <a:hlinkClick r:id="rId2"/>
              </a:rPr>
              <a:t>qdr.syr.edu</a:t>
            </a:r>
            <a:r>
              <a:rPr lang="en-US" dirty="0" smtClean="0"/>
              <a:t>, NSF funded</a:t>
            </a:r>
          </a:p>
          <a:p>
            <a:pPr marL="346075" indent="0">
              <a:buNone/>
            </a:pPr>
            <a:r>
              <a:rPr lang="en-US" dirty="0">
                <a:latin typeface="Century Schoolbook" panose="02040604050505020304" pitchFamily="18" charset="0"/>
              </a:rPr>
              <a:t>QDR curates, stores, preserves, publishes, and enables the download of digital data generated through qualitative and multi-method research in the social sciences. 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marL="230188" indent="-227013"/>
            <a:r>
              <a:rPr lang="en-US" dirty="0" smtClean="0"/>
              <a:t>HQ at Syracuse; other team members at Georgetown and UW Seattle</a:t>
            </a:r>
          </a:p>
          <a:p>
            <a:pPr marL="230188" indent="-227013"/>
            <a:r>
              <a:rPr lang="en-US" dirty="0" smtClean="0"/>
              <a:t>Originated in political science: International and </a:t>
            </a:r>
            <a:r>
              <a:rPr lang="en-US" dirty="0" err="1" smtClean="0"/>
              <a:t>interdisiplinary</a:t>
            </a:r>
            <a:endParaRPr lang="en-US" dirty="0" smtClean="0"/>
          </a:p>
          <a:p>
            <a:pPr marL="230188" indent="-227013"/>
            <a:r>
              <a:rPr lang="en-US" dirty="0" smtClean="0"/>
              <a:t>Currently 50 data projects published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56" y="418295"/>
            <a:ext cx="3027752" cy="2391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88" y="463782"/>
            <a:ext cx="2203423" cy="3220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972" y="3139657"/>
            <a:ext cx="4950948" cy="31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Qualitative Research: Granular Data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42" y="2168927"/>
            <a:ext cx="9278916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Annotation for Transparent Inquiry (ATI)</a:t>
            </a:r>
            <a:endParaRPr lang="en-US" dirty="0"/>
          </a:p>
        </p:txBody>
      </p:sp>
      <p:pic>
        <p:nvPicPr>
          <p:cNvPr id="1026" name="Picture 2" descr="Image of an ATI annotation with labels describing its different compon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124744"/>
            <a:ext cx="9793088" cy="56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368" y="12687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more on qdr.syr.edu/</a:t>
            </a:r>
            <a:r>
              <a:rPr lang="en-US" b="1" dirty="0" err="1" smtClean="0"/>
              <a:t>ati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368" y="60212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Example: </a:t>
            </a:r>
            <a:r>
              <a:rPr lang="de-DE" b="1" dirty="0" smtClean="0"/>
              <a:t>bit.do/qdr-ati-omahoney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78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stay in touch: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https://qdr.syr.edu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@adam42smith  (Sebastian) </a:t>
            </a:r>
          </a:p>
          <a:p>
            <a:pPr marL="0" indent="0">
              <a:buNone/>
            </a:pPr>
            <a:r>
              <a:rPr lang="en-US" dirty="0" smtClean="0"/>
              <a:t>		@</a:t>
            </a:r>
            <a:r>
              <a:rPr lang="en-US" dirty="0" err="1" smtClean="0"/>
              <a:t>qdrepository</a:t>
            </a:r>
            <a:r>
              <a:rPr lang="en-US" dirty="0"/>
              <a:t>	</a:t>
            </a:r>
            <a:r>
              <a:rPr lang="en-US" dirty="0" smtClean="0"/>
              <a:t>  (QDR)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	</a:t>
            </a:r>
            <a:r>
              <a:rPr lang="en-US" dirty="0" smtClean="0">
                <a:hlinkClick r:id="rId3"/>
              </a:rPr>
              <a:t>skarcher@syr.edu</a:t>
            </a:r>
            <a:endParaRPr lang="en-US" dirty="0"/>
          </a:p>
          <a:p>
            <a:pPr marL="0" indent="1828800">
              <a:buNone/>
              <a:tabLst>
                <a:tab pos="1146175" algn="l"/>
              </a:tabLst>
            </a:pPr>
            <a:r>
              <a:rPr lang="en-US" dirty="0" smtClean="0">
                <a:hlinkClick r:id="rId4"/>
              </a:rPr>
              <a:t>qdr@syr.edu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24684"/>
            <a:ext cx="4104456" cy="2442151"/>
          </a:xfrm>
          <a:prstGeom prst="rect">
            <a:avLst/>
          </a:prstGeom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566895"/>
            <a:ext cx="971873" cy="5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Reproducibility Revolution </a:t>
            </a:r>
            <a:br>
              <a:rPr lang="en-US" dirty="0" smtClean="0"/>
            </a:br>
            <a:r>
              <a:rPr lang="en-US" dirty="0" smtClean="0"/>
              <a:t>in the Social Sciences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412776"/>
            <a:ext cx="7282607" cy="216102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92144" y="2194243"/>
            <a:ext cx="4071712" cy="1631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43" y="3356992"/>
            <a:ext cx="6723892" cy="2132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51" y="4077860"/>
            <a:ext cx="5345285" cy="20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Reproducibility Revolution</a:t>
            </a:r>
            <a:br>
              <a:rPr lang="en-US" dirty="0" smtClean="0"/>
            </a:br>
            <a:r>
              <a:rPr lang="en-US" dirty="0" smtClean="0"/>
              <a:t>Has a </a:t>
            </a:r>
            <a:r>
              <a:rPr lang="en-US" dirty="0" err="1" smtClean="0"/>
              <a:t>Terminlogy</a:t>
            </a:r>
            <a:r>
              <a:rPr lang="en-US" dirty="0" smtClean="0"/>
              <a:t> Problem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5" y="1196753"/>
            <a:ext cx="2304255" cy="92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970680"/>
            <a:ext cx="4104456" cy="121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122851"/>
            <a:ext cx="5016877" cy="15909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15680" y="1208716"/>
            <a:ext cx="4536504" cy="792088"/>
          </a:xfrm>
          <a:prstGeom prst="wedgeRoundRectCallout">
            <a:avLst>
              <a:gd name="adj1" fmla="val -65669"/>
              <a:gd name="adj2" fmla="val -418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Replication</a:t>
            </a:r>
            <a:r>
              <a:rPr lang="en-US" dirty="0" smtClean="0">
                <a:solidFill>
                  <a:schemeClr val="tx1"/>
                </a:solidFill>
              </a:rPr>
              <a:t> = same data, same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87888" y="2174577"/>
            <a:ext cx="4536504" cy="792088"/>
          </a:xfrm>
          <a:prstGeom prst="wedgeRoundRectCallout">
            <a:avLst>
              <a:gd name="adj1" fmla="val -65669"/>
              <a:gd name="adj2" fmla="val -418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Reproducibility</a:t>
            </a:r>
            <a:r>
              <a:rPr lang="en-US" dirty="0" smtClean="0">
                <a:solidFill>
                  <a:schemeClr val="tx1"/>
                </a:solidFill>
              </a:rPr>
              <a:t> = running the same experiment in different labs. Also refer to it as </a:t>
            </a:r>
            <a:r>
              <a:rPr lang="en-US" b="1" dirty="0" smtClean="0">
                <a:solidFill>
                  <a:schemeClr val="tx1"/>
                </a:solidFill>
              </a:rPr>
              <a:t>replication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11879" y="3356992"/>
            <a:ext cx="4536504" cy="792088"/>
          </a:xfrm>
          <a:prstGeom prst="wedgeRoundRectCallout">
            <a:avLst>
              <a:gd name="adj1" fmla="val -65669"/>
              <a:gd name="adj2" fmla="val -418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Reproducibility</a:t>
            </a:r>
            <a:r>
              <a:rPr lang="en-US" dirty="0" smtClean="0">
                <a:solidFill>
                  <a:schemeClr val="tx1"/>
                </a:solidFill>
              </a:rPr>
              <a:t> = same data, same code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5" y="4871854"/>
            <a:ext cx="4078809" cy="149904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799856" y="5114474"/>
            <a:ext cx="5184576" cy="1450564"/>
          </a:xfrm>
          <a:prstGeom prst="wedgeRoundRectCallout">
            <a:avLst>
              <a:gd name="adj1" fmla="val -65669"/>
              <a:gd name="adj2" fmla="val -418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Replication</a:t>
            </a:r>
            <a:r>
              <a:rPr lang="en-US" dirty="0" smtClean="0">
                <a:solidFill>
                  <a:schemeClr val="tx1"/>
                </a:solidFill>
              </a:rPr>
              <a:t> has sub-categories: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Reproduction</a:t>
            </a:r>
            <a:r>
              <a:rPr lang="en-US" dirty="0" smtClean="0">
                <a:solidFill>
                  <a:schemeClr val="tx1"/>
                </a:solidFill>
              </a:rPr>
              <a:t>: Running the same experiment in different labs.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Verification</a:t>
            </a:r>
            <a:r>
              <a:rPr lang="en-US" dirty="0" smtClean="0">
                <a:solidFill>
                  <a:schemeClr val="tx1"/>
                </a:solidFill>
              </a:rPr>
              <a:t>: Running same code + 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Clarity for the Next 45mins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Reproducibility</a:t>
            </a:r>
          </a:p>
          <a:p>
            <a:pPr marL="0" indent="0">
              <a:buNone/>
            </a:pPr>
            <a:r>
              <a:rPr lang="en-US" dirty="0" smtClean="0"/>
              <a:t>Same data, same methods </a:t>
            </a:r>
            <a:r>
              <a:rPr lang="en-US" dirty="0" smtClean="0">
                <a:sym typeface="Wingdings" panose="05000000000000000000" pitchFamily="2" charset="2"/>
              </a:rPr>
              <a:t> same results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Replicability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Same methods different data/sample  same results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Transparency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Provide all information necessary to </a:t>
            </a:r>
            <a:r>
              <a:rPr lang="en-US" smtClean="0">
                <a:sym typeface="Wingdings" panose="05000000000000000000" pitchFamily="2" charset="2"/>
              </a:rPr>
              <a:t>evaluate 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1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Replicability vs. Transparency </a:t>
            </a:r>
            <a:br>
              <a:rPr lang="en-US" dirty="0" smtClean="0"/>
            </a:br>
            <a:r>
              <a:rPr lang="en-US" dirty="0" smtClean="0"/>
              <a:t>in Qualitative Research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775520" y="2996952"/>
            <a:ext cx="842493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1377" y="3117738"/>
            <a:ext cx="198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Solipsism: Only author can understand their own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72464" y="312038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Positivism: Search for universal laws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5860715" y="673436"/>
            <a:ext cx="808793" cy="787068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9524764" y="2461954"/>
            <a:ext cx="432048" cy="93610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0573" y="504488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96672" y="21716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Replicability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329769" y="1196752"/>
            <a:ext cx="2974143" cy="1517230"/>
          </a:xfrm>
          <a:prstGeom prst="wedgeRoundRectCallout">
            <a:avLst>
              <a:gd name="adj1" fmla="val 140775"/>
              <a:gd name="adj2" fmla="val 408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Replicability has strong basis in philosophy of science, </a:t>
            </a:r>
            <a:r>
              <a:rPr lang="en-US" i="1" dirty="0" smtClean="0">
                <a:solidFill>
                  <a:schemeClr val="tx1"/>
                </a:solidFill>
              </a:rPr>
              <a:t>but</a:t>
            </a:r>
            <a:r>
              <a:rPr lang="en-US" dirty="0" smtClean="0">
                <a:solidFill>
                  <a:schemeClr val="tx1"/>
                </a:solidFill>
              </a:rPr>
              <a:t> only applicable to small part of qualitative research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 about Reproducibility?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 smtClean="0"/>
              <a:t>replication standard </a:t>
            </a:r>
            <a:r>
              <a:rPr lang="en-US" dirty="0"/>
              <a:t>holds that sufficient </a:t>
            </a:r>
            <a:r>
              <a:rPr lang="en-US" dirty="0" smtClean="0"/>
              <a:t>information exists </a:t>
            </a:r>
            <a:r>
              <a:rPr lang="en-US" dirty="0"/>
              <a:t>with which to </a:t>
            </a:r>
            <a:r>
              <a:rPr lang="en-US" b="1" dirty="0" smtClean="0"/>
              <a:t>understand, evaluate</a:t>
            </a:r>
            <a:r>
              <a:rPr lang="en-US" b="1" dirty="0"/>
              <a:t>, and build upon </a:t>
            </a:r>
            <a:r>
              <a:rPr lang="en-US" dirty="0" smtClean="0"/>
              <a:t>a prior </a:t>
            </a:r>
            <a:r>
              <a:rPr lang="en-US" dirty="0"/>
              <a:t>work if a third party </a:t>
            </a:r>
            <a:r>
              <a:rPr lang="en-US" dirty="0" smtClean="0"/>
              <a:t>could replicate </a:t>
            </a:r>
            <a:r>
              <a:rPr lang="en-US" dirty="0"/>
              <a:t>the results without </a:t>
            </a:r>
            <a:r>
              <a:rPr lang="en-US" dirty="0" smtClean="0"/>
              <a:t>any additional </a:t>
            </a:r>
            <a:r>
              <a:rPr lang="en-US" dirty="0"/>
              <a:t>information from the author</a:t>
            </a:r>
            <a:r>
              <a:rPr lang="en-US" dirty="0" smtClean="0"/>
              <a:t>. (King, 1995)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scientific method’s </a:t>
            </a:r>
            <a:r>
              <a:rPr lang="en-US" dirty="0" smtClean="0"/>
              <a:t>central motivation </a:t>
            </a:r>
            <a:r>
              <a:rPr lang="en-US" dirty="0"/>
              <a:t>is the </a:t>
            </a:r>
            <a:r>
              <a:rPr lang="en-US" i="1" dirty="0"/>
              <a:t>ubiquity of error</a:t>
            </a:r>
            <a:r>
              <a:rPr lang="en-US" dirty="0"/>
              <a:t>—the </a:t>
            </a:r>
            <a:r>
              <a:rPr lang="en-US" dirty="0" smtClean="0"/>
              <a:t>awareness that </a:t>
            </a:r>
            <a:r>
              <a:rPr lang="en-US" dirty="0"/>
              <a:t>mistakes and self-delusion can creep </a:t>
            </a:r>
            <a:r>
              <a:rPr lang="en-US" dirty="0" smtClean="0"/>
              <a:t>in absolutely </a:t>
            </a:r>
            <a:r>
              <a:rPr lang="en-US" dirty="0"/>
              <a:t>anywhere and that the scientist’s </a:t>
            </a:r>
            <a:r>
              <a:rPr lang="en-US" dirty="0" smtClean="0"/>
              <a:t>effort is </a:t>
            </a:r>
            <a:r>
              <a:rPr lang="en-US" dirty="0"/>
              <a:t>primarily expended in recognizing and </a:t>
            </a:r>
            <a:r>
              <a:rPr lang="en-US" b="1" dirty="0" smtClean="0"/>
              <a:t>rooting out error</a:t>
            </a:r>
            <a:r>
              <a:rPr lang="en-US" dirty="0" smtClean="0"/>
              <a:t>. (…)</a:t>
            </a:r>
            <a:br>
              <a:rPr lang="en-US" dirty="0" smtClean="0"/>
            </a:br>
            <a:r>
              <a:rPr lang="en-US" dirty="0" smtClean="0"/>
              <a:t>[I]f </a:t>
            </a:r>
            <a:r>
              <a:rPr lang="en-US" dirty="0"/>
              <a:t>everyone on a research team knows </a:t>
            </a:r>
            <a:r>
              <a:rPr lang="en-US" dirty="0" smtClean="0"/>
              <a:t>that everything </a:t>
            </a:r>
            <a:r>
              <a:rPr lang="en-US" dirty="0"/>
              <a:t>they do is going to someday be </a:t>
            </a:r>
            <a:r>
              <a:rPr lang="en-US" dirty="0" smtClean="0"/>
              <a:t>published for </a:t>
            </a:r>
            <a:r>
              <a:rPr lang="en-US" dirty="0"/>
              <a:t>reproducibility, they’ll behave </a:t>
            </a:r>
            <a:r>
              <a:rPr lang="en-US" dirty="0" smtClean="0"/>
              <a:t>differently from </a:t>
            </a:r>
            <a:r>
              <a:rPr lang="en-US" dirty="0"/>
              <a:t>day one. Striving for </a:t>
            </a:r>
            <a:r>
              <a:rPr lang="en-US" dirty="0" smtClean="0"/>
              <a:t>reproducibility imposes </a:t>
            </a:r>
            <a:r>
              <a:rPr lang="en-US" dirty="0"/>
              <a:t>a discipline that leads to </a:t>
            </a:r>
            <a:r>
              <a:rPr lang="en-US" b="1" dirty="0"/>
              <a:t>better work</a:t>
            </a:r>
            <a:r>
              <a:rPr lang="en-US" dirty="0"/>
              <a:t>.</a:t>
            </a:r>
            <a:r>
              <a:rPr lang="en-US" dirty="0" smtClean="0"/>
              <a:t> (</a:t>
            </a:r>
            <a:r>
              <a:rPr lang="en-US" dirty="0" err="1" smtClean="0"/>
              <a:t>Donoho</a:t>
            </a:r>
            <a:r>
              <a:rPr lang="en-US" dirty="0" smtClean="0"/>
              <a:t> et al. 2009)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79576" y="1412776"/>
            <a:ext cx="2160240" cy="4692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 means reproducibility…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2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5400" dirty="0" smtClean="0"/>
              <a:t>Production Transparency</a:t>
            </a:r>
          </a:p>
          <a:p>
            <a:pPr marL="457200" indent="-457200"/>
            <a:r>
              <a:rPr lang="en-US" sz="5400" dirty="0" smtClean="0"/>
              <a:t>Analytic Transparency</a:t>
            </a:r>
          </a:p>
          <a:p>
            <a:pPr marL="457200" indent="-457200"/>
            <a:r>
              <a:rPr lang="en-US" sz="5400" dirty="0" smtClean="0"/>
              <a:t>Data Access</a:t>
            </a:r>
            <a:endParaRPr lang="en-US" sz="5400" dirty="0"/>
          </a:p>
          <a:p>
            <a:pPr marL="0" indent="0">
              <a:buNone/>
            </a:pPr>
            <a:r>
              <a:rPr lang="en-US" sz="2400" dirty="0" smtClean="0"/>
              <a:t>APSA 2012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4293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in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90677"/>
      </p:ext>
    </p:extLst>
  </p:cSld>
  <p:clrMapOvr>
    <a:masterClrMapping/>
  </p:clrMapOvr>
</p:sld>
</file>

<file path=ppt/theme/theme1.xml><?xml version="1.0" encoding="utf-8"?>
<a:theme xmlns:a="http://schemas.openxmlformats.org/drawingml/2006/main" name="QDR Template Text-Heavy">
  <a:themeElements>
    <a:clrScheme name="QDR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55B7D3"/>
      </a:accent1>
      <a:accent2>
        <a:srgbClr val="EB85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DR Standard">
      <a:majorFont>
        <a:latin typeface="Lucida Bright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DR Template Text-Heavy" id="{98077234-FF43-4160-B960-AEA1F07C99ED}" vid="{EBE190C5-CECF-4EA3-955E-F90C829AA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QDR Template Text-Heavy</Template>
  <TotalTime>7077</TotalTime>
  <Words>604</Words>
  <Application>Microsoft Office PowerPoint</Application>
  <PresentationFormat>Widescreen</PresentationFormat>
  <Paragraphs>105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Wingdings</vt:lpstr>
      <vt:lpstr>Rambla</vt:lpstr>
      <vt:lpstr>Century Schoolbook</vt:lpstr>
      <vt:lpstr>Calibri</vt:lpstr>
      <vt:lpstr>Lucida Sans</vt:lpstr>
      <vt:lpstr>Georgia</vt:lpstr>
      <vt:lpstr>Lucida Bright</vt:lpstr>
      <vt:lpstr>Garamond</vt:lpstr>
      <vt:lpstr>QDR Template Text-Heavy</vt:lpstr>
      <vt:lpstr>The Limits of Reproducibility: Strategies for Transparent Qualitative Research</vt:lpstr>
      <vt:lpstr>What Is QDR?</vt:lpstr>
      <vt:lpstr>The Reproducibility Revolution  in the Social Sciences</vt:lpstr>
      <vt:lpstr>The Reproducibility Revolution Has a Terminlogy Problem</vt:lpstr>
      <vt:lpstr>Conceptual Clarity for the Next 45mins</vt:lpstr>
      <vt:lpstr>Replicability vs. Transparency  in Qualitative Research</vt:lpstr>
      <vt:lpstr>Why Do We Care about Reproducibility?</vt:lpstr>
      <vt:lpstr>Types of Transparency</vt:lpstr>
      <vt:lpstr>Transparency in Practice</vt:lpstr>
      <vt:lpstr>Whither Qualitative Transparency?</vt:lpstr>
      <vt:lpstr>Costs / Logistics: Ways Forward</vt:lpstr>
      <vt:lpstr>Lowering Costs: Data Management</vt:lpstr>
      <vt:lpstr>Ethical / Legal: Ways Forward</vt:lpstr>
      <vt:lpstr>De-identifying qualitative data</vt:lpstr>
      <vt:lpstr>Getting consent right</vt:lpstr>
      <vt:lpstr>Control access where needed</vt:lpstr>
      <vt:lpstr>Epistemic / Ontological: Ways Forward</vt:lpstr>
      <vt:lpstr>Sharing QDA Data</vt:lpstr>
      <vt:lpstr>Quantitative Research: Matrix Data</vt:lpstr>
      <vt:lpstr>Qualitative Research: Granular Data</vt:lpstr>
      <vt:lpstr>Annotation for Transparent Inquiry (ATI)</vt:lpstr>
      <vt:lpstr>Questions? Comments?</vt:lpstr>
    </vt:vector>
  </TitlesOfParts>
  <Manager/>
  <Company>QDR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 DM Workshop Presentation</dc:title>
  <dc:subject/>
  <dc:creator>Dessi Kirilova</dc:creator>
  <cp:keywords/>
  <dc:description/>
  <cp:lastModifiedBy>Sebastian</cp:lastModifiedBy>
  <cp:revision>404</cp:revision>
  <cp:lastPrinted>2015-06-15T17:31:51Z</cp:lastPrinted>
  <dcterms:created xsi:type="dcterms:W3CDTF">2014-07-22T09:14:33Z</dcterms:created>
  <dcterms:modified xsi:type="dcterms:W3CDTF">2019-01-28T11:26:06Z</dcterms:modified>
  <cp:category/>
</cp:coreProperties>
</file>