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68" r:id="rId3"/>
    <p:sldId id="274" r:id="rId4"/>
    <p:sldId id="275" r:id="rId5"/>
    <p:sldId id="277" r:id="rId6"/>
    <p:sldId id="257" r:id="rId7"/>
    <p:sldId id="267" r:id="rId8"/>
    <p:sldId id="273" r:id="rId9"/>
    <p:sldId id="278" r:id="rId10"/>
    <p:sldId id="269" r:id="rId11"/>
    <p:sldId id="276" r:id="rId12"/>
    <p:sldId id="271" r:id="rId13"/>
    <p:sldId id="272" r:id="rId14"/>
    <p:sldId id="265" r:id="rId15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44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61" autoAdjust="0"/>
    <p:restoredTop sz="86449" autoAdjust="0"/>
  </p:normalViewPr>
  <p:slideViewPr>
    <p:cSldViewPr>
      <p:cViewPr varScale="1">
        <p:scale>
          <a:sx n="85" d="100"/>
          <a:sy n="85" d="100"/>
        </p:scale>
        <p:origin x="140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973EB0-C3B8-4A8B-AC80-75507B9A9CB0}" type="datetimeFigureOut">
              <a:rPr lang="zh-CN" altLang="en-US" smtClean="0"/>
              <a:t>2019/1/16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28418A-901A-4CE3-9A36-BC0535113E6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95423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thestrongbuddha.com/author/nemophilist/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Some images come from Internet.</a:t>
            </a:r>
            <a:r>
              <a:rPr lang="en-US" altLang="zh-CN" baseline="0" dirty="0"/>
              <a:t> No responsibility claimed.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28418A-901A-4CE3-9A36-BC0535113E6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89325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Superman Image Credit @</a:t>
            </a:r>
            <a:r>
              <a:rPr lang="en-US" dirty="0">
                <a:hlinkClick r:id="rId3"/>
              </a:rPr>
              <a:t>Abhishek Singh</a:t>
            </a:r>
            <a:r>
              <a:rPr lang="en-US" dirty="0"/>
              <a:t> http://thestrongbuddha.com/eating-moving-fasting/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28418A-901A-4CE3-9A36-BC0535113E6D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63871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28418A-901A-4CE3-9A36-BC0535113E6D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10742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2F551C-6D28-413B-9739-96D20352DD68}" type="slidenum">
              <a:rPr lang="zh-CN" altLang="zh-CN"/>
              <a:pPr>
                <a:defRPr/>
              </a:pPr>
              <a:t>‹#›</a:t>
            </a:fld>
            <a:endParaRPr lang="zh-CN" altLang="zh-CN"/>
          </a:p>
        </p:txBody>
      </p:sp>
      <p:pic>
        <p:nvPicPr>
          <p:cNvPr id="10" name="Picture 8">
            <a:extLst>
              <a:ext uri="{FF2B5EF4-FFF2-40B4-BE49-F238E27FC236}">
                <a16:creationId xmlns:a16="http://schemas.microsoft.com/office/drawing/2014/main" id="{9F29515D-21E1-42C1-9C76-C8F366E0BD6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130482"/>
            <a:ext cx="1068216" cy="78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9">
            <a:extLst>
              <a:ext uri="{FF2B5EF4-FFF2-40B4-BE49-F238E27FC236}">
                <a16:creationId xmlns:a16="http://schemas.microsoft.com/office/drawing/2014/main" id="{FF7E0B2F-61BB-4C5E-9DDE-9B472A9DFB2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1068" y="1243732"/>
            <a:ext cx="673100" cy="67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CE98B1B-EAB0-46B4-9E7C-DABE290A332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1334418"/>
            <a:ext cx="1068216" cy="546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9725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5E2EE7-17A2-4AB5-B513-40A4235F8C82}" type="slidenum">
              <a:rPr lang="zh-CN" altLang="zh-CN"/>
              <a:pPr>
                <a:defRPr/>
              </a:pPr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21763535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3A46F6-7472-49FD-AF58-8AC73080CFE6}" type="slidenum">
              <a:rPr lang="zh-CN" altLang="zh-CN"/>
              <a:pPr>
                <a:defRPr/>
              </a:pPr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1826794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78F936-E84E-49AA-A4A4-1309B12D92E7}" type="slidenum">
              <a:rPr lang="zh-CN" altLang="zh-CN"/>
              <a:pPr>
                <a:defRPr/>
              </a:pPr>
              <a:t>‹#›</a:t>
            </a:fld>
            <a:endParaRPr lang="zh-CN" altLang="zh-CN"/>
          </a:p>
        </p:txBody>
      </p:sp>
      <p:pic>
        <p:nvPicPr>
          <p:cNvPr id="7" name="Picture 8">
            <a:extLst>
              <a:ext uri="{FF2B5EF4-FFF2-40B4-BE49-F238E27FC236}">
                <a16:creationId xmlns:a16="http://schemas.microsoft.com/office/drawing/2014/main" id="{A10F2ACE-9925-4CFD-8CCB-50B8F2CDED6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5687" y="26844"/>
            <a:ext cx="944563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9">
            <a:extLst>
              <a:ext uri="{FF2B5EF4-FFF2-40B4-BE49-F238E27FC236}">
                <a16:creationId xmlns:a16="http://schemas.microsoft.com/office/drawing/2014/main" id="{FF21925F-BD50-4E37-9A3F-F35FB9A5853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0250" y="58737"/>
            <a:ext cx="673100" cy="67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F0D9A77-CA89-4340-9375-DD522EE7441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45" y="83785"/>
            <a:ext cx="1492210" cy="763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854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39E718-F942-4319-B6F1-38CD9B2B57CF}" type="slidenum">
              <a:rPr lang="zh-CN" altLang="zh-CN"/>
              <a:pPr>
                <a:defRPr/>
              </a:pPr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2818610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E89E85-AFAB-41A6-AD9A-2A2B3D9529C3}" type="slidenum">
              <a:rPr lang="zh-CN" altLang="zh-CN"/>
              <a:pPr>
                <a:defRPr/>
              </a:pPr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16611695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6AC4BF-ECB7-4754-AC7A-C337D3F26324}" type="slidenum">
              <a:rPr lang="zh-CN" altLang="zh-CN"/>
              <a:pPr>
                <a:defRPr/>
              </a:pPr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18882126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CE374C-F461-47DE-98EC-4BE25D13B427}" type="slidenum">
              <a:rPr lang="zh-CN" altLang="zh-CN"/>
              <a:pPr>
                <a:defRPr/>
              </a:pPr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21688791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F23E6C-DBDA-4DE8-9566-B5B74866B2CA}" type="slidenum">
              <a:rPr lang="zh-CN" altLang="zh-CN"/>
              <a:pPr>
                <a:defRPr/>
              </a:pPr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7347954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9445D3-67FB-4547-AC2F-F26627D53DAC}" type="slidenum">
              <a:rPr lang="zh-CN" altLang="zh-CN"/>
              <a:pPr>
                <a:defRPr/>
              </a:pPr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7365424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7C6D27-AC3E-44B1-80C3-AD077CA090F5}" type="slidenum">
              <a:rPr lang="zh-CN" altLang="zh-CN"/>
              <a:pPr>
                <a:defRPr/>
              </a:pPr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2693657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69925"/>
            <a:ext cx="8229600" cy="747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/>
              <a:t>单击此处编辑母版标题样式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/>
              <a:t>单击此处编辑母版文本样式</a:t>
            </a:r>
          </a:p>
          <a:p>
            <a:pPr lvl="1"/>
            <a:r>
              <a:rPr lang="zh-CN"/>
              <a:t>第二级</a:t>
            </a:r>
          </a:p>
          <a:p>
            <a:pPr lvl="2"/>
            <a:r>
              <a:rPr lang="zh-CN"/>
              <a:t>第三级</a:t>
            </a:r>
          </a:p>
          <a:p>
            <a:pPr lvl="3"/>
            <a:r>
              <a:rPr lang="zh-CN"/>
              <a:t>第四级</a:t>
            </a:r>
          </a:p>
          <a:p>
            <a:pPr lvl="4"/>
            <a:r>
              <a:rPr lang="zh-CN"/>
              <a:t>第五级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fld id="{3D1D9C89-A2C0-49CE-86F1-BF943626B5DE}" type="slidenum">
              <a:rPr lang="zh-CN" altLang="zh-CN"/>
              <a:pPr>
                <a:defRPr/>
              </a:pPr>
              <a:t>‹#›</a:t>
            </a:fld>
            <a:endParaRPr lang="zh-CN" altLang="zh-CN"/>
          </a:p>
        </p:txBody>
      </p:sp>
      <p:sp>
        <p:nvSpPr>
          <p:cNvPr id="1034" name="AutoShape 13" descr="http://earthcube.org/sites/default/files/nsf1.gif"/>
          <p:cNvSpPr>
            <a:spLocks noChangeAspect="1" noChangeArrowheads="1"/>
          </p:cNvSpPr>
          <p:nvPr userDrawn="1"/>
        </p:nvSpPr>
        <p:spPr bwMode="auto">
          <a:xfrm>
            <a:off x="6511925" y="-1492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Georgia" pitchFamily="18" charset="0"/>
          <a:ea typeface="黑体" pitchFamily="49" charset="-122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Georgia" pitchFamily="18" charset="0"/>
          <a:ea typeface="黑体" pitchFamily="49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Georgia" pitchFamily="18" charset="0"/>
          <a:ea typeface="黑体" pitchFamily="49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Georgia" pitchFamily="18" charset="0"/>
          <a:ea typeface="黑体" pitchFamily="49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Georgia" pitchFamily="18" charset="0"/>
          <a:ea typeface="黑体" pitchFamily="49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Georgia" pitchFamily="18" charset="0"/>
          <a:ea typeface="黑体" pitchFamily="49" charset="-122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Georgia" pitchFamily="18" charset="0"/>
          <a:ea typeface="黑体" pitchFamily="49" charset="-122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Georgia" pitchFamily="18" charset="0"/>
          <a:ea typeface="黑体" pitchFamily="49" charset="-122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Georgia" pitchFamily="18" charset="0"/>
          <a:ea typeface="黑体" pitchFamily="49" charset="-122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Georgia" pitchFamily="18" charset="0"/>
          <a:ea typeface="黑体" pitchFamily="49" charset="-122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esipfed.github.io/Geoweaver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zsun@gmu.edu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ldi@gmu.edu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hyperlink" Target="https://github.com/cjrd/directed-graph-creator" TargetMode="External"/><Relationship Id="rId7" Type="http://schemas.openxmlformats.org/officeDocument/2006/relationships/image" Target="../media/image12.png"/><Relationship Id="rId2" Type="http://schemas.openxmlformats.org/officeDocument/2006/relationships/hyperlink" Target="https://github.com/d3/d3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github.com/jcubic/jquery.terminal" TargetMode="External"/><Relationship Id="rId5" Type="http://schemas.openxmlformats.org/officeDocument/2006/relationships/hyperlink" Target="https://github.com/codemirror/CodeMirror" TargetMode="External"/><Relationship Id="rId10" Type="http://schemas.openxmlformats.org/officeDocument/2006/relationships/image" Target="../media/image15.png"/><Relationship Id="rId4" Type="http://schemas.openxmlformats.org/officeDocument/2006/relationships/hyperlink" Target="https://github.com/twbs/bootstrap" TargetMode="External"/><Relationship Id="rId9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5516" y="2132856"/>
            <a:ext cx="8712968" cy="1827212"/>
          </a:xfrm>
        </p:spPr>
        <p:txBody>
          <a:bodyPr/>
          <a:lstStyle/>
          <a:p>
            <a:pPr eaLnBrk="1" hangingPunct="1"/>
            <a:r>
              <a:rPr lang="en-US" sz="2000" i="1" u="sng" dirty="0" err="1"/>
              <a:t>ESIPLab</a:t>
            </a:r>
            <a:r>
              <a:rPr lang="en-US" sz="2000" i="1" u="sng" dirty="0"/>
              <a:t> Project</a:t>
            </a:r>
            <a:br>
              <a:rPr lang="en-US" sz="2000" i="1" u="sng" dirty="0"/>
            </a:br>
            <a:br>
              <a:rPr lang="en-US" sz="2000" b="1" dirty="0"/>
            </a:br>
            <a:r>
              <a:rPr lang="en-US" sz="2000" b="1" dirty="0" err="1"/>
              <a:t>Geoweaver</a:t>
            </a:r>
            <a:r>
              <a:rPr lang="en-US" sz="2000" b="1" dirty="0"/>
              <a:t>: a web-based prototype system for managing compound geospatial workflows of large-scale distributed deep networks</a:t>
            </a:r>
            <a:endParaRPr lang="zh-CN" altLang="zh-CN" sz="2000" b="1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149080"/>
            <a:ext cx="6400800" cy="1827213"/>
          </a:xfrm>
        </p:spPr>
        <p:txBody>
          <a:bodyPr/>
          <a:lstStyle/>
          <a:p>
            <a:pPr eaLnBrk="1" hangingPunct="1"/>
            <a:r>
              <a:rPr lang="en-US" altLang="zh-CN" sz="1600" dirty="0" err="1"/>
              <a:t>Ziheng</a:t>
            </a:r>
            <a:r>
              <a:rPr lang="en-US" altLang="zh-CN" sz="1600" dirty="0"/>
              <a:t> Sun, </a:t>
            </a:r>
            <a:r>
              <a:rPr lang="en-US" altLang="zh-CN" sz="1600" dirty="0" err="1"/>
              <a:t>Liping</a:t>
            </a:r>
            <a:r>
              <a:rPr lang="en-US" altLang="zh-CN" sz="1600" dirty="0"/>
              <a:t> Di</a:t>
            </a:r>
          </a:p>
          <a:p>
            <a:pPr eaLnBrk="1" hangingPunct="1"/>
            <a:r>
              <a:rPr lang="en-US" altLang="zh-CN" sz="1600" dirty="0"/>
              <a:t>George Mason University</a:t>
            </a:r>
          </a:p>
          <a:p>
            <a:pPr eaLnBrk="1" hangingPunct="1"/>
            <a:r>
              <a:rPr lang="en-US" altLang="zh-CN" sz="1600" dirty="0"/>
              <a:t>Jan 16 2019</a:t>
            </a:r>
          </a:p>
          <a:p>
            <a:pPr eaLnBrk="1" hangingPunct="1"/>
            <a:r>
              <a:rPr lang="en-US" altLang="zh-CN" sz="1600" dirty="0"/>
              <a:t>ESIP Winter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842A88-B7D8-4084-9538-EA0A45EB10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</a:t>
            </a:r>
          </a:p>
        </p:txBody>
      </p:sp>
      <p:pic>
        <p:nvPicPr>
          <p:cNvPr id="17" name="Content Placeholder 16">
            <a:extLst>
              <a:ext uri="{FF2B5EF4-FFF2-40B4-BE49-F238E27FC236}">
                <a16:creationId xmlns:a16="http://schemas.microsoft.com/office/drawing/2014/main" id="{25C21951-E881-46C1-A237-403D81905B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61" y="1772816"/>
            <a:ext cx="8813877" cy="4176464"/>
          </a:xfrm>
        </p:spPr>
      </p:pic>
    </p:spTree>
    <p:extLst>
      <p:ext uri="{BB962C8B-B14F-4D97-AF65-F5344CB8AC3E}">
        <p14:creationId xmlns:p14="http://schemas.microsoft.com/office/powerpoint/2010/main" val="14649767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459CF8-B5D1-4A6D-9EEB-021570EBC7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E7FB9F6-0066-4494-BE92-CCB64E2FCD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2" y="1535541"/>
            <a:ext cx="3043961" cy="510926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C793EF2-B059-4875-B51C-F237A22B1C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8389" y="1586614"/>
            <a:ext cx="4312043" cy="505819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8A237C7-6907-4F93-8112-B945797505B9}"/>
              </a:ext>
            </a:extLst>
          </p:cNvPr>
          <p:cNvSpPr txBox="1"/>
          <p:nvPr/>
        </p:nvSpPr>
        <p:spPr>
          <a:xfrm>
            <a:off x="118609" y="3678515"/>
            <a:ext cx="7809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&gt;97%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6B87312-B406-4C01-91E5-B428AA85516E}"/>
              </a:ext>
            </a:extLst>
          </p:cNvPr>
          <p:cNvSpPr txBox="1"/>
          <p:nvPr/>
        </p:nvSpPr>
        <p:spPr>
          <a:xfrm>
            <a:off x="8388424" y="3672536"/>
            <a:ext cx="8451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&gt;88% </a:t>
            </a:r>
          </a:p>
        </p:txBody>
      </p:sp>
    </p:spTree>
    <p:extLst>
      <p:ext uri="{BB962C8B-B14F-4D97-AF65-F5344CB8AC3E}">
        <p14:creationId xmlns:p14="http://schemas.microsoft.com/office/powerpoint/2010/main" val="26223865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D18C1-9D53-4A0D-AE2C-F0CC14F8F0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Download and Installation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51E3D4-BBA5-432D-B616-836332C9D6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Open source under MIT</a:t>
            </a:r>
          </a:p>
          <a:p>
            <a:r>
              <a:rPr lang="en-US" dirty="0"/>
              <a:t>Latest Release: v0.6.10</a:t>
            </a:r>
          </a:p>
          <a:p>
            <a:r>
              <a:rPr lang="en-US" dirty="0"/>
              <a:t>Installation: </a:t>
            </a:r>
          </a:p>
          <a:p>
            <a:pPr lvl="1"/>
            <a:r>
              <a:rPr lang="en-US" dirty="0"/>
              <a:t>Docker, </a:t>
            </a:r>
          </a:p>
          <a:p>
            <a:pPr lvl="1"/>
            <a:r>
              <a:rPr lang="en-US" dirty="0"/>
              <a:t>Tomcat, </a:t>
            </a:r>
          </a:p>
          <a:p>
            <a:pPr lvl="1"/>
            <a:r>
              <a:rPr lang="en-US" dirty="0"/>
              <a:t>VM template (qcow2)</a:t>
            </a:r>
          </a:p>
          <a:p>
            <a:r>
              <a:rPr lang="en-US" dirty="0"/>
              <a:t>Tested: Windows, Linux (Debian, Ubuntu), Mac</a:t>
            </a:r>
          </a:p>
          <a:p>
            <a:r>
              <a:rPr lang="en-US" altLang="zh-CN" dirty="0"/>
              <a:t>Landing page: </a:t>
            </a:r>
            <a:r>
              <a:rPr lang="en-US" altLang="zh-CN" dirty="0">
                <a:hlinkClick r:id="rId2"/>
              </a:rPr>
              <a:t>https://esipfed.github.io/Geoweaver/</a:t>
            </a:r>
            <a:r>
              <a:rPr lang="en-US" altLang="zh-CN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91967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7C7C3E-CDD4-4187-AF8C-00292DEB9E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Sustainability 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5D7B84-F71E-4F89-9E8B-4683F3D74D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will keep develop and support this program</a:t>
            </a:r>
          </a:p>
          <a:p>
            <a:pPr lvl="1"/>
            <a:r>
              <a:rPr lang="en-US" altLang="zh-CN" dirty="0"/>
              <a:t>short term goal:</a:t>
            </a:r>
            <a:r>
              <a:rPr lang="en-US" dirty="0"/>
              <a:t> v1.0.0 (first official stable version)</a:t>
            </a:r>
          </a:p>
          <a:p>
            <a:r>
              <a:rPr lang="en-US" dirty="0"/>
              <a:t>We will look for funding opportunities</a:t>
            </a:r>
          </a:p>
          <a:p>
            <a:r>
              <a:rPr lang="en-US" dirty="0"/>
              <a:t>We will use </a:t>
            </a:r>
            <a:r>
              <a:rPr lang="en-US" dirty="0" err="1"/>
              <a:t>Geoweaver</a:t>
            </a:r>
            <a:r>
              <a:rPr lang="en-US" dirty="0"/>
              <a:t> to produce both historical and in-season agricultural land use maps</a:t>
            </a:r>
          </a:p>
          <a:p>
            <a:r>
              <a:rPr lang="en-US" dirty="0"/>
              <a:t>We will promote </a:t>
            </a:r>
            <a:r>
              <a:rPr lang="en-US" dirty="0" err="1"/>
              <a:t>Geoweaver</a:t>
            </a:r>
            <a:r>
              <a:rPr lang="en-US" dirty="0"/>
              <a:t> in peer research domains and keep finding our users </a:t>
            </a:r>
          </a:p>
          <a:p>
            <a:r>
              <a:rPr lang="en-US" dirty="0"/>
              <a:t>We will closely collaborate with ESIP community </a:t>
            </a:r>
          </a:p>
        </p:txBody>
      </p:sp>
    </p:spTree>
    <p:extLst>
      <p:ext uri="{BB962C8B-B14F-4D97-AF65-F5344CB8AC3E}">
        <p14:creationId xmlns:p14="http://schemas.microsoft.com/office/powerpoint/2010/main" val="32675334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ctrTitle"/>
          </p:nvPr>
        </p:nvSpPr>
        <p:spPr>
          <a:xfrm>
            <a:off x="685800" y="2102198"/>
            <a:ext cx="7772400" cy="103877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CN" dirty="0"/>
              <a:t>Thank you!!!</a:t>
            </a:r>
            <a:endParaRPr lang="zh-CN" altLang="en-US" dirty="0"/>
          </a:p>
        </p:txBody>
      </p:sp>
      <p:pic>
        <p:nvPicPr>
          <p:cNvPr id="1536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4739" y="4005064"/>
            <a:ext cx="3514522" cy="2331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63" name="文本占位符 4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1440160"/>
          </a:xfrm>
        </p:spPr>
        <p:txBody>
          <a:bodyPr/>
          <a:lstStyle/>
          <a:p>
            <a:pPr eaLnBrk="1" hangingPunct="1"/>
            <a:r>
              <a:rPr lang="en-US" altLang="zh-CN" sz="2000" dirty="0"/>
              <a:t>Contact: Ziheng Sun </a:t>
            </a:r>
            <a:r>
              <a:rPr lang="en-US" altLang="zh-CN" sz="2000" dirty="0">
                <a:hlinkClick r:id="rId3"/>
              </a:rPr>
              <a:t>zsun@gmu.edu</a:t>
            </a:r>
            <a:r>
              <a:rPr lang="en-US" altLang="zh-CN" sz="2000" dirty="0"/>
              <a:t>; </a:t>
            </a:r>
          </a:p>
          <a:p>
            <a:pPr eaLnBrk="1" hangingPunct="1"/>
            <a:r>
              <a:rPr lang="en-US" altLang="zh-CN" sz="2000" dirty="0"/>
              <a:t>         </a:t>
            </a:r>
            <a:r>
              <a:rPr lang="en-US" altLang="zh-CN" sz="2000" dirty="0" err="1"/>
              <a:t>Liping</a:t>
            </a:r>
            <a:r>
              <a:rPr lang="en-US" altLang="zh-CN" sz="2000" dirty="0"/>
              <a:t> Di </a:t>
            </a:r>
            <a:r>
              <a:rPr lang="en-US" altLang="zh-CN" sz="2000" dirty="0">
                <a:hlinkClick r:id="rId4"/>
              </a:rPr>
              <a:t>ldi@gmu.edu</a:t>
            </a:r>
            <a:r>
              <a:rPr lang="en-US" altLang="zh-CN" sz="2000" dirty="0"/>
              <a:t>; </a:t>
            </a:r>
            <a:endParaRPr lang="zh-CN" altLang="en-US" sz="2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9BD713E-5009-4B65-9126-7FA6D028E1CA}"/>
              </a:ext>
            </a:extLst>
          </p:cNvPr>
          <p:cNvSpPr txBox="1"/>
          <p:nvPr/>
        </p:nvSpPr>
        <p:spPr>
          <a:xfrm>
            <a:off x="3372793" y="617572"/>
            <a:ext cx="23984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Aharoni" panose="020B0604020202020204" pitchFamily="2" charset="-79"/>
                <a:cs typeface="Aharoni" panose="020B0604020202020204" pitchFamily="2" charset="-79"/>
              </a:rPr>
              <a:t>ESIPLab</a:t>
            </a:r>
            <a:r>
              <a:rPr lang="en-US" sz="2400" dirty="0">
                <a:latin typeface="Aharoni" panose="020B0604020202020204" pitchFamily="2" charset="-79"/>
                <a:cs typeface="Aharoni" panose="020B0604020202020204" pitchFamily="2" charset="-79"/>
              </a:rPr>
              <a:t> Project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70F610-446D-4900-8694-CA0AB076D2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Background: Deep learning Cropland Mapping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89BA60-849E-4E7E-A367-B86EF0A41B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211F72F-6E93-481C-8FB2-2491ECF143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80" y="1600200"/>
            <a:ext cx="9144000" cy="523187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C2DE9A4-CBEE-4D29-9AC3-68789DD29935}"/>
              </a:ext>
            </a:extLst>
          </p:cNvPr>
          <p:cNvSpPr txBox="1"/>
          <p:nvPr/>
        </p:nvSpPr>
        <p:spPr>
          <a:xfrm>
            <a:off x="539552" y="2132856"/>
            <a:ext cx="445557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Current</a:t>
            </a:r>
            <a:r>
              <a:rPr lang="en-US" dirty="0"/>
              <a:t>: One Layer A Year – After Season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C05B2D5-6613-4124-8953-9AC1785A70E9}"/>
              </a:ext>
            </a:extLst>
          </p:cNvPr>
          <p:cNvSpPr txBox="1"/>
          <p:nvPr/>
        </p:nvSpPr>
        <p:spPr>
          <a:xfrm>
            <a:off x="539552" y="2665512"/>
            <a:ext cx="481458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Our Goal</a:t>
            </a:r>
            <a:r>
              <a:rPr lang="en-US" dirty="0"/>
              <a:t>: Multiple Layers A Year – In Season</a:t>
            </a:r>
          </a:p>
        </p:txBody>
      </p:sp>
    </p:spTree>
    <p:extLst>
      <p:ext uri="{BB962C8B-B14F-4D97-AF65-F5344CB8AC3E}">
        <p14:creationId xmlns:p14="http://schemas.microsoft.com/office/powerpoint/2010/main" val="3229776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157478-BA70-4FFF-916A-1B1D03C6B3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 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8B0AC5-1C52-4AB4-A159-FC79A688C5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8E0B7E-E364-4BE1-80DF-5686C33314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595718"/>
            <a:ext cx="8955528" cy="478561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3BF9882-D7CC-40FC-B31F-34FC43744684}"/>
              </a:ext>
            </a:extLst>
          </p:cNvPr>
          <p:cNvSpPr txBox="1"/>
          <p:nvPr/>
        </p:nvSpPr>
        <p:spPr>
          <a:xfrm>
            <a:off x="2946525" y="5595104"/>
            <a:ext cx="578446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Sadly, this is common evitable situation for many of us.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BFE8BBD-0372-479A-B9DB-26A36960E247}"/>
              </a:ext>
            </a:extLst>
          </p:cNvPr>
          <p:cNvSpPr txBox="1"/>
          <p:nvPr/>
        </p:nvSpPr>
        <p:spPr>
          <a:xfrm>
            <a:off x="2125788" y="5064046"/>
            <a:ext cx="660520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Legacy, chaos, no-annotation, essential data processing steps..</a:t>
            </a:r>
          </a:p>
        </p:txBody>
      </p:sp>
    </p:spTree>
    <p:extLst>
      <p:ext uri="{BB962C8B-B14F-4D97-AF65-F5344CB8AC3E}">
        <p14:creationId xmlns:p14="http://schemas.microsoft.com/office/powerpoint/2010/main" val="9895015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D10DAC-0586-4DAE-A76C-B6AD006815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 II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77E0ED-BFD2-41D9-9F9D-EC67E5DB5C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9C47B7E-434B-4B35-9F32-5C6BB7DB90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600200"/>
            <a:ext cx="8686800" cy="465558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853A080-F2B3-47F5-8D6A-6AA230E9DEC2}"/>
              </a:ext>
            </a:extLst>
          </p:cNvPr>
          <p:cNvSpPr txBox="1"/>
          <p:nvPr/>
        </p:nvSpPr>
        <p:spPr>
          <a:xfrm>
            <a:off x="1043608" y="5756831"/>
            <a:ext cx="753283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Multiple servers, distributed datasets, limited GPU, large-scale networks</a:t>
            </a:r>
          </a:p>
        </p:txBody>
      </p:sp>
    </p:spTree>
    <p:extLst>
      <p:ext uri="{BB962C8B-B14F-4D97-AF65-F5344CB8AC3E}">
        <p14:creationId xmlns:p14="http://schemas.microsoft.com/office/powerpoint/2010/main" val="19944654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FA2D98-0555-44F7-B846-0D00944470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 III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8C8AFD-87A7-4E07-A6A1-F944C32774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Many fantastic community tools, e.g., </a:t>
            </a:r>
            <a:r>
              <a:rPr lang="en-US" dirty="0" err="1"/>
              <a:t>PanGeo</a:t>
            </a:r>
            <a:r>
              <a:rPr lang="en-US" dirty="0"/>
              <a:t>, </a:t>
            </a:r>
            <a:r>
              <a:rPr lang="en-US" dirty="0" err="1"/>
              <a:t>Jupyter</a:t>
            </a:r>
            <a:r>
              <a:rPr lang="en-US" dirty="0"/>
              <a:t>, are not options in this case.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Reason I: data here is not cloud native!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Reason II: language is not python or R!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Reason III: they are not light-weight tools</a:t>
            </a:r>
          </a:p>
        </p:txBody>
      </p:sp>
    </p:spTree>
    <p:extLst>
      <p:ext uri="{BB962C8B-B14F-4D97-AF65-F5344CB8AC3E}">
        <p14:creationId xmlns:p14="http://schemas.microsoft.com/office/powerpoint/2010/main" val="5146691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2800" dirty="0"/>
              <a:t>Target Problems</a:t>
            </a:r>
            <a:endParaRPr lang="zh-CN" altLang="en-US" sz="2800" dirty="0"/>
          </a:p>
        </p:txBody>
      </p:sp>
      <p:sp>
        <p:nvSpPr>
          <p:cNvPr id="3075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579296" cy="2285467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Too </a:t>
            </a:r>
            <a:r>
              <a:rPr lang="en-US" altLang="zh-CN" dirty="0"/>
              <a:t>many</a:t>
            </a:r>
            <a:r>
              <a:rPr lang="en-US" dirty="0"/>
              <a:t> headaches in managing deep learning workflow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Too much time spent on pre- /post- processing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Too much confusion in versions </a:t>
            </a:r>
            <a:r>
              <a:rPr lang="en-US"/>
              <a:t>of the </a:t>
            </a:r>
            <a:r>
              <a:rPr lang="en-US" dirty="0"/>
              <a:t>results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Too many libraries, software, and incompatible issues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Too many </a:t>
            </a:r>
            <a:r>
              <a:rPr lang="en-US" b="1" dirty="0"/>
              <a:t>WINDOWS</a:t>
            </a:r>
            <a:r>
              <a:rPr lang="en-US" dirty="0"/>
              <a:t>!!</a:t>
            </a:r>
            <a:endParaRPr lang="zh-CN" altLang="en-US" dirty="0"/>
          </a:p>
        </p:txBody>
      </p:sp>
      <p:pic>
        <p:nvPicPr>
          <p:cNvPr id="14" name="Picture 6" descr="Image result for putty command line">
            <a:extLst>
              <a:ext uri="{FF2B5EF4-FFF2-40B4-BE49-F238E27FC236}">
                <a16:creationId xmlns:a16="http://schemas.microsoft.com/office/drawing/2014/main" id="{0D392C3F-3D34-4DA1-B3E0-5AC15E131E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2602" y="3861513"/>
            <a:ext cx="1927585" cy="143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Image result for putty command line">
            <a:extLst>
              <a:ext uri="{FF2B5EF4-FFF2-40B4-BE49-F238E27FC236}">
                <a16:creationId xmlns:a16="http://schemas.microsoft.com/office/drawing/2014/main" id="{2AC86939-E209-4649-B5AB-1FA9483A4C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0885" y="3931611"/>
            <a:ext cx="2180907" cy="143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Image result for no more">
            <a:extLst>
              <a:ext uri="{FF2B5EF4-FFF2-40B4-BE49-F238E27FC236}">
                <a16:creationId xmlns:a16="http://schemas.microsoft.com/office/drawing/2014/main" id="{E8861157-7594-42FD-A491-EF74AC5EC4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552" y="3911155"/>
            <a:ext cx="2809875" cy="162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Image result for putty many command line  windows">
            <a:extLst>
              <a:ext uri="{FF2B5EF4-FFF2-40B4-BE49-F238E27FC236}">
                <a16:creationId xmlns:a16="http://schemas.microsoft.com/office/drawing/2014/main" id="{718D8F69-804F-430B-A30A-1D1ECB703A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4248062"/>
            <a:ext cx="3181350" cy="143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Image result for putty many command line  windows">
            <a:extLst>
              <a:ext uri="{FF2B5EF4-FFF2-40B4-BE49-F238E27FC236}">
                <a16:creationId xmlns:a16="http://schemas.microsoft.com/office/drawing/2014/main" id="{693DC41F-90D1-4ECA-BF79-9D496E02E6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230" y="4398378"/>
            <a:ext cx="3181350" cy="143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Image result for putty many command line  windows">
            <a:extLst>
              <a:ext uri="{FF2B5EF4-FFF2-40B4-BE49-F238E27FC236}">
                <a16:creationId xmlns:a16="http://schemas.microsoft.com/office/drawing/2014/main" id="{F9B344A0-9171-4562-A6B8-FD87FC45AE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5031434"/>
            <a:ext cx="3181350" cy="143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Image result for putty command line">
            <a:extLst>
              <a:ext uri="{FF2B5EF4-FFF2-40B4-BE49-F238E27FC236}">
                <a16:creationId xmlns:a16="http://schemas.microsoft.com/office/drawing/2014/main" id="{7ED51800-FA9B-401B-9E73-9EC33BF812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5464" y="5203750"/>
            <a:ext cx="1927585" cy="143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DA3F59E-18F4-4353-9F79-AC378143928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816" y="5922887"/>
            <a:ext cx="3428435" cy="63294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5B8469-0888-4C89-ABE1-A1B7AF3D8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Geoweaver</a:t>
            </a:r>
            <a:r>
              <a:rPr lang="en-US" dirty="0"/>
              <a:t> Solution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9882D6-8970-4D67-97C5-A36A3EFA13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525963"/>
          </a:xfrm>
        </p:spPr>
        <p:txBody>
          <a:bodyPr/>
          <a:lstStyle/>
          <a:p>
            <a:r>
              <a:rPr lang="en-US" dirty="0"/>
              <a:t>Create a tool that can:</a:t>
            </a:r>
          </a:p>
          <a:p>
            <a:pPr lvl="1"/>
            <a:r>
              <a:rPr lang="en-US" altLang="zh-CN" dirty="0"/>
              <a:t>Be light-weight and able to be installed anywhere</a:t>
            </a:r>
            <a:endParaRPr lang="en-US" dirty="0"/>
          </a:p>
          <a:p>
            <a:pPr lvl="1"/>
            <a:r>
              <a:rPr lang="en-US" dirty="0"/>
              <a:t>Compose and save deep learning workflows</a:t>
            </a:r>
          </a:p>
          <a:p>
            <a:pPr lvl="1"/>
            <a:r>
              <a:rPr lang="en-US" dirty="0"/>
              <a:t>Run commands (e.g. bash) on distributed multiple servers</a:t>
            </a:r>
          </a:p>
          <a:p>
            <a:pPr lvl="1"/>
            <a:r>
              <a:rPr lang="en-US" dirty="0"/>
              <a:t>Allow users to upload and download files to/from the servers</a:t>
            </a:r>
          </a:p>
          <a:p>
            <a:pPr lvl="1"/>
            <a:r>
              <a:rPr lang="en-US" dirty="0"/>
              <a:t>Save provenance for follow-up query</a:t>
            </a:r>
          </a:p>
          <a:p>
            <a:pPr lvl="1"/>
            <a:r>
              <a:rPr lang="en-US" dirty="0"/>
              <a:t>Share results among scientists easily</a:t>
            </a:r>
          </a:p>
          <a:p>
            <a:pPr lvl="1"/>
            <a:r>
              <a:rPr lang="en-US" dirty="0"/>
              <a:t>Eliminate the needs for Multi-Thread working mode!!!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ED6AE81-9BCD-45EC-BCC0-1ED1DC5E48C6}"/>
              </a:ext>
            </a:extLst>
          </p:cNvPr>
          <p:cNvSpPr/>
          <p:nvPr/>
        </p:nvSpPr>
        <p:spPr>
          <a:xfrm>
            <a:off x="755576" y="4546078"/>
            <a:ext cx="3096344" cy="64807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 Servers = n Windows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C39B7C0-0D4F-49D1-AC25-537CB8F74DA3}"/>
              </a:ext>
            </a:extLst>
          </p:cNvPr>
          <p:cNvSpPr/>
          <p:nvPr/>
        </p:nvSpPr>
        <p:spPr>
          <a:xfrm>
            <a:off x="5076056" y="4546078"/>
            <a:ext cx="3096344" cy="64807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 Servers = 1 Window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A56C0618-835F-4F94-8D2C-7F22B6C3A7E9}"/>
              </a:ext>
            </a:extLst>
          </p:cNvPr>
          <p:cNvSpPr/>
          <p:nvPr/>
        </p:nvSpPr>
        <p:spPr>
          <a:xfrm>
            <a:off x="4112768" y="4690094"/>
            <a:ext cx="792088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F31D86E-3A34-44E3-A6EE-A126899A3398}"/>
              </a:ext>
            </a:extLst>
          </p:cNvPr>
          <p:cNvSpPr/>
          <p:nvPr/>
        </p:nvSpPr>
        <p:spPr>
          <a:xfrm>
            <a:off x="755576" y="5318595"/>
            <a:ext cx="3096344" cy="64807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 desktop software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FE4E027-31CD-4374-B74C-F422E9110909}"/>
              </a:ext>
            </a:extLst>
          </p:cNvPr>
          <p:cNvSpPr/>
          <p:nvPr/>
        </p:nvSpPr>
        <p:spPr>
          <a:xfrm>
            <a:off x="5076056" y="5318595"/>
            <a:ext cx="3096344" cy="64807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 web app in browser</a:t>
            </a: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C9EE8A6F-7E34-45D6-9628-D8AFF5A5B37C}"/>
              </a:ext>
            </a:extLst>
          </p:cNvPr>
          <p:cNvSpPr/>
          <p:nvPr/>
        </p:nvSpPr>
        <p:spPr>
          <a:xfrm>
            <a:off x="4112768" y="5462611"/>
            <a:ext cx="792088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5184DCA-5513-47B3-95E9-A21C82C79168}"/>
              </a:ext>
            </a:extLst>
          </p:cNvPr>
          <p:cNvSpPr/>
          <p:nvPr/>
        </p:nvSpPr>
        <p:spPr>
          <a:xfrm>
            <a:off x="755576" y="6091112"/>
            <a:ext cx="3096344" cy="64807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 process steps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949F32C-2D1F-418B-AF5E-493A289BF5AC}"/>
              </a:ext>
            </a:extLst>
          </p:cNvPr>
          <p:cNvSpPr/>
          <p:nvPr/>
        </p:nvSpPr>
        <p:spPr>
          <a:xfrm>
            <a:off x="5076056" y="6091112"/>
            <a:ext cx="3096344" cy="64807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 workflow</a:t>
            </a:r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4687D25A-19AD-41B1-986F-745102B0E087}"/>
              </a:ext>
            </a:extLst>
          </p:cNvPr>
          <p:cNvSpPr/>
          <p:nvPr/>
        </p:nvSpPr>
        <p:spPr>
          <a:xfrm>
            <a:off x="4112768" y="6235128"/>
            <a:ext cx="792088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1056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CED50A-EFC0-41FF-8E9A-BBAA167E33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172A60-4B4E-4134-9594-15D8233A33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dirty="0"/>
              <a:t>Fantastic cutting-edge libraries</a:t>
            </a:r>
          </a:p>
          <a:p>
            <a:pPr lvl="1"/>
            <a:r>
              <a:rPr lang="en-US" dirty="0">
                <a:hlinkClick r:id="rId2"/>
              </a:rPr>
              <a:t>d3.js</a:t>
            </a:r>
            <a:r>
              <a:rPr lang="en-US" dirty="0"/>
              <a:t> - BSD 3-Clause</a:t>
            </a:r>
          </a:p>
          <a:p>
            <a:pPr lvl="1"/>
            <a:r>
              <a:rPr lang="en-US" dirty="0">
                <a:hlinkClick r:id="rId3"/>
              </a:rPr>
              <a:t>graph-creator</a:t>
            </a:r>
            <a:r>
              <a:rPr lang="en-US" dirty="0"/>
              <a:t> - MIT License</a:t>
            </a:r>
          </a:p>
          <a:p>
            <a:pPr lvl="1"/>
            <a:r>
              <a:rPr lang="en-US" dirty="0">
                <a:hlinkClick r:id="rId4"/>
              </a:rPr>
              <a:t>bootstrap</a:t>
            </a:r>
            <a:r>
              <a:rPr lang="en-US" dirty="0"/>
              <a:t> - MIT License</a:t>
            </a:r>
          </a:p>
          <a:p>
            <a:pPr lvl="1"/>
            <a:r>
              <a:rPr lang="en-US" dirty="0" err="1">
                <a:hlinkClick r:id="rId5"/>
              </a:rPr>
              <a:t>CodeMirror</a:t>
            </a:r>
            <a:r>
              <a:rPr lang="en-US" dirty="0"/>
              <a:t> - MIT License</a:t>
            </a:r>
          </a:p>
          <a:p>
            <a:pPr lvl="1"/>
            <a:r>
              <a:rPr lang="en-US" dirty="0" err="1">
                <a:hlinkClick r:id="rId6"/>
              </a:rPr>
              <a:t>JQuery</a:t>
            </a:r>
            <a:r>
              <a:rPr lang="en-US" dirty="0">
                <a:hlinkClick r:id="rId6"/>
              </a:rPr>
              <a:t> Terminal</a:t>
            </a:r>
            <a:r>
              <a:rPr lang="en-US" dirty="0"/>
              <a:t> - MIT License</a:t>
            </a:r>
          </a:p>
          <a:p>
            <a:r>
              <a:rPr lang="en-US" dirty="0"/>
              <a:t>Programming language: </a:t>
            </a:r>
          </a:p>
          <a:p>
            <a:pPr lvl="1"/>
            <a:r>
              <a:rPr lang="en-US" dirty="0"/>
              <a:t>Java</a:t>
            </a:r>
          </a:p>
          <a:p>
            <a:pPr lvl="1"/>
            <a:r>
              <a:rPr lang="en-US" dirty="0" err="1"/>
              <a:t>Javascript</a:t>
            </a:r>
            <a:endParaRPr lang="en-US" dirty="0"/>
          </a:p>
          <a:p>
            <a:pPr lvl="1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ADE25D4-F717-4A95-B9DD-9ADCB2BC338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4108" y="3873117"/>
            <a:ext cx="1224135" cy="1224135"/>
          </a:xfrm>
          <a:prstGeom prst="rect">
            <a:avLst/>
          </a:prstGeom>
        </p:spPr>
      </p:pic>
      <p:pic>
        <p:nvPicPr>
          <p:cNvPr id="1026" name="Picture 2" descr="Image result for bootstrap">
            <a:extLst>
              <a:ext uri="{FF2B5EF4-FFF2-40B4-BE49-F238E27FC236}">
                <a16:creationId xmlns:a16="http://schemas.microsoft.com/office/drawing/2014/main" id="{B61DEB2A-DE43-4F6E-B150-52BA256C7C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5444" y="2218931"/>
            <a:ext cx="1584176" cy="133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6F627C1-D011-4367-861E-E80D85656D9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8830" y="4271149"/>
            <a:ext cx="1317403" cy="1224136"/>
          </a:xfrm>
          <a:prstGeom prst="rect">
            <a:avLst/>
          </a:prstGeom>
        </p:spPr>
      </p:pic>
      <p:pic>
        <p:nvPicPr>
          <p:cNvPr id="1028" name="Picture 4" descr="Image result for jquery">
            <a:extLst>
              <a:ext uri="{FF2B5EF4-FFF2-40B4-BE49-F238E27FC236}">
                <a16:creationId xmlns:a16="http://schemas.microsoft.com/office/drawing/2014/main" id="{870B24F9-F78B-410E-A1AC-3DA77B6397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844824"/>
            <a:ext cx="1440160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59109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D2243D-8284-4222-A21A-63FE6A11EF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4697AB8-73B2-4A72-B657-79CC14116A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10" y="1628800"/>
            <a:ext cx="8896180" cy="4392488"/>
          </a:xfrm>
        </p:spPr>
      </p:pic>
    </p:spTree>
    <p:extLst>
      <p:ext uri="{BB962C8B-B14F-4D97-AF65-F5344CB8AC3E}">
        <p14:creationId xmlns:p14="http://schemas.microsoft.com/office/powerpoint/2010/main" val="4197509931"/>
      </p:ext>
    </p:extLst>
  </p:cSld>
  <p:clrMapOvr>
    <a:masterClrMapping/>
  </p:clrMapOvr>
</p:sld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Pages>0</Pages>
  <Words>455</Words>
  <Characters>0</Characters>
  <Application>Microsoft Office PowerPoint</Application>
  <DocSecurity>0</DocSecurity>
  <PresentationFormat>On-screen Show (4:3)</PresentationFormat>
  <Lines>0</Lines>
  <Paragraphs>82</Paragraphs>
  <Slides>14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Aharoni</vt:lpstr>
      <vt:lpstr>Arial</vt:lpstr>
      <vt:lpstr>Calibri</vt:lpstr>
      <vt:lpstr>Georgia</vt:lpstr>
      <vt:lpstr>Wingdings</vt:lpstr>
      <vt:lpstr>默认设计模板</vt:lpstr>
      <vt:lpstr>ESIPLab Project  Geoweaver: a web-based prototype system for managing compound geospatial workflows of large-scale distributed deep networks</vt:lpstr>
      <vt:lpstr>Background: Deep learning Cropland Mapping</vt:lpstr>
      <vt:lpstr>Challenge I</vt:lpstr>
      <vt:lpstr>Challenge II</vt:lpstr>
      <vt:lpstr>Challenge III</vt:lpstr>
      <vt:lpstr>Target Problems</vt:lpstr>
      <vt:lpstr>Geoweaver Solution</vt:lpstr>
      <vt:lpstr>Implementation</vt:lpstr>
      <vt:lpstr>Demo</vt:lpstr>
      <vt:lpstr>Demo</vt:lpstr>
      <vt:lpstr>Result</vt:lpstr>
      <vt:lpstr>Download and Installation</vt:lpstr>
      <vt:lpstr>Sustainability Plan</vt:lpstr>
      <vt:lpstr>Thank you!!!</vt:lpstr>
    </vt:vector>
  </TitlesOfParts>
  <LinksUpToDate>false</LinksUpToDate>
  <CharactersWithSpaces>0</CharactersWithSpaces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CyberConnector: flexibly feeding earth observation data to earth science models</dc:title>
  <dc:creator>Administrator</dc:creator>
  <cp:lastModifiedBy>Ziheng Sun</cp:lastModifiedBy>
  <cp:revision>634</cp:revision>
  <dcterms:created xsi:type="dcterms:W3CDTF">2012-06-06T01:30:27Z</dcterms:created>
  <dcterms:modified xsi:type="dcterms:W3CDTF">2019-01-16T16:57:10Z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2052-8.1.0.2424</vt:lpwstr>
  </property>
</Properties>
</file>