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2" r:id="rId1"/>
  </p:sldMasterIdLst>
  <p:notesMasterIdLst>
    <p:notesMasterId r:id="rId31"/>
  </p:notesMasterIdLst>
  <p:handoutMasterIdLst>
    <p:handoutMasterId r:id="rId32"/>
  </p:handoutMasterIdLst>
  <p:sldIdLst>
    <p:sldId id="499" r:id="rId2"/>
    <p:sldId id="500" r:id="rId3"/>
    <p:sldId id="501" r:id="rId4"/>
    <p:sldId id="502" r:id="rId5"/>
    <p:sldId id="503" r:id="rId6"/>
    <p:sldId id="504" r:id="rId7"/>
    <p:sldId id="505" r:id="rId8"/>
    <p:sldId id="506" r:id="rId9"/>
    <p:sldId id="526" r:id="rId10"/>
    <p:sldId id="527" r:id="rId11"/>
    <p:sldId id="529" r:id="rId12"/>
    <p:sldId id="510" r:id="rId13"/>
    <p:sldId id="511" r:id="rId14"/>
    <p:sldId id="512" r:id="rId15"/>
    <p:sldId id="513" r:id="rId16"/>
    <p:sldId id="530" r:id="rId17"/>
    <p:sldId id="531" r:id="rId18"/>
    <p:sldId id="514" r:id="rId19"/>
    <p:sldId id="515" r:id="rId20"/>
    <p:sldId id="532" r:id="rId21"/>
    <p:sldId id="533" r:id="rId22"/>
    <p:sldId id="534" r:id="rId23"/>
    <p:sldId id="535" r:id="rId24"/>
    <p:sldId id="518" r:id="rId25"/>
    <p:sldId id="519" r:id="rId26"/>
    <p:sldId id="520" r:id="rId27"/>
    <p:sldId id="538" r:id="rId28"/>
    <p:sldId id="537" r:id="rId29"/>
    <p:sldId id="536" r:id="rId30"/>
  </p:sldIdLst>
  <p:sldSz cx="12192000" cy="6858000"/>
  <p:notesSz cx="6797675" cy="9926638"/>
  <p:embeddedFontLst>
    <p:embeddedFont>
      <p:font typeface="Calibri" panose="020F0502020204030204" pitchFamily="34" charset="0"/>
      <p:regular r:id="rId33"/>
      <p:bold r:id="rId34"/>
      <p:italic r:id="rId35"/>
      <p:boldItalic r:id="rId36"/>
    </p:embeddedFont>
    <p:embeddedFont>
      <p:font typeface="Lucida Sans" panose="020B0602030504020204" pitchFamily="34" charset="0"/>
      <p:regular r:id="rId37"/>
      <p:bold r:id="rId38"/>
      <p:italic r:id="rId39"/>
      <p:boldItalic r:id="rId40"/>
    </p:embeddedFont>
    <p:embeddedFont>
      <p:font typeface="Georgia" panose="02040502050405020303" pitchFamily="18" charset="0"/>
      <p:regular r:id="rId41"/>
      <p:bold r:id="rId42"/>
      <p:italic r:id="rId43"/>
      <p:boldItalic r:id="rId44"/>
    </p:embeddedFont>
    <p:embeddedFont>
      <p:font typeface="Lucida Bright" panose="02040602050505020304" pitchFamily="18" charset="0"/>
      <p:regular r:id="rId45"/>
      <p:bold r:id="rId46"/>
      <p:italic r:id="rId47"/>
      <p:boldItalic r:id="rId48"/>
    </p:embeddedFont>
    <p:embeddedFont>
      <p:font typeface="Trebuchet MS" panose="020B060302020202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65E"/>
    <a:srgbClr val="B5BD00"/>
    <a:srgbClr val="C8CED2"/>
    <a:srgbClr val="898989"/>
    <a:srgbClr val="00A9CE"/>
    <a:srgbClr val="5B6770"/>
    <a:srgbClr val="43B02A"/>
    <a:srgbClr val="78BE20"/>
    <a:srgbClr val="5EAF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88049" autoAdjust="0"/>
  </p:normalViewPr>
  <p:slideViewPr>
    <p:cSldViewPr>
      <p:cViewPr>
        <p:scale>
          <a:sx n="83" d="100"/>
          <a:sy n="83" d="100"/>
        </p:scale>
        <p:origin x="72" y="2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dirty="0" smtClean="0"/>
              <a:t>Verfügbare</a:t>
            </a:r>
            <a:r>
              <a:rPr lang="de-DE" baseline="0" dirty="0" smtClean="0"/>
              <a:t> Daten zu Artikeln in führenden Politikwissenschaftlichen Zeitschriften</a:t>
            </a:r>
            <a:endParaRPr lang="en-US" dirty="0"/>
          </a:p>
        </c:rich>
      </c:tx>
      <c:layout>
        <c:manualLayout>
          <c:xMode val="edge"/>
          <c:yMode val="edge"/>
          <c:x val="0.1643721797278017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Mandatory Replication Material or Verification</c:v>
                </c:pt>
              </c:strCache>
            </c:strRef>
          </c:tx>
          <c:spPr>
            <a:solidFill>
              <a:schemeClr val="accent1"/>
            </a:solidFill>
            <a:ln>
              <a:noFill/>
            </a:ln>
            <a:effectLst/>
          </c:spPr>
          <c:invertIfNegative val="0"/>
          <c:cat>
            <c:strRef>
              <c:f>Sheet1!$A$2</c:f>
              <c:strCache>
                <c:ptCount val="1"/>
                <c:pt idx="0">
                  <c:v>Percentage of articles with available replication material</c:v>
                </c:pt>
              </c:strCache>
            </c:strRef>
          </c:cat>
          <c:val>
            <c:numRef>
              <c:f>Sheet1!$B$2</c:f>
              <c:numCache>
                <c:formatCode>General</c:formatCode>
                <c:ptCount val="1"/>
                <c:pt idx="0">
                  <c:v>87.6</c:v>
                </c:pt>
              </c:numCache>
            </c:numRef>
          </c:val>
          <c:extLst>
            <c:ext xmlns:c16="http://schemas.microsoft.com/office/drawing/2014/chart" uri="{C3380CC4-5D6E-409C-BE32-E72D297353CC}">
              <c16:uniqueId val="{00000000-E27A-4C04-8CC7-710F1CCA8484}"/>
            </c:ext>
          </c:extLst>
        </c:ser>
        <c:ser>
          <c:idx val="1"/>
          <c:order val="1"/>
          <c:tx>
            <c:strRef>
              <c:f>Sheet1!$C$1</c:f>
              <c:strCache>
                <c:ptCount val="1"/>
                <c:pt idx="0">
                  <c:v>Expected Replication Material</c:v>
                </c:pt>
              </c:strCache>
            </c:strRef>
          </c:tx>
          <c:spPr>
            <a:solidFill>
              <a:schemeClr val="accent2"/>
            </a:solidFill>
            <a:ln>
              <a:noFill/>
            </a:ln>
            <a:effectLst/>
          </c:spPr>
          <c:invertIfNegative val="0"/>
          <c:cat>
            <c:strRef>
              <c:f>Sheet1!$A$2</c:f>
              <c:strCache>
                <c:ptCount val="1"/>
                <c:pt idx="0">
                  <c:v>Percentage of articles with available replication material</c:v>
                </c:pt>
              </c:strCache>
            </c:strRef>
          </c:cat>
          <c:val>
            <c:numRef>
              <c:f>Sheet1!$C$2</c:f>
              <c:numCache>
                <c:formatCode>General</c:formatCode>
                <c:ptCount val="1"/>
                <c:pt idx="0">
                  <c:v>43.1</c:v>
                </c:pt>
              </c:numCache>
            </c:numRef>
          </c:val>
          <c:extLst>
            <c:ext xmlns:c16="http://schemas.microsoft.com/office/drawing/2014/chart" uri="{C3380CC4-5D6E-409C-BE32-E72D297353CC}">
              <c16:uniqueId val="{00000001-E27A-4C04-8CC7-710F1CCA8484}"/>
            </c:ext>
          </c:extLst>
        </c:ser>
        <c:ser>
          <c:idx val="2"/>
          <c:order val="2"/>
          <c:tx>
            <c:strRef>
              <c:f>Sheet1!$D$1</c:f>
              <c:strCache>
                <c:ptCount val="1"/>
                <c:pt idx="0">
                  <c:v>No Requirements</c:v>
                </c:pt>
              </c:strCache>
            </c:strRef>
          </c:tx>
          <c:spPr>
            <a:solidFill>
              <a:schemeClr val="accent3"/>
            </a:solidFill>
            <a:ln>
              <a:noFill/>
            </a:ln>
            <a:effectLst/>
          </c:spPr>
          <c:invertIfNegative val="0"/>
          <c:cat>
            <c:strRef>
              <c:f>Sheet1!$A$2</c:f>
              <c:strCache>
                <c:ptCount val="1"/>
                <c:pt idx="0">
                  <c:v>Percentage of articles with available replication material</c:v>
                </c:pt>
              </c:strCache>
            </c:strRef>
          </c:cat>
          <c:val>
            <c:numRef>
              <c:f>Sheet1!$D$2</c:f>
              <c:numCache>
                <c:formatCode>General</c:formatCode>
                <c:ptCount val="1"/>
                <c:pt idx="0">
                  <c:v>27.9</c:v>
                </c:pt>
              </c:numCache>
            </c:numRef>
          </c:val>
          <c:extLst>
            <c:ext xmlns:c16="http://schemas.microsoft.com/office/drawing/2014/chart" uri="{C3380CC4-5D6E-409C-BE32-E72D297353CC}">
              <c16:uniqueId val="{00000002-E27A-4C04-8CC7-710F1CCA8484}"/>
            </c:ext>
          </c:extLst>
        </c:ser>
        <c:dLbls>
          <c:showLegendKey val="0"/>
          <c:showVal val="0"/>
          <c:showCatName val="0"/>
          <c:showSerName val="0"/>
          <c:showPercent val="0"/>
          <c:showBubbleSize val="0"/>
        </c:dLbls>
        <c:gapWidth val="219"/>
        <c:overlap val="-27"/>
        <c:axId val="379133896"/>
        <c:axId val="379131152"/>
      </c:barChart>
      <c:catAx>
        <c:axId val="379133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79131152"/>
        <c:crosses val="autoZero"/>
        <c:auto val="1"/>
        <c:lblAlgn val="ctr"/>
        <c:lblOffset val="100"/>
        <c:noMultiLvlLbl val="0"/>
      </c:catAx>
      <c:valAx>
        <c:axId val="37913115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133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0.17816</cdr:x>
      <cdr:y>0.11946</cdr:y>
    </cdr:from>
    <cdr:to>
      <cdr:x>0.43513</cdr:x>
      <cdr:y>0.31184</cdr:y>
    </cdr:to>
    <cdr:sp macro="" textlink="">
      <cdr:nvSpPr>
        <cdr:cNvPr id="2" name="TextBox 1"/>
        <cdr:cNvSpPr txBox="1"/>
      </cdr:nvSpPr>
      <cdr:spPr>
        <a:xfrm xmlns:a="http://schemas.openxmlformats.org/drawingml/2006/main">
          <a:off x="1873424" y="490041"/>
          <a:ext cx="2702181" cy="7891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err="1" smtClean="0"/>
            <a:t>Verpflichtende</a:t>
          </a:r>
          <a:r>
            <a:rPr lang="en-US" sz="1200" dirty="0" smtClean="0"/>
            <a:t> </a:t>
          </a:r>
          <a:r>
            <a:rPr lang="en-US" sz="1200" dirty="0" err="1" smtClean="0"/>
            <a:t>Daten</a:t>
          </a:r>
          <a:r>
            <a:rPr lang="en-US" sz="1200" dirty="0" smtClean="0"/>
            <a:t> und </a:t>
          </a:r>
          <a:r>
            <a:rPr lang="en-US" sz="1200" dirty="0" err="1" smtClean="0"/>
            <a:t>Replikationsmaterialien</a:t>
          </a:r>
          <a:endParaRPr lang="en-US" sz="1200" dirty="0"/>
        </a:p>
      </cdr:txBody>
    </cdr:sp>
  </cdr:relSizeAnchor>
  <cdr:relSizeAnchor xmlns:cdr="http://schemas.openxmlformats.org/drawingml/2006/chartDrawing">
    <cdr:from>
      <cdr:x>0.41347</cdr:x>
      <cdr:y>0.44391</cdr:y>
    </cdr:from>
    <cdr:to>
      <cdr:x>0.62074</cdr:x>
      <cdr:y>0.63628</cdr:y>
    </cdr:to>
    <cdr:sp macro="" textlink="">
      <cdr:nvSpPr>
        <cdr:cNvPr id="4" name="TextBox 1"/>
        <cdr:cNvSpPr txBox="1"/>
      </cdr:nvSpPr>
      <cdr:spPr>
        <a:xfrm xmlns:a="http://schemas.openxmlformats.org/drawingml/2006/main">
          <a:off x="4347933" y="1820947"/>
          <a:ext cx="2179529" cy="7891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err="1" smtClean="0"/>
            <a:t>Daten</a:t>
          </a:r>
          <a:r>
            <a:rPr lang="en-US" sz="1200" dirty="0" smtClean="0"/>
            <a:t> und </a:t>
          </a:r>
          <a:r>
            <a:rPr lang="en-US" sz="1200" dirty="0" err="1" smtClean="0"/>
            <a:t>Replikationsmaterialien</a:t>
          </a:r>
          <a:r>
            <a:rPr lang="en-US" sz="1200" dirty="0" smtClean="0"/>
            <a:t> “</a:t>
          </a:r>
          <a:r>
            <a:rPr lang="en-US" sz="1200" dirty="0" err="1" smtClean="0"/>
            <a:t>erwartet</a:t>
          </a:r>
          <a:r>
            <a:rPr lang="en-US" sz="1200" dirty="0" smtClean="0"/>
            <a:t>”</a:t>
          </a:r>
          <a:endParaRPr lang="en-US" sz="1200" dirty="0"/>
        </a:p>
      </cdr:txBody>
    </cdr:sp>
  </cdr:relSizeAnchor>
  <cdr:relSizeAnchor xmlns:cdr="http://schemas.openxmlformats.org/drawingml/2006/chartDrawing">
    <cdr:from>
      <cdr:x>0.6145</cdr:x>
      <cdr:y>0.60815</cdr:y>
    </cdr:from>
    <cdr:to>
      <cdr:x>0.82176</cdr:x>
      <cdr:y>0.80053</cdr:y>
    </cdr:to>
    <cdr:sp macro="" textlink="">
      <cdr:nvSpPr>
        <cdr:cNvPr id="5" name="TextBox 1"/>
        <cdr:cNvSpPr txBox="1"/>
      </cdr:nvSpPr>
      <cdr:spPr>
        <a:xfrm xmlns:a="http://schemas.openxmlformats.org/drawingml/2006/main">
          <a:off x="6461814" y="2494701"/>
          <a:ext cx="2179529" cy="7891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err="1" smtClean="0"/>
            <a:t>Keine</a:t>
          </a:r>
          <a:r>
            <a:rPr lang="en-US" sz="1200" dirty="0" smtClean="0"/>
            <a:t> </a:t>
          </a:r>
          <a:r>
            <a:rPr lang="en-US" sz="1200" dirty="0" err="1" smtClean="0"/>
            <a:t>Verpflichtung</a:t>
          </a:r>
          <a:endParaRPr lang="en-US" sz="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175" cy="49565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956" y="0"/>
            <a:ext cx="2946175" cy="495653"/>
          </a:xfrm>
          <a:prstGeom prst="rect">
            <a:avLst/>
          </a:prstGeom>
        </p:spPr>
        <p:txBody>
          <a:bodyPr vert="horz" lIns="91440" tIns="45720" rIns="91440" bIns="45720" rtlCol="0"/>
          <a:lstStyle>
            <a:lvl1pPr algn="r">
              <a:defRPr sz="1200"/>
            </a:lvl1pPr>
          </a:lstStyle>
          <a:p>
            <a:fld id="{048D877E-765F-4885-B83A-BD4DE0077CA6}" type="datetimeFigureOut">
              <a:rPr lang="en-GB" smtClean="0"/>
              <a:t>24/01/2019</a:t>
            </a:fld>
            <a:endParaRPr lang="en-GB"/>
          </a:p>
        </p:txBody>
      </p:sp>
      <p:sp>
        <p:nvSpPr>
          <p:cNvPr id="4" name="Footer Placeholder 3"/>
          <p:cNvSpPr>
            <a:spLocks noGrp="1"/>
          </p:cNvSpPr>
          <p:nvPr>
            <p:ph type="ftr" sz="quarter" idx="2"/>
          </p:nvPr>
        </p:nvSpPr>
        <p:spPr>
          <a:xfrm>
            <a:off x="0" y="9429288"/>
            <a:ext cx="2946175" cy="49565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956" y="9429288"/>
            <a:ext cx="2946175" cy="495653"/>
          </a:xfrm>
          <a:prstGeom prst="rect">
            <a:avLst/>
          </a:prstGeom>
        </p:spPr>
        <p:txBody>
          <a:bodyPr vert="horz" lIns="91440" tIns="45720" rIns="91440" bIns="45720" rtlCol="0" anchor="b"/>
          <a:lstStyle>
            <a:lvl1pPr algn="r">
              <a:defRPr sz="1200"/>
            </a:lvl1pPr>
          </a:lstStyle>
          <a:p>
            <a:fld id="{D160465A-6E78-4AC9-8CC8-11868BA7E727}" type="slidenum">
              <a:rPr lang="en-GB" smtClean="0"/>
              <a:t>‹#›</a:t>
            </a:fld>
            <a:endParaRPr lang="en-GB"/>
          </a:p>
        </p:txBody>
      </p:sp>
    </p:spTree>
    <p:extLst>
      <p:ext uri="{BB962C8B-B14F-4D97-AF65-F5344CB8AC3E}">
        <p14:creationId xmlns:p14="http://schemas.microsoft.com/office/powerpoint/2010/main" val="2437981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2958" tIns="46479" rIns="92958" bIns="46479" rtlCol="0"/>
          <a:lstStyle>
            <a:lvl1pPr algn="r">
              <a:defRPr sz="1200"/>
            </a:lvl1pPr>
          </a:lstStyle>
          <a:p>
            <a:fld id="{35ACF7D1-02EE-EF43-A191-0DC836674B2D}" type="datetimeFigureOut">
              <a:rPr lang="en-US" smtClean="0"/>
              <a:pPr/>
              <a:t>1/24/2019</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2958" tIns="46479" rIns="92958" bIns="46479"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6332"/>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2958" tIns="46479" rIns="92958" bIns="46479" rtlCol="0" anchor="b"/>
          <a:lstStyle>
            <a:lvl1pPr algn="r">
              <a:defRPr sz="1200"/>
            </a:lvl1pPr>
          </a:lstStyle>
          <a:p>
            <a:fld id="{17066BFF-8581-5845-8FFF-CA3EBAB8A368}" type="slidenum">
              <a:rPr lang="en-US" smtClean="0"/>
              <a:pPr/>
              <a:t>‹#›</a:t>
            </a:fld>
            <a:endParaRPr lang="en-US" dirty="0"/>
          </a:p>
        </p:txBody>
      </p:sp>
    </p:spTree>
    <p:extLst>
      <p:ext uri="{BB962C8B-B14F-4D97-AF65-F5344CB8AC3E}">
        <p14:creationId xmlns:p14="http://schemas.microsoft.com/office/powerpoint/2010/main" val="36037547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066BFF-8581-5845-8FFF-CA3EBAB8A368}" type="slidenum">
              <a:rPr lang="en-US" smtClean="0"/>
              <a:pPr/>
              <a:t>28</a:t>
            </a:fld>
            <a:endParaRPr lang="en-US" dirty="0"/>
          </a:p>
        </p:txBody>
      </p:sp>
    </p:spTree>
    <p:extLst>
      <p:ext uri="{BB962C8B-B14F-4D97-AF65-F5344CB8AC3E}">
        <p14:creationId xmlns:p14="http://schemas.microsoft.com/office/powerpoint/2010/main" val="1307812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19000"/>
            <a:lum/>
          </a:blip>
          <a:srcRect/>
          <a:stretch>
            <a:fillRect l="-32000" r="-3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EE995E"/>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2683644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3662"/>
            <a:ext cx="3932237" cy="935037"/>
          </a:xfrm>
        </p:spPr>
        <p:txBody>
          <a:bodyPr anchor="b"/>
          <a:lstStyle>
            <a:lvl1pPr>
              <a:defRPr sz="3200"/>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1122362"/>
            <a:ext cx="6172200" cy="4738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Rectangle 7"/>
          <p:cNvSpPr/>
          <p:nvPr/>
        </p:nvSpPr>
        <p:spPr>
          <a:xfrm>
            <a:off x="0" y="0"/>
            <a:ext cx="12192000" cy="1122363"/>
          </a:xfrm>
          <a:prstGeom prst="rect">
            <a:avLst/>
          </a:prstGeom>
          <a:blipFill dpi="0" rotWithShape="1">
            <a:blip r:embed="rId2">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9304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209550"/>
            <a:ext cx="10515600" cy="703262"/>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p:nvSpPr>
        <p:spPr>
          <a:xfrm>
            <a:off x="0" y="0"/>
            <a:ext cx="12192000" cy="1122363"/>
          </a:xfrm>
          <a:prstGeom prst="rect">
            <a:avLst/>
          </a:prstGeom>
          <a:blipFill dpi="0" rotWithShape="1">
            <a:blip r:embed="rId2">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0803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58450" y="365125"/>
            <a:ext cx="2344736"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p:nvSpPr>
        <p:spPr>
          <a:xfrm rot="5400000">
            <a:off x="8201818" y="2867819"/>
            <a:ext cx="6858000" cy="1122363"/>
          </a:xfrm>
          <a:prstGeom prst="rect">
            <a:avLst/>
          </a:prstGeom>
          <a:blipFill dpi="0" rotWithShape="1">
            <a:blip r:embed="rId2">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5466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1327"/>
            <a:ext cx="10515600" cy="759707"/>
          </a:xfrm>
        </p:spPr>
        <p:txBody>
          <a:bodyPr/>
          <a:lstStyle>
            <a:lvl1pPr>
              <a:defRPr>
                <a:solidFill>
                  <a:srgbClr val="EE995E"/>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0" y="1882070"/>
            <a:ext cx="10515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9"/>
          <p:cNvSpPr/>
          <p:nvPr/>
        </p:nvSpPr>
        <p:spPr>
          <a:xfrm>
            <a:off x="0" y="0"/>
            <a:ext cx="12192000" cy="1122363"/>
          </a:xfrm>
          <a:prstGeom prst="rect">
            <a:avLst/>
          </a:prstGeom>
          <a:blipFill dpi="0" rotWithShape="1">
            <a:blip r:embed="rId2">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2452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19000"/>
            <a:lum/>
          </a:blip>
          <a:srcRect/>
          <a:stretch>
            <a:fillRect l="-32000" r="-3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EE995E"/>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3216338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09550"/>
            <a:ext cx="10515600" cy="7032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p:nvPr/>
        </p:nvSpPr>
        <p:spPr>
          <a:xfrm>
            <a:off x="0" y="0"/>
            <a:ext cx="12192000" cy="1122363"/>
          </a:xfrm>
          <a:prstGeom prst="rect">
            <a:avLst/>
          </a:prstGeom>
          <a:blipFill dpi="0" rotWithShape="1">
            <a:blip r:embed="rId2">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4710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96673"/>
            <a:ext cx="10515600" cy="72901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p:nvSpPr>
        <p:spPr>
          <a:xfrm>
            <a:off x="0" y="0"/>
            <a:ext cx="12192000" cy="1122363"/>
          </a:xfrm>
          <a:prstGeom prst="rect">
            <a:avLst/>
          </a:prstGeom>
          <a:blipFill dpi="0" rotWithShape="1">
            <a:blip r:embed="rId2">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0618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9024"/>
            <a:ext cx="10515600" cy="784313"/>
          </a:xfrm>
        </p:spPr>
        <p:txBody>
          <a:bodyPr/>
          <a:lstStyle/>
          <a:p>
            <a:r>
              <a:rPr lang="en-US" dirty="0" smtClean="0"/>
              <a:t>Click to edit Master title style</a:t>
            </a:r>
            <a:endParaRPr lang="en-US" dirty="0"/>
          </a:p>
        </p:txBody>
      </p:sp>
      <p:sp>
        <p:nvSpPr>
          <p:cNvPr id="6" name="Rectangle 5"/>
          <p:cNvSpPr/>
          <p:nvPr/>
        </p:nvSpPr>
        <p:spPr>
          <a:xfrm>
            <a:off x="0" y="0"/>
            <a:ext cx="12192000" cy="1122363"/>
          </a:xfrm>
          <a:prstGeom prst="rect">
            <a:avLst/>
          </a:prstGeom>
          <a:blipFill dpi="0" rotWithShape="1">
            <a:blip r:embed="rId2">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1278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Full image">
    <p:bg>
      <p:bgPr>
        <a:blipFill dpi="0" rotWithShape="1">
          <a:blip r:embed="rId2">
            <a:alphaModFix amt="19000"/>
            <a:lum/>
          </a:blip>
          <a:srcRect/>
          <a:stretch>
            <a:fillRect l="-32000" r="-3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8538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1122363"/>
          </a:xfrm>
          <a:prstGeom prst="rect">
            <a:avLst/>
          </a:prstGeom>
          <a:blipFill dpi="0" rotWithShape="1">
            <a:blip r:embed="rId2">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7468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7325"/>
            <a:ext cx="3932237" cy="935037"/>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1122362"/>
            <a:ext cx="6172200" cy="4738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Rectangle 7"/>
          <p:cNvSpPr/>
          <p:nvPr/>
        </p:nvSpPr>
        <p:spPr>
          <a:xfrm>
            <a:off x="0" y="0"/>
            <a:ext cx="12192000" cy="1122363"/>
          </a:xfrm>
          <a:prstGeom prst="rect">
            <a:avLst/>
          </a:prstGeom>
          <a:blipFill dpi="0" rotWithShape="1">
            <a:blip r:embed="rId2">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4666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028975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24" r:id="rId7"/>
    <p:sldLayoutId id="2147483719" r:id="rId8"/>
    <p:sldLayoutId id="2147483720" r:id="rId9"/>
    <p:sldLayoutId id="2147483721" r:id="rId10"/>
    <p:sldLayoutId id="2147483722" r:id="rId11"/>
    <p:sldLayoutId id="2147483723"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200" b="1" i="0" kern="1200" baseline="0">
          <a:solidFill>
            <a:srgbClr val="EE99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nps.gov/subjects/sound/data.htm" TargetMode="External"/><Relationship Id="rId3" Type="http://schemas.openxmlformats.org/officeDocument/2006/relationships/image" Target="../media/image15.jpeg"/><Relationship Id="rId7" Type="http://schemas.openxmlformats.org/officeDocument/2006/relationships/hyperlink" Target="https://www.jpl.nasa.gov/news/news.php?feature=6269" TargetMode="External"/><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hyperlink" Target="https://fr.m.wikipedia.org/wiki/Fichier:DARPA_Big_Data.jpg" TargetMode="External"/><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soziologie.de/de/nc/aktuell/stellungnahmen/single-view/archive/2019/01/09/article/bereitstellung-und-nachnutzung-von-forschungsdaten-in-der-soziologie/" TargetMode="External"/><Relationship Id="rId1" Type="http://schemas.openxmlformats.org/officeDocument/2006/relationships/slideLayout" Target="../slideLayouts/slideLayout6.xml"/><Relationship Id="rId5" Type="http://schemas.openxmlformats.org/officeDocument/2006/relationships/hyperlink" Target="https://dialogueondart.org/petition/" TargetMode="Externa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managing-qualitative-data.org/"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qdr.syr.edu/qdr-blog/webinar-securely-managing-qualitative-data"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duckofminerva.com/2015/11/put-a-da-rt-in-it.html" TargetMode="External"/><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hyperlink" Target="http://apr.sagepub.com/content/42/1/65"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hyperlink" Target="mailto:skarcher@syr.edu" TargetMode="External"/><Relationship Id="rId2" Type="http://schemas.openxmlformats.org/officeDocument/2006/relationships/hyperlink" Target="https://qdr.syr.edu/" TargetMode="Externa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mailto:qdr@syr.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017/S1049096516000184"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371/journal.pone.0147942" TargetMode="External"/><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de-DE" sz="4400" dirty="0"/>
              <a:t>Forschungsdatenmanagement und transparente Forschung mit qualitativen Daten</a:t>
            </a:r>
            <a:endParaRPr lang="en-US" sz="4400" dirty="0"/>
          </a:p>
        </p:txBody>
      </p:sp>
      <p:sp>
        <p:nvSpPr>
          <p:cNvPr id="4" name="Subtitle 2"/>
          <p:cNvSpPr txBox="1">
            <a:spLocks/>
          </p:cNvSpPr>
          <p:nvPr/>
        </p:nvSpPr>
        <p:spPr>
          <a:xfrm>
            <a:off x="2339787" y="4796357"/>
            <a:ext cx="7578911" cy="6340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55B7D3"/>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55B7D3"/>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55B7D3"/>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55B7D3"/>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55B7D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dirty="0" err="1" smtClean="0"/>
              <a:t>Universit</a:t>
            </a:r>
            <a:r>
              <a:rPr lang="de-DE" dirty="0" smtClean="0"/>
              <a:t>ät Mannheim, 24.1.2019</a:t>
            </a:r>
            <a:endParaRPr lang="en-US" dirty="0"/>
          </a:p>
        </p:txBody>
      </p:sp>
      <p:sp>
        <p:nvSpPr>
          <p:cNvPr id="5" name="Subtitle 2"/>
          <p:cNvSpPr txBox="1">
            <a:spLocks/>
          </p:cNvSpPr>
          <p:nvPr/>
        </p:nvSpPr>
        <p:spPr>
          <a:xfrm>
            <a:off x="1" y="5525041"/>
            <a:ext cx="12192000" cy="634059"/>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55B7D3"/>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55B7D3"/>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55B7D3"/>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55B7D3"/>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55B7D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dirty="0" smtClean="0">
                <a:solidFill>
                  <a:srgbClr val="EE985E"/>
                </a:solidFill>
              </a:rPr>
              <a:t>Sebastian Karcher</a:t>
            </a:r>
            <a:br>
              <a:rPr lang="en-US" dirty="0" smtClean="0">
                <a:solidFill>
                  <a:srgbClr val="EE985E"/>
                </a:solidFill>
              </a:rPr>
            </a:br>
            <a:r>
              <a:rPr lang="en-US" dirty="0" smtClean="0">
                <a:solidFill>
                  <a:srgbClr val="EE985E"/>
                </a:solidFill>
              </a:rPr>
              <a:t>QDR</a:t>
            </a:r>
            <a:r>
              <a:rPr lang="en-US" dirty="0">
                <a:solidFill>
                  <a:srgbClr val="EE985E"/>
                </a:solidFill>
              </a:rPr>
              <a:t>, Syracuse University</a:t>
            </a:r>
          </a:p>
        </p:txBody>
      </p:sp>
    </p:spTree>
    <p:extLst>
      <p:ext uri="{BB962C8B-B14F-4D97-AF65-F5344CB8AC3E}">
        <p14:creationId xmlns:p14="http://schemas.microsoft.com/office/powerpoint/2010/main" val="19233592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smtClean="0"/>
              <a:t>Wenn wir and „Daten“ denken</a:t>
            </a:r>
            <a:endParaRPr lang="en-US" dirty="0"/>
          </a:p>
        </p:txBody>
      </p:sp>
      <p:pic>
        <p:nvPicPr>
          <p:cNvPr id="1028" name="Picture 4" descr="This view shows the entire sky at energies greater than 1 GeV based on five years of data from the LAT instrument on NASA's Fermi Gamma-ray Space Telescope. Brighter colors indicate brighter gamma-ray sou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112" y="1735728"/>
            <a:ext cx="5155711" cy="26423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wo Years of NEOWISE Observations Ma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080" y="4005064"/>
            <a:ext cx="4681736" cy="26369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gure with 12 lines representing 24 hours of sou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03" y="4293096"/>
            <a:ext cx="28575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sing Landsat imagery and cloud computing, researchers mapped forest cover worldwide as well as forest loss and gain. Over 12 years, 888,000 square miles (2.3 million square kilometers) of forest were lost, and 309,000 square miles (800,000 square kilometers) regrew. Image Credit: NASA Goddard, based on data from Hansen et al., 20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7856" y="1124744"/>
            <a:ext cx="3780185" cy="24369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6517" y="5903893"/>
            <a:ext cx="4032448" cy="954107"/>
          </a:xfrm>
          <a:prstGeom prst="rect">
            <a:avLst/>
          </a:prstGeom>
          <a:noFill/>
        </p:spPr>
        <p:txBody>
          <a:bodyPr wrap="square" rtlCol="0">
            <a:spAutoFit/>
          </a:bodyPr>
          <a:lstStyle/>
          <a:p>
            <a:r>
              <a:rPr lang="en-US" sz="800" dirty="0" smtClean="0"/>
              <a:t>All images public </a:t>
            </a:r>
            <a:r>
              <a:rPr lang="en-US" sz="800" dirty="0"/>
              <a:t>domain from:</a:t>
            </a:r>
            <a:br>
              <a:rPr lang="en-US" sz="800" dirty="0"/>
            </a:br>
            <a:r>
              <a:rPr lang="en-US" sz="800" dirty="0">
                <a:hlinkClick r:id="rId6"/>
              </a:rPr>
              <a:t>https://</a:t>
            </a:r>
            <a:r>
              <a:rPr lang="en-US" sz="800" dirty="0" smtClean="0">
                <a:hlinkClick r:id="rId6"/>
              </a:rPr>
              <a:t>fr.m.wikipedia.org/wiki/Fichier:DARPA_Big_Data.jpg</a:t>
            </a:r>
            <a:r>
              <a:rPr lang="en-US" sz="800" dirty="0"/>
              <a:t/>
            </a:r>
            <a:br>
              <a:rPr lang="en-US" sz="800" dirty="0"/>
            </a:br>
            <a:r>
              <a:rPr lang="en-US" sz="800" dirty="0"/>
              <a:t>https://fermi.gsfc.nasa.gov/ssc/</a:t>
            </a:r>
            <a:br>
              <a:rPr lang="en-US" sz="800" dirty="0"/>
            </a:br>
            <a:r>
              <a:rPr lang="en-US" sz="800" dirty="0">
                <a:hlinkClick r:id="rId7"/>
              </a:rPr>
              <a:t>https://</a:t>
            </a:r>
            <a:r>
              <a:rPr lang="en-US" sz="800" dirty="0" smtClean="0">
                <a:hlinkClick r:id="rId7"/>
              </a:rPr>
              <a:t>www.jpl.nasa.gov/news/news.php?feature=6269</a:t>
            </a:r>
            <a:endParaRPr lang="en-US" sz="800" dirty="0" smtClean="0"/>
          </a:p>
          <a:p>
            <a:r>
              <a:rPr lang="en-US" sz="800" dirty="0">
                <a:hlinkClick r:id="rId8"/>
              </a:rPr>
              <a:t>https://</a:t>
            </a:r>
            <a:r>
              <a:rPr lang="en-US" sz="800" dirty="0" smtClean="0">
                <a:hlinkClick r:id="rId8"/>
              </a:rPr>
              <a:t>www.nps.gov/subjects/sound/data.htm</a:t>
            </a:r>
            <a:r>
              <a:rPr lang="en-US" sz="800" dirty="0"/>
              <a:t/>
            </a:r>
            <a:br>
              <a:rPr lang="en-US" sz="800" dirty="0"/>
            </a:br>
            <a:r>
              <a:rPr lang="en-US" sz="800" dirty="0"/>
              <a:t>https://climate.nasa.gov/news/1001/landsat-data-yield-best-view-to-date-of-global-forest-losses-gains/</a:t>
            </a:r>
          </a:p>
        </p:txBody>
      </p:sp>
      <p:pic>
        <p:nvPicPr>
          <p:cNvPr id="6" name="Picture 5"/>
          <p:cNvPicPr>
            <a:picLocks noChangeAspect="1"/>
          </p:cNvPicPr>
          <p:nvPr/>
        </p:nvPicPr>
        <p:blipFill>
          <a:blip r:embed="rId9"/>
          <a:stretch>
            <a:fillRect/>
          </a:stretch>
        </p:blipFill>
        <p:spPr>
          <a:xfrm>
            <a:off x="151777" y="1014111"/>
            <a:ext cx="2894740" cy="3434199"/>
          </a:xfrm>
          <a:prstGeom prst="rect">
            <a:avLst/>
          </a:prstGeom>
        </p:spPr>
      </p:pic>
      <p:sp>
        <p:nvSpPr>
          <p:cNvPr id="7" name="Rectangular Callout 6"/>
          <p:cNvSpPr/>
          <p:nvPr/>
        </p:nvSpPr>
        <p:spPr>
          <a:xfrm>
            <a:off x="9696400" y="227265"/>
            <a:ext cx="2401641" cy="609447"/>
          </a:xfrm>
          <a:prstGeom prst="wedgeRectCallout">
            <a:avLst>
              <a:gd name="adj1" fmla="val -81691"/>
              <a:gd name="adj2" fmla="val 27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Alle</a:t>
            </a:r>
            <a:r>
              <a:rPr lang="en-US" dirty="0" smtClean="0">
                <a:solidFill>
                  <a:schemeClr val="tx1"/>
                </a:solidFill>
              </a:rPr>
              <a:t> </a:t>
            </a:r>
            <a:r>
              <a:rPr lang="en-US" dirty="0" err="1" smtClean="0">
                <a:solidFill>
                  <a:schemeClr val="tx1"/>
                </a:solidFill>
              </a:rPr>
              <a:t>basierend</a:t>
            </a:r>
            <a:r>
              <a:rPr lang="en-US" dirty="0" smtClean="0">
                <a:solidFill>
                  <a:schemeClr val="tx1"/>
                </a:solidFill>
              </a:rPr>
              <a:t> auf </a:t>
            </a:r>
            <a:r>
              <a:rPr lang="en-US" dirty="0" err="1" smtClean="0">
                <a:solidFill>
                  <a:schemeClr val="tx1"/>
                </a:solidFill>
              </a:rPr>
              <a:t>numerischen</a:t>
            </a:r>
            <a:r>
              <a:rPr lang="en-US" dirty="0" smtClean="0">
                <a:solidFill>
                  <a:schemeClr val="tx1"/>
                </a:solidFill>
              </a:rPr>
              <a:t> </a:t>
            </a:r>
            <a:r>
              <a:rPr lang="en-US" dirty="0" err="1" smtClean="0">
                <a:solidFill>
                  <a:schemeClr val="tx1"/>
                </a:solidFill>
              </a:rPr>
              <a:t>Daten</a:t>
            </a:r>
            <a:endParaRPr lang="en-US" dirty="0">
              <a:solidFill>
                <a:schemeClr val="tx1"/>
              </a:solidFill>
            </a:endParaRPr>
          </a:p>
        </p:txBody>
      </p:sp>
    </p:spTree>
    <p:extLst>
      <p:ext uri="{BB962C8B-B14F-4D97-AF65-F5344CB8AC3E}">
        <p14:creationId xmlns:p14="http://schemas.microsoft.com/office/powerpoint/2010/main" val="275927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Qualitative </a:t>
            </a:r>
            <a:r>
              <a:rPr lang="en-US" dirty="0" err="1" smtClean="0"/>
              <a:t>Daten</a:t>
            </a:r>
            <a:r>
              <a:rPr lang="en-US" dirty="0"/>
              <a:t> </a:t>
            </a:r>
            <a:r>
              <a:rPr lang="en-US" dirty="0" smtClean="0"/>
              <a:t>(QDR </a:t>
            </a:r>
            <a:r>
              <a:rPr lang="en-US" dirty="0" err="1" smtClean="0"/>
              <a:t>Bestände</a:t>
            </a:r>
            <a:r>
              <a:rPr lang="en-US" dirty="0" smtClean="0"/>
              <a:t>)</a:t>
            </a:r>
            <a:endParaRPr lang="en-US" dirty="0"/>
          </a:p>
        </p:txBody>
      </p:sp>
      <p:pic>
        <p:nvPicPr>
          <p:cNvPr id="3" name="Picture 2"/>
          <p:cNvPicPr>
            <a:picLocks noChangeAspect="1"/>
          </p:cNvPicPr>
          <p:nvPr/>
        </p:nvPicPr>
        <p:blipFill>
          <a:blip r:embed="rId2"/>
          <a:stretch>
            <a:fillRect/>
          </a:stretch>
        </p:blipFill>
        <p:spPr>
          <a:xfrm>
            <a:off x="8434836" y="765898"/>
            <a:ext cx="3027752" cy="23910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2957" y="1051089"/>
            <a:ext cx="2203423" cy="3220725"/>
          </a:xfrm>
          <a:prstGeom prst="rect">
            <a:avLst/>
          </a:prstGeom>
        </p:spPr>
      </p:pic>
      <p:pic>
        <p:nvPicPr>
          <p:cNvPr id="5" name="Picture 4"/>
          <p:cNvPicPr>
            <a:picLocks noChangeAspect="1"/>
          </p:cNvPicPr>
          <p:nvPr/>
        </p:nvPicPr>
        <p:blipFill>
          <a:blip r:embed="rId4"/>
          <a:stretch>
            <a:fillRect/>
          </a:stretch>
        </p:blipFill>
        <p:spPr>
          <a:xfrm>
            <a:off x="6960096" y="2871782"/>
            <a:ext cx="4950948" cy="3190217"/>
          </a:xfrm>
          <a:prstGeom prst="rect">
            <a:avLst/>
          </a:prstGeom>
        </p:spPr>
      </p:pic>
      <p:pic>
        <p:nvPicPr>
          <p:cNvPr id="6" name="Picture 5"/>
          <p:cNvPicPr>
            <a:picLocks noChangeAspect="1"/>
          </p:cNvPicPr>
          <p:nvPr/>
        </p:nvPicPr>
        <p:blipFill>
          <a:blip r:embed="rId5"/>
          <a:stretch>
            <a:fillRect/>
          </a:stretch>
        </p:blipFill>
        <p:spPr>
          <a:xfrm>
            <a:off x="215391" y="1124744"/>
            <a:ext cx="2953285" cy="3147070"/>
          </a:xfrm>
          <a:prstGeom prst="rect">
            <a:avLst/>
          </a:prstGeom>
        </p:spPr>
      </p:pic>
      <p:pic>
        <p:nvPicPr>
          <p:cNvPr id="7" name="Picture 6"/>
          <p:cNvPicPr>
            <a:picLocks noChangeAspect="1"/>
          </p:cNvPicPr>
          <p:nvPr/>
        </p:nvPicPr>
        <p:blipFill>
          <a:blip r:embed="rId6"/>
          <a:stretch>
            <a:fillRect/>
          </a:stretch>
        </p:blipFill>
        <p:spPr>
          <a:xfrm>
            <a:off x="599890" y="4259788"/>
            <a:ext cx="4464496" cy="2057958"/>
          </a:xfrm>
          <a:prstGeom prst="rect">
            <a:avLst/>
          </a:prstGeom>
        </p:spPr>
      </p:pic>
      <p:pic>
        <p:nvPicPr>
          <p:cNvPr id="8" name="Picture 7"/>
          <p:cNvPicPr>
            <a:picLocks noChangeAspect="1"/>
          </p:cNvPicPr>
          <p:nvPr/>
        </p:nvPicPr>
        <p:blipFill>
          <a:blip r:embed="rId7"/>
          <a:stretch>
            <a:fillRect/>
          </a:stretch>
        </p:blipFill>
        <p:spPr>
          <a:xfrm>
            <a:off x="3040402" y="2288895"/>
            <a:ext cx="4515619" cy="2150703"/>
          </a:xfrm>
          <a:prstGeom prst="rect">
            <a:avLst/>
          </a:prstGeom>
        </p:spPr>
      </p:pic>
    </p:spTree>
    <p:extLst>
      <p:ext uri="{BB962C8B-B14F-4D97-AF65-F5344CB8AC3E}">
        <p14:creationId xmlns:p14="http://schemas.microsoft.com/office/powerpoint/2010/main" val="1231266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QDR </a:t>
            </a:r>
            <a:r>
              <a:rPr lang="en-US" dirty="0" smtClean="0"/>
              <a:t>auf </a:t>
            </a:r>
            <a:r>
              <a:rPr lang="en-US" dirty="0" err="1" smtClean="0"/>
              <a:t>einen</a:t>
            </a:r>
            <a:r>
              <a:rPr lang="en-US" dirty="0" smtClean="0"/>
              <a:t> </a:t>
            </a:r>
            <a:r>
              <a:rPr lang="en-US" dirty="0" err="1" smtClean="0"/>
              <a:t>Blick</a:t>
            </a:r>
            <a:endParaRPr lang="en-US" dirty="0"/>
          </a:p>
        </p:txBody>
      </p:sp>
      <p:sp>
        <p:nvSpPr>
          <p:cNvPr id="3" name="Content Placeholder 2"/>
          <p:cNvSpPr>
            <a:spLocks noGrp="1"/>
          </p:cNvSpPr>
          <p:nvPr>
            <p:ph idx="1"/>
          </p:nvPr>
        </p:nvSpPr>
        <p:spPr/>
        <p:txBody>
          <a:bodyPr>
            <a:normAutofit/>
          </a:bodyPr>
          <a:lstStyle/>
          <a:p>
            <a:r>
              <a:rPr lang="en-US" sz="3600" dirty="0" smtClean="0"/>
              <a:t>An der Syracuse University</a:t>
            </a:r>
          </a:p>
          <a:p>
            <a:r>
              <a:rPr lang="en-US" sz="3600" dirty="0" err="1" smtClean="0"/>
              <a:t>Weltweite</a:t>
            </a:r>
            <a:r>
              <a:rPr lang="en-US" sz="3600" dirty="0" smtClean="0"/>
              <a:t> </a:t>
            </a:r>
            <a:r>
              <a:rPr lang="en-US" sz="3600" dirty="0" err="1" smtClean="0"/>
              <a:t>NutzerInnen</a:t>
            </a:r>
            <a:endParaRPr lang="en-US" sz="3600" dirty="0" smtClean="0"/>
          </a:p>
          <a:p>
            <a:r>
              <a:rPr lang="en-US" sz="3600" dirty="0" smtClean="0"/>
              <a:t>Online </a:t>
            </a:r>
            <a:r>
              <a:rPr lang="en-US" sz="3600" dirty="0" err="1" smtClean="0"/>
              <a:t>seit</a:t>
            </a:r>
            <a:r>
              <a:rPr lang="en-US" sz="3600" dirty="0" smtClean="0"/>
              <a:t> 2014, NSF </a:t>
            </a:r>
            <a:r>
              <a:rPr lang="en-US" sz="3600" dirty="0" err="1" smtClean="0"/>
              <a:t>gefördert</a:t>
            </a:r>
            <a:endParaRPr lang="en-US" sz="3600" dirty="0" smtClean="0"/>
          </a:p>
          <a:p>
            <a:r>
              <a:rPr lang="en-US" sz="3600" dirty="0" err="1" smtClean="0"/>
              <a:t>Kuratierte</a:t>
            </a:r>
            <a:r>
              <a:rPr lang="en-US" sz="3600" dirty="0" smtClean="0"/>
              <a:t>, qualitative &amp; multi-</a:t>
            </a:r>
            <a:r>
              <a:rPr lang="en-US" sz="3600" dirty="0" err="1" smtClean="0"/>
              <a:t>methoden</a:t>
            </a:r>
            <a:r>
              <a:rPr lang="en-US" sz="3600" dirty="0" smtClean="0"/>
              <a:t> </a:t>
            </a:r>
            <a:r>
              <a:rPr lang="en-US" sz="3600" dirty="0" err="1" smtClean="0"/>
              <a:t>Daten</a:t>
            </a:r>
            <a:endParaRPr lang="en-US" sz="3600" dirty="0" smtClean="0"/>
          </a:p>
          <a:p>
            <a:r>
              <a:rPr lang="en-US" sz="3600" dirty="0" err="1" smtClean="0"/>
              <a:t>Kleiner</a:t>
            </a:r>
            <a:r>
              <a:rPr lang="en-US" sz="3600" dirty="0" smtClean="0"/>
              <a:t> </a:t>
            </a:r>
            <a:r>
              <a:rPr lang="en-US" sz="3600" dirty="0" err="1" smtClean="0"/>
              <a:t>Bestand</a:t>
            </a:r>
            <a:r>
              <a:rPr lang="en-US" sz="3600" dirty="0" smtClean="0"/>
              <a:t> (~50 </a:t>
            </a:r>
            <a:r>
              <a:rPr lang="en-US" sz="3600" dirty="0" err="1" smtClean="0"/>
              <a:t>Datensätze</a:t>
            </a:r>
            <a:r>
              <a:rPr lang="en-US" sz="3600" dirty="0" smtClean="0"/>
              <a:t>), </a:t>
            </a:r>
            <a:r>
              <a:rPr lang="en-US" sz="3600" dirty="0" err="1" smtClean="0"/>
              <a:t>beständiger</a:t>
            </a:r>
            <a:r>
              <a:rPr lang="en-US" sz="3600" dirty="0" smtClean="0"/>
              <a:t> </a:t>
            </a:r>
            <a:r>
              <a:rPr lang="en-US" sz="3600" dirty="0" err="1" smtClean="0"/>
              <a:t>Wachstum</a:t>
            </a:r>
            <a:endParaRPr lang="en-US" sz="3600" dirty="0" smtClean="0"/>
          </a:p>
          <a:p>
            <a:pPr marL="0" indent="0">
              <a:buNone/>
            </a:pPr>
            <a:endParaRPr lang="en-US" sz="3600" dirty="0"/>
          </a:p>
        </p:txBody>
      </p:sp>
    </p:spTree>
    <p:extLst>
      <p:ext uri="{BB962C8B-B14F-4D97-AF65-F5344CB8AC3E}">
        <p14:creationId xmlns:p14="http://schemas.microsoft.com/office/powerpoint/2010/main" val="362451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Hindernisse</a:t>
            </a:r>
            <a:r>
              <a:rPr lang="en-US" dirty="0" smtClean="0"/>
              <a:t> und </a:t>
            </a:r>
            <a:r>
              <a:rPr lang="en-US" dirty="0" err="1" smtClean="0"/>
              <a:t>Widerstände</a:t>
            </a:r>
            <a:endParaRPr lang="en-US" dirty="0"/>
          </a:p>
        </p:txBody>
      </p:sp>
      <p:sp>
        <p:nvSpPr>
          <p:cNvPr id="3" name="Content Placeholder 2"/>
          <p:cNvSpPr>
            <a:spLocks noGrp="1"/>
          </p:cNvSpPr>
          <p:nvPr>
            <p:ph idx="1"/>
          </p:nvPr>
        </p:nvSpPr>
        <p:spPr/>
        <p:txBody>
          <a:bodyPr>
            <a:normAutofit/>
          </a:bodyPr>
          <a:lstStyle/>
          <a:p>
            <a:r>
              <a:rPr lang="en-US" sz="5400" dirty="0" smtClean="0"/>
              <a:t> </a:t>
            </a:r>
            <a:r>
              <a:rPr lang="en-US" sz="5400" dirty="0" err="1" smtClean="0"/>
              <a:t>Kosten</a:t>
            </a:r>
            <a:endParaRPr lang="en-US" sz="5400" dirty="0" smtClean="0"/>
          </a:p>
          <a:p>
            <a:r>
              <a:rPr lang="de-DE" sz="5400" dirty="0"/>
              <a:t> </a:t>
            </a:r>
            <a:r>
              <a:rPr lang="de-DE" sz="5400" dirty="0" smtClean="0"/>
              <a:t>Ethik</a:t>
            </a:r>
            <a:endParaRPr lang="en-US" sz="5400" dirty="0" smtClean="0"/>
          </a:p>
          <a:p>
            <a:r>
              <a:rPr lang="en-US" sz="5400" dirty="0"/>
              <a:t> </a:t>
            </a:r>
            <a:r>
              <a:rPr lang="de-DE" sz="5400" dirty="0" smtClean="0"/>
              <a:t>Epistemologie</a:t>
            </a:r>
          </a:p>
          <a:p>
            <a:r>
              <a:rPr lang="en-US" sz="5400" dirty="0" smtClean="0"/>
              <a:t> </a:t>
            </a:r>
            <a:r>
              <a:rPr lang="de-DE" sz="5400" dirty="0" smtClean="0"/>
              <a:t>Technologie</a:t>
            </a:r>
            <a:endParaRPr lang="de-DE" sz="5400" dirty="0" smtClean="0"/>
          </a:p>
        </p:txBody>
      </p:sp>
    </p:spTree>
    <p:extLst>
      <p:ext uri="{BB962C8B-B14F-4D97-AF65-F5344CB8AC3E}">
        <p14:creationId xmlns:p14="http://schemas.microsoft.com/office/powerpoint/2010/main" val="2403161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Kosten</a:t>
            </a:r>
            <a:endParaRPr lang="en-US" dirty="0"/>
          </a:p>
        </p:txBody>
      </p:sp>
      <p:sp>
        <p:nvSpPr>
          <p:cNvPr id="7" name="TextBox 6"/>
          <p:cNvSpPr txBox="1"/>
          <p:nvPr/>
        </p:nvSpPr>
        <p:spPr>
          <a:xfrm>
            <a:off x="191344" y="3628888"/>
            <a:ext cx="11360711" cy="584775"/>
          </a:xfrm>
          <a:prstGeom prst="rect">
            <a:avLst/>
          </a:prstGeom>
          <a:noFill/>
        </p:spPr>
        <p:txBody>
          <a:bodyPr wrap="square" rtlCol="0">
            <a:spAutoFit/>
          </a:bodyPr>
          <a:lstStyle/>
          <a:p>
            <a:r>
              <a:rPr lang="en-US" sz="1600" dirty="0">
                <a:hlinkClick r:id="rId2"/>
              </a:rPr>
              <a:t>https://www.soziologie.de/de/nc/aktuell/stellungnahmen/single-view/archive/2019/01/09/article/bereitstellung-und-nachnutzung-von-forschungsdaten-in-der-soziologie</a:t>
            </a:r>
            <a:r>
              <a:rPr lang="en-US" sz="1600" dirty="0" smtClean="0">
                <a:hlinkClick r:id="rId2"/>
              </a:rPr>
              <a:t>/</a:t>
            </a:r>
            <a:r>
              <a:rPr lang="en-US" sz="1600" dirty="0" smtClean="0"/>
              <a:t> </a:t>
            </a:r>
            <a:endParaRPr lang="en-US" sz="1600" dirty="0"/>
          </a:p>
        </p:txBody>
      </p:sp>
      <p:pic>
        <p:nvPicPr>
          <p:cNvPr id="5" name="Picture 4"/>
          <p:cNvPicPr>
            <a:picLocks noChangeAspect="1"/>
          </p:cNvPicPr>
          <p:nvPr/>
        </p:nvPicPr>
        <p:blipFill>
          <a:blip r:embed="rId3"/>
          <a:stretch>
            <a:fillRect/>
          </a:stretch>
        </p:blipFill>
        <p:spPr>
          <a:xfrm>
            <a:off x="119336" y="1340768"/>
            <a:ext cx="12273732" cy="2376264"/>
          </a:xfrm>
          <a:prstGeom prst="rect">
            <a:avLst/>
          </a:prstGeom>
        </p:spPr>
      </p:pic>
      <p:pic>
        <p:nvPicPr>
          <p:cNvPr id="8" name="Picture 7"/>
          <p:cNvPicPr>
            <a:picLocks noChangeAspect="1"/>
          </p:cNvPicPr>
          <p:nvPr/>
        </p:nvPicPr>
        <p:blipFill>
          <a:blip r:embed="rId4"/>
          <a:stretch>
            <a:fillRect/>
          </a:stretch>
        </p:blipFill>
        <p:spPr>
          <a:xfrm>
            <a:off x="243571" y="4293096"/>
            <a:ext cx="10669227" cy="1959919"/>
          </a:xfrm>
          <a:prstGeom prst="rect">
            <a:avLst/>
          </a:prstGeom>
        </p:spPr>
      </p:pic>
      <p:sp>
        <p:nvSpPr>
          <p:cNvPr id="9" name="TextBox 8"/>
          <p:cNvSpPr txBox="1"/>
          <p:nvPr/>
        </p:nvSpPr>
        <p:spPr>
          <a:xfrm>
            <a:off x="205641" y="6349801"/>
            <a:ext cx="5168023" cy="338554"/>
          </a:xfrm>
          <a:prstGeom prst="rect">
            <a:avLst/>
          </a:prstGeom>
          <a:noFill/>
        </p:spPr>
        <p:txBody>
          <a:bodyPr wrap="square" rtlCol="0">
            <a:spAutoFit/>
          </a:bodyPr>
          <a:lstStyle/>
          <a:p>
            <a:r>
              <a:rPr lang="en-US" sz="1600" dirty="0">
                <a:hlinkClick r:id="rId5"/>
              </a:rPr>
              <a:t>https://dialogueondart.org/petition</a:t>
            </a:r>
            <a:r>
              <a:rPr lang="en-US" sz="1600" dirty="0" smtClean="0">
                <a:hlinkClick r:id="rId5"/>
              </a:rPr>
              <a:t>/</a:t>
            </a:r>
            <a:r>
              <a:rPr lang="en-US" sz="1600" dirty="0" smtClean="0"/>
              <a:t> </a:t>
            </a:r>
            <a:endParaRPr lang="en-US" sz="1600" dirty="0"/>
          </a:p>
        </p:txBody>
      </p:sp>
      <p:sp>
        <p:nvSpPr>
          <p:cNvPr id="10" name="Rectangle 9"/>
          <p:cNvSpPr/>
          <p:nvPr/>
        </p:nvSpPr>
        <p:spPr>
          <a:xfrm>
            <a:off x="191344" y="4653135"/>
            <a:ext cx="10721454" cy="698111"/>
          </a:xfrm>
          <a:prstGeom prst="rect">
            <a:avLst/>
          </a:prstGeom>
          <a:solidFill>
            <a:srgbClr val="FFFF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174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Kosten</a:t>
            </a:r>
            <a:r>
              <a:rPr lang="en-US" dirty="0" smtClean="0"/>
              <a:t>: </a:t>
            </a:r>
            <a:r>
              <a:rPr lang="en-US" dirty="0" err="1" smtClean="0"/>
              <a:t>Unterstützung</a:t>
            </a:r>
            <a:endParaRPr lang="en-US" dirty="0"/>
          </a:p>
        </p:txBody>
      </p:sp>
      <p:sp>
        <p:nvSpPr>
          <p:cNvPr id="3" name="Content Placeholder 2"/>
          <p:cNvSpPr>
            <a:spLocks noGrp="1"/>
          </p:cNvSpPr>
          <p:nvPr>
            <p:ph idx="1"/>
          </p:nvPr>
        </p:nvSpPr>
        <p:spPr/>
        <p:txBody>
          <a:bodyPr>
            <a:normAutofit/>
          </a:bodyPr>
          <a:lstStyle/>
          <a:p>
            <a:r>
              <a:rPr lang="de-DE" dirty="0" smtClean="0"/>
              <a:t>Finanzielle Unterstützung für Forschungsdatenmanagement</a:t>
            </a:r>
          </a:p>
          <a:p>
            <a:endParaRPr lang="en-US" dirty="0"/>
          </a:p>
        </p:txBody>
      </p:sp>
      <p:pic>
        <p:nvPicPr>
          <p:cNvPr id="4" name="Picture 3"/>
          <p:cNvPicPr>
            <a:picLocks noChangeAspect="1"/>
          </p:cNvPicPr>
          <p:nvPr/>
        </p:nvPicPr>
        <p:blipFill>
          <a:blip r:embed="rId2"/>
          <a:stretch>
            <a:fillRect/>
          </a:stretch>
        </p:blipFill>
        <p:spPr>
          <a:xfrm>
            <a:off x="371364" y="2791301"/>
            <a:ext cx="11449272" cy="1409550"/>
          </a:xfrm>
          <a:prstGeom prst="rect">
            <a:avLst/>
          </a:prstGeom>
        </p:spPr>
      </p:pic>
      <p:sp>
        <p:nvSpPr>
          <p:cNvPr id="5" name="TextBox 4"/>
          <p:cNvSpPr txBox="1"/>
          <p:nvPr/>
        </p:nvSpPr>
        <p:spPr>
          <a:xfrm>
            <a:off x="838200" y="4437112"/>
            <a:ext cx="10946432" cy="954107"/>
          </a:xfrm>
          <a:prstGeom prst="rect">
            <a:avLst/>
          </a:prstGeom>
          <a:noFill/>
        </p:spPr>
        <p:txBody>
          <a:bodyPr wrap="square" rtlCol="0">
            <a:spAutoFit/>
          </a:bodyPr>
          <a:lstStyle/>
          <a:p>
            <a:pPr marL="285750" indent="-285750">
              <a:buFont typeface="Arial" panose="020B0604020202020204" pitchFamily="34" charset="0"/>
              <a:buChar char="•"/>
            </a:pPr>
            <a:r>
              <a:rPr lang="de-DE" sz="2800" dirty="0" smtClean="0"/>
              <a:t>Unterstützung bei der Planung </a:t>
            </a:r>
            <a:r>
              <a:rPr lang="de-DE" sz="2800" i="1" dirty="0" smtClean="0"/>
              <a:t>und Budgetierung </a:t>
            </a:r>
            <a:r>
              <a:rPr lang="de-DE" sz="2800" dirty="0" smtClean="0"/>
              <a:t>des Datenmanagements</a:t>
            </a:r>
            <a:endParaRPr lang="en-US" sz="2800" dirty="0"/>
          </a:p>
        </p:txBody>
      </p:sp>
    </p:spTree>
    <p:extLst>
      <p:ext uri="{BB962C8B-B14F-4D97-AF65-F5344CB8AC3E}">
        <p14:creationId xmlns:p14="http://schemas.microsoft.com/office/powerpoint/2010/main" val="1174441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Kosten: </a:t>
            </a:r>
            <a:br>
              <a:rPr lang="de-DE" dirty="0" smtClean="0"/>
            </a:br>
            <a:r>
              <a:rPr lang="de-DE" dirty="0" smtClean="0"/>
              <a:t>Planung </a:t>
            </a:r>
            <a:r>
              <a:rPr lang="de-DE" dirty="0"/>
              <a:t>und </a:t>
            </a:r>
            <a:r>
              <a:rPr lang="de-DE" dirty="0" smtClean="0"/>
              <a:t>Vorbereitung</a:t>
            </a:r>
            <a:endParaRPr lang="en-US" dirty="0"/>
          </a:p>
        </p:txBody>
      </p:sp>
      <p:sp>
        <p:nvSpPr>
          <p:cNvPr id="3" name="Content Placeholder 2"/>
          <p:cNvSpPr>
            <a:spLocks noGrp="1"/>
          </p:cNvSpPr>
          <p:nvPr>
            <p:ph idx="1"/>
          </p:nvPr>
        </p:nvSpPr>
        <p:spPr>
          <a:xfrm>
            <a:off x="838200" y="1196752"/>
            <a:ext cx="10515600" cy="5036656"/>
          </a:xfrm>
        </p:spPr>
        <p:txBody>
          <a:bodyPr/>
          <a:lstStyle/>
          <a:p>
            <a:pPr marL="0" indent="0">
              <a:buNone/>
            </a:pPr>
            <a:endParaRPr lang="en-US" dirty="0"/>
          </a:p>
        </p:txBody>
      </p:sp>
      <p:pic>
        <p:nvPicPr>
          <p:cNvPr id="4" name="Picture 3"/>
          <p:cNvPicPr>
            <a:picLocks noChangeAspect="1"/>
          </p:cNvPicPr>
          <p:nvPr/>
        </p:nvPicPr>
        <p:blipFill>
          <a:blip r:embed="rId2"/>
          <a:stretch>
            <a:fillRect/>
          </a:stretch>
        </p:blipFill>
        <p:spPr>
          <a:xfrm>
            <a:off x="520754" y="5829325"/>
            <a:ext cx="6808129" cy="762415"/>
          </a:xfrm>
          <a:prstGeom prst="rect">
            <a:avLst/>
          </a:prstGeom>
        </p:spPr>
      </p:pic>
      <p:pic>
        <p:nvPicPr>
          <p:cNvPr id="5" name="Picture 4"/>
          <p:cNvPicPr>
            <a:picLocks noChangeAspect="1"/>
          </p:cNvPicPr>
          <p:nvPr/>
        </p:nvPicPr>
        <p:blipFill>
          <a:blip r:embed="rId3"/>
          <a:stretch>
            <a:fillRect/>
          </a:stretch>
        </p:blipFill>
        <p:spPr>
          <a:xfrm>
            <a:off x="504056" y="1606434"/>
            <a:ext cx="10513168" cy="3225525"/>
          </a:xfrm>
          <a:prstGeom prst="rect">
            <a:avLst/>
          </a:prstGeom>
        </p:spPr>
      </p:pic>
      <p:pic>
        <p:nvPicPr>
          <p:cNvPr id="6" name="Picture 5"/>
          <p:cNvPicPr>
            <a:picLocks noChangeAspect="1"/>
          </p:cNvPicPr>
          <p:nvPr/>
        </p:nvPicPr>
        <p:blipFill>
          <a:blip r:embed="rId4"/>
          <a:stretch>
            <a:fillRect/>
          </a:stretch>
        </p:blipFill>
        <p:spPr>
          <a:xfrm>
            <a:off x="520754" y="5224425"/>
            <a:ext cx="4503873" cy="711578"/>
          </a:xfrm>
          <a:prstGeom prst="rect">
            <a:avLst/>
          </a:prstGeom>
        </p:spPr>
      </p:pic>
      <p:pic>
        <p:nvPicPr>
          <p:cNvPr id="7" name="Picture 6"/>
          <p:cNvPicPr>
            <a:picLocks noChangeAspect="1"/>
          </p:cNvPicPr>
          <p:nvPr/>
        </p:nvPicPr>
        <p:blipFill>
          <a:blip r:embed="rId5"/>
          <a:stretch>
            <a:fillRect/>
          </a:stretch>
        </p:blipFill>
        <p:spPr>
          <a:xfrm>
            <a:off x="7752184" y="3815109"/>
            <a:ext cx="4221367" cy="2378828"/>
          </a:xfrm>
          <a:prstGeom prst="rect">
            <a:avLst/>
          </a:prstGeom>
        </p:spPr>
      </p:pic>
      <p:sp>
        <p:nvSpPr>
          <p:cNvPr id="8" name="Rectangle 7"/>
          <p:cNvSpPr/>
          <p:nvPr/>
        </p:nvSpPr>
        <p:spPr>
          <a:xfrm>
            <a:off x="6456040" y="6350626"/>
            <a:ext cx="5688632" cy="276999"/>
          </a:xfrm>
          <a:prstGeom prst="rect">
            <a:avLst/>
          </a:prstGeom>
        </p:spPr>
        <p:txBody>
          <a:bodyPr wrap="square">
            <a:spAutoFit/>
          </a:bodyPr>
          <a:lstStyle/>
          <a:p>
            <a:r>
              <a:rPr lang="en-US" sz="1200" dirty="0">
                <a:hlinkClick r:id="rId6"/>
              </a:rPr>
              <a:t>https://</a:t>
            </a:r>
            <a:r>
              <a:rPr lang="en-US" sz="1200" dirty="0" smtClean="0">
                <a:hlinkClick r:id="rId6"/>
              </a:rPr>
              <a:t>qdr.syr.edu/qdr-blog/webinar-securely-managing-qualitative-data</a:t>
            </a:r>
            <a:r>
              <a:rPr lang="en-US" sz="1200" dirty="0" smtClean="0"/>
              <a:t> </a:t>
            </a:r>
            <a:endParaRPr lang="en-US" sz="1200" dirty="0"/>
          </a:p>
        </p:txBody>
      </p:sp>
      <p:sp>
        <p:nvSpPr>
          <p:cNvPr id="9" name="Rectangle 8"/>
          <p:cNvSpPr/>
          <p:nvPr/>
        </p:nvSpPr>
        <p:spPr>
          <a:xfrm>
            <a:off x="504056" y="4800857"/>
            <a:ext cx="3541354" cy="307777"/>
          </a:xfrm>
          <a:prstGeom prst="rect">
            <a:avLst/>
          </a:prstGeom>
        </p:spPr>
        <p:txBody>
          <a:bodyPr wrap="none">
            <a:spAutoFit/>
          </a:bodyPr>
          <a:lstStyle/>
          <a:p>
            <a:r>
              <a:rPr lang="en-US" sz="1400" dirty="0" smtClean="0">
                <a:hlinkClick r:id="rId7"/>
              </a:rPr>
              <a:t>https://managing-qualitative-data.org</a:t>
            </a:r>
            <a:r>
              <a:rPr lang="en-US" sz="1400" dirty="0" smtClean="0"/>
              <a:t> </a:t>
            </a:r>
            <a:endParaRPr lang="en-US" sz="1400" dirty="0"/>
          </a:p>
        </p:txBody>
      </p:sp>
    </p:spTree>
    <p:extLst>
      <p:ext uri="{BB962C8B-B14F-4D97-AF65-F5344CB8AC3E}">
        <p14:creationId xmlns:p14="http://schemas.microsoft.com/office/powerpoint/2010/main" val="1626690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Kosten: Technologie</a:t>
            </a:r>
            <a:endParaRPr lang="en-US" dirty="0"/>
          </a:p>
        </p:txBody>
      </p:sp>
      <p:sp>
        <p:nvSpPr>
          <p:cNvPr id="3" name="Content Placeholder 2"/>
          <p:cNvSpPr>
            <a:spLocks noGrp="1"/>
          </p:cNvSpPr>
          <p:nvPr>
            <p:ph idx="1"/>
          </p:nvPr>
        </p:nvSpPr>
        <p:spPr/>
        <p:txBody>
          <a:bodyPr/>
          <a:lstStyle/>
          <a:p>
            <a:r>
              <a:rPr lang="de-DE" dirty="0" smtClean="0"/>
              <a:t>Optimierung schon genutzter Technologien (CAQDAS, Tropy, etc.)</a:t>
            </a:r>
          </a:p>
          <a:p>
            <a:pPr marL="0" indent="0">
              <a:buNone/>
            </a:pPr>
            <a:endParaRPr lang="de-DE" dirty="0" smtClean="0"/>
          </a:p>
          <a:p>
            <a:r>
              <a:rPr lang="de-DE" dirty="0" smtClean="0"/>
              <a:t>Entwicklung neuer Hilfsmittel für Forschende</a:t>
            </a:r>
          </a:p>
          <a:p>
            <a:pPr marL="0" indent="0">
              <a:buNone/>
            </a:pPr>
            <a:endParaRPr lang="de-DE" dirty="0" smtClean="0"/>
          </a:p>
          <a:p>
            <a:endParaRPr lang="de-DE" dirty="0" smtClean="0"/>
          </a:p>
          <a:p>
            <a:endParaRPr lang="de-DE" dirty="0" smtClean="0"/>
          </a:p>
          <a:p>
            <a:r>
              <a:rPr lang="de-DE" dirty="0" smtClean="0"/>
              <a:t>Unterstützung </a:t>
            </a:r>
            <a:r>
              <a:rPr lang="de-DE" dirty="0" smtClean="0"/>
              <a:t>bei der Datenarchivierung durch scripts und bulk tools</a:t>
            </a:r>
            <a:endParaRPr lang="en-US" dirty="0"/>
          </a:p>
        </p:txBody>
      </p:sp>
      <p:pic>
        <p:nvPicPr>
          <p:cNvPr id="4" name="Picture 4" descr="Image result for nviv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5046" y="2634691"/>
            <a:ext cx="933224" cy="5242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atlas.t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7688" y="2348880"/>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4295800" y="2420888"/>
            <a:ext cx="1469807" cy="424522"/>
          </a:xfrm>
          <a:prstGeom prst="rect">
            <a:avLst/>
          </a:prstGeom>
        </p:spPr>
      </p:pic>
      <p:pic>
        <p:nvPicPr>
          <p:cNvPr id="7" name="Picture 6"/>
          <p:cNvPicPr>
            <a:picLocks noChangeAspect="1"/>
          </p:cNvPicPr>
          <p:nvPr/>
        </p:nvPicPr>
        <p:blipFill>
          <a:blip r:embed="rId5"/>
          <a:stretch>
            <a:fillRect/>
          </a:stretch>
        </p:blipFill>
        <p:spPr>
          <a:xfrm>
            <a:off x="206167" y="3707533"/>
            <a:ext cx="9649072" cy="1490462"/>
          </a:xfrm>
          <a:prstGeom prst="rect">
            <a:avLst/>
          </a:prstGeom>
        </p:spPr>
      </p:pic>
    </p:spTree>
    <p:extLst>
      <p:ext uri="{BB962C8B-B14F-4D97-AF65-F5344CB8AC3E}">
        <p14:creationId xmlns:p14="http://schemas.microsoft.com/office/powerpoint/2010/main" val="2092519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Ethik</a:t>
            </a:r>
            <a:endParaRPr lang="en-US" dirty="0"/>
          </a:p>
        </p:txBody>
      </p:sp>
      <p:pic>
        <p:nvPicPr>
          <p:cNvPr id="4" name="Picture 3"/>
          <p:cNvPicPr>
            <a:picLocks noChangeAspect="1"/>
          </p:cNvPicPr>
          <p:nvPr/>
        </p:nvPicPr>
        <p:blipFill>
          <a:blip r:embed="rId2"/>
          <a:stretch>
            <a:fillRect/>
          </a:stretch>
        </p:blipFill>
        <p:spPr>
          <a:xfrm>
            <a:off x="752235" y="4293096"/>
            <a:ext cx="11371788" cy="1810358"/>
          </a:xfrm>
          <a:prstGeom prst="rect">
            <a:avLst/>
          </a:prstGeom>
        </p:spPr>
      </p:pic>
      <p:sp>
        <p:nvSpPr>
          <p:cNvPr id="5" name="TextBox 4"/>
          <p:cNvSpPr txBox="1"/>
          <p:nvPr/>
        </p:nvSpPr>
        <p:spPr>
          <a:xfrm>
            <a:off x="1775520" y="6402822"/>
            <a:ext cx="10416480" cy="369332"/>
          </a:xfrm>
          <a:prstGeom prst="rect">
            <a:avLst/>
          </a:prstGeom>
          <a:noFill/>
        </p:spPr>
        <p:txBody>
          <a:bodyPr wrap="square" rtlCol="0">
            <a:spAutoFit/>
          </a:bodyPr>
          <a:lstStyle/>
          <a:p>
            <a:r>
              <a:rPr lang="en-US" dirty="0"/>
              <a:t>http://www.e-ir.info/2016/11/24/methods-war-how-ideas-matter-within-political-science/</a:t>
            </a:r>
          </a:p>
        </p:txBody>
      </p:sp>
      <p:sp>
        <p:nvSpPr>
          <p:cNvPr id="3" name="Rectangle 2"/>
          <p:cNvSpPr/>
          <p:nvPr/>
        </p:nvSpPr>
        <p:spPr>
          <a:xfrm>
            <a:off x="838200" y="4711846"/>
            <a:ext cx="11234464" cy="1008112"/>
          </a:xfrm>
          <a:prstGeom prst="rect">
            <a:avLst/>
          </a:prstGeom>
          <a:solidFill>
            <a:srgbClr val="FFFF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54301" y="1252705"/>
            <a:ext cx="10691417" cy="2384654"/>
          </a:xfrm>
          <a:prstGeom prst="rect">
            <a:avLst/>
          </a:prstGeom>
        </p:spPr>
      </p:pic>
    </p:spTree>
    <p:extLst>
      <p:ext uri="{BB962C8B-B14F-4D97-AF65-F5344CB8AC3E}">
        <p14:creationId xmlns:p14="http://schemas.microsoft.com/office/powerpoint/2010/main" val="2486394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Ethik</a:t>
            </a:r>
            <a:r>
              <a:rPr lang="en-US" dirty="0" smtClean="0"/>
              <a:t>: De-</a:t>
            </a:r>
            <a:r>
              <a:rPr lang="en-US" dirty="0" err="1" smtClean="0"/>
              <a:t>identifizierung</a:t>
            </a:r>
            <a:endParaRPr lang="en-US" dirty="0"/>
          </a:p>
        </p:txBody>
      </p:sp>
      <p:pic>
        <p:nvPicPr>
          <p:cNvPr id="5" name="Content Placeholder 3"/>
          <p:cNvPicPr>
            <a:picLocks noChangeAspect="1"/>
          </p:cNvPicPr>
          <p:nvPr/>
        </p:nvPicPr>
        <p:blipFill>
          <a:blip r:embed="rId2"/>
          <a:stretch>
            <a:fillRect/>
          </a:stretch>
        </p:blipFill>
        <p:spPr>
          <a:xfrm>
            <a:off x="838200" y="1882070"/>
            <a:ext cx="10801200" cy="2831823"/>
          </a:xfrm>
          <a:prstGeom prst="rect">
            <a:avLst/>
          </a:prstGeom>
        </p:spPr>
      </p:pic>
    </p:spTree>
    <p:extLst>
      <p:ext uri="{BB962C8B-B14F-4D97-AF65-F5344CB8AC3E}">
        <p14:creationId xmlns:p14="http://schemas.microsoft.com/office/powerpoint/2010/main" val="3968895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783288" y="2060848"/>
            <a:ext cx="6408712" cy="1442341"/>
          </a:xfrm>
          <a:prstGeom prst="rect">
            <a:avLst/>
          </a:prstGeom>
        </p:spPr>
      </p:pic>
      <p:pic>
        <p:nvPicPr>
          <p:cNvPr id="9" name="Picture 8"/>
          <p:cNvPicPr>
            <a:picLocks noChangeAspect="1"/>
          </p:cNvPicPr>
          <p:nvPr/>
        </p:nvPicPr>
        <p:blipFill>
          <a:blip r:embed="rId3"/>
          <a:stretch>
            <a:fillRect/>
          </a:stretch>
        </p:blipFill>
        <p:spPr>
          <a:xfrm>
            <a:off x="8286473" y="4199089"/>
            <a:ext cx="3510079" cy="2034526"/>
          </a:xfrm>
          <a:prstGeom prst="rect">
            <a:avLst/>
          </a:prstGeom>
        </p:spPr>
      </p:pic>
      <p:sp>
        <p:nvSpPr>
          <p:cNvPr id="2" name="Title 1"/>
          <p:cNvSpPr>
            <a:spLocks noGrp="1"/>
          </p:cNvSpPr>
          <p:nvPr>
            <p:ph type="title"/>
          </p:nvPr>
        </p:nvSpPr>
        <p:spPr>
          <a:xfrm>
            <a:off x="767408" y="196415"/>
            <a:ext cx="10515600" cy="784313"/>
          </a:xfrm>
        </p:spPr>
        <p:txBody>
          <a:bodyPr>
            <a:normAutofit fontScale="90000"/>
          </a:bodyPr>
          <a:lstStyle/>
          <a:p>
            <a:r>
              <a:rPr lang="en-US" sz="3400" dirty="0" err="1" smtClean="0"/>
              <a:t>Alle</a:t>
            </a:r>
            <a:r>
              <a:rPr lang="en-US" sz="3400" dirty="0" smtClean="0"/>
              <a:t> </a:t>
            </a:r>
            <a:r>
              <a:rPr lang="en-US" sz="3400" dirty="0" err="1"/>
              <a:t>r</a:t>
            </a:r>
            <a:r>
              <a:rPr lang="en-US" sz="3400" dirty="0" err="1" smtClean="0"/>
              <a:t>eden</a:t>
            </a:r>
            <a:r>
              <a:rPr lang="en-US" sz="3400" dirty="0" smtClean="0"/>
              <a:t> von </a:t>
            </a:r>
            <a:r>
              <a:rPr lang="en-US" sz="3400" dirty="0" err="1" smtClean="0"/>
              <a:t>offenen</a:t>
            </a:r>
            <a:r>
              <a:rPr lang="en-US" sz="3400" dirty="0" smtClean="0"/>
              <a:t> </a:t>
            </a:r>
            <a:r>
              <a:rPr lang="en-US" sz="3400" dirty="0" err="1" smtClean="0"/>
              <a:t>Daten</a:t>
            </a:r>
            <a:r>
              <a:rPr lang="en-US" sz="3400" dirty="0" smtClean="0"/>
              <a:t> und </a:t>
            </a:r>
            <a:br>
              <a:rPr lang="en-US" sz="3400" dirty="0" smtClean="0"/>
            </a:br>
            <a:r>
              <a:rPr lang="en-US" sz="3400" dirty="0" err="1" smtClean="0"/>
              <a:t>transparenter</a:t>
            </a:r>
            <a:r>
              <a:rPr lang="en-US" sz="3400" dirty="0" smtClean="0"/>
              <a:t> </a:t>
            </a:r>
            <a:r>
              <a:rPr lang="en-US" sz="3400" dirty="0" err="1" smtClean="0"/>
              <a:t>Forschung</a:t>
            </a:r>
            <a:endParaRPr lang="en-US" sz="3400" dirty="0"/>
          </a:p>
        </p:txBody>
      </p:sp>
      <p:pic>
        <p:nvPicPr>
          <p:cNvPr id="6" name="Picture 5"/>
          <p:cNvPicPr>
            <a:picLocks noChangeAspect="1"/>
          </p:cNvPicPr>
          <p:nvPr/>
        </p:nvPicPr>
        <p:blipFill>
          <a:blip r:embed="rId4"/>
          <a:stretch>
            <a:fillRect/>
          </a:stretch>
        </p:blipFill>
        <p:spPr>
          <a:xfrm>
            <a:off x="551384" y="1595162"/>
            <a:ext cx="5472608" cy="1411155"/>
          </a:xfrm>
          <a:prstGeom prst="rect">
            <a:avLst/>
          </a:prstGeom>
        </p:spPr>
      </p:pic>
      <p:pic>
        <p:nvPicPr>
          <p:cNvPr id="5" name="Picture 4"/>
          <p:cNvPicPr>
            <a:picLocks noChangeAspect="1"/>
          </p:cNvPicPr>
          <p:nvPr/>
        </p:nvPicPr>
        <p:blipFill>
          <a:blip r:embed="rId5"/>
          <a:stretch>
            <a:fillRect/>
          </a:stretch>
        </p:blipFill>
        <p:spPr>
          <a:xfrm>
            <a:off x="5066866" y="3464115"/>
            <a:ext cx="4974647" cy="1960844"/>
          </a:xfrm>
          <a:prstGeom prst="rect">
            <a:avLst/>
          </a:prstGeom>
        </p:spPr>
      </p:pic>
      <p:pic>
        <p:nvPicPr>
          <p:cNvPr id="8" name="Picture 7"/>
          <p:cNvPicPr>
            <a:picLocks noChangeAspect="1"/>
          </p:cNvPicPr>
          <p:nvPr/>
        </p:nvPicPr>
        <p:blipFill>
          <a:blip r:embed="rId6"/>
          <a:stretch>
            <a:fillRect/>
          </a:stretch>
        </p:blipFill>
        <p:spPr>
          <a:xfrm>
            <a:off x="979300" y="4317114"/>
            <a:ext cx="4078393" cy="1583496"/>
          </a:xfrm>
          <a:prstGeom prst="rect">
            <a:avLst/>
          </a:prstGeom>
        </p:spPr>
      </p:pic>
      <p:pic>
        <p:nvPicPr>
          <p:cNvPr id="10" name="Picture 9"/>
          <p:cNvPicPr>
            <a:picLocks noChangeAspect="1"/>
          </p:cNvPicPr>
          <p:nvPr/>
        </p:nvPicPr>
        <p:blipFill>
          <a:blip r:embed="rId7"/>
          <a:stretch>
            <a:fillRect/>
          </a:stretch>
        </p:blipFill>
        <p:spPr>
          <a:xfrm>
            <a:off x="3018496" y="5376152"/>
            <a:ext cx="5292501" cy="1315847"/>
          </a:xfrm>
          <a:prstGeom prst="rect">
            <a:avLst/>
          </a:prstGeom>
        </p:spPr>
      </p:pic>
      <p:pic>
        <p:nvPicPr>
          <p:cNvPr id="3" name="Picture 2"/>
          <p:cNvPicPr>
            <a:picLocks noChangeAspect="1"/>
          </p:cNvPicPr>
          <p:nvPr/>
        </p:nvPicPr>
        <p:blipFill>
          <a:blip r:embed="rId8"/>
          <a:stretch>
            <a:fillRect/>
          </a:stretch>
        </p:blipFill>
        <p:spPr>
          <a:xfrm>
            <a:off x="250750" y="3025165"/>
            <a:ext cx="4704659" cy="1261071"/>
          </a:xfrm>
          <a:prstGeom prst="rect">
            <a:avLst/>
          </a:prstGeom>
        </p:spPr>
      </p:pic>
    </p:spTree>
    <p:extLst>
      <p:ext uri="{BB962C8B-B14F-4D97-AF65-F5344CB8AC3E}">
        <p14:creationId xmlns:p14="http://schemas.microsoft.com/office/powerpoint/2010/main" val="3743025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Ethik</a:t>
            </a:r>
            <a:r>
              <a:rPr lang="en-US" dirty="0" smtClean="0"/>
              <a:t>: </a:t>
            </a:r>
            <a:r>
              <a:rPr lang="en-US" dirty="0" err="1" smtClean="0"/>
              <a:t>Ethikomissionen</a:t>
            </a:r>
            <a:r>
              <a:rPr lang="en-US" dirty="0" smtClean="0"/>
              <a:t> (IRBs)</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a:srcRect b="28280"/>
          <a:stretch/>
        </p:blipFill>
        <p:spPr>
          <a:xfrm>
            <a:off x="0" y="1124745"/>
            <a:ext cx="8136904" cy="2304256"/>
          </a:xfrm>
          <a:prstGeom prst="rect">
            <a:avLst/>
          </a:prstGeom>
        </p:spPr>
      </p:pic>
      <p:pic>
        <p:nvPicPr>
          <p:cNvPr id="6" name="Picture 5"/>
          <p:cNvPicPr>
            <a:picLocks noChangeAspect="1"/>
          </p:cNvPicPr>
          <p:nvPr/>
        </p:nvPicPr>
        <p:blipFill>
          <a:blip r:embed="rId3"/>
          <a:stretch>
            <a:fillRect/>
          </a:stretch>
        </p:blipFill>
        <p:spPr>
          <a:xfrm>
            <a:off x="4799856" y="3284984"/>
            <a:ext cx="6891467" cy="1139006"/>
          </a:xfrm>
          <a:prstGeom prst="rect">
            <a:avLst/>
          </a:prstGeom>
        </p:spPr>
      </p:pic>
      <p:pic>
        <p:nvPicPr>
          <p:cNvPr id="7" name="Picture 6"/>
          <p:cNvPicPr>
            <a:picLocks noChangeAspect="1"/>
          </p:cNvPicPr>
          <p:nvPr/>
        </p:nvPicPr>
        <p:blipFill>
          <a:blip r:embed="rId4"/>
          <a:stretch>
            <a:fillRect/>
          </a:stretch>
        </p:blipFill>
        <p:spPr>
          <a:xfrm>
            <a:off x="4799856" y="4348155"/>
            <a:ext cx="3024336" cy="2482169"/>
          </a:xfrm>
          <a:prstGeom prst="rect">
            <a:avLst/>
          </a:prstGeom>
        </p:spPr>
      </p:pic>
      <p:pic>
        <p:nvPicPr>
          <p:cNvPr id="8" name="Picture 7"/>
          <p:cNvPicPr>
            <a:picLocks noChangeAspect="1"/>
          </p:cNvPicPr>
          <p:nvPr/>
        </p:nvPicPr>
        <p:blipFill>
          <a:blip r:embed="rId5"/>
          <a:stretch>
            <a:fillRect/>
          </a:stretch>
        </p:blipFill>
        <p:spPr>
          <a:xfrm>
            <a:off x="335360" y="3338821"/>
            <a:ext cx="2539731" cy="3457741"/>
          </a:xfrm>
          <a:prstGeom prst="rect">
            <a:avLst/>
          </a:prstGeom>
        </p:spPr>
      </p:pic>
    </p:spTree>
    <p:extLst>
      <p:ext uri="{BB962C8B-B14F-4D97-AF65-F5344CB8AC3E}">
        <p14:creationId xmlns:p14="http://schemas.microsoft.com/office/powerpoint/2010/main" val="1898655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Ethik</a:t>
            </a:r>
            <a:r>
              <a:rPr lang="en-US" dirty="0" smtClean="0"/>
              <a:t>: </a:t>
            </a:r>
            <a:r>
              <a:rPr lang="en-US" dirty="0" err="1" smtClean="0"/>
              <a:t>Zugangskontrollen</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9335" y="1124744"/>
            <a:ext cx="11984813" cy="4968552"/>
          </a:xfrm>
          <a:prstGeom prst="rect">
            <a:avLst/>
          </a:prstGeom>
        </p:spPr>
      </p:pic>
    </p:spTree>
    <p:extLst>
      <p:ext uri="{BB962C8B-B14F-4D97-AF65-F5344CB8AC3E}">
        <p14:creationId xmlns:p14="http://schemas.microsoft.com/office/powerpoint/2010/main" val="19133575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Epistemologie</a:t>
            </a:r>
            <a:endParaRPr lang="en-US" dirty="0"/>
          </a:p>
        </p:txBody>
      </p:sp>
      <p:pic>
        <p:nvPicPr>
          <p:cNvPr id="4" name="Picture 3"/>
          <p:cNvPicPr>
            <a:picLocks noChangeAspect="1"/>
          </p:cNvPicPr>
          <p:nvPr/>
        </p:nvPicPr>
        <p:blipFill>
          <a:blip r:embed="rId2"/>
          <a:stretch>
            <a:fillRect/>
          </a:stretch>
        </p:blipFill>
        <p:spPr>
          <a:xfrm>
            <a:off x="701675" y="2074146"/>
            <a:ext cx="11090275" cy="2029176"/>
          </a:xfrm>
          <a:prstGeom prst="rect">
            <a:avLst/>
          </a:prstGeom>
        </p:spPr>
      </p:pic>
      <p:sp>
        <p:nvSpPr>
          <p:cNvPr id="5" name="TextBox 4"/>
          <p:cNvSpPr txBox="1"/>
          <p:nvPr/>
        </p:nvSpPr>
        <p:spPr>
          <a:xfrm>
            <a:off x="4799856" y="4172328"/>
            <a:ext cx="6935955" cy="369332"/>
          </a:xfrm>
          <a:prstGeom prst="rect">
            <a:avLst/>
          </a:prstGeom>
          <a:noFill/>
        </p:spPr>
        <p:txBody>
          <a:bodyPr wrap="square" rtlCol="0">
            <a:spAutoFit/>
          </a:bodyPr>
          <a:lstStyle/>
          <a:p>
            <a:r>
              <a:rPr lang="en-US" dirty="0">
                <a:hlinkClick r:id="rId3"/>
              </a:rPr>
              <a:t>http://</a:t>
            </a:r>
            <a:r>
              <a:rPr lang="en-US" dirty="0" smtClean="0">
                <a:hlinkClick r:id="rId3"/>
              </a:rPr>
              <a:t>duckofminerva.com/2015/11/put-a-da-rt-in-it.html</a:t>
            </a:r>
            <a:r>
              <a:rPr lang="en-US" dirty="0" smtClean="0"/>
              <a:t> </a:t>
            </a:r>
            <a:endParaRPr lang="en-US" dirty="0"/>
          </a:p>
        </p:txBody>
      </p:sp>
      <p:sp>
        <p:nvSpPr>
          <p:cNvPr id="3" name="Rectangle 2"/>
          <p:cNvSpPr/>
          <p:nvPr/>
        </p:nvSpPr>
        <p:spPr>
          <a:xfrm>
            <a:off x="838200" y="2564904"/>
            <a:ext cx="10082336" cy="1607424"/>
          </a:xfrm>
          <a:prstGeom prst="rect">
            <a:avLst/>
          </a:prstGeom>
          <a:solidFill>
            <a:srgbClr val="FFFF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0976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Epistemologie</a:t>
            </a:r>
            <a:r>
              <a:rPr lang="en-US" dirty="0" smtClean="0"/>
              <a:t>: </a:t>
            </a:r>
            <a:r>
              <a:rPr lang="en-US" dirty="0" err="1" smtClean="0"/>
              <a:t>Sprache</a:t>
            </a:r>
            <a:r>
              <a:rPr lang="en-US" dirty="0" smtClean="0"/>
              <a:t> und </a:t>
            </a:r>
            <a:r>
              <a:rPr lang="en-US" dirty="0" err="1" smtClean="0"/>
              <a:t>Kommunikation</a:t>
            </a:r>
            <a:endParaRPr lang="en-US" dirty="0"/>
          </a:p>
        </p:txBody>
      </p:sp>
      <p:sp>
        <p:nvSpPr>
          <p:cNvPr id="3" name="Content Placeholder 2"/>
          <p:cNvSpPr>
            <a:spLocks noGrp="1"/>
          </p:cNvSpPr>
          <p:nvPr>
            <p:ph idx="1"/>
          </p:nvPr>
        </p:nvSpPr>
        <p:spPr/>
        <p:txBody>
          <a:bodyPr>
            <a:normAutofit/>
          </a:bodyPr>
          <a:lstStyle/>
          <a:p>
            <a:r>
              <a:rPr lang="en-US" sz="3600" dirty="0" err="1" smtClean="0"/>
              <a:t>Sprachgebrauch</a:t>
            </a:r>
            <a:r>
              <a:rPr lang="en-US" sz="3600" dirty="0" smtClean="0"/>
              <a:t> muss </a:t>
            </a:r>
            <a:r>
              <a:rPr lang="en-US" sz="3600" dirty="0" err="1" smtClean="0"/>
              <a:t>Forschungstradition</a:t>
            </a:r>
            <a:r>
              <a:rPr lang="en-US" sz="3600" dirty="0" smtClean="0"/>
              <a:t> </a:t>
            </a:r>
            <a:r>
              <a:rPr lang="en-US" sz="3600" dirty="0" err="1" smtClean="0"/>
              <a:t>entsprechen</a:t>
            </a:r>
            <a:r>
              <a:rPr lang="en-US" sz="3600" dirty="0" smtClean="0"/>
              <a:t> (</a:t>
            </a:r>
            <a:r>
              <a:rPr lang="en-US" sz="3600" dirty="0" err="1" smtClean="0"/>
              <a:t>z.B</a:t>
            </a:r>
            <a:r>
              <a:rPr lang="en-US" sz="3600" dirty="0" smtClean="0"/>
              <a:t>. </a:t>
            </a:r>
            <a:r>
              <a:rPr lang="en-US" sz="3600" dirty="0" err="1" smtClean="0"/>
              <a:t>Daten</a:t>
            </a:r>
            <a:r>
              <a:rPr lang="en-US" sz="3600" dirty="0" smtClean="0"/>
              <a:t> -&gt; Prim</a:t>
            </a:r>
            <a:r>
              <a:rPr lang="de-DE" sz="3600" dirty="0" smtClean="0"/>
              <a:t>ärquellen)</a:t>
            </a:r>
            <a:endParaRPr lang="en-US" sz="3600" dirty="0"/>
          </a:p>
          <a:p>
            <a:r>
              <a:rPr lang="de-DE" sz="3600" dirty="0" smtClean="0"/>
              <a:t>Kuratierung als kollaborativer Prozess</a:t>
            </a:r>
            <a:endParaRPr lang="en-US" sz="3600" dirty="0"/>
          </a:p>
        </p:txBody>
      </p:sp>
    </p:spTree>
    <p:extLst>
      <p:ext uri="{BB962C8B-B14F-4D97-AF65-F5344CB8AC3E}">
        <p14:creationId xmlns:p14="http://schemas.microsoft.com/office/powerpoint/2010/main" val="4246785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err="1" smtClean="0"/>
              <a:t>Technologie</a:t>
            </a:r>
            <a:r>
              <a:rPr lang="en-US" sz="3200" dirty="0" smtClean="0"/>
              <a:t>: </a:t>
            </a:r>
            <a:br>
              <a:rPr lang="en-US" sz="3200" dirty="0" smtClean="0"/>
            </a:br>
            <a:r>
              <a:rPr lang="en-US" sz="3200" dirty="0" smtClean="0"/>
              <a:t>Quantitative </a:t>
            </a:r>
            <a:r>
              <a:rPr lang="en-US" sz="3200" dirty="0" err="1" smtClean="0"/>
              <a:t>Forschung</a:t>
            </a:r>
            <a:r>
              <a:rPr lang="en-US" sz="3200" dirty="0" smtClean="0"/>
              <a:t> – Matrix </a:t>
            </a:r>
            <a:r>
              <a:rPr lang="en-US" sz="3200" dirty="0" err="1" smtClean="0"/>
              <a:t>Daten</a:t>
            </a:r>
            <a:endParaRPr lang="en-US" sz="3200" dirty="0"/>
          </a:p>
        </p:txBody>
      </p:sp>
      <p:pic>
        <p:nvPicPr>
          <p:cNvPr id="4" name="Content Placeholder 3"/>
          <p:cNvPicPr>
            <a:picLocks noGrp="1" noChangeAspect="1"/>
          </p:cNvPicPr>
          <p:nvPr>
            <p:ph idx="1"/>
          </p:nvPr>
        </p:nvPicPr>
        <p:blipFill>
          <a:blip r:embed="rId2"/>
          <a:stretch>
            <a:fillRect/>
          </a:stretch>
        </p:blipFill>
        <p:spPr>
          <a:xfrm>
            <a:off x="8039102" y="1484784"/>
            <a:ext cx="3423310" cy="4351338"/>
          </a:xfrm>
          <a:prstGeom prst="rect">
            <a:avLst/>
          </a:prstGeom>
        </p:spPr>
      </p:pic>
      <p:pic>
        <p:nvPicPr>
          <p:cNvPr id="6" name="Picture 5"/>
          <p:cNvPicPr>
            <a:picLocks noChangeAspect="1"/>
          </p:cNvPicPr>
          <p:nvPr/>
        </p:nvPicPr>
        <p:blipFill>
          <a:blip r:embed="rId3"/>
          <a:stretch>
            <a:fillRect/>
          </a:stretch>
        </p:blipFill>
        <p:spPr>
          <a:xfrm>
            <a:off x="1775881" y="1993526"/>
            <a:ext cx="3036094" cy="2036323"/>
          </a:xfrm>
          <a:prstGeom prst="rect">
            <a:avLst/>
          </a:prstGeom>
        </p:spPr>
      </p:pic>
      <p:sp>
        <p:nvSpPr>
          <p:cNvPr id="7" name="Right Arrow 6"/>
          <p:cNvSpPr/>
          <p:nvPr/>
        </p:nvSpPr>
        <p:spPr>
          <a:xfrm>
            <a:off x="5091299" y="2390926"/>
            <a:ext cx="854747" cy="990546"/>
          </a:xfrm>
          <a:prstGeom prst="rightArrow">
            <a:avLst/>
          </a:prstGeom>
          <a:solidFill>
            <a:srgbClr val="55B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ight Arrow 7"/>
          <p:cNvSpPr/>
          <p:nvPr/>
        </p:nvSpPr>
        <p:spPr>
          <a:xfrm>
            <a:off x="7184355" y="2395570"/>
            <a:ext cx="854747" cy="990546"/>
          </a:xfrm>
          <a:prstGeom prst="rightArrow">
            <a:avLst/>
          </a:prstGeom>
          <a:solidFill>
            <a:srgbClr val="55B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52" name="Picture 4" descr="https://developer.r-project.org/Logo/Rlogo-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1455" y="2553721"/>
            <a:ext cx="876226" cy="66495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4811976" y="3381473"/>
            <a:ext cx="1134070" cy="1869551"/>
          </a:xfrm>
          <a:prstGeom prst="straightConnector1">
            <a:avLst/>
          </a:prstGeom>
          <a:ln w="19050">
            <a:solidFill>
              <a:srgbClr val="55B7D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225369" y="3364688"/>
            <a:ext cx="367951" cy="1792504"/>
          </a:xfrm>
          <a:prstGeom prst="straightConnector1">
            <a:avLst/>
          </a:prstGeom>
          <a:ln w="19050">
            <a:solidFill>
              <a:srgbClr val="55B7D3"/>
            </a:solidFill>
            <a:tailEnd type="triangle"/>
          </a:ln>
        </p:spPr>
        <p:style>
          <a:lnRef idx="1">
            <a:schemeClr val="accent1"/>
          </a:lnRef>
          <a:fillRef idx="0">
            <a:schemeClr val="accent1"/>
          </a:fillRef>
          <a:effectRef idx="0">
            <a:schemeClr val="accent1"/>
          </a:effectRef>
          <a:fontRef idx="minor">
            <a:schemeClr val="tx1"/>
          </a:fontRef>
        </p:style>
      </p:cxnSp>
      <p:pic>
        <p:nvPicPr>
          <p:cNvPr id="2054" name="Picture 6" descr="http://dataverse.org/files/dataverseorg/files/dataverse_project_logo-h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8672" y="5088232"/>
            <a:ext cx="1733891" cy="6205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044617" y="5790896"/>
            <a:ext cx="2361375" cy="507831"/>
          </a:xfrm>
          <a:prstGeom prst="rect">
            <a:avLst/>
          </a:prstGeom>
          <a:noFill/>
        </p:spPr>
        <p:txBody>
          <a:bodyPr wrap="square" rtlCol="0">
            <a:spAutoFit/>
          </a:bodyPr>
          <a:lstStyle/>
          <a:p>
            <a:r>
              <a:rPr lang="en-US" sz="675" dirty="0">
                <a:latin typeface="Georgia" panose="02040502050405020303" pitchFamily="18" charset="0"/>
              </a:rPr>
              <a:t>Toby </a:t>
            </a:r>
            <a:r>
              <a:rPr lang="en-US" sz="675" dirty="0" err="1">
                <a:latin typeface="Georgia" panose="02040502050405020303" pitchFamily="18" charset="0"/>
              </a:rPr>
              <a:t>Bolsen</a:t>
            </a:r>
            <a:r>
              <a:rPr lang="en-US" sz="675" dirty="0">
                <a:latin typeface="Georgia" panose="02040502050405020303" pitchFamily="18" charset="0"/>
              </a:rPr>
              <a:t>, Thomas J. </a:t>
            </a:r>
            <a:r>
              <a:rPr lang="en-US" sz="675" dirty="0" err="1">
                <a:latin typeface="Georgia" panose="02040502050405020303" pitchFamily="18" charset="0"/>
              </a:rPr>
              <a:t>Leeper</a:t>
            </a:r>
            <a:r>
              <a:rPr lang="en-US" sz="675" dirty="0">
                <a:latin typeface="Georgia" panose="02040502050405020303" pitchFamily="18" charset="0"/>
              </a:rPr>
              <a:t>, and Matthew Shapiro. 2014. </a:t>
            </a:r>
            <a:r>
              <a:rPr lang="en-US" sz="675" dirty="0">
                <a:latin typeface="Georgia" panose="02040502050405020303" pitchFamily="18" charset="0"/>
                <a:hlinkClick r:id="rId6"/>
              </a:rPr>
              <a:t>“Doing What Others Do: Norms, Science, and Collective Action on Global Warming.”</a:t>
            </a:r>
            <a:r>
              <a:rPr lang="en-US" sz="675" dirty="0">
                <a:latin typeface="Georgia" panose="02040502050405020303" pitchFamily="18" charset="0"/>
              </a:rPr>
              <a:t> </a:t>
            </a:r>
            <a:r>
              <a:rPr lang="en-US" sz="675" i="1" dirty="0">
                <a:latin typeface="Georgia" panose="02040502050405020303" pitchFamily="18" charset="0"/>
              </a:rPr>
              <a:t>American Politics Research</a:t>
            </a:r>
            <a:r>
              <a:rPr lang="en-US" sz="675" dirty="0">
                <a:latin typeface="Georgia" panose="02040502050405020303" pitchFamily="18" charset="0"/>
              </a:rPr>
              <a:t> 42(1): 65–89.</a:t>
            </a:r>
          </a:p>
        </p:txBody>
      </p:sp>
      <p:sp>
        <p:nvSpPr>
          <p:cNvPr id="3" name="Oval 2"/>
          <p:cNvSpPr/>
          <p:nvPr/>
        </p:nvSpPr>
        <p:spPr>
          <a:xfrm>
            <a:off x="5379010" y="4488665"/>
            <a:ext cx="1293053" cy="4548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EE985E"/>
                </a:solidFill>
              </a:rPr>
              <a:t>Open Science</a:t>
            </a:r>
          </a:p>
        </p:txBody>
      </p:sp>
    </p:spTree>
    <p:extLst>
      <p:ext uri="{BB962C8B-B14F-4D97-AF65-F5344CB8AC3E}">
        <p14:creationId xmlns:p14="http://schemas.microsoft.com/office/powerpoint/2010/main" val="44623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Qualitative </a:t>
            </a:r>
            <a:r>
              <a:rPr lang="en-US" sz="3200" dirty="0" err="1" smtClean="0"/>
              <a:t>Forschung</a:t>
            </a:r>
            <a:r>
              <a:rPr lang="en-US" sz="3200" dirty="0" smtClean="0"/>
              <a:t>: </a:t>
            </a:r>
            <a:r>
              <a:rPr lang="en-US" sz="3200" dirty="0" err="1" smtClean="0"/>
              <a:t>Granulare</a:t>
            </a:r>
            <a:r>
              <a:rPr lang="en-US" sz="3200" dirty="0" smtClean="0"/>
              <a:t> </a:t>
            </a:r>
            <a:r>
              <a:rPr lang="en-US" sz="3200" dirty="0" err="1" smtClean="0"/>
              <a:t>Daten</a:t>
            </a:r>
            <a:endParaRPr lang="en-US" sz="3200" dirty="0"/>
          </a:p>
        </p:txBody>
      </p:sp>
      <p:pic>
        <p:nvPicPr>
          <p:cNvPr id="31"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542" y="2168927"/>
            <a:ext cx="9278916" cy="3913971"/>
          </a:xfrm>
          <a:prstGeom prst="rect">
            <a:avLst/>
          </a:prstGeom>
        </p:spPr>
      </p:pic>
    </p:spTree>
    <p:extLst>
      <p:ext uri="{BB962C8B-B14F-4D97-AF65-F5344CB8AC3E}">
        <p14:creationId xmlns:p14="http://schemas.microsoft.com/office/powerpoint/2010/main" val="2865241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Annotation for Transparent Inquiry (ATI)</a:t>
            </a:r>
            <a:endParaRPr lang="en-US" dirty="0"/>
          </a:p>
        </p:txBody>
      </p:sp>
      <p:pic>
        <p:nvPicPr>
          <p:cNvPr id="1026" name="Picture 2" descr="Image of an ATI annotation with labels describing its different compon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24" y="1124744"/>
            <a:ext cx="9793088" cy="5633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7368" y="1268760"/>
            <a:ext cx="3456384" cy="369332"/>
          </a:xfrm>
          <a:prstGeom prst="rect">
            <a:avLst/>
          </a:prstGeom>
          <a:noFill/>
        </p:spPr>
        <p:txBody>
          <a:bodyPr wrap="square" rtlCol="0">
            <a:spAutoFit/>
          </a:bodyPr>
          <a:lstStyle/>
          <a:p>
            <a:r>
              <a:rPr lang="en-US" b="1" dirty="0" err="1" smtClean="0"/>
              <a:t>Mehr</a:t>
            </a:r>
            <a:r>
              <a:rPr lang="en-US" b="1" dirty="0" smtClean="0"/>
              <a:t> auf on qdr.syr.edu/</a:t>
            </a:r>
            <a:r>
              <a:rPr lang="en-US" b="1" dirty="0" err="1" smtClean="0"/>
              <a:t>ati</a:t>
            </a:r>
            <a:endParaRPr lang="en-US" b="1" dirty="0"/>
          </a:p>
        </p:txBody>
      </p:sp>
      <p:sp>
        <p:nvSpPr>
          <p:cNvPr id="4" name="TextBox 3"/>
          <p:cNvSpPr txBox="1"/>
          <p:nvPr/>
        </p:nvSpPr>
        <p:spPr>
          <a:xfrm>
            <a:off x="407368" y="6021288"/>
            <a:ext cx="4968552" cy="369332"/>
          </a:xfrm>
          <a:prstGeom prst="rect">
            <a:avLst/>
          </a:prstGeom>
          <a:noFill/>
        </p:spPr>
        <p:txBody>
          <a:bodyPr wrap="square" rtlCol="0">
            <a:spAutoFit/>
          </a:bodyPr>
          <a:lstStyle/>
          <a:p>
            <a:r>
              <a:rPr lang="de-DE" b="1" dirty="0" smtClean="0"/>
              <a:t>Beispiel: bit.do/qdr-ati-omahoney</a:t>
            </a:r>
            <a:endParaRPr lang="en-US" b="1" dirty="0"/>
          </a:p>
        </p:txBody>
      </p:sp>
    </p:spTree>
    <p:extLst>
      <p:ext uri="{BB962C8B-B14F-4D97-AF65-F5344CB8AC3E}">
        <p14:creationId xmlns:p14="http://schemas.microsoft.com/office/powerpoint/2010/main" val="970601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Technologie</a:t>
            </a:r>
            <a:r>
              <a:rPr lang="en-US" dirty="0" smtClean="0"/>
              <a:t>: CAQDAS Software</a:t>
            </a:r>
            <a:endParaRPr lang="en-US" dirty="0"/>
          </a:p>
        </p:txBody>
      </p:sp>
      <p:sp>
        <p:nvSpPr>
          <p:cNvPr id="3" name="Content Placeholder 2"/>
          <p:cNvSpPr>
            <a:spLocks noGrp="1"/>
          </p:cNvSpPr>
          <p:nvPr>
            <p:ph idx="1"/>
          </p:nvPr>
        </p:nvSpPr>
        <p:spPr/>
        <p:txBody>
          <a:bodyPr/>
          <a:lstStyle/>
          <a:p>
            <a:r>
              <a:rPr lang="en-US" dirty="0" smtClean="0"/>
              <a:t>CAQDAS = Computer Assisted Qualitative Data </a:t>
            </a:r>
            <a:r>
              <a:rPr lang="en-US" dirty="0" err="1" smtClean="0"/>
              <a:t>AnalysiS</a:t>
            </a:r>
            <a:endParaRPr lang="en-US" dirty="0" smtClean="0"/>
          </a:p>
          <a:p>
            <a:r>
              <a:rPr lang="de-DE" dirty="0" smtClean="0"/>
              <a:t>Zahlreiche Software Tools</a:t>
            </a:r>
            <a:endParaRPr lang="en-US" dirty="0" smtClean="0"/>
          </a:p>
          <a:p>
            <a:r>
              <a:rPr lang="en-US" dirty="0" err="1" smtClean="0"/>
              <a:t>Keine</a:t>
            </a:r>
            <a:r>
              <a:rPr lang="en-US" dirty="0" smtClean="0"/>
              <a:t> </a:t>
            </a:r>
            <a:r>
              <a:rPr lang="en-US" dirty="0" err="1" smtClean="0"/>
              <a:t>Standardisierung</a:t>
            </a:r>
            <a:r>
              <a:rPr lang="en-US" dirty="0" smtClean="0"/>
              <a:t> von </a:t>
            </a:r>
            <a:r>
              <a:rPr lang="en-US" dirty="0" err="1" smtClean="0"/>
              <a:t>Formaten</a:t>
            </a:r>
            <a:r>
              <a:rPr lang="en-US" dirty="0" smtClean="0"/>
              <a:t>, </a:t>
            </a:r>
            <a:r>
              <a:rPr lang="en-US" dirty="0" err="1" smtClean="0"/>
              <a:t>kaum</a:t>
            </a:r>
            <a:r>
              <a:rPr lang="en-US" dirty="0" smtClean="0"/>
              <a:t> </a:t>
            </a:r>
            <a:r>
              <a:rPr lang="en-US" dirty="0" err="1" smtClean="0"/>
              <a:t>offene</a:t>
            </a:r>
            <a:r>
              <a:rPr lang="en-US" dirty="0" smtClean="0"/>
              <a:t> </a:t>
            </a:r>
            <a:r>
              <a:rPr lang="en-US" dirty="0" err="1" smtClean="0"/>
              <a:t>Formate</a:t>
            </a:r>
            <a:endParaRPr lang="en-US" dirty="0" smtClean="0"/>
          </a:p>
          <a:p>
            <a:endParaRPr lang="en-US" dirty="0"/>
          </a:p>
        </p:txBody>
      </p:sp>
      <p:pic>
        <p:nvPicPr>
          <p:cNvPr id="2052" name="Picture 4" descr="Image result for nvi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4556" y="4057739"/>
            <a:ext cx="3086100" cy="17335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tlas.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3854309"/>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3399663" y="4057739"/>
            <a:ext cx="4860540" cy="1403862"/>
          </a:xfrm>
          <a:prstGeom prst="rect">
            <a:avLst/>
          </a:prstGeom>
        </p:spPr>
      </p:pic>
    </p:spTree>
    <p:extLst>
      <p:ext uri="{BB962C8B-B14F-4D97-AF65-F5344CB8AC3E}">
        <p14:creationId xmlns:p14="http://schemas.microsoft.com/office/powerpoint/2010/main" val="1591998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Technologie</a:t>
            </a:r>
            <a:r>
              <a:rPr lang="en-US" dirty="0" smtClean="0"/>
              <a:t>: </a:t>
            </a:r>
            <a:r>
              <a:rPr lang="en-US" dirty="0" err="1" smtClean="0"/>
              <a:t>Zeichen</a:t>
            </a:r>
            <a:r>
              <a:rPr lang="en-US" dirty="0" smtClean="0"/>
              <a:t> des </a:t>
            </a:r>
            <a:r>
              <a:rPr lang="en-US" dirty="0" err="1" smtClean="0"/>
              <a:t>Wandels</a:t>
            </a:r>
            <a:endParaRPr lang="en-US" dirty="0"/>
          </a:p>
        </p:txBody>
      </p:sp>
      <p:sp>
        <p:nvSpPr>
          <p:cNvPr id="4" name="Rectangle 3"/>
          <p:cNvSpPr/>
          <p:nvPr/>
        </p:nvSpPr>
        <p:spPr>
          <a:xfrm>
            <a:off x="623392" y="6237312"/>
            <a:ext cx="5248553" cy="369332"/>
          </a:xfrm>
          <a:prstGeom prst="rect">
            <a:avLst/>
          </a:prstGeom>
        </p:spPr>
        <p:txBody>
          <a:bodyPr wrap="none">
            <a:spAutoFit/>
          </a:bodyPr>
          <a:lstStyle/>
          <a:p>
            <a:r>
              <a:rPr lang="en-US" dirty="0"/>
              <a:t>https://doi.org/10.1045/march2017-karcher</a:t>
            </a:r>
          </a:p>
        </p:txBody>
      </p:sp>
      <p:pic>
        <p:nvPicPr>
          <p:cNvPr id="5" name="Picture 4"/>
          <p:cNvPicPr>
            <a:picLocks noChangeAspect="1"/>
          </p:cNvPicPr>
          <p:nvPr/>
        </p:nvPicPr>
        <p:blipFill>
          <a:blip r:embed="rId3"/>
          <a:stretch>
            <a:fillRect/>
          </a:stretch>
        </p:blipFill>
        <p:spPr>
          <a:xfrm>
            <a:off x="862284" y="1268760"/>
            <a:ext cx="5933190" cy="4401493"/>
          </a:xfrm>
          <a:prstGeom prst="rect">
            <a:avLst/>
          </a:prstGeom>
        </p:spPr>
      </p:pic>
      <p:pic>
        <p:nvPicPr>
          <p:cNvPr id="6" name="Picture 5"/>
          <p:cNvPicPr>
            <a:picLocks noChangeAspect="1"/>
          </p:cNvPicPr>
          <p:nvPr/>
        </p:nvPicPr>
        <p:blipFill>
          <a:blip r:embed="rId4"/>
          <a:stretch>
            <a:fillRect/>
          </a:stretch>
        </p:blipFill>
        <p:spPr>
          <a:xfrm>
            <a:off x="7248128" y="2132856"/>
            <a:ext cx="4536504" cy="3230181"/>
          </a:xfrm>
          <a:prstGeom prst="rect">
            <a:avLst/>
          </a:prstGeom>
        </p:spPr>
      </p:pic>
    </p:spTree>
    <p:extLst>
      <p:ext uri="{BB962C8B-B14F-4D97-AF65-F5344CB8AC3E}">
        <p14:creationId xmlns:p14="http://schemas.microsoft.com/office/powerpoint/2010/main" val="3755233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Fragen</a:t>
            </a:r>
            <a:r>
              <a:rPr lang="en-US" dirty="0" smtClean="0"/>
              <a:t>? </a:t>
            </a:r>
            <a:r>
              <a:rPr lang="en-US" dirty="0" err="1" smtClean="0"/>
              <a:t>Kommentare</a:t>
            </a:r>
            <a:r>
              <a:rPr lang="en-US" dirty="0"/>
              <a:t>?</a:t>
            </a:r>
          </a:p>
        </p:txBody>
      </p:sp>
      <p:sp>
        <p:nvSpPr>
          <p:cNvPr id="3" name="Content Placeholder 2"/>
          <p:cNvSpPr>
            <a:spLocks noGrp="1"/>
          </p:cNvSpPr>
          <p:nvPr>
            <p:ph idx="1"/>
          </p:nvPr>
        </p:nvSpPr>
        <p:spPr>
          <a:xfrm>
            <a:off x="838200" y="1772816"/>
            <a:ext cx="10515600" cy="4351338"/>
          </a:xfrm>
        </p:spPr>
        <p:txBody>
          <a:bodyPr>
            <a:normAutofit/>
          </a:bodyPr>
          <a:lstStyle/>
          <a:p>
            <a:pPr marL="0" indent="0">
              <a:buNone/>
            </a:pPr>
            <a:r>
              <a:rPr lang="en-US" dirty="0" smtClean="0">
                <a:hlinkClick r:id="rId2"/>
              </a:rPr>
              <a:t>https://qdr.syr.edu</a:t>
            </a:r>
            <a:endParaRPr lang="en-US" dirty="0" smtClean="0"/>
          </a:p>
          <a:p>
            <a:pPr marL="0" indent="0">
              <a:buNone/>
            </a:pPr>
            <a:endParaRPr lang="en-US" dirty="0" smtClean="0"/>
          </a:p>
          <a:p>
            <a:pPr marL="0" indent="0">
              <a:buNone/>
            </a:pPr>
            <a:r>
              <a:rPr lang="en-US" dirty="0" smtClean="0"/>
              <a:t>		@adam42smith  (Sebastian) </a:t>
            </a:r>
          </a:p>
          <a:p>
            <a:pPr marL="0" indent="0">
              <a:buNone/>
            </a:pPr>
            <a:r>
              <a:rPr lang="en-US" dirty="0" smtClean="0"/>
              <a:t>		@</a:t>
            </a:r>
            <a:r>
              <a:rPr lang="en-US" dirty="0" err="1" smtClean="0"/>
              <a:t>qdrepository</a:t>
            </a:r>
            <a:r>
              <a:rPr lang="en-US" dirty="0"/>
              <a:t>	</a:t>
            </a:r>
            <a:r>
              <a:rPr lang="en-US" dirty="0" smtClean="0"/>
              <a:t>  (QDR)</a:t>
            </a:r>
          </a:p>
          <a:p>
            <a:pPr marL="0" indent="0">
              <a:buNone/>
            </a:pPr>
            <a:endParaRPr lang="en-US" dirty="0" smtClean="0"/>
          </a:p>
          <a:p>
            <a:pPr marL="0" indent="0">
              <a:buNone/>
            </a:pPr>
            <a:r>
              <a:rPr lang="en-US" dirty="0" smtClean="0"/>
              <a:t>Email: 	</a:t>
            </a:r>
            <a:r>
              <a:rPr lang="en-US" dirty="0" smtClean="0">
                <a:hlinkClick r:id="rId3"/>
              </a:rPr>
              <a:t>skarcher@syr.edu</a:t>
            </a:r>
            <a:endParaRPr lang="en-US" dirty="0"/>
          </a:p>
          <a:p>
            <a:pPr marL="0" indent="1828800">
              <a:buNone/>
              <a:tabLst>
                <a:tab pos="1146175" algn="l"/>
              </a:tabLst>
            </a:pPr>
            <a:r>
              <a:rPr lang="en-US" dirty="0" smtClean="0">
                <a:hlinkClick r:id="rId4"/>
              </a:rPr>
              <a:t>qdr@syr.edu</a:t>
            </a:r>
            <a:r>
              <a:rPr lang="en-US" dirty="0" smtClean="0"/>
              <a:t> </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192" y="1424684"/>
            <a:ext cx="4104456" cy="2442151"/>
          </a:xfrm>
          <a:prstGeom prst="rect">
            <a:avLst/>
          </a:prstGeom>
        </p:spPr>
      </p:pic>
      <p:pic>
        <p:nvPicPr>
          <p:cNvPr id="8" name="Picture 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424" y="2924944"/>
            <a:ext cx="971873" cy="59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437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Zeitschriften</a:t>
            </a:r>
            <a:endParaRPr lang="en-US" dirty="0"/>
          </a:p>
        </p:txBody>
      </p:sp>
      <p:pic>
        <p:nvPicPr>
          <p:cNvPr id="5" name="Picture 4"/>
          <p:cNvPicPr>
            <a:picLocks noChangeAspect="1"/>
          </p:cNvPicPr>
          <p:nvPr/>
        </p:nvPicPr>
        <p:blipFill>
          <a:blip r:embed="rId2"/>
          <a:stretch>
            <a:fillRect/>
          </a:stretch>
        </p:blipFill>
        <p:spPr>
          <a:xfrm>
            <a:off x="947067" y="1845657"/>
            <a:ext cx="10538850" cy="3507495"/>
          </a:xfrm>
          <a:prstGeom prst="rect">
            <a:avLst/>
          </a:prstGeom>
        </p:spPr>
      </p:pic>
      <p:sp>
        <p:nvSpPr>
          <p:cNvPr id="6" name="TextBox 5"/>
          <p:cNvSpPr txBox="1"/>
          <p:nvPr/>
        </p:nvSpPr>
        <p:spPr>
          <a:xfrm>
            <a:off x="947067" y="5499557"/>
            <a:ext cx="5634876" cy="369332"/>
          </a:xfrm>
          <a:prstGeom prst="rect">
            <a:avLst/>
          </a:prstGeom>
          <a:noFill/>
        </p:spPr>
        <p:txBody>
          <a:bodyPr wrap="none" rtlCol="0">
            <a:spAutoFit/>
          </a:bodyPr>
          <a:lstStyle/>
          <a:p>
            <a:r>
              <a:rPr lang="en-US" dirty="0"/>
              <a:t>http://journals.plos.org/plosone/s/data-availability</a:t>
            </a:r>
          </a:p>
        </p:txBody>
      </p:sp>
    </p:spTree>
    <p:extLst>
      <p:ext uri="{BB962C8B-B14F-4D97-AF65-F5344CB8AC3E}">
        <p14:creationId xmlns:p14="http://schemas.microsoft.com/office/powerpoint/2010/main" val="19697873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Einfluss von Regeln zur Zeitschriftenveröffentlichung</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04214696"/>
              </p:ext>
            </p:extLst>
          </p:nvPr>
        </p:nvGraphicFramePr>
        <p:xfrm>
          <a:off x="335360" y="1412776"/>
          <a:ext cx="11018440" cy="476418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799856" y="6381328"/>
            <a:ext cx="7156411" cy="338554"/>
          </a:xfrm>
          <a:prstGeom prst="rect">
            <a:avLst/>
          </a:prstGeom>
          <a:noFill/>
        </p:spPr>
        <p:txBody>
          <a:bodyPr wrap="square" rtlCol="0">
            <a:spAutoFit/>
          </a:bodyPr>
          <a:lstStyle/>
          <a:p>
            <a:r>
              <a:rPr lang="en-US" sz="1600" dirty="0" err="1" smtClean="0"/>
              <a:t>Daten</a:t>
            </a:r>
            <a:r>
              <a:rPr lang="en-US" sz="1600" dirty="0" smtClean="0"/>
              <a:t> </a:t>
            </a:r>
            <a:r>
              <a:rPr lang="en-US" sz="1600" dirty="0" err="1" smtClean="0"/>
              <a:t>aus</a:t>
            </a:r>
            <a:r>
              <a:rPr lang="en-US" sz="1600" dirty="0" smtClean="0"/>
              <a:t> Key 2017, </a:t>
            </a:r>
            <a:r>
              <a:rPr lang="en-US" sz="1600" dirty="0" smtClean="0">
                <a:hlinkClick r:id="rId3"/>
              </a:rPr>
              <a:t>https://doi.org/10.1017/S1049096516000184</a:t>
            </a:r>
            <a:endParaRPr lang="en-US" sz="1600" dirty="0"/>
          </a:p>
        </p:txBody>
      </p:sp>
    </p:spTree>
    <p:extLst>
      <p:ext uri="{BB962C8B-B14F-4D97-AF65-F5344CB8AC3E}">
        <p14:creationId xmlns:p14="http://schemas.microsoft.com/office/powerpoint/2010/main" val="2885578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Wissenschaftsförderung</a:t>
            </a:r>
            <a:endParaRPr lang="en-US" dirty="0"/>
          </a:p>
        </p:txBody>
      </p:sp>
      <p:sp>
        <p:nvSpPr>
          <p:cNvPr id="5" name="Rectangle 4"/>
          <p:cNvSpPr/>
          <p:nvPr/>
        </p:nvSpPr>
        <p:spPr>
          <a:xfrm>
            <a:off x="407368" y="6104620"/>
            <a:ext cx="11593288" cy="338554"/>
          </a:xfrm>
          <a:prstGeom prst="rect">
            <a:avLst/>
          </a:prstGeom>
        </p:spPr>
        <p:txBody>
          <a:bodyPr wrap="square">
            <a:spAutoFit/>
          </a:bodyPr>
          <a:lstStyle/>
          <a:p>
            <a:r>
              <a:rPr lang="en-US" sz="1600" dirty="0"/>
              <a:t>http://www.dfg.de/download/pdf/foerderung/antragstellung/forschungsdaten/richtlinien_forschungsdaten.pdf</a:t>
            </a:r>
            <a:endParaRPr lang="en-US" sz="1600" dirty="0"/>
          </a:p>
        </p:txBody>
      </p:sp>
      <p:pic>
        <p:nvPicPr>
          <p:cNvPr id="6" name="Picture 5"/>
          <p:cNvPicPr>
            <a:picLocks noChangeAspect="1"/>
          </p:cNvPicPr>
          <p:nvPr/>
        </p:nvPicPr>
        <p:blipFill>
          <a:blip r:embed="rId2"/>
          <a:stretch>
            <a:fillRect/>
          </a:stretch>
        </p:blipFill>
        <p:spPr>
          <a:xfrm>
            <a:off x="-96688" y="1268760"/>
            <a:ext cx="12165137" cy="3096344"/>
          </a:xfrm>
          <a:prstGeom prst="rect">
            <a:avLst/>
          </a:prstGeom>
        </p:spPr>
      </p:pic>
    </p:spTree>
    <p:extLst>
      <p:ext uri="{BB962C8B-B14F-4D97-AF65-F5344CB8AC3E}">
        <p14:creationId xmlns:p14="http://schemas.microsoft.com/office/powerpoint/2010/main" val="1847655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Effekt</a:t>
            </a:r>
            <a:r>
              <a:rPr lang="en-US" dirty="0" smtClean="0"/>
              <a:t> von </a:t>
            </a:r>
            <a:r>
              <a:rPr lang="en-US" dirty="0" err="1" smtClean="0"/>
              <a:t>Wissenschaftsförderung</a:t>
            </a:r>
            <a:endParaRPr lang="en-US" dirty="0"/>
          </a:p>
        </p:txBody>
      </p:sp>
      <p:pic>
        <p:nvPicPr>
          <p:cNvPr id="4" name="Picture 3"/>
          <p:cNvPicPr>
            <a:picLocks noChangeAspect="1"/>
          </p:cNvPicPr>
          <p:nvPr/>
        </p:nvPicPr>
        <p:blipFill>
          <a:blip r:embed="rId2"/>
          <a:stretch>
            <a:fillRect/>
          </a:stretch>
        </p:blipFill>
        <p:spPr>
          <a:xfrm>
            <a:off x="838200" y="2022144"/>
            <a:ext cx="11237616" cy="3214200"/>
          </a:xfrm>
          <a:prstGeom prst="rect">
            <a:avLst/>
          </a:prstGeom>
        </p:spPr>
      </p:pic>
      <p:sp>
        <p:nvSpPr>
          <p:cNvPr id="6" name="TextBox 5"/>
          <p:cNvSpPr txBox="1"/>
          <p:nvPr/>
        </p:nvSpPr>
        <p:spPr>
          <a:xfrm>
            <a:off x="3822060" y="5604812"/>
            <a:ext cx="7979621" cy="646331"/>
          </a:xfrm>
          <a:prstGeom prst="rect">
            <a:avLst/>
          </a:prstGeom>
          <a:noFill/>
        </p:spPr>
        <p:txBody>
          <a:bodyPr wrap="square" rtlCol="0">
            <a:spAutoFit/>
          </a:bodyPr>
          <a:lstStyle/>
          <a:p>
            <a:r>
              <a:rPr lang="en-US" dirty="0" smtClean="0"/>
              <a:t>Van </a:t>
            </a:r>
            <a:r>
              <a:rPr lang="en-US" dirty="0" err="1" smtClean="0"/>
              <a:t>Tuyl</a:t>
            </a:r>
            <a:r>
              <a:rPr lang="en-US" dirty="0" smtClean="0"/>
              <a:t> &amp; </a:t>
            </a:r>
            <a:r>
              <a:rPr lang="en-US" dirty="0" err="1" smtClean="0"/>
              <a:t>Whitmire</a:t>
            </a:r>
            <a:r>
              <a:rPr lang="en-US" dirty="0" smtClean="0"/>
              <a:t> 2016: </a:t>
            </a:r>
            <a:r>
              <a:rPr lang="en-US" dirty="0">
                <a:hlinkClick r:id="rId3"/>
              </a:rPr>
              <a:t>https://doi.org/10.1371/journal.pone.0147942</a:t>
            </a:r>
            <a:r>
              <a:rPr lang="en-US" dirty="0"/>
              <a:t> </a:t>
            </a:r>
          </a:p>
          <a:p>
            <a:endParaRPr lang="en-US" dirty="0"/>
          </a:p>
        </p:txBody>
      </p:sp>
      <p:sp>
        <p:nvSpPr>
          <p:cNvPr id="7" name="Rectangle 6"/>
          <p:cNvSpPr/>
          <p:nvPr/>
        </p:nvSpPr>
        <p:spPr>
          <a:xfrm>
            <a:off x="927557" y="3387885"/>
            <a:ext cx="11064898" cy="361813"/>
          </a:xfrm>
          <a:prstGeom prst="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7557" y="3756353"/>
            <a:ext cx="11064898" cy="361813"/>
          </a:xfrm>
          <a:prstGeom prst="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7557" y="4118166"/>
            <a:ext cx="7170475" cy="368468"/>
          </a:xfrm>
          <a:prstGeom prst="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550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Normenwandel</a:t>
            </a:r>
            <a:endParaRPr lang="en-US" dirty="0"/>
          </a:p>
        </p:txBody>
      </p:sp>
      <p:pic>
        <p:nvPicPr>
          <p:cNvPr id="4" name="Picture 3"/>
          <p:cNvPicPr>
            <a:picLocks noChangeAspect="1"/>
          </p:cNvPicPr>
          <p:nvPr/>
        </p:nvPicPr>
        <p:blipFill>
          <a:blip r:embed="rId2"/>
          <a:stretch>
            <a:fillRect/>
          </a:stretch>
        </p:blipFill>
        <p:spPr>
          <a:xfrm>
            <a:off x="1026034" y="2074146"/>
            <a:ext cx="10795381" cy="2600414"/>
          </a:xfrm>
          <a:prstGeom prst="rect">
            <a:avLst/>
          </a:prstGeom>
        </p:spPr>
      </p:pic>
      <p:sp>
        <p:nvSpPr>
          <p:cNvPr id="5" name="Rectangle 4"/>
          <p:cNvSpPr/>
          <p:nvPr/>
        </p:nvSpPr>
        <p:spPr>
          <a:xfrm>
            <a:off x="960449" y="4306092"/>
            <a:ext cx="4552265" cy="368468"/>
          </a:xfrm>
          <a:prstGeom prst="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97151" y="4674560"/>
            <a:ext cx="9841313" cy="369332"/>
          </a:xfrm>
          <a:prstGeom prst="rect">
            <a:avLst/>
          </a:prstGeom>
          <a:noFill/>
        </p:spPr>
        <p:txBody>
          <a:bodyPr wrap="square" rtlCol="0">
            <a:spAutoFit/>
          </a:bodyPr>
          <a:lstStyle/>
          <a:p>
            <a:r>
              <a:rPr lang="en-US" dirty="0"/>
              <a:t>http://andrewgelman.com/2011/11/04/insecure-researchers-arent-sharing-their-data/</a:t>
            </a:r>
          </a:p>
        </p:txBody>
      </p:sp>
      <p:sp>
        <p:nvSpPr>
          <p:cNvPr id="7" name="Rectangle 6"/>
          <p:cNvSpPr/>
          <p:nvPr/>
        </p:nvSpPr>
        <p:spPr>
          <a:xfrm>
            <a:off x="7608168" y="5353154"/>
            <a:ext cx="4384287" cy="369332"/>
          </a:xfrm>
          <a:prstGeom prst="rect">
            <a:avLst/>
          </a:prstGeom>
        </p:spPr>
        <p:txBody>
          <a:bodyPr wrap="square">
            <a:spAutoFit/>
          </a:bodyPr>
          <a:lstStyle/>
          <a:p>
            <a:r>
              <a:rPr lang="en-US" dirty="0" smtClean="0"/>
              <a:t>* Or, don’t mess with </a:t>
            </a:r>
            <a:r>
              <a:rPr lang="en-US" dirty="0" err="1" smtClean="0"/>
              <a:t>Gelman</a:t>
            </a:r>
            <a:endParaRPr lang="en-US" dirty="0"/>
          </a:p>
        </p:txBody>
      </p:sp>
    </p:spTree>
    <p:extLst>
      <p:ext uri="{BB962C8B-B14F-4D97-AF65-F5344CB8AC3E}">
        <p14:creationId xmlns:p14="http://schemas.microsoft.com/office/powerpoint/2010/main" val="1501350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Wissenschaftliche</a:t>
            </a:r>
            <a:r>
              <a:rPr lang="en-US" dirty="0" smtClean="0"/>
              <a:t> </a:t>
            </a:r>
            <a:r>
              <a:rPr lang="en-US" dirty="0" err="1" smtClean="0"/>
              <a:t>Dachorganisationen</a:t>
            </a:r>
            <a:endParaRPr lang="en-US" dirty="0"/>
          </a:p>
        </p:txBody>
      </p:sp>
      <p:pic>
        <p:nvPicPr>
          <p:cNvPr id="4" name="Picture 3"/>
          <p:cNvPicPr>
            <a:picLocks noChangeAspect="1"/>
          </p:cNvPicPr>
          <p:nvPr/>
        </p:nvPicPr>
        <p:blipFill>
          <a:blip r:embed="rId2"/>
          <a:stretch>
            <a:fillRect/>
          </a:stretch>
        </p:blipFill>
        <p:spPr>
          <a:xfrm>
            <a:off x="838200" y="2074146"/>
            <a:ext cx="10428505" cy="3313279"/>
          </a:xfrm>
          <a:prstGeom prst="rect">
            <a:avLst/>
          </a:prstGeom>
        </p:spPr>
      </p:pic>
      <p:sp>
        <p:nvSpPr>
          <p:cNvPr id="5" name="TextBox 4"/>
          <p:cNvSpPr txBox="1"/>
          <p:nvPr/>
        </p:nvSpPr>
        <p:spPr>
          <a:xfrm>
            <a:off x="5703488" y="5835056"/>
            <a:ext cx="5716644" cy="369332"/>
          </a:xfrm>
          <a:prstGeom prst="rect">
            <a:avLst/>
          </a:prstGeom>
          <a:noFill/>
        </p:spPr>
        <p:txBody>
          <a:bodyPr wrap="square" rtlCol="0">
            <a:spAutoFit/>
          </a:bodyPr>
          <a:lstStyle/>
          <a:p>
            <a:r>
              <a:rPr lang="en-US" dirty="0"/>
              <a:t>APA Ethics Code: http://www.apa.org/ethics/code/</a:t>
            </a:r>
          </a:p>
        </p:txBody>
      </p:sp>
      <p:sp>
        <p:nvSpPr>
          <p:cNvPr id="3" name="Rectangle 2"/>
          <p:cNvSpPr/>
          <p:nvPr/>
        </p:nvSpPr>
        <p:spPr>
          <a:xfrm>
            <a:off x="695400" y="2420888"/>
            <a:ext cx="10369152" cy="360040"/>
          </a:xfrm>
          <a:prstGeom prst="rect">
            <a:avLst/>
          </a:prstGeom>
          <a:solidFill>
            <a:srgbClr val="FFFF00">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611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err="1" smtClean="0"/>
              <a:t>genau</a:t>
            </a:r>
            <a:r>
              <a:rPr lang="en-US" dirty="0" smtClean="0"/>
              <a:t> </a:t>
            </a:r>
            <a:r>
              <a:rPr lang="en-US" dirty="0" err="1" smtClean="0"/>
              <a:t>sind</a:t>
            </a:r>
            <a:r>
              <a:rPr lang="en-US" dirty="0" smtClean="0"/>
              <a:t> qualitative </a:t>
            </a:r>
            <a:r>
              <a:rPr lang="en-US" dirty="0" err="1" smtClean="0"/>
              <a:t>Daten</a:t>
            </a:r>
            <a:r>
              <a:rPr lang="en-US" dirty="0" smtClean="0"/>
              <a:t>?</a:t>
            </a:r>
            <a:endParaRPr lang="en-US" sz="4800" baseline="40000"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313925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QDR Template Text-Heavy">
  <a:themeElements>
    <a:clrScheme name="QDR">
      <a:dk1>
        <a:srgbClr val="3F3F3F"/>
      </a:dk1>
      <a:lt1>
        <a:sysClr val="window" lastClr="FFFFFF"/>
      </a:lt1>
      <a:dk2>
        <a:srgbClr val="1F497D"/>
      </a:dk2>
      <a:lt2>
        <a:srgbClr val="EEECE1"/>
      </a:lt2>
      <a:accent1>
        <a:srgbClr val="55B7D3"/>
      </a:accent1>
      <a:accent2>
        <a:srgbClr val="EB853F"/>
      </a:accent2>
      <a:accent3>
        <a:srgbClr val="9BBB59"/>
      </a:accent3>
      <a:accent4>
        <a:srgbClr val="8064A2"/>
      </a:accent4>
      <a:accent5>
        <a:srgbClr val="4BACC6"/>
      </a:accent5>
      <a:accent6>
        <a:srgbClr val="F79646"/>
      </a:accent6>
      <a:hlink>
        <a:srgbClr val="0000FF"/>
      </a:hlink>
      <a:folHlink>
        <a:srgbClr val="800080"/>
      </a:folHlink>
    </a:clrScheme>
    <a:fontScheme name="QDR Standard">
      <a:majorFont>
        <a:latin typeface="Lucida Bright"/>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DR Template Text-Heavy" id="{98077234-FF43-4160-B960-AEA1F07C99ED}" vid="{EBE190C5-CECF-4EA3-955E-F90C829AAB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Droplet</Template>
  <TotalTime>9487</TotalTime>
  <Words>367</Words>
  <Application>Microsoft Office PowerPoint</Application>
  <PresentationFormat>Widescreen</PresentationFormat>
  <Paragraphs>87</Paragraphs>
  <Slides>29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Lucida Sans</vt:lpstr>
      <vt:lpstr>Georgia</vt:lpstr>
      <vt:lpstr>Lucida Bright</vt:lpstr>
      <vt:lpstr>Trebuchet MS</vt:lpstr>
      <vt:lpstr>QDR Template Text-Heavy</vt:lpstr>
      <vt:lpstr>Forschungsdatenmanagement und transparente Forschung mit qualitativen Daten</vt:lpstr>
      <vt:lpstr>Alle reden von offenen Daten und  transparenter Forschung</vt:lpstr>
      <vt:lpstr>Zeitschriften</vt:lpstr>
      <vt:lpstr>Einfluss von Regeln zur Zeitschriftenveröffentlichung</vt:lpstr>
      <vt:lpstr>Wissenschaftsförderung</vt:lpstr>
      <vt:lpstr>Effekt von Wissenschaftsförderung</vt:lpstr>
      <vt:lpstr>Normenwandel</vt:lpstr>
      <vt:lpstr>Wissenschaftliche Dachorganisationen</vt:lpstr>
      <vt:lpstr>What genau sind qualitative Daten?</vt:lpstr>
      <vt:lpstr>Wenn wir and „Daten“ denken</vt:lpstr>
      <vt:lpstr>Qualitative Daten (QDR Bestände)</vt:lpstr>
      <vt:lpstr>QDR auf einen Blick</vt:lpstr>
      <vt:lpstr>Hindernisse und Widerstände</vt:lpstr>
      <vt:lpstr>Kosten</vt:lpstr>
      <vt:lpstr>Kosten: Unterstützung</vt:lpstr>
      <vt:lpstr>Kosten:  Planung und Vorbereitung</vt:lpstr>
      <vt:lpstr>Kosten: Technologie</vt:lpstr>
      <vt:lpstr>Ethik</vt:lpstr>
      <vt:lpstr>Ethik: De-identifizierung</vt:lpstr>
      <vt:lpstr>Ethik: Ethikomissionen (IRBs)</vt:lpstr>
      <vt:lpstr>Ethik: Zugangskontrollen</vt:lpstr>
      <vt:lpstr>Epistemologie</vt:lpstr>
      <vt:lpstr>Epistemologie: Sprache und Kommunikation</vt:lpstr>
      <vt:lpstr>Technologie:  Quantitative Forschung – Matrix Daten</vt:lpstr>
      <vt:lpstr>Qualitative Forschung: Granulare Daten</vt:lpstr>
      <vt:lpstr>Annotation for Transparent Inquiry (ATI)</vt:lpstr>
      <vt:lpstr>Technologie: CAQDAS Software</vt:lpstr>
      <vt:lpstr>Technologie: Zeichen des Wandels</vt:lpstr>
      <vt:lpstr>Fragen? Kommentare?</vt:lpstr>
    </vt:vector>
  </TitlesOfParts>
  <Manager/>
  <Company>QDR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IQMR 2018 Data Management Module - Session 1</dc:title>
  <dc:subject/>
  <dc:creator>Dessi Kirilova</dc:creator>
  <cp:keywords/>
  <dc:description/>
  <cp:lastModifiedBy>Sebastian</cp:lastModifiedBy>
  <cp:revision>379</cp:revision>
  <cp:lastPrinted>2015-06-15T17:31:51Z</cp:lastPrinted>
  <dcterms:created xsi:type="dcterms:W3CDTF">2014-07-22T09:14:33Z</dcterms:created>
  <dcterms:modified xsi:type="dcterms:W3CDTF">2019-01-24T14:38:53Z</dcterms:modified>
  <cp:category/>
</cp:coreProperties>
</file>