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" name="Google Shape;81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4d360b381e_0_1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4d360b381e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g4d360b381e_0_18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1" name="Google Shape;101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Place-based community resilience has emerged as a national and global priority for its potential to: </a:t>
            </a:r>
            <a:endParaRPr/>
          </a:p>
          <a:p>
            <a:pPr indent="-342900" lvl="3" marL="79692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improve human livelihoods</a:t>
            </a:r>
            <a:endParaRPr/>
          </a:p>
          <a:p>
            <a:pPr indent="-342900" lvl="3" marL="79692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address environmental change</a:t>
            </a:r>
            <a:endParaRPr/>
          </a:p>
          <a:p>
            <a:pPr indent="-342900" lvl="3" marL="79692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prepare communities and households to cope with hazards and disasters</a:t>
            </a:r>
            <a:endParaRPr/>
          </a:p>
          <a:p>
            <a:pPr indent="-342900" lvl="3" marL="79692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 many other social and environmental benefits</a:t>
            </a:r>
            <a:endParaRPr/>
          </a:p>
          <a:p>
            <a:pPr indent="0" lvl="0" marL="0" marR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8" name="Google Shape;118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71450" lvl="0" marL="1714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Partner with other ESIP clusters to host a data-specific community resilience session at an upcoming ESIP meeting, and/or documenting community resilience use cases by obtaining input from agencies or other stakeholders as to how data is being used.</a:t>
            </a:r>
            <a:endParaRPr/>
          </a:p>
          <a:p>
            <a:pPr indent="-171450" lvl="0" marL="1714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Create an actionable framework within ESIP that aims to connect place-based community end users (e.g., city planners) and data practitioners.</a:t>
            </a:r>
            <a:endParaRPr/>
          </a:p>
          <a:p>
            <a:pPr indent="-171450" lvl="0" marL="1714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Capture the process of our workflow on an open source site to serve as a template for broader place-based community resilience and data community collaborations.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4d360b381e_0_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4d360b381e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g4d360b381e_0_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4d360b381e_0_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4d360b381e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g4d360b381e_0_1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>
  <p:cSld name="Title Slid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69" name="Google Shape;69;p11"/>
          <p:cNvSpPr txBox="1"/>
          <p:nvPr>
            <p:ph idx="1" type="body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0" name="Google Shape;70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1" name="Google Shape;71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" name="Google Shape;72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type="vertTitleAndTx">
  <p:cSld name="VERTICAL_TITLE_AND_VERTICAL_TEXT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2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5" name="Google Shape;75;p12"/>
          <p:cNvSpPr txBox="1"/>
          <p:nvPr>
            <p:ph idx="1" type="body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6" name="Google Shape;76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7" name="Google Shape;77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" name="Google Shape;78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8" name="Google Shape;18;p3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" name="Google Shape;19;p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" name="Google Shape;20;p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" name="Google Shape;21;p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  <a:defRPr b="1" i="0" sz="4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4" name="Google Shape;24;p4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indent="-228600" lvl="0" marL="457200" marR="0" rtl="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" name="Google Shape;25;p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" name="Google Shape;26;p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" name="Google Shape;27;p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0" name="Google Shape;30;p5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06400" lvl="0" marL="457200" marR="0" rtl="0" algn="l">
              <a:spcBef>
                <a:spcPts val="56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" name="Google Shape;31;p5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06400" lvl="0" marL="457200" marR="0" rtl="0" algn="l">
              <a:spcBef>
                <a:spcPts val="56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" name="Google Shape;32;p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" name="Google Shape;33;p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4" name="Google Shape;34;p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7" name="Google Shape;37;p6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indent="-228600" lvl="0" marL="457200" marR="0" rtl="0" algn="l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None/>
              <a:defRPr b="1" i="0" sz="2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 b="1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  <a:defRPr b="1" i="0" sz="16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  <a:defRPr b="1" i="0" sz="16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" name="Google Shape;38;p6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302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" name="Google Shape;39;p6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indent="-228600" lvl="0" marL="457200" marR="0" rtl="0" algn="l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None/>
              <a:defRPr b="1" i="0" sz="2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 b="1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  <a:defRPr b="1" i="0" sz="16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  <a:defRPr b="1" i="0" sz="16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" name="Google Shape;40;p6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302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1" name="Google Shape;41;p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2" name="Google Shape;42;p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3" name="Google Shape;43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46" name="Google Shape;46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7" name="Google Shape;47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8" name="Google Shape;48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1" name="Google Shape;51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2" name="Google Shape;52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libri"/>
              <a:buNone/>
              <a:defRPr b="1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55" name="Google Shape;55;p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" name="Google Shape;56;p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l">
              <a:spcBef>
                <a:spcPts val="28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20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18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18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" name="Google Shape;57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" name="Google Shape;58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" name="Google Shape;59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type="picTx">
  <p:cSld name="PICTURE_WITH_CAPTION_TEXT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libri"/>
              <a:buNone/>
              <a:defRPr b="1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62" name="Google Shape;62;p1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spcBef>
                <a:spcPts val="64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" name="Google Shape;63;p1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l">
              <a:spcBef>
                <a:spcPts val="28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20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18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18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Google Shape;64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5" name="Google Shape;65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6" name="Google Shape;66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dk2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hyperlink" Target="http://esipfed.org/collaboration-updates/the-socioeconomic-value-of-earth-science-data-for-community-resilience" TargetMode="External"/><Relationship Id="rId4" Type="http://schemas.openxmlformats.org/officeDocument/2006/relationships/hyperlink" Target="https://tinyurl.com/y6vl4oev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dk2"/>
        </a:solidFill>
      </p:bgPr>
    </p:bg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Google Shape;83;p13"/>
          <p:cNvPicPr preferRelativeResize="0"/>
          <p:nvPr/>
        </p:nvPicPr>
        <p:blipFill rotWithShape="1">
          <a:blip r:embed="rId3">
            <a:alphaModFix/>
          </a:blip>
          <a:srcRect b="11884" l="0" r="0" t="16348"/>
          <a:stretch/>
        </p:blipFill>
        <p:spPr>
          <a:xfrm>
            <a:off x="2196301" y="2236400"/>
            <a:ext cx="4843701" cy="2592375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13"/>
          <p:cNvSpPr txBox="1"/>
          <p:nvPr>
            <p:ph idx="4294967295" type="subTitle"/>
          </p:nvPr>
        </p:nvSpPr>
        <p:spPr>
          <a:xfrm>
            <a:off x="1506275" y="5035550"/>
            <a:ext cx="6325200" cy="173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40"/>
              <a:buFont typeface="Arial"/>
              <a:buNone/>
            </a:pPr>
            <a:r>
              <a:rPr b="0" i="0" lang="en-US" sz="224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Arika Virapongse</a:t>
            </a:r>
            <a:endParaRPr>
              <a:solidFill>
                <a:srgbClr val="FFFFFF"/>
              </a:solidFill>
            </a:endParaRPr>
          </a:p>
          <a:p>
            <a:pPr indent="0" lvl="0" marL="0" marR="0" rtl="0" algn="ctr">
              <a:lnSpc>
                <a:spcPct val="80000"/>
              </a:lnSpc>
              <a:spcBef>
                <a:spcPts val="448"/>
              </a:spcBef>
              <a:spcAft>
                <a:spcPts val="0"/>
              </a:spcAft>
              <a:buClr>
                <a:srgbClr val="FFFFFF"/>
              </a:buClr>
              <a:buSzPts val="2240"/>
              <a:buFont typeface="Arial"/>
              <a:buNone/>
            </a:pPr>
            <a:r>
              <a:rPr b="0" i="0" lang="en-US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Middle Path EcoSolutions</a:t>
            </a:r>
            <a:r>
              <a:rPr lang="en-US" sz="1800">
                <a:solidFill>
                  <a:srgbClr val="FFFFFF"/>
                </a:solidFill>
              </a:rPr>
              <a:t> &amp; </a:t>
            </a:r>
            <a:r>
              <a:rPr b="0" i="0" lang="en-US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Ronin Institute</a:t>
            </a:r>
            <a:endParaRPr sz="1800">
              <a:solidFill>
                <a:srgbClr val="FFFFFF"/>
              </a:solidFill>
            </a:endParaRPr>
          </a:p>
          <a:p>
            <a:pPr indent="0" lvl="0" marL="0" marR="0" rtl="0" algn="ctr">
              <a:lnSpc>
                <a:spcPct val="80000"/>
              </a:lnSpc>
              <a:spcBef>
                <a:spcPts val="448"/>
              </a:spcBef>
              <a:spcAft>
                <a:spcPts val="0"/>
              </a:spcAft>
              <a:buClr>
                <a:srgbClr val="FFFFFF"/>
              </a:buClr>
              <a:buSzPts val="2240"/>
              <a:buFont typeface="Arial"/>
              <a:buNone/>
            </a:pPr>
            <a:r>
              <a:rPr b="0" i="0" lang="en-US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av@middlepatheco.com</a:t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80000"/>
              </a:lnSpc>
              <a:spcBef>
                <a:spcPts val="448"/>
              </a:spcBef>
              <a:spcAft>
                <a:spcPts val="0"/>
              </a:spcAft>
              <a:buClr>
                <a:srgbClr val="FFFFFF"/>
              </a:buClr>
              <a:buSzPts val="224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80000"/>
              </a:lnSpc>
              <a:spcBef>
                <a:spcPts val="448"/>
              </a:spcBef>
              <a:spcAft>
                <a:spcPts val="0"/>
              </a:spcAft>
              <a:buClr>
                <a:srgbClr val="FFFFFF"/>
              </a:buClr>
              <a:buSzPts val="2240"/>
              <a:buFont typeface="Arial"/>
              <a:buNone/>
            </a:pPr>
            <a:r>
              <a:rPr i="0" lang="en-US" sz="1800" u="none" cap="none" strike="noStrike">
                <a:solidFill>
                  <a:srgbClr val="FFFFFF"/>
                </a:solidFill>
              </a:rPr>
              <a:t>ESIP </a:t>
            </a:r>
            <a:r>
              <a:rPr lang="en-US" sz="1800"/>
              <a:t>winter</a:t>
            </a:r>
            <a:r>
              <a:rPr i="0" lang="en-US" sz="1800" u="none" cap="none" strike="noStrike">
                <a:solidFill>
                  <a:srgbClr val="FFFFFF"/>
                </a:solidFill>
              </a:rPr>
              <a:t> meeting 201</a:t>
            </a:r>
            <a:r>
              <a:rPr lang="en-US" sz="1800"/>
              <a:t>9</a:t>
            </a:r>
            <a:r>
              <a:rPr lang="en-US" sz="1800">
                <a:solidFill>
                  <a:srgbClr val="FFFFFF"/>
                </a:solidFill>
              </a:rPr>
              <a:t>, Bethe</a:t>
            </a:r>
            <a:r>
              <a:rPr lang="en-US" sz="1800"/>
              <a:t>sda, MD</a:t>
            </a:r>
            <a:r>
              <a:rPr lang="en-US" sz="1800">
                <a:solidFill>
                  <a:srgbClr val="FFFFFF"/>
                </a:solidFill>
              </a:rPr>
              <a:t>, </a:t>
            </a:r>
            <a:r>
              <a:rPr lang="en-US" sz="1800"/>
              <a:t>January </a:t>
            </a:r>
            <a:r>
              <a:rPr i="0" lang="en-US" sz="1800" u="none" cap="none" strike="noStrike">
                <a:solidFill>
                  <a:srgbClr val="FFFFFF"/>
                </a:solidFill>
              </a:rPr>
              <a:t>1</a:t>
            </a:r>
            <a:r>
              <a:rPr lang="en-US" sz="1800"/>
              <a:t>5</a:t>
            </a:r>
            <a:r>
              <a:rPr i="0" lang="en-US" sz="1800" u="none" cap="none" strike="noStrike">
                <a:solidFill>
                  <a:srgbClr val="FFFFFF"/>
                </a:solidFill>
              </a:rPr>
              <a:t>, 201</a:t>
            </a:r>
            <a:r>
              <a:rPr lang="en-US" sz="1800"/>
              <a:t>9</a:t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13"/>
          <p:cNvSpPr/>
          <p:nvPr/>
        </p:nvSpPr>
        <p:spPr>
          <a:xfrm>
            <a:off x="417286" y="299501"/>
            <a:ext cx="8109900" cy="2123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6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Community Resilience for </a:t>
            </a:r>
            <a:r>
              <a:rPr lang="en-US" sz="3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Earth Science data institutions and place-based communities</a:t>
            </a:r>
            <a:endParaRPr b="0" i="0" sz="36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chemeClr val="accent3"/>
                </a:solidFill>
              </a:rPr>
              <a:t>Break out groups</a:t>
            </a:r>
            <a:endParaRPr b="1">
              <a:solidFill>
                <a:schemeClr val="accent3"/>
              </a:solidFill>
            </a:endParaRPr>
          </a:p>
        </p:txBody>
      </p:sp>
      <p:sp>
        <p:nvSpPr>
          <p:cNvPr id="156" name="Google Shape;156;p22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FFFF"/>
                </a:solidFill>
              </a:rPr>
              <a:t>Guiding questions</a:t>
            </a:r>
            <a:endParaRPr sz="2400">
              <a:solidFill>
                <a:srgbClr val="FFFFFF"/>
              </a:solidFill>
            </a:endParaRPr>
          </a:p>
          <a:p>
            <a:pPr indent="-381000" lvl="1" marL="9144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alibri"/>
              <a:buChar char="○"/>
            </a:pPr>
            <a:r>
              <a:rPr lang="en-US" sz="2400">
                <a:solidFill>
                  <a:srgbClr val="FFFFFF"/>
                </a:solidFill>
              </a:rPr>
              <a:t>What are your experiences with community resilience? </a:t>
            </a:r>
            <a:endParaRPr sz="2400">
              <a:solidFill>
                <a:srgbClr val="FFFFFF"/>
              </a:solidFill>
            </a:endParaRPr>
          </a:p>
          <a:p>
            <a:pPr indent="-3810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alibri"/>
              <a:buChar char="○"/>
            </a:pPr>
            <a:r>
              <a:rPr lang="en-US" sz="2400">
                <a:solidFill>
                  <a:srgbClr val="FFFFFF"/>
                </a:solidFill>
              </a:rPr>
              <a:t>What is the community in your context? </a:t>
            </a:r>
            <a:endParaRPr sz="2400">
              <a:solidFill>
                <a:srgbClr val="FFFFFF"/>
              </a:solidFill>
            </a:endParaRPr>
          </a:p>
          <a:p>
            <a:pPr indent="-3810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alibri"/>
              <a:buChar char="○"/>
            </a:pPr>
            <a:r>
              <a:rPr lang="en-US" sz="2400">
                <a:solidFill>
                  <a:srgbClr val="FFFFFF"/>
                </a:solidFill>
              </a:rPr>
              <a:t>What is community resilience in your context? </a:t>
            </a:r>
            <a:endParaRPr sz="2400">
              <a:solidFill>
                <a:srgbClr val="FFFFFF"/>
              </a:solidFill>
            </a:endParaRPr>
          </a:p>
          <a:p>
            <a:pPr indent="-3810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alibri"/>
              <a:buChar char="○"/>
            </a:pPr>
            <a:r>
              <a:rPr lang="en-US" sz="2400">
                <a:solidFill>
                  <a:srgbClr val="FFFFFF"/>
                </a:solidFill>
              </a:rPr>
              <a:t>What are barriers that you come across in your working relationships regarding community resilience? </a:t>
            </a:r>
            <a:endParaRPr sz="2400">
              <a:solidFill>
                <a:srgbClr val="FFFFFF"/>
              </a:solidFill>
            </a:endParaRPr>
          </a:p>
          <a:p>
            <a:pPr indent="-3810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alibri"/>
              <a:buChar char="○"/>
            </a:pPr>
            <a:r>
              <a:rPr lang="en-US" sz="2400">
                <a:solidFill>
                  <a:srgbClr val="FFFFFF"/>
                </a:solidFill>
              </a:rPr>
              <a:t>What role could an Earth Science data community (like ESIP) play in overcoming these challenges? 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>
                <a:solidFill>
                  <a:srgbClr val="FFFFFF"/>
                </a:solidFill>
              </a:rPr>
              <a:t>Short link to notes: goo.gl/kqaX43</a:t>
            </a:r>
            <a:endParaRPr sz="2400">
              <a:solidFill>
                <a:srgbClr val="FFFFFF"/>
              </a:solidFill>
            </a:endParaRPr>
          </a:p>
        </p:txBody>
      </p:sp>
      <p:cxnSp>
        <p:nvCxnSpPr>
          <p:cNvPr id="157" name="Google Shape;157;p22"/>
          <p:cNvCxnSpPr/>
          <p:nvPr/>
        </p:nvCxnSpPr>
        <p:spPr>
          <a:xfrm>
            <a:off x="609600" y="1295400"/>
            <a:ext cx="8001000" cy="0"/>
          </a:xfrm>
          <a:prstGeom prst="straightConnector1">
            <a:avLst/>
          </a:prstGeom>
          <a:noFill/>
          <a:ln cap="flat" cmpd="sng" w="25400">
            <a:solidFill>
              <a:srgbClr val="C2D59B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50"/>
              </a:srgbClr>
            </a:outerShdw>
          </a:effectLst>
        </p:spPr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C3D69B"/>
              </a:buClr>
              <a:buSzPts val="4400"/>
              <a:buFont typeface="Calibri"/>
              <a:buNone/>
            </a:pPr>
            <a:r>
              <a:rPr b="1" lang="en-US">
                <a:solidFill>
                  <a:srgbClr val="C3D69B"/>
                </a:solidFill>
              </a:rPr>
              <a:t>Ideas for N</a:t>
            </a:r>
            <a:r>
              <a:rPr b="1" i="0" lang="en-US" sz="4400" u="none" cap="none" strike="noStrike">
                <a:solidFill>
                  <a:srgbClr val="C3D69B"/>
                </a:solidFill>
                <a:latin typeface="Calibri"/>
                <a:ea typeface="Calibri"/>
                <a:cs typeface="Calibri"/>
                <a:sym typeface="Calibri"/>
              </a:rPr>
              <a:t>ext </a:t>
            </a:r>
            <a:r>
              <a:rPr b="1" i="0" lang="en-US" sz="4400" u="none" cap="none" strike="noStrike">
                <a:solidFill>
                  <a:srgbClr val="C3D69B"/>
                </a:solidFill>
                <a:latin typeface="Calibri"/>
                <a:ea typeface="Calibri"/>
                <a:cs typeface="Calibri"/>
                <a:sym typeface="Calibri"/>
              </a:rPr>
              <a:t>steps</a:t>
            </a:r>
            <a:endParaRPr b="1" i="0" sz="4400" u="none" cap="none" strike="noStrike">
              <a:solidFill>
                <a:srgbClr val="C3D69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p23"/>
          <p:cNvSpPr txBox="1"/>
          <p:nvPr>
            <p:ph idx="1" type="body"/>
          </p:nvPr>
        </p:nvSpPr>
        <p:spPr>
          <a:xfrm>
            <a:off x="495300" y="1417650"/>
            <a:ext cx="8229600" cy="512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 b="0" i="0" sz="3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342900" marR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  <a:p>
            <a:pPr indent="-330200" lvl="0" marL="342900" marR="0" rtl="0" algn="l">
              <a:spcBef>
                <a:spcPts val="64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Char char="•"/>
            </a:pPr>
            <a:r>
              <a:rPr lang="en-US" sz="3000"/>
              <a:t>Contact Arika: Av@middlepatheco.com</a:t>
            </a:r>
            <a:endParaRPr sz="3000"/>
          </a:p>
        </p:txBody>
      </p:sp>
      <p:cxnSp>
        <p:nvCxnSpPr>
          <p:cNvPr id="164" name="Google Shape;164;p23"/>
          <p:cNvCxnSpPr/>
          <p:nvPr/>
        </p:nvCxnSpPr>
        <p:spPr>
          <a:xfrm>
            <a:off x="609600" y="1295400"/>
            <a:ext cx="8001000" cy="0"/>
          </a:xfrm>
          <a:prstGeom prst="straightConnector1">
            <a:avLst/>
          </a:prstGeom>
          <a:noFill/>
          <a:ln cap="flat" cmpd="sng" w="25400">
            <a:solidFill>
              <a:srgbClr val="C2D59B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4"/>
          <p:cNvSpPr txBox="1"/>
          <p:nvPr>
            <p:ph idx="1" type="body"/>
          </p:nvPr>
        </p:nvSpPr>
        <p:spPr>
          <a:xfrm>
            <a:off x="457200" y="585275"/>
            <a:ext cx="8229600" cy="3525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Session Co-organizers</a:t>
            </a:r>
            <a:r>
              <a:rPr b="0" i="0" lang="en-US" sz="2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/>
          </a:p>
          <a:p>
            <a:pPr indent="-342900" lvl="0" marL="342900" marR="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lt1"/>
                </a:solidFill>
              </a:rPr>
              <a:t>Arika Virapongse, Middle Path EcoSolutions &amp; Ronin Institute</a:t>
            </a:r>
            <a:endParaRPr sz="2800">
              <a:solidFill>
                <a:schemeClr val="lt1"/>
              </a:solidFill>
            </a:endParaRPr>
          </a:p>
          <a:p>
            <a:pPr indent="-342900" lvl="0" marL="342900" marR="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lt1"/>
                </a:solidFill>
              </a:rPr>
              <a:t>Jonathan Blythe, Bureau of Ocean Energy Management</a:t>
            </a:r>
            <a:endParaRPr sz="2800">
              <a:solidFill>
                <a:schemeClr val="lt1"/>
              </a:solidFill>
            </a:endParaRPr>
          </a:p>
          <a:p>
            <a:pPr indent="-342900" lvl="0" marL="342900" marR="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lt1"/>
                </a:solidFill>
              </a:rPr>
              <a:t>Rupu Gupta, New Knowledge </a:t>
            </a:r>
            <a:endParaRPr sz="2800">
              <a:solidFill>
                <a:schemeClr val="lt1"/>
              </a:solidFill>
            </a:endParaRPr>
          </a:p>
          <a:p>
            <a:pPr indent="-342900" lvl="0" marL="342900" marR="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Ruth Duerr, Ronin Institute</a:t>
            </a:r>
            <a:endParaRPr b="0" i="0" sz="2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07950" lvl="0" marL="285750" marR="0" rtl="0" algn="l">
              <a:spcBef>
                <a:spcPts val="56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56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77800" marR="0" rtl="0" algn="l">
              <a:spcBef>
                <a:spcPts val="56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5"/>
          <p:cNvSpPr txBox="1"/>
          <p:nvPr>
            <p:ph idx="1" type="body"/>
          </p:nvPr>
        </p:nvSpPr>
        <p:spPr>
          <a:xfrm>
            <a:off x="457200" y="18288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Background</a:t>
            </a:r>
            <a:endParaRPr/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Goals of the session</a:t>
            </a:r>
            <a:endParaRPr b="0" i="0" sz="32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Presentations</a:t>
            </a:r>
            <a:endParaRPr/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Char char="•"/>
            </a:pPr>
            <a:r>
              <a:rPr lang="en-US"/>
              <a:t>Break out groups</a:t>
            </a:r>
            <a:endParaRPr/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Char char="•"/>
            </a:pPr>
            <a:r>
              <a:rPr lang="en-US"/>
              <a:t>Report back</a:t>
            </a:r>
            <a:endParaRPr/>
          </a:p>
          <a:p>
            <a:pPr indent="0" lvl="0" marL="0" marR="0" rtl="0" algn="l">
              <a:spcBef>
                <a:spcPts val="64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96" name="Google Shape;96;p15"/>
          <p:cNvCxnSpPr/>
          <p:nvPr/>
        </p:nvCxnSpPr>
        <p:spPr>
          <a:xfrm>
            <a:off x="609600" y="1295400"/>
            <a:ext cx="8001000" cy="0"/>
          </a:xfrm>
          <a:prstGeom prst="straightConnector1">
            <a:avLst/>
          </a:prstGeom>
          <a:noFill/>
          <a:ln cap="flat" cmpd="sng" w="25400">
            <a:solidFill>
              <a:srgbClr val="C2D59B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</p:cxnSp>
      <p:sp>
        <p:nvSpPr>
          <p:cNvPr id="97" name="Google Shape;97;p1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b="0" i="0" lang="en-US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Outline</a:t>
            </a:r>
            <a:endParaRPr b="0" i="0" sz="4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8" name="Google Shape;98;p15"/>
          <p:cNvPicPr preferRelativeResize="0"/>
          <p:nvPr/>
        </p:nvPicPr>
        <p:blipFill rotWithShape="1">
          <a:blip r:embed="rId3">
            <a:alphaModFix/>
          </a:blip>
          <a:srcRect b="0" l="18925" r="20203" t="0"/>
          <a:stretch/>
        </p:blipFill>
        <p:spPr>
          <a:xfrm>
            <a:off x="6068850" y="3506300"/>
            <a:ext cx="3075151" cy="3328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C2D59B"/>
              </a:buClr>
              <a:buSzPts val="4400"/>
              <a:buFont typeface="Calibri"/>
              <a:buNone/>
            </a:pPr>
            <a:r>
              <a:rPr b="1" i="0" lang="en-US" sz="4400" u="none" cap="none" strike="noStrike">
                <a:solidFill>
                  <a:srgbClr val="C2D59B"/>
                </a:solidFill>
                <a:latin typeface="Calibri"/>
                <a:ea typeface="Calibri"/>
                <a:cs typeface="Calibri"/>
                <a:sym typeface="Calibri"/>
              </a:rPr>
              <a:t>Background</a:t>
            </a:r>
            <a:endParaRPr b="1" i="0" sz="4400" u="none" cap="none" strike="noStrike">
              <a:solidFill>
                <a:srgbClr val="C2D59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05" name="Google Shape;105;p16"/>
          <p:cNvCxnSpPr/>
          <p:nvPr/>
        </p:nvCxnSpPr>
        <p:spPr>
          <a:xfrm>
            <a:off x="609600" y="1295400"/>
            <a:ext cx="8001000" cy="0"/>
          </a:xfrm>
          <a:prstGeom prst="straightConnector1">
            <a:avLst/>
          </a:prstGeom>
          <a:noFill/>
          <a:ln cap="flat" cmpd="sng" w="25400">
            <a:solidFill>
              <a:srgbClr val="C2D59B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</p:cxnSp>
      <p:sp>
        <p:nvSpPr>
          <p:cNvPr id="106" name="Google Shape;106;p16"/>
          <p:cNvSpPr txBox="1"/>
          <p:nvPr/>
        </p:nvSpPr>
        <p:spPr>
          <a:xfrm>
            <a:off x="381000" y="1524000"/>
            <a:ext cx="8458200" cy="378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u="sng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Organizational Resilience</a:t>
            </a:r>
            <a:r>
              <a:rPr lang="en-US"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: the ability of an organization (businesses, government agencies, institutions) to survive a crisis, thrive in a world of uncertainty, as well as have the foresight and situation awareness to prevent potential crises from emerging, and an ability to turn crises into a source of strategic opportunity (Resilient Organisations)</a:t>
            </a:r>
            <a:endParaRPr sz="20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u="sng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Place-based c</a:t>
            </a:r>
            <a:r>
              <a:rPr lang="en-US" sz="2000" u="sng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ommunity resilience</a:t>
            </a:r>
            <a:r>
              <a:rPr lang="en-US"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: the capacity of a community’s (</a:t>
            </a:r>
            <a:r>
              <a:rPr lang="en-U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physical, geographically-defined entity) </a:t>
            </a:r>
            <a:r>
              <a:rPr lang="en-US"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to utilize available resources and respond to disturbances by recovering rapidly, adapting to change, and building back better (bouncing forward)</a:t>
            </a:r>
            <a:r>
              <a:rPr lang="en-US"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, and improving their quality of life</a:t>
            </a:r>
            <a:r>
              <a:rPr lang="en-US"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. (NIST, RAND, PHE)</a:t>
            </a:r>
            <a:endParaRPr sz="20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7" name="Google Shape;107;p16"/>
          <p:cNvPicPr preferRelativeResize="0"/>
          <p:nvPr/>
        </p:nvPicPr>
        <p:blipFill rotWithShape="1">
          <a:blip r:embed="rId3">
            <a:alphaModFix/>
          </a:blip>
          <a:srcRect b="10334" l="0" r="0" t="24134"/>
          <a:stretch/>
        </p:blipFill>
        <p:spPr>
          <a:xfrm>
            <a:off x="2535625" y="5157250"/>
            <a:ext cx="3916926" cy="1660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b="0" i="0" lang="en-US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ESIP winter 2018 session</a:t>
            </a:r>
            <a:endParaRPr b="0" i="0" sz="4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17"/>
          <p:cNvSpPr txBox="1"/>
          <p:nvPr>
            <p:ph idx="1" type="body"/>
          </p:nvPr>
        </p:nvSpPr>
        <p:spPr>
          <a:xfrm>
            <a:off x="457200" y="1600200"/>
            <a:ext cx="84603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None/>
            </a:pPr>
            <a:r>
              <a:rPr b="0" i="0" lang="en-US" sz="2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Goals wer</a:t>
            </a:r>
            <a:r>
              <a:rPr lang="en-US" sz="2000"/>
              <a:t>e to seek out</a:t>
            </a:r>
            <a:r>
              <a:rPr b="0" i="0" lang="en-US" sz="2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endParaRPr sz="2000"/>
          </a:p>
          <a:p>
            <a:pPr indent="-266700" lvl="0" marL="342900" marR="0" rtl="0" algn="l">
              <a:spcBef>
                <a:spcPts val="64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</a:pPr>
            <a:r>
              <a:rPr lang="en-US" sz="2000"/>
              <a:t>L</a:t>
            </a:r>
            <a:r>
              <a:rPr b="0" i="0" lang="en-US" sz="2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inkages between data-driven community resilience and other ESIP work, as well as with the overall Earth Science data community</a:t>
            </a:r>
            <a:endParaRPr b="0" i="0" sz="2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66700" lvl="0" marL="342900" marR="0" rtl="0" algn="l">
              <a:spcBef>
                <a:spcPts val="64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Specific ways that ESIP can contribute to place-based community resilience</a:t>
            </a:r>
            <a:endParaRPr b="0" i="0" sz="2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marR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2000"/>
              <a:t>Results: </a:t>
            </a:r>
            <a:endParaRPr sz="2000"/>
          </a:p>
          <a:p>
            <a:pPr indent="-463550" lvl="0" marL="51435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libri"/>
              <a:buChar char="•"/>
            </a:pPr>
            <a:r>
              <a:rPr lang="en-US" sz="2000">
                <a:solidFill>
                  <a:schemeClr val="lt1"/>
                </a:solidFill>
              </a:rPr>
              <a:t>Help communities access the right tools and information</a:t>
            </a:r>
            <a:endParaRPr sz="2000">
              <a:solidFill>
                <a:schemeClr val="lt1"/>
              </a:solidFill>
            </a:endParaRPr>
          </a:p>
          <a:p>
            <a:pPr indent="-463550" lvl="0" marL="51435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libri"/>
              <a:buChar char="•"/>
            </a:pPr>
            <a:r>
              <a:rPr lang="en-US" sz="2000">
                <a:solidFill>
                  <a:schemeClr val="lt1"/>
                </a:solidFill>
              </a:rPr>
              <a:t>Document place-based community resilience use cases to help enable the development of useful data and information products, processes, and tools</a:t>
            </a:r>
            <a:endParaRPr sz="2000">
              <a:solidFill>
                <a:schemeClr val="lt1"/>
              </a:solidFill>
            </a:endParaRPr>
          </a:p>
          <a:p>
            <a:pPr indent="-463550" lvl="0" marL="51435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libri"/>
              <a:buChar char="•"/>
            </a:pPr>
            <a:r>
              <a:rPr lang="en-US" sz="2000">
                <a:solidFill>
                  <a:schemeClr val="lt1"/>
                </a:solidFill>
              </a:rPr>
              <a:t>Develop and share conceptual and technical tools that enable transdisciplinary collaboration and community resilience</a:t>
            </a:r>
            <a:endParaRPr sz="2000">
              <a:solidFill>
                <a:schemeClr val="lt1"/>
              </a:solidFill>
            </a:endParaRPr>
          </a:p>
          <a:p>
            <a:pPr indent="-165100" lvl="0" marL="34290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t/>
            </a:r>
            <a:endParaRPr sz="2000">
              <a:solidFill>
                <a:schemeClr val="dk1"/>
              </a:solidFill>
            </a:endParaRPr>
          </a:p>
          <a:p>
            <a:pPr indent="-165100" lvl="0" marL="34290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t/>
            </a:r>
            <a:endParaRPr sz="2000">
              <a:solidFill>
                <a:schemeClr val="lt1"/>
              </a:solidFill>
            </a:endParaRPr>
          </a:p>
          <a:p>
            <a:pPr indent="0" lvl="0" marL="0" marR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</p:txBody>
      </p:sp>
      <p:cxnSp>
        <p:nvCxnSpPr>
          <p:cNvPr id="114" name="Google Shape;114;p17"/>
          <p:cNvCxnSpPr/>
          <p:nvPr/>
        </p:nvCxnSpPr>
        <p:spPr>
          <a:xfrm>
            <a:off x="609600" y="1295400"/>
            <a:ext cx="8001000" cy="0"/>
          </a:xfrm>
          <a:prstGeom prst="straightConnector1">
            <a:avLst/>
          </a:prstGeom>
          <a:noFill/>
          <a:ln cap="flat" cmpd="sng" w="25400">
            <a:solidFill>
              <a:srgbClr val="C2D59B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</p:cxnSp>
      <p:sp>
        <p:nvSpPr>
          <p:cNvPr id="115" name="Google Shape;115;p17"/>
          <p:cNvSpPr txBox="1"/>
          <p:nvPr/>
        </p:nvSpPr>
        <p:spPr>
          <a:xfrm>
            <a:off x="217714" y="5666915"/>
            <a:ext cx="8781000" cy="107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Blog: </a:t>
            </a:r>
            <a:r>
              <a:rPr lang="en-US" u="sng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http://esipfed.org/collaboration-updates/the-socioeconomic-value-of-earth-science-data-for-community-resilience</a:t>
            </a:r>
            <a:r>
              <a:rPr lang="en-US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White paper: </a:t>
            </a:r>
            <a:r>
              <a:rPr lang="en-US" u="sng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https://tinyurl.com/y6vl4oev</a:t>
            </a:r>
            <a:endParaRPr u="sng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Peer-reviewed paper: Virapongse, A., R. Duerr, E.C. Metcalf (in press). Knowledge mobilization for community resilience: Perspectives from data, informatics, and information science. Sustainability science. </a:t>
            </a:r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 u="sng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8"/>
          <p:cNvSpPr/>
          <p:nvPr/>
        </p:nvSpPr>
        <p:spPr>
          <a:xfrm>
            <a:off x="2435425" y="3754375"/>
            <a:ext cx="4148700" cy="2969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1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/>
              <a:t>ESIP summer 2018 session</a:t>
            </a:r>
            <a:endParaRPr b="0" i="0" sz="4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18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lt1"/>
                </a:solidFill>
              </a:rPr>
              <a:t>Goals were to: </a:t>
            </a:r>
            <a:endParaRPr>
              <a:solidFill>
                <a:schemeClr val="lt1"/>
              </a:solidFill>
            </a:endParaRPr>
          </a:p>
          <a:p>
            <a:pPr indent="-4318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Char char="•"/>
            </a:pPr>
            <a:r>
              <a:rPr b="0" i="0" lang="en-US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Partner with other ESIP clusters (semantics)</a:t>
            </a:r>
            <a:endParaRPr b="0" i="0" sz="32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318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Char char="•"/>
            </a:pPr>
            <a:r>
              <a:rPr lang="en-US">
                <a:solidFill>
                  <a:schemeClr val="lt1"/>
                </a:solidFill>
              </a:rPr>
              <a:t>Present use cases with a solution-seeking approach</a:t>
            </a:r>
            <a:endParaRPr>
              <a:solidFill>
                <a:schemeClr val="lt1"/>
              </a:solidFill>
            </a:endParaRPr>
          </a:p>
          <a:p>
            <a:pPr indent="0" lvl="0" marL="0" marR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24" name="Google Shape;124;p18"/>
          <p:cNvCxnSpPr/>
          <p:nvPr/>
        </p:nvCxnSpPr>
        <p:spPr>
          <a:xfrm>
            <a:off x="609600" y="1295400"/>
            <a:ext cx="8001000" cy="0"/>
          </a:xfrm>
          <a:prstGeom prst="straightConnector1">
            <a:avLst/>
          </a:prstGeom>
          <a:noFill/>
          <a:ln cap="flat" cmpd="sng" w="25400">
            <a:solidFill>
              <a:srgbClr val="C2D59B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</p:cxnSp>
      <p:pic>
        <p:nvPicPr>
          <p:cNvPr id="125" name="Google Shape;125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58250" y="3873200"/>
            <a:ext cx="3703024" cy="2775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Community Resilience Cluster</a:t>
            </a:r>
            <a:endParaRPr/>
          </a:p>
        </p:txBody>
      </p:sp>
      <p:sp>
        <p:nvSpPr>
          <p:cNvPr id="132" name="Google Shape;132;p19"/>
          <p:cNvSpPr txBox="1"/>
          <p:nvPr>
            <p:ph idx="1" type="body"/>
          </p:nvPr>
        </p:nvSpPr>
        <p:spPr>
          <a:xfrm>
            <a:off x="372075" y="1600200"/>
            <a:ext cx="8468100" cy="4526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FFFF"/>
                </a:solidFill>
              </a:rPr>
              <a:t>Objective: </a:t>
            </a:r>
            <a:endParaRPr sz="2400">
              <a:solidFill>
                <a:srgbClr val="FFFFFF"/>
              </a:solidFill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•"/>
            </a:pPr>
            <a:r>
              <a:rPr lang="en-US" sz="2400">
                <a:solidFill>
                  <a:srgbClr val="FFFFFF"/>
                </a:solidFill>
              </a:rPr>
              <a:t>To enhance community resilience through culturally meaningful improvements to data accessibility and informatics tools. 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FFFF"/>
                </a:solidFill>
              </a:rPr>
              <a:t>Long-term goals: </a:t>
            </a:r>
            <a:endParaRPr sz="2400">
              <a:solidFill>
                <a:srgbClr val="FFFFFF"/>
              </a:solidFill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alibri"/>
              <a:buChar char="•"/>
            </a:pPr>
            <a:r>
              <a:rPr lang="en-US" sz="2400">
                <a:solidFill>
                  <a:srgbClr val="FFFFFF"/>
                </a:solidFill>
              </a:rPr>
              <a:t>Expand and improve the connections between data/informatics and community resilience practitioners</a:t>
            </a:r>
            <a:endParaRPr sz="2400">
              <a:solidFill>
                <a:srgbClr val="FFFFFF"/>
              </a:solidFill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alibri"/>
              <a:buChar char="•"/>
            </a:pPr>
            <a:r>
              <a:rPr lang="en-US" sz="2400">
                <a:solidFill>
                  <a:srgbClr val="FFFFFF"/>
                </a:solidFill>
              </a:rPr>
              <a:t>Define transdisciplinary knowledge frameworks that help support community resilience</a:t>
            </a:r>
            <a:endParaRPr sz="2400">
              <a:solidFill>
                <a:srgbClr val="FFFFFF"/>
              </a:solidFill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alibri"/>
              <a:buChar char="•"/>
            </a:pPr>
            <a:r>
              <a:rPr lang="en-US" sz="2400">
                <a:solidFill>
                  <a:srgbClr val="FFFFFF"/>
                </a:solidFill>
              </a:rPr>
              <a:t>Explore the role of data in advancing equitable community resilience efforts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400">
              <a:solidFill>
                <a:srgbClr val="FFFFFF"/>
              </a:solidFill>
            </a:endParaRPr>
          </a:p>
        </p:txBody>
      </p:sp>
      <p:cxnSp>
        <p:nvCxnSpPr>
          <p:cNvPr id="133" name="Google Shape;133;p19"/>
          <p:cNvCxnSpPr/>
          <p:nvPr/>
        </p:nvCxnSpPr>
        <p:spPr>
          <a:xfrm>
            <a:off x="609600" y="1295400"/>
            <a:ext cx="8001000" cy="0"/>
          </a:xfrm>
          <a:prstGeom prst="straightConnector1">
            <a:avLst/>
          </a:prstGeom>
          <a:noFill/>
          <a:ln cap="flat" cmpd="sng" w="25400">
            <a:solidFill>
              <a:srgbClr val="C2D59B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50"/>
              </a:srgbClr>
            </a:outerShdw>
          </a:effectLst>
        </p:spPr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C3D69B"/>
              </a:buClr>
              <a:buSzPts val="4400"/>
              <a:buFont typeface="Calibri"/>
              <a:buNone/>
            </a:pPr>
            <a:r>
              <a:rPr b="1" i="0" lang="en-US" sz="4400" u="none" cap="none" strike="noStrike">
                <a:solidFill>
                  <a:srgbClr val="C3D69B"/>
                </a:solidFill>
                <a:latin typeface="Calibri"/>
                <a:ea typeface="Calibri"/>
                <a:cs typeface="Calibri"/>
                <a:sym typeface="Calibri"/>
              </a:rPr>
              <a:t>Goals of the session</a:t>
            </a:r>
            <a:endParaRPr b="1" i="0" sz="4400" u="none" cap="none" strike="noStrike">
              <a:solidFill>
                <a:srgbClr val="C3D69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20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30200" lvl="0" marL="342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Calibri"/>
              <a:buChar char="•"/>
            </a:pPr>
            <a:r>
              <a:rPr lang="en-US" sz="3000">
                <a:solidFill>
                  <a:srgbClr val="FFFFFF"/>
                </a:solidFill>
              </a:rPr>
              <a:t>Introduce a broad landscape of community resilience from an earth science data perspective</a:t>
            </a:r>
            <a:endParaRPr sz="3000">
              <a:solidFill>
                <a:srgbClr val="FFFFFF"/>
              </a:solidFill>
            </a:endParaRPr>
          </a:p>
          <a:p>
            <a:pPr indent="-330200" lvl="0" marL="342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Calibri"/>
              <a:buChar char="•"/>
            </a:pPr>
            <a:r>
              <a:rPr lang="en-US" sz="3000">
                <a:solidFill>
                  <a:srgbClr val="FFFFFF"/>
                </a:solidFill>
              </a:rPr>
              <a:t>Gain an understanding of the session participants’ interests/experiences with community resilience.</a:t>
            </a:r>
            <a:endParaRPr sz="3000">
              <a:solidFill>
                <a:srgbClr val="FFFFFF"/>
              </a:solidFill>
            </a:endParaRPr>
          </a:p>
        </p:txBody>
      </p:sp>
      <p:cxnSp>
        <p:nvCxnSpPr>
          <p:cNvPr id="140" name="Google Shape;140;p20"/>
          <p:cNvCxnSpPr/>
          <p:nvPr/>
        </p:nvCxnSpPr>
        <p:spPr>
          <a:xfrm>
            <a:off x="609600" y="1295400"/>
            <a:ext cx="8001000" cy="0"/>
          </a:xfrm>
          <a:prstGeom prst="straightConnector1">
            <a:avLst/>
          </a:prstGeom>
          <a:noFill/>
          <a:ln cap="flat" cmpd="sng" w="25400">
            <a:solidFill>
              <a:srgbClr val="C2D59B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</p:cxnSp>
      <p:pic>
        <p:nvPicPr>
          <p:cNvPr id="141" name="Google Shape;141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53850" y="4542200"/>
            <a:ext cx="3447099" cy="2298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accent3"/>
                </a:solidFill>
              </a:rPr>
              <a:t>Presentations</a:t>
            </a:r>
            <a:endParaRPr>
              <a:solidFill>
                <a:schemeClr val="accent3"/>
              </a:solidFill>
            </a:endParaRPr>
          </a:p>
        </p:txBody>
      </p:sp>
      <p:cxnSp>
        <p:nvCxnSpPr>
          <p:cNvPr id="148" name="Google Shape;148;p21"/>
          <p:cNvCxnSpPr/>
          <p:nvPr/>
        </p:nvCxnSpPr>
        <p:spPr>
          <a:xfrm>
            <a:off x="609600" y="1295400"/>
            <a:ext cx="8001000" cy="0"/>
          </a:xfrm>
          <a:prstGeom prst="straightConnector1">
            <a:avLst/>
          </a:prstGeom>
          <a:noFill/>
          <a:ln cap="flat" cmpd="sng" w="25400">
            <a:solidFill>
              <a:srgbClr val="C2D59B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50"/>
              </a:srgbClr>
            </a:outerShdw>
          </a:effectLst>
        </p:spPr>
      </p:cxnSp>
      <p:sp>
        <p:nvSpPr>
          <p:cNvPr id="149" name="Google Shape;149;p21"/>
          <p:cNvSpPr txBox="1"/>
          <p:nvPr/>
        </p:nvSpPr>
        <p:spPr>
          <a:xfrm>
            <a:off x="188725" y="1340550"/>
            <a:ext cx="8499000" cy="547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Char char="●"/>
            </a:pPr>
            <a:r>
              <a:rPr lang="en-US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Jonathan Blythe, Bureau of Ocean Energy Management (BOEM):  “</a:t>
            </a:r>
            <a:r>
              <a:rPr b="1" lang="en-US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When are data management best practices not sufficient to support agency processes? An institutional perspective on community resilience and the role of data in federal decision making</a:t>
            </a:r>
            <a:r>
              <a:rPr lang="en-US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.”</a:t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Char char="●"/>
            </a:pPr>
            <a:r>
              <a:rPr lang="en-US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Lauren Showalter, The National Academies of Science, Engineering, and Medicine: “</a:t>
            </a:r>
            <a:r>
              <a:rPr b="1" lang="en-US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Large scale data management and its role in improving community resilience in the Gulf of Mexico</a:t>
            </a:r>
            <a:r>
              <a:rPr lang="en-US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”</a:t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Char char="●"/>
            </a:pPr>
            <a:r>
              <a:rPr lang="en-US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Rupu Gupta, New Knowledge: “</a:t>
            </a:r>
            <a:r>
              <a:rPr b="1" lang="en-US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Balancing data and community needs in collaborative resilience efforts</a:t>
            </a:r>
            <a:r>
              <a:rPr lang="en-US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”  </a:t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Char char="●"/>
            </a:pPr>
            <a:r>
              <a:rPr lang="en-US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Natasha Udu-gama, Thriving Earth Exchange, AGU: “</a:t>
            </a:r>
            <a:r>
              <a:rPr b="1" lang="en-US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Data Sharing and Management for Community Resilience: Insights from Community Science</a:t>
            </a:r>
            <a:r>
              <a:rPr lang="en-US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”</a:t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Char char="●"/>
            </a:pPr>
            <a:r>
              <a:rPr lang="en-US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Ranalda Tsosie, University of Montana - “</a:t>
            </a:r>
            <a:r>
              <a:rPr b="1" lang="en-US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Using Modern Technologies to Inform a Diné Community About Water Quality Issues</a:t>
            </a:r>
            <a:r>
              <a:rPr lang="en-US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” </a:t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