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3"/>
  </p:sldMasterIdLst>
  <p:notesMasterIdLst>
    <p:notesMasterId r:id="rId33"/>
  </p:notesMasterIdLst>
  <p:handoutMasterIdLst>
    <p:handoutMasterId r:id="rId34"/>
  </p:handoutMasterIdLst>
  <p:sldIdLst>
    <p:sldId id="258" r:id="rId4"/>
    <p:sldId id="263" r:id="rId5"/>
    <p:sldId id="330" r:id="rId6"/>
    <p:sldId id="315" r:id="rId7"/>
    <p:sldId id="316" r:id="rId8"/>
    <p:sldId id="695" r:id="rId9"/>
    <p:sldId id="711" r:id="rId10"/>
    <p:sldId id="707" r:id="rId11"/>
    <p:sldId id="710" r:id="rId12"/>
    <p:sldId id="705" r:id="rId13"/>
    <p:sldId id="699" r:id="rId14"/>
    <p:sldId id="702" r:id="rId15"/>
    <p:sldId id="703" r:id="rId16"/>
    <p:sldId id="704" r:id="rId17"/>
    <p:sldId id="694" r:id="rId18"/>
    <p:sldId id="696" r:id="rId19"/>
    <p:sldId id="327" r:id="rId20"/>
    <p:sldId id="706" r:id="rId21"/>
    <p:sldId id="329" r:id="rId22"/>
    <p:sldId id="328" r:id="rId23"/>
    <p:sldId id="333" r:id="rId24"/>
    <p:sldId id="334" r:id="rId25"/>
    <p:sldId id="708" r:id="rId26"/>
    <p:sldId id="697" r:id="rId27"/>
    <p:sldId id="864" r:id="rId28"/>
    <p:sldId id="262" r:id="rId29"/>
    <p:sldId id="709" r:id="rId30"/>
    <p:sldId id="700" r:id="rId31"/>
    <p:sldId id="698" r:id="rId32"/>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Pilone" initials="" lastIdx="8" clrIdx="0"/>
  <p:cmAuthor id="1" name="Dana Shum"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494" autoAdjust="0"/>
    <p:restoredTop sz="94658" autoAdjust="0"/>
  </p:normalViewPr>
  <p:slideViewPr>
    <p:cSldViewPr snapToGrid="0">
      <p:cViewPr varScale="1">
        <p:scale>
          <a:sx n="108" d="100"/>
          <a:sy n="108" d="100"/>
        </p:scale>
        <p:origin x="1944"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EF45F-BA6C-42AD-B385-FF4356FFBF14}" type="doc">
      <dgm:prSet loTypeId="urn:microsoft.com/office/officeart/2005/8/layout/radial4" loCatId="relationship" qsTypeId="urn:microsoft.com/office/officeart/2005/8/quickstyle/3d3" qsCatId="3D" csTypeId="urn:microsoft.com/office/officeart/2005/8/colors/accent0_3" csCatId="mainScheme" phldr="1"/>
      <dgm:spPr/>
      <dgm:t>
        <a:bodyPr/>
        <a:lstStyle/>
        <a:p>
          <a:endParaRPr lang="en-US"/>
        </a:p>
      </dgm:t>
    </dgm:pt>
    <dgm:pt modelId="{9D6D4E14-9748-4DD3-B214-DC9270F1F8B0}">
      <dgm:prSet phldrT="[Text]"/>
      <dgm:spPr/>
      <dgm:t>
        <a:bodyPr/>
        <a:lstStyle/>
        <a:p>
          <a:r>
            <a:rPr lang="en-US" dirty="0"/>
            <a:t>CMR System</a:t>
          </a:r>
        </a:p>
      </dgm:t>
    </dgm:pt>
    <dgm:pt modelId="{9C811AD1-BC93-4A6E-8CDB-B7F6C50B293A}" type="parTrans" cxnId="{2925FB5A-518D-4172-B396-933FDFE4641F}">
      <dgm:prSet/>
      <dgm:spPr/>
      <dgm:t>
        <a:bodyPr/>
        <a:lstStyle/>
        <a:p>
          <a:endParaRPr lang="en-US"/>
        </a:p>
      </dgm:t>
    </dgm:pt>
    <dgm:pt modelId="{23904E6C-7FC6-43D8-BC73-6DF2AAB844ED}" type="sibTrans" cxnId="{2925FB5A-518D-4172-B396-933FDFE4641F}">
      <dgm:prSet/>
      <dgm:spPr/>
      <dgm:t>
        <a:bodyPr/>
        <a:lstStyle/>
        <a:p>
          <a:endParaRPr lang="en-US"/>
        </a:p>
      </dgm:t>
    </dgm:pt>
    <dgm:pt modelId="{CE60A3D3-6231-483D-A541-3FDD30482CB1}">
      <dgm:prSet phldrT="[Text]" custT="1"/>
      <dgm:spPr/>
      <dgm:t>
        <a:bodyPr/>
        <a:lstStyle/>
        <a:p>
          <a:r>
            <a:rPr lang="en-US" sz="2200" b="1" u="sng" dirty="0"/>
            <a:t>GCMD Team: </a:t>
          </a:r>
          <a:r>
            <a:rPr lang="en-US" sz="2000" dirty="0"/>
            <a:t>Keyword Changes</a:t>
          </a:r>
        </a:p>
        <a:p>
          <a:r>
            <a:rPr lang="en-US" sz="2000" dirty="0"/>
            <a:t>Metadata Changes (IDN DIF)</a:t>
          </a:r>
        </a:p>
      </dgm:t>
    </dgm:pt>
    <dgm:pt modelId="{3CCD2CD4-24C2-4A53-8E11-1A049E1D9D5D}" type="parTrans" cxnId="{29AC9A8D-94CF-4B85-89DD-8E0EE19ECF32}">
      <dgm:prSet/>
      <dgm:spPr/>
      <dgm:t>
        <a:bodyPr/>
        <a:lstStyle/>
        <a:p>
          <a:endParaRPr lang="en-US"/>
        </a:p>
      </dgm:t>
    </dgm:pt>
    <dgm:pt modelId="{1BBC4C93-128C-40CD-B7CE-07AC999FA320}" type="sibTrans" cxnId="{29AC9A8D-94CF-4B85-89DD-8E0EE19ECF32}">
      <dgm:prSet/>
      <dgm:spPr/>
      <dgm:t>
        <a:bodyPr/>
        <a:lstStyle/>
        <a:p>
          <a:endParaRPr lang="en-US"/>
        </a:p>
      </dgm:t>
    </dgm:pt>
    <dgm:pt modelId="{D352BBEF-CA2B-4FC6-9507-A547D341806F}">
      <dgm:prSet phldrT="[Text]" custT="1"/>
      <dgm:spPr/>
      <dgm:t>
        <a:bodyPr/>
        <a:lstStyle/>
        <a:p>
          <a:r>
            <a:rPr lang="en-US" sz="2200" b="1" u="sng" dirty="0"/>
            <a:t>ARC Team: </a:t>
          </a:r>
          <a:r>
            <a:rPr lang="en-US" sz="2000" dirty="0"/>
            <a:t>Recommends Metadata Changes</a:t>
          </a:r>
        </a:p>
      </dgm:t>
    </dgm:pt>
    <dgm:pt modelId="{93080571-7A2C-4132-ABDC-8977B09185B7}" type="parTrans" cxnId="{4B3F43D2-0E93-4146-A16B-DB7E964F1970}">
      <dgm:prSet/>
      <dgm:spPr/>
      <dgm:t>
        <a:bodyPr/>
        <a:lstStyle/>
        <a:p>
          <a:endParaRPr lang="en-US"/>
        </a:p>
      </dgm:t>
    </dgm:pt>
    <dgm:pt modelId="{742C23B7-4FB4-4CCA-8CD8-1500D6DD7B7B}" type="sibTrans" cxnId="{4B3F43D2-0E93-4146-A16B-DB7E964F1970}">
      <dgm:prSet/>
      <dgm:spPr/>
      <dgm:t>
        <a:bodyPr/>
        <a:lstStyle/>
        <a:p>
          <a:endParaRPr lang="en-US"/>
        </a:p>
      </dgm:t>
    </dgm:pt>
    <dgm:pt modelId="{162C1D1B-DF64-4583-BDB5-3FFF9C23AB38}">
      <dgm:prSet phldrT="[Text]" custT="1"/>
      <dgm:spPr/>
      <dgm:t>
        <a:bodyPr/>
        <a:lstStyle/>
        <a:p>
          <a:r>
            <a:rPr lang="en-US" sz="2200" b="1" u="sng" dirty="0"/>
            <a:t>CMR Team: </a:t>
          </a:r>
          <a:r>
            <a:rPr lang="en-US" sz="2000" dirty="0"/>
            <a:t>Metadata Model (UMM) Changes</a:t>
          </a:r>
        </a:p>
      </dgm:t>
    </dgm:pt>
    <dgm:pt modelId="{C4F8B152-CBAD-47A9-9597-540D1226D13E}" type="parTrans" cxnId="{2E568F13-8C75-4AF4-9168-B448432F5E98}">
      <dgm:prSet/>
      <dgm:spPr/>
      <dgm:t>
        <a:bodyPr/>
        <a:lstStyle/>
        <a:p>
          <a:endParaRPr lang="en-US"/>
        </a:p>
      </dgm:t>
    </dgm:pt>
    <dgm:pt modelId="{8B4C8210-1867-4446-975D-F1DAEFCFB077}" type="sibTrans" cxnId="{2E568F13-8C75-4AF4-9168-B448432F5E98}">
      <dgm:prSet/>
      <dgm:spPr/>
      <dgm:t>
        <a:bodyPr/>
        <a:lstStyle/>
        <a:p>
          <a:endParaRPr lang="en-US"/>
        </a:p>
      </dgm:t>
    </dgm:pt>
    <dgm:pt modelId="{399F6E04-31BC-475A-B7D8-AAA492660FB4}">
      <dgm:prSet custT="1"/>
      <dgm:spPr>
        <a:solidFill>
          <a:schemeClr val="accent2">
            <a:lumMod val="75000"/>
          </a:schemeClr>
        </a:solidFill>
        <a:ln cmpd="dbl">
          <a:solidFill>
            <a:schemeClr val="accent1"/>
          </a:solidFill>
        </a:ln>
      </dgm:spPr>
      <dgm:t>
        <a:bodyPr/>
        <a:lstStyle/>
        <a:p>
          <a:r>
            <a:rPr lang="en-US" sz="2200" b="1" i="0" u="sng" dirty="0"/>
            <a:t>Community:</a:t>
          </a:r>
        </a:p>
        <a:p>
          <a:r>
            <a:rPr lang="en-US" sz="2000" dirty="0"/>
            <a:t>DAACs</a:t>
          </a:r>
        </a:p>
        <a:p>
          <a:r>
            <a:rPr lang="en-US" sz="2000" dirty="0"/>
            <a:t>IDN Providers</a:t>
          </a:r>
        </a:p>
      </dgm:t>
    </dgm:pt>
    <dgm:pt modelId="{D2CF05A9-2A1C-4A52-951A-1E3B2388C368}" type="parTrans" cxnId="{03CE8532-64AA-4098-A038-22C5BC686BE0}">
      <dgm:prSet/>
      <dgm:spPr/>
      <dgm:t>
        <a:bodyPr/>
        <a:lstStyle/>
        <a:p>
          <a:endParaRPr lang="en-US"/>
        </a:p>
      </dgm:t>
    </dgm:pt>
    <dgm:pt modelId="{C03C1ACC-181F-4743-A473-8D246F563C8E}" type="sibTrans" cxnId="{03CE8532-64AA-4098-A038-22C5BC686BE0}">
      <dgm:prSet/>
      <dgm:spPr/>
      <dgm:t>
        <a:bodyPr/>
        <a:lstStyle/>
        <a:p>
          <a:endParaRPr lang="en-US"/>
        </a:p>
      </dgm:t>
    </dgm:pt>
    <dgm:pt modelId="{0BF6E95B-BA32-4614-86DE-0E737DA1BC39}" type="pres">
      <dgm:prSet presAssocID="{7C9EF45F-BA6C-42AD-B385-FF4356FFBF14}" presName="cycle" presStyleCnt="0">
        <dgm:presLayoutVars>
          <dgm:chMax val="1"/>
          <dgm:dir/>
          <dgm:animLvl val="ctr"/>
          <dgm:resizeHandles val="exact"/>
        </dgm:presLayoutVars>
      </dgm:prSet>
      <dgm:spPr/>
    </dgm:pt>
    <dgm:pt modelId="{AE96B575-1D9F-4DFB-AAB7-03B1BD886409}" type="pres">
      <dgm:prSet presAssocID="{9D6D4E14-9748-4DD3-B214-DC9270F1F8B0}" presName="centerShape" presStyleLbl="node0" presStyleIdx="0" presStyleCnt="1"/>
      <dgm:spPr/>
    </dgm:pt>
    <dgm:pt modelId="{DD948C99-2E1F-4515-87C5-30717DA607B2}" type="pres">
      <dgm:prSet presAssocID="{3CCD2CD4-24C2-4A53-8E11-1A049E1D9D5D}" presName="parTrans" presStyleLbl="bgSibTrans2D1" presStyleIdx="0" presStyleCnt="4"/>
      <dgm:spPr/>
    </dgm:pt>
    <dgm:pt modelId="{AD05F52F-3221-4076-9A02-334DE5EADA74}" type="pres">
      <dgm:prSet presAssocID="{CE60A3D3-6231-483D-A541-3FDD30482CB1}" presName="node" presStyleLbl="node1" presStyleIdx="0" presStyleCnt="4" custScaleX="114093" custScaleY="120854" custRadScaleRad="110692" custRadScaleInc="-5055">
        <dgm:presLayoutVars>
          <dgm:bulletEnabled val="1"/>
        </dgm:presLayoutVars>
      </dgm:prSet>
      <dgm:spPr/>
    </dgm:pt>
    <dgm:pt modelId="{E3089B13-564B-44A1-892F-387521143BD6}" type="pres">
      <dgm:prSet presAssocID="{93080571-7A2C-4132-ABDC-8977B09185B7}" presName="parTrans" presStyleLbl="bgSibTrans2D1" presStyleIdx="1" presStyleCnt="4"/>
      <dgm:spPr/>
    </dgm:pt>
    <dgm:pt modelId="{2D146B92-3526-44EC-B2E9-3AC977C0C04A}" type="pres">
      <dgm:prSet presAssocID="{D352BBEF-CA2B-4FC6-9507-A547D341806F}" presName="node" presStyleLbl="node1" presStyleIdx="1" presStyleCnt="4">
        <dgm:presLayoutVars>
          <dgm:bulletEnabled val="1"/>
        </dgm:presLayoutVars>
      </dgm:prSet>
      <dgm:spPr/>
    </dgm:pt>
    <dgm:pt modelId="{1CD5AE5E-6373-450B-838A-A5B635882DF9}" type="pres">
      <dgm:prSet presAssocID="{C4F8B152-CBAD-47A9-9597-540D1226D13E}" presName="parTrans" presStyleLbl="bgSibTrans2D1" presStyleIdx="2" presStyleCnt="4"/>
      <dgm:spPr/>
    </dgm:pt>
    <dgm:pt modelId="{A9F2F335-62E0-43C2-9775-B8B9F47B390A}" type="pres">
      <dgm:prSet presAssocID="{162C1D1B-DF64-4583-BDB5-3FFF9C23AB38}" presName="node" presStyleLbl="node1" presStyleIdx="2" presStyleCnt="4">
        <dgm:presLayoutVars>
          <dgm:bulletEnabled val="1"/>
        </dgm:presLayoutVars>
      </dgm:prSet>
      <dgm:spPr/>
    </dgm:pt>
    <dgm:pt modelId="{7DA68CFB-5E38-461A-82B2-7025596E84EB}" type="pres">
      <dgm:prSet presAssocID="{D2CF05A9-2A1C-4A52-951A-1E3B2388C368}" presName="parTrans" presStyleLbl="bgSibTrans2D1" presStyleIdx="3" presStyleCnt="4"/>
      <dgm:spPr/>
    </dgm:pt>
    <dgm:pt modelId="{3A7795B7-DDED-4CBA-9A14-0D8B99560A8E}" type="pres">
      <dgm:prSet presAssocID="{399F6E04-31BC-475A-B7D8-AAA492660FB4}" presName="node" presStyleLbl="node1" presStyleIdx="3" presStyleCnt="4">
        <dgm:presLayoutVars>
          <dgm:bulletEnabled val="1"/>
        </dgm:presLayoutVars>
      </dgm:prSet>
      <dgm:spPr/>
    </dgm:pt>
  </dgm:ptLst>
  <dgm:cxnLst>
    <dgm:cxn modelId="{0296760E-304A-498D-816B-D4E755E28885}" type="presOf" srcId="{C4F8B152-CBAD-47A9-9597-540D1226D13E}" destId="{1CD5AE5E-6373-450B-838A-A5B635882DF9}" srcOrd="0" destOrd="0" presId="urn:microsoft.com/office/officeart/2005/8/layout/radial4"/>
    <dgm:cxn modelId="{2E568F13-8C75-4AF4-9168-B448432F5E98}" srcId="{9D6D4E14-9748-4DD3-B214-DC9270F1F8B0}" destId="{162C1D1B-DF64-4583-BDB5-3FFF9C23AB38}" srcOrd="2" destOrd="0" parTransId="{C4F8B152-CBAD-47A9-9597-540D1226D13E}" sibTransId="{8B4C8210-1867-4446-975D-F1DAEFCFB077}"/>
    <dgm:cxn modelId="{03CE8532-64AA-4098-A038-22C5BC686BE0}" srcId="{9D6D4E14-9748-4DD3-B214-DC9270F1F8B0}" destId="{399F6E04-31BC-475A-B7D8-AAA492660FB4}" srcOrd="3" destOrd="0" parTransId="{D2CF05A9-2A1C-4A52-951A-1E3B2388C368}" sibTransId="{C03C1ACC-181F-4743-A473-8D246F563C8E}"/>
    <dgm:cxn modelId="{934AD13F-77CA-4F38-9DBD-0C533FF7A31A}" type="presOf" srcId="{93080571-7A2C-4132-ABDC-8977B09185B7}" destId="{E3089B13-564B-44A1-892F-387521143BD6}" srcOrd="0" destOrd="0" presId="urn:microsoft.com/office/officeart/2005/8/layout/radial4"/>
    <dgm:cxn modelId="{87931D74-FFD8-492A-9A12-C94A599625C6}" type="presOf" srcId="{162C1D1B-DF64-4583-BDB5-3FFF9C23AB38}" destId="{A9F2F335-62E0-43C2-9775-B8B9F47B390A}" srcOrd="0" destOrd="0" presId="urn:microsoft.com/office/officeart/2005/8/layout/radial4"/>
    <dgm:cxn modelId="{2925FB5A-518D-4172-B396-933FDFE4641F}" srcId="{7C9EF45F-BA6C-42AD-B385-FF4356FFBF14}" destId="{9D6D4E14-9748-4DD3-B214-DC9270F1F8B0}" srcOrd="0" destOrd="0" parTransId="{9C811AD1-BC93-4A6E-8CDB-B7F6C50B293A}" sibTransId="{23904E6C-7FC6-43D8-BC73-6DF2AAB844ED}"/>
    <dgm:cxn modelId="{FBACDE7D-CE02-4EE0-B999-4A649608CF30}" type="presOf" srcId="{3CCD2CD4-24C2-4A53-8E11-1A049E1D9D5D}" destId="{DD948C99-2E1F-4515-87C5-30717DA607B2}" srcOrd="0" destOrd="0" presId="urn:microsoft.com/office/officeart/2005/8/layout/radial4"/>
    <dgm:cxn modelId="{9073E680-2570-4428-97BA-4B54C73D79BF}" type="presOf" srcId="{9D6D4E14-9748-4DD3-B214-DC9270F1F8B0}" destId="{AE96B575-1D9F-4DFB-AAB7-03B1BD886409}" srcOrd="0" destOrd="0" presId="urn:microsoft.com/office/officeart/2005/8/layout/radial4"/>
    <dgm:cxn modelId="{D51AAC8C-FCC0-4AEC-B7FA-93578B86AFC7}" type="presOf" srcId="{399F6E04-31BC-475A-B7D8-AAA492660FB4}" destId="{3A7795B7-DDED-4CBA-9A14-0D8B99560A8E}" srcOrd="0" destOrd="0" presId="urn:microsoft.com/office/officeart/2005/8/layout/radial4"/>
    <dgm:cxn modelId="{29AC9A8D-94CF-4B85-89DD-8E0EE19ECF32}" srcId="{9D6D4E14-9748-4DD3-B214-DC9270F1F8B0}" destId="{CE60A3D3-6231-483D-A541-3FDD30482CB1}" srcOrd="0" destOrd="0" parTransId="{3CCD2CD4-24C2-4A53-8E11-1A049E1D9D5D}" sibTransId="{1BBC4C93-128C-40CD-B7CE-07AC999FA320}"/>
    <dgm:cxn modelId="{EF26B691-BD3A-4E31-9FCC-5818331AC04E}" type="presOf" srcId="{D2CF05A9-2A1C-4A52-951A-1E3B2388C368}" destId="{7DA68CFB-5E38-461A-82B2-7025596E84EB}" srcOrd="0" destOrd="0" presId="urn:microsoft.com/office/officeart/2005/8/layout/radial4"/>
    <dgm:cxn modelId="{B247C1B6-298E-4AEC-B242-EF3912946B81}" type="presOf" srcId="{CE60A3D3-6231-483D-A541-3FDD30482CB1}" destId="{AD05F52F-3221-4076-9A02-334DE5EADA74}" srcOrd="0" destOrd="0" presId="urn:microsoft.com/office/officeart/2005/8/layout/radial4"/>
    <dgm:cxn modelId="{4B3F43D2-0E93-4146-A16B-DB7E964F1970}" srcId="{9D6D4E14-9748-4DD3-B214-DC9270F1F8B0}" destId="{D352BBEF-CA2B-4FC6-9507-A547D341806F}" srcOrd="1" destOrd="0" parTransId="{93080571-7A2C-4132-ABDC-8977B09185B7}" sibTransId="{742C23B7-4FB4-4CCA-8CD8-1500D6DD7B7B}"/>
    <dgm:cxn modelId="{01AEEBE6-6EA1-4EE4-8347-50B61BDFC5CF}" type="presOf" srcId="{7C9EF45F-BA6C-42AD-B385-FF4356FFBF14}" destId="{0BF6E95B-BA32-4614-86DE-0E737DA1BC39}" srcOrd="0" destOrd="0" presId="urn:microsoft.com/office/officeart/2005/8/layout/radial4"/>
    <dgm:cxn modelId="{24ED2DED-017A-4347-B1F0-65DACB840F9D}" type="presOf" srcId="{D352BBEF-CA2B-4FC6-9507-A547D341806F}" destId="{2D146B92-3526-44EC-B2E9-3AC977C0C04A}" srcOrd="0" destOrd="0" presId="urn:microsoft.com/office/officeart/2005/8/layout/radial4"/>
    <dgm:cxn modelId="{77DC62B7-A5C5-44A5-9CF4-C7F8682B09E9}" type="presParOf" srcId="{0BF6E95B-BA32-4614-86DE-0E737DA1BC39}" destId="{AE96B575-1D9F-4DFB-AAB7-03B1BD886409}" srcOrd="0" destOrd="0" presId="urn:microsoft.com/office/officeart/2005/8/layout/radial4"/>
    <dgm:cxn modelId="{402B41BF-8926-4A70-9EFD-48634CBB4A7C}" type="presParOf" srcId="{0BF6E95B-BA32-4614-86DE-0E737DA1BC39}" destId="{DD948C99-2E1F-4515-87C5-30717DA607B2}" srcOrd="1" destOrd="0" presId="urn:microsoft.com/office/officeart/2005/8/layout/radial4"/>
    <dgm:cxn modelId="{11895C83-D571-4B59-9AA8-B37F80BB7655}" type="presParOf" srcId="{0BF6E95B-BA32-4614-86DE-0E737DA1BC39}" destId="{AD05F52F-3221-4076-9A02-334DE5EADA74}" srcOrd="2" destOrd="0" presId="urn:microsoft.com/office/officeart/2005/8/layout/radial4"/>
    <dgm:cxn modelId="{D63D0E97-B0EC-46FF-B6F8-55A5C533B9CE}" type="presParOf" srcId="{0BF6E95B-BA32-4614-86DE-0E737DA1BC39}" destId="{E3089B13-564B-44A1-892F-387521143BD6}" srcOrd="3" destOrd="0" presId="urn:microsoft.com/office/officeart/2005/8/layout/radial4"/>
    <dgm:cxn modelId="{44D82B50-24CB-4B20-A37D-1E1114EE3AC5}" type="presParOf" srcId="{0BF6E95B-BA32-4614-86DE-0E737DA1BC39}" destId="{2D146B92-3526-44EC-B2E9-3AC977C0C04A}" srcOrd="4" destOrd="0" presId="urn:microsoft.com/office/officeart/2005/8/layout/radial4"/>
    <dgm:cxn modelId="{C204FAE3-D625-48A3-B5F0-ABE239CE676E}" type="presParOf" srcId="{0BF6E95B-BA32-4614-86DE-0E737DA1BC39}" destId="{1CD5AE5E-6373-450B-838A-A5B635882DF9}" srcOrd="5" destOrd="0" presId="urn:microsoft.com/office/officeart/2005/8/layout/radial4"/>
    <dgm:cxn modelId="{CEE7C8D0-5836-4BDA-81C8-3EA0904D589C}" type="presParOf" srcId="{0BF6E95B-BA32-4614-86DE-0E737DA1BC39}" destId="{A9F2F335-62E0-43C2-9775-B8B9F47B390A}" srcOrd="6" destOrd="0" presId="urn:microsoft.com/office/officeart/2005/8/layout/radial4"/>
    <dgm:cxn modelId="{92723E27-8CAC-42BF-9D44-9AE518B0C575}" type="presParOf" srcId="{0BF6E95B-BA32-4614-86DE-0E737DA1BC39}" destId="{7DA68CFB-5E38-461A-82B2-7025596E84EB}" srcOrd="7" destOrd="0" presId="urn:microsoft.com/office/officeart/2005/8/layout/radial4"/>
    <dgm:cxn modelId="{81B0558E-947B-4FEE-B067-1256D1D2B828}" type="presParOf" srcId="{0BF6E95B-BA32-4614-86DE-0E737DA1BC39}" destId="{3A7795B7-DDED-4CBA-9A14-0D8B99560A8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98751-83E9-4C84-B2BB-C16F99518313}"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F46B451A-25B5-4312-A15F-0D50EBF7520D}">
      <dgm:prSet phldrT="[Text]" custT="1"/>
      <dgm:spPr/>
      <dgm:t>
        <a:bodyPr/>
        <a:lstStyle/>
        <a:p>
          <a:r>
            <a:rPr lang="en-US" sz="3200" dirty="0"/>
            <a:t>Keyword Forum</a:t>
          </a:r>
        </a:p>
      </dgm:t>
    </dgm:pt>
    <dgm:pt modelId="{B887E7C3-E160-4A38-A206-A9CD8C0886A3}" type="parTrans" cxnId="{2217DA8B-0FD1-492B-B46B-2C8498079E7F}">
      <dgm:prSet/>
      <dgm:spPr/>
      <dgm:t>
        <a:bodyPr/>
        <a:lstStyle/>
        <a:p>
          <a:endParaRPr lang="en-US" sz="3200"/>
        </a:p>
      </dgm:t>
    </dgm:pt>
    <dgm:pt modelId="{F2266E50-DBB9-4B85-B0A6-282B0E25CACE}" type="sibTrans" cxnId="{2217DA8B-0FD1-492B-B46B-2C8498079E7F}">
      <dgm:prSet/>
      <dgm:spPr/>
      <dgm:t>
        <a:bodyPr/>
        <a:lstStyle/>
        <a:p>
          <a:endParaRPr lang="en-US" sz="3200"/>
        </a:p>
      </dgm:t>
    </dgm:pt>
    <dgm:pt modelId="{6F4AED6B-F024-4F08-8EA7-F4C2420E4CA4}">
      <dgm:prSet phldrT="[Text]" custT="1"/>
      <dgm:spPr/>
      <dgm:t>
        <a:bodyPr/>
        <a:lstStyle/>
        <a:p>
          <a:r>
            <a:rPr lang="en-US" sz="3200" dirty="0"/>
            <a:t>Email (support@earthdata.nasa.gov)</a:t>
          </a:r>
        </a:p>
      </dgm:t>
    </dgm:pt>
    <dgm:pt modelId="{1ECAF2EA-488B-4103-B544-6C12799AF94C}" type="parTrans" cxnId="{A6948C3F-006E-4585-8DD5-D402F41550AE}">
      <dgm:prSet/>
      <dgm:spPr/>
      <dgm:t>
        <a:bodyPr/>
        <a:lstStyle/>
        <a:p>
          <a:endParaRPr lang="en-US" sz="3200"/>
        </a:p>
      </dgm:t>
    </dgm:pt>
    <dgm:pt modelId="{6B7BE5B7-0D86-4A01-B803-06771864E777}" type="sibTrans" cxnId="{A6948C3F-006E-4585-8DD5-D402F41550AE}">
      <dgm:prSet/>
      <dgm:spPr/>
      <dgm:t>
        <a:bodyPr/>
        <a:lstStyle/>
        <a:p>
          <a:endParaRPr lang="en-US" sz="3200"/>
        </a:p>
      </dgm:t>
    </dgm:pt>
    <dgm:pt modelId="{B5BF7534-2562-4E77-B1E5-7C4FD2F599A2}">
      <dgm:prSet custT="1"/>
      <dgm:spPr/>
      <dgm:t>
        <a:bodyPr/>
        <a:lstStyle/>
        <a:p>
          <a:r>
            <a:rPr lang="en-US" sz="3200" dirty="0"/>
            <a:t>Slack #curation Channel </a:t>
          </a:r>
        </a:p>
      </dgm:t>
    </dgm:pt>
    <dgm:pt modelId="{A064DF8E-79E2-415C-AD76-5E7E45ED72F8}" type="parTrans" cxnId="{FAC9D10F-1A34-42AA-8610-6B1D0C5D8449}">
      <dgm:prSet/>
      <dgm:spPr/>
      <dgm:t>
        <a:bodyPr/>
        <a:lstStyle/>
        <a:p>
          <a:endParaRPr lang="en-US" sz="3200"/>
        </a:p>
      </dgm:t>
    </dgm:pt>
    <dgm:pt modelId="{48804283-5BEA-4063-A32C-82225FF43478}" type="sibTrans" cxnId="{FAC9D10F-1A34-42AA-8610-6B1D0C5D8449}">
      <dgm:prSet/>
      <dgm:spPr/>
      <dgm:t>
        <a:bodyPr/>
        <a:lstStyle/>
        <a:p>
          <a:endParaRPr lang="en-US" sz="3200"/>
        </a:p>
      </dgm:t>
    </dgm:pt>
    <dgm:pt modelId="{F4239E96-BE28-41D1-856E-051283DCD825}" type="pres">
      <dgm:prSet presAssocID="{53C98751-83E9-4C84-B2BB-C16F99518313}" presName="diagram" presStyleCnt="0">
        <dgm:presLayoutVars>
          <dgm:dir/>
          <dgm:resizeHandles val="exact"/>
        </dgm:presLayoutVars>
      </dgm:prSet>
      <dgm:spPr/>
    </dgm:pt>
    <dgm:pt modelId="{4C98C7A6-9B4E-48DA-8CE4-2C36FD0DC1B4}" type="pres">
      <dgm:prSet presAssocID="{F46B451A-25B5-4312-A15F-0D50EBF7520D}" presName="node" presStyleLbl="node1" presStyleIdx="0" presStyleCnt="3">
        <dgm:presLayoutVars>
          <dgm:bulletEnabled val="1"/>
        </dgm:presLayoutVars>
      </dgm:prSet>
      <dgm:spPr/>
    </dgm:pt>
    <dgm:pt modelId="{8ED7EC8C-641B-453C-AF50-609FA628BB6E}" type="pres">
      <dgm:prSet presAssocID="{F2266E50-DBB9-4B85-B0A6-282B0E25CACE}" presName="sibTrans" presStyleCnt="0"/>
      <dgm:spPr/>
    </dgm:pt>
    <dgm:pt modelId="{0C4F79AD-748D-40F5-B8CF-BC09641B6F61}" type="pres">
      <dgm:prSet presAssocID="{B5BF7534-2562-4E77-B1E5-7C4FD2F599A2}" presName="node" presStyleLbl="node1" presStyleIdx="1" presStyleCnt="3">
        <dgm:presLayoutVars>
          <dgm:bulletEnabled val="1"/>
        </dgm:presLayoutVars>
      </dgm:prSet>
      <dgm:spPr/>
    </dgm:pt>
    <dgm:pt modelId="{0BA56857-610E-44A5-8D43-91F5D679A8B7}" type="pres">
      <dgm:prSet presAssocID="{48804283-5BEA-4063-A32C-82225FF43478}" presName="sibTrans" presStyleCnt="0"/>
      <dgm:spPr/>
    </dgm:pt>
    <dgm:pt modelId="{D182AD37-ACDB-4EE8-9F1B-22E2FEDD8515}" type="pres">
      <dgm:prSet presAssocID="{6F4AED6B-F024-4F08-8EA7-F4C2420E4CA4}" presName="node" presStyleLbl="node1" presStyleIdx="2" presStyleCnt="3">
        <dgm:presLayoutVars>
          <dgm:bulletEnabled val="1"/>
        </dgm:presLayoutVars>
      </dgm:prSet>
      <dgm:spPr/>
    </dgm:pt>
  </dgm:ptLst>
  <dgm:cxnLst>
    <dgm:cxn modelId="{18DB1209-AD99-48C0-837E-3D634080C58F}" type="presOf" srcId="{F46B451A-25B5-4312-A15F-0D50EBF7520D}" destId="{4C98C7A6-9B4E-48DA-8CE4-2C36FD0DC1B4}" srcOrd="0" destOrd="0" presId="urn:microsoft.com/office/officeart/2005/8/layout/default"/>
    <dgm:cxn modelId="{FAC9D10F-1A34-42AA-8610-6B1D0C5D8449}" srcId="{53C98751-83E9-4C84-B2BB-C16F99518313}" destId="{B5BF7534-2562-4E77-B1E5-7C4FD2F599A2}" srcOrd="1" destOrd="0" parTransId="{A064DF8E-79E2-415C-AD76-5E7E45ED72F8}" sibTransId="{48804283-5BEA-4063-A32C-82225FF43478}"/>
    <dgm:cxn modelId="{A6948C3F-006E-4585-8DD5-D402F41550AE}" srcId="{53C98751-83E9-4C84-B2BB-C16F99518313}" destId="{6F4AED6B-F024-4F08-8EA7-F4C2420E4CA4}" srcOrd="2" destOrd="0" parTransId="{1ECAF2EA-488B-4103-B544-6C12799AF94C}" sibTransId="{6B7BE5B7-0D86-4A01-B803-06771864E777}"/>
    <dgm:cxn modelId="{31AF0172-AD51-4DF5-BE9A-8814441842AD}" type="presOf" srcId="{6F4AED6B-F024-4F08-8EA7-F4C2420E4CA4}" destId="{D182AD37-ACDB-4EE8-9F1B-22E2FEDD8515}" srcOrd="0" destOrd="0" presId="urn:microsoft.com/office/officeart/2005/8/layout/default"/>
    <dgm:cxn modelId="{2217DA8B-0FD1-492B-B46B-2C8498079E7F}" srcId="{53C98751-83E9-4C84-B2BB-C16F99518313}" destId="{F46B451A-25B5-4312-A15F-0D50EBF7520D}" srcOrd="0" destOrd="0" parTransId="{B887E7C3-E160-4A38-A206-A9CD8C0886A3}" sibTransId="{F2266E50-DBB9-4B85-B0A6-282B0E25CACE}"/>
    <dgm:cxn modelId="{D05809D0-B6EE-4B18-A34A-82CBBFB05423}" type="presOf" srcId="{53C98751-83E9-4C84-B2BB-C16F99518313}" destId="{F4239E96-BE28-41D1-856E-051283DCD825}" srcOrd="0" destOrd="0" presId="urn:microsoft.com/office/officeart/2005/8/layout/default"/>
    <dgm:cxn modelId="{B7E107F6-B841-4B71-9C65-C367BAB5969C}" type="presOf" srcId="{B5BF7534-2562-4E77-B1E5-7C4FD2F599A2}" destId="{0C4F79AD-748D-40F5-B8CF-BC09641B6F61}" srcOrd="0" destOrd="0" presId="urn:microsoft.com/office/officeart/2005/8/layout/default"/>
    <dgm:cxn modelId="{B579404B-0313-41B1-A24F-90971DFB39F9}" type="presParOf" srcId="{F4239E96-BE28-41D1-856E-051283DCD825}" destId="{4C98C7A6-9B4E-48DA-8CE4-2C36FD0DC1B4}" srcOrd="0" destOrd="0" presId="urn:microsoft.com/office/officeart/2005/8/layout/default"/>
    <dgm:cxn modelId="{F7220CD4-6BFA-46D8-8309-CD2E1DE45578}" type="presParOf" srcId="{F4239E96-BE28-41D1-856E-051283DCD825}" destId="{8ED7EC8C-641B-453C-AF50-609FA628BB6E}" srcOrd="1" destOrd="0" presId="urn:microsoft.com/office/officeart/2005/8/layout/default"/>
    <dgm:cxn modelId="{E2EBAD73-CE64-4E72-B805-A5116A794D73}" type="presParOf" srcId="{F4239E96-BE28-41D1-856E-051283DCD825}" destId="{0C4F79AD-748D-40F5-B8CF-BC09641B6F61}" srcOrd="2" destOrd="0" presId="urn:microsoft.com/office/officeart/2005/8/layout/default"/>
    <dgm:cxn modelId="{778743E1-1F6F-4149-8B01-9ACE7146E674}" type="presParOf" srcId="{F4239E96-BE28-41D1-856E-051283DCD825}" destId="{0BA56857-610E-44A5-8D43-91F5D679A8B7}" srcOrd="3" destOrd="0" presId="urn:microsoft.com/office/officeart/2005/8/layout/default"/>
    <dgm:cxn modelId="{F669B16D-6EBE-456C-8234-3FB805DAE3EB}" type="presParOf" srcId="{F4239E96-BE28-41D1-856E-051283DCD825}" destId="{D182AD37-ACDB-4EE8-9F1B-22E2FEDD851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9E968-5676-4332-AC95-8CD0B9C7C211}" type="doc">
      <dgm:prSet loTypeId="urn:microsoft.com/office/officeart/2005/8/layout/radial4" loCatId="relationship" qsTypeId="urn:microsoft.com/office/officeart/2005/8/quickstyle/3d3" qsCatId="3D" csTypeId="urn:microsoft.com/office/officeart/2005/8/colors/accent0_3" csCatId="mainScheme" phldr="1"/>
      <dgm:spPr/>
      <dgm:t>
        <a:bodyPr/>
        <a:lstStyle/>
        <a:p>
          <a:endParaRPr lang="en-US"/>
        </a:p>
      </dgm:t>
    </dgm:pt>
    <dgm:pt modelId="{E5AB5E63-97DE-4F9F-B5B3-57AF4CEA1D24}">
      <dgm:prSet phldrT="[Text]"/>
      <dgm:spPr/>
      <dgm:t>
        <a:bodyPr/>
        <a:lstStyle/>
        <a:p>
          <a:r>
            <a:rPr lang="en-US" dirty="0"/>
            <a:t>SWEET</a:t>
          </a:r>
        </a:p>
      </dgm:t>
    </dgm:pt>
    <dgm:pt modelId="{4AFB3D05-4C07-4A8B-93D1-F389E6E9AB3C}" type="parTrans" cxnId="{8719DBD1-65DE-4688-BF16-CDACE943BC64}">
      <dgm:prSet/>
      <dgm:spPr/>
      <dgm:t>
        <a:bodyPr/>
        <a:lstStyle/>
        <a:p>
          <a:endParaRPr lang="en-US"/>
        </a:p>
      </dgm:t>
    </dgm:pt>
    <dgm:pt modelId="{F8C8F444-A49D-46CC-B186-4D0A8A92F8AB}" type="sibTrans" cxnId="{8719DBD1-65DE-4688-BF16-CDACE943BC64}">
      <dgm:prSet/>
      <dgm:spPr/>
      <dgm:t>
        <a:bodyPr/>
        <a:lstStyle/>
        <a:p>
          <a:endParaRPr lang="en-US"/>
        </a:p>
      </dgm:t>
    </dgm:pt>
    <dgm:pt modelId="{1805DD8E-B1FF-4081-BBFB-5EBD86144F55}">
      <dgm:prSet phldrT="[Text]"/>
      <dgm:spPr/>
      <dgm:t>
        <a:bodyPr/>
        <a:lstStyle/>
        <a:p>
          <a:r>
            <a:rPr lang="en-US" dirty="0"/>
            <a:t>GCMD Science Keywords (Earth Realm)</a:t>
          </a:r>
        </a:p>
      </dgm:t>
    </dgm:pt>
    <dgm:pt modelId="{F7D71EC0-8EEF-4ED3-9CE0-C92ADCDA52A8}" type="parTrans" cxnId="{7F55AC13-F8F7-4C91-A768-C1246D41F6A3}">
      <dgm:prSet/>
      <dgm:spPr/>
      <dgm:t>
        <a:bodyPr/>
        <a:lstStyle/>
        <a:p>
          <a:endParaRPr lang="en-US"/>
        </a:p>
      </dgm:t>
    </dgm:pt>
    <dgm:pt modelId="{81DE46E0-4300-4F76-8D80-23224E03CF60}" type="sibTrans" cxnId="{7F55AC13-F8F7-4C91-A768-C1246D41F6A3}">
      <dgm:prSet/>
      <dgm:spPr/>
      <dgm:t>
        <a:bodyPr/>
        <a:lstStyle/>
        <a:p>
          <a:endParaRPr lang="en-US"/>
        </a:p>
      </dgm:t>
    </dgm:pt>
    <dgm:pt modelId="{042BE5ED-B210-431F-811D-BF8A5DC67180}">
      <dgm:prSet phldrT="[Text]"/>
      <dgm:spPr/>
      <dgm:t>
        <a:bodyPr/>
        <a:lstStyle/>
        <a:p>
          <a:r>
            <a:rPr lang="en-US" dirty="0"/>
            <a:t>Data Realm</a:t>
          </a:r>
        </a:p>
      </dgm:t>
    </dgm:pt>
    <dgm:pt modelId="{551D7B1C-E753-4F6E-85CB-B65BB995F109}" type="parTrans" cxnId="{96247EC8-500A-4BD6-B269-E85398548DD5}">
      <dgm:prSet/>
      <dgm:spPr/>
      <dgm:t>
        <a:bodyPr/>
        <a:lstStyle/>
        <a:p>
          <a:endParaRPr lang="en-US"/>
        </a:p>
      </dgm:t>
    </dgm:pt>
    <dgm:pt modelId="{135017C2-6BF5-42E7-84C3-8B3F9CF1A0E7}" type="sibTrans" cxnId="{96247EC8-500A-4BD6-B269-E85398548DD5}">
      <dgm:prSet/>
      <dgm:spPr/>
      <dgm:t>
        <a:bodyPr/>
        <a:lstStyle/>
        <a:p>
          <a:endParaRPr lang="en-US"/>
        </a:p>
      </dgm:t>
    </dgm:pt>
    <dgm:pt modelId="{0548D663-BA4C-444A-9D25-44A2384DC02F}">
      <dgm:prSet phldrT="[Text]"/>
      <dgm:spPr/>
      <dgm:t>
        <a:bodyPr/>
        <a:lstStyle/>
        <a:p>
          <a:r>
            <a:rPr lang="en-US" dirty="0"/>
            <a:t>Space Realm</a:t>
          </a:r>
        </a:p>
      </dgm:t>
    </dgm:pt>
    <dgm:pt modelId="{1795E6CC-3721-431E-9AF6-5C0A702B2BBC}" type="parTrans" cxnId="{59CA7185-70CE-4952-8B34-33C46945E6B0}">
      <dgm:prSet/>
      <dgm:spPr/>
      <dgm:t>
        <a:bodyPr/>
        <a:lstStyle/>
        <a:p>
          <a:endParaRPr lang="en-US"/>
        </a:p>
      </dgm:t>
    </dgm:pt>
    <dgm:pt modelId="{B4AF4825-195E-4F5A-BE73-5E6603C8B98D}" type="sibTrans" cxnId="{59CA7185-70CE-4952-8B34-33C46945E6B0}">
      <dgm:prSet/>
      <dgm:spPr/>
      <dgm:t>
        <a:bodyPr/>
        <a:lstStyle/>
        <a:p>
          <a:endParaRPr lang="en-US"/>
        </a:p>
      </dgm:t>
    </dgm:pt>
    <dgm:pt modelId="{BF6476EA-2928-4DDA-BBC6-A17ED4A7D7CF}">
      <dgm:prSet/>
      <dgm:spPr/>
      <dgm:t>
        <a:bodyPr/>
        <a:lstStyle/>
        <a:p>
          <a:r>
            <a:rPr lang="en-US" dirty="0"/>
            <a:t>Other Topics (Realms)</a:t>
          </a:r>
        </a:p>
      </dgm:t>
    </dgm:pt>
    <dgm:pt modelId="{D1CFBB85-FB7C-46BD-A5B8-9B51EBD94B88}" type="parTrans" cxnId="{E7C9E030-52C9-4AEC-8611-AC2268B962A9}">
      <dgm:prSet/>
      <dgm:spPr/>
      <dgm:t>
        <a:bodyPr/>
        <a:lstStyle/>
        <a:p>
          <a:endParaRPr lang="en-US"/>
        </a:p>
      </dgm:t>
    </dgm:pt>
    <dgm:pt modelId="{521BFFF3-597D-47AB-887B-32DC93F7DDBC}" type="sibTrans" cxnId="{E7C9E030-52C9-4AEC-8611-AC2268B962A9}">
      <dgm:prSet/>
      <dgm:spPr/>
      <dgm:t>
        <a:bodyPr/>
        <a:lstStyle/>
        <a:p>
          <a:endParaRPr lang="en-US"/>
        </a:p>
      </dgm:t>
    </dgm:pt>
    <dgm:pt modelId="{444E95BB-0444-4E34-9433-B26449D33A3D}" type="pres">
      <dgm:prSet presAssocID="{7FF9E968-5676-4332-AC95-8CD0B9C7C211}" presName="cycle" presStyleCnt="0">
        <dgm:presLayoutVars>
          <dgm:chMax val="1"/>
          <dgm:dir/>
          <dgm:animLvl val="ctr"/>
          <dgm:resizeHandles val="exact"/>
        </dgm:presLayoutVars>
      </dgm:prSet>
      <dgm:spPr/>
    </dgm:pt>
    <dgm:pt modelId="{1AA0042C-D85A-4843-A7A6-3A959C45BDDF}" type="pres">
      <dgm:prSet presAssocID="{E5AB5E63-97DE-4F9F-B5B3-57AF4CEA1D24}" presName="centerShape" presStyleLbl="node0" presStyleIdx="0" presStyleCnt="1"/>
      <dgm:spPr/>
    </dgm:pt>
    <dgm:pt modelId="{BD90F9E3-D43D-4024-8031-1D9756F74823}" type="pres">
      <dgm:prSet presAssocID="{F7D71EC0-8EEF-4ED3-9CE0-C92ADCDA52A8}" presName="parTrans" presStyleLbl="bgSibTrans2D1" presStyleIdx="0" presStyleCnt="4"/>
      <dgm:spPr/>
    </dgm:pt>
    <dgm:pt modelId="{98AE0FED-89B2-4F52-9EE0-05F5C8C08027}" type="pres">
      <dgm:prSet presAssocID="{1805DD8E-B1FF-4081-BBFB-5EBD86144F55}" presName="node" presStyleLbl="node1" presStyleIdx="0" presStyleCnt="4">
        <dgm:presLayoutVars>
          <dgm:bulletEnabled val="1"/>
        </dgm:presLayoutVars>
      </dgm:prSet>
      <dgm:spPr/>
    </dgm:pt>
    <dgm:pt modelId="{29A4F3ED-4EBF-4DC4-8C8B-C103034731B1}" type="pres">
      <dgm:prSet presAssocID="{551D7B1C-E753-4F6E-85CB-B65BB995F109}" presName="parTrans" presStyleLbl="bgSibTrans2D1" presStyleIdx="1" presStyleCnt="4"/>
      <dgm:spPr/>
    </dgm:pt>
    <dgm:pt modelId="{C763728C-F141-45C5-9547-B67F48D7193B}" type="pres">
      <dgm:prSet presAssocID="{042BE5ED-B210-431F-811D-BF8A5DC67180}" presName="node" presStyleLbl="node1" presStyleIdx="1" presStyleCnt="4">
        <dgm:presLayoutVars>
          <dgm:bulletEnabled val="1"/>
        </dgm:presLayoutVars>
      </dgm:prSet>
      <dgm:spPr/>
    </dgm:pt>
    <dgm:pt modelId="{E5E8B64B-8035-4E1E-B211-A6E3F27D20B8}" type="pres">
      <dgm:prSet presAssocID="{1795E6CC-3721-431E-9AF6-5C0A702B2BBC}" presName="parTrans" presStyleLbl="bgSibTrans2D1" presStyleIdx="2" presStyleCnt="4"/>
      <dgm:spPr/>
    </dgm:pt>
    <dgm:pt modelId="{02D2B7A4-6435-4DDF-BA75-DDC329E5F7B1}" type="pres">
      <dgm:prSet presAssocID="{0548D663-BA4C-444A-9D25-44A2384DC02F}" presName="node" presStyleLbl="node1" presStyleIdx="2" presStyleCnt="4">
        <dgm:presLayoutVars>
          <dgm:bulletEnabled val="1"/>
        </dgm:presLayoutVars>
      </dgm:prSet>
      <dgm:spPr/>
    </dgm:pt>
    <dgm:pt modelId="{F7A6A497-6B59-461D-AA4C-6AA4757138CB}" type="pres">
      <dgm:prSet presAssocID="{D1CFBB85-FB7C-46BD-A5B8-9B51EBD94B88}" presName="parTrans" presStyleLbl="bgSibTrans2D1" presStyleIdx="3" presStyleCnt="4"/>
      <dgm:spPr/>
    </dgm:pt>
    <dgm:pt modelId="{E48CA430-6304-4236-A002-F92A9F5830F9}" type="pres">
      <dgm:prSet presAssocID="{BF6476EA-2928-4DDA-BBC6-A17ED4A7D7CF}" presName="node" presStyleLbl="node1" presStyleIdx="3" presStyleCnt="4">
        <dgm:presLayoutVars>
          <dgm:bulletEnabled val="1"/>
        </dgm:presLayoutVars>
      </dgm:prSet>
      <dgm:spPr/>
    </dgm:pt>
  </dgm:ptLst>
  <dgm:cxnLst>
    <dgm:cxn modelId="{8930F309-8081-4AE6-B2B7-38CBD245088E}" type="presOf" srcId="{0548D663-BA4C-444A-9D25-44A2384DC02F}" destId="{02D2B7A4-6435-4DDF-BA75-DDC329E5F7B1}" srcOrd="0" destOrd="0" presId="urn:microsoft.com/office/officeart/2005/8/layout/radial4"/>
    <dgm:cxn modelId="{7F55AC13-F8F7-4C91-A768-C1246D41F6A3}" srcId="{E5AB5E63-97DE-4F9F-B5B3-57AF4CEA1D24}" destId="{1805DD8E-B1FF-4081-BBFB-5EBD86144F55}" srcOrd="0" destOrd="0" parTransId="{F7D71EC0-8EEF-4ED3-9CE0-C92ADCDA52A8}" sibTransId="{81DE46E0-4300-4F76-8D80-23224E03CF60}"/>
    <dgm:cxn modelId="{D871262B-FAEF-4540-AFB7-89F186C9D504}" type="presOf" srcId="{F7D71EC0-8EEF-4ED3-9CE0-C92ADCDA52A8}" destId="{BD90F9E3-D43D-4024-8031-1D9756F74823}" srcOrd="0" destOrd="0" presId="urn:microsoft.com/office/officeart/2005/8/layout/radial4"/>
    <dgm:cxn modelId="{672BB12D-503C-44B9-B609-4F320B51C75E}" type="presOf" srcId="{1795E6CC-3721-431E-9AF6-5C0A702B2BBC}" destId="{E5E8B64B-8035-4E1E-B211-A6E3F27D20B8}" srcOrd="0" destOrd="0" presId="urn:microsoft.com/office/officeart/2005/8/layout/radial4"/>
    <dgm:cxn modelId="{E7C9E030-52C9-4AEC-8611-AC2268B962A9}" srcId="{E5AB5E63-97DE-4F9F-B5B3-57AF4CEA1D24}" destId="{BF6476EA-2928-4DDA-BBC6-A17ED4A7D7CF}" srcOrd="3" destOrd="0" parTransId="{D1CFBB85-FB7C-46BD-A5B8-9B51EBD94B88}" sibTransId="{521BFFF3-597D-47AB-887B-32DC93F7DDBC}"/>
    <dgm:cxn modelId="{EF3BF031-6133-4A1C-87CE-E8AFC5583259}" type="presOf" srcId="{042BE5ED-B210-431F-811D-BF8A5DC67180}" destId="{C763728C-F141-45C5-9547-B67F48D7193B}" srcOrd="0" destOrd="0" presId="urn:microsoft.com/office/officeart/2005/8/layout/radial4"/>
    <dgm:cxn modelId="{04FAE53D-15E5-4874-A58D-57B87D50A54B}" type="presOf" srcId="{551D7B1C-E753-4F6E-85CB-B65BB995F109}" destId="{29A4F3ED-4EBF-4DC4-8C8B-C103034731B1}" srcOrd="0" destOrd="0" presId="urn:microsoft.com/office/officeart/2005/8/layout/radial4"/>
    <dgm:cxn modelId="{59CA7185-70CE-4952-8B34-33C46945E6B0}" srcId="{E5AB5E63-97DE-4F9F-B5B3-57AF4CEA1D24}" destId="{0548D663-BA4C-444A-9D25-44A2384DC02F}" srcOrd="2" destOrd="0" parTransId="{1795E6CC-3721-431E-9AF6-5C0A702B2BBC}" sibTransId="{B4AF4825-195E-4F5A-BE73-5E6603C8B98D}"/>
    <dgm:cxn modelId="{741D8785-BEE2-4C0E-B8D3-C25E4D38CC8E}" type="presOf" srcId="{D1CFBB85-FB7C-46BD-A5B8-9B51EBD94B88}" destId="{F7A6A497-6B59-461D-AA4C-6AA4757138CB}" srcOrd="0" destOrd="0" presId="urn:microsoft.com/office/officeart/2005/8/layout/radial4"/>
    <dgm:cxn modelId="{3B38C889-CDCD-4865-BF55-3D8743753AEF}" type="presOf" srcId="{7FF9E968-5676-4332-AC95-8CD0B9C7C211}" destId="{444E95BB-0444-4E34-9433-B26449D33A3D}" srcOrd="0" destOrd="0" presId="urn:microsoft.com/office/officeart/2005/8/layout/radial4"/>
    <dgm:cxn modelId="{E5919B91-BBAE-4D2C-BE02-53014C6E1943}" type="presOf" srcId="{BF6476EA-2928-4DDA-BBC6-A17ED4A7D7CF}" destId="{E48CA430-6304-4236-A002-F92A9F5830F9}" srcOrd="0" destOrd="0" presId="urn:microsoft.com/office/officeart/2005/8/layout/radial4"/>
    <dgm:cxn modelId="{96247EC8-500A-4BD6-B269-E85398548DD5}" srcId="{E5AB5E63-97DE-4F9F-B5B3-57AF4CEA1D24}" destId="{042BE5ED-B210-431F-811D-BF8A5DC67180}" srcOrd="1" destOrd="0" parTransId="{551D7B1C-E753-4F6E-85CB-B65BB995F109}" sibTransId="{135017C2-6BF5-42E7-84C3-8B3F9CF1A0E7}"/>
    <dgm:cxn modelId="{6E3D45CD-3A81-4766-BFA5-68566F147342}" type="presOf" srcId="{E5AB5E63-97DE-4F9F-B5B3-57AF4CEA1D24}" destId="{1AA0042C-D85A-4843-A7A6-3A959C45BDDF}" srcOrd="0" destOrd="0" presId="urn:microsoft.com/office/officeart/2005/8/layout/radial4"/>
    <dgm:cxn modelId="{8719DBD1-65DE-4688-BF16-CDACE943BC64}" srcId="{7FF9E968-5676-4332-AC95-8CD0B9C7C211}" destId="{E5AB5E63-97DE-4F9F-B5B3-57AF4CEA1D24}" srcOrd="0" destOrd="0" parTransId="{4AFB3D05-4C07-4A8B-93D1-F389E6E9AB3C}" sibTransId="{F8C8F444-A49D-46CC-B186-4D0A8A92F8AB}"/>
    <dgm:cxn modelId="{4FB02AF8-DB0F-4CBF-86F1-032BA3A41804}" type="presOf" srcId="{1805DD8E-B1FF-4081-BBFB-5EBD86144F55}" destId="{98AE0FED-89B2-4F52-9EE0-05F5C8C08027}" srcOrd="0" destOrd="0" presId="urn:microsoft.com/office/officeart/2005/8/layout/radial4"/>
    <dgm:cxn modelId="{B58F4095-A56E-40BC-B4C0-FE0DF59F3313}" type="presParOf" srcId="{444E95BB-0444-4E34-9433-B26449D33A3D}" destId="{1AA0042C-D85A-4843-A7A6-3A959C45BDDF}" srcOrd="0" destOrd="0" presId="urn:microsoft.com/office/officeart/2005/8/layout/radial4"/>
    <dgm:cxn modelId="{334DF523-FA15-494B-8AF3-5F6A7549800B}" type="presParOf" srcId="{444E95BB-0444-4E34-9433-B26449D33A3D}" destId="{BD90F9E3-D43D-4024-8031-1D9756F74823}" srcOrd="1" destOrd="0" presId="urn:microsoft.com/office/officeart/2005/8/layout/radial4"/>
    <dgm:cxn modelId="{E26CD3ED-881F-4015-BCD2-5AA1BD974A66}" type="presParOf" srcId="{444E95BB-0444-4E34-9433-B26449D33A3D}" destId="{98AE0FED-89B2-4F52-9EE0-05F5C8C08027}" srcOrd="2" destOrd="0" presId="urn:microsoft.com/office/officeart/2005/8/layout/radial4"/>
    <dgm:cxn modelId="{96C2E298-6E46-4ACE-AB49-A93FC6234753}" type="presParOf" srcId="{444E95BB-0444-4E34-9433-B26449D33A3D}" destId="{29A4F3ED-4EBF-4DC4-8C8B-C103034731B1}" srcOrd="3" destOrd="0" presId="urn:microsoft.com/office/officeart/2005/8/layout/radial4"/>
    <dgm:cxn modelId="{52440FBF-5370-48DC-81FF-8B2DDC5C2126}" type="presParOf" srcId="{444E95BB-0444-4E34-9433-B26449D33A3D}" destId="{C763728C-F141-45C5-9547-B67F48D7193B}" srcOrd="4" destOrd="0" presId="urn:microsoft.com/office/officeart/2005/8/layout/radial4"/>
    <dgm:cxn modelId="{0A14A8AD-832F-4891-8643-7367AE8579B1}" type="presParOf" srcId="{444E95BB-0444-4E34-9433-B26449D33A3D}" destId="{E5E8B64B-8035-4E1E-B211-A6E3F27D20B8}" srcOrd="5" destOrd="0" presId="urn:microsoft.com/office/officeart/2005/8/layout/radial4"/>
    <dgm:cxn modelId="{53896ED7-E5B7-48DF-B86D-E8566A6384F5}" type="presParOf" srcId="{444E95BB-0444-4E34-9433-B26449D33A3D}" destId="{02D2B7A4-6435-4DDF-BA75-DDC329E5F7B1}" srcOrd="6" destOrd="0" presId="urn:microsoft.com/office/officeart/2005/8/layout/radial4"/>
    <dgm:cxn modelId="{D5375738-885E-43BA-A35B-6D5D3C4DCAEA}" type="presParOf" srcId="{444E95BB-0444-4E34-9433-B26449D33A3D}" destId="{F7A6A497-6B59-461D-AA4C-6AA4757138CB}" srcOrd="7" destOrd="0" presId="urn:microsoft.com/office/officeart/2005/8/layout/radial4"/>
    <dgm:cxn modelId="{40C1D24E-756A-47A8-A9F9-8F009CE9915F}" type="presParOf" srcId="{444E95BB-0444-4E34-9433-B26449D33A3D}" destId="{E48CA430-6304-4236-A002-F92A9F5830F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F6091B-3A34-4C2F-B018-FE2D13E8774F}" type="doc">
      <dgm:prSet loTypeId="urn:microsoft.com/office/officeart/2009/3/layout/StepUpProcess" loCatId="process" qsTypeId="urn:microsoft.com/office/officeart/2005/8/quickstyle/3d3" qsCatId="3D" csTypeId="urn:microsoft.com/office/officeart/2005/8/colors/accent0_3" csCatId="mainScheme" phldr="1"/>
      <dgm:spPr/>
      <dgm:t>
        <a:bodyPr/>
        <a:lstStyle/>
        <a:p>
          <a:endParaRPr lang="en-US"/>
        </a:p>
      </dgm:t>
    </dgm:pt>
    <dgm:pt modelId="{F0416253-7913-4BCE-A79F-045EEA0982CE}">
      <dgm:prSet phldrT="[Text]" custT="1"/>
      <dgm:spPr/>
      <dgm:t>
        <a:bodyPr/>
        <a:lstStyle/>
        <a:p>
          <a:pPr algn="ctr"/>
          <a:r>
            <a:rPr lang="en-US" sz="2200" b="1" i="1" dirty="0"/>
            <a:t>(1990-2010) </a:t>
          </a:r>
        </a:p>
        <a:p>
          <a:pPr algn="ctr"/>
          <a:r>
            <a:rPr lang="en-US" sz="1800" dirty="0"/>
            <a:t>Internal review and public reviews with IDN representatives. </a:t>
          </a:r>
        </a:p>
      </dgm:t>
    </dgm:pt>
    <dgm:pt modelId="{BA0A6C60-0483-45DA-B809-08CF352F81C5}" type="parTrans" cxnId="{AF18AA76-E890-41D2-B18B-2DE97A9667BE}">
      <dgm:prSet/>
      <dgm:spPr/>
      <dgm:t>
        <a:bodyPr/>
        <a:lstStyle/>
        <a:p>
          <a:endParaRPr lang="en-US"/>
        </a:p>
      </dgm:t>
    </dgm:pt>
    <dgm:pt modelId="{26D338D8-F4A7-4668-953A-63C870324EB0}" type="sibTrans" cxnId="{AF18AA76-E890-41D2-B18B-2DE97A9667BE}">
      <dgm:prSet/>
      <dgm:spPr/>
      <dgm:t>
        <a:bodyPr/>
        <a:lstStyle/>
        <a:p>
          <a:endParaRPr lang="en-US"/>
        </a:p>
      </dgm:t>
    </dgm:pt>
    <dgm:pt modelId="{226EEAE0-698D-4C57-BC95-BD9CBFDFFEC5}">
      <dgm:prSet phldrT="[Text]" custT="1"/>
      <dgm:spPr/>
      <dgm:t>
        <a:bodyPr/>
        <a:lstStyle/>
        <a:p>
          <a:pPr algn="ctr"/>
          <a:r>
            <a:rPr lang="en-US" sz="2200" b="1" i="1" dirty="0"/>
            <a:t>(2010-2015)</a:t>
          </a:r>
        </a:p>
        <a:p>
          <a:pPr algn="ctr"/>
          <a:r>
            <a:rPr lang="en-US" sz="1800" dirty="0"/>
            <a:t>Internal review and informal public reviews with SMEs.  </a:t>
          </a:r>
        </a:p>
      </dgm:t>
    </dgm:pt>
    <dgm:pt modelId="{B82E7520-1AF9-45E2-84D6-D2C9D75F1F24}" type="parTrans" cxnId="{F0815128-BBBA-4E3F-A6C1-8F3BD81D9182}">
      <dgm:prSet/>
      <dgm:spPr/>
      <dgm:t>
        <a:bodyPr/>
        <a:lstStyle/>
        <a:p>
          <a:endParaRPr lang="en-US"/>
        </a:p>
      </dgm:t>
    </dgm:pt>
    <dgm:pt modelId="{086B0550-E56D-49D0-8428-C128DECFD392}" type="sibTrans" cxnId="{F0815128-BBBA-4E3F-A6C1-8F3BD81D9182}">
      <dgm:prSet/>
      <dgm:spPr/>
      <dgm:t>
        <a:bodyPr/>
        <a:lstStyle/>
        <a:p>
          <a:endParaRPr lang="en-US"/>
        </a:p>
      </dgm:t>
    </dgm:pt>
    <dgm:pt modelId="{F2B51F24-4891-4299-B458-C4559C79F734}">
      <dgm:prSet phldrT="[Text]" custT="1"/>
      <dgm:spPr/>
      <dgm:t>
        <a:bodyPr/>
        <a:lstStyle/>
        <a:p>
          <a:pPr algn="ctr"/>
          <a:r>
            <a:rPr lang="en-US" sz="2200" b="1" i="1" dirty="0"/>
            <a:t>(2015-Present) </a:t>
          </a:r>
          <a:r>
            <a:rPr lang="en-US" sz="1800" dirty="0"/>
            <a:t>Formal reviews by SMEs in coordination with the NASA ESDIS Standards Office.</a:t>
          </a:r>
        </a:p>
      </dgm:t>
    </dgm:pt>
    <dgm:pt modelId="{9024423F-7727-4C0A-9ADE-682CE7E6B339}" type="parTrans" cxnId="{099B574C-60C5-4197-AE56-FB6B1E16A352}">
      <dgm:prSet/>
      <dgm:spPr/>
      <dgm:t>
        <a:bodyPr/>
        <a:lstStyle/>
        <a:p>
          <a:endParaRPr lang="en-US"/>
        </a:p>
      </dgm:t>
    </dgm:pt>
    <dgm:pt modelId="{3C3227A8-2525-4398-9009-A1ADB1D46253}" type="sibTrans" cxnId="{099B574C-60C5-4197-AE56-FB6B1E16A352}">
      <dgm:prSet/>
      <dgm:spPr/>
      <dgm:t>
        <a:bodyPr/>
        <a:lstStyle/>
        <a:p>
          <a:endParaRPr lang="en-US"/>
        </a:p>
      </dgm:t>
    </dgm:pt>
    <dgm:pt modelId="{46FC0115-4600-478E-9C19-86B200965A8D}" type="pres">
      <dgm:prSet presAssocID="{89F6091B-3A34-4C2F-B018-FE2D13E8774F}" presName="rootnode" presStyleCnt="0">
        <dgm:presLayoutVars>
          <dgm:chMax/>
          <dgm:chPref/>
          <dgm:dir/>
          <dgm:animLvl val="lvl"/>
        </dgm:presLayoutVars>
      </dgm:prSet>
      <dgm:spPr/>
    </dgm:pt>
    <dgm:pt modelId="{09CB8F4C-427E-4AEF-96F2-D3472A3EEFC5}" type="pres">
      <dgm:prSet presAssocID="{F0416253-7913-4BCE-A79F-045EEA0982CE}" presName="composite" presStyleCnt="0"/>
      <dgm:spPr/>
    </dgm:pt>
    <dgm:pt modelId="{346B3899-1434-4123-87B3-63C8D0A30AF7}" type="pres">
      <dgm:prSet presAssocID="{F0416253-7913-4BCE-A79F-045EEA0982CE}" presName="LShape" presStyleLbl="alignNode1" presStyleIdx="0" presStyleCnt="5"/>
      <dgm:spPr/>
    </dgm:pt>
    <dgm:pt modelId="{65972FAA-C97F-4E2F-ACBA-AF444686047C}" type="pres">
      <dgm:prSet presAssocID="{F0416253-7913-4BCE-A79F-045EEA0982CE}" presName="ParentText" presStyleLbl="revTx" presStyleIdx="0" presStyleCnt="3" custScaleX="106414">
        <dgm:presLayoutVars>
          <dgm:chMax val="0"/>
          <dgm:chPref val="0"/>
          <dgm:bulletEnabled val="1"/>
        </dgm:presLayoutVars>
      </dgm:prSet>
      <dgm:spPr/>
    </dgm:pt>
    <dgm:pt modelId="{6797DC67-9DD4-4882-A970-0E59DF605015}" type="pres">
      <dgm:prSet presAssocID="{F0416253-7913-4BCE-A79F-045EEA0982CE}" presName="Triangle" presStyleLbl="alignNode1" presStyleIdx="1" presStyleCnt="5"/>
      <dgm:spPr/>
    </dgm:pt>
    <dgm:pt modelId="{EF52F597-DE82-4994-9C30-9924D6C61214}" type="pres">
      <dgm:prSet presAssocID="{26D338D8-F4A7-4668-953A-63C870324EB0}" presName="sibTrans" presStyleCnt="0"/>
      <dgm:spPr/>
    </dgm:pt>
    <dgm:pt modelId="{676917E6-52C3-4701-BD49-F5A6CB2F8472}" type="pres">
      <dgm:prSet presAssocID="{26D338D8-F4A7-4668-953A-63C870324EB0}" presName="space" presStyleCnt="0"/>
      <dgm:spPr/>
    </dgm:pt>
    <dgm:pt modelId="{BA1D75D5-0317-475F-A372-8097EC0AC1B9}" type="pres">
      <dgm:prSet presAssocID="{226EEAE0-698D-4C57-BC95-BD9CBFDFFEC5}" presName="composite" presStyleCnt="0"/>
      <dgm:spPr/>
    </dgm:pt>
    <dgm:pt modelId="{50364906-AF78-408F-A960-911EB752B68B}" type="pres">
      <dgm:prSet presAssocID="{226EEAE0-698D-4C57-BC95-BD9CBFDFFEC5}" presName="LShape" presStyleLbl="alignNode1" presStyleIdx="2" presStyleCnt="5"/>
      <dgm:spPr/>
    </dgm:pt>
    <dgm:pt modelId="{03B98776-2A37-4E1D-8599-76143A367790}" type="pres">
      <dgm:prSet presAssocID="{226EEAE0-698D-4C57-BC95-BD9CBFDFFEC5}" presName="ParentText" presStyleLbl="revTx" presStyleIdx="1" presStyleCnt="3">
        <dgm:presLayoutVars>
          <dgm:chMax val="0"/>
          <dgm:chPref val="0"/>
          <dgm:bulletEnabled val="1"/>
        </dgm:presLayoutVars>
      </dgm:prSet>
      <dgm:spPr/>
    </dgm:pt>
    <dgm:pt modelId="{E156CA73-056A-4B45-B166-9CAA0352C6BC}" type="pres">
      <dgm:prSet presAssocID="{226EEAE0-698D-4C57-BC95-BD9CBFDFFEC5}" presName="Triangle" presStyleLbl="alignNode1" presStyleIdx="3" presStyleCnt="5"/>
      <dgm:spPr/>
    </dgm:pt>
    <dgm:pt modelId="{5F3DF1A4-67D5-4B78-9611-ECB678FDB5A8}" type="pres">
      <dgm:prSet presAssocID="{086B0550-E56D-49D0-8428-C128DECFD392}" presName="sibTrans" presStyleCnt="0"/>
      <dgm:spPr/>
    </dgm:pt>
    <dgm:pt modelId="{DB965A03-DE02-434B-BDC2-A5FC4CAA2E18}" type="pres">
      <dgm:prSet presAssocID="{086B0550-E56D-49D0-8428-C128DECFD392}" presName="space" presStyleCnt="0"/>
      <dgm:spPr/>
    </dgm:pt>
    <dgm:pt modelId="{F59BE941-7FB4-4709-8CAC-16820681DF94}" type="pres">
      <dgm:prSet presAssocID="{F2B51F24-4891-4299-B458-C4559C79F734}" presName="composite" presStyleCnt="0"/>
      <dgm:spPr/>
    </dgm:pt>
    <dgm:pt modelId="{2BD08BF0-275D-49B7-8881-1C2385C465BD}" type="pres">
      <dgm:prSet presAssocID="{F2B51F24-4891-4299-B458-C4559C79F734}" presName="LShape" presStyleLbl="alignNode1" presStyleIdx="4" presStyleCnt="5"/>
      <dgm:spPr/>
    </dgm:pt>
    <dgm:pt modelId="{3EECD713-904A-4EA1-A57C-7A183416A900}" type="pres">
      <dgm:prSet presAssocID="{F2B51F24-4891-4299-B458-C4559C79F734}" presName="ParentText" presStyleLbl="revTx" presStyleIdx="2" presStyleCnt="3" custScaleX="115190" custLinFactNeighborX="670">
        <dgm:presLayoutVars>
          <dgm:chMax val="0"/>
          <dgm:chPref val="0"/>
          <dgm:bulletEnabled val="1"/>
        </dgm:presLayoutVars>
      </dgm:prSet>
      <dgm:spPr/>
    </dgm:pt>
  </dgm:ptLst>
  <dgm:cxnLst>
    <dgm:cxn modelId="{997D1514-3D72-47D8-8FBB-67C3D18BE587}" type="presOf" srcId="{89F6091B-3A34-4C2F-B018-FE2D13E8774F}" destId="{46FC0115-4600-478E-9C19-86B200965A8D}" srcOrd="0" destOrd="0" presId="urn:microsoft.com/office/officeart/2009/3/layout/StepUpProcess"/>
    <dgm:cxn modelId="{7F25E024-3FB1-4136-B067-7471A0A7BFA7}" type="presOf" srcId="{F0416253-7913-4BCE-A79F-045EEA0982CE}" destId="{65972FAA-C97F-4E2F-ACBA-AF444686047C}" srcOrd="0" destOrd="0" presId="urn:microsoft.com/office/officeart/2009/3/layout/StepUpProcess"/>
    <dgm:cxn modelId="{F0815128-BBBA-4E3F-A6C1-8F3BD81D9182}" srcId="{89F6091B-3A34-4C2F-B018-FE2D13E8774F}" destId="{226EEAE0-698D-4C57-BC95-BD9CBFDFFEC5}" srcOrd="1" destOrd="0" parTransId="{B82E7520-1AF9-45E2-84D6-D2C9D75F1F24}" sibTransId="{086B0550-E56D-49D0-8428-C128DECFD392}"/>
    <dgm:cxn modelId="{099B574C-60C5-4197-AE56-FB6B1E16A352}" srcId="{89F6091B-3A34-4C2F-B018-FE2D13E8774F}" destId="{F2B51F24-4891-4299-B458-C4559C79F734}" srcOrd="2" destOrd="0" parTransId="{9024423F-7727-4C0A-9ADE-682CE7E6B339}" sibTransId="{3C3227A8-2525-4398-9009-A1ADB1D46253}"/>
    <dgm:cxn modelId="{AF18AA76-E890-41D2-B18B-2DE97A9667BE}" srcId="{89F6091B-3A34-4C2F-B018-FE2D13E8774F}" destId="{F0416253-7913-4BCE-A79F-045EEA0982CE}" srcOrd="0" destOrd="0" parTransId="{BA0A6C60-0483-45DA-B809-08CF352F81C5}" sibTransId="{26D338D8-F4A7-4668-953A-63C870324EB0}"/>
    <dgm:cxn modelId="{866B5DA0-DA5C-472B-B9D9-52BB04F7CAE8}" type="presOf" srcId="{F2B51F24-4891-4299-B458-C4559C79F734}" destId="{3EECD713-904A-4EA1-A57C-7A183416A900}" srcOrd="0" destOrd="0" presId="urn:microsoft.com/office/officeart/2009/3/layout/StepUpProcess"/>
    <dgm:cxn modelId="{3E0F9CD9-0A9C-410A-BB2E-11F99F9C4035}" type="presOf" srcId="{226EEAE0-698D-4C57-BC95-BD9CBFDFFEC5}" destId="{03B98776-2A37-4E1D-8599-76143A367790}" srcOrd="0" destOrd="0" presId="urn:microsoft.com/office/officeart/2009/3/layout/StepUpProcess"/>
    <dgm:cxn modelId="{23A4857C-EE2B-4863-95C3-7726BE3068FB}" type="presParOf" srcId="{46FC0115-4600-478E-9C19-86B200965A8D}" destId="{09CB8F4C-427E-4AEF-96F2-D3472A3EEFC5}" srcOrd="0" destOrd="0" presId="urn:microsoft.com/office/officeart/2009/3/layout/StepUpProcess"/>
    <dgm:cxn modelId="{20E59B13-6F77-4178-8394-FA856BE47768}" type="presParOf" srcId="{09CB8F4C-427E-4AEF-96F2-D3472A3EEFC5}" destId="{346B3899-1434-4123-87B3-63C8D0A30AF7}" srcOrd="0" destOrd="0" presId="urn:microsoft.com/office/officeart/2009/3/layout/StepUpProcess"/>
    <dgm:cxn modelId="{30CB3B4D-4874-48BC-8D03-5B6420299F49}" type="presParOf" srcId="{09CB8F4C-427E-4AEF-96F2-D3472A3EEFC5}" destId="{65972FAA-C97F-4E2F-ACBA-AF444686047C}" srcOrd="1" destOrd="0" presId="urn:microsoft.com/office/officeart/2009/3/layout/StepUpProcess"/>
    <dgm:cxn modelId="{B292C697-E74C-4E71-8023-B489CCFCA2AB}" type="presParOf" srcId="{09CB8F4C-427E-4AEF-96F2-D3472A3EEFC5}" destId="{6797DC67-9DD4-4882-A970-0E59DF605015}" srcOrd="2" destOrd="0" presId="urn:microsoft.com/office/officeart/2009/3/layout/StepUpProcess"/>
    <dgm:cxn modelId="{84D502FD-DAE7-413D-82DE-EBCAC201EE97}" type="presParOf" srcId="{46FC0115-4600-478E-9C19-86B200965A8D}" destId="{EF52F597-DE82-4994-9C30-9924D6C61214}" srcOrd="1" destOrd="0" presId="urn:microsoft.com/office/officeart/2009/3/layout/StepUpProcess"/>
    <dgm:cxn modelId="{E5B2A818-4911-4687-9F16-741C03DC0DF6}" type="presParOf" srcId="{EF52F597-DE82-4994-9C30-9924D6C61214}" destId="{676917E6-52C3-4701-BD49-F5A6CB2F8472}" srcOrd="0" destOrd="0" presId="urn:microsoft.com/office/officeart/2009/3/layout/StepUpProcess"/>
    <dgm:cxn modelId="{94DA59C0-9341-4D9B-AA4C-2E5C1D43617F}" type="presParOf" srcId="{46FC0115-4600-478E-9C19-86B200965A8D}" destId="{BA1D75D5-0317-475F-A372-8097EC0AC1B9}" srcOrd="2" destOrd="0" presId="urn:microsoft.com/office/officeart/2009/3/layout/StepUpProcess"/>
    <dgm:cxn modelId="{3DB20084-27DB-4A33-9DF5-CEBE886C4EA3}" type="presParOf" srcId="{BA1D75D5-0317-475F-A372-8097EC0AC1B9}" destId="{50364906-AF78-408F-A960-911EB752B68B}" srcOrd="0" destOrd="0" presId="urn:microsoft.com/office/officeart/2009/3/layout/StepUpProcess"/>
    <dgm:cxn modelId="{F356AA36-2650-45F1-AFCE-097BBD32512E}" type="presParOf" srcId="{BA1D75D5-0317-475F-A372-8097EC0AC1B9}" destId="{03B98776-2A37-4E1D-8599-76143A367790}" srcOrd="1" destOrd="0" presId="urn:microsoft.com/office/officeart/2009/3/layout/StepUpProcess"/>
    <dgm:cxn modelId="{0D2ED9C9-712A-4426-B9A4-086E3AFC2B7B}" type="presParOf" srcId="{BA1D75D5-0317-475F-A372-8097EC0AC1B9}" destId="{E156CA73-056A-4B45-B166-9CAA0352C6BC}" srcOrd="2" destOrd="0" presId="urn:microsoft.com/office/officeart/2009/3/layout/StepUpProcess"/>
    <dgm:cxn modelId="{49208675-A0A5-4705-BE2C-E471EEDAB5A8}" type="presParOf" srcId="{46FC0115-4600-478E-9C19-86B200965A8D}" destId="{5F3DF1A4-67D5-4B78-9611-ECB678FDB5A8}" srcOrd="3" destOrd="0" presId="urn:microsoft.com/office/officeart/2009/3/layout/StepUpProcess"/>
    <dgm:cxn modelId="{5D4D5D45-21DF-4185-91D7-32452E74FBD4}" type="presParOf" srcId="{5F3DF1A4-67D5-4B78-9611-ECB678FDB5A8}" destId="{DB965A03-DE02-434B-BDC2-A5FC4CAA2E18}" srcOrd="0" destOrd="0" presId="urn:microsoft.com/office/officeart/2009/3/layout/StepUpProcess"/>
    <dgm:cxn modelId="{FC0D9E45-E78F-41AD-9161-02535EE968D7}" type="presParOf" srcId="{46FC0115-4600-478E-9C19-86B200965A8D}" destId="{F59BE941-7FB4-4709-8CAC-16820681DF94}" srcOrd="4" destOrd="0" presId="urn:microsoft.com/office/officeart/2009/3/layout/StepUpProcess"/>
    <dgm:cxn modelId="{502EF23C-63C7-4C4D-A4C1-E3CF04556232}" type="presParOf" srcId="{F59BE941-7FB4-4709-8CAC-16820681DF94}" destId="{2BD08BF0-275D-49B7-8881-1C2385C465BD}" srcOrd="0" destOrd="0" presId="urn:microsoft.com/office/officeart/2009/3/layout/StepUpProcess"/>
    <dgm:cxn modelId="{59C68EE9-BE84-4299-A8D2-AD7CADB8E364}" type="presParOf" srcId="{F59BE941-7FB4-4709-8CAC-16820681DF94}" destId="{3EECD713-904A-4EA1-A57C-7A183416A90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E531A0-DCCB-4205-A0FB-E4A45631E6F9}" type="doc">
      <dgm:prSet loTypeId="urn:microsoft.com/office/officeart/2005/8/layout/cycle5" loCatId="cycle" qsTypeId="urn:microsoft.com/office/officeart/2005/8/quickstyle/3d3" qsCatId="3D" csTypeId="urn:microsoft.com/office/officeart/2005/8/colors/accent0_3" csCatId="mainScheme" phldr="1"/>
      <dgm:spPr/>
      <dgm:t>
        <a:bodyPr/>
        <a:lstStyle/>
        <a:p>
          <a:endParaRPr lang="en-US"/>
        </a:p>
      </dgm:t>
    </dgm:pt>
    <dgm:pt modelId="{20F89D75-FC96-4639-B2FC-CAFBD2D4A5CA}">
      <dgm:prSet phldrT="[Text]"/>
      <dgm:spPr/>
      <dgm:t>
        <a:bodyPr/>
        <a:lstStyle/>
        <a:p>
          <a:r>
            <a:rPr lang="en-US" dirty="0"/>
            <a:t>(1) Change Proposed</a:t>
          </a:r>
        </a:p>
      </dgm:t>
    </dgm:pt>
    <dgm:pt modelId="{02672FF3-F07D-4246-BE86-5FDB5FB060C9}" type="parTrans" cxnId="{C85C612D-CF3D-447C-86C8-775BA2D1E0C5}">
      <dgm:prSet/>
      <dgm:spPr/>
      <dgm:t>
        <a:bodyPr/>
        <a:lstStyle/>
        <a:p>
          <a:endParaRPr lang="en-US"/>
        </a:p>
      </dgm:t>
    </dgm:pt>
    <dgm:pt modelId="{620BF1D9-02D2-4C43-A234-CE8A1DA3FA4A}" type="sibTrans" cxnId="{C85C612D-CF3D-447C-86C8-775BA2D1E0C5}">
      <dgm:prSet/>
      <dgm:spPr>
        <a:ln w="25400"/>
      </dgm:spPr>
      <dgm:t>
        <a:bodyPr/>
        <a:lstStyle/>
        <a:p>
          <a:endParaRPr lang="en-US"/>
        </a:p>
      </dgm:t>
    </dgm:pt>
    <dgm:pt modelId="{ACE2D7E7-7E96-459B-9664-700395D41BB5}">
      <dgm:prSet phldrT="[Text]"/>
      <dgm:spPr/>
      <dgm:t>
        <a:bodyPr/>
        <a:lstStyle/>
        <a:p>
          <a:r>
            <a:rPr lang="en-US" dirty="0"/>
            <a:t>(2) Change Tracked and Documented</a:t>
          </a:r>
        </a:p>
      </dgm:t>
    </dgm:pt>
    <dgm:pt modelId="{83CF7925-C85D-4487-8704-33BA017F2E1C}" type="parTrans" cxnId="{CAD7CB0E-8972-499E-B93E-E741A33216F7}">
      <dgm:prSet/>
      <dgm:spPr/>
      <dgm:t>
        <a:bodyPr/>
        <a:lstStyle/>
        <a:p>
          <a:endParaRPr lang="en-US"/>
        </a:p>
      </dgm:t>
    </dgm:pt>
    <dgm:pt modelId="{62055CAA-5262-4522-890B-631B855CE9D5}" type="sibTrans" cxnId="{CAD7CB0E-8972-499E-B93E-E741A33216F7}">
      <dgm:prSet/>
      <dgm:spPr>
        <a:ln w="25400"/>
      </dgm:spPr>
      <dgm:t>
        <a:bodyPr/>
        <a:lstStyle/>
        <a:p>
          <a:endParaRPr lang="en-US"/>
        </a:p>
      </dgm:t>
    </dgm:pt>
    <dgm:pt modelId="{63EC9044-1E6C-4467-8CB0-84B544F551F5}">
      <dgm:prSet phldrT="[Text]"/>
      <dgm:spPr/>
      <dgm:t>
        <a:bodyPr/>
        <a:lstStyle/>
        <a:p>
          <a:r>
            <a:rPr lang="en-US" dirty="0"/>
            <a:t>(3) Change Impact Assessment</a:t>
          </a:r>
        </a:p>
      </dgm:t>
    </dgm:pt>
    <dgm:pt modelId="{F6653B66-E50D-44A1-925E-02E3F8F7D38B}" type="parTrans" cxnId="{FCA0808D-7BB5-4C33-8711-AC27BAC5935C}">
      <dgm:prSet/>
      <dgm:spPr/>
      <dgm:t>
        <a:bodyPr/>
        <a:lstStyle/>
        <a:p>
          <a:endParaRPr lang="en-US"/>
        </a:p>
      </dgm:t>
    </dgm:pt>
    <dgm:pt modelId="{12416B57-6A0F-40F9-B2A1-A708F915D7E8}" type="sibTrans" cxnId="{FCA0808D-7BB5-4C33-8711-AC27BAC5935C}">
      <dgm:prSet/>
      <dgm:spPr>
        <a:ln w="25400"/>
      </dgm:spPr>
      <dgm:t>
        <a:bodyPr/>
        <a:lstStyle/>
        <a:p>
          <a:endParaRPr lang="en-US"/>
        </a:p>
      </dgm:t>
    </dgm:pt>
    <dgm:pt modelId="{9D43195A-EB8E-4728-865A-C59D4B77D918}">
      <dgm:prSet phldrT="[Text]"/>
      <dgm:spPr/>
      <dgm:t>
        <a:bodyPr/>
        <a:lstStyle/>
        <a:p>
          <a:r>
            <a:rPr lang="en-US" dirty="0"/>
            <a:t>(4) Change Community Reviewed</a:t>
          </a:r>
        </a:p>
      </dgm:t>
    </dgm:pt>
    <dgm:pt modelId="{BD586D12-86C4-4618-A117-C2D30580680B}" type="parTrans" cxnId="{9FDCA8DF-C463-4C64-9371-21FA37E614FE}">
      <dgm:prSet/>
      <dgm:spPr/>
      <dgm:t>
        <a:bodyPr/>
        <a:lstStyle/>
        <a:p>
          <a:endParaRPr lang="en-US"/>
        </a:p>
      </dgm:t>
    </dgm:pt>
    <dgm:pt modelId="{056C2939-49A1-4B05-82A2-D978C4D985C5}" type="sibTrans" cxnId="{9FDCA8DF-C463-4C64-9371-21FA37E614FE}">
      <dgm:prSet/>
      <dgm:spPr>
        <a:ln w="25400"/>
      </dgm:spPr>
      <dgm:t>
        <a:bodyPr/>
        <a:lstStyle/>
        <a:p>
          <a:endParaRPr lang="en-US"/>
        </a:p>
      </dgm:t>
    </dgm:pt>
    <dgm:pt modelId="{AFA57E21-636D-4A0C-AEDD-E0781970AC04}">
      <dgm:prSet phldrT="[Text]"/>
      <dgm:spPr/>
      <dgm:t>
        <a:bodyPr/>
        <a:lstStyle/>
        <a:p>
          <a:r>
            <a:rPr lang="en-US" dirty="0"/>
            <a:t>(6) Change Implemented</a:t>
          </a:r>
        </a:p>
      </dgm:t>
    </dgm:pt>
    <dgm:pt modelId="{A1DBB8D9-DE79-4952-9D3D-3305AF60D110}" type="parTrans" cxnId="{CC53C258-FB5C-4472-A744-7E8375B0E4B5}">
      <dgm:prSet/>
      <dgm:spPr/>
      <dgm:t>
        <a:bodyPr/>
        <a:lstStyle/>
        <a:p>
          <a:endParaRPr lang="en-US"/>
        </a:p>
      </dgm:t>
    </dgm:pt>
    <dgm:pt modelId="{991364B7-2263-47C4-8287-AC3D008EDF14}" type="sibTrans" cxnId="{CC53C258-FB5C-4472-A744-7E8375B0E4B5}">
      <dgm:prSet/>
      <dgm:spPr>
        <a:ln w="25400"/>
      </dgm:spPr>
      <dgm:t>
        <a:bodyPr/>
        <a:lstStyle/>
        <a:p>
          <a:endParaRPr lang="en-US"/>
        </a:p>
      </dgm:t>
    </dgm:pt>
    <dgm:pt modelId="{A68F1027-37ED-44B3-A7E1-6428E8B1618E}">
      <dgm:prSet/>
      <dgm:spPr/>
      <dgm:t>
        <a:bodyPr/>
        <a:lstStyle/>
        <a:p>
          <a:r>
            <a:rPr lang="en-US" dirty="0"/>
            <a:t>(5) Changed Approved</a:t>
          </a:r>
        </a:p>
      </dgm:t>
    </dgm:pt>
    <dgm:pt modelId="{1AA41CBC-1177-42F3-92DF-061271DD77D0}" type="parTrans" cxnId="{008F9E78-D4D8-41C1-B4D7-554BC1F00CA4}">
      <dgm:prSet/>
      <dgm:spPr/>
      <dgm:t>
        <a:bodyPr/>
        <a:lstStyle/>
        <a:p>
          <a:endParaRPr lang="en-US"/>
        </a:p>
      </dgm:t>
    </dgm:pt>
    <dgm:pt modelId="{BB8EC2A6-9A18-49FC-82D0-83ECE8D38EA8}" type="sibTrans" cxnId="{008F9E78-D4D8-41C1-B4D7-554BC1F00CA4}">
      <dgm:prSet/>
      <dgm:spPr>
        <a:ln w="25400"/>
      </dgm:spPr>
      <dgm:t>
        <a:bodyPr/>
        <a:lstStyle/>
        <a:p>
          <a:endParaRPr lang="en-US"/>
        </a:p>
      </dgm:t>
    </dgm:pt>
    <dgm:pt modelId="{403C7ADA-BE68-4E7F-9E6E-D6EA460F36A9}" type="pres">
      <dgm:prSet presAssocID="{D8E531A0-DCCB-4205-A0FB-E4A45631E6F9}" presName="cycle" presStyleCnt="0">
        <dgm:presLayoutVars>
          <dgm:dir/>
          <dgm:resizeHandles val="exact"/>
        </dgm:presLayoutVars>
      </dgm:prSet>
      <dgm:spPr/>
    </dgm:pt>
    <dgm:pt modelId="{2D29C511-EE20-4357-A0C9-2ADDEFBB311F}" type="pres">
      <dgm:prSet presAssocID="{20F89D75-FC96-4639-B2FC-CAFBD2D4A5CA}" presName="node" presStyleLbl="node1" presStyleIdx="0" presStyleCnt="6">
        <dgm:presLayoutVars>
          <dgm:bulletEnabled val="1"/>
        </dgm:presLayoutVars>
      </dgm:prSet>
      <dgm:spPr/>
    </dgm:pt>
    <dgm:pt modelId="{8CF568BD-1F62-443B-BF14-6BE05B1B99AC}" type="pres">
      <dgm:prSet presAssocID="{20F89D75-FC96-4639-B2FC-CAFBD2D4A5CA}" presName="spNode" presStyleCnt="0"/>
      <dgm:spPr/>
    </dgm:pt>
    <dgm:pt modelId="{2AF3E1F6-6CF6-4C78-AFD7-C5E7BBE296FF}" type="pres">
      <dgm:prSet presAssocID="{620BF1D9-02D2-4C43-A234-CE8A1DA3FA4A}" presName="sibTrans" presStyleLbl="sibTrans1D1" presStyleIdx="0" presStyleCnt="6"/>
      <dgm:spPr/>
    </dgm:pt>
    <dgm:pt modelId="{FD88F325-C102-4D83-BB2F-12DC86551E71}" type="pres">
      <dgm:prSet presAssocID="{ACE2D7E7-7E96-459B-9664-700395D41BB5}" presName="node" presStyleLbl="node1" presStyleIdx="1" presStyleCnt="6">
        <dgm:presLayoutVars>
          <dgm:bulletEnabled val="1"/>
        </dgm:presLayoutVars>
      </dgm:prSet>
      <dgm:spPr/>
    </dgm:pt>
    <dgm:pt modelId="{D87CB69E-3795-4144-BF44-656BC6D4C8F9}" type="pres">
      <dgm:prSet presAssocID="{ACE2D7E7-7E96-459B-9664-700395D41BB5}" presName="spNode" presStyleCnt="0"/>
      <dgm:spPr/>
    </dgm:pt>
    <dgm:pt modelId="{A421E0B1-5204-44F9-B71B-01C56E861A33}" type="pres">
      <dgm:prSet presAssocID="{62055CAA-5262-4522-890B-631B855CE9D5}" presName="sibTrans" presStyleLbl="sibTrans1D1" presStyleIdx="1" presStyleCnt="6"/>
      <dgm:spPr/>
    </dgm:pt>
    <dgm:pt modelId="{2E81CA51-FDB6-46D7-BAFB-D379A8702BA5}" type="pres">
      <dgm:prSet presAssocID="{63EC9044-1E6C-4467-8CB0-84B544F551F5}" presName="node" presStyleLbl="node1" presStyleIdx="2" presStyleCnt="6">
        <dgm:presLayoutVars>
          <dgm:bulletEnabled val="1"/>
        </dgm:presLayoutVars>
      </dgm:prSet>
      <dgm:spPr/>
    </dgm:pt>
    <dgm:pt modelId="{689010AF-9658-4930-9AA7-24922C806966}" type="pres">
      <dgm:prSet presAssocID="{63EC9044-1E6C-4467-8CB0-84B544F551F5}" presName="spNode" presStyleCnt="0"/>
      <dgm:spPr/>
    </dgm:pt>
    <dgm:pt modelId="{ED9BE155-FC47-4144-B6BD-463C655A9BC0}" type="pres">
      <dgm:prSet presAssocID="{12416B57-6A0F-40F9-B2A1-A708F915D7E8}" presName="sibTrans" presStyleLbl="sibTrans1D1" presStyleIdx="2" presStyleCnt="6"/>
      <dgm:spPr/>
    </dgm:pt>
    <dgm:pt modelId="{F1D37212-E82F-4B54-A504-188F96087E34}" type="pres">
      <dgm:prSet presAssocID="{9D43195A-EB8E-4728-865A-C59D4B77D918}" presName="node" presStyleLbl="node1" presStyleIdx="3" presStyleCnt="6">
        <dgm:presLayoutVars>
          <dgm:bulletEnabled val="1"/>
        </dgm:presLayoutVars>
      </dgm:prSet>
      <dgm:spPr/>
    </dgm:pt>
    <dgm:pt modelId="{DED09BB5-353F-4B46-8ED1-163C55FF6653}" type="pres">
      <dgm:prSet presAssocID="{9D43195A-EB8E-4728-865A-C59D4B77D918}" presName="spNode" presStyleCnt="0"/>
      <dgm:spPr/>
    </dgm:pt>
    <dgm:pt modelId="{E749487E-6EF2-4D2F-A98C-5C9666BB7228}" type="pres">
      <dgm:prSet presAssocID="{056C2939-49A1-4B05-82A2-D978C4D985C5}" presName="sibTrans" presStyleLbl="sibTrans1D1" presStyleIdx="3" presStyleCnt="6"/>
      <dgm:spPr/>
    </dgm:pt>
    <dgm:pt modelId="{3D7A007D-A529-4407-86A7-74E2AD740E4C}" type="pres">
      <dgm:prSet presAssocID="{A68F1027-37ED-44B3-A7E1-6428E8B1618E}" presName="node" presStyleLbl="node1" presStyleIdx="4" presStyleCnt="6">
        <dgm:presLayoutVars>
          <dgm:bulletEnabled val="1"/>
        </dgm:presLayoutVars>
      </dgm:prSet>
      <dgm:spPr/>
    </dgm:pt>
    <dgm:pt modelId="{761C942D-1ACD-4049-89C0-19FC142AC388}" type="pres">
      <dgm:prSet presAssocID="{A68F1027-37ED-44B3-A7E1-6428E8B1618E}" presName="spNode" presStyleCnt="0"/>
      <dgm:spPr/>
    </dgm:pt>
    <dgm:pt modelId="{2EB1143E-DFE0-4271-B5A1-79A6AD650E16}" type="pres">
      <dgm:prSet presAssocID="{BB8EC2A6-9A18-49FC-82D0-83ECE8D38EA8}" presName="sibTrans" presStyleLbl="sibTrans1D1" presStyleIdx="4" presStyleCnt="6"/>
      <dgm:spPr/>
    </dgm:pt>
    <dgm:pt modelId="{1B665485-220B-4FD6-826E-2D24D849CD26}" type="pres">
      <dgm:prSet presAssocID="{AFA57E21-636D-4A0C-AEDD-E0781970AC04}" presName="node" presStyleLbl="node1" presStyleIdx="5" presStyleCnt="6">
        <dgm:presLayoutVars>
          <dgm:bulletEnabled val="1"/>
        </dgm:presLayoutVars>
      </dgm:prSet>
      <dgm:spPr/>
    </dgm:pt>
    <dgm:pt modelId="{8E67A2F6-4A8A-494C-AA5C-EB940557CFA6}" type="pres">
      <dgm:prSet presAssocID="{AFA57E21-636D-4A0C-AEDD-E0781970AC04}" presName="spNode" presStyleCnt="0"/>
      <dgm:spPr/>
    </dgm:pt>
    <dgm:pt modelId="{43810A98-F787-44AF-9171-401BADB9DF93}" type="pres">
      <dgm:prSet presAssocID="{991364B7-2263-47C4-8287-AC3D008EDF14}" presName="sibTrans" presStyleLbl="sibTrans1D1" presStyleIdx="5" presStyleCnt="6"/>
      <dgm:spPr/>
    </dgm:pt>
  </dgm:ptLst>
  <dgm:cxnLst>
    <dgm:cxn modelId="{0C5C1401-4588-436E-9E11-F2CCE5B61F85}" type="presOf" srcId="{12416B57-6A0F-40F9-B2A1-A708F915D7E8}" destId="{ED9BE155-FC47-4144-B6BD-463C655A9BC0}" srcOrd="0" destOrd="0" presId="urn:microsoft.com/office/officeart/2005/8/layout/cycle5"/>
    <dgm:cxn modelId="{CAD7CB0E-8972-499E-B93E-E741A33216F7}" srcId="{D8E531A0-DCCB-4205-A0FB-E4A45631E6F9}" destId="{ACE2D7E7-7E96-459B-9664-700395D41BB5}" srcOrd="1" destOrd="0" parTransId="{83CF7925-C85D-4487-8704-33BA017F2E1C}" sibTransId="{62055CAA-5262-4522-890B-631B855CE9D5}"/>
    <dgm:cxn modelId="{C85C612D-CF3D-447C-86C8-775BA2D1E0C5}" srcId="{D8E531A0-DCCB-4205-A0FB-E4A45631E6F9}" destId="{20F89D75-FC96-4639-B2FC-CAFBD2D4A5CA}" srcOrd="0" destOrd="0" parTransId="{02672FF3-F07D-4246-BE86-5FDB5FB060C9}" sibTransId="{620BF1D9-02D2-4C43-A234-CE8A1DA3FA4A}"/>
    <dgm:cxn modelId="{21230536-20CA-425B-9EAD-720978FB158D}" type="presOf" srcId="{9D43195A-EB8E-4728-865A-C59D4B77D918}" destId="{F1D37212-E82F-4B54-A504-188F96087E34}" srcOrd="0" destOrd="0" presId="urn:microsoft.com/office/officeart/2005/8/layout/cycle5"/>
    <dgm:cxn modelId="{CEC27560-39E1-45E2-85D9-DA7242D8C98B}" type="presOf" srcId="{AFA57E21-636D-4A0C-AEDD-E0781970AC04}" destId="{1B665485-220B-4FD6-826E-2D24D849CD26}" srcOrd="0" destOrd="0" presId="urn:microsoft.com/office/officeart/2005/8/layout/cycle5"/>
    <dgm:cxn modelId="{A9E5E051-1943-4075-B6F3-A7E69460D35D}" type="presOf" srcId="{620BF1D9-02D2-4C43-A234-CE8A1DA3FA4A}" destId="{2AF3E1F6-6CF6-4C78-AFD7-C5E7BBE296FF}" srcOrd="0" destOrd="0" presId="urn:microsoft.com/office/officeart/2005/8/layout/cycle5"/>
    <dgm:cxn modelId="{85F33A73-99B7-4CA2-9F16-C282B975744D}" type="presOf" srcId="{20F89D75-FC96-4639-B2FC-CAFBD2D4A5CA}" destId="{2D29C511-EE20-4357-A0C9-2ADDEFBB311F}" srcOrd="0" destOrd="0" presId="urn:microsoft.com/office/officeart/2005/8/layout/cycle5"/>
    <dgm:cxn modelId="{8891BB53-859C-4FDC-A91E-BB2E378F1356}" type="presOf" srcId="{056C2939-49A1-4B05-82A2-D978C4D985C5}" destId="{E749487E-6EF2-4D2F-A98C-5C9666BB7228}" srcOrd="0" destOrd="0" presId="urn:microsoft.com/office/officeart/2005/8/layout/cycle5"/>
    <dgm:cxn modelId="{008F9E78-D4D8-41C1-B4D7-554BC1F00CA4}" srcId="{D8E531A0-DCCB-4205-A0FB-E4A45631E6F9}" destId="{A68F1027-37ED-44B3-A7E1-6428E8B1618E}" srcOrd="4" destOrd="0" parTransId="{1AA41CBC-1177-42F3-92DF-061271DD77D0}" sibTransId="{BB8EC2A6-9A18-49FC-82D0-83ECE8D38EA8}"/>
    <dgm:cxn modelId="{CC53C258-FB5C-4472-A744-7E8375B0E4B5}" srcId="{D8E531A0-DCCB-4205-A0FB-E4A45631E6F9}" destId="{AFA57E21-636D-4A0C-AEDD-E0781970AC04}" srcOrd="5" destOrd="0" parTransId="{A1DBB8D9-DE79-4952-9D3D-3305AF60D110}" sibTransId="{991364B7-2263-47C4-8287-AC3D008EDF14}"/>
    <dgm:cxn modelId="{1F88D387-CFA9-473E-B215-3153E958AA2E}" type="presOf" srcId="{991364B7-2263-47C4-8287-AC3D008EDF14}" destId="{43810A98-F787-44AF-9171-401BADB9DF93}" srcOrd="0" destOrd="0" presId="urn:microsoft.com/office/officeart/2005/8/layout/cycle5"/>
    <dgm:cxn modelId="{FCA0808D-7BB5-4C33-8711-AC27BAC5935C}" srcId="{D8E531A0-DCCB-4205-A0FB-E4A45631E6F9}" destId="{63EC9044-1E6C-4467-8CB0-84B544F551F5}" srcOrd="2" destOrd="0" parTransId="{F6653B66-E50D-44A1-925E-02E3F8F7D38B}" sibTransId="{12416B57-6A0F-40F9-B2A1-A708F915D7E8}"/>
    <dgm:cxn modelId="{FF767D9F-A56A-4171-AD01-3B1F3181C8DA}" type="presOf" srcId="{BB8EC2A6-9A18-49FC-82D0-83ECE8D38EA8}" destId="{2EB1143E-DFE0-4271-B5A1-79A6AD650E16}" srcOrd="0" destOrd="0" presId="urn:microsoft.com/office/officeart/2005/8/layout/cycle5"/>
    <dgm:cxn modelId="{46E0FDAB-9D50-4B45-BB7C-31F042561938}" type="presOf" srcId="{A68F1027-37ED-44B3-A7E1-6428E8B1618E}" destId="{3D7A007D-A529-4407-86A7-74E2AD740E4C}" srcOrd="0" destOrd="0" presId="urn:microsoft.com/office/officeart/2005/8/layout/cycle5"/>
    <dgm:cxn modelId="{199A02C1-DA1D-4B29-8BF5-ECAC16E54E0B}" type="presOf" srcId="{D8E531A0-DCCB-4205-A0FB-E4A45631E6F9}" destId="{403C7ADA-BE68-4E7F-9E6E-D6EA460F36A9}" srcOrd="0" destOrd="0" presId="urn:microsoft.com/office/officeart/2005/8/layout/cycle5"/>
    <dgm:cxn modelId="{FEEF3CCB-3AEF-4EE0-B705-0C32D22F03E5}" type="presOf" srcId="{ACE2D7E7-7E96-459B-9664-700395D41BB5}" destId="{FD88F325-C102-4D83-BB2F-12DC86551E71}" srcOrd="0" destOrd="0" presId="urn:microsoft.com/office/officeart/2005/8/layout/cycle5"/>
    <dgm:cxn modelId="{19A547D2-DF77-46DD-8F5A-0015554656CB}" type="presOf" srcId="{63EC9044-1E6C-4467-8CB0-84B544F551F5}" destId="{2E81CA51-FDB6-46D7-BAFB-D379A8702BA5}" srcOrd="0" destOrd="0" presId="urn:microsoft.com/office/officeart/2005/8/layout/cycle5"/>
    <dgm:cxn modelId="{9FDCA8DF-C463-4C64-9371-21FA37E614FE}" srcId="{D8E531A0-DCCB-4205-A0FB-E4A45631E6F9}" destId="{9D43195A-EB8E-4728-865A-C59D4B77D918}" srcOrd="3" destOrd="0" parTransId="{BD586D12-86C4-4618-A117-C2D30580680B}" sibTransId="{056C2939-49A1-4B05-82A2-D978C4D985C5}"/>
    <dgm:cxn modelId="{80F201F3-02EC-4D1B-A3AA-4FEE8042E28D}" type="presOf" srcId="{62055CAA-5262-4522-890B-631B855CE9D5}" destId="{A421E0B1-5204-44F9-B71B-01C56E861A33}" srcOrd="0" destOrd="0" presId="urn:microsoft.com/office/officeart/2005/8/layout/cycle5"/>
    <dgm:cxn modelId="{6844E5C8-8145-4331-9AF0-C36DFC29FD07}" type="presParOf" srcId="{403C7ADA-BE68-4E7F-9E6E-D6EA460F36A9}" destId="{2D29C511-EE20-4357-A0C9-2ADDEFBB311F}" srcOrd="0" destOrd="0" presId="urn:microsoft.com/office/officeart/2005/8/layout/cycle5"/>
    <dgm:cxn modelId="{AAC48693-6FDA-4B46-8304-69976FA67ED3}" type="presParOf" srcId="{403C7ADA-BE68-4E7F-9E6E-D6EA460F36A9}" destId="{8CF568BD-1F62-443B-BF14-6BE05B1B99AC}" srcOrd="1" destOrd="0" presId="urn:microsoft.com/office/officeart/2005/8/layout/cycle5"/>
    <dgm:cxn modelId="{7615389A-CA1E-402C-B829-437E9494F3D0}" type="presParOf" srcId="{403C7ADA-BE68-4E7F-9E6E-D6EA460F36A9}" destId="{2AF3E1F6-6CF6-4C78-AFD7-C5E7BBE296FF}" srcOrd="2" destOrd="0" presId="urn:microsoft.com/office/officeart/2005/8/layout/cycle5"/>
    <dgm:cxn modelId="{F5E8D054-65CD-4AA8-B775-7F79A4D74947}" type="presParOf" srcId="{403C7ADA-BE68-4E7F-9E6E-D6EA460F36A9}" destId="{FD88F325-C102-4D83-BB2F-12DC86551E71}" srcOrd="3" destOrd="0" presId="urn:microsoft.com/office/officeart/2005/8/layout/cycle5"/>
    <dgm:cxn modelId="{3BEF232A-D20F-4D88-BAF8-C8B93EEA5815}" type="presParOf" srcId="{403C7ADA-BE68-4E7F-9E6E-D6EA460F36A9}" destId="{D87CB69E-3795-4144-BF44-656BC6D4C8F9}" srcOrd="4" destOrd="0" presId="urn:microsoft.com/office/officeart/2005/8/layout/cycle5"/>
    <dgm:cxn modelId="{7E6A5CB9-713C-4F19-A8C6-C9167D62D736}" type="presParOf" srcId="{403C7ADA-BE68-4E7F-9E6E-D6EA460F36A9}" destId="{A421E0B1-5204-44F9-B71B-01C56E861A33}" srcOrd="5" destOrd="0" presId="urn:microsoft.com/office/officeart/2005/8/layout/cycle5"/>
    <dgm:cxn modelId="{1882EACF-9DB0-40DF-A71A-90B01479DD5B}" type="presParOf" srcId="{403C7ADA-BE68-4E7F-9E6E-D6EA460F36A9}" destId="{2E81CA51-FDB6-46D7-BAFB-D379A8702BA5}" srcOrd="6" destOrd="0" presId="urn:microsoft.com/office/officeart/2005/8/layout/cycle5"/>
    <dgm:cxn modelId="{D4D092D1-AEBE-4ACF-8CEC-1331F8A920D6}" type="presParOf" srcId="{403C7ADA-BE68-4E7F-9E6E-D6EA460F36A9}" destId="{689010AF-9658-4930-9AA7-24922C806966}" srcOrd="7" destOrd="0" presId="urn:microsoft.com/office/officeart/2005/8/layout/cycle5"/>
    <dgm:cxn modelId="{092E33A0-3495-48BC-B6E5-82ADA1CB4525}" type="presParOf" srcId="{403C7ADA-BE68-4E7F-9E6E-D6EA460F36A9}" destId="{ED9BE155-FC47-4144-B6BD-463C655A9BC0}" srcOrd="8" destOrd="0" presId="urn:microsoft.com/office/officeart/2005/8/layout/cycle5"/>
    <dgm:cxn modelId="{58A0829A-98D2-4971-8DF8-52100C041047}" type="presParOf" srcId="{403C7ADA-BE68-4E7F-9E6E-D6EA460F36A9}" destId="{F1D37212-E82F-4B54-A504-188F96087E34}" srcOrd="9" destOrd="0" presId="urn:microsoft.com/office/officeart/2005/8/layout/cycle5"/>
    <dgm:cxn modelId="{EACFA62E-873D-4BC3-9BBF-F054104FEEA0}" type="presParOf" srcId="{403C7ADA-BE68-4E7F-9E6E-D6EA460F36A9}" destId="{DED09BB5-353F-4B46-8ED1-163C55FF6653}" srcOrd="10" destOrd="0" presId="urn:microsoft.com/office/officeart/2005/8/layout/cycle5"/>
    <dgm:cxn modelId="{B3ED9A99-98D7-4F00-A657-49DAF802FF98}" type="presParOf" srcId="{403C7ADA-BE68-4E7F-9E6E-D6EA460F36A9}" destId="{E749487E-6EF2-4D2F-A98C-5C9666BB7228}" srcOrd="11" destOrd="0" presId="urn:microsoft.com/office/officeart/2005/8/layout/cycle5"/>
    <dgm:cxn modelId="{FAA410C2-8089-42D0-92F3-70343FE93037}" type="presParOf" srcId="{403C7ADA-BE68-4E7F-9E6E-D6EA460F36A9}" destId="{3D7A007D-A529-4407-86A7-74E2AD740E4C}" srcOrd="12" destOrd="0" presId="urn:microsoft.com/office/officeart/2005/8/layout/cycle5"/>
    <dgm:cxn modelId="{B549959D-BA73-49B6-9B39-06DC4BC550AD}" type="presParOf" srcId="{403C7ADA-BE68-4E7F-9E6E-D6EA460F36A9}" destId="{761C942D-1ACD-4049-89C0-19FC142AC388}" srcOrd="13" destOrd="0" presId="urn:microsoft.com/office/officeart/2005/8/layout/cycle5"/>
    <dgm:cxn modelId="{835D67CF-EDEA-479D-83B4-CAE5DAE562B0}" type="presParOf" srcId="{403C7ADA-BE68-4E7F-9E6E-D6EA460F36A9}" destId="{2EB1143E-DFE0-4271-B5A1-79A6AD650E16}" srcOrd="14" destOrd="0" presId="urn:microsoft.com/office/officeart/2005/8/layout/cycle5"/>
    <dgm:cxn modelId="{1D88BABF-9E2E-4749-B4D5-5BB1403E9E56}" type="presParOf" srcId="{403C7ADA-BE68-4E7F-9E6E-D6EA460F36A9}" destId="{1B665485-220B-4FD6-826E-2D24D849CD26}" srcOrd="15" destOrd="0" presId="urn:microsoft.com/office/officeart/2005/8/layout/cycle5"/>
    <dgm:cxn modelId="{607A5DC9-B8EB-484B-B3EA-2D7BB2FA17E9}" type="presParOf" srcId="{403C7ADA-BE68-4E7F-9E6E-D6EA460F36A9}" destId="{8E67A2F6-4A8A-494C-AA5C-EB940557CFA6}" srcOrd="16" destOrd="0" presId="urn:microsoft.com/office/officeart/2005/8/layout/cycle5"/>
    <dgm:cxn modelId="{6EE24ABD-969B-417E-9FF2-9CA07FC473AC}" type="presParOf" srcId="{403C7ADA-BE68-4E7F-9E6E-D6EA460F36A9}" destId="{43810A98-F787-44AF-9171-401BADB9DF93}"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6B575-1D9F-4DFB-AAB7-03B1BD886409}">
      <dsp:nvSpPr>
        <dsp:cNvPr id="0" name=""/>
        <dsp:cNvSpPr/>
      </dsp:nvSpPr>
      <dsp:spPr>
        <a:xfrm>
          <a:off x="3157380" y="2484631"/>
          <a:ext cx="2279165" cy="2279165"/>
        </a:xfrm>
        <a:prstGeom prst="ellipse">
          <a:avLst/>
        </a:prstGeom>
        <a:solidFill>
          <a:schemeClr val="dk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CMR System</a:t>
          </a:r>
        </a:p>
      </dsp:txBody>
      <dsp:txXfrm>
        <a:off x="3491156" y="2818407"/>
        <a:ext cx="1611613" cy="1611613"/>
      </dsp:txXfrm>
    </dsp:sp>
    <dsp:sp modelId="{DD948C99-2E1F-4515-87C5-30717DA607B2}">
      <dsp:nvSpPr>
        <dsp:cNvPr id="0" name=""/>
        <dsp:cNvSpPr/>
      </dsp:nvSpPr>
      <dsp:spPr>
        <a:xfrm rot="11617186">
          <a:off x="1208458" y="2781318"/>
          <a:ext cx="1900200" cy="649562"/>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05F52F-3221-4076-9A02-334DE5EADA74}">
      <dsp:nvSpPr>
        <dsp:cNvPr id="0" name=""/>
        <dsp:cNvSpPr/>
      </dsp:nvSpPr>
      <dsp:spPr>
        <a:xfrm>
          <a:off x="0" y="1835676"/>
          <a:ext cx="2470350" cy="209339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u="sng" kern="1200" dirty="0"/>
            <a:t>GCMD Team: </a:t>
          </a:r>
          <a:r>
            <a:rPr lang="en-US" sz="2000" kern="1200" dirty="0"/>
            <a:t>Keyword Changes</a:t>
          </a:r>
        </a:p>
        <a:p>
          <a:pPr marL="0" lvl="0" indent="0" algn="ctr" defTabSz="977900">
            <a:lnSpc>
              <a:spcPct val="90000"/>
            </a:lnSpc>
            <a:spcBef>
              <a:spcPct val="0"/>
            </a:spcBef>
            <a:spcAft>
              <a:spcPct val="35000"/>
            </a:spcAft>
            <a:buNone/>
          </a:pPr>
          <a:r>
            <a:rPr lang="en-US" sz="2000" kern="1200" dirty="0"/>
            <a:t>Metadata Changes (IDN DIF)</a:t>
          </a:r>
        </a:p>
      </dsp:txBody>
      <dsp:txXfrm>
        <a:off x="61313" y="1896989"/>
        <a:ext cx="2347724" cy="1970765"/>
      </dsp:txXfrm>
    </dsp:sp>
    <dsp:sp modelId="{E3089B13-564B-44A1-892F-387521143BD6}">
      <dsp:nvSpPr>
        <dsp:cNvPr id="0" name=""/>
        <dsp:cNvSpPr/>
      </dsp:nvSpPr>
      <dsp:spPr>
        <a:xfrm rot="14700000">
          <a:off x="2492019" y="1356887"/>
          <a:ext cx="1798239" cy="649562"/>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146B92-3526-44EC-B2E9-3AC977C0C04A}">
      <dsp:nvSpPr>
        <dsp:cNvPr id="0" name=""/>
        <dsp:cNvSpPr/>
      </dsp:nvSpPr>
      <dsp:spPr>
        <a:xfrm>
          <a:off x="1928551" y="706"/>
          <a:ext cx="2165207" cy="1732166"/>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u="sng" kern="1200" dirty="0"/>
            <a:t>ARC Team: </a:t>
          </a:r>
          <a:r>
            <a:rPr lang="en-US" sz="2000" kern="1200" dirty="0"/>
            <a:t>Recommends Metadata Changes</a:t>
          </a:r>
        </a:p>
      </dsp:txBody>
      <dsp:txXfrm>
        <a:off x="1979284" y="51439"/>
        <a:ext cx="2063741" cy="1630700"/>
      </dsp:txXfrm>
    </dsp:sp>
    <dsp:sp modelId="{1CD5AE5E-6373-450B-838A-A5B635882DF9}">
      <dsp:nvSpPr>
        <dsp:cNvPr id="0" name=""/>
        <dsp:cNvSpPr/>
      </dsp:nvSpPr>
      <dsp:spPr>
        <a:xfrm rot="17700000">
          <a:off x="4303667" y="1356887"/>
          <a:ext cx="1798239" cy="649562"/>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9F2F335-62E0-43C2-9775-B8B9F47B390A}">
      <dsp:nvSpPr>
        <dsp:cNvPr id="0" name=""/>
        <dsp:cNvSpPr/>
      </dsp:nvSpPr>
      <dsp:spPr>
        <a:xfrm>
          <a:off x="4500167" y="706"/>
          <a:ext cx="2165207" cy="1732166"/>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u="sng" kern="1200" dirty="0"/>
            <a:t>CMR Team: </a:t>
          </a:r>
          <a:r>
            <a:rPr lang="en-US" sz="2000" kern="1200" dirty="0"/>
            <a:t>Metadata Model (UMM) Changes</a:t>
          </a:r>
        </a:p>
      </dsp:txBody>
      <dsp:txXfrm>
        <a:off x="4550900" y="51439"/>
        <a:ext cx="2063741" cy="1630700"/>
      </dsp:txXfrm>
    </dsp:sp>
    <dsp:sp modelId="{7DA68CFB-5E38-461A-82B2-7025596E84EB}">
      <dsp:nvSpPr>
        <dsp:cNvPr id="0" name=""/>
        <dsp:cNvSpPr/>
      </dsp:nvSpPr>
      <dsp:spPr>
        <a:xfrm rot="20700000">
          <a:off x="5468172" y="2744690"/>
          <a:ext cx="1798239" cy="649562"/>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7795B7-DDED-4CBA-9A14-0D8B99560A8E}">
      <dsp:nvSpPr>
        <dsp:cNvPr id="0" name=""/>
        <dsp:cNvSpPr/>
      </dsp:nvSpPr>
      <dsp:spPr>
        <a:xfrm>
          <a:off x="6153170" y="1970679"/>
          <a:ext cx="2165207" cy="1732166"/>
        </a:xfrm>
        <a:prstGeom prst="roundRect">
          <a:avLst>
            <a:gd name="adj" fmla="val 10000"/>
          </a:avLst>
        </a:prstGeom>
        <a:solidFill>
          <a:schemeClr val="accent2">
            <a:lumMod val="75000"/>
          </a:schemeClr>
        </a:solidFill>
        <a:ln cmpd="dbl">
          <a:solidFill>
            <a:schemeClr val="accent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i="0" u="sng" kern="1200" dirty="0"/>
            <a:t>Community:</a:t>
          </a:r>
        </a:p>
        <a:p>
          <a:pPr marL="0" lvl="0" indent="0" algn="ctr" defTabSz="977900">
            <a:lnSpc>
              <a:spcPct val="90000"/>
            </a:lnSpc>
            <a:spcBef>
              <a:spcPct val="0"/>
            </a:spcBef>
            <a:spcAft>
              <a:spcPct val="35000"/>
            </a:spcAft>
            <a:buNone/>
          </a:pPr>
          <a:r>
            <a:rPr lang="en-US" sz="2000" kern="1200" dirty="0"/>
            <a:t>DAACs</a:t>
          </a:r>
        </a:p>
        <a:p>
          <a:pPr marL="0" lvl="0" indent="0" algn="ctr" defTabSz="977900">
            <a:lnSpc>
              <a:spcPct val="90000"/>
            </a:lnSpc>
            <a:spcBef>
              <a:spcPct val="0"/>
            </a:spcBef>
            <a:spcAft>
              <a:spcPct val="35000"/>
            </a:spcAft>
            <a:buNone/>
          </a:pPr>
          <a:r>
            <a:rPr lang="en-US" sz="2000" kern="1200" dirty="0"/>
            <a:t>IDN Providers</a:t>
          </a:r>
        </a:p>
      </dsp:txBody>
      <dsp:txXfrm>
        <a:off x="6203903" y="2021412"/>
        <a:ext cx="2063741" cy="1630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8C7A6-9B4E-48DA-8CE4-2C36FD0DC1B4}">
      <dsp:nvSpPr>
        <dsp:cNvPr id="0" name=""/>
        <dsp:cNvSpPr/>
      </dsp:nvSpPr>
      <dsp:spPr>
        <a:xfrm>
          <a:off x="101450" y="24"/>
          <a:ext cx="3126116" cy="187566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Keyword Forum</a:t>
          </a:r>
        </a:p>
      </dsp:txBody>
      <dsp:txXfrm>
        <a:off x="101450" y="24"/>
        <a:ext cx="3126116" cy="1875669"/>
      </dsp:txXfrm>
    </dsp:sp>
    <dsp:sp modelId="{0C4F79AD-748D-40F5-B8CF-BC09641B6F61}">
      <dsp:nvSpPr>
        <dsp:cNvPr id="0" name=""/>
        <dsp:cNvSpPr/>
      </dsp:nvSpPr>
      <dsp:spPr>
        <a:xfrm>
          <a:off x="3540177" y="24"/>
          <a:ext cx="3126116" cy="187566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Slack #curation Channel </a:t>
          </a:r>
        </a:p>
      </dsp:txBody>
      <dsp:txXfrm>
        <a:off x="3540177" y="24"/>
        <a:ext cx="3126116" cy="1875669"/>
      </dsp:txXfrm>
    </dsp:sp>
    <dsp:sp modelId="{D182AD37-ACDB-4EE8-9F1B-22E2FEDD8515}">
      <dsp:nvSpPr>
        <dsp:cNvPr id="0" name=""/>
        <dsp:cNvSpPr/>
      </dsp:nvSpPr>
      <dsp:spPr>
        <a:xfrm>
          <a:off x="1820813" y="2188305"/>
          <a:ext cx="3126116" cy="187566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Email (support@earthdata.nasa.gov)</a:t>
          </a:r>
        </a:p>
      </dsp:txBody>
      <dsp:txXfrm>
        <a:off x="1820813" y="2188305"/>
        <a:ext cx="3126116" cy="18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0042C-D85A-4843-A7A6-3A959C45BDDF}">
      <dsp:nvSpPr>
        <dsp:cNvPr id="0" name=""/>
        <dsp:cNvSpPr/>
      </dsp:nvSpPr>
      <dsp:spPr>
        <a:xfrm>
          <a:off x="1827556" y="2494594"/>
          <a:ext cx="1351891" cy="1351891"/>
        </a:xfrm>
        <a:prstGeom prst="ellipse">
          <a:avLst/>
        </a:prstGeom>
        <a:solidFill>
          <a:schemeClr val="dk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SWEET</a:t>
          </a:r>
        </a:p>
      </dsp:txBody>
      <dsp:txXfrm>
        <a:off x="2025536" y="2692574"/>
        <a:ext cx="955931" cy="955931"/>
      </dsp:txXfrm>
    </dsp:sp>
    <dsp:sp modelId="{BD90F9E3-D43D-4024-8031-1D9756F74823}">
      <dsp:nvSpPr>
        <dsp:cNvPr id="0" name=""/>
        <dsp:cNvSpPr/>
      </dsp:nvSpPr>
      <dsp:spPr>
        <a:xfrm rot="11700000">
          <a:off x="622861" y="2632261"/>
          <a:ext cx="1181438" cy="385289"/>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AE0FED-89B2-4F52-9EE0-05F5C8C08027}">
      <dsp:nvSpPr>
        <dsp:cNvPr id="0" name=""/>
        <dsp:cNvSpPr/>
      </dsp:nvSpPr>
      <dsp:spPr>
        <a:xfrm>
          <a:off x="841" y="2158298"/>
          <a:ext cx="1284296" cy="102743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GCMD Science Keywords (Earth Realm)</a:t>
          </a:r>
        </a:p>
      </dsp:txBody>
      <dsp:txXfrm>
        <a:off x="30934" y="2188391"/>
        <a:ext cx="1224110" cy="967251"/>
      </dsp:txXfrm>
    </dsp:sp>
    <dsp:sp modelId="{29A4F3ED-4EBF-4DC4-8C8B-C103034731B1}">
      <dsp:nvSpPr>
        <dsp:cNvPr id="0" name=""/>
        <dsp:cNvSpPr/>
      </dsp:nvSpPr>
      <dsp:spPr>
        <a:xfrm rot="14700000">
          <a:off x="1348408" y="1767588"/>
          <a:ext cx="1181438" cy="385289"/>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63728C-F141-45C5-9547-B67F48D7193B}">
      <dsp:nvSpPr>
        <dsp:cNvPr id="0" name=""/>
        <dsp:cNvSpPr/>
      </dsp:nvSpPr>
      <dsp:spPr>
        <a:xfrm>
          <a:off x="1047330" y="911141"/>
          <a:ext cx="1284296" cy="102743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Data Realm</a:t>
          </a:r>
        </a:p>
      </dsp:txBody>
      <dsp:txXfrm>
        <a:off x="1077423" y="941234"/>
        <a:ext cx="1224110" cy="967251"/>
      </dsp:txXfrm>
    </dsp:sp>
    <dsp:sp modelId="{E5E8B64B-8035-4E1E-B211-A6E3F27D20B8}">
      <dsp:nvSpPr>
        <dsp:cNvPr id="0" name=""/>
        <dsp:cNvSpPr/>
      </dsp:nvSpPr>
      <dsp:spPr>
        <a:xfrm rot="17700000">
          <a:off x="2477158" y="1767588"/>
          <a:ext cx="1181438" cy="385289"/>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D2B7A4-6435-4DDF-BA75-DDC329E5F7B1}">
      <dsp:nvSpPr>
        <dsp:cNvPr id="0" name=""/>
        <dsp:cNvSpPr/>
      </dsp:nvSpPr>
      <dsp:spPr>
        <a:xfrm>
          <a:off x="2675378" y="911141"/>
          <a:ext cx="1284296" cy="102743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Space Realm</a:t>
          </a:r>
        </a:p>
      </dsp:txBody>
      <dsp:txXfrm>
        <a:off x="2705471" y="941234"/>
        <a:ext cx="1224110" cy="967251"/>
      </dsp:txXfrm>
    </dsp:sp>
    <dsp:sp modelId="{F7A6A497-6B59-461D-AA4C-6AA4757138CB}">
      <dsp:nvSpPr>
        <dsp:cNvPr id="0" name=""/>
        <dsp:cNvSpPr/>
      </dsp:nvSpPr>
      <dsp:spPr>
        <a:xfrm rot="20700000">
          <a:off x="3202705" y="2632261"/>
          <a:ext cx="1181438" cy="385289"/>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8CA430-6304-4236-A002-F92A9F5830F9}">
      <dsp:nvSpPr>
        <dsp:cNvPr id="0" name=""/>
        <dsp:cNvSpPr/>
      </dsp:nvSpPr>
      <dsp:spPr>
        <a:xfrm>
          <a:off x="3721867" y="2158298"/>
          <a:ext cx="1284296" cy="102743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Other Topics (Realms)</a:t>
          </a:r>
        </a:p>
      </dsp:txBody>
      <dsp:txXfrm>
        <a:off x="3751960" y="2188391"/>
        <a:ext cx="1224110" cy="967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B3899-1434-4123-87B3-63C8D0A30AF7}">
      <dsp:nvSpPr>
        <dsp:cNvPr id="0" name=""/>
        <dsp:cNvSpPr/>
      </dsp:nvSpPr>
      <dsp:spPr>
        <a:xfrm rot="5400000">
          <a:off x="494277" y="1456288"/>
          <a:ext cx="1480218" cy="2463050"/>
        </a:xfrm>
        <a:prstGeom prst="corner">
          <a:avLst>
            <a:gd name="adj1" fmla="val 16120"/>
            <a:gd name="adj2" fmla="val 1611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972FAA-C97F-4E2F-ACBA-AF444686047C}">
      <dsp:nvSpPr>
        <dsp:cNvPr id="0" name=""/>
        <dsp:cNvSpPr/>
      </dsp:nvSpPr>
      <dsp:spPr>
        <a:xfrm>
          <a:off x="175879" y="2192209"/>
          <a:ext cx="2366280" cy="19491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i="1" kern="1200" dirty="0"/>
            <a:t>(1990-2010) </a:t>
          </a:r>
        </a:p>
        <a:p>
          <a:pPr marL="0" lvl="0" indent="0" algn="ctr" defTabSz="977900">
            <a:lnSpc>
              <a:spcPct val="90000"/>
            </a:lnSpc>
            <a:spcBef>
              <a:spcPct val="0"/>
            </a:spcBef>
            <a:spcAft>
              <a:spcPct val="35000"/>
            </a:spcAft>
            <a:buNone/>
          </a:pPr>
          <a:r>
            <a:rPr lang="en-US" sz="1800" kern="1200" dirty="0"/>
            <a:t>Internal review and public reviews with IDN representatives. </a:t>
          </a:r>
        </a:p>
      </dsp:txBody>
      <dsp:txXfrm>
        <a:off x="175879" y="2192209"/>
        <a:ext cx="2366280" cy="1949164"/>
      </dsp:txXfrm>
    </dsp:sp>
    <dsp:sp modelId="{6797DC67-9DD4-4882-A970-0E59DF605015}">
      <dsp:nvSpPr>
        <dsp:cNvPr id="0" name=""/>
        <dsp:cNvSpPr/>
      </dsp:nvSpPr>
      <dsp:spPr>
        <a:xfrm>
          <a:off x="2051290" y="1274955"/>
          <a:ext cx="419557" cy="419557"/>
        </a:xfrm>
        <a:prstGeom prst="triangle">
          <a:avLst>
            <a:gd name="adj" fmla="val 1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364906-AF78-408F-A960-911EB752B68B}">
      <dsp:nvSpPr>
        <dsp:cNvPr id="0" name=""/>
        <dsp:cNvSpPr/>
      </dsp:nvSpPr>
      <dsp:spPr>
        <a:xfrm rot="5400000">
          <a:off x="3287779" y="782680"/>
          <a:ext cx="1480218" cy="2463050"/>
        </a:xfrm>
        <a:prstGeom prst="corner">
          <a:avLst>
            <a:gd name="adj1" fmla="val 16120"/>
            <a:gd name="adj2" fmla="val 1611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3B98776-2A37-4E1D-8599-76143A367790}">
      <dsp:nvSpPr>
        <dsp:cNvPr id="0" name=""/>
        <dsp:cNvSpPr/>
      </dsp:nvSpPr>
      <dsp:spPr>
        <a:xfrm>
          <a:off x="3040694" y="1518601"/>
          <a:ext cx="2223655" cy="19491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i="1" kern="1200" dirty="0"/>
            <a:t>(2010-2015)</a:t>
          </a:r>
        </a:p>
        <a:p>
          <a:pPr marL="0" lvl="0" indent="0" algn="ctr" defTabSz="977900">
            <a:lnSpc>
              <a:spcPct val="90000"/>
            </a:lnSpc>
            <a:spcBef>
              <a:spcPct val="0"/>
            </a:spcBef>
            <a:spcAft>
              <a:spcPct val="35000"/>
            </a:spcAft>
            <a:buNone/>
          </a:pPr>
          <a:r>
            <a:rPr lang="en-US" sz="1800" kern="1200" dirty="0"/>
            <a:t>Internal review and informal public reviews with SMEs.  </a:t>
          </a:r>
        </a:p>
      </dsp:txBody>
      <dsp:txXfrm>
        <a:off x="3040694" y="1518601"/>
        <a:ext cx="2223655" cy="1949164"/>
      </dsp:txXfrm>
    </dsp:sp>
    <dsp:sp modelId="{E156CA73-056A-4B45-B166-9CAA0352C6BC}">
      <dsp:nvSpPr>
        <dsp:cNvPr id="0" name=""/>
        <dsp:cNvSpPr/>
      </dsp:nvSpPr>
      <dsp:spPr>
        <a:xfrm>
          <a:off x="4844792" y="601347"/>
          <a:ext cx="419557" cy="419557"/>
        </a:xfrm>
        <a:prstGeom prst="triangle">
          <a:avLst>
            <a:gd name="adj" fmla="val 1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D08BF0-275D-49B7-8881-1C2385C465BD}">
      <dsp:nvSpPr>
        <dsp:cNvPr id="0" name=""/>
        <dsp:cNvSpPr/>
      </dsp:nvSpPr>
      <dsp:spPr>
        <a:xfrm rot="5400000">
          <a:off x="6081281" y="109071"/>
          <a:ext cx="1480218" cy="2463050"/>
        </a:xfrm>
        <a:prstGeom prst="corner">
          <a:avLst>
            <a:gd name="adj1" fmla="val 16120"/>
            <a:gd name="adj2" fmla="val 1611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ECD713-904A-4EA1-A57C-7A183416A900}">
      <dsp:nvSpPr>
        <dsp:cNvPr id="0" name=""/>
        <dsp:cNvSpPr/>
      </dsp:nvSpPr>
      <dsp:spPr>
        <a:xfrm>
          <a:off x="5668170" y="844993"/>
          <a:ext cx="2561429" cy="19491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i="1" kern="1200" dirty="0"/>
            <a:t>(2015-Present) </a:t>
          </a:r>
          <a:r>
            <a:rPr lang="en-US" sz="1800" kern="1200" dirty="0"/>
            <a:t>Formal reviews by SMEs in coordination with the NASA ESDIS Standards Office.</a:t>
          </a:r>
        </a:p>
      </dsp:txBody>
      <dsp:txXfrm>
        <a:off x="5668170" y="844993"/>
        <a:ext cx="2561429" cy="1949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C511-EE20-4357-A0C9-2ADDEFBB311F}">
      <dsp:nvSpPr>
        <dsp:cNvPr id="0" name=""/>
        <dsp:cNvSpPr/>
      </dsp:nvSpPr>
      <dsp:spPr>
        <a:xfrm>
          <a:off x="4923605" y="2033"/>
          <a:ext cx="1469898" cy="955433"/>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Change Proposed</a:t>
          </a:r>
        </a:p>
      </dsp:txBody>
      <dsp:txXfrm>
        <a:off x="4970245" y="48673"/>
        <a:ext cx="1376618" cy="862153"/>
      </dsp:txXfrm>
    </dsp:sp>
    <dsp:sp modelId="{2AF3E1F6-6CF6-4C78-AFD7-C5E7BBE296FF}">
      <dsp:nvSpPr>
        <dsp:cNvPr id="0" name=""/>
        <dsp:cNvSpPr/>
      </dsp:nvSpPr>
      <dsp:spPr>
        <a:xfrm>
          <a:off x="3403571" y="479749"/>
          <a:ext cx="4509966" cy="4509966"/>
        </a:xfrm>
        <a:custGeom>
          <a:avLst/>
          <a:gdLst/>
          <a:ahLst/>
          <a:cxnLst/>
          <a:rect l="0" t="0" r="0" b="0"/>
          <a:pathLst>
            <a:path>
              <a:moveTo>
                <a:pt x="3175675" y="196518"/>
              </a:moveTo>
              <a:arcTo wR="2254983" hR="2254983" stAng="17645856" swAng="926440"/>
            </a:path>
          </a:pathLst>
        </a:custGeom>
        <a:noFill/>
        <a:ln w="254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D88F325-C102-4D83-BB2F-12DC86551E71}">
      <dsp:nvSpPr>
        <dsp:cNvPr id="0" name=""/>
        <dsp:cNvSpPr/>
      </dsp:nvSpPr>
      <dsp:spPr>
        <a:xfrm>
          <a:off x="6876478" y="1129524"/>
          <a:ext cx="1469898" cy="955433"/>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Change Tracked and Documented</a:t>
          </a:r>
        </a:p>
      </dsp:txBody>
      <dsp:txXfrm>
        <a:off x="6923118" y="1176164"/>
        <a:ext cx="1376618" cy="862153"/>
      </dsp:txXfrm>
    </dsp:sp>
    <dsp:sp modelId="{A421E0B1-5204-44F9-B71B-01C56E861A33}">
      <dsp:nvSpPr>
        <dsp:cNvPr id="0" name=""/>
        <dsp:cNvSpPr/>
      </dsp:nvSpPr>
      <dsp:spPr>
        <a:xfrm>
          <a:off x="3403571" y="479749"/>
          <a:ext cx="4509966" cy="4509966"/>
        </a:xfrm>
        <a:custGeom>
          <a:avLst/>
          <a:gdLst/>
          <a:ahLst/>
          <a:cxnLst/>
          <a:rect l="0" t="0" r="0" b="0"/>
          <a:pathLst>
            <a:path>
              <a:moveTo>
                <a:pt x="4474721" y="1857854"/>
              </a:moveTo>
              <a:arcTo wR="2254983" hR="2254983" stAng="20991400" swAng="1217201"/>
            </a:path>
          </a:pathLst>
        </a:custGeom>
        <a:noFill/>
        <a:ln w="254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E81CA51-FDB6-46D7-BAFB-D379A8702BA5}">
      <dsp:nvSpPr>
        <dsp:cNvPr id="0" name=""/>
        <dsp:cNvSpPr/>
      </dsp:nvSpPr>
      <dsp:spPr>
        <a:xfrm>
          <a:off x="6876478" y="3384507"/>
          <a:ext cx="1469898" cy="955433"/>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Change Impact Assessment</a:t>
          </a:r>
        </a:p>
      </dsp:txBody>
      <dsp:txXfrm>
        <a:off x="6923118" y="3431147"/>
        <a:ext cx="1376618" cy="862153"/>
      </dsp:txXfrm>
    </dsp:sp>
    <dsp:sp modelId="{ED9BE155-FC47-4144-B6BD-463C655A9BC0}">
      <dsp:nvSpPr>
        <dsp:cNvPr id="0" name=""/>
        <dsp:cNvSpPr/>
      </dsp:nvSpPr>
      <dsp:spPr>
        <a:xfrm>
          <a:off x="3403571" y="479749"/>
          <a:ext cx="4509966" cy="4509966"/>
        </a:xfrm>
        <a:custGeom>
          <a:avLst/>
          <a:gdLst/>
          <a:ahLst/>
          <a:cxnLst/>
          <a:rect l="0" t="0" r="0" b="0"/>
          <a:pathLst>
            <a:path>
              <a:moveTo>
                <a:pt x="3690490" y="3994025"/>
              </a:moveTo>
              <a:arcTo wR="2254983" hR="2254983" stAng="3027704" swAng="926440"/>
            </a:path>
          </a:pathLst>
        </a:custGeom>
        <a:noFill/>
        <a:ln w="254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1D37212-E82F-4B54-A504-188F96087E34}">
      <dsp:nvSpPr>
        <dsp:cNvPr id="0" name=""/>
        <dsp:cNvSpPr/>
      </dsp:nvSpPr>
      <dsp:spPr>
        <a:xfrm>
          <a:off x="4923605" y="4511999"/>
          <a:ext cx="1469898" cy="955433"/>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 Change Community Reviewed</a:t>
          </a:r>
        </a:p>
      </dsp:txBody>
      <dsp:txXfrm>
        <a:off x="4970245" y="4558639"/>
        <a:ext cx="1376618" cy="862153"/>
      </dsp:txXfrm>
    </dsp:sp>
    <dsp:sp modelId="{E749487E-6EF2-4D2F-A98C-5C9666BB7228}">
      <dsp:nvSpPr>
        <dsp:cNvPr id="0" name=""/>
        <dsp:cNvSpPr/>
      </dsp:nvSpPr>
      <dsp:spPr>
        <a:xfrm>
          <a:off x="3403571" y="479749"/>
          <a:ext cx="4509966" cy="4509966"/>
        </a:xfrm>
        <a:custGeom>
          <a:avLst/>
          <a:gdLst/>
          <a:ahLst/>
          <a:cxnLst/>
          <a:rect l="0" t="0" r="0" b="0"/>
          <a:pathLst>
            <a:path>
              <a:moveTo>
                <a:pt x="1334291" y="4313447"/>
              </a:moveTo>
              <a:arcTo wR="2254983" hR="2254983" stAng="6845856" swAng="926440"/>
            </a:path>
          </a:pathLst>
        </a:custGeom>
        <a:noFill/>
        <a:ln w="254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D7A007D-A529-4407-86A7-74E2AD740E4C}">
      <dsp:nvSpPr>
        <dsp:cNvPr id="0" name=""/>
        <dsp:cNvSpPr/>
      </dsp:nvSpPr>
      <dsp:spPr>
        <a:xfrm>
          <a:off x="2970733" y="3384507"/>
          <a:ext cx="1469898" cy="955433"/>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(5) Changed Approved</a:t>
          </a:r>
        </a:p>
      </dsp:txBody>
      <dsp:txXfrm>
        <a:off x="3017373" y="3431147"/>
        <a:ext cx="1376618" cy="862153"/>
      </dsp:txXfrm>
    </dsp:sp>
    <dsp:sp modelId="{2EB1143E-DFE0-4271-B5A1-79A6AD650E16}">
      <dsp:nvSpPr>
        <dsp:cNvPr id="0" name=""/>
        <dsp:cNvSpPr/>
      </dsp:nvSpPr>
      <dsp:spPr>
        <a:xfrm>
          <a:off x="3403571" y="479749"/>
          <a:ext cx="4509966" cy="4509966"/>
        </a:xfrm>
        <a:custGeom>
          <a:avLst/>
          <a:gdLst/>
          <a:ahLst/>
          <a:cxnLst/>
          <a:rect l="0" t="0" r="0" b="0"/>
          <a:pathLst>
            <a:path>
              <a:moveTo>
                <a:pt x="35244" y="2652111"/>
              </a:moveTo>
              <a:arcTo wR="2254983" hR="2254983" stAng="10191400" swAng="1217201"/>
            </a:path>
          </a:pathLst>
        </a:custGeom>
        <a:noFill/>
        <a:ln w="254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B665485-220B-4FD6-826E-2D24D849CD26}">
      <dsp:nvSpPr>
        <dsp:cNvPr id="0" name=""/>
        <dsp:cNvSpPr/>
      </dsp:nvSpPr>
      <dsp:spPr>
        <a:xfrm>
          <a:off x="2970733" y="1129524"/>
          <a:ext cx="1469898" cy="955433"/>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(6) Change Implemented</a:t>
          </a:r>
        </a:p>
      </dsp:txBody>
      <dsp:txXfrm>
        <a:off x="3017373" y="1176164"/>
        <a:ext cx="1376618" cy="862153"/>
      </dsp:txXfrm>
    </dsp:sp>
    <dsp:sp modelId="{43810A98-F787-44AF-9171-401BADB9DF93}">
      <dsp:nvSpPr>
        <dsp:cNvPr id="0" name=""/>
        <dsp:cNvSpPr/>
      </dsp:nvSpPr>
      <dsp:spPr>
        <a:xfrm>
          <a:off x="3403571" y="479749"/>
          <a:ext cx="4509966" cy="4509966"/>
        </a:xfrm>
        <a:custGeom>
          <a:avLst/>
          <a:gdLst/>
          <a:ahLst/>
          <a:cxnLst/>
          <a:rect l="0" t="0" r="0" b="0"/>
          <a:pathLst>
            <a:path>
              <a:moveTo>
                <a:pt x="819475" y="515941"/>
              </a:moveTo>
              <a:arcTo wR="2254983" hR="2254983" stAng="13827704" swAng="926440"/>
            </a:path>
          </a:pathLst>
        </a:custGeom>
        <a:noFill/>
        <a:ln w="254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29D2E3C-CAE6-44F1-8C3A-49F95C3DF91E}" type="datetimeFigureOut">
              <a:rPr lang="en-US" smtClean="0"/>
              <a:t>1/14/2019</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7F0379C-226A-4D6C-9639-AF6648A32806}" type="slidenum">
              <a:rPr lang="en-US" smtClean="0"/>
              <a:t>‹#›</a:t>
            </a:fld>
            <a:endParaRPr lang="en-US" dirty="0"/>
          </a:p>
        </p:txBody>
      </p:sp>
    </p:spTree>
    <p:extLst>
      <p:ext uri="{BB962C8B-B14F-4D97-AF65-F5344CB8AC3E}">
        <p14:creationId xmlns:p14="http://schemas.microsoft.com/office/powerpoint/2010/main" val="42926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05061630"/>
      </p:ext>
    </p:extLst>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702311" y="4421823"/>
            <a:ext cx="5618479" cy="418909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4" name="Shape 4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11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80872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702311" y="4421823"/>
            <a:ext cx="5618479" cy="4189095"/>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051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202445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The CMR Life Cycle Process begins with proposed recommendations for changes, additions, deprecations, or deletions to any element of the CMR. Once submitted, change requests are entered into a tracking system where they are evaluated in terms of benefits and cost, and impact assessments are documented. The proposed changes that are determined to be beneficial to the user community or improve the CMR system are then implemented and the approval status of the request is communicated to the requestor and all stakeholders. In cases of significant, nonroutine changes where an ESO review is required, request and approval status will be posted on the ESO-CMR Reviews webpage</a:t>
            </a:r>
          </a:p>
          <a:p>
            <a:r>
              <a:rPr lang="en-US" sz="1100" b="0" i="0" u="none" strike="noStrike" cap="none" dirty="0">
                <a:solidFill>
                  <a:schemeClr val="dk1"/>
                </a:solidFill>
                <a:effectLst/>
                <a:latin typeface="Arial"/>
                <a:ea typeface="Arial"/>
                <a:cs typeface="Arial"/>
                <a:sym typeface="Arial"/>
              </a:rPr>
              <a:t>https://earthdata.nasa.gov/about/esdis-proiect(esdis-standards-office-eso/eso-</a:t>
            </a:r>
          </a:p>
          <a:p>
            <a:r>
              <a:rPr lang="en-US" sz="1100" b="0" i="0" u="sng" strike="noStrike" cap="none" dirty="0">
                <a:solidFill>
                  <a:schemeClr val="dk1"/>
                </a:solidFill>
                <a:effectLst/>
                <a:latin typeface="Arial"/>
                <a:ea typeface="Arial"/>
                <a:cs typeface="Arial"/>
                <a:sym typeface="Arial"/>
              </a:rPr>
              <a:t>cmr-reviews</a:t>
            </a:r>
            <a:r>
              <a:rPr lang="en-US" sz="1100" b="0" i="0" u="none" strike="noStrike" cap="none" dirty="0">
                <a:solidFill>
                  <a:schemeClr val="dk1"/>
                </a:solidFill>
                <a:effectLst/>
                <a:latin typeface="Arial"/>
                <a:ea typeface="Arial"/>
                <a:cs typeface="Arial"/>
                <a:sym typeface="Arial"/>
              </a:rPr>
              <a:t>) and is also likely to be documented on the Wiki.</a:t>
            </a:r>
          </a:p>
          <a:p>
            <a:endParaRPr lang="en-US" dirty="0"/>
          </a:p>
        </p:txBody>
      </p:sp>
    </p:spTree>
    <p:extLst>
      <p:ext uri="{BB962C8B-B14F-4D97-AF65-F5344CB8AC3E}">
        <p14:creationId xmlns:p14="http://schemas.microsoft.com/office/powerpoint/2010/main" val="262177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676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130313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147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45060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Fix Errors:</a:t>
            </a:r>
            <a:r>
              <a:rPr lang="en-US" sz="1100" b="0" u="none" baseline="0" dirty="0">
                <a:latin typeface="Arial" panose="020B0604020202020204" pitchFamily="34" charset="0"/>
                <a:cs typeface="Arial" panose="020B0604020202020204" pitchFamily="34" charset="0"/>
              </a:rPr>
              <a:t>  Errors in keywords as identified by users and/or science coordinators (ex: incorrect name for a keyword).</a:t>
            </a:r>
          </a:p>
          <a:p>
            <a:pPr marL="0" marR="0" lvl="0" indent="0" defTabSz="914400" eaLnBrk="1" fontAlgn="auto" latinLnBrk="0" hangingPunct="1">
              <a:lnSpc>
                <a:spcPct val="100000"/>
              </a:lnSpc>
              <a:spcBef>
                <a:spcPts val="0"/>
              </a:spcBef>
              <a:spcAft>
                <a:spcPts val="0"/>
              </a:spcAft>
              <a:buClrTx/>
              <a:buSzTx/>
              <a:buFontTx/>
              <a:buNone/>
              <a:tabLst/>
              <a:defRPr/>
            </a:pPr>
            <a:r>
              <a:rPr lang="en-US" sz="1100" b="0" i="0" u="none" strike="noStrike" cap="none" baseline="0" dirty="0">
                <a:solidFill>
                  <a:schemeClr val="dk1"/>
                </a:solidFill>
                <a:effectLst/>
                <a:latin typeface="Arial" panose="020B0604020202020204" pitchFamily="34" charset="0"/>
                <a:ea typeface="Arial"/>
                <a:cs typeface="Arial" panose="020B0604020202020204" pitchFamily="34" charset="0"/>
                <a:sym typeface="Arial"/>
              </a:rPr>
              <a:t>* </a:t>
            </a:r>
            <a:r>
              <a:rPr lang="en-US" sz="1100" b="0" i="0" u="sng" strike="noStrike" cap="none" baseline="0" dirty="0">
                <a:solidFill>
                  <a:schemeClr val="dk1"/>
                </a:solidFill>
                <a:effectLst/>
                <a:latin typeface="Arial" panose="020B0604020202020204" pitchFamily="34" charset="0"/>
                <a:ea typeface="Arial"/>
                <a:cs typeface="Arial" panose="020B0604020202020204" pitchFamily="34" charset="0"/>
                <a:sym typeface="Arial"/>
              </a:rPr>
              <a:t>User Requests:</a:t>
            </a:r>
            <a:r>
              <a:rPr lang="en-US" sz="1100" b="0" i="0" u="none" strike="noStrike" cap="none" baseline="0" dirty="0">
                <a:solidFill>
                  <a:schemeClr val="dk1"/>
                </a:solidFill>
                <a:effectLst/>
                <a:latin typeface="Arial" panose="020B0604020202020204" pitchFamily="34" charset="0"/>
                <a:ea typeface="Arial"/>
                <a:cs typeface="Arial" panose="020B0604020202020204" pitchFamily="34" charset="0"/>
                <a:sym typeface="Arial"/>
              </a:rPr>
              <a:t>  Request from users and metadata providers for keyword additions, deletions, and/or modifications.  </a:t>
            </a:r>
            <a:endParaRPr lang="en-US" sz="1100" dirty="0">
              <a:effectLst/>
              <a:latin typeface="Arial" panose="020B0604020202020204" pitchFamily="34" charset="0"/>
              <a:cs typeface="Arial" panose="020B0604020202020204" pitchFamily="34" charset="0"/>
            </a:endParaRPr>
          </a:p>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Keyword Backlog:</a:t>
            </a:r>
            <a:r>
              <a:rPr lang="en-US" sz="1100" b="0" u="none" baseline="0" dirty="0">
                <a:latin typeface="Arial" panose="020B0604020202020204" pitchFamily="34" charset="0"/>
                <a:cs typeface="Arial" panose="020B0604020202020204" pitchFamily="34" charset="0"/>
              </a:rPr>
              <a:t>  Historical changes that were in-progress and then put on-hold in order to complete CMR integration.</a:t>
            </a:r>
          </a:p>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Align w/ Common Terminology:</a:t>
            </a:r>
            <a:r>
              <a:rPr lang="en-US" sz="1100" b="0" u="none" baseline="0" dirty="0">
                <a:latin typeface="Arial" panose="020B0604020202020204" pitchFamily="34" charset="0"/>
                <a:cs typeface="Arial" panose="020B0604020202020204" pitchFamily="34" charset="0"/>
              </a:rPr>
              <a:t>  Keyword is consistent with current literature or publications (ex: AMS glossary of meteorology or project mission page).</a:t>
            </a:r>
          </a:p>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Align w/ ECHO/ISO Keywords:</a:t>
            </a:r>
            <a:r>
              <a:rPr lang="en-US" sz="1100" b="0" u="none" baseline="0" dirty="0">
                <a:latin typeface="Arial" panose="020B0604020202020204" pitchFamily="34" charset="0"/>
                <a:cs typeface="Arial" panose="020B0604020202020204" pitchFamily="34" charset="0"/>
              </a:rPr>
              <a:t>  Keyword is consistent as to what is described in ECHO and ISO standards (ex: ISO location keywords).</a:t>
            </a:r>
          </a:p>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Record Examination: </a:t>
            </a:r>
            <a:r>
              <a:rPr lang="en-US" sz="1100" b="0" u="none" baseline="0" dirty="0">
                <a:latin typeface="Arial" panose="020B0604020202020204" pitchFamily="34" charset="0"/>
                <a:cs typeface="Arial" panose="020B0604020202020204" pitchFamily="34" charset="0"/>
              </a:rPr>
              <a:t> 'Uncontrolled' keyword in detailed variable, ancillary keyword, or other field in metadata record is considered a candidate to be controlled.</a:t>
            </a:r>
          </a:p>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Keyword Gap Analysis:</a:t>
            </a:r>
            <a:r>
              <a:rPr lang="en-US" sz="1100" b="0" u="none" baseline="0" dirty="0">
                <a:latin typeface="Arial" panose="020B0604020202020204" pitchFamily="34" charset="0"/>
                <a:cs typeface="Arial" panose="020B0604020202020204" pitchFamily="34" charset="0"/>
              </a:rPr>
              <a:t>  Keyword is considered to be a candidate for inclusion based on identification of common term missing from the controlled keyword list.</a:t>
            </a:r>
          </a:p>
          <a:p>
            <a:r>
              <a:rPr lang="en-US" sz="1100" b="0" u="none" baseline="0" dirty="0">
                <a:latin typeface="Arial" panose="020B0604020202020204" pitchFamily="34" charset="0"/>
                <a:cs typeface="Arial" panose="020B0604020202020204" pitchFamily="34" charset="0"/>
              </a:rPr>
              <a:t>* </a:t>
            </a:r>
            <a:r>
              <a:rPr lang="en-US" sz="1100" b="0" u="sng" baseline="0" dirty="0">
                <a:latin typeface="Arial" panose="020B0604020202020204" pitchFamily="34" charset="0"/>
                <a:cs typeface="Arial" panose="020B0604020202020204" pitchFamily="34" charset="0"/>
              </a:rPr>
              <a:t>User Search Behavior:</a:t>
            </a:r>
            <a:r>
              <a:rPr lang="en-US" sz="1100" b="0" u="none" baseline="0" dirty="0">
                <a:latin typeface="Arial" panose="020B0604020202020204" pitchFamily="34" charset="0"/>
                <a:cs typeface="Arial" panose="020B0604020202020204" pitchFamily="34" charset="0"/>
              </a:rPr>
              <a:t>  Keyword is considered to be a candidate for inclusion based on keyword search usage and discovery in a search interface. </a:t>
            </a:r>
            <a:endParaRPr lang="en-US" sz="1100" b="0" u="sng" baseline="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0739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00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159939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1796537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4495E"/>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400"/>
              <a:buFont typeface="Avenir"/>
              <a:buNone/>
              <a:defRPr sz="44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subTitle" idx="1"/>
          </p:nvPr>
        </p:nvSpPr>
        <p:spPr>
          <a:xfrm>
            <a:off x="685800" y="4009490"/>
            <a:ext cx="7086600" cy="17526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R="0" lvl="1" algn="ctr" rtl="0">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R="0" lvl="2" algn="ctr" rtl="0">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R="0" lvl="3"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R="0" lvl="4"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R="0" lvl="5"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pic>
        <p:nvPicPr>
          <p:cNvPr id="13" name="Shape 13" descr="eosdis-logo-white.png"/>
          <p:cNvPicPr preferRelativeResize="0"/>
          <p:nvPr/>
        </p:nvPicPr>
        <p:blipFill rotWithShape="1">
          <a:blip r:embed="rId2">
            <a:alphaModFix/>
          </a:blip>
          <a:srcRect/>
          <a:stretch/>
        </p:blipFill>
        <p:spPr>
          <a:xfrm>
            <a:off x="685799" y="480830"/>
            <a:ext cx="4546863" cy="12822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4"/>
        <p:cNvGrpSpPr/>
        <p:nvPr/>
      </p:nvGrpSpPr>
      <p:grpSpPr>
        <a:xfrm>
          <a:off x="0" y="0"/>
          <a:ext cx="0" cy="0"/>
          <a:chOff x="0" y="0"/>
          <a:chExt cx="0" cy="0"/>
        </a:xfrm>
      </p:grpSpPr>
      <p:pic>
        <p:nvPicPr>
          <p:cNvPr id="17" name="Shape 17"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18" name="Shape 18"/>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dirty="0">
              <a:solidFill>
                <a:srgbClr val="000000"/>
              </a:solidFill>
              <a:latin typeface="Verdana"/>
              <a:ea typeface="Verdana"/>
              <a:cs typeface="Verdana"/>
              <a:sym typeface="Verdana"/>
            </a:endParaRPr>
          </a:p>
        </p:txBody>
      </p:sp>
      <p:sp>
        <p:nvSpPr>
          <p:cNvPr id="3" name="Content Placeholder 2"/>
          <p:cNvSpPr>
            <a:spLocks noGrp="1"/>
          </p:cNvSpPr>
          <p:nvPr>
            <p:ph sz="quarter" idx="10"/>
          </p:nvPr>
        </p:nvSpPr>
        <p:spPr>
          <a:xfrm>
            <a:off x="457200" y="1284270"/>
            <a:ext cx="8229600" cy="4742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6"/>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4495E"/>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Avenir"/>
              <a:buNone/>
              <a:defRPr sz="40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BFBFBF"/>
              </a:buClr>
              <a:buSzPts val="2000"/>
              <a:buFont typeface="Arial"/>
              <a:buNone/>
              <a:defRPr sz="2000" b="0" i="0" u="none" strike="noStrike" cap="none">
                <a:solidFill>
                  <a:srgbClr val="BFBFBF"/>
                </a:solidFill>
                <a:latin typeface="Helvetica Neue"/>
                <a:ea typeface="Helvetica Neue"/>
                <a:cs typeface="Helvetica Neue"/>
                <a:sym typeface="Helvetica Neue"/>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Helvetica Neue"/>
                <a:ea typeface="Helvetica Neue"/>
                <a:cs typeface="Helvetica Neue"/>
                <a:sym typeface="Helvetica Neue"/>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Helvetica Neue"/>
                <a:ea typeface="Helvetica Neue"/>
                <a:cs typeface="Helvetica Neue"/>
                <a:sym typeface="Helvetica Neue"/>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2"/>
        <p:cNvGrpSpPr/>
        <p:nvPr/>
      </p:nvGrpSpPr>
      <p:grpSpPr>
        <a:xfrm>
          <a:off x="0" y="0"/>
          <a:ext cx="0" cy="0"/>
          <a:chOff x="0" y="0"/>
          <a:chExt cx="0" cy="0"/>
        </a:xfrm>
      </p:grpSpPr>
      <p:pic>
        <p:nvPicPr>
          <p:cNvPr id="24" name="Shape 24"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25" name="Shape 25"/>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dirty="0">
              <a:solidFill>
                <a:srgbClr val="000000"/>
              </a:solidFill>
              <a:latin typeface="Verdana"/>
              <a:ea typeface="Verdana"/>
              <a:cs typeface="Verdana"/>
              <a:sym typeface="Verdana"/>
            </a:endParaRPr>
          </a:p>
        </p:txBody>
      </p:sp>
      <p:sp>
        <p:nvSpPr>
          <p:cNvPr id="5" name="Shape 6"/>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Shape 27"/>
          <p:cNvSpPr txBox="1">
            <a:spLocks noGrp="1"/>
          </p:cNvSpPr>
          <p:nvPr>
            <p:ph type="ftr" idx="11"/>
          </p:nvPr>
        </p:nvSpPr>
        <p:spPr>
          <a:xfrm>
            <a:off x="2727122" y="6356350"/>
            <a:ext cx="3687720" cy="365125"/>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pic>
        <p:nvPicPr>
          <p:cNvPr id="28" name="Shape 28"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29" name="Shape 29"/>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dirty="0">
              <a:solidFill>
                <a:srgbClr val="000000"/>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eosdis-logo.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57200" y="6239927"/>
            <a:ext cx="1842603" cy="519043"/>
          </a:xfrm>
          <a:prstGeom prst="rect">
            <a:avLst/>
          </a:prstGeom>
        </p:spPr>
      </p:pic>
      <p:sp>
        <p:nvSpPr>
          <p:cNvPr id="5" name="TextBox 4"/>
          <p:cNvSpPr txBox="1"/>
          <p:nvPr userDrawn="1"/>
        </p:nvSpPr>
        <p:spPr>
          <a:xfrm>
            <a:off x="8359537" y="6381547"/>
            <a:ext cx="529391"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73586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Shape 7"/>
          <p:cNvSpPr txBox="1">
            <a:spLocks noGrp="1"/>
          </p:cNvSpPr>
          <p:nvPr>
            <p:ph type="body" idx="1"/>
          </p:nvPr>
        </p:nvSpPr>
        <p:spPr>
          <a:xfrm>
            <a:off x="457200" y="1290406"/>
            <a:ext cx="8229600" cy="4835757"/>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 name="Shape 8"/>
          <p:cNvSpPr/>
          <p:nvPr/>
        </p:nvSpPr>
        <p:spPr>
          <a:xfrm>
            <a:off x="0" y="0"/>
            <a:ext cx="9147801" cy="134938"/>
          </a:xfrm>
          <a:prstGeom prst="rect">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 name="Shape 9"/>
          <p:cNvSpPr txBox="1"/>
          <p:nvPr/>
        </p:nvSpPr>
        <p:spPr>
          <a:xfrm>
            <a:off x="8162155" y="6656802"/>
            <a:ext cx="1086805" cy="1349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rgbClr val="000000"/>
                </a:solidFill>
                <a:latin typeface="Arial"/>
                <a:ea typeface="Arial"/>
                <a:cs typeface="Arial"/>
                <a:sym typeface="Arial"/>
              </a:rPr>
              <a:t>SESIP-0718-SC</a:t>
            </a:r>
            <a:endParaRPr sz="7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mailto:eso-staff@lists.nasa.gov"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arthdata.nasa.gov/about/gcmd/global-change-master-directory-gcmd-keywords"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iki.earthdata.nasa.gov/x/gwxNBQ"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tinyurl.com/y9w7suym"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jp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g"/><Relationship Id="rId15" Type="http://schemas.openxmlformats.org/officeDocument/2006/relationships/image" Target="../media/image39.pn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pn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arthdata.nasa.gov/gcmd-foru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798" y="1884435"/>
            <a:ext cx="8101739" cy="1470025"/>
          </a:xfrm>
          <a:prstGeom prst="rect">
            <a:avLst/>
          </a:prstGeom>
          <a:noFill/>
          <a:ln>
            <a:noFill/>
          </a:ln>
        </p:spPr>
        <p:txBody>
          <a:bodyPr spcFirstLastPara="1" wrap="square" lIns="91425" tIns="45700" rIns="91425" bIns="45700" anchor="ctr" anchorCtr="0">
            <a:noAutofit/>
          </a:bodyPr>
          <a:lstStyle/>
          <a:p>
            <a:pPr lvl="0"/>
            <a:r>
              <a:rPr lang="en-US" sz="3600" dirty="0">
                <a:latin typeface="Helvetica Neue"/>
                <a:ea typeface="Helvetica Neue"/>
                <a:cs typeface="Helvetica Neue"/>
                <a:sym typeface="Helvetica Neue"/>
              </a:rPr>
              <a:t>Global Change Master Directory (GCMD) </a:t>
            </a:r>
            <a:r>
              <a:rPr lang="en-US" sz="3600" dirty="0">
                <a:latin typeface="Helvetica Neue"/>
              </a:rPr>
              <a:t>Keyword Management Process and Lifecycle</a:t>
            </a:r>
            <a:endParaRPr sz="3600" i="0" u="none" strike="noStrike" cap="none" dirty="0">
              <a:solidFill>
                <a:schemeClr val="lt1"/>
              </a:solidFill>
              <a:latin typeface="Helvetica Neue"/>
              <a:ea typeface="Helvetica Neue"/>
              <a:cs typeface="Helvetica Neue"/>
              <a:sym typeface="Helvetica Neue"/>
            </a:endParaRPr>
          </a:p>
        </p:txBody>
      </p:sp>
      <p:sp>
        <p:nvSpPr>
          <p:cNvPr id="47" name="Shape 47"/>
          <p:cNvSpPr txBox="1">
            <a:spLocks noGrp="1"/>
          </p:cNvSpPr>
          <p:nvPr>
            <p:ph type="subTitle" idx="1"/>
          </p:nvPr>
        </p:nvSpPr>
        <p:spPr>
          <a:xfrm>
            <a:off x="825500" y="3450445"/>
            <a:ext cx="7086600" cy="48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BFBFBF"/>
              </a:buClr>
              <a:buSzPts val="2400"/>
              <a:buFont typeface="Arial"/>
              <a:buNone/>
            </a:pPr>
            <a:r>
              <a:rPr lang="en-US" sz="2400" b="0" i="0" u="none" strike="noStrike" cap="none" dirty="0">
                <a:solidFill>
                  <a:srgbClr val="BFBFBF"/>
                </a:solidFill>
                <a:latin typeface="Helvetica Neue"/>
                <a:ea typeface="Helvetica Neue"/>
                <a:cs typeface="Helvetica Neue"/>
                <a:sym typeface="Helvetica Neue"/>
              </a:rPr>
              <a:t>ESIP Winter Meeting 2019</a:t>
            </a:r>
            <a:endParaRPr sz="2400" b="0" i="0" u="none" strike="noStrike" cap="none" dirty="0">
              <a:solidFill>
                <a:srgbClr val="BFBFBF"/>
              </a:solidFill>
              <a:latin typeface="Helvetica Neue"/>
              <a:ea typeface="Helvetica Neue"/>
              <a:cs typeface="Helvetica Neue"/>
              <a:sym typeface="Helvetica Neue"/>
            </a:endParaRPr>
          </a:p>
        </p:txBody>
      </p:sp>
      <p:sp>
        <p:nvSpPr>
          <p:cNvPr id="48" name="Shape 48"/>
          <p:cNvSpPr txBox="1"/>
          <p:nvPr/>
        </p:nvSpPr>
        <p:spPr>
          <a:xfrm>
            <a:off x="393700" y="5984977"/>
            <a:ext cx="7950200" cy="1015663"/>
          </a:xfrm>
          <a:prstGeom prst="rect">
            <a:avLst/>
          </a:prstGeom>
          <a:noFill/>
          <a:ln>
            <a:noFill/>
          </a:ln>
        </p:spPr>
        <p:txBody>
          <a:bodyPr spcFirstLastPara="1" wrap="square" lIns="91425" tIns="45700" rIns="91425" bIns="45700" anchor="t" anchorCtr="0">
            <a:noAutofit/>
          </a:bodyPr>
          <a:lstStyle/>
          <a:p>
            <a:pPr algn="ctr">
              <a:buClr>
                <a:srgbClr val="C4C4C4"/>
              </a:buClr>
              <a:buSzPts val="1200"/>
            </a:pPr>
            <a:r>
              <a:rPr lang="en-US" sz="1200" dirty="0">
                <a:solidFill>
                  <a:schemeClr val="bg1">
                    <a:lumMod val="75000"/>
                  </a:schemeClr>
                </a:solidFill>
                <a:latin typeface="Helvetica Neue"/>
              </a:rPr>
              <a:t>This work was supported by NASA/GSFC under Raytheon Co. contract number NNG15HZ39C.</a:t>
            </a:r>
          </a:p>
          <a:p>
            <a:pPr lvl="0" algn="ctr">
              <a:buClr>
                <a:srgbClr val="C4C4C4"/>
              </a:buClr>
              <a:buSzPts val="1200"/>
            </a:pPr>
            <a:r>
              <a:rPr lang="en-US" sz="1200" b="1" dirty="0">
                <a:solidFill>
                  <a:srgbClr val="C4C4C4"/>
                </a:solidFill>
              </a:rPr>
              <a:t> </a:t>
            </a:r>
            <a:r>
              <a:rPr lang="en-US" sz="1200" dirty="0">
                <a:solidFill>
                  <a:srgbClr val="C4C4C4"/>
                </a:solidFill>
              </a:rPr>
              <a:t>This document does not contain technology or Technical Data controlled under either the U.S. International Traffic in Arms Regulations or the U.S. Export Administration Regulations.</a:t>
            </a:r>
            <a:br>
              <a:rPr lang="en-US" sz="1200" b="0" i="0" u="none" strike="noStrike" cap="none" dirty="0">
                <a:solidFill>
                  <a:srgbClr val="000000"/>
                </a:solidFill>
                <a:latin typeface="Arial"/>
                <a:ea typeface="Arial"/>
                <a:cs typeface="Arial"/>
                <a:sym typeface="Arial"/>
              </a:rPr>
            </a:br>
            <a:endParaRPr sz="1200" b="0" i="0" u="none" strike="noStrike" cap="none" dirty="0">
              <a:solidFill>
                <a:srgbClr val="C4C4C4"/>
              </a:solidFill>
              <a:latin typeface="Helvetica Neue"/>
              <a:ea typeface="Helvetica Neue"/>
              <a:cs typeface="Helvetica Neue"/>
              <a:sym typeface="Helvetica Neue"/>
            </a:endParaRPr>
          </a:p>
        </p:txBody>
      </p:sp>
      <p:sp>
        <p:nvSpPr>
          <p:cNvPr id="50" name="Shape 50"/>
          <p:cNvSpPr txBox="1">
            <a:spLocks noGrp="1"/>
          </p:cNvSpPr>
          <p:nvPr>
            <p:ph type="subTitle" idx="1"/>
          </p:nvPr>
        </p:nvSpPr>
        <p:spPr>
          <a:xfrm>
            <a:off x="825500" y="4098101"/>
            <a:ext cx="3398400" cy="109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BFBFBF"/>
              </a:buClr>
              <a:buSzPts val="2400"/>
              <a:buFont typeface="Arial"/>
              <a:buNone/>
            </a:pPr>
            <a:r>
              <a:rPr lang="en-US" sz="1400" dirty="0"/>
              <a:t>Tyler Stevens</a:t>
            </a:r>
            <a:endParaRPr sz="1400" dirty="0"/>
          </a:p>
          <a:p>
            <a:pPr marL="0" marR="0" lvl="0" indent="0" algn="l" rtl="0">
              <a:spcBef>
                <a:spcPts val="0"/>
              </a:spcBef>
              <a:spcAft>
                <a:spcPts val="0"/>
              </a:spcAft>
              <a:buClr>
                <a:srgbClr val="BFBFBF"/>
              </a:buClr>
              <a:buSzPts val="2400"/>
              <a:buFont typeface="Arial"/>
              <a:buNone/>
            </a:pPr>
            <a:r>
              <a:rPr lang="en-US" sz="1400" b="0" i="0" u="none" strike="noStrike" cap="none" dirty="0">
                <a:solidFill>
                  <a:srgbClr val="BFBFBF"/>
                </a:solidFill>
                <a:latin typeface="Helvetica Neue"/>
                <a:ea typeface="Helvetica Neue"/>
                <a:cs typeface="Helvetica Neue"/>
                <a:sym typeface="Helvetica Neue"/>
              </a:rPr>
              <a:t>EED-2 Senior Discipline Engineer</a:t>
            </a:r>
            <a:endParaRPr sz="1400" i="1" dirty="0"/>
          </a:p>
          <a:p>
            <a:pPr marL="0" marR="0" lvl="0" indent="0" algn="l" rtl="0">
              <a:spcBef>
                <a:spcPts val="0"/>
              </a:spcBef>
              <a:spcAft>
                <a:spcPts val="0"/>
              </a:spcAft>
              <a:buClr>
                <a:srgbClr val="BFBFBF"/>
              </a:buClr>
              <a:buSzPts val="2400"/>
              <a:buFont typeface="Arial"/>
              <a:buNone/>
            </a:pPr>
            <a:r>
              <a:rPr lang="en-US" sz="1400" b="0" i="1" u="none" strike="noStrike" cap="none" dirty="0">
                <a:solidFill>
                  <a:srgbClr val="BFBFBF"/>
                </a:solidFill>
                <a:latin typeface="Helvetica Neue"/>
                <a:ea typeface="Helvetica Neue"/>
                <a:cs typeface="Helvetica Neue"/>
                <a:sym typeface="Helvetica Neue"/>
              </a:rPr>
              <a:t>Tyler.B</a:t>
            </a:r>
            <a:r>
              <a:rPr lang="en-US" sz="1400" i="1" dirty="0"/>
              <a:t>.Stevens@nasa.gov</a:t>
            </a:r>
            <a:endParaRPr sz="1400" b="0" i="1" u="none" strike="noStrike" cap="none" dirty="0">
              <a:solidFill>
                <a:srgbClr val="BFBFB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81620-C518-4F92-9ED6-7E412A2F8698}"/>
              </a:ext>
            </a:extLst>
          </p:cNvPr>
          <p:cNvSpPr>
            <a:spLocks noGrp="1"/>
          </p:cNvSpPr>
          <p:nvPr>
            <p:ph sz="quarter" idx="10"/>
          </p:nvPr>
        </p:nvSpPr>
        <p:spPr/>
        <p:txBody>
          <a:bodyPr/>
          <a:lstStyle/>
          <a:p>
            <a:r>
              <a:rPr lang="en-US" sz="2800" dirty="0"/>
              <a:t>Fix Errors</a:t>
            </a:r>
          </a:p>
          <a:p>
            <a:r>
              <a:rPr lang="en-US" sz="2800" dirty="0"/>
              <a:t>User Requests</a:t>
            </a:r>
          </a:p>
          <a:p>
            <a:r>
              <a:rPr lang="en-US" sz="2800" dirty="0"/>
              <a:t>Keyword Backlog</a:t>
            </a:r>
          </a:p>
          <a:p>
            <a:r>
              <a:rPr lang="en-US" sz="2800" dirty="0"/>
              <a:t>Align With Common Terminology</a:t>
            </a:r>
          </a:p>
          <a:p>
            <a:r>
              <a:rPr lang="en-US" sz="2800" dirty="0"/>
              <a:t>Record Examination</a:t>
            </a:r>
          </a:p>
          <a:p>
            <a:r>
              <a:rPr lang="en-US" sz="2800" dirty="0"/>
              <a:t>Keyword Gap Analysis</a:t>
            </a:r>
          </a:p>
          <a:p>
            <a:r>
              <a:rPr lang="en-US" sz="2800" dirty="0"/>
              <a:t>User Search Behavior</a:t>
            </a:r>
          </a:p>
          <a:p>
            <a:pPr lvl="1"/>
            <a:endParaRPr lang="en-US" sz="2000" dirty="0"/>
          </a:p>
          <a:p>
            <a:pPr lvl="1"/>
            <a:endParaRPr lang="en-US" sz="2400" dirty="0"/>
          </a:p>
        </p:txBody>
      </p:sp>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p:txBody>
          <a:bodyPr/>
          <a:lstStyle/>
          <a:p>
            <a:r>
              <a:rPr lang="en-US" sz="4000" dirty="0"/>
              <a:t>Rationale for Keyword Changes</a:t>
            </a:r>
          </a:p>
        </p:txBody>
      </p:sp>
    </p:spTree>
    <p:extLst>
      <p:ext uri="{BB962C8B-B14F-4D97-AF65-F5344CB8AC3E}">
        <p14:creationId xmlns:p14="http://schemas.microsoft.com/office/powerpoint/2010/main" val="184899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81620-C518-4F92-9ED6-7E412A2F8698}"/>
              </a:ext>
            </a:extLst>
          </p:cNvPr>
          <p:cNvSpPr>
            <a:spLocks noGrp="1"/>
          </p:cNvSpPr>
          <p:nvPr>
            <p:ph sz="quarter" idx="10"/>
          </p:nvPr>
        </p:nvSpPr>
        <p:spPr/>
        <p:txBody>
          <a:bodyPr/>
          <a:lstStyle/>
          <a:p>
            <a:r>
              <a:rPr lang="en-US" sz="2400" dirty="0"/>
              <a:t>Fast Track</a:t>
            </a:r>
          </a:p>
          <a:p>
            <a:pPr lvl="1"/>
            <a:r>
              <a:rPr lang="en-US" sz="2000" dirty="0"/>
              <a:t>Impact is none to minimal </a:t>
            </a:r>
          </a:p>
          <a:p>
            <a:pPr lvl="1"/>
            <a:r>
              <a:rPr lang="en-US" sz="2000" dirty="0"/>
              <a:t>Small number of changes</a:t>
            </a:r>
          </a:p>
          <a:p>
            <a:pPr lvl="1"/>
            <a:r>
              <a:rPr lang="en-US" sz="2000" dirty="0"/>
              <a:t>Shorter turn around time (&lt; a week)</a:t>
            </a:r>
          </a:p>
          <a:p>
            <a:pPr lvl="1"/>
            <a:r>
              <a:rPr lang="en-US" sz="2000" i="1" dirty="0"/>
              <a:t>Example: “I would like to add a new Project keyword </a:t>
            </a:r>
            <a:br>
              <a:rPr lang="en-US" sz="2000" i="1" dirty="0"/>
            </a:br>
            <a:r>
              <a:rPr lang="en-US" sz="2000" i="1" dirty="0"/>
              <a:t>HMA &gt; High Mountain Asia”. </a:t>
            </a:r>
          </a:p>
          <a:p>
            <a:r>
              <a:rPr lang="en-US" sz="2400" dirty="0"/>
              <a:t>Full Review</a:t>
            </a:r>
          </a:p>
          <a:p>
            <a:pPr lvl="1"/>
            <a:r>
              <a:rPr lang="en-US" sz="2000" dirty="0"/>
              <a:t>Impact is major </a:t>
            </a:r>
          </a:p>
          <a:p>
            <a:pPr lvl="1"/>
            <a:r>
              <a:rPr lang="en-US" sz="2000" dirty="0"/>
              <a:t>Large number of changes</a:t>
            </a:r>
          </a:p>
          <a:p>
            <a:pPr lvl="1"/>
            <a:r>
              <a:rPr lang="en-US" sz="2000" dirty="0"/>
              <a:t>Longer turn around time (yearly)</a:t>
            </a:r>
          </a:p>
          <a:p>
            <a:pPr lvl="1"/>
            <a:r>
              <a:rPr lang="en-US" sz="2000" i="1" dirty="0"/>
              <a:t>Example: “I would like to add and revise all keywords under  Terrestrial Hydrosphere &gt; Water Quality/Water Chemistry”. </a:t>
            </a:r>
          </a:p>
        </p:txBody>
      </p:sp>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p:txBody>
          <a:bodyPr/>
          <a:lstStyle/>
          <a:p>
            <a:r>
              <a:rPr lang="en-US" dirty="0"/>
              <a:t>Keyword Review Types</a:t>
            </a:r>
          </a:p>
        </p:txBody>
      </p:sp>
    </p:spTree>
    <p:extLst>
      <p:ext uri="{BB962C8B-B14F-4D97-AF65-F5344CB8AC3E}">
        <p14:creationId xmlns:p14="http://schemas.microsoft.com/office/powerpoint/2010/main" val="94526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a:xfrm>
            <a:off x="457200" y="149946"/>
            <a:ext cx="8229600" cy="876068"/>
          </a:xfrm>
        </p:spPr>
        <p:txBody>
          <a:bodyPr/>
          <a:lstStyle/>
          <a:p>
            <a:r>
              <a:rPr lang="en-US" sz="3600" dirty="0"/>
              <a:t>Keyword Review Process (1 of 2)</a:t>
            </a:r>
          </a:p>
        </p:txBody>
      </p:sp>
      <p:pic>
        <p:nvPicPr>
          <p:cNvPr id="4" name="Picture 3">
            <a:extLst>
              <a:ext uri="{FF2B5EF4-FFF2-40B4-BE49-F238E27FC236}">
                <a16:creationId xmlns:a16="http://schemas.microsoft.com/office/drawing/2014/main" id="{95F5AF37-8757-44DE-928B-8E3D52712DC6}"/>
              </a:ext>
            </a:extLst>
          </p:cNvPr>
          <p:cNvPicPr>
            <a:picLocks noChangeAspect="1"/>
          </p:cNvPicPr>
          <p:nvPr/>
        </p:nvPicPr>
        <p:blipFill rotWithShape="1">
          <a:blip r:embed="rId2">
            <a:extLst>
              <a:ext uri="{28A0092B-C50C-407E-A947-70E740481C1C}">
                <a14:useLocalDpi xmlns:a14="http://schemas.microsoft.com/office/drawing/2010/main" val="0"/>
              </a:ext>
            </a:extLst>
          </a:blip>
          <a:srcRect l="1954" t="6111" r="23270" b="27355"/>
          <a:stretch/>
        </p:blipFill>
        <p:spPr>
          <a:xfrm>
            <a:off x="2322094" y="914089"/>
            <a:ext cx="6063369" cy="5720971"/>
          </a:xfrm>
          <a:prstGeom prst="rect">
            <a:avLst/>
          </a:prstGeom>
        </p:spPr>
      </p:pic>
      <p:sp>
        <p:nvSpPr>
          <p:cNvPr id="6" name="Content Placeholder 1">
            <a:extLst>
              <a:ext uri="{FF2B5EF4-FFF2-40B4-BE49-F238E27FC236}">
                <a16:creationId xmlns:a16="http://schemas.microsoft.com/office/drawing/2014/main" id="{6A00E58C-EED6-49D9-9098-88F36234D9A0}"/>
              </a:ext>
            </a:extLst>
          </p:cNvPr>
          <p:cNvSpPr>
            <a:spLocks noGrp="1"/>
          </p:cNvSpPr>
          <p:nvPr>
            <p:ph sz="quarter" idx="10"/>
          </p:nvPr>
        </p:nvSpPr>
        <p:spPr>
          <a:xfrm>
            <a:off x="457200" y="1284270"/>
            <a:ext cx="8229600" cy="4742516"/>
          </a:xfrm>
        </p:spPr>
        <p:txBody>
          <a:bodyPr/>
          <a:lstStyle/>
          <a:p>
            <a:endParaRPr lang="en-US" dirty="0"/>
          </a:p>
          <a:p>
            <a:pPr lvl="1"/>
            <a:endParaRPr lang="en-US" dirty="0"/>
          </a:p>
        </p:txBody>
      </p:sp>
      <p:sp>
        <p:nvSpPr>
          <p:cNvPr id="7" name="Rectangle 6">
            <a:extLst>
              <a:ext uri="{FF2B5EF4-FFF2-40B4-BE49-F238E27FC236}">
                <a16:creationId xmlns:a16="http://schemas.microsoft.com/office/drawing/2014/main" id="{004127AA-BC20-445B-84C3-4B68A3840086}"/>
              </a:ext>
            </a:extLst>
          </p:cNvPr>
          <p:cNvSpPr/>
          <p:nvPr/>
        </p:nvSpPr>
        <p:spPr>
          <a:xfrm>
            <a:off x="6312024" y="6000631"/>
            <a:ext cx="1314299" cy="634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effectLst>
                  <a:outerShdw blurRad="38100" dist="38100" dir="2700000" algn="tl">
                    <a:srgbClr val="000000">
                      <a:alpha val="43137"/>
                    </a:srgbClr>
                  </a:outerShdw>
                </a:effectLst>
              </a:rPr>
              <a:t>Continues On </a:t>
            </a:r>
          </a:p>
          <a:p>
            <a:pPr algn="ctr"/>
            <a:r>
              <a:rPr lang="en-US" sz="1000" i="1" dirty="0">
                <a:solidFill>
                  <a:schemeClr val="tx1"/>
                </a:solidFill>
                <a:effectLst>
                  <a:outerShdw blurRad="38100" dist="38100" dir="2700000" algn="tl">
                    <a:srgbClr val="000000">
                      <a:alpha val="43137"/>
                    </a:srgbClr>
                  </a:outerShdw>
                </a:effectLst>
              </a:rPr>
              <a:t>Next Slide</a:t>
            </a:r>
            <a:endParaRPr lang="en-US" sz="1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481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a:xfrm>
            <a:off x="457200" y="160337"/>
            <a:ext cx="8229600" cy="876068"/>
          </a:xfrm>
        </p:spPr>
        <p:txBody>
          <a:bodyPr/>
          <a:lstStyle/>
          <a:p>
            <a:r>
              <a:rPr lang="en-US" sz="3600" dirty="0"/>
              <a:t>Keyword Review Process (2 of 2)</a:t>
            </a:r>
          </a:p>
        </p:txBody>
      </p:sp>
      <p:pic>
        <p:nvPicPr>
          <p:cNvPr id="4" name="Picture 3">
            <a:extLst>
              <a:ext uri="{FF2B5EF4-FFF2-40B4-BE49-F238E27FC236}">
                <a16:creationId xmlns:a16="http://schemas.microsoft.com/office/drawing/2014/main" id="{121A0153-B554-461A-A5E8-908BC4DB843B}"/>
              </a:ext>
            </a:extLst>
          </p:cNvPr>
          <p:cNvPicPr>
            <a:picLocks noChangeAspect="1"/>
          </p:cNvPicPr>
          <p:nvPr/>
        </p:nvPicPr>
        <p:blipFill rotWithShape="1">
          <a:blip r:embed="rId2">
            <a:extLst>
              <a:ext uri="{28A0092B-C50C-407E-A947-70E740481C1C}">
                <a14:useLocalDpi xmlns:a14="http://schemas.microsoft.com/office/drawing/2010/main" val="0"/>
              </a:ext>
            </a:extLst>
          </a:blip>
          <a:srcRect l="49930" t="63875" r="19744" b="2202"/>
          <a:stretch/>
        </p:blipFill>
        <p:spPr>
          <a:xfrm>
            <a:off x="3249228" y="1393507"/>
            <a:ext cx="4366412" cy="4580761"/>
          </a:xfrm>
          <a:prstGeom prst="rect">
            <a:avLst/>
          </a:prstGeom>
        </p:spPr>
      </p:pic>
      <p:sp>
        <p:nvSpPr>
          <p:cNvPr id="5" name="Rectangle 4">
            <a:extLst>
              <a:ext uri="{FF2B5EF4-FFF2-40B4-BE49-F238E27FC236}">
                <a16:creationId xmlns:a16="http://schemas.microsoft.com/office/drawing/2014/main" id="{675FA72C-AC8D-423B-8113-C8AA33E12B98}"/>
              </a:ext>
            </a:extLst>
          </p:cNvPr>
          <p:cNvSpPr/>
          <p:nvPr/>
        </p:nvSpPr>
        <p:spPr>
          <a:xfrm>
            <a:off x="0" y="3839440"/>
            <a:ext cx="2413527" cy="634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t>]</a:t>
            </a:r>
          </a:p>
        </p:txBody>
      </p:sp>
    </p:spTree>
    <p:extLst>
      <p:ext uri="{BB962C8B-B14F-4D97-AF65-F5344CB8AC3E}">
        <p14:creationId xmlns:p14="http://schemas.microsoft.com/office/powerpoint/2010/main" val="307288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p:txBody>
          <a:bodyPr/>
          <a:lstStyle/>
          <a:p>
            <a:r>
              <a:rPr lang="en-US" dirty="0"/>
              <a:t>Keyword Review Documents</a:t>
            </a:r>
          </a:p>
        </p:txBody>
      </p:sp>
      <p:pic>
        <p:nvPicPr>
          <p:cNvPr id="4" name="Picture 3">
            <a:extLst>
              <a:ext uri="{FF2B5EF4-FFF2-40B4-BE49-F238E27FC236}">
                <a16:creationId xmlns:a16="http://schemas.microsoft.com/office/drawing/2014/main" id="{44C77873-67D6-422A-8E98-620D7A65BD1C}"/>
              </a:ext>
            </a:extLst>
          </p:cNvPr>
          <p:cNvPicPr>
            <a:picLocks noChangeAspect="1"/>
          </p:cNvPicPr>
          <p:nvPr/>
        </p:nvPicPr>
        <p:blipFill rotWithShape="1">
          <a:blip r:embed="rId2"/>
          <a:srcRect l="1745" t="16182" r="17901" b="1659"/>
          <a:stretch/>
        </p:blipFill>
        <p:spPr>
          <a:xfrm>
            <a:off x="581431" y="1748051"/>
            <a:ext cx="3906011" cy="2139108"/>
          </a:xfrm>
          <a:prstGeom prst="rect">
            <a:avLst/>
          </a:prstGeom>
          <a:ln w="25400">
            <a:solidFill>
              <a:schemeClr val="bg2"/>
            </a:solidFill>
          </a:ln>
        </p:spPr>
      </p:pic>
      <p:pic>
        <p:nvPicPr>
          <p:cNvPr id="6" name="Picture 5">
            <a:extLst>
              <a:ext uri="{FF2B5EF4-FFF2-40B4-BE49-F238E27FC236}">
                <a16:creationId xmlns:a16="http://schemas.microsoft.com/office/drawing/2014/main" id="{7E2178D4-A46D-4504-98D8-66E58449F9BD}"/>
              </a:ext>
            </a:extLst>
          </p:cNvPr>
          <p:cNvPicPr>
            <a:picLocks noChangeAspect="1"/>
          </p:cNvPicPr>
          <p:nvPr/>
        </p:nvPicPr>
        <p:blipFill rotWithShape="1">
          <a:blip r:embed="rId3"/>
          <a:srcRect l="5602" t="23003" r="2419"/>
          <a:stretch/>
        </p:blipFill>
        <p:spPr>
          <a:xfrm>
            <a:off x="2729325" y="4289800"/>
            <a:ext cx="3307277" cy="2404254"/>
          </a:xfrm>
          <a:prstGeom prst="rect">
            <a:avLst/>
          </a:prstGeom>
          <a:ln w="25400">
            <a:solidFill>
              <a:schemeClr val="bg2"/>
            </a:solidFill>
          </a:ln>
        </p:spPr>
      </p:pic>
      <p:pic>
        <p:nvPicPr>
          <p:cNvPr id="7" name="Picture 6">
            <a:extLst>
              <a:ext uri="{FF2B5EF4-FFF2-40B4-BE49-F238E27FC236}">
                <a16:creationId xmlns:a16="http://schemas.microsoft.com/office/drawing/2014/main" id="{908B5CDD-516F-48BE-9D84-760C7F496AB8}"/>
              </a:ext>
            </a:extLst>
          </p:cNvPr>
          <p:cNvPicPr>
            <a:picLocks noChangeAspect="1"/>
          </p:cNvPicPr>
          <p:nvPr/>
        </p:nvPicPr>
        <p:blipFill rotWithShape="1">
          <a:blip r:embed="rId4"/>
          <a:srcRect l="25579" t="10874" r="26956"/>
          <a:stretch/>
        </p:blipFill>
        <p:spPr>
          <a:xfrm>
            <a:off x="6203373" y="1810962"/>
            <a:ext cx="2839507" cy="3691306"/>
          </a:xfrm>
          <a:prstGeom prst="rect">
            <a:avLst/>
          </a:prstGeom>
          <a:ln w="25400">
            <a:solidFill>
              <a:schemeClr val="bg2"/>
            </a:solidFill>
          </a:ln>
        </p:spPr>
      </p:pic>
      <p:sp>
        <p:nvSpPr>
          <p:cNvPr id="8" name="TextBox 7">
            <a:extLst>
              <a:ext uri="{FF2B5EF4-FFF2-40B4-BE49-F238E27FC236}">
                <a16:creationId xmlns:a16="http://schemas.microsoft.com/office/drawing/2014/main" id="{2904C814-CAE1-41DF-82A8-1153D4C688BC}"/>
              </a:ext>
            </a:extLst>
          </p:cNvPr>
          <p:cNvSpPr txBox="1"/>
          <p:nvPr/>
        </p:nvSpPr>
        <p:spPr>
          <a:xfrm>
            <a:off x="-993500" y="1196773"/>
            <a:ext cx="7294526" cy="523220"/>
          </a:xfrm>
          <a:prstGeom prst="rect">
            <a:avLst/>
          </a:prstGeom>
          <a:noFill/>
        </p:spPr>
        <p:txBody>
          <a:bodyPr wrap="square" rtlCol="0">
            <a:spAutoFit/>
          </a:bodyPr>
          <a:lstStyle/>
          <a:p>
            <a:pPr algn="ctr"/>
            <a:r>
              <a:rPr lang="en-US" b="1" dirty="0">
                <a:solidFill>
                  <a:schemeClr val="tx1"/>
                </a:solidFill>
              </a:rPr>
              <a:t>Keyword Review Spreadsheet: </a:t>
            </a:r>
          </a:p>
          <a:p>
            <a:pPr algn="ctr"/>
            <a:r>
              <a:rPr lang="en-US" dirty="0">
                <a:solidFill>
                  <a:schemeClr val="tx1"/>
                </a:solidFill>
              </a:rPr>
              <a:t>Conveys keyword changes to reviewers</a:t>
            </a:r>
          </a:p>
        </p:txBody>
      </p:sp>
      <p:sp>
        <p:nvSpPr>
          <p:cNvPr id="9" name="TextBox 8">
            <a:extLst>
              <a:ext uri="{FF2B5EF4-FFF2-40B4-BE49-F238E27FC236}">
                <a16:creationId xmlns:a16="http://schemas.microsoft.com/office/drawing/2014/main" id="{E7F8E2AC-D433-4564-9506-CC6857B2C80F}"/>
              </a:ext>
            </a:extLst>
          </p:cNvPr>
          <p:cNvSpPr txBox="1"/>
          <p:nvPr/>
        </p:nvSpPr>
        <p:spPr>
          <a:xfrm>
            <a:off x="5997884" y="1216087"/>
            <a:ext cx="3250484" cy="523220"/>
          </a:xfrm>
          <a:prstGeom prst="rect">
            <a:avLst/>
          </a:prstGeom>
          <a:noFill/>
        </p:spPr>
        <p:txBody>
          <a:bodyPr wrap="square" rtlCol="0">
            <a:spAutoFit/>
          </a:bodyPr>
          <a:lstStyle/>
          <a:p>
            <a:pPr algn="ctr"/>
            <a:r>
              <a:rPr lang="en-US" b="1" dirty="0">
                <a:solidFill>
                  <a:schemeClr val="tx1"/>
                </a:solidFill>
              </a:rPr>
              <a:t>Keyword Review Survey: </a:t>
            </a:r>
          </a:p>
          <a:p>
            <a:pPr algn="ctr"/>
            <a:r>
              <a:rPr lang="en-US" dirty="0">
                <a:solidFill>
                  <a:schemeClr val="tx1"/>
                </a:solidFill>
              </a:rPr>
              <a:t>Reviewers rate the keyword changes</a:t>
            </a:r>
          </a:p>
        </p:txBody>
      </p:sp>
      <p:sp>
        <p:nvSpPr>
          <p:cNvPr id="10" name="TextBox 9">
            <a:extLst>
              <a:ext uri="{FF2B5EF4-FFF2-40B4-BE49-F238E27FC236}">
                <a16:creationId xmlns:a16="http://schemas.microsoft.com/office/drawing/2014/main" id="{F77ED27E-DFC2-4CB7-B3FB-A6341BE8C893}"/>
              </a:ext>
            </a:extLst>
          </p:cNvPr>
          <p:cNvSpPr txBox="1"/>
          <p:nvPr/>
        </p:nvSpPr>
        <p:spPr>
          <a:xfrm>
            <a:off x="0" y="4988177"/>
            <a:ext cx="2888671" cy="738664"/>
          </a:xfrm>
          <a:prstGeom prst="rect">
            <a:avLst/>
          </a:prstGeom>
          <a:noFill/>
        </p:spPr>
        <p:txBody>
          <a:bodyPr wrap="square" rtlCol="0">
            <a:spAutoFit/>
          </a:bodyPr>
          <a:lstStyle/>
          <a:p>
            <a:pPr algn="ctr"/>
            <a:r>
              <a:rPr lang="en-US" b="1" dirty="0">
                <a:solidFill>
                  <a:schemeClr val="tx1"/>
                </a:solidFill>
              </a:rPr>
              <a:t>Keyword Review Feedback: </a:t>
            </a:r>
            <a:r>
              <a:rPr lang="en-US" dirty="0">
                <a:solidFill>
                  <a:schemeClr val="tx1"/>
                </a:solidFill>
              </a:rPr>
              <a:t>Conveys all feedback received from keyword reviewers</a:t>
            </a:r>
          </a:p>
        </p:txBody>
      </p:sp>
    </p:spTree>
    <p:extLst>
      <p:ext uri="{BB962C8B-B14F-4D97-AF65-F5344CB8AC3E}">
        <p14:creationId xmlns:p14="http://schemas.microsoft.com/office/powerpoint/2010/main" val="33471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512"/>
            <a:ext cx="8229600" cy="1143000"/>
          </a:xfrm>
        </p:spPr>
        <p:txBody>
          <a:bodyPr/>
          <a:lstStyle/>
          <a:p>
            <a:r>
              <a:rPr lang="en-US" sz="3600" dirty="0"/>
              <a:t>How You Can Participate in Keyword Change Reviews </a:t>
            </a:r>
          </a:p>
        </p:txBody>
      </p:sp>
      <p:sp>
        <p:nvSpPr>
          <p:cNvPr id="4" name="Content Placeholder 3"/>
          <p:cNvSpPr>
            <a:spLocks noGrp="1"/>
          </p:cNvSpPr>
          <p:nvPr>
            <p:ph idx="1"/>
          </p:nvPr>
        </p:nvSpPr>
        <p:spPr>
          <a:xfrm>
            <a:off x="469396" y="3560072"/>
            <a:ext cx="8229600" cy="1987755"/>
          </a:xfrm>
        </p:spPr>
        <p:txBody>
          <a:bodyPr>
            <a:noAutofit/>
          </a:bodyPr>
          <a:lstStyle/>
          <a:p>
            <a:pPr algn="just"/>
            <a:r>
              <a:rPr lang="en-US" sz="2000" b="0" dirty="0">
                <a:solidFill>
                  <a:schemeClr val="tx1"/>
                </a:solidFill>
                <a:latin typeface="Arial" panose="020B0604020202020204" pitchFamily="34" charset="0"/>
                <a:cs typeface="Arial" panose="020B0604020202020204" pitchFamily="34" charset="0"/>
              </a:rPr>
              <a:t>The GCMD Keyword review is facilitated by the NASA ESDIS Standards Office (ESO).</a:t>
            </a:r>
          </a:p>
          <a:p>
            <a:pPr algn="just"/>
            <a:r>
              <a:rPr lang="en-US" sz="2000" b="0" dirty="0">
                <a:solidFill>
                  <a:schemeClr val="tx1"/>
                </a:solidFill>
                <a:latin typeface="Arial" panose="020B0604020202020204" pitchFamily="34" charset="0"/>
                <a:cs typeface="Arial" panose="020B0604020202020204" pitchFamily="34" charset="0"/>
              </a:rPr>
              <a:t>Keyword reviewers will review proposed keywords and complete a online questionnaire to provide their feedback. </a:t>
            </a:r>
          </a:p>
          <a:p>
            <a:pPr algn="just"/>
            <a:r>
              <a:rPr lang="en-US" sz="2000" b="0" dirty="0">
                <a:solidFill>
                  <a:schemeClr val="tx1"/>
                </a:solidFill>
                <a:latin typeface="Arial" panose="020B0604020202020204" pitchFamily="34" charset="0"/>
                <a:cs typeface="Arial" panose="020B0604020202020204" pitchFamily="34" charset="0"/>
              </a:rPr>
              <a:t>If you are interested in becoming a keyword reviewer, please contact the ESO at </a:t>
            </a:r>
            <a:r>
              <a:rPr lang="en-US" sz="2000" b="0" dirty="0">
                <a:solidFill>
                  <a:schemeClr val="tx1"/>
                </a:solidFill>
                <a:latin typeface="Arial" panose="020B0604020202020204" pitchFamily="34" charset="0"/>
                <a:cs typeface="Arial" panose="020B0604020202020204" pitchFamily="34" charset="0"/>
                <a:hlinkClick r:id="rId3"/>
              </a:rPr>
              <a:t>eso-staff@lists.nasa.gov</a:t>
            </a:r>
            <a:r>
              <a:rPr lang="en-US" sz="2000" b="0" dirty="0">
                <a:solidFill>
                  <a:schemeClr val="tx1"/>
                </a:solidFill>
                <a:latin typeface="Arial" panose="020B0604020202020204" pitchFamily="34" charset="0"/>
                <a:cs typeface="Arial" panose="020B0604020202020204" pitchFamily="34" charset="0"/>
              </a:rPr>
              <a:t>.</a:t>
            </a:r>
          </a:p>
          <a:p>
            <a:pPr algn="just"/>
            <a:r>
              <a:rPr lang="en-US" sz="2000" dirty="0">
                <a:solidFill>
                  <a:schemeClr val="tx1"/>
                </a:solidFill>
                <a:latin typeface="Arial" panose="020B0604020202020204" pitchFamily="34" charset="0"/>
                <a:cs typeface="Arial" panose="020B0604020202020204" pitchFamily="34" charset="0"/>
              </a:rPr>
              <a:t>We need your science expertise!!</a:t>
            </a:r>
            <a:r>
              <a:rPr lang="en-US" sz="2000" b="0" dirty="0">
                <a:solidFill>
                  <a:schemeClr val="tx1"/>
                </a:solidFill>
                <a:latin typeface="Arial" panose="020B0604020202020204" pitchFamily="34" charset="0"/>
                <a:cs typeface="Arial" panose="020B0604020202020204" pitchFamily="34" charset="0"/>
              </a:rPr>
              <a:t> </a:t>
            </a:r>
            <a:endParaRPr lang="en-US" sz="2000" b="0" dirty="0">
              <a:solidFill>
                <a:schemeClr val="tx1"/>
              </a:solidFill>
            </a:endParaRPr>
          </a:p>
        </p:txBody>
      </p:sp>
      <p:pic>
        <p:nvPicPr>
          <p:cNvPr id="2052" name="Picture 4" descr="Image result for we want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455" y="1412121"/>
            <a:ext cx="2697481" cy="22288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8557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54424"/>
            <a:ext cx="7773988" cy="3114552"/>
          </a:xfrm>
        </p:spPr>
        <p:txBody>
          <a:bodyPr>
            <a:normAutofit/>
          </a:bodyPr>
          <a:lstStyle/>
          <a:p>
            <a:pPr algn="ctr"/>
            <a:r>
              <a:rPr lang="en-US" sz="4800" b="0" dirty="0"/>
              <a:t>III. GCMD Keywords In Action</a:t>
            </a:r>
            <a:br>
              <a:rPr lang="en-US" sz="2800" b="0" dirty="0"/>
            </a:br>
            <a:br>
              <a:rPr lang="en-US" b="0" dirty="0"/>
            </a:br>
            <a:br>
              <a:rPr lang="en-US" b="0" dirty="0"/>
            </a:br>
            <a:endParaRPr lang="en-US" b="0" dirty="0"/>
          </a:p>
        </p:txBody>
      </p:sp>
    </p:spTree>
    <p:extLst>
      <p:ext uri="{BB962C8B-B14F-4D97-AF65-F5344CB8AC3E}">
        <p14:creationId xmlns:p14="http://schemas.microsoft.com/office/powerpoint/2010/main" val="47470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A3E0-E334-4ED7-B953-1AACDBE1AF7E}"/>
              </a:ext>
            </a:extLst>
          </p:cNvPr>
          <p:cNvSpPr>
            <a:spLocks noGrp="1"/>
          </p:cNvSpPr>
          <p:nvPr>
            <p:ph type="title"/>
          </p:nvPr>
        </p:nvSpPr>
        <p:spPr/>
        <p:txBody>
          <a:bodyPr>
            <a:normAutofit fontScale="90000"/>
          </a:bodyPr>
          <a:lstStyle/>
          <a:p>
            <a:r>
              <a:rPr lang="en-US" dirty="0"/>
              <a:t>Authoritative Vocabulary, Taxonomy, or Thesaurus</a:t>
            </a:r>
          </a:p>
        </p:txBody>
      </p:sp>
      <p:sp>
        <p:nvSpPr>
          <p:cNvPr id="3" name="Content Placeholder 2">
            <a:extLst>
              <a:ext uri="{FF2B5EF4-FFF2-40B4-BE49-F238E27FC236}">
                <a16:creationId xmlns:a16="http://schemas.microsoft.com/office/drawing/2014/main" id="{F538985A-0EE9-431B-B203-0A6633A7AC03}"/>
              </a:ext>
            </a:extLst>
          </p:cNvPr>
          <p:cNvSpPr>
            <a:spLocks noGrp="1"/>
          </p:cNvSpPr>
          <p:nvPr>
            <p:ph idx="1"/>
          </p:nvPr>
        </p:nvSpPr>
        <p:spPr>
          <a:xfrm>
            <a:off x="457200" y="1600201"/>
            <a:ext cx="8229600" cy="867498"/>
          </a:xfrm>
        </p:spPr>
        <p:txBody>
          <a:bodyPr>
            <a:noAutofit/>
          </a:bodyPr>
          <a:lstStyle/>
          <a:p>
            <a:pPr marL="0" indent="0" algn="just">
              <a:spcBef>
                <a:spcPts val="0"/>
              </a:spcBef>
              <a:buNone/>
            </a:pPr>
            <a:r>
              <a:rPr lang="en-US" sz="2000" dirty="0"/>
              <a:t>Organizations that have adopted the GCMD keywords use them to describe their Earth science data in a consistent and comprehensive manner. </a:t>
            </a:r>
          </a:p>
        </p:txBody>
      </p:sp>
      <p:pic>
        <p:nvPicPr>
          <p:cNvPr id="4" name="Picture 16" descr="https://encrypted-tbn0.gstatic.com/images?q=tbn:ANd9GcQu81RRw3VfL5jDSrh-blKqO11OcuDSpEPFbnDP3zNoo01xQWf0">
            <a:extLst>
              <a:ext uri="{FF2B5EF4-FFF2-40B4-BE49-F238E27FC236}">
                <a16:creationId xmlns:a16="http://schemas.microsoft.com/office/drawing/2014/main" id="{CB7A28AF-08FF-4BC4-A4BD-C28D53ED1492}"/>
              </a:ext>
            </a:extLst>
          </p:cNvPr>
          <p:cNvPicPr>
            <a:picLocks noChangeAspect="1" noChangeArrowheads="1"/>
          </p:cNvPicPr>
          <p:nvPr/>
        </p:nvPicPr>
        <p:blipFill>
          <a:blip r:embed="rId2" cstate="print"/>
          <a:srcRect/>
          <a:stretch>
            <a:fillRect/>
          </a:stretch>
        </p:blipFill>
        <p:spPr bwMode="auto">
          <a:xfrm>
            <a:off x="328436" y="2789303"/>
            <a:ext cx="1964730" cy="881011"/>
          </a:xfrm>
          <a:prstGeom prst="rect">
            <a:avLst/>
          </a:prstGeom>
          <a:noFill/>
        </p:spPr>
      </p:pic>
      <p:pic>
        <p:nvPicPr>
          <p:cNvPr id="5" name="Picture 5" descr="http://scadm.scar.org/0pic/scadm_banner.jpg">
            <a:extLst>
              <a:ext uri="{FF2B5EF4-FFF2-40B4-BE49-F238E27FC236}">
                <a16:creationId xmlns:a16="http://schemas.microsoft.com/office/drawing/2014/main" id="{C641CBD9-87E7-494B-9842-B2D9434A8444}"/>
              </a:ext>
            </a:extLst>
          </p:cNvPr>
          <p:cNvPicPr>
            <a:picLocks noChangeAspect="1" noChangeArrowheads="1"/>
          </p:cNvPicPr>
          <p:nvPr/>
        </p:nvPicPr>
        <p:blipFill>
          <a:blip r:embed="rId3"/>
          <a:srcRect r="83992"/>
          <a:stretch>
            <a:fillRect/>
          </a:stretch>
        </p:blipFill>
        <p:spPr bwMode="auto">
          <a:xfrm>
            <a:off x="2591511" y="3213993"/>
            <a:ext cx="1527668" cy="1154232"/>
          </a:xfrm>
          <a:prstGeom prst="rect">
            <a:avLst/>
          </a:prstGeom>
          <a:noFill/>
        </p:spPr>
      </p:pic>
      <p:pic>
        <p:nvPicPr>
          <p:cNvPr id="6" name="Picture 3" descr="C:\Users\tstevens\Desktop\pics\gcmd7.JPG">
            <a:extLst>
              <a:ext uri="{FF2B5EF4-FFF2-40B4-BE49-F238E27FC236}">
                <a16:creationId xmlns:a16="http://schemas.microsoft.com/office/drawing/2014/main" id="{A39A375B-CF51-46F7-8F2C-AE5A20D006BA}"/>
              </a:ext>
            </a:extLst>
          </p:cNvPr>
          <p:cNvPicPr>
            <a:picLocks noChangeAspect="1" noChangeArrowheads="1"/>
          </p:cNvPicPr>
          <p:nvPr/>
        </p:nvPicPr>
        <p:blipFill>
          <a:blip r:embed="rId4"/>
          <a:srcRect/>
          <a:stretch>
            <a:fillRect/>
          </a:stretch>
        </p:blipFill>
        <p:spPr bwMode="auto">
          <a:xfrm>
            <a:off x="2308188" y="4713297"/>
            <a:ext cx="2654385" cy="969427"/>
          </a:xfrm>
          <a:prstGeom prst="rect">
            <a:avLst/>
          </a:prstGeom>
          <a:noFill/>
        </p:spPr>
      </p:pic>
      <p:pic>
        <p:nvPicPr>
          <p:cNvPr id="7" name="Picture 2" descr="https://encrypted-tbn0.gstatic.com/images?q=tbn:ANd9GcTaofl7WYCtQzHLaSZ536cOHXtkaKWYCVTSkgKKZNc3BgghJw9Ksw">
            <a:extLst>
              <a:ext uri="{FF2B5EF4-FFF2-40B4-BE49-F238E27FC236}">
                <a16:creationId xmlns:a16="http://schemas.microsoft.com/office/drawing/2014/main" id="{31EB9E4A-B5D0-41A0-A0DA-D0AC213DE638}"/>
              </a:ext>
            </a:extLst>
          </p:cNvPr>
          <p:cNvPicPr>
            <a:picLocks noChangeAspect="1" noChangeArrowheads="1"/>
          </p:cNvPicPr>
          <p:nvPr/>
        </p:nvPicPr>
        <p:blipFill>
          <a:blip r:embed="rId5" cstate="print"/>
          <a:srcRect/>
          <a:stretch>
            <a:fillRect/>
          </a:stretch>
        </p:blipFill>
        <p:spPr bwMode="auto">
          <a:xfrm>
            <a:off x="6049516" y="5784463"/>
            <a:ext cx="1612681" cy="970958"/>
          </a:xfrm>
          <a:prstGeom prst="rect">
            <a:avLst/>
          </a:prstGeom>
          <a:noFill/>
        </p:spPr>
      </p:pic>
      <p:pic>
        <p:nvPicPr>
          <p:cNvPr id="8" name="Picture 10" descr="http://9to5mac.files.wordpress.com/2012/02/noaa-logo.jpeg">
            <a:extLst>
              <a:ext uri="{FF2B5EF4-FFF2-40B4-BE49-F238E27FC236}">
                <a16:creationId xmlns:a16="http://schemas.microsoft.com/office/drawing/2014/main" id="{4FC59517-4EB1-42A7-9A15-7C72377F1267}"/>
              </a:ext>
            </a:extLst>
          </p:cNvPr>
          <p:cNvPicPr>
            <a:picLocks noChangeAspect="1" noChangeArrowheads="1"/>
          </p:cNvPicPr>
          <p:nvPr/>
        </p:nvPicPr>
        <p:blipFill>
          <a:blip r:embed="rId6" cstate="print"/>
          <a:srcRect/>
          <a:stretch>
            <a:fillRect/>
          </a:stretch>
        </p:blipFill>
        <p:spPr bwMode="auto">
          <a:xfrm>
            <a:off x="202250" y="4183881"/>
            <a:ext cx="1440633" cy="1440634"/>
          </a:xfrm>
          <a:prstGeom prst="rect">
            <a:avLst/>
          </a:prstGeom>
          <a:noFill/>
        </p:spPr>
      </p:pic>
      <p:pic>
        <p:nvPicPr>
          <p:cNvPr id="9" name="Picture 18" descr="http://4.bp.blogspot.com/-HcCp3MZ_gyk/TatPWI0_EHI/AAAAAAAABog/J6qaFkODANQ/s1600/esa_logo.jpg">
            <a:extLst>
              <a:ext uri="{FF2B5EF4-FFF2-40B4-BE49-F238E27FC236}">
                <a16:creationId xmlns:a16="http://schemas.microsoft.com/office/drawing/2014/main" id="{9718242A-BDC9-4E48-A544-97AAA03D332A}"/>
              </a:ext>
            </a:extLst>
          </p:cNvPr>
          <p:cNvPicPr>
            <a:picLocks noChangeAspect="1" noChangeArrowheads="1"/>
          </p:cNvPicPr>
          <p:nvPr/>
        </p:nvPicPr>
        <p:blipFill>
          <a:blip r:embed="rId7" cstate="print"/>
          <a:srcRect/>
          <a:stretch>
            <a:fillRect/>
          </a:stretch>
        </p:blipFill>
        <p:spPr bwMode="auto">
          <a:xfrm>
            <a:off x="6552490" y="2543494"/>
            <a:ext cx="2201074" cy="867498"/>
          </a:xfrm>
          <a:prstGeom prst="rect">
            <a:avLst/>
          </a:prstGeom>
          <a:noFill/>
        </p:spPr>
      </p:pic>
      <p:pic>
        <p:nvPicPr>
          <p:cNvPr id="11" name="Picture 28" descr="http://www.marine-biodiversity.org/uploads/media/Marine%20Scotland%20Science%20logo%2010_.jpg">
            <a:extLst>
              <a:ext uri="{FF2B5EF4-FFF2-40B4-BE49-F238E27FC236}">
                <a16:creationId xmlns:a16="http://schemas.microsoft.com/office/drawing/2014/main" id="{7AC9A999-82FE-4E43-9F22-7F093EF53E2C}"/>
              </a:ext>
            </a:extLst>
          </p:cNvPr>
          <p:cNvPicPr>
            <a:picLocks noChangeAspect="1" noChangeArrowheads="1"/>
          </p:cNvPicPr>
          <p:nvPr/>
        </p:nvPicPr>
        <p:blipFill>
          <a:blip r:embed="rId8" cstate="print"/>
          <a:srcRect/>
          <a:stretch>
            <a:fillRect/>
          </a:stretch>
        </p:blipFill>
        <p:spPr bwMode="auto">
          <a:xfrm>
            <a:off x="6293182" y="4746863"/>
            <a:ext cx="2273061" cy="469586"/>
          </a:xfrm>
          <a:prstGeom prst="rect">
            <a:avLst/>
          </a:prstGeom>
          <a:noFill/>
        </p:spPr>
      </p:pic>
      <p:pic>
        <p:nvPicPr>
          <p:cNvPr id="13" name="Picture 12">
            <a:extLst>
              <a:ext uri="{FF2B5EF4-FFF2-40B4-BE49-F238E27FC236}">
                <a16:creationId xmlns:a16="http://schemas.microsoft.com/office/drawing/2014/main" id="{167E1201-EC18-409E-8CC3-5599DBC57D62}"/>
              </a:ext>
            </a:extLst>
          </p:cNvPr>
          <p:cNvPicPr>
            <a:picLocks noChangeAspect="1"/>
          </p:cNvPicPr>
          <p:nvPr/>
        </p:nvPicPr>
        <p:blipFill>
          <a:blip r:embed="rId9"/>
          <a:stretch>
            <a:fillRect/>
          </a:stretch>
        </p:blipFill>
        <p:spPr>
          <a:xfrm>
            <a:off x="4632582" y="3590967"/>
            <a:ext cx="3321199" cy="469586"/>
          </a:xfrm>
          <a:prstGeom prst="rect">
            <a:avLst/>
          </a:prstGeom>
        </p:spPr>
      </p:pic>
    </p:spTree>
    <p:extLst>
      <p:ext uri="{BB962C8B-B14F-4D97-AF65-F5344CB8AC3E}">
        <p14:creationId xmlns:p14="http://schemas.microsoft.com/office/powerpoint/2010/main" val="257566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1BB9-AC31-493B-82EE-91D698E9B595}"/>
              </a:ext>
            </a:extLst>
          </p:cNvPr>
          <p:cNvSpPr>
            <a:spLocks noGrp="1"/>
          </p:cNvSpPr>
          <p:nvPr>
            <p:ph type="title"/>
          </p:nvPr>
        </p:nvSpPr>
        <p:spPr/>
        <p:txBody>
          <a:bodyPr>
            <a:normAutofit fontScale="90000"/>
          </a:bodyPr>
          <a:lstStyle/>
          <a:p>
            <a:r>
              <a:rPr lang="en-US" dirty="0"/>
              <a:t>Foundation for Building Ontologies in SWEET and Other Ontologies </a:t>
            </a:r>
          </a:p>
        </p:txBody>
      </p:sp>
      <p:sp>
        <p:nvSpPr>
          <p:cNvPr id="3" name="Content Placeholder 2">
            <a:extLst>
              <a:ext uri="{FF2B5EF4-FFF2-40B4-BE49-F238E27FC236}">
                <a16:creationId xmlns:a16="http://schemas.microsoft.com/office/drawing/2014/main" id="{254430F8-AC03-4521-AF90-B884589B3669}"/>
              </a:ext>
            </a:extLst>
          </p:cNvPr>
          <p:cNvSpPr>
            <a:spLocks noGrp="1"/>
          </p:cNvSpPr>
          <p:nvPr>
            <p:ph idx="1"/>
          </p:nvPr>
        </p:nvSpPr>
        <p:spPr>
          <a:xfrm>
            <a:off x="457200" y="1600200"/>
            <a:ext cx="3298054" cy="3679425"/>
          </a:xfrm>
        </p:spPr>
        <p:txBody>
          <a:bodyPr>
            <a:noAutofit/>
          </a:bodyPr>
          <a:lstStyle/>
          <a:p>
            <a:pPr>
              <a:buSzPct val="113000"/>
              <a:buFont typeface="Arial" panose="020B0604020202020204" pitchFamily="34" charset="0"/>
              <a:buChar char="•"/>
            </a:pPr>
            <a:r>
              <a:rPr lang="en-US" sz="1800" dirty="0"/>
              <a:t>Ontologies, including the Semantic Web for Earth and Environmental Terminology (SWEET) and Sea Ice, are using the GCMD keywords as a “low-level” source of keywords (knowledge base) for building broader domain specific ontologies. </a:t>
            </a:r>
          </a:p>
        </p:txBody>
      </p:sp>
      <p:graphicFrame>
        <p:nvGraphicFramePr>
          <p:cNvPr id="4" name="Diagram 3">
            <a:extLst>
              <a:ext uri="{FF2B5EF4-FFF2-40B4-BE49-F238E27FC236}">
                <a16:creationId xmlns:a16="http://schemas.microsoft.com/office/drawing/2014/main" id="{5C6F9B4B-466D-4C78-A23C-D3CFF3EB76CF}"/>
              </a:ext>
            </a:extLst>
          </p:cNvPr>
          <p:cNvGraphicFramePr/>
          <p:nvPr>
            <p:extLst>
              <p:ext uri="{D42A27DB-BD31-4B8C-83A1-F6EECF244321}">
                <p14:modId xmlns:p14="http://schemas.microsoft.com/office/powerpoint/2010/main" val="2175964206"/>
              </p:ext>
            </p:extLst>
          </p:nvPr>
        </p:nvGraphicFramePr>
        <p:xfrm>
          <a:off x="3852909" y="1316353"/>
          <a:ext cx="5007005" cy="4757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82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E423-9512-43AF-8604-6E9BB1669BB7}"/>
              </a:ext>
            </a:extLst>
          </p:cNvPr>
          <p:cNvSpPr>
            <a:spLocks noGrp="1"/>
          </p:cNvSpPr>
          <p:nvPr>
            <p:ph type="title"/>
          </p:nvPr>
        </p:nvSpPr>
        <p:spPr>
          <a:xfrm>
            <a:off x="457199" y="274638"/>
            <a:ext cx="8413623" cy="876068"/>
          </a:xfrm>
        </p:spPr>
        <p:txBody>
          <a:bodyPr>
            <a:noAutofit/>
          </a:bodyPr>
          <a:lstStyle/>
          <a:p>
            <a:r>
              <a:rPr lang="en-US" sz="3600" dirty="0"/>
              <a:t>Integration Within Metadata Curation Tools </a:t>
            </a:r>
          </a:p>
        </p:txBody>
      </p:sp>
      <p:pic>
        <p:nvPicPr>
          <p:cNvPr id="4" name="Picture 3">
            <a:extLst>
              <a:ext uri="{FF2B5EF4-FFF2-40B4-BE49-F238E27FC236}">
                <a16:creationId xmlns:a16="http://schemas.microsoft.com/office/drawing/2014/main" id="{82948019-E9F4-44F7-A24D-27ED3DA4E762}"/>
              </a:ext>
            </a:extLst>
          </p:cNvPr>
          <p:cNvPicPr>
            <a:picLocks noChangeAspect="1"/>
          </p:cNvPicPr>
          <p:nvPr/>
        </p:nvPicPr>
        <p:blipFill rotWithShape="1">
          <a:blip r:embed="rId2"/>
          <a:srcRect t="24541" r="37894" b="14994"/>
          <a:stretch/>
        </p:blipFill>
        <p:spPr>
          <a:xfrm>
            <a:off x="146355" y="2003265"/>
            <a:ext cx="4870812" cy="2328726"/>
          </a:xfrm>
          <a:prstGeom prst="rect">
            <a:avLst/>
          </a:prstGeom>
          <a:ln w="12700">
            <a:solidFill>
              <a:schemeClr val="tx1"/>
            </a:solidFill>
          </a:ln>
        </p:spPr>
      </p:pic>
      <p:sp>
        <p:nvSpPr>
          <p:cNvPr id="5" name="TextBox 4">
            <a:extLst>
              <a:ext uri="{FF2B5EF4-FFF2-40B4-BE49-F238E27FC236}">
                <a16:creationId xmlns:a16="http://schemas.microsoft.com/office/drawing/2014/main" id="{44AB1844-7360-4B2F-BDDA-33DE03204C7E}"/>
              </a:ext>
            </a:extLst>
          </p:cNvPr>
          <p:cNvSpPr txBox="1"/>
          <p:nvPr/>
        </p:nvSpPr>
        <p:spPr>
          <a:xfrm>
            <a:off x="1502078" y="1695488"/>
            <a:ext cx="2375651" cy="338554"/>
          </a:xfrm>
          <a:prstGeom prst="rect">
            <a:avLst/>
          </a:prstGeom>
          <a:noFill/>
        </p:spPr>
        <p:txBody>
          <a:bodyPr wrap="square" rtlCol="0">
            <a:spAutoFit/>
          </a:bodyPr>
          <a:lstStyle/>
          <a:p>
            <a:pPr algn="ctr"/>
            <a:r>
              <a:rPr lang="en-US" sz="1600" b="1" dirty="0">
                <a:solidFill>
                  <a:srgbClr val="264C92"/>
                </a:solidFill>
              </a:rPr>
              <a:t>docBUILDER</a:t>
            </a:r>
          </a:p>
        </p:txBody>
      </p:sp>
      <p:pic>
        <p:nvPicPr>
          <p:cNvPr id="6" name="Picture 5">
            <a:extLst>
              <a:ext uri="{FF2B5EF4-FFF2-40B4-BE49-F238E27FC236}">
                <a16:creationId xmlns:a16="http://schemas.microsoft.com/office/drawing/2014/main" id="{C47D624B-7DAC-4DDD-86BB-9E0144021914}"/>
              </a:ext>
            </a:extLst>
          </p:cNvPr>
          <p:cNvPicPr>
            <a:picLocks noChangeAspect="1"/>
          </p:cNvPicPr>
          <p:nvPr/>
        </p:nvPicPr>
        <p:blipFill rotWithShape="1">
          <a:blip r:embed="rId3"/>
          <a:srcRect l="18574" t="21728" r="20242" b="2832"/>
          <a:stretch/>
        </p:blipFill>
        <p:spPr>
          <a:xfrm>
            <a:off x="4392523" y="3251849"/>
            <a:ext cx="4596062" cy="3045988"/>
          </a:xfrm>
          <a:prstGeom prst="rect">
            <a:avLst/>
          </a:prstGeom>
          <a:noFill/>
          <a:ln w="12700">
            <a:solidFill>
              <a:schemeClr val="tx1"/>
            </a:solidFill>
          </a:ln>
        </p:spPr>
      </p:pic>
      <p:sp>
        <p:nvSpPr>
          <p:cNvPr id="7" name="TextBox 6">
            <a:extLst>
              <a:ext uri="{FF2B5EF4-FFF2-40B4-BE49-F238E27FC236}">
                <a16:creationId xmlns:a16="http://schemas.microsoft.com/office/drawing/2014/main" id="{BC46CC6F-5311-4B1A-BA7C-7389C108FDDD}"/>
              </a:ext>
            </a:extLst>
          </p:cNvPr>
          <p:cNvSpPr txBox="1"/>
          <p:nvPr/>
        </p:nvSpPr>
        <p:spPr>
          <a:xfrm>
            <a:off x="5134928" y="2930862"/>
            <a:ext cx="3735895" cy="338554"/>
          </a:xfrm>
          <a:prstGeom prst="rect">
            <a:avLst/>
          </a:prstGeom>
          <a:noFill/>
        </p:spPr>
        <p:txBody>
          <a:bodyPr wrap="square" rtlCol="0">
            <a:spAutoFit/>
          </a:bodyPr>
          <a:lstStyle/>
          <a:p>
            <a:pPr algn="ctr"/>
            <a:r>
              <a:rPr lang="en-US" sz="1600" b="1" dirty="0">
                <a:solidFill>
                  <a:srgbClr val="264C92"/>
                </a:solidFill>
              </a:rPr>
              <a:t>Metadata Management Tool</a:t>
            </a:r>
          </a:p>
        </p:txBody>
      </p:sp>
      <p:sp>
        <p:nvSpPr>
          <p:cNvPr id="9" name="TextBox 8">
            <a:extLst>
              <a:ext uri="{FF2B5EF4-FFF2-40B4-BE49-F238E27FC236}">
                <a16:creationId xmlns:a16="http://schemas.microsoft.com/office/drawing/2014/main" id="{7A227DF7-ED1F-47EC-A9F8-B263E0D08B65}"/>
              </a:ext>
            </a:extLst>
          </p:cNvPr>
          <p:cNvSpPr txBox="1"/>
          <p:nvPr/>
        </p:nvSpPr>
        <p:spPr>
          <a:xfrm>
            <a:off x="1016125" y="5203867"/>
            <a:ext cx="2751754" cy="738664"/>
          </a:xfrm>
          <a:prstGeom prst="rect">
            <a:avLst/>
          </a:prstGeom>
          <a:noFill/>
          <a:ln w="38100">
            <a:solidFill>
              <a:srgbClr val="264C92"/>
            </a:solidFill>
          </a:ln>
        </p:spPr>
        <p:txBody>
          <a:bodyPr wrap="square" rtlCol="0">
            <a:spAutoFit/>
          </a:bodyPr>
          <a:lstStyle/>
          <a:p>
            <a:pPr algn="ctr"/>
            <a:r>
              <a:rPr lang="en-US" b="1" dirty="0">
                <a:solidFill>
                  <a:srgbClr val="264C92"/>
                </a:solidFill>
              </a:rPr>
              <a:t>Keyword Pick-List From GCMD Keyword Management System (KMS)</a:t>
            </a:r>
          </a:p>
        </p:txBody>
      </p:sp>
      <p:cxnSp>
        <p:nvCxnSpPr>
          <p:cNvPr id="10" name="Connector: Elbow 9">
            <a:extLst>
              <a:ext uri="{FF2B5EF4-FFF2-40B4-BE49-F238E27FC236}">
                <a16:creationId xmlns:a16="http://schemas.microsoft.com/office/drawing/2014/main" id="{A901A55E-B3FF-4D7C-B498-FAB9A89E2D70}"/>
              </a:ext>
            </a:extLst>
          </p:cNvPr>
          <p:cNvCxnSpPr>
            <a:cxnSpLocks/>
            <a:stCxn id="9" idx="0"/>
          </p:cNvCxnSpPr>
          <p:nvPr/>
        </p:nvCxnSpPr>
        <p:spPr>
          <a:xfrm rot="16200000" flipV="1">
            <a:off x="1107520" y="3919385"/>
            <a:ext cx="1367062" cy="1201902"/>
          </a:xfrm>
          <a:prstGeom prst="bentConnector3">
            <a:avLst/>
          </a:prstGeom>
          <a:noFill/>
          <a:ln w="50800" cap="flat">
            <a:solidFill>
              <a:srgbClr val="264C92"/>
            </a:solidFill>
            <a:prstDash val="solid"/>
            <a:round/>
            <a:headEnd type="none" w="lg" len="lg"/>
            <a:tailEnd type="triangle"/>
          </a:ln>
        </p:spPr>
      </p:cxnSp>
      <p:cxnSp>
        <p:nvCxnSpPr>
          <p:cNvPr id="12" name="Connector: Elbow 11">
            <a:extLst>
              <a:ext uri="{FF2B5EF4-FFF2-40B4-BE49-F238E27FC236}">
                <a16:creationId xmlns:a16="http://schemas.microsoft.com/office/drawing/2014/main" id="{5207BA33-9F7C-4647-BEFA-BA56D0C93FC4}"/>
              </a:ext>
            </a:extLst>
          </p:cNvPr>
          <p:cNvCxnSpPr>
            <a:cxnSpLocks/>
            <a:stCxn id="9" idx="3"/>
          </p:cNvCxnSpPr>
          <p:nvPr/>
        </p:nvCxnSpPr>
        <p:spPr>
          <a:xfrm flipV="1">
            <a:off x="3767879" y="4776537"/>
            <a:ext cx="804121" cy="796662"/>
          </a:xfrm>
          <a:prstGeom prst="bentConnector3">
            <a:avLst>
              <a:gd name="adj1" fmla="val 50000"/>
            </a:avLst>
          </a:prstGeom>
          <a:noFill/>
          <a:ln w="50800" cap="flat">
            <a:solidFill>
              <a:srgbClr val="264C92"/>
            </a:solidFill>
            <a:prstDash val="solid"/>
            <a:round/>
            <a:headEnd type="none" w="lg" len="lg"/>
            <a:tailEnd type="triangle"/>
          </a:ln>
        </p:spPr>
      </p:cxnSp>
      <p:sp>
        <p:nvSpPr>
          <p:cNvPr id="11" name="Content Placeholder 2">
            <a:extLst>
              <a:ext uri="{FF2B5EF4-FFF2-40B4-BE49-F238E27FC236}">
                <a16:creationId xmlns:a16="http://schemas.microsoft.com/office/drawing/2014/main" id="{99900B77-4DEB-4C04-8389-1DBBA7DBF54E}"/>
              </a:ext>
            </a:extLst>
          </p:cNvPr>
          <p:cNvSpPr>
            <a:spLocks noGrp="1"/>
          </p:cNvSpPr>
          <p:nvPr>
            <p:ph idx="1"/>
          </p:nvPr>
        </p:nvSpPr>
        <p:spPr>
          <a:xfrm>
            <a:off x="5134928" y="1038115"/>
            <a:ext cx="3853656" cy="1790117"/>
          </a:xfrm>
        </p:spPr>
        <p:txBody>
          <a:bodyPr>
            <a:noAutofit/>
          </a:bodyPr>
          <a:lstStyle/>
          <a:p>
            <a:pPr algn="just">
              <a:spcBef>
                <a:spcPts val="0"/>
              </a:spcBef>
              <a:buSzPct val="100000"/>
            </a:pPr>
            <a:r>
              <a:rPr lang="en-US" sz="1400" dirty="0"/>
              <a:t>CMR metadata providers are required to use the GCMD keywords to describe their data. </a:t>
            </a:r>
          </a:p>
          <a:p>
            <a:pPr algn="just">
              <a:spcBef>
                <a:spcPts val="0"/>
              </a:spcBef>
              <a:buSzPct val="100000"/>
            </a:pPr>
            <a:r>
              <a:rPr lang="en-US" sz="1400" dirty="0"/>
              <a:t>CMR metadata team reviews science keywords in records for consistency and makes recommendations as needed for additional keywords to better describe providers’ data.   </a:t>
            </a:r>
          </a:p>
        </p:txBody>
      </p:sp>
    </p:spTree>
    <p:extLst>
      <p:ext uri="{BB962C8B-B14F-4D97-AF65-F5344CB8AC3E}">
        <p14:creationId xmlns:p14="http://schemas.microsoft.com/office/powerpoint/2010/main" val="133502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A8AFF-F77A-466A-B5FE-395C5E69AAB9}"/>
              </a:ext>
            </a:extLst>
          </p:cNvPr>
          <p:cNvSpPr>
            <a:spLocks noGrp="1"/>
          </p:cNvSpPr>
          <p:nvPr>
            <p:ph sz="quarter" idx="10"/>
          </p:nvPr>
        </p:nvSpPr>
        <p:spPr>
          <a:xfrm>
            <a:off x="340655" y="1284270"/>
            <a:ext cx="8346146" cy="4742516"/>
          </a:xfrm>
        </p:spPr>
        <p:txBody>
          <a:bodyPr/>
          <a:lstStyle/>
          <a:p>
            <a:pPr marL="596900" indent="-571500">
              <a:buSzPct val="100000"/>
              <a:buFont typeface="+mj-lt"/>
              <a:buAutoNum type="romanUcPeriod"/>
            </a:pPr>
            <a:r>
              <a:rPr lang="en-US" sz="2600" dirty="0"/>
              <a:t>What Are the GCMD Keywords?</a:t>
            </a:r>
          </a:p>
          <a:p>
            <a:pPr marL="596900" indent="-571500">
              <a:buSzPct val="100000"/>
              <a:buFont typeface="+mj-lt"/>
              <a:buAutoNum type="romanUcPeriod"/>
            </a:pPr>
            <a:r>
              <a:rPr lang="en-US" sz="2600" dirty="0"/>
              <a:t>Transparency in Process and Change</a:t>
            </a:r>
          </a:p>
          <a:p>
            <a:pPr marL="596900" indent="-571500">
              <a:buSzPct val="100000"/>
              <a:buFont typeface="+mj-lt"/>
              <a:buAutoNum type="romanUcPeriod"/>
            </a:pPr>
            <a:r>
              <a:rPr lang="en-US" sz="2600" dirty="0"/>
              <a:t>GCMD Keywords in Action </a:t>
            </a:r>
          </a:p>
          <a:p>
            <a:pPr marL="596900" indent="-571500">
              <a:buSzPct val="100000"/>
              <a:buFont typeface="+mj-lt"/>
              <a:buAutoNum type="romanUcPeriod"/>
            </a:pPr>
            <a:r>
              <a:rPr lang="en-US" sz="2600" dirty="0"/>
              <a:t>Learn More </a:t>
            </a:r>
          </a:p>
          <a:p>
            <a:pPr marL="596900" indent="-571500">
              <a:buSzPct val="100000"/>
              <a:buFont typeface="+mj-lt"/>
              <a:buAutoNum type="romanUcPeriod"/>
            </a:pPr>
            <a:r>
              <a:rPr lang="en-US" sz="2600" dirty="0"/>
              <a:t>Questions/Roundtable Discussion</a:t>
            </a:r>
          </a:p>
          <a:p>
            <a:pPr marL="482600" lvl="1" indent="0">
              <a:buSzPct val="100000"/>
              <a:buNone/>
            </a:pPr>
            <a:br>
              <a:rPr lang="en-US" sz="2200" dirty="0"/>
            </a:br>
            <a:r>
              <a:rPr lang="en-US" sz="2200" dirty="0"/>
              <a:t>	</a:t>
            </a:r>
          </a:p>
        </p:txBody>
      </p:sp>
      <p:sp>
        <p:nvSpPr>
          <p:cNvPr id="3" name="Title 2">
            <a:extLst>
              <a:ext uri="{FF2B5EF4-FFF2-40B4-BE49-F238E27FC236}">
                <a16:creationId xmlns:a16="http://schemas.microsoft.com/office/drawing/2014/main" id="{0EFCCB13-2944-4B20-98F1-A5EEB4EF562C}"/>
              </a:ext>
            </a:extLst>
          </p:cNvPr>
          <p:cNvSpPr>
            <a:spLocks noGrp="1"/>
          </p:cNvSpPr>
          <p:nvPr>
            <p:ph type="title"/>
          </p:nvPr>
        </p:nvSpPr>
        <p:spPr/>
        <p:txBody>
          <a:bodyPr/>
          <a:lstStyle/>
          <a:p>
            <a:r>
              <a:rPr lang="en-US" dirty="0"/>
              <a:t>Outline </a:t>
            </a:r>
          </a:p>
        </p:txBody>
      </p:sp>
    </p:spTree>
    <p:extLst>
      <p:ext uri="{BB962C8B-B14F-4D97-AF65-F5344CB8AC3E}">
        <p14:creationId xmlns:p14="http://schemas.microsoft.com/office/powerpoint/2010/main" val="406431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DE80-81B9-43BC-8D67-CF93A215C33D}"/>
              </a:ext>
            </a:extLst>
          </p:cNvPr>
          <p:cNvSpPr>
            <a:spLocks noGrp="1"/>
          </p:cNvSpPr>
          <p:nvPr>
            <p:ph type="title"/>
          </p:nvPr>
        </p:nvSpPr>
        <p:spPr>
          <a:xfrm>
            <a:off x="457200" y="274638"/>
            <a:ext cx="8516786" cy="1143000"/>
          </a:xfrm>
        </p:spPr>
        <p:txBody>
          <a:bodyPr>
            <a:noAutofit/>
          </a:bodyPr>
          <a:lstStyle/>
          <a:p>
            <a:r>
              <a:rPr lang="en-US" sz="3200" dirty="0"/>
              <a:t>Integration Within Metadata Catalogues for Search and Discovery</a:t>
            </a:r>
          </a:p>
        </p:txBody>
      </p:sp>
      <p:pic>
        <p:nvPicPr>
          <p:cNvPr id="5" name="Picture 4">
            <a:extLst>
              <a:ext uri="{FF2B5EF4-FFF2-40B4-BE49-F238E27FC236}">
                <a16:creationId xmlns:a16="http://schemas.microsoft.com/office/drawing/2014/main" id="{D12BBA08-1E7A-44CE-8C84-98A844E5F711}"/>
              </a:ext>
            </a:extLst>
          </p:cNvPr>
          <p:cNvPicPr>
            <a:picLocks noChangeAspect="1"/>
          </p:cNvPicPr>
          <p:nvPr/>
        </p:nvPicPr>
        <p:blipFill rotWithShape="1">
          <a:blip r:embed="rId2">
            <a:extLst>
              <a:ext uri="{28A0092B-C50C-407E-A947-70E740481C1C}">
                <a14:useLocalDpi xmlns:a14="http://schemas.microsoft.com/office/drawing/2010/main" val="0"/>
              </a:ext>
            </a:extLst>
          </a:blip>
          <a:srcRect t="8415" b="1393"/>
          <a:stretch/>
        </p:blipFill>
        <p:spPr>
          <a:xfrm>
            <a:off x="4910564" y="1785504"/>
            <a:ext cx="3953991" cy="2270458"/>
          </a:xfrm>
          <a:prstGeom prst="rect">
            <a:avLst/>
          </a:prstGeom>
          <a:ln w="25400">
            <a:solidFill>
              <a:srgbClr val="264C92"/>
            </a:solidFill>
          </a:ln>
        </p:spPr>
      </p:pic>
      <p:pic>
        <p:nvPicPr>
          <p:cNvPr id="6" name="Picture 5">
            <a:extLst>
              <a:ext uri="{FF2B5EF4-FFF2-40B4-BE49-F238E27FC236}">
                <a16:creationId xmlns:a16="http://schemas.microsoft.com/office/drawing/2014/main" id="{85BA0D92-2D4A-428E-B1DB-DA76FF455C69}"/>
              </a:ext>
            </a:extLst>
          </p:cNvPr>
          <p:cNvPicPr>
            <a:picLocks noChangeAspect="1"/>
          </p:cNvPicPr>
          <p:nvPr/>
        </p:nvPicPr>
        <p:blipFill rotWithShape="1">
          <a:blip r:embed="rId3">
            <a:extLst>
              <a:ext uri="{28A0092B-C50C-407E-A947-70E740481C1C}">
                <a14:useLocalDpi xmlns:a14="http://schemas.microsoft.com/office/drawing/2010/main" val="0"/>
              </a:ext>
            </a:extLst>
          </a:blip>
          <a:srcRect t="8459"/>
          <a:stretch/>
        </p:blipFill>
        <p:spPr>
          <a:xfrm>
            <a:off x="522662" y="4421081"/>
            <a:ext cx="3953992" cy="2334730"/>
          </a:xfrm>
          <a:prstGeom prst="rect">
            <a:avLst/>
          </a:prstGeom>
          <a:ln w="25400">
            <a:solidFill>
              <a:srgbClr val="264C92"/>
            </a:solidFill>
          </a:ln>
        </p:spPr>
      </p:pic>
      <p:pic>
        <p:nvPicPr>
          <p:cNvPr id="7" name="Picture 6">
            <a:extLst>
              <a:ext uri="{FF2B5EF4-FFF2-40B4-BE49-F238E27FC236}">
                <a16:creationId xmlns:a16="http://schemas.microsoft.com/office/drawing/2014/main" id="{5C8579C4-5ECD-421D-995D-8F2ED43332FE}"/>
              </a:ext>
            </a:extLst>
          </p:cNvPr>
          <p:cNvPicPr>
            <a:picLocks noChangeAspect="1"/>
          </p:cNvPicPr>
          <p:nvPr/>
        </p:nvPicPr>
        <p:blipFill rotWithShape="1">
          <a:blip r:embed="rId4">
            <a:extLst>
              <a:ext uri="{28A0092B-C50C-407E-A947-70E740481C1C}">
                <a14:useLocalDpi xmlns:a14="http://schemas.microsoft.com/office/drawing/2010/main" val="0"/>
              </a:ext>
            </a:extLst>
          </a:blip>
          <a:srcRect t="5686" b="1"/>
          <a:stretch/>
        </p:blipFill>
        <p:spPr>
          <a:xfrm>
            <a:off x="522662" y="1785503"/>
            <a:ext cx="3953991" cy="2270459"/>
          </a:xfrm>
          <a:prstGeom prst="rect">
            <a:avLst/>
          </a:prstGeom>
          <a:ln w="25400">
            <a:solidFill>
              <a:srgbClr val="264C92"/>
            </a:solidFill>
          </a:ln>
        </p:spPr>
      </p:pic>
      <p:sp>
        <p:nvSpPr>
          <p:cNvPr id="8" name="TextBox 7">
            <a:extLst>
              <a:ext uri="{FF2B5EF4-FFF2-40B4-BE49-F238E27FC236}">
                <a16:creationId xmlns:a16="http://schemas.microsoft.com/office/drawing/2014/main" id="{30AD4888-2E74-4F52-AE31-8C204E5E6993}"/>
              </a:ext>
            </a:extLst>
          </p:cNvPr>
          <p:cNvSpPr txBox="1"/>
          <p:nvPr/>
        </p:nvSpPr>
        <p:spPr>
          <a:xfrm>
            <a:off x="6075426" y="4142685"/>
            <a:ext cx="1624263" cy="307777"/>
          </a:xfrm>
          <a:prstGeom prst="rect">
            <a:avLst/>
          </a:prstGeom>
          <a:noFill/>
        </p:spPr>
        <p:txBody>
          <a:bodyPr wrap="square" rtlCol="0">
            <a:spAutoFit/>
          </a:bodyPr>
          <a:lstStyle/>
          <a:p>
            <a:pPr algn="ctr"/>
            <a:r>
              <a:rPr lang="en-US" b="1" dirty="0">
                <a:solidFill>
                  <a:srgbClr val="264C92"/>
                </a:solidFill>
              </a:rPr>
              <a:t>NOAA One Stop</a:t>
            </a:r>
          </a:p>
        </p:txBody>
      </p:sp>
      <p:sp>
        <p:nvSpPr>
          <p:cNvPr id="9" name="TextBox 8">
            <a:extLst>
              <a:ext uri="{FF2B5EF4-FFF2-40B4-BE49-F238E27FC236}">
                <a16:creationId xmlns:a16="http://schemas.microsoft.com/office/drawing/2014/main" id="{8327324B-D35B-49BB-8375-C518CA8DB9E3}"/>
              </a:ext>
            </a:extLst>
          </p:cNvPr>
          <p:cNvSpPr txBox="1"/>
          <p:nvPr/>
        </p:nvSpPr>
        <p:spPr>
          <a:xfrm>
            <a:off x="6075426" y="1510821"/>
            <a:ext cx="1624263" cy="307777"/>
          </a:xfrm>
          <a:prstGeom prst="rect">
            <a:avLst/>
          </a:prstGeom>
          <a:noFill/>
        </p:spPr>
        <p:txBody>
          <a:bodyPr wrap="square" rtlCol="0">
            <a:spAutoFit/>
          </a:bodyPr>
          <a:lstStyle/>
          <a:p>
            <a:pPr algn="ctr"/>
            <a:r>
              <a:rPr lang="en-US" b="1" dirty="0">
                <a:solidFill>
                  <a:srgbClr val="264C92"/>
                </a:solidFill>
              </a:rPr>
              <a:t>NASA GES DISC</a:t>
            </a:r>
          </a:p>
        </p:txBody>
      </p:sp>
      <p:sp>
        <p:nvSpPr>
          <p:cNvPr id="10" name="TextBox 9">
            <a:extLst>
              <a:ext uri="{FF2B5EF4-FFF2-40B4-BE49-F238E27FC236}">
                <a16:creationId xmlns:a16="http://schemas.microsoft.com/office/drawing/2014/main" id="{F9FEC590-178D-469C-BF55-F091125AFF69}"/>
              </a:ext>
            </a:extLst>
          </p:cNvPr>
          <p:cNvSpPr txBox="1"/>
          <p:nvPr/>
        </p:nvSpPr>
        <p:spPr>
          <a:xfrm>
            <a:off x="1706247" y="4170077"/>
            <a:ext cx="1624263" cy="307777"/>
          </a:xfrm>
          <a:prstGeom prst="rect">
            <a:avLst/>
          </a:prstGeom>
          <a:noFill/>
        </p:spPr>
        <p:txBody>
          <a:bodyPr wrap="square" rtlCol="0">
            <a:spAutoFit/>
          </a:bodyPr>
          <a:lstStyle/>
          <a:p>
            <a:pPr algn="ctr"/>
            <a:r>
              <a:rPr lang="en-US" b="1" dirty="0">
                <a:solidFill>
                  <a:srgbClr val="264C92"/>
                </a:solidFill>
              </a:rPr>
              <a:t>FEDEO</a:t>
            </a:r>
          </a:p>
        </p:txBody>
      </p:sp>
      <p:sp>
        <p:nvSpPr>
          <p:cNvPr id="11" name="TextBox 10">
            <a:extLst>
              <a:ext uri="{FF2B5EF4-FFF2-40B4-BE49-F238E27FC236}">
                <a16:creationId xmlns:a16="http://schemas.microsoft.com/office/drawing/2014/main" id="{61922E27-B6C9-4DA5-B22E-4763B0FD5F29}"/>
              </a:ext>
            </a:extLst>
          </p:cNvPr>
          <p:cNvSpPr txBox="1"/>
          <p:nvPr/>
        </p:nvSpPr>
        <p:spPr>
          <a:xfrm>
            <a:off x="1769933" y="1473478"/>
            <a:ext cx="1624263" cy="307777"/>
          </a:xfrm>
          <a:prstGeom prst="rect">
            <a:avLst/>
          </a:prstGeom>
          <a:noFill/>
        </p:spPr>
        <p:txBody>
          <a:bodyPr wrap="square" rtlCol="0">
            <a:spAutoFit/>
          </a:bodyPr>
          <a:lstStyle/>
          <a:p>
            <a:pPr algn="ctr"/>
            <a:r>
              <a:rPr lang="en-US" b="1" dirty="0">
                <a:solidFill>
                  <a:srgbClr val="264C92"/>
                </a:solidFill>
              </a:rPr>
              <a:t>NASA Earthdata</a:t>
            </a:r>
          </a:p>
        </p:txBody>
      </p:sp>
      <p:pic>
        <p:nvPicPr>
          <p:cNvPr id="3" name="Picture 2">
            <a:extLst>
              <a:ext uri="{FF2B5EF4-FFF2-40B4-BE49-F238E27FC236}">
                <a16:creationId xmlns:a16="http://schemas.microsoft.com/office/drawing/2014/main" id="{D3B92CEE-D8E1-435F-BAA0-5497B18FA61A}"/>
              </a:ext>
            </a:extLst>
          </p:cNvPr>
          <p:cNvPicPr>
            <a:picLocks noChangeAspect="1"/>
          </p:cNvPicPr>
          <p:nvPr/>
        </p:nvPicPr>
        <p:blipFill rotWithShape="1">
          <a:blip r:embed="rId5"/>
          <a:srcRect t="11454" r="1859"/>
          <a:stretch/>
        </p:blipFill>
        <p:spPr>
          <a:xfrm>
            <a:off x="4910564" y="4421080"/>
            <a:ext cx="3953991" cy="2334730"/>
          </a:xfrm>
          <a:prstGeom prst="rect">
            <a:avLst/>
          </a:prstGeom>
          <a:ln w="12700">
            <a:solidFill>
              <a:schemeClr val="bg2"/>
            </a:solidFill>
          </a:ln>
        </p:spPr>
      </p:pic>
    </p:spTree>
    <p:extLst>
      <p:ext uri="{BB962C8B-B14F-4D97-AF65-F5344CB8AC3E}">
        <p14:creationId xmlns:p14="http://schemas.microsoft.com/office/powerpoint/2010/main" val="3761135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54424"/>
            <a:ext cx="8247078" cy="3114552"/>
          </a:xfrm>
        </p:spPr>
        <p:txBody>
          <a:bodyPr>
            <a:normAutofit/>
          </a:bodyPr>
          <a:lstStyle/>
          <a:p>
            <a:r>
              <a:rPr lang="en-US" sz="4800" b="0" dirty="0"/>
              <a:t>IV. Learn More</a:t>
            </a:r>
            <a:endParaRPr lang="en-US" b="0" dirty="0"/>
          </a:p>
        </p:txBody>
      </p:sp>
    </p:spTree>
    <p:extLst>
      <p:ext uri="{BB962C8B-B14F-4D97-AF65-F5344CB8AC3E}">
        <p14:creationId xmlns:p14="http://schemas.microsoft.com/office/powerpoint/2010/main" val="1487210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0E86-1D6B-42A7-A85E-214DA358F23C}"/>
              </a:ext>
            </a:extLst>
          </p:cNvPr>
          <p:cNvSpPr>
            <a:spLocks noGrp="1"/>
          </p:cNvSpPr>
          <p:nvPr>
            <p:ph type="title"/>
          </p:nvPr>
        </p:nvSpPr>
        <p:spPr/>
        <p:txBody>
          <a:bodyPr/>
          <a:lstStyle/>
          <a:p>
            <a:r>
              <a:rPr lang="en-US" dirty="0"/>
              <a:t>Keyword Landing Page</a:t>
            </a:r>
          </a:p>
        </p:txBody>
      </p:sp>
      <p:sp>
        <p:nvSpPr>
          <p:cNvPr id="3" name="Content Placeholder 2">
            <a:extLst>
              <a:ext uri="{FF2B5EF4-FFF2-40B4-BE49-F238E27FC236}">
                <a16:creationId xmlns:a16="http://schemas.microsoft.com/office/drawing/2014/main" id="{611C2AAF-CA5A-4C4E-9E25-30F632605F6C}"/>
              </a:ext>
            </a:extLst>
          </p:cNvPr>
          <p:cNvSpPr>
            <a:spLocks noGrp="1"/>
          </p:cNvSpPr>
          <p:nvPr>
            <p:ph idx="1"/>
          </p:nvPr>
        </p:nvSpPr>
        <p:spPr>
          <a:xfrm>
            <a:off x="457200" y="1277598"/>
            <a:ext cx="3894721" cy="4922585"/>
          </a:xfrm>
        </p:spPr>
        <p:txBody>
          <a:bodyPr>
            <a:normAutofit/>
          </a:bodyPr>
          <a:lstStyle/>
          <a:p>
            <a:pPr>
              <a:spcBef>
                <a:spcPts val="0"/>
              </a:spcBef>
              <a:buSzPct val="100000"/>
              <a:buFont typeface="Arial" panose="020B0604020202020204" pitchFamily="34" charset="0"/>
              <a:buChar char="•"/>
            </a:pPr>
            <a:r>
              <a:rPr lang="en-US" sz="2000" dirty="0"/>
              <a:t>Learn More about the Keywords</a:t>
            </a:r>
          </a:p>
          <a:p>
            <a:pPr marL="25400" indent="0">
              <a:spcBef>
                <a:spcPts val="0"/>
              </a:spcBef>
              <a:buSzPct val="100000"/>
              <a:buNone/>
            </a:pPr>
            <a:endParaRPr lang="en-US" sz="2000" dirty="0"/>
          </a:p>
          <a:p>
            <a:pPr>
              <a:spcBef>
                <a:spcPts val="0"/>
              </a:spcBef>
              <a:buSzPct val="100000"/>
              <a:buFont typeface="Arial" panose="020B0604020202020204" pitchFamily="34" charset="0"/>
              <a:buChar char="•"/>
            </a:pPr>
            <a:r>
              <a:rPr lang="en-US" sz="2000" dirty="0"/>
              <a:t>Access the GCMD Keywords</a:t>
            </a:r>
          </a:p>
          <a:p>
            <a:pPr>
              <a:spcBef>
                <a:spcPts val="0"/>
              </a:spcBef>
              <a:buSzPct val="100000"/>
              <a:buFont typeface="Arial" panose="020B0604020202020204" pitchFamily="34" charset="0"/>
              <a:buChar char="•"/>
            </a:pPr>
            <a:endParaRPr lang="en-US" sz="2000" dirty="0"/>
          </a:p>
          <a:p>
            <a:pPr>
              <a:spcBef>
                <a:spcPts val="0"/>
              </a:spcBef>
              <a:buSzPct val="100000"/>
              <a:buFont typeface="Arial" panose="020B0604020202020204" pitchFamily="34" charset="0"/>
              <a:buChar char="•"/>
            </a:pPr>
            <a:r>
              <a:rPr lang="en-US" sz="2000" dirty="0"/>
              <a:t>Submit a Keyword Request</a:t>
            </a:r>
          </a:p>
          <a:p>
            <a:pPr>
              <a:spcBef>
                <a:spcPts val="0"/>
              </a:spcBef>
              <a:buSzPct val="100000"/>
              <a:buFont typeface="Arial" panose="020B0604020202020204" pitchFamily="34" charset="0"/>
              <a:buChar char="•"/>
            </a:pPr>
            <a:endParaRPr lang="en-US" sz="2000" dirty="0"/>
          </a:p>
          <a:p>
            <a:pPr>
              <a:spcBef>
                <a:spcPts val="0"/>
              </a:spcBef>
              <a:buSzPct val="100000"/>
              <a:buFont typeface="Arial" panose="020B0604020202020204" pitchFamily="34" charset="0"/>
              <a:buChar char="•"/>
            </a:pPr>
            <a:r>
              <a:rPr lang="en-US" sz="2000" dirty="0"/>
              <a:t>See Keyword Release Announcements</a:t>
            </a:r>
          </a:p>
          <a:p>
            <a:pPr>
              <a:spcBef>
                <a:spcPts val="0"/>
              </a:spcBef>
              <a:buSzPct val="100000"/>
              <a:buFont typeface="Arial" panose="020B0604020202020204" pitchFamily="34" charset="0"/>
              <a:buChar char="•"/>
            </a:pPr>
            <a:endParaRPr lang="en-US" sz="2000" dirty="0"/>
          </a:p>
          <a:p>
            <a:pPr>
              <a:spcBef>
                <a:spcPts val="0"/>
              </a:spcBef>
              <a:buSzPct val="100000"/>
              <a:buFont typeface="Arial" panose="020B0604020202020204" pitchFamily="34" charset="0"/>
              <a:buChar char="•"/>
            </a:pPr>
            <a:r>
              <a:rPr lang="en-US" sz="2000" dirty="0"/>
              <a:t>Review the Keyword Governance Document</a:t>
            </a:r>
          </a:p>
        </p:txBody>
      </p:sp>
      <p:pic>
        <p:nvPicPr>
          <p:cNvPr id="4" name="Content Placeholder 4">
            <a:extLst>
              <a:ext uri="{FF2B5EF4-FFF2-40B4-BE49-F238E27FC236}">
                <a16:creationId xmlns:a16="http://schemas.microsoft.com/office/drawing/2014/main" id="{77989A65-53AF-4CB6-B7B1-626F7104BECE}"/>
              </a:ext>
            </a:extLst>
          </p:cNvPr>
          <p:cNvPicPr>
            <a:picLocks noChangeAspect="1"/>
          </p:cNvPicPr>
          <p:nvPr/>
        </p:nvPicPr>
        <p:blipFill rotWithShape="1">
          <a:blip r:embed="rId2"/>
          <a:srcRect l="-1" r="915"/>
          <a:stretch/>
        </p:blipFill>
        <p:spPr>
          <a:xfrm>
            <a:off x="4398313" y="1307358"/>
            <a:ext cx="4139512" cy="4583095"/>
          </a:xfrm>
          <a:prstGeom prst="rect">
            <a:avLst/>
          </a:prstGeom>
          <a:ln w="25400">
            <a:solidFill>
              <a:schemeClr val="tx1">
                <a:lumMod val="90000"/>
                <a:lumOff val="10000"/>
              </a:schemeClr>
            </a:solidFill>
          </a:ln>
        </p:spPr>
      </p:pic>
      <p:sp>
        <p:nvSpPr>
          <p:cNvPr id="5" name="TextBox 4">
            <a:extLst>
              <a:ext uri="{FF2B5EF4-FFF2-40B4-BE49-F238E27FC236}">
                <a16:creationId xmlns:a16="http://schemas.microsoft.com/office/drawing/2014/main" id="{61BD3085-E75C-4389-8C48-8AB48D360B43}"/>
              </a:ext>
            </a:extLst>
          </p:cNvPr>
          <p:cNvSpPr txBox="1"/>
          <p:nvPr/>
        </p:nvSpPr>
        <p:spPr>
          <a:xfrm>
            <a:off x="1734426" y="5857963"/>
            <a:ext cx="7143067" cy="523220"/>
          </a:xfrm>
          <a:prstGeom prst="rect">
            <a:avLst/>
          </a:prstGeom>
          <a:noFill/>
        </p:spPr>
        <p:txBody>
          <a:bodyPr wrap="square" rtlCol="0">
            <a:spAutoFit/>
          </a:bodyPr>
          <a:lstStyle/>
          <a:p>
            <a:r>
              <a:rPr lang="en-US" dirty="0">
                <a:hlinkClick r:id="rId3"/>
              </a:rPr>
              <a:t>https://earthdata.nasa.gov/about/gcmd/global-change-master-directory-gcmd-keywords</a:t>
            </a:r>
            <a:endParaRPr lang="en-US" dirty="0"/>
          </a:p>
          <a:p>
            <a:endParaRPr lang="en-US" dirty="0"/>
          </a:p>
        </p:txBody>
      </p:sp>
    </p:spTree>
    <p:extLst>
      <p:ext uri="{BB962C8B-B14F-4D97-AF65-F5344CB8AC3E}">
        <p14:creationId xmlns:p14="http://schemas.microsoft.com/office/powerpoint/2010/main" val="62436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240-881C-4FCE-8DBD-8793A8AC6966}"/>
              </a:ext>
            </a:extLst>
          </p:cNvPr>
          <p:cNvSpPr>
            <a:spLocks noGrp="1"/>
          </p:cNvSpPr>
          <p:nvPr>
            <p:ph type="title"/>
          </p:nvPr>
        </p:nvSpPr>
        <p:spPr/>
        <p:txBody>
          <a:bodyPr/>
          <a:lstStyle/>
          <a:p>
            <a:r>
              <a:rPr lang="en-US" dirty="0"/>
              <a:t>Utilizing the KMS API</a:t>
            </a:r>
          </a:p>
        </p:txBody>
      </p:sp>
      <p:sp>
        <p:nvSpPr>
          <p:cNvPr id="3" name="Content Placeholder 2">
            <a:extLst>
              <a:ext uri="{FF2B5EF4-FFF2-40B4-BE49-F238E27FC236}">
                <a16:creationId xmlns:a16="http://schemas.microsoft.com/office/drawing/2014/main" id="{A1CBECA9-D6B5-4946-9211-B28FE82FCADF}"/>
              </a:ext>
            </a:extLst>
          </p:cNvPr>
          <p:cNvSpPr>
            <a:spLocks noGrp="1"/>
          </p:cNvSpPr>
          <p:nvPr>
            <p:ph idx="1"/>
          </p:nvPr>
        </p:nvSpPr>
        <p:spPr/>
        <p:txBody>
          <a:bodyPr/>
          <a:lstStyle/>
          <a:p>
            <a:pPr>
              <a:buFont typeface="Arial" panose="020B0604020202020204" pitchFamily="34" charset="0"/>
              <a:buChar char="•"/>
            </a:pPr>
            <a:r>
              <a:rPr lang="en-US" sz="2400" dirty="0"/>
              <a:t>The Keyword Management Service (KMS) is a RESTful web service for maintaining and accessing the keywords. </a:t>
            </a:r>
          </a:p>
          <a:p>
            <a:pPr lvl="1">
              <a:buFont typeface="Arial" panose="020B0604020202020204" pitchFamily="34" charset="0"/>
              <a:buChar char="•"/>
            </a:pPr>
            <a:r>
              <a:rPr lang="en-US" sz="1800" dirty="0"/>
              <a:t>Retrieve the keywords as SKOS Concepts (RDF, JSON, OWL), XML, and CSV</a:t>
            </a:r>
          </a:p>
          <a:p>
            <a:pPr lvl="1">
              <a:buFont typeface="Arial" panose="020B0604020202020204" pitchFamily="34" charset="0"/>
              <a:buChar char="•"/>
            </a:pPr>
            <a:r>
              <a:rPr lang="en-US" sz="1800" dirty="0"/>
              <a:t>Retrieve previous versions</a:t>
            </a:r>
          </a:p>
          <a:p>
            <a:pPr lvl="1">
              <a:buFont typeface="Arial" panose="020B0604020202020204" pitchFamily="34" charset="0"/>
              <a:buChar char="•"/>
            </a:pPr>
            <a:r>
              <a:rPr lang="en-US" sz="1800" dirty="0"/>
              <a:t>Retrieve in different case (Native, Title Case, Upper Case, Lower Case)</a:t>
            </a:r>
          </a:p>
          <a:p>
            <a:pPr lvl="1">
              <a:buFont typeface="Arial" panose="020B0604020202020204" pitchFamily="34" charset="0"/>
              <a:buChar char="•"/>
            </a:pPr>
            <a:r>
              <a:rPr lang="en-US" sz="1800" dirty="0"/>
              <a:t>Search by keyword pattern (i.e. Search by ‘Terra’)</a:t>
            </a:r>
          </a:p>
          <a:p>
            <a:pPr>
              <a:buFont typeface="Arial" panose="020B0604020202020204" pitchFamily="34" charset="0"/>
              <a:buChar char="•"/>
            </a:pPr>
            <a:r>
              <a:rPr lang="en-US" sz="2400" dirty="0"/>
              <a:t>Help Documentation</a:t>
            </a:r>
          </a:p>
          <a:p>
            <a:pPr lvl="1">
              <a:buFont typeface="Arial" panose="020B0604020202020204" pitchFamily="34" charset="0"/>
              <a:buChar char="•"/>
            </a:pPr>
            <a:r>
              <a:rPr lang="en-US" sz="1800" dirty="0">
                <a:hlinkClick r:id="rId2"/>
              </a:rPr>
              <a:t>https://wiki.earthdata.nasa.gov/x/gwxNBQ</a:t>
            </a:r>
            <a:r>
              <a:rPr lang="en-US" sz="1800" dirty="0"/>
              <a:t> </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20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3375339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54424"/>
            <a:ext cx="8247078" cy="3114552"/>
          </a:xfrm>
        </p:spPr>
        <p:txBody>
          <a:bodyPr>
            <a:normAutofit/>
          </a:bodyPr>
          <a:lstStyle/>
          <a:p>
            <a:r>
              <a:rPr lang="en-US" sz="4800" b="0" dirty="0"/>
              <a:t>V. Questions/Roundtable Discussion</a:t>
            </a:r>
            <a:endParaRPr lang="en-US" b="0" dirty="0"/>
          </a:p>
        </p:txBody>
      </p:sp>
    </p:spTree>
    <p:extLst>
      <p:ext uri="{BB962C8B-B14F-4D97-AF65-F5344CB8AC3E}">
        <p14:creationId xmlns:p14="http://schemas.microsoft.com/office/powerpoint/2010/main" val="140094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 for Audience Interaction Activity</a:t>
            </a:r>
          </a:p>
        </p:txBody>
      </p:sp>
      <p:sp>
        <p:nvSpPr>
          <p:cNvPr id="3" name="Content Placeholder 2"/>
          <p:cNvSpPr>
            <a:spLocks noGrp="1"/>
          </p:cNvSpPr>
          <p:nvPr>
            <p:ph idx="1"/>
          </p:nvPr>
        </p:nvSpPr>
        <p:spPr/>
        <p:txBody>
          <a:bodyPr>
            <a:normAutofit/>
          </a:bodyPr>
          <a:lstStyle/>
          <a:p>
            <a:pPr fontAlgn="base"/>
            <a:r>
              <a:rPr lang="en-US" dirty="0"/>
              <a:t>Document Questions At</a:t>
            </a:r>
          </a:p>
          <a:p>
            <a:pPr lvl="1" fontAlgn="base"/>
            <a:r>
              <a:rPr lang="en-US" dirty="0">
                <a:hlinkClick r:id="rId2"/>
              </a:rPr>
              <a:t>https://tinyurl.com/y9w7suym</a:t>
            </a:r>
            <a:r>
              <a:rPr lang="en-US" dirty="0"/>
              <a:t> </a:t>
            </a:r>
          </a:p>
        </p:txBody>
      </p:sp>
    </p:spTree>
    <p:extLst>
      <p:ext uri="{BB962C8B-B14F-4D97-AF65-F5344CB8AC3E}">
        <p14:creationId xmlns:p14="http://schemas.microsoft.com/office/powerpoint/2010/main" val="216278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7" name="Shape 57"/>
          <p:cNvSpPr txBox="1"/>
          <p:nvPr/>
        </p:nvSpPr>
        <p:spPr>
          <a:xfrm>
            <a:off x="473975" y="255361"/>
            <a:ext cx="7769963" cy="1184400"/>
          </a:xfrm>
          <a:prstGeom prst="rect">
            <a:avLst/>
          </a:prstGeom>
          <a:noFill/>
          <a:ln>
            <a:noFill/>
          </a:ln>
        </p:spPr>
        <p:txBody>
          <a:bodyPr spcFirstLastPara="1" wrap="square" lIns="91425" tIns="45700" rIns="91425" bIns="45700" anchor="t" anchorCtr="0">
            <a:noAutofit/>
          </a:bodyPr>
          <a:lstStyle/>
          <a:p>
            <a:pPr algn="ctr"/>
            <a:r>
              <a:rPr lang="en-US" sz="2400" dirty="0">
                <a:solidFill>
                  <a:srgbClr val="34495E"/>
                </a:solidFill>
                <a:latin typeface="Helvetica Neue"/>
              </a:rPr>
              <a:t>This work was supported by NASA/GSFC under Raytheon Co. contract number NNG15HZ39C.</a:t>
            </a:r>
          </a:p>
        </p:txBody>
      </p:sp>
      <p:sp>
        <p:nvSpPr>
          <p:cNvPr id="71" name="Shape 71"/>
          <p:cNvSpPr txBox="1"/>
          <p:nvPr/>
        </p:nvSpPr>
        <p:spPr>
          <a:xfrm>
            <a:off x="3477556" y="2543263"/>
            <a:ext cx="1762800" cy="41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i="1" dirty="0"/>
              <a:t>in partnership with</a:t>
            </a:r>
            <a:endParaRPr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391" y="1543285"/>
            <a:ext cx="2911130" cy="560264"/>
          </a:xfrm>
          <a:prstGeom prst="rect">
            <a:avLst/>
          </a:prstGeom>
        </p:spPr>
      </p:pic>
      <p:pic>
        <p:nvPicPr>
          <p:cNvPr id="16" name="Picture 15">
            <a:extLst>
              <a:ext uri="{FF2B5EF4-FFF2-40B4-BE49-F238E27FC236}">
                <a16:creationId xmlns:a16="http://schemas.microsoft.com/office/drawing/2014/main" id="{8750B495-C5DB-9240-8A08-5129F6F454A4}"/>
              </a:ext>
            </a:extLst>
          </p:cNvPr>
          <p:cNvPicPr>
            <a:picLocks noChangeAspect="1"/>
          </p:cNvPicPr>
          <p:nvPr/>
        </p:nvPicPr>
        <p:blipFill>
          <a:blip r:embed="rId4"/>
          <a:stretch>
            <a:fillRect/>
          </a:stretch>
        </p:blipFill>
        <p:spPr>
          <a:xfrm>
            <a:off x="1960468" y="3525080"/>
            <a:ext cx="988957" cy="988957"/>
          </a:xfrm>
          <a:prstGeom prst="rect">
            <a:avLst/>
          </a:prstGeom>
        </p:spPr>
      </p:pic>
      <p:pic>
        <p:nvPicPr>
          <p:cNvPr id="18" name="Picture 17">
            <a:extLst>
              <a:ext uri="{FF2B5EF4-FFF2-40B4-BE49-F238E27FC236}">
                <a16:creationId xmlns:a16="http://schemas.microsoft.com/office/drawing/2014/main" id="{A0A2676D-B050-3A42-8784-22648DF39AC3}"/>
              </a:ext>
            </a:extLst>
          </p:cNvPr>
          <p:cNvPicPr>
            <a:picLocks noChangeAspect="1"/>
          </p:cNvPicPr>
          <p:nvPr/>
        </p:nvPicPr>
        <p:blipFill>
          <a:blip r:embed="rId5"/>
          <a:stretch>
            <a:fillRect/>
          </a:stretch>
        </p:blipFill>
        <p:spPr>
          <a:xfrm>
            <a:off x="3661591" y="3885568"/>
            <a:ext cx="1120060" cy="286395"/>
          </a:xfrm>
          <a:prstGeom prst="rect">
            <a:avLst/>
          </a:prstGeom>
        </p:spPr>
      </p:pic>
      <p:pic>
        <p:nvPicPr>
          <p:cNvPr id="20" name="Picture 19">
            <a:extLst>
              <a:ext uri="{FF2B5EF4-FFF2-40B4-BE49-F238E27FC236}">
                <a16:creationId xmlns:a16="http://schemas.microsoft.com/office/drawing/2014/main" id="{1132AF64-0A1B-844A-9B1A-53C5C7FE350E}"/>
              </a:ext>
            </a:extLst>
          </p:cNvPr>
          <p:cNvPicPr>
            <a:picLocks noChangeAspect="1"/>
          </p:cNvPicPr>
          <p:nvPr/>
        </p:nvPicPr>
        <p:blipFill>
          <a:blip r:embed="rId6"/>
          <a:stretch>
            <a:fillRect/>
          </a:stretch>
        </p:blipFill>
        <p:spPr>
          <a:xfrm>
            <a:off x="5493817" y="3675860"/>
            <a:ext cx="1120060" cy="607490"/>
          </a:xfrm>
          <a:prstGeom prst="rect">
            <a:avLst/>
          </a:prstGeom>
        </p:spPr>
      </p:pic>
      <p:pic>
        <p:nvPicPr>
          <p:cNvPr id="22" name="Picture 21">
            <a:extLst>
              <a:ext uri="{FF2B5EF4-FFF2-40B4-BE49-F238E27FC236}">
                <a16:creationId xmlns:a16="http://schemas.microsoft.com/office/drawing/2014/main" id="{BE7598F4-12B0-F642-A954-D3C9A707A7B0}"/>
              </a:ext>
            </a:extLst>
          </p:cNvPr>
          <p:cNvPicPr>
            <a:picLocks noChangeAspect="1"/>
          </p:cNvPicPr>
          <p:nvPr/>
        </p:nvPicPr>
        <p:blipFill>
          <a:blip r:embed="rId7"/>
          <a:stretch>
            <a:fillRect/>
          </a:stretch>
        </p:blipFill>
        <p:spPr>
          <a:xfrm>
            <a:off x="288644" y="4543238"/>
            <a:ext cx="1120060" cy="1120060"/>
          </a:xfrm>
          <a:prstGeom prst="rect">
            <a:avLst/>
          </a:prstGeom>
        </p:spPr>
      </p:pic>
      <p:pic>
        <p:nvPicPr>
          <p:cNvPr id="24" name="Picture 23">
            <a:extLst>
              <a:ext uri="{FF2B5EF4-FFF2-40B4-BE49-F238E27FC236}">
                <a16:creationId xmlns:a16="http://schemas.microsoft.com/office/drawing/2014/main" id="{9FFA8CD7-54BE-EE40-B280-F8C3D3A5C2DD}"/>
              </a:ext>
            </a:extLst>
          </p:cNvPr>
          <p:cNvPicPr>
            <a:picLocks noChangeAspect="1"/>
          </p:cNvPicPr>
          <p:nvPr/>
        </p:nvPicPr>
        <p:blipFill>
          <a:blip r:embed="rId8"/>
          <a:stretch>
            <a:fillRect/>
          </a:stretch>
        </p:blipFill>
        <p:spPr>
          <a:xfrm>
            <a:off x="2096731" y="4791054"/>
            <a:ext cx="914400" cy="624428"/>
          </a:xfrm>
          <a:prstGeom prst="rect">
            <a:avLst/>
          </a:prstGeom>
        </p:spPr>
      </p:pic>
      <p:pic>
        <p:nvPicPr>
          <p:cNvPr id="25" name="Picture 24">
            <a:extLst>
              <a:ext uri="{FF2B5EF4-FFF2-40B4-BE49-F238E27FC236}">
                <a16:creationId xmlns:a16="http://schemas.microsoft.com/office/drawing/2014/main" id="{998337D5-EBDB-524D-B5E2-1370F1006E37}"/>
              </a:ext>
            </a:extLst>
          </p:cNvPr>
          <p:cNvPicPr>
            <a:picLocks noChangeAspect="1"/>
          </p:cNvPicPr>
          <p:nvPr/>
        </p:nvPicPr>
        <p:blipFill>
          <a:blip r:embed="rId9"/>
          <a:stretch>
            <a:fillRect/>
          </a:stretch>
        </p:blipFill>
        <p:spPr>
          <a:xfrm>
            <a:off x="3699158" y="4960005"/>
            <a:ext cx="1120060" cy="286527"/>
          </a:xfrm>
          <a:prstGeom prst="rect">
            <a:avLst/>
          </a:prstGeom>
        </p:spPr>
      </p:pic>
      <p:pic>
        <p:nvPicPr>
          <p:cNvPr id="26" name="Picture 25">
            <a:extLst>
              <a:ext uri="{FF2B5EF4-FFF2-40B4-BE49-F238E27FC236}">
                <a16:creationId xmlns:a16="http://schemas.microsoft.com/office/drawing/2014/main" id="{A8E732A0-F7F1-2545-A668-EC0268AA240E}"/>
              </a:ext>
            </a:extLst>
          </p:cNvPr>
          <p:cNvPicPr>
            <a:picLocks noChangeAspect="1"/>
          </p:cNvPicPr>
          <p:nvPr/>
        </p:nvPicPr>
        <p:blipFill>
          <a:blip r:embed="rId10"/>
          <a:stretch>
            <a:fillRect/>
          </a:stretch>
        </p:blipFill>
        <p:spPr>
          <a:xfrm>
            <a:off x="5507245" y="4930528"/>
            <a:ext cx="1120060" cy="345480"/>
          </a:xfrm>
          <a:prstGeom prst="rect">
            <a:avLst/>
          </a:prstGeom>
        </p:spPr>
      </p:pic>
      <p:pic>
        <p:nvPicPr>
          <p:cNvPr id="27" name="Picture 26">
            <a:extLst>
              <a:ext uri="{FF2B5EF4-FFF2-40B4-BE49-F238E27FC236}">
                <a16:creationId xmlns:a16="http://schemas.microsoft.com/office/drawing/2014/main" id="{FBD59BF0-9C7F-ED46-A7FB-B75089AE335A}"/>
              </a:ext>
            </a:extLst>
          </p:cNvPr>
          <p:cNvPicPr>
            <a:picLocks noChangeAspect="1"/>
          </p:cNvPicPr>
          <p:nvPr/>
        </p:nvPicPr>
        <p:blipFill>
          <a:blip r:embed="rId11"/>
          <a:stretch>
            <a:fillRect/>
          </a:stretch>
        </p:blipFill>
        <p:spPr>
          <a:xfrm>
            <a:off x="7315332" y="4872455"/>
            <a:ext cx="1120060" cy="461627"/>
          </a:xfrm>
          <a:prstGeom prst="rect">
            <a:avLst/>
          </a:prstGeom>
        </p:spPr>
      </p:pic>
      <p:pic>
        <p:nvPicPr>
          <p:cNvPr id="28" name="Picture 27">
            <a:extLst>
              <a:ext uri="{FF2B5EF4-FFF2-40B4-BE49-F238E27FC236}">
                <a16:creationId xmlns:a16="http://schemas.microsoft.com/office/drawing/2014/main" id="{E7815F51-C6BE-BB40-9D79-5F6500FAE791}"/>
              </a:ext>
            </a:extLst>
          </p:cNvPr>
          <p:cNvPicPr>
            <a:picLocks noChangeAspect="1"/>
          </p:cNvPicPr>
          <p:nvPr/>
        </p:nvPicPr>
        <p:blipFill>
          <a:blip r:embed="rId12"/>
          <a:stretch>
            <a:fillRect/>
          </a:stretch>
        </p:blipFill>
        <p:spPr>
          <a:xfrm>
            <a:off x="2869615" y="5768494"/>
            <a:ext cx="1188720" cy="370817"/>
          </a:xfrm>
          <a:prstGeom prst="rect">
            <a:avLst/>
          </a:prstGeom>
        </p:spPr>
      </p:pic>
      <p:pic>
        <p:nvPicPr>
          <p:cNvPr id="29" name="Picture 28">
            <a:extLst>
              <a:ext uri="{FF2B5EF4-FFF2-40B4-BE49-F238E27FC236}">
                <a16:creationId xmlns:a16="http://schemas.microsoft.com/office/drawing/2014/main" id="{EE76330E-F4E2-1A4D-8424-1D339DE15A71}"/>
              </a:ext>
            </a:extLst>
          </p:cNvPr>
          <p:cNvPicPr>
            <a:picLocks noChangeAspect="1"/>
          </p:cNvPicPr>
          <p:nvPr/>
        </p:nvPicPr>
        <p:blipFill>
          <a:blip r:embed="rId13"/>
          <a:stretch>
            <a:fillRect/>
          </a:stretch>
        </p:blipFill>
        <p:spPr>
          <a:xfrm>
            <a:off x="4637602" y="5841506"/>
            <a:ext cx="1554480" cy="222544"/>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047" y="3617314"/>
            <a:ext cx="799255" cy="616968"/>
          </a:xfrm>
          <a:prstGeom prst="rect">
            <a:avLst/>
          </a:prstGeom>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26043" y="3768874"/>
            <a:ext cx="1124712" cy="499872"/>
          </a:xfrm>
          <a:prstGeom prst="rect">
            <a:avLst/>
          </a:prstGeom>
        </p:spPr>
      </p:pic>
    </p:spTree>
    <p:extLst>
      <p:ext uri="{BB962C8B-B14F-4D97-AF65-F5344CB8AC3E}">
        <p14:creationId xmlns:p14="http://schemas.microsoft.com/office/powerpoint/2010/main" val="1744470497"/>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54424"/>
            <a:ext cx="8247078" cy="3114552"/>
          </a:xfrm>
        </p:spPr>
        <p:txBody>
          <a:bodyPr>
            <a:normAutofit/>
          </a:bodyPr>
          <a:lstStyle/>
          <a:p>
            <a:r>
              <a:rPr lang="en-US" sz="4800" b="0" dirty="0"/>
              <a:t>Backup</a:t>
            </a:r>
            <a:endParaRPr lang="en-US" b="0" dirty="0"/>
          </a:p>
        </p:txBody>
      </p:sp>
    </p:spTree>
    <p:extLst>
      <p:ext uri="{BB962C8B-B14F-4D97-AF65-F5344CB8AC3E}">
        <p14:creationId xmlns:p14="http://schemas.microsoft.com/office/powerpoint/2010/main" val="36591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E7E92E3-8D68-479A-A5FA-C9C6C04A7DDD}"/>
              </a:ext>
            </a:extLst>
          </p:cNvPr>
          <p:cNvGraphicFramePr>
            <a:graphicFrameLocks noGrp="1"/>
          </p:cNvGraphicFramePr>
          <p:nvPr>
            <p:ph sz="quarter" idx="10"/>
            <p:extLst>
              <p:ext uri="{D42A27DB-BD31-4B8C-83A1-F6EECF244321}">
                <p14:modId xmlns:p14="http://schemas.microsoft.com/office/powerpoint/2010/main" val="391483560"/>
              </p:ext>
            </p:extLst>
          </p:nvPr>
        </p:nvGraphicFramePr>
        <p:xfrm>
          <a:off x="457200" y="1284288"/>
          <a:ext cx="8229600" cy="4741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p:txBody>
          <a:bodyPr/>
          <a:lstStyle/>
          <a:p>
            <a:r>
              <a:rPr lang="en-US" sz="4000" dirty="0"/>
              <a:t>Evolution of Keyword Review Process</a:t>
            </a:r>
          </a:p>
        </p:txBody>
      </p:sp>
      <p:sp>
        <p:nvSpPr>
          <p:cNvPr id="5" name="Arrow: Right 4">
            <a:extLst>
              <a:ext uri="{FF2B5EF4-FFF2-40B4-BE49-F238E27FC236}">
                <a16:creationId xmlns:a16="http://schemas.microsoft.com/office/drawing/2014/main" id="{0CF10495-1677-4D18-998B-5401D2E7BBD5}"/>
              </a:ext>
            </a:extLst>
          </p:cNvPr>
          <p:cNvSpPr/>
          <p:nvPr/>
        </p:nvSpPr>
        <p:spPr>
          <a:xfrm>
            <a:off x="457201" y="5285432"/>
            <a:ext cx="8229599" cy="74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Increased Transparency and Improved Process For a Curated Keyword List</a:t>
            </a:r>
          </a:p>
        </p:txBody>
      </p:sp>
      <p:sp>
        <p:nvSpPr>
          <p:cNvPr id="7" name="Rectangle 6">
            <a:extLst>
              <a:ext uri="{FF2B5EF4-FFF2-40B4-BE49-F238E27FC236}">
                <a16:creationId xmlns:a16="http://schemas.microsoft.com/office/drawing/2014/main" id="{ECFD9B9C-07F8-4E87-8DE4-86D8F5DFE90C}"/>
              </a:ext>
            </a:extLst>
          </p:cNvPr>
          <p:cNvSpPr/>
          <p:nvPr/>
        </p:nvSpPr>
        <p:spPr>
          <a:xfrm>
            <a:off x="5399773" y="1150706"/>
            <a:ext cx="1915427" cy="573389"/>
          </a:xfrm>
          <a:prstGeom prst="rect">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Keyword Governance Document Published</a:t>
            </a:r>
          </a:p>
        </p:txBody>
      </p:sp>
    </p:spTree>
    <p:extLst>
      <p:ext uri="{BB962C8B-B14F-4D97-AF65-F5344CB8AC3E}">
        <p14:creationId xmlns:p14="http://schemas.microsoft.com/office/powerpoint/2010/main" val="107230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451BB6-9AFB-4F52-A254-82AAB1EA9BBB}"/>
              </a:ext>
            </a:extLst>
          </p:cNvPr>
          <p:cNvGraphicFramePr>
            <a:graphicFrameLocks noGrp="1"/>
          </p:cNvGraphicFramePr>
          <p:nvPr>
            <p:ph sz="quarter" idx="10"/>
            <p:extLst/>
          </p:nvPr>
        </p:nvGraphicFramePr>
        <p:xfrm>
          <a:off x="-1068800" y="1241777"/>
          <a:ext cx="11317110" cy="5469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E750BBD-BEFD-492F-AD1D-8D6F045B27EF}"/>
              </a:ext>
            </a:extLst>
          </p:cNvPr>
          <p:cNvSpPr>
            <a:spLocks noGrp="1"/>
          </p:cNvSpPr>
          <p:nvPr>
            <p:ph type="title"/>
          </p:nvPr>
        </p:nvSpPr>
        <p:spPr/>
        <p:txBody>
          <a:bodyPr/>
          <a:lstStyle/>
          <a:p>
            <a:r>
              <a:rPr lang="en-US" dirty="0"/>
              <a:t>Tracking All Changes Across CMR</a:t>
            </a:r>
          </a:p>
        </p:txBody>
      </p:sp>
      <p:sp>
        <p:nvSpPr>
          <p:cNvPr id="5" name="TextBox 4">
            <a:extLst>
              <a:ext uri="{FF2B5EF4-FFF2-40B4-BE49-F238E27FC236}">
                <a16:creationId xmlns:a16="http://schemas.microsoft.com/office/drawing/2014/main" id="{766F8793-B992-49AB-8E74-3AA81852F5DD}"/>
              </a:ext>
            </a:extLst>
          </p:cNvPr>
          <p:cNvSpPr txBox="1"/>
          <p:nvPr/>
        </p:nvSpPr>
        <p:spPr>
          <a:xfrm>
            <a:off x="3539559" y="3334605"/>
            <a:ext cx="2028120" cy="1015663"/>
          </a:xfrm>
          <a:prstGeom prst="rect">
            <a:avLst/>
          </a:prstGeom>
          <a:noFill/>
        </p:spPr>
        <p:txBody>
          <a:bodyPr wrap="square" rtlCol="0">
            <a:spAutoFit/>
          </a:bodyPr>
          <a:lstStyle/>
          <a:p>
            <a:pPr algn="ctr"/>
            <a:r>
              <a:rPr lang="en-US" sz="2000" b="1" dirty="0"/>
              <a:t>Continuous Improvement and Evolution </a:t>
            </a:r>
          </a:p>
        </p:txBody>
      </p:sp>
    </p:spTree>
    <p:extLst>
      <p:ext uri="{BB962C8B-B14F-4D97-AF65-F5344CB8AC3E}">
        <p14:creationId xmlns:p14="http://schemas.microsoft.com/office/powerpoint/2010/main" val="267958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654424"/>
            <a:ext cx="7773988" cy="3114552"/>
          </a:xfrm>
        </p:spPr>
        <p:txBody>
          <a:bodyPr>
            <a:normAutofit fontScale="90000"/>
          </a:bodyPr>
          <a:lstStyle/>
          <a:p>
            <a:pPr algn="ctr"/>
            <a:r>
              <a:rPr lang="en-US" sz="4800" b="0" dirty="0"/>
              <a:t>I. What Are the GCMD Keywords?</a:t>
            </a:r>
            <a:br>
              <a:rPr lang="en-US" sz="2800" b="0" dirty="0"/>
            </a:br>
            <a:br>
              <a:rPr lang="en-US" b="0" dirty="0"/>
            </a:br>
            <a:br>
              <a:rPr lang="en-US" b="0" dirty="0"/>
            </a:br>
            <a:endParaRPr lang="en-US" b="0" dirty="0"/>
          </a:p>
        </p:txBody>
      </p:sp>
    </p:spTree>
    <p:extLst>
      <p:ext uri="{BB962C8B-B14F-4D97-AF65-F5344CB8AC3E}">
        <p14:creationId xmlns:p14="http://schemas.microsoft.com/office/powerpoint/2010/main" val="363251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GCMD Keywords</a:t>
            </a:r>
          </a:p>
        </p:txBody>
      </p:sp>
      <p:sp>
        <p:nvSpPr>
          <p:cNvPr id="6" name="Content Placeholder 2"/>
          <p:cNvSpPr>
            <a:spLocks noGrp="1"/>
          </p:cNvSpPr>
          <p:nvPr>
            <p:ph idx="1"/>
          </p:nvPr>
        </p:nvSpPr>
        <p:spPr>
          <a:xfrm>
            <a:off x="457201" y="1590252"/>
            <a:ext cx="3436705" cy="3785824"/>
          </a:xfrm>
        </p:spPr>
        <p:txBody>
          <a:bodyPr>
            <a:noAutofit/>
          </a:bodyPr>
          <a:lstStyle/>
          <a:p>
            <a:pPr algn="just">
              <a:spcBef>
                <a:spcPts val="0"/>
              </a:spcBef>
              <a:buSzPct val="100000"/>
              <a:buFont typeface="Arial" panose="020B0604020202020204" pitchFamily="34" charset="0"/>
              <a:buChar char="•"/>
            </a:pPr>
            <a:r>
              <a:rPr lang="en-US" sz="1500" b="0" dirty="0">
                <a:solidFill>
                  <a:schemeClr val="tx1"/>
                </a:solidFill>
              </a:rPr>
              <a:t>A hierarchical set of controlled vocabulary covering Earth science disciplines that have been evolving for over 25 years.</a:t>
            </a:r>
          </a:p>
          <a:p>
            <a:pPr marL="285750" indent="-285750" algn="just">
              <a:spcBef>
                <a:spcPts val="0"/>
              </a:spcBef>
              <a:buSzPct val="100000"/>
              <a:buFont typeface="Arial" panose="020B0604020202020204" pitchFamily="34" charset="0"/>
              <a:buChar char="•"/>
            </a:pPr>
            <a:endParaRPr lang="en-US" sz="1500" b="0" dirty="0">
              <a:solidFill>
                <a:schemeClr val="tx1"/>
              </a:solidFill>
            </a:endParaRPr>
          </a:p>
          <a:p>
            <a:pPr algn="just">
              <a:spcBef>
                <a:spcPts val="0"/>
              </a:spcBef>
              <a:buSzPct val="100000"/>
              <a:buFont typeface="Arial" panose="020B0604020202020204" pitchFamily="34" charset="0"/>
              <a:buChar char="•"/>
            </a:pPr>
            <a:r>
              <a:rPr lang="en-US" sz="1500" b="0" dirty="0">
                <a:solidFill>
                  <a:schemeClr val="tx1"/>
                </a:solidFill>
              </a:rPr>
              <a:t>Helps describe Earth science data and services in a consistent and comprehensive manner.</a:t>
            </a:r>
          </a:p>
          <a:p>
            <a:pPr algn="just">
              <a:spcBef>
                <a:spcPts val="0"/>
              </a:spcBef>
              <a:buSzPct val="100000"/>
              <a:buFont typeface="Arial" panose="020B0604020202020204" pitchFamily="34" charset="0"/>
              <a:buChar char="•"/>
            </a:pPr>
            <a:endParaRPr lang="en-US" sz="1500" b="0" dirty="0">
              <a:solidFill>
                <a:schemeClr val="tx1"/>
              </a:solidFill>
            </a:endParaRPr>
          </a:p>
          <a:p>
            <a:pPr algn="just">
              <a:spcBef>
                <a:spcPts val="0"/>
              </a:spcBef>
              <a:buSzPct val="100000"/>
              <a:buFont typeface="Arial" panose="020B0604020202020204" pitchFamily="34" charset="0"/>
              <a:buChar char="•"/>
            </a:pPr>
            <a:r>
              <a:rPr lang="en-US" sz="1500" dirty="0">
                <a:solidFill>
                  <a:schemeClr val="tx1"/>
                </a:solidFill>
              </a:rPr>
              <a:t>A</a:t>
            </a:r>
            <a:r>
              <a:rPr lang="en-US" sz="1500" b="0" dirty="0">
                <a:solidFill>
                  <a:schemeClr val="tx1"/>
                </a:solidFill>
              </a:rPr>
              <a:t>llows for the precise searching of collection metadata and subsequent retrieval of data.</a:t>
            </a:r>
          </a:p>
          <a:p>
            <a:pPr marL="285750" indent="-285750" algn="just">
              <a:spcBef>
                <a:spcPts val="0"/>
              </a:spcBef>
              <a:buSzPct val="100000"/>
              <a:buFont typeface="Arial" panose="020B0604020202020204" pitchFamily="34" charset="0"/>
              <a:buChar char="•"/>
            </a:pPr>
            <a:endParaRPr lang="en-US" sz="1500" b="0" dirty="0">
              <a:solidFill>
                <a:schemeClr val="tx1"/>
              </a:solidFill>
            </a:endParaRPr>
          </a:p>
          <a:p>
            <a:pPr algn="just">
              <a:spcBef>
                <a:spcPts val="0"/>
              </a:spcBef>
              <a:buSzPct val="100000"/>
              <a:buFont typeface="Arial" panose="020B0604020202020204" pitchFamily="34" charset="0"/>
              <a:buChar char="•"/>
            </a:pPr>
            <a:r>
              <a:rPr lang="en-US" sz="1500" b="0" dirty="0">
                <a:solidFill>
                  <a:schemeClr val="tx1"/>
                </a:solidFill>
              </a:rPr>
              <a:t>Follows a governance process for keyword changes and additions. </a:t>
            </a:r>
          </a:p>
          <a:p>
            <a:pPr marL="285750" indent="-285750" algn="just">
              <a:spcBef>
                <a:spcPts val="0"/>
              </a:spcBef>
              <a:buSzPct val="100000"/>
              <a:buFont typeface="Arial" panose="020B0604020202020204" pitchFamily="34" charset="0"/>
              <a:buChar char="•"/>
            </a:pPr>
            <a:endParaRPr lang="en-US" sz="1500" b="0" dirty="0">
              <a:solidFill>
                <a:schemeClr val="tx1"/>
              </a:solidFill>
            </a:endParaRPr>
          </a:p>
        </p:txBody>
      </p:sp>
      <p:sp>
        <p:nvSpPr>
          <p:cNvPr id="10" name="TextBox 9"/>
          <p:cNvSpPr txBox="1"/>
          <p:nvPr/>
        </p:nvSpPr>
        <p:spPr>
          <a:xfrm>
            <a:off x="3262441" y="1365801"/>
            <a:ext cx="6931589" cy="307777"/>
          </a:xfrm>
          <a:prstGeom prst="rect">
            <a:avLst/>
          </a:prstGeom>
          <a:noFill/>
        </p:spPr>
        <p:txBody>
          <a:bodyPr wrap="square" rtlCol="0">
            <a:spAutoFit/>
          </a:bodyPr>
          <a:lstStyle/>
          <a:p>
            <a:pPr algn="ctr"/>
            <a:r>
              <a:rPr lang="en-US" b="1" dirty="0">
                <a:solidFill>
                  <a:schemeClr val="tx1"/>
                </a:solidFill>
              </a:rPr>
              <a:t>GCMD Earth Science Keywords </a:t>
            </a:r>
          </a:p>
        </p:txBody>
      </p:sp>
      <p:pic>
        <p:nvPicPr>
          <p:cNvPr id="3" name="Picture 2"/>
          <p:cNvPicPr>
            <a:picLocks noChangeAspect="1"/>
          </p:cNvPicPr>
          <p:nvPr/>
        </p:nvPicPr>
        <p:blipFill rotWithShape="1">
          <a:blip r:embed="rId3"/>
          <a:srcRect l="4962" t="17874" r="17062" b="12912"/>
          <a:stretch/>
        </p:blipFill>
        <p:spPr>
          <a:xfrm>
            <a:off x="4428163" y="1673578"/>
            <a:ext cx="4459602" cy="4490644"/>
          </a:xfrm>
          <a:prstGeom prst="rect">
            <a:avLst/>
          </a:prstGeom>
          <a:ln w="12700">
            <a:solidFill>
              <a:schemeClr val="tx1"/>
            </a:solidFill>
          </a:ln>
        </p:spPr>
      </p:pic>
    </p:spTree>
    <p:extLst>
      <p:ext uri="{BB962C8B-B14F-4D97-AF65-F5344CB8AC3E}">
        <p14:creationId xmlns:p14="http://schemas.microsoft.com/office/powerpoint/2010/main" val="152970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Keyword Examples</a:t>
            </a:r>
            <a:endParaRPr lang="en-US" baseline="30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15" y="673209"/>
            <a:ext cx="12927622" cy="9634451"/>
          </a:xfrm>
          <a:prstGeom prst="rect">
            <a:avLst/>
          </a:prstGeom>
        </p:spPr>
      </p:pic>
    </p:spTree>
    <p:extLst>
      <p:ext uri="{BB962C8B-B14F-4D97-AF65-F5344CB8AC3E}">
        <p14:creationId xmlns:p14="http://schemas.microsoft.com/office/powerpoint/2010/main" val="134111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5568" y="2346198"/>
            <a:ext cx="6852863" cy="3114552"/>
          </a:xfrm>
        </p:spPr>
        <p:txBody>
          <a:bodyPr>
            <a:normAutofit fontScale="90000"/>
          </a:bodyPr>
          <a:lstStyle/>
          <a:p>
            <a:pPr algn="ctr"/>
            <a:r>
              <a:rPr lang="en-US" sz="4800" b="0" dirty="0"/>
              <a:t>II. </a:t>
            </a:r>
            <a:r>
              <a:rPr lang="en-US" sz="4800" dirty="0"/>
              <a:t>Transparency in Process and Change</a:t>
            </a:r>
            <a:br>
              <a:rPr lang="en-US" sz="4800" dirty="0"/>
            </a:br>
            <a:br>
              <a:rPr lang="en-US" sz="2800" b="0" dirty="0"/>
            </a:br>
            <a:br>
              <a:rPr lang="en-US" b="0" dirty="0"/>
            </a:br>
            <a:br>
              <a:rPr lang="en-US" b="0" dirty="0"/>
            </a:br>
            <a:endParaRPr lang="en-US" b="0" dirty="0"/>
          </a:p>
        </p:txBody>
      </p:sp>
    </p:spTree>
    <p:extLst>
      <p:ext uri="{BB962C8B-B14F-4D97-AF65-F5344CB8AC3E}">
        <p14:creationId xmlns:p14="http://schemas.microsoft.com/office/powerpoint/2010/main" val="337754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93B2-32D2-4F74-85A9-ACA01DFFEE4A}"/>
              </a:ext>
            </a:extLst>
          </p:cNvPr>
          <p:cNvSpPr>
            <a:spLocks noGrp="1"/>
          </p:cNvSpPr>
          <p:nvPr>
            <p:ph type="title"/>
          </p:nvPr>
        </p:nvSpPr>
        <p:spPr/>
        <p:txBody>
          <a:bodyPr/>
          <a:lstStyle/>
          <a:p>
            <a:r>
              <a:rPr lang="en-US" dirty="0"/>
              <a:t>GCMD Keyword Community Forum </a:t>
            </a:r>
          </a:p>
        </p:txBody>
      </p:sp>
      <p:sp>
        <p:nvSpPr>
          <p:cNvPr id="3" name="Content Placeholder 2">
            <a:extLst>
              <a:ext uri="{FF2B5EF4-FFF2-40B4-BE49-F238E27FC236}">
                <a16:creationId xmlns:a16="http://schemas.microsoft.com/office/drawing/2014/main" id="{61ED0288-0D13-4EB9-ACAB-1CE2C4AE5315}"/>
              </a:ext>
            </a:extLst>
          </p:cNvPr>
          <p:cNvSpPr>
            <a:spLocks noGrp="1"/>
          </p:cNvSpPr>
          <p:nvPr>
            <p:ph idx="1"/>
          </p:nvPr>
        </p:nvSpPr>
        <p:spPr>
          <a:xfrm>
            <a:off x="457200" y="1290406"/>
            <a:ext cx="8229600" cy="1639225"/>
          </a:xfrm>
        </p:spPr>
        <p:txBody>
          <a:bodyPr/>
          <a:lstStyle/>
          <a:p>
            <a:pPr marL="25400" indent="0" algn="just">
              <a:spcBef>
                <a:spcPts val="0"/>
              </a:spcBef>
              <a:buNone/>
            </a:pPr>
            <a:r>
              <a:rPr lang="en-US" sz="1600" dirty="0">
                <a:solidFill>
                  <a:schemeClr val="tx1"/>
                </a:solidFill>
                <a:cs typeface="Arial" panose="020B0604020202020204" pitchFamily="34" charset="0"/>
              </a:rPr>
              <a:t>The </a:t>
            </a:r>
            <a:r>
              <a:rPr lang="en-US" sz="1600" b="1" u="sng" dirty="0">
                <a:solidFill>
                  <a:schemeClr val="tx1"/>
                </a:solidFill>
                <a:cs typeface="Arial" panose="020B0604020202020204" pitchFamily="34" charset="0"/>
              </a:rPr>
              <a:t>GCMD Keywords Community Forum</a:t>
            </a:r>
            <a:r>
              <a:rPr lang="en-US" sz="1600" b="1" dirty="0">
                <a:solidFill>
                  <a:schemeClr val="tx1"/>
                </a:solidFill>
                <a:cs typeface="Arial" panose="020B0604020202020204" pitchFamily="34" charset="0"/>
              </a:rPr>
              <a:t> </a:t>
            </a:r>
            <a:r>
              <a:rPr lang="en-US" sz="1600" dirty="0">
                <a:solidFill>
                  <a:schemeClr val="tx1"/>
                </a:solidFill>
                <a:cs typeface="Arial" panose="020B0604020202020204" pitchFamily="34" charset="0"/>
              </a:rPr>
              <a:t>provides keyword users and metadata providers with a transparent area for discussion of keyword topics. Participants are invited to use the forum to ask questions, submit keyword requests, discuss trade-offs, and track the status of keyword requests. See </a:t>
            </a:r>
            <a:r>
              <a:rPr lang="en-US" sz="1600" dirty="0">
                <a:solidFill>
                  <a:schemeClr val="tx1"/>
                </a:solidFill>
                <a:cs typeface="Arial" panose="020B0604020202020204" pitchFamily="34" charset="0"/>
                <a:hlinkClick r:id="rId2"/>
              </a:rPr>
              <a:t>https://earthdata.nasa.gov/gcmd-forum</a:t>
            </a:r>
            <a:r>
              <a:rPr lang="en-US" sz="1600" dirty="0">
                <a:solidFill>
                  <a:schemeClr val="tx1"/>
                </a:solidFill>
                <a:cs typeface="Arial" panose="020B0604020202020204" pitchFamily="34" charset="0"/>
              </a:rPr>
              <a:t> </a:t>
            </a:r>
            <a:endParaRPr lang="en-US" sz="1600" dirty="0"/>
          </a:p>
        </p:txBody>
      </p:sp>
      <p:pic>
        <p:nvPicPr>
          <p:cNvPr id="4" name="Picture 3">
            <a:extLst>
              <a:ext uri="{FF2B5EF4-FFF2-40B4-BE49-F238E27FC236}">
                <a16:creationId xmlns:a16="http://schemas.microsoft.com/office/drawing/2014/main" id="{1805CFD2-6D64-4FD5-9C28-3DC0A34453AF}"/>
              </a:ext>
            </a:extLst>
          </p:cNvPr>
          <p:cNvPicPr>
            <a:picLocks noChangeAspect="1"/>
          </p:cNvPicPr>
          <p:nvPr/>
        </p:nvPicPr>
        <p:blipFill rotWithShape="1">
          <a:blip r:embed="rId3"/>
          <a:srcRect l="5001" t="20449" r="3203" b="1144"/>
          <a:stretch/>
        </p:blipFill>
        <p:spPr>
          <a:xfrm>
            <a:off x="585926" y="2694563"/>
            <a:ext cx="6169979" cy="3647089"/>
          </a:xfrm>
          <a:prstGeom prst="rect">
            <a:avLst/>
          </a:prstGeom>
          <a:ln w="25400">
            <a:solidFill>
              <a:schemeClr val="bg2"/>
            </a:solidFill>
          </a:ln>
        </p:spPr>
      </p:pic>
    </p:spTree>
    <p:extLst>
      <p:ext uri="{BB962C8B-B14F-4D97-AF65-F5344CB8AC3E}">
        <p14:creationId xmlns:p14="http://schemas.microsoft.com/office/powerpoint/2010/main" val="18318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55D32-41EB-4D54-97ED-8637D0BBA73E}"/>
              </a:ext>
            </a:extLst>
          </p:cNvPr>
          <p:cNvSpPr>
            <a:spLocks noGrp="1"/>
          </p:cNvSpPr>
          <p:nvPr>
            <p:ph type="title"/>
          </p:nvPr>
        </p:nvSpPr>
        <p:spPr/>
        <p:txBody>
          <a:bodyPr/>
          <a:lstStyle/>
          <a:p>
            <a:r>
              <a:rPr lang="en-US" dirty="0"/>
              <a:t>Who Makes Changes</a:t>
            </a:r>
          </a:p>
        </p:txBody>
      </p:sp>
      <p:graphicFrame>
        <p:nvGraphicFramePr>
          <p:cNvPr id="4" name="Diagram 3">
            <a:extLst>
              <a:ext uri="{FF2B5EF4-FFF2-40B4-BE49-F238E27FC236}">
                <a16:creationId xmlns:a16="http://schemas.microsoft.com/office/drawing/2014/main" id="{1CEC5A99-770B-4581-98E2-5A3EAB5EE782}"/>
              </a:ext>
            </a:extLst>
          </p:cNvPr>
          <p:cNvGraphicFramePr/>
          <p:nvPr>
            <p:extLst>
              <p:ext uri="{D42A27DB-BD31-4B8C-83A1-F6EECF244321}">
                <p14:modId xmlns:p14="http://schemas.microsoft.com/office/powerpoint/2010/main" val="2525890752"/>
              </p:ext>
            </p:extLst>
          </p:nvPr>
        </p:nvGraphicFramePr>
        <p:xfrm>
          <a:off x="702645" y="1150706"/>
          <a:ext cx="8441355" cy="4764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41061E1-B63E-47E0-B417-5028AE1B70BB}"/>
              </a:ext>
            </a:extLst>
          </p:cNvPr>
          <p:cNvSpPr txBox="1"/>
          <p:nvPr/>
        </p:nvSpPr>
        <p:spPr>
          <a:xfrm>
            <a:off x="142043" y="5119433"/>
            <a:ext cx="3508642" cy="1169551"/>
          </a:xfrm>
          <a:prstGeom prst="rect">
            <a:avLst/>
          </a:prstGeom>
          <a:noFill/>
        </p:spPr>
        <p:txBody>
          <a:bodyPr wrap="square" rtlCol="0">
            <a:spAutoFit/>
          </a:bodyPr>
          <a:lstStyle/>
          <a:p>
            <a:r>
              <a:rPr lang="en-US" b="1" u="sng" dirty="0"/>
              <a:t>Teams:</a:t>
            </a:r>
          </a:p>
          <a:p>
            <a:r>
              <a:rPr lang="en-US" dirty="0"/>
              <a:t>Global Change Master Directory (GCMD)</a:t>
            </a:r>
          </a:p>
          <a:p>
            <a:r>
              <a:rPr lang="en-US" dirty="0"/>
              <a:t>Analysis and Review of CMR (ARC)</a:t>
            </a:r>
          </a:p>
          <a:p>
            <a:r>
              <a:rPr lang="en-US" dirty="0"/>
              <a:t>Common Metadata Repository (CMR)</a:t>
            </a:r>
          </a:p>
          <a:p>
            <a:r>
              <a:rPr lang="en-US" dirty="0"/>
              <a:t>International Directory Network (IDN) </a:t>
            </a:r>
          </a:p>
        </p:txBody>
      </p:sp>
    </p:spTree>
    <p:extLst>
      <p:ext uri="{BB962C8B-B14F-4D97-AF65-F5344CB8AC3E}">
        <p14:creationId xmlns:p14="http://schemas.microsoft.com/office/powerpoint/2010/main" val="261685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1DE2A-1456-444D-A588-518F518A14A6}"/>
              </a:ext>
            </a:extLst>
          </p:cNvPr>
          <p:cNvSpPr>
            <a:spLocks noGrp="1"/>
          </p:cNvSpPr>
          <p:nvPr>
            <p:ph type="title"/>
          </p:nvPr>
        </p:nvSpPr>
        <p:spPr/>
        <p:txBody>
          <a:bodyPr/>
          <a:lstStyle/>
          <a:p>
            <a:r>
              <a:rPr lang="en-US" dirty="0"/>
              <a:t>Contributing Keyword Changes</a:t>
            </a:r>
          </a:p>
        </p:txBody>
      </p:sp>
      <p:graphicFrame>
        <p:nvGraphicFramePr>
          <p:cNvPr id="4" name="Diagram 3">
            <a:extLst>
              <a:ext uri="{FF2B5EF4-FFF2-40B4-BE49-F238E27FC236}">
                <a16:creationId xmlns:a16="http://schemas.microsoft.com/office/drawing/2014/main" id="{7FF78856-D9D6-4C05-9116-429706A01693}"/>
              </a:ext>
            </a:extLst>
          </p:cNvPr>
          <p:cNvGraphicFramePr/>
          <p:nvPr>
            <p:extLst>
              <p:ext uri="{D42A27DB-BD31-4B8C-83A1-F6EECF244321}">
                <p14:modId xmlns:p14="http://schemas.microsoft.com/office/powerpoint/2010/main" val="1415895929"/>
              </p:ext>
            </p:extLst>
          </p:nvPr>
        </p:nvGraphicFramePr>
        <p:xfrm>
          <a:off x="1188128" y="1596084"/>
          <a:ext cx="67677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39545"/>
      </p:ext>
    </p:extLst>
  </p:cSld>
  <p:clrMapOvr>
    <a:masterClrMapping/>
  </p:clrMapOvr>
</p:sld>
</file>

<file path=ppt/theme/theme1.xml><?xml version="1.0" encoding="utf-8"?>
<a:theme xmlns:a="http://schemas.openxmlformats.org/drawingml/2006/main" name="EOSDIS-EED">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kc2h1bTwvVXNlck5hbWU+PERhdGVUaW1lPjIvMTYvMjAxOCA4OjQwOjIw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aGl0ajgzMjI8L1VzZXJOYW1lPjxEYXRlVGltZT41LzMwLzIwMTggNjozNToyMyBQTTwvRGF0ZVRpbWU+PExhYmVsU3RyaW5nPk9yaWdpbiBKdXJpc2RpY3Rpb246IFVTICB8IFVucmVzdHJpY3RlZCBDb250ZW50IHwgTm8gbWFya2luZyBhcHBsaWVkIGJ5IHRoZSB0b29sIHwgT3RoZXIgSW5mb3JtYXRpb24gKE5vdCBSZXF1aXJpbmcgYW4gRXhwb3J0IENvbnRyb2wgTWFya2luZykgfCBObyBtYXJraW5nIGFwcGxpZWQgYnkgdGhlIHRvb2w8L0xhYmVsU3RyaW5nPjwvaXRlbT48L2xhYmVsSGlzdG9yeT4=</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49D24783-1A73-4953-A251-03BC9F51BED6}">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7C803413-3759-47AA-AB11-DA9A2C115FD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6606</TotalTime>
  <Words>1303</Words>
  <Application>Microsoft Office PowerPoint</Application>
  <PresentationFormat>On-screen Show (4:3)</PresentationFormat>
  <Paragraphs>158</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vt:lpstr>
      <vt:lpstr>Helvetica Neue</vt:lpstr>
      <vt:lpstr>Source Sans Pro</vt:lpstr>
      <vt:lpstr>Times New Roman</vt:lpstr>
      <vt:lpstr>Verdana</vt:lpstr>
      <vt:lpstr>EOSDIS-EED</vt:lpstr>
      <vt:lpstr>Global Change Master Directory (GCMD) Keyword Management Process and Lifecycle</vt:lpstr>
      <vt:lpstr>Outline </vt:lpstr>
      <vt:lpstr>I. What Are the GCMD Keywords?   </vt:lpstr>
      <vt:lpstr>GCMD Keywords</vt:lpstr>
      <vt:lpstr>Keyword Examples</vt:lpstr>
      <vt:lpstr>II. Transparency in Process and Change    </vt:lpstr>
      <vt:lpstr>GCMD Keyword Community Forum </vt:lpstr>
      <vt:lpstr>Who Makes Changes</vt:lpstr>
      <vt:lpstr>Contributing Keyword Changes</vt:lpstr>
      <vt:lpstr>Rationale for Keyword Changes</vt:lpstr>
      <vt:lpstr>Keyword Review Types</vt:lpstr>
      <vt:lpstr>Keyword Review Process (1 of 2)</vt:lpstr>
      <vt:lpstr>Keyword Review Process (2 of 2)</vt:lpstr>
      <vt:lpstr>Keyword Review Documents</vt:lpstr>
      <vt:lpstr>How You Can Participate in Keyword Change Reviews </vt:lpstr>
      <vt:lpstr>III. GCMD Keywords In Action   </vt:lpstr>
      <vt:lpstr>Authoritative Vocabulary, Taxonomy, or Thesaurus</vt:lpstr>
      <vt:lpstr>Foundation for Building Ontologies in SWEET and Other Ontologies </vt:lpstr>
      <vt:lpstr>Integration Within Metadata Curation Tools </vt:lpstr>
      <vt:lpstr>Integration Within Metadata Catalogues for Search and Discovery</vt:lpstr>
      <vt:lpstr>IV. Learn More</vt:lpstr>
      <vt:lpstr>Keyword Landing Page</vt:lpstr>
      <vt:lpstr>Utilizing the KMS API</vt:lpstr>
      <vt:lpstr>V. Questions/Roundtable Discussion</vt:lpstr>
      <vt:lpstr>Questions for Audience Interaction Activity</vt:lpstr>
      <vt:lpstr>PowerPoint Presentation</vt:lpstr>
      <vt:lpstr>Backup</vt:lpstr>
      <vt:lpstr>Evolution of Keyword Review Process</vt:lpstr>
      <vt:lpstr>Tracking All Changes Across CMR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dc:title>
  <dc:subject>[rtnipcontrolcode:unrestricted|rtnipcontrolcodevm:noipvm|rtnexportcontrolcountry:usa|rtnexportcontrolcode:otherinfo|rtnexportcontrolcodevm:nousecvm|]</dc:subject>
  <dc:creator>Dana Shum</dc:creator>
  <cp:lastModifiedBy>Tyler Stevens</cp:lastModifiedBy>
  <cp:revision>232</cp:revision>
  <dcterms:modified xsi:type="dcterms:W3CDTF">2019-01-14T13:27:03Z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796b8ba6-a9b0-4605-9a3e-9cd06ed7a057</vt:lpwstr>
  </property>
  <property fmtid="{D5CDD505-2E9C-101B-9397-08002B2CF9AE}" pid="3" name="bjSaver">
    <vt:lpwstr>U7h71aia8FOFLJNxzT1eRROYUDZl41YD</vt:lpwstr>
  </property>
  <property fmtid="{D5CDD505-2E9C-101B-9397-08002B2CF9AE}" pid="4" name="rtnipcontrolcode">
    <vt:lpwstr>unrestricted</vt:lpwstr>
  </property>
  <property fmtid="{D5CDD505-2E9C-101B-9397-08002B2CF9AE}" pid="5" name="rtnipcontrolcodevm">
    <vt:lpwstr>noipvm</vt:lpwstr>
  </property>
  <property fmtid="{D5CDD505-2E9C-101B-9397-08002B2CF9AE}" pid="6" name="rtnexportcontrolcountry">
    <vt:lpwstr>usa</vt:lpwstr>
  </property>
  <property fmtid="{D5CDD505-2E9C-101B-9397-08002B2CF9AE}" pid="7" name="rtnexportcontrolcode">
    <vt:lpwstr>otherinfo</vt:lpwstr>
  </property>
  <property fmtid="{D5CDD505-2E9C-101B-9397-08002B2CF9AE}" pid="8" name="rtnexportcontrolcodevm">
    <vt:lpwstr>nousecvm</vt:lpwstr>
  </property>
  <property fmtid="{D5CDD505-2E9C-101B-9397-08002B2CF9AE}" pid="9"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0"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11" name="bjDocumentLabelXML-1">
    <vt:lpwstr>e7d-88d1-fc61674f86fd" value="" /&gt;&lt;element uid="92e993a3-af32-4afb-aa19-3a49cdb82c7a" value="" /&gt;&lt;/sisl&gt;</vt:lpwstr>
  </property>
  <property fmtid="{D5CDD505-2E9C-101B-9397-08002B2CF9AE}" pid="12" name="bjDocumentSecurityLabel">
    <vt:lpwstr>Origin Jurisdiction: US  | Unrestricted Content | No marking applied by the tool | Other Information (Not Requiring an Export Control Marking) | No marking applied by the tool</vt:lpwstr>
  </property>
  <property fmtid="{D5CDD505-2E9C-101B-9397-08002B2CF9AE}" pid="13" name="bjLabelHistoryID">
    <vt:lpwstr>{49D24783-1A73-4953-A251-03BC9F51BED6}</vt:lpwstr>
  </property>
</Properties>
</file>