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9"/>
  </p:notesMasterIdLst>
  <p:sldIdLst>
    <p:sldId id="256" r:id="rId2"/>
    <p:sldId id="257" r:id="rId3"/>
    <p:sldId id="259" r:id="rId4"/>
    <p:sldId id="260" r:id="rId5"/>
    <p:sldId id="261" r:id="rId6"/>
    <p:sldId id="264" r:id="rId7"/>
    <p:sldId id="266" r:id="rId8"/>
    <p:sldId id="268" r:id="rId9"/>
    <p:sldId id="270" r:id="rId10"/>
    <p:sldId id="272" r:id="rId11"/>
    <p:sldId id="274" r:id="rId12"/>
    <p:sldId id="263" r:id="rId13"/>
    <p:sldId id="280" r:id="rId14"/>
    <p:sldId id="277" r:id="rId15"/>
    <p:sldId id="276" r:id="rId16"/>
    <p:sldId id="278" r:id="rId17"/>
    <p:sldId id="281" r:id="rId1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176" userDrawn="1">
          <p15:clr>
            <a:srgbClr val="A4A3A4"/>
          </p15:clr>
        </p15:guide>
        <p15:guide id="2" orient="horz" pos="792" userDrawn="1">
          <p15:clr>
            <a:srgbClr val="A4A3A4"/>
          </p15:clr>
        </p15:guide>
        <p15:guide id="3" pos="360" userDrawn="1">
          <p15:clr>
            <a:srgbClr val="A4A3A4"/>
          </p15:clr>
        </p15:guide>
        <p15:guide id="4" orient="horz" pos="1488" userDrawn="1">
          <p15:clr>
            <a:srgbClr val="A4A3A4"/>
          </p15:clr>
        </p15:guide>
        <p15:guide id="5" pos="648" userDrawn="1">
          <p15:clr>
            <a:srgbClr val="A4A3A4"/>
          </p15:clr>
        </p15:guide>
        <p15:guide id="6" pos="1152" userDrawn="1">
          <p15:clr>
            <a:srgbClr val="A4A3A4"/>
          </p15:clr>
        </p15:guide>
        <p15:guide id="7" orient="horz" pos="120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7A1A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0157"/>
    <p:restoredTop sz="94142" autoAdjust="0"/>
  </p:normalViewPr>
  <p:slideViewPr>
    <p:cSldViewPr snapToGrid="0" snapToObjects="1" showGuides="1">
      <p:cViewPr varScale="1">
        <p:scale>
          <a:sx n="142" d="100"/>
          <a:sy n="142" d="100"/>
        </p:scale>
        <p:origin x="664" y="184"/>
      </p:cViewPr>
      <p:guideLst>
        <p:guide orient="horz" pos="4176"/>
        <p:guide orient="horz" pos="792"/>
        <p:guide pos="360"/>
        <p:guide orient="horz" pos="1488"/>
        <p:guide pos="648"/>
        <p:guide pos="1152"/>
        <p:guide orient="horz" pos="120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EF609DF-C70E-9242-8C58-C99924736F51}" type="datetimeFigureOut">
              <a:rPr lang="en-US" smtClean="0"/>
              <a:t>1/18/19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E99E975-4966-8944-8A62-B23619A4EDA4}" type="slidenum">
              <a:rPr lang="en-US" smtClean="0"/>
              <a:t>‹#›</a:t>
            </a:fld>
            <a:endParaRPr lang="en-US"/>
          </a:p>
        </p:txBody>
      </p:sp>
    </p:spTree>
    <p:extLst>
      <p:ext uri="{BB962C8B-B14F-4D97-AF65-F5344CB8AC3E}">
        <p14:creationId xmlns:p14="http://schemas.microsoft.com/office/powerpoint/2010/main" val="132931917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
        <p:cNvGrpSpPr/>
        <p:nvPr/>
      </p:nvGrpSpPr>
      <p:grpSpPr>
        <a:xfrm>
          <a:off x="0" y="0"/>
          <a:ext cx="0" cy="0"/>
          <a:chOff x="0" y="0"/>
          <a:chExt cx="0" cy="0"/>
        </a:xfrm>
      </p:grpSpPr>
      <p:sp>
        <p:nvSpPr>
          <p:cNvPr id="39" name="Google Shape;39;p: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 name="Google Shape;40;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059061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3975bbda55_0_5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 name="Google Shape;147;g3975bbda55_0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952211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3975bbda55_0_7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 name="Google Shape;162;g3975bbda55_0_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831550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99E975-4966-8944-8A62-B23619A4EDA4}" type="slidenum">
              <a:rPr lang="en-US" smtClean="0"/>
              <a:t>12</a:t>
            </a:fld>
            <a:endParaRPr lang="en-US"/>
          </a:p>
        </p:txBody>
      </p:sp>
    </p:spTree>
    <p:extLst>
      <p:ext uri="{BB962C8B-B14F-4D97-AF65-F5344CB8AC3E}">
        <p14:creationId xmlns:p14="http://schemas.microsoft.com/office/powerpoint/2010/main" val="31635864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2cb3224bde_0_7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 name="Google Shape;74;g2cb3224bde_0_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219100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26ffdefe32_0_152:notes"/>
          <p:cNvSpPr>
            <a:spLocks noGrp="1" noRot="1" noChangeAspect="1"/>
          </p:cNvSpPr>
          <p:nvPr>
            <p:ph type="sldImg" idx="2"/>
          </p:nvPr>
        </p:nvSpPr>
        <p:spPr>
          <a:xfrm>
            <a:off x="11433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26ffdefe32_0_1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809395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2cb3224bde_0_8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 name="Google Shape;177;g2cb3224bde_0_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486818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g2900079f32_0_353:notes"/>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 name="Google Shape;189;g2900079f32_0_3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399177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g2cb3224bde_0_2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g2cb3224bde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p>
        </p:txBody>
      </p:sp>
    </p:spTree>
    <p:extLst>
      <p:ext uri="{BB962C8B-B14F-4D97-AF65-F5344CB8AC3E}">
        <p14:creationId xmlns:p14="http://schemas.microsoft.com/office/powerpoint/2010/main" val="38795333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
        <p:cNvGrpSpPr/>
        <p:nvPr/>
      </p:nvGrpSpPr>
      <p:grpSpPr>
        <a:xfrm>
          <a:off x="0" y="0"/>
          <a:ext cx="0" cy="0"/>
          <a:chOff x="0" y="0"/>
          <a:chExt cx="0" cy="0"/>
        </a:xfrm>
      </p:grpSpPr>
      <p:sp>
        <p:nvSpPr>
          <p:cNvPr id="46" name="Google Shape;46;g26ffdefe32_0_0:notes"/>
          <p:cNvSpPr>
            <a:spLocks noGrp="1" noRot="1" noChangeAspect="1"/>
          </p:cNvSpPr>
          <p:nvPr>
            <p:ph type="sldImg" idx="2"/>
          </p:nvPr>
        </p:nvSpPr>
        <p:spPr>
          <a:xfrm>
            <a:off x="11433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 name="Google Shape;47;g26ffdefe3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590151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g2cb3224bde_0_2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g2cb3224bde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p>
        </p:txBody>
      </p:sp>
    </p:spTree>
    <p:extLst>
      <p:ext uri="{BB962C8B-B14F-4D97-AF65-F5344CB8AC3E}">
        <p14:creationId xmlns:p14="http://schemas.microsoft.com/office/powerpoint/2010/main" val="8178546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g2fc7095c6e_0_6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 name="Google Shape;67;g2fc7095c6e_0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175439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2cb3224bde_0_78:notes"/>
          <p:cNvSpPr>
            <a:spLocks noGrp="1" noRot="1" noChangeAspect="1"/>
          </p:cNvSpPr>
          <p:nvPr>
            <p:ph type="sldImg" idx="2"/>
          </p:nvPr>
        </p:nvSpPr>
        <p:spPr>
          <a:xfrm>
            <a:off x="11433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 name="Google Shape;74;g2cb3224bde_0_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070147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2cb3224bde_0_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 name="Google Shape;87;g2cb3224bde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711541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312ffb9887_0_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312ffb9887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459341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312ffb9803_0_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 name="Google Shape;117;g312ffb9803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654465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3975bbda55_0_4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3975bbda55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614635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FC0A9BA-B91D-FC47-893E-EB02625E3C39}" type="datetimeFigureOut">
              <a:t>1/18/19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214D9A-EE9E-4240-AC5B-5D28E2048250}" type="slidenum">
              <a:t>‹#›</a:t>
            </a:fld>
            <a:endParaRPr lang="en-US"/>
          </a:p>
        </p:txBody>
      </p:sp>
    </p:spTree>
    <p:extLst>
      <p:ext uri="{BB962C8B-B14F-4D97-AF65-F5344CB8AC3E}">
        <p14:creationId xmlns:p14="http://schemas.microsoft.com/office/powerpoint/2010/main" val="31187251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FC0A9BA-B91D-FC47-893E-EB02625E3C39}" type="datetimeFigureOut">
              <a:t>1/18/19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214D9A-EE9E-4240-AC5B-5D28E2048250}" type="slidenum">
              <a:t>‹#›</a:t>
            </a:fld>
            <a:endParaRPr lang="en-US"/>
          </a:p>
        </p:txBody>
      </p:sp>
    </p:spTree>
    <p:extLst>
      <p:ext uri="{BB962C8B-B14F-4D97-AF65-F5344CB8AC3E}">
        <p14:creationId xmlns:p14="http://schemas.microsoft.com/office/powerpoint/2010/main" val="40016628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FC0A9BA-B91D-FC47-893E-EB02625E3C39}" type="datetimeFigureOut">
              <a:t>1/18/19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214D9A-EE9E-4240-AC5B-5D28E2048250}" type="slidenum">
              <a:t>‹#›</a:t>
            </a:fld>
            <a:endParaRPr lang="en-US"/>
          </a:p>
        </p:txBody>
      </p:sp>
    </p:spTree>
    <p:extLst>
      <p:ext uri="{BB962C8B-B14F-4D97-AF65-F5344CB8AC3E}">
        <p14:creationId xmlns:p14="http://schemas.microsoft.com/office/powerpoint/2010/main" val="22926813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1_Title slide">
    <p:spTree>
      <p:nvGrpSpPr>
        <p:cNvPr id="1" name="Shape 9"/>
        <p:cNvGrpSpPr/>
        <p:nvPr/>
      </p:nvGrpSpPr>
      <p:grpSpPr>
        <a:xfrm>
          <a:off x="0" y="0"/>
          <a:ext cx="0" cy="0"/>
          <a:chOff x="0" y="0"/>
          <a:chExt cx="0" cy="0"/>
        </a:xfrm>
      </p:grpSpPr>
      <p:pic>
        <p:nvPicPr>
          <p:cNvPr id="10" name="Google Shape;10;p2"/>
          <p:cNvPicPr preferRelativeResize="0"/>
          <p:nvPr/>
        </p:nvPicPr>
        <p:blipFill>
          <a:blip r:embed="rId2">
            <a:alphaModFix/>
          </a:blip>
          <a:stretch>
            <a:fillRect/>
          </a:stretch>
        </p:blipFill>
        <p:spPr>
          <a:xfrm>
            <a:off x="-50834" y="0"/>
            <a:ext cx="9194834" cy="6896100"/>
          </a:xfrm>
          <a:prstGeom prst="rect">
            <a:avLst/>
          </a:prstGeom>
          <a:noFill/>
          <a:ln>
            <a:noFill/>
          </a:ln>
        </p:spPr>
      </p:pic>
      <p:sp>
        <p:nvSpPr>
          <p:cNvPr id="11" name="Google Shape;11;p2"/>
          <p:cNvSpPr txBox="1">
            <a:spLocks noGrp="1"/>
          </p:cNvSpPr>
          <p:nvPr>
            <p:ph type="subTitle" idx="1"/>
          </p:nvPr>
        </p:nvSpPr>
        <p:spPr>
          <a:xfrm>
            <a:off x="652950" y="3575750"/>
            <a:ext cx="6324300" cy="477300"/>
          </a:xfrm>
          <a:prstGeom prst="rect">
            <a:avLst/>
          </a:prstGeom>
        </p:spPr>
        <p:txBody>
          <a:bodyPr spcFirstLastPara="1" wrap="square" lIns="91425" tIns="91425" rIns="91425" bIns="91425" anchor="t" anchorCtr="0"/>
          <a:lstStyle>
            <a:lvl1pPr lvl="0">
              <a:spcBef>
                <a:spcPts val="0"/>
              </a:spcBef>
              <a:spcAft>
                <a:spcPts val="0"/>
              </a:spcAft>
              <a:buNone/>
              <a:defRPr/>
            </a:lvl1pPr>
            <a:lvl2pPr lvl="1">
              <a:spcBef>
                <a:spcPts val="1600"/>
              </a:spcBef>
              <a:spcAft>
                <a:spcPts val="0"/>
              </a:spcAft>
              <a:buNone/>
              <a:defRPr/>
            </a:lvl2pPr>
            <a:lvl3pPr lvl="2">
              <a:spcBef>
                <a:spcPts val="1600"/>
              </a:spcBef>
              <a:spcAft>
                <a:spcPts val="0"/>
              </a:spcAft>
              <a:buNone/>
              <a:defRPr/>
            </a:lvl3pPr>
            <a:lvl4pPr lvl="3">
              <a:spcBef>
                <a:spcPts val="1600"/>
              </a:spcBef>
              <a:spcAft>
                <a:spcPts val="0"/>
              </a:spcAft>
              <a:buNone/>
              <a:defRPr/>
            </a:lvl4pPr>
            <a:lvl5pPr lvl="4">
              <a:spcBef>
                <a:spcPts val="1600"/>
              </a:spcBef>
              <a:spcAft>
                <a:spcPts val="0"/>
              </a:spcAft>
              <a:buNone/>
              <a:defRPr/>
            </a:lvl5pPr>
            <a:lvl6pPr lvl="5">
              <a:spcBef>
                <a:spcPts val="1600"/>
              </a:spcBef>
              <a:spcAft>
                <a:spcPts val="0"/>
              </a:spcAft>
              <a:buNone/>
              <a:defRPr/>
            </a:lvl6pPr>
            <a:lvl7pPr lvl="6">
              <a:spcBef>
                <a:spcPts val="1600"/>
              </a:spcBef>
              <a:spcAft>
                <a:spcPts val="0"/>
              </a:spcAft>
              <a:buNone/>
              <a:defRPr/>
            </a:lvl7pPr>
            <a:lvl8pPr lvl="7">
              <a:spcBef>
                <a:spcPts val="1600"/>
              </a:spcBef>
              <a:spcAft>
                <a:spcPts val="0"/>
              </a:spcAft>
              <a:buNone/>
              <a:defRPr/>
            </a:lvl8pPr>
            <a:lvl9pPr lvl="8">
              <a:spcBef>
                <a:spcPts val="1600"/>
              </a:spcBef>
              <a:spcAft>
                <a:spcPts val="1600"/>
              </a:spcAft>
              <a:buNone/>
              <a:defRPr/>
            </a:lvl9pPr>
          </a:lstStyle>
          <a:p>
            <a:endParaRPr/>
          </a:p>
        </p:txBody>
      </p:sp>
      <p:sp>
        <p:nvSpPr>
          <p:cNvPr id="12" name="Google Shape;12;p2"/>
          <p:cNvSpPr txBox="1">
            <a:spLocks noGrp="1"/>
          </p:cNvSpPr>
          <p:nvPr>
            <p:ph type="body" idx="2"/>
          </p:nvPr>
        </p:nvSpPr>
        <p:spPr>
          <a:xfrm>
            <a:off x="652950" y="5764700"/>
            <a:ext cx="7332900" cy="1026900"/>
          </a:xfrm>
          <a:prstGeom prst="rect">
            <a:avLst/>
          </a:prstGeom>
        </p:spPr>
        <p:txBody>
          <a:bodyPr spcFirstLastPara="1" wrap="square" lIns="91425" tIns="91425" rIns="91425" bIns="91425" anchor="t" anchorCtr="0"/>
          <a:lstStyle>
            <a:lvl1pPr marL="457200" lvl="0" indent="-342900" algn="r">
              <a:spcBef>
                <a:spcPts val="0"/>
              </a:spcBef>
              <a:spcAft>
                <a:spcPts val="0"/>
              </a:spcAft>
              <a:buSzPts val="1800"/>
              <a:buChar char="●"/>
              <a:defRPr/>
            </a:lvl1pPr>
            <a:lvl2pPr marL="914400" lvl="1" indent="-317500" algn="r">
              <a:spcBef>
                <a:spcPts val="1600"/>
              </a:spcBef>
              <a:spcAft>
                <a:spcPts val="0"/>
              </a:spcAft>
              <a:buSzPts val="1400"/>
              <a:buChar char="○"/>
              <a:defRPr/>
            </a:lvl2pPr>
            <a:lvl3pPr marL="1371600" lvl="2" indent="-317500" algn="r">
              <a:spcBef>
                <a:spcPts val="1600"/>
              </a:spcBef>
              <a:spcAft>
                <a:spcPts val="0"/>
              </a:spcAft>
              <a:buSzPts val="1400"/>
              <a:buChar char="■"/>
              <a:defRPr/>
            </a:lvl3pPr>
            <a:lvl4pPr marL="1828800" lvl="3" indent="-317500" algn="r">
              <a:spcBef>
                <a:spcPts val="1600"/>
              </a:spcBef>
              <a:spcAft>
                <a:spcPts val="0"/>
              </a:spcAft>
              <a:buSzPts val="1400"/>
              <a:buChar char="●"/>
              <a:defRPr/>
            </a:lvl4pPr>
            <a:lvl5pPr marL="2286000" lvl="4" indent="-317500" algn="r">
              <a:spcBef>
                <a:spcPts val="1600"/>
              </a:spcBef>
              <a:spcAft>
                <a:spcPts val="0"/>
              </a:spcAft>
              <a:buSzPts val="1400"/>
              <a:buChar char="○"/>
              <a:defRPr/>
            </a:lvl5pPr>
            <a:lvl6pPr marL="2743200" lvl="5" indent="-317500" algn="r">
              <a:spcBef>
                <a:spcPts val="1600"/>
              </a:spcBef>
              <a:spcAft>
                <a:spcPts val="0"/>
              </a:spcAft>
              <a:buSzPts val="1400"/>
              <a:buChar char="■"/>
              <a:defRPr/>
            </a:lvl6pPr>
            <a:lvl7pPr marL="3200400" lvl="6" indent="-317500" algn="r">
              <a:spcBef>
                <a:spcPts val="1600"/>
              </a:spcBef>
              <a:spcAft>
                <a:spcPts val="0"/>
              </a:spcAft>
              <a:buSzPts val="1400"/>
              <a:buChar char="●"/>
              <a:defRPr/>
            </a:lvl7pPr>
            <a:lvl8pPr marL="3657600" lvl="7" indent="-317500" algn="r">
              <a:spcBef>
                <a:spcPts val="1600"/>
              </a:spcBef>
              <a:spcAft>
                <a:spcPts val="0"/>
              </a:spcAft>
              <a:buSzPts val="1400"/>
              <a:buChar char="○"/>
              <a:defRPr/>
            </a:lvl8pPr>
            <a:lvl9pPr marL="4114800" lvl="8" indent="-317500" algn="r">
              <a:spcBef>
                <a:spcPts val="1600"/>
              </a:spcBef>
              <a:spcAft>
                <a:spcPts val="1600"/>
              </a:spcAft>
              <a:buSzPts val="1400"/>
              <a:buChar char="■"/>
              <a:defRPr/>
            </a:lvl9pPr>
          </a:lstStyle>
          <a:p>
            <a:endParaRPr/>
          </a:p>
        </p:txBody>
      </p:sp>
      <p:sp>
        <p:nvSpPr>
          <p:cNvPr id="13" name="Google Shape;13;p2"/>
          <p:cNvSpPr txBox="1">
            <a:spLocks noGrp="1"/>
          </p:cNvSpPr>
          <p:nvPr>
            <p:ph type="title"/>
          </p:nvPr>
        </p:nvSpPr>
        <p:spPr>
          <a:xfrm>
            <a:off x="652950" y="2092550"/>
            <a:ext cx="6324300" cy="1483200"/>
          </a:xfrm>
          <a:prstGeom prst="rect">
            <a:avLst/>
          </a:prstGeom>
        </p:spPr>
        <p:txBody>
          <a:bodyPr spcFirstLastPara="1" wrap="square" lIns="91425" tIns="91425" rIns="91425" bIns="91425" anchor="ctr" anchorCtr="0"/>
          <a:lstStyle>
            <a:lvl1pPr lvl="0" rtl="0">
              <a:spcBef>
                <a:spcPts val="0"/>
              </a:spcBef>
              <a:spcAft>
                <a:spcPts val="0"/>
              </a:spcAft>
              <a:buClr>
                <a:schemeClr val="dk2"/>
              </a:buClr>
              <a:buSzPts val="4400"/>
              <a:buNone/>
              <a:defRPr sz="4400" b="1">
                <a:solidFill>
                  <a:schemeClr val="dk2"/>
                </a:solidFill>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Tree>
    <p:extLst>
      <p:ext uri="{BB962C8B-B14F-4D97-AF65-F5344CB8AC3E}">
        <p14:creationId xmlns:p14="http://schemas.microsoft.com/office/powerpoint/2010/main" val="28173852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slide" type="secHead">
  <p:cSld name="Section slide">
    <p:spTree>
      <p:nvGrpSpPr>
        <p:cNvPr id="1" name="Shape 16"/>
        <p:cNvGrpSpPr/>
        <p:nvPr/>
      </p:nvGrpSpPr>
      <p:grpSpPr>
        <a:xfrm>
          <a:off x="0" y="0"/>
          <a:ext cx="0" cy="0"/>
          <a:chOff x="0" y="0"/>
          <a:chExt cx="0" cy="0"/>
        </a:xfrm>
      </p:grpSpPr>
      <p:pic>
        <p:nvPicPr>
          <p:cNvPr id="17" name="Google Shape;17;p4"/>
          <p:cNvPicPr preferRelativeResize="0"/>
          <p:nvPr/>
        </p:nvPicPr>
        <p:blipFill>
          <a:blip r:embed="rId2">
            <a:alphaModFix/>
          </a:blip>
          <a:stretch>
            <a:fillRect/>
          </a:stretch>
        </p:blipFill>
        <p:spPr>
          <a:xfrm>
            <a:off x="0" y="-19"/>
            <a:ext cx="9144000" cy="6858019"/>
          </a:xfrm>
          <a:prstGeom prst="rect">
            <a:avLst/>
          </a:prstGeom>
          <a:noFill/>
          <a:ln>
            <a:noFill/>
          </a:ln>
        </p:spPr>
      </p:pic>
      <p:sp>
        <p:nvSpPr>
          <p:cNvPr id="18" name="Google Shape;18;p4"/>
          <p:cNvSpPr txBox="1">
            <a:spLocks noGrp="1"/>
          </p:cNvSpPr>
          <p:nvPr>
            <p:ph type="title"/>
          </p:nvPr>
        </p:nvSpPr>
        <p:spPr>
          <a:xfrm>
            <a:off x="500550" y="1940150"/>
            <a:ext cx="6324300" cy="1483200"/>
          </a:xfrm>
          <a:prstGeom prst="rect">
            <a:avLst/>
          </a:prstGeom>
        </p:spPr>
        <p:txBody>
          <a:bodyPr spcFirstLastPara="1" wrap="square" lIns="91425" tIns="91425" rIns="91425" bIns="91425" anchor="ctr" anchorCtr="0"/>
          <a:lstStyle>
            <a:lvl1pPr lvl="0">
              <a:spcBef>
                <a:spcPts val="0"/>
              </a:spcBef>
              <a:spcAft>
                <a:spcPts val="0"/>
              </a:spcAft>
              <a:buClr>
                <a:schemeClr val="dk2"/>
              </a:buClr>
              <a:buSzPts val="4400"/>
              <a:buNone/>
              <a:defRPr sz="4400" b="1">
                <a:solidFill>
                  <a:schemeClr val="dk2"/>
                </a:solidFill>
              </a:defRPr>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9" name="Google Shape;19;p4"/>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29846625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0"/>
        <p:cNvGrpSpPr/>
        <p:nvPr/>
      </p:nvGrpSpPr>
      <p:grpSpPr>
        <a:xfrm>
          <a:off x="0" y="0"/>
          <a:ext cx="0" cy="0"/>
          <a:chOff x="0" y="0"/>
          <a:chExt cx="0" cy="0"/>
        </a:xfrm>
      </p:grpSpPr>
      <p:pic>
        <p:nvPicPr>
          <p:cNvPr id="21" name="Google Shape;21;p5"/>
          <p:cNvPicPr preferRelativeResize="0"/>
          <p:nvPr/>
        </p:nvPicPr>
        <p:blipFill>
          <a:blip r:embed="rId2">
            <a:alphaModFix/>
          </a:blip>
          <a:stretch>
            <a:fillRect/>
          </a:stretch>
        </p:blipFill>
        <p:spPr>
          <a:xfrm>
            <a:off x="0" y="0"/>
            <a:ext cx="9144000" cy="6858000"/>
          </a:xfrm>
          <a:prstGeom prst="rect">
            <a:avLst/>
          </a:prstGeom>
          <a:noFill/>
          <a:ln>
            <a:noFill/>
          </a:ln>
        </p:spPr>
      </p:pic>
      <p:sp>
        <p:nvSpPr>
          <p:cNvPr id="22" name="Google Shape;22;p5"/>
          <p:cNvSpPr txBox="1">
            <a:spLocks noGrp="1"/>
          </p:cNvSpPr>
          <p:nvPr>
            <p:ph type="title"/>
          </p:nvPr>
        </p:nvSpPr>
        <p:spPr>
          <a:xfrm>
            <a:off x="464100" y="288567"/>
            <a:ext cx="8520600" cy="763500"/>
          </a:xfrm>
          <a:prstGeom prst="rect">
            <a:avLst/>
          </a:prstGeom>
        </p:spPr>
        <p:txBody>
          <a:bodyPr spcFirstLastPara="1" wrap="square" lIns="91425" tIns="91425" rIns="91425" bIns="91425" anchor="t" anchorCtr="0"/>
          <a:lstStyle>
            <a:lvl1pPr lvl="0">
              <a:spcBef>
                <a:spcPts val="0"/>
              </a:spcBef>
              <a:spcAft>
                <a:spcPts val="0"/>
              </a:spcAft>
              <a:buSzPts val="3200"/>
              <a:buNone/>
              <a:defRPr sz="3200"/>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3" name="Google Shape;23;p5"/>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24" name="Google Shape;24;p5"/>
          <p:cNvSpPr txBox="1">
            <a:spLocks noGrp="1"/>
          </p:cNvSpPr>
          <p:nvPr>
            <p:ph type="body" idx="1"/>
          </p:nvPr>
        </p:nvSpPr>
        <p:spPr>
          <a:xfrm>
            <a:off x="519050" y="1270800"/>
            <a:ext cx="7953300" cy="4316400"/>
          </a:xfrm>
          <a:prstGeom prst="rect">
            <a:avLst/>
          </a:prstGeom>
        </p:spPr>
        <p:txBody>
          <a:bodyPr spcFirstLastPara="1" wrap="square" lIns="91425" tIns="91425" rIns="91425" bIns="91425" anchor="t" anchorCtr="0"/>
          <a:lstStyle>
            <a:lvl1pPr marL="457200" lvl="0" indent="-381000" rtl="0">
              <a:lnSpc>
                <a:spcPct val="150000"/>
              </a:lnSpc>
              <a:spcBef>
                <a:spcPts val="0"/>
              </a:spcBef>
              <a:spcAft>
                <a:spcPts val="0"/>
              </a:spcAft>
              <a:buSzPts val="2400"/>
              <a:buChar char="●"/>
              <a:defRPr sz="2400"/>
            </a:lvl1pPr>
            <a:lvl2pPr marL="914400" lvl="1" indent="-381000" rtl="0">
              <a:lnSpc>
                <a:spcPct val="150000"/>
              </a:lnSpc>
              <a:spcBef>
                <a:spcPts val="1600"/>
              </a:spcBef>
              <a:spcAft>
                <a:spcPts val="0"/>
              </a:spcAft>
              <a:buSzPts val="2400"/>
              <a:buChar char="○"/>
              <a:defRPr sz="2400"/>
            </a:lvl2pPr>
            <a:lvl3pPr marL="1371600" lvl="2" indent="-381000" rtl="0">
              <a:lnSpc>
                <a:spcPct val="150000"/>
              </a:lnSpc>
              <a:spcBef>
                <a:spcPts val="1600"/>
              </a:spcBef>
              <a:spcAft>
                <a:spcPts val="0"/>
              </a:spcAft>
              <a:buSzPts val="2400"/>
              <a:buChar char="■"/>
              <a:defRPr sz="2400"/>
            </a:lvl3pPr>
            <a:lvl4pPr marL="1828800" lvl="3" indent="-381000" rtl="0">
              <a:lnSpc>
                <a:spcPct val="150000"/>
              </a:lnSpc>
              <a:spcBef>
                <a:spcPts val="1600"/>
              </a:spcBef>
              <a:spcAft>
                <a:spcPts val="0"/>
              </a:spcAft>
              <a:buSzPts val="2400"/>
              <a:buChar char="●"/>
              <a:defRPr sz="2400"/>
            </a:lvl4pPr>
            <a:lvl5pPr marL="2286000" lvl="4" indent="-381000" rtl="0">
              <a:lnSpc>
                <a:spcPct val="150000"/>
              </a:lnSpc>
              <a:spcBef>
                <a:spcPts val="1600"/>
              </a:spcBef>
              <a:spcAft>
                <a:spcPts val="0"/>
              </a:spcAft>
              <a:buSzPts val="2400"/>
              <a:buChar char="○"/>
              <a:defRPr sz="2400"/>
            </a:lvl5pPr>
            <a:lvl6pPr marL="2743200" lvl="5" indent="-381000" rtl="0">
              <a:lnSpc>
                <a:spcPct val="150000"/>
              </a:lnSpc>
              <a:spcBef>
                <a:spcPts val="1600"/>
              </a:spcBef>
              <a:spcAft>
                <a:spcPts val="0"/>
              </a:spcAft>
              <a:buSzPts val="2400"/>
              <a:buChar char="■"/>
              <a:defRPr sz="2400"/>
            </a:lvl6pPr>
            <a:lvl7pPr marL="3200400" lvl="6" indent="-381000" rtl="0">
              <a:lnSpc>
                <a:spcPct val="150000"/>
              </a:lnSpc>
              <a:spcBef>
                <a:spcPts val="1600"/>
              </a:spcBef>
              <a:spcAft>
                <a:spcPts val="0"/>
              </a:spcAft>
              <a:buSzPts val="2400"/>
              <a:buChar char="●"/>
              <a:defRPr sz="2400"/>
            </a:lvl7pPr>
            <a:lvl8pPr marL="3657600" lvl="7" indent="-381000" rtl="0">
              <a:lnSpc>
                <a:spcPct val="150000"/>
              </a:lnSpc>
              <a:spcBef>
                <a:spcPts val="1600"/>
              </a:spcBef>
              <a:spcAft>
                <a:spcPts val="0"/>
              </a:spcAft>
              <a:buSzPts val="2400"/>
              <a:buChar char="○"/>
              <a:defRPr sz="2400"/>
            </a:lvl8pPr>
            <a:lvl9pPr marL="4114800" lvl="8" indent="-381000" rtl="0">
              <a:lnSpc>
                <a:spcPct val="150000"/>
              </a:lnSpc>
              <a:spcBef>
                <a:spcPts val="1600"/>
              </a:spcBef>
              <a:spcAft>
                <a:spcPts val="1600"/>
              </a:spcAft>
              <a:buSzPts val="2400"/>
              <a:buChar char="■"/>
              <a:defRPr sz="2400"/>
            </a:lvl9pPr>
          </a:lstStyle>
          <a:p>
            <a:endParaRPr/>
          </a:p>
        </p:txBody>
      </p:sp>
    </p:spTree>
    <p:extLst>
      <p:ext uri="{BB962C8B-B14F-4D97-AF65-F5344CB8AC3E}">
        <p14:creationId xmlns:p14="http://schemas.microsoft.com/office/powerpoint/2010/main" val="13764762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FC0A9BA-B91D-FC47-893E-EB02625E3C39}" type="datetimeFigureOut">
              <a:t>1/18/19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214D9A-EE9E-4240-AC5B-5D28E2048250}" type="slidenum">
              <a:t>‹#›</a:t>
            </a:fld>
            <a:endParaRPr lang="en-US"/>
          </a:p>
        </p:txBody>
      </p:sp>
    </p:spTree>
    <p:extLst>
      <p:ext uri="{BB962C8B-B14F-4D97-AF65-F5344CB8AC3E}">
        <p14:creationId xmlns:p14="http://schemas.microsoft.com/office/powerpoint/2010/main" val="14064283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FC0A9BA-B91D-FC47-893E-EB02625E3C39}" type="datetimeFigureOut">
              <a:t>1/18/19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214D9A-EE9E-4240-AC5B-5D28E2048250}" type="slidenum">
              <a:t>‹#›</a:t>
            </a:fld>
            <a:endParaRPr lang="en-US"/>
          </a:p>
        </p:txBody>
      </p:sp>
    </p:spTree>
    <p:extLst>
      <p:ext uri="{BB962C8B-B14F-4D97-AF65-F5344CB8AC3E}">
        <p14:creationId xmlns:p14="http://schemas.microsoft.com/office/powerpoint/2010/main" val="1728833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FC0A9BA-B91D-FC47-893E-EB02625E3C39}" type="datetimeFigureOut">
              <a:t>1/18/19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214D9A-EE9E-4240-AC5B-5D28E2048250}" type="slidenum">
              <a:t>‹#›</a:t>
            </a:fld>
            <a:endParaRPr lang="en-US"/>
          </a:p>
        </p:txBody>
      </p:sp>
    </p:spTree>
    <p:extLst>
      <p:ext uri="{BB962C8B-B14F-4D97-AF65-F5344CB8AC3E}">
        <p14:creationId xmlns:p14="http://schemas.microsoft.com/office/powerpoint/2010/main" val="14579672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FC0A9BA-B91D-FC47-893E-EB02625E3C39}" type="datetimeFigureOut">
              <a:t>1/18/19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9214D9A-EE9E-4240-AC5B-5D28E2048250}" type="slidenum">
              <a:t>‹#›</a:t>
            </a:fld>
            <a:endParaRPr lang="en-US"/>
          </a:p>
        </p:txBody>
      </p:sp>
    </p:spTree>
    <p:extLst>
      <p:ext uri="{BB962C8B-B14F-4D97-AF65-F5344CB8AC3E}">
        <p14:creationId xmlns:p14="http://schemas.microsoft.com/office/powerpoint/2010/main" val="1184769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FC0A9BA-B91D-FC47-893E-EB02625E3C39}" type="datetimeFigureOut">
              <a:t>1/18/19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9214D9A-EE9E-4240-AC5B-5D28E2048250}" type="slidenum">
              <a:t>‹#›</a:t>
            </a:fld>
            <a:endParaRPr lang="en-US"/>
          </a:p>
        </p:txBody>
      </p:sp>
    </p:spTree>
    <p:extLst>
      <p:ext uri="{BB962C8B-B14F-4D97-AF65-F5344CB8AC3E}">
        <p14:creationId xmlns:p14="http://schemas.microsoft.com/office/powerpoint/2010/main" val="42679221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C0A9BA-B91D-FC47-893E-EB02625E3C39}" type="datetimeFigureOut">
              <a:t>1/18/19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9214D9A-EE9E-4240-AC5B-5D28E2048250}" type="slidenum">
              <a:t>‹#›</a:t>
            </a:fld>
            <a:endParaRPr lang="en-US"/>
          </a:p>
        </p:txBody>
      </p:sp>
    </p:spTree>
    <p:extLst>
      <p:ext uri="{BB962C8B-B14F-4D97-AF65-F5344CB8AC3E}">
        <p14:creationId xmlns:p14="http://schemas.microsoft.com/office/powerpoint/2010/main" val="38030583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FC0A9BA-B91D-FC47-893E-EB02625E3C39}" type="datetimeFigureOut">
              <a:t>1/18/19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214D9A-EE9E-4240-AC5B-5D28E2048250}" type="slidenum">
              <a:t>‹#›</a:t>
            </a:fld>
            <a:endParaRPr lang="en-US"/>
          </a:p>
        </p:txBody>
      </p:sp>
    </p:spTree>
    <p:extLst>
      <p:ext uri="{BB962C8B-B14F-4D97-AF65-F5344CB8AC3E}">
        <p14:creationId xmlns:p14="http://schemas.microsoft.com/office/powerpoint/2010/main" val="42865499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FC0A9BA-B91D-FC47-893E-EB02625E3C39}" type="datetimeFigureOut">
              <a:t>1/18/19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214D9A-EE9E-4240-AC5B-5D28E2048250}" type="slidenum">
              <a:t>‹#›</a:t>
            </a:fld>
            <a:endParaRPr lang="en-US"/>
          </a:p>
        </p:txBody>
      </p:sp>
    </p:spTree>
    <p:extLst>
      <p:ext uri="{BB962C8B-B14F-4D97-AF65-F5344CB8AC3E}">
        <p14:creationId xmlns:p14="http://schemas.microsoft.com/office/powerpoint/2010/main" val="18514848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C0A9BA-B91D-FC47-893E-EB02625E3C39}" type="datetimeFigureOut">
              <a:t>1/18/19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214D9A-EE9E-4240-AC5B-5D28E2048250}" type="slidenum">
              <a:t>‹#›</a:t>
            </a:fld>
            <a:endParaRPr lang="en-US"/>
          </a:p>
        </p:txBody>
      </p:sp>
    </p:spTree>
    <p:extLst>
      <p:ext uri="{BB962C8B-B14F-4D97-AF65-F5344CB8AC3E}">
        <p14:creationId xmlns:p14="http://schemas.microsoft.com/office/powerpoint/2010/main" val="15533586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14.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14.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14.xml"/><Relationship Id="rId6" Type="http://schemas.openxmlformats.org/officeDocument/2006/relationships/hyperlink" Target="http://www.surveygizmo.com/s3/4067704/Metadata-2020-Community-Group-Survey" TargetMode="External"/><Relationship Id="rId5" Type="http://schemas.openxmlformats.org/officeDocument/2006/relationships/hyperlink" Target="http://lpaglione@metadata2020.org" TargetMode="External"/><Relationship Id="rId4" Type="http://schemas.openxmlformats.org/officeDocument/2006/relationships/hyperlink" Target="http://www.metadata2020.org/projects/"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8" Type="http://schemas.openxmlformats.org/officeDocument/2006/relationships/hyperlink" Target="http://www.metadata2020.org/communities/publishers/" TargetMode="External"/><Relationship Id="rId3" Type="http://schemas.openxmlformats.org/officeDocument/2006/relationships/image" Target="../media/image5.png"/><Relationship Id="rId7" Type="http://schemas.openxmlformats.org/officeDocument/2006/relationships/hyperlink" Target="http://www.metadata2020.org/communities/data-publishers-and-repositories/" TargetMode="External"/><Relationship Id="rId2" Type="http://schemas.openxmlformats.org/officeDocument/2006/relationships/notesSlide" Target="../notesSlides/notesSlide17.xml"/><Relationship Id="rId1" Type="http://schemas.openxmlformats.org/officeDocument/2006/relationships/slideLayout" Target="../slideLayouts/slideLayout14.xml"/><Relationship Id="rId6" Type="http://schemas.openxmlformats.org/officeDocument/2006/relationships/hyperlink" Target="http://www.metadata2020.org/communities/service-providers/" TargetMode="External"/><Relationship Id="rId5" Type="http://schemas.openxmlformats.org/officeDocument/2006/relationships/hyperlink" Target="http://www.metadata2020.org/communities/librarians/" TargetMode="External"/><Relationship Id="rId4" Type="http://schemas.openxmlformats.org/officeDocument/2006/relationships/hyperlink" Target="http://www.metadata2020.org/communities/researchers/"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4.xml"/><Relationship Id="rId5" Type="http://schemas.openxmlformats.org/officeDocument/2006/relationships/hyperlink" Target="http://data.library.virginia.edu/data-management/lifecycle/" TargetMode="Externa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4.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4.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4.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4.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14.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1"/>
        <p:cNvGrpSpPr/>
        <p:nvPr/>
      </p:nvGrpSpPr>
      <p:grpSpPr>
        <a:xfrm>
          <a:off x="0" y="0"/>
          <a:ext cx="0" cy="0"/>
          <a:chOff x="0" y="0"/>
          <a:chExt cx="0" cy="0"/>
        </a:xfrm>
      </p:grpSpPr>
      <p:sp>
        <p:nvSpPr>
          <p:cNvPr id="42" name="Google Shape;42;p10"/>
          <p:cNvSpPr txBox="1">
            <a:spLocks noGrp="1"/>
          </p:cNvSpPr>
          <p:nvPr>
            <p:ph type="subTitle" idx="1"/>
          </p:nvPr>
        </p:nvSpPr>
        <p:spPr>
          <a:xfrm>
            <a:off x="689619" y="2915349"/>
            <a:ext cx="7608000" cy="594205"/>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a:t>Ted Habermann</a:t>
            </a:r>
            <a:endParaRPr/>
          </a:p>
        </p:txBody>
      </p:sp>
      <p:sp>
        <p:nvSpPr>
          <p:cNvPr id="43" name="Google Shape;43;p10"/>
          <p:cNvSpPr txBox="1">
            <a:spLocks noGrp="1"/>
          </p:cNvSpPr>
          <p:nvPr>
            <p:ph type="body" idx="2"/>
          </p:nvPr>
        </p:nvSpPr>
        <p:spPr>
          <a:xfrm>
            <a:off x="3811100" y="5764700"/>
            <a:ext cx="4175100" cy="1026900"/>
          </a:xfrm>
          <a:prstGeom prst="rect">
            <a:avLst/>
          </a:prstGeom>
        </p:spPr>
        <p:txBody>
          <a:bodyPr spcFirstLastPara="1" wrap="square" lIns="91425" tIns="91425" rIns="91425" bIns="91425" anchor="t" anchorCtr="0">
            <a:noAutofit/>
          </a:bodyPr>
          <a:lstStyle/>
          <a:p>
            <a:pPr marL="0" lvl="0" indent="0" algn="r" rtl="0">
              <a:spcBef>
                <a:spcPts val="0"/>
              </a:spcBef>
              <a:spcAft>
                <a:spcPts val="1600"/>
              </a:spcAft>
              <a:buNone/>
            </a:pPr>
            <a:r>
              <a:rPr lang="en" i="1" dirty="0"/>
              <a:t>2019</a:t>
            </a:r>
            <a:endParaRPr i="1" dirty="0"/>
          </a:p>
        </p:txBody>
      </p:sp>
      <p:sp>
        <p:nvSpPr>
          <p:cNvPr id="44" name="Google Shape;44;p10"/>
          <p:cNvSpPr txBox="1">
            <a:spLocks noGrp="1"/>
          </p:cNvSpPr>
          <p:nvPr>
            <p:ph type="title"/>
          </p:nvPr>
        </p:nvSpPr>
        <p:spPr>
          <a:xfrm>
            <a:off x="652950" y="2092550"/>
            <a:ext cx="6324300" cy="9813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Metadata 2020@ESIP</a:t>
            </a:r>
            <a:endParaRPr dirty="0"/>
          </a:p>
        </p:txBody>
      </p:sp>
    </p:spTree>
    <p:extLst>
      <p:ext uri="{BB962C8B-B14F-4D97-AF65-F5344CB8AC3E}">
        <p14:creationId xmlns:p14="http://schemas.microsoft.com/office/powerpoint/2010/main" val="27251714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25"/>
          <p:cNvSpPr txBox="1">
            <a:spLocks noGrp="1"/>
          </p:cNvSpPr>
          <p:nvPr>
            <p:ph type="title"/>
          </p:nvPr>
        </p:nvSpPr>
        <p:spPr>
          <a:xfrm>
            <a:off x="464100" y="212367"/>
            <a:ext cx="8520600" cy="76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000000"/>
                </a:solidFill>
              </a:rPr>
              <a:t>Project 5: </a:t>
            </a:r>
            <a:endParaRPr>
              <a:solidFill>
                <a:srgbClr val="000000"/>
              </a:solidFill>
            </a:endParaRPr>
          </a:p>
        </p:txBody>
      </p:sp>
      <p:pic>
        <p:nvPicPr>
          <p:cNvPr id="150" name="Google Shape;150;p25"/>
          <p:cNvPicPr preferRelativeResize="0"/>
          <p:nvPr/>
        </p:nvPicPr>
        <p:blipFill>
          <a:blip r:embed="rId3">
            <a:alphaModFix/>
          </a:blip>
          <a:stretch>
            <a:fillRect/>
          </a:stretch>
        </p:blipFill>
        <p:spPr>
          <a:xfrm>
            <a:off x="-23412" y="6149626"/>
            <a:ext cx="9190824" cy="708375"/>
          </a:xfrm>
          <a:prstGeom prst="rect">
            <a:avLst/>
          </a:prstGeom>
          <a:noFill/>
          <a:ln>
            <a:noFill/>
          </a:ln>
        </p:spPr>
      </p:pic>
      <p:sp>
        <p:nvSpPr>
          <p:cNvPr id="151" name="Google Shape;151;p25"/>
          <p:cNvSpPr txBox="1">
            <a:spLocks noGrp="1"/>
          </p:cNvSpPr>
          <p:nvPr>
            <p:ph type="body" idx="1"/>
          </p:nvPr>
        </p:nvSpPr>
        <p:spPr>
          <a:xfrm>
            <a:off x="1741712" y="1737437"/>
            <a:ext cx="6989100" cy="1920160"/>
          </a:xfrm>
          <a:prstGeom prst="rect">
            <a:avLst/>
          </a:prstGeom>
        </p:spPr>
        <p:txBody>
          <a:bodyPr spcFirstLastPara="1" wrap="square" lIns="91425" tIns="91425" rIns="91425" bIns="91425" anchor="t" anchorCtr="0">
            <a:noAutofit/>
          </a:bodyPr>
          <a:lstStyle/>
          <a:p>
            <a:pPr marL="0" marR="190500" lvl="0" indent="0" algn="l" rtl="0">
              <a:lnSpc>
                <a:spcPct val="115000"/>
              </a:lnSpc>
              <a:spcBef>
                <a:spcPts val="0"/>
              </a:spcBef>
              <a:spcAft>
                <a:spcPts val="0"/>
              </a:spcAft>
              <a:buNone/>
            </a:pPr>
            <a:r>
              <a:rPr lang="en" sz="1800" b="1">
                <a:solidFill>
                  <a:srgbClr val="333F48"/>
                </a:solidFill>
                <a:highlight>
                  <a:schemeClr val="lt1"/>
                </a:highlight>
              </a:rPr>
              <a:t>Group Leads:</a:t>
            </a:r>
            <a:r>
              <a:rPr lang="en" sz="1800">
                <a:solidFill>
                  <a:srgbClr val="333F48"/>
                </a:solidFill>
                <a:highlight>
                  <a:schemeClr val="lt1"/>
                </a:highlight>
              </a:rPr>
              <a:t> Howard Ratner, CHORUS; and Jennifer Kemp, Crossref</a:t>
            </a:r>
            <a:endParaRPr sz="1800">
              <a:solidFill>
                <a:srgbClr val="333F48"/>
              </a:solidFill>
              <a:highlight>
                <a:schemeClr val="lt1"/>
              </a:highlight>
            </a:endParaRPr>
          </a:p>
          <a:p>
            <a:pPr marL="0" lvl="0" indent="0" algn="l" rtl="0">
              <a:lnSpc>
                <a:spcPct val="115000"/>
              </a:lnSpc>
              <a:spcBef>
                <a:spcPts val="1500"/>
              </a:spcBef>
              <a:spcAft>
                <a:spcPts val="0"/>
              </a:spcAft>
              <a:buNone/>
            </a:pPr>
            <a:r>
              <a:rPr lang="en" sz="1800" b="1">
                <a:solidFill>
                  <a:srgbClr val="333F48"/>
                </a:solidFill>
                <a:highlight>
                  <a:schemeClr val="lt1"/>
                </a:highlight>
              </a:rPr>
              <a:t>Purpose: </a:t>
            </a:r>
            <a:r>
              <a:rPr lang="en" sz="1800">
                <a:solidFill>
                  <a:srgbClr val="333F48"/>
                </a:solidFill>
                <a:highlight>
                  <a:schemeClr val="lt1"/>
                </a:highlight>
              </a:rPr>
              <a:t>To build a set of high level best practices for using metadata across the scholarly communication cycle, in order to facilitate interoperability and easier exchange of information and data across the stakeholders in the process.</a:t>
            </a:r>
            <a:endParaRPr sz="1800" b="1">
              <a:solidFill>
                <a:srgbClr val="17222C"/>
              </a:solidFill>
            </a:endParaRPr>
          </a:p>
          <a:p>
            <a:pPr marL="0" lvl="0" indent="0" algn="l" rtl="0">
              <a:lnSpc>
                <a:spcPct val="115000"/>
              </a:lnSpc>
              <a:spcBef>
                <a:spcPts val="400"/>
              </a:spcBef>
              <a:spcAft>
                <a:spcPts val="0"/>
              </a:spcAft>
              <a:buNone/>
            </a:pPr>
            <a:endParaRPr/>
          </a:p>
        </p:txBody>
      </p:sp>
      <p:pic>
        <p:nvPicPr>
          <p:cNvPr id="152" name="Google Shape;152;p25"/>
          <p:cNvPicPr preferRelativeResize="0"/>
          <p:nvPr/>
        </p:nvPicPr>
        <p:blipFill>
          <a:blip r:embed="rId4">
            <a:alphaModFix/>
          </a:blip>
          <a:stretch>
            <a:fillRect/>
          </a:stretch>
        </p:blipFill>
        <p:spPr>
          <a:xfrm>
            <a:off x="393700" y="1734180"/>
            <a:ext cx="1270000" cy="1270000"/>
          </a:xfrm>
          <a:prstGeom prst="rect">
            <a:avLst/>
          </a:prstGeom>
          <a:noFill/>
          <a:ln>
            <a:noFill/>
          </a:ln>
        </p:spPr>
      </p:pic>
      <p:sp>
        <p:nvSpPr>
          <p:cNvPr id="2" name="TextBox 1">
            <a:extLst>
              <a:ext uri="{FF2B5EF4-FFF2-40B4-BE49-F238E27FC236}">
                <a16:creationId xmlns:a16="http://schemas.microsoft.com/office/drawing/2014/main" id="{8371B9B6-EC74-2342-94CA-A6BFEE055569}"/>
              </a:ext>
            </a:extLst>
          </p:cNvPr>
          <p:cNvSpPr txBox="1"/>
          <p:nvPr/>
        </p:nvSpPr>
        <p:spPr>
          <a:xfrm>
            <a:off x="466996" y="1121465"/>
            <a:ext cx="4660891" cy="461665"/>
          </a:xfrm>
          <a:prstGeom prst="rect">
            <a:avLst/>
          </a:prstGeom>
          <a:noFill/>
        </p:spPr>
        <p:txBody>
          <a:bodyPr wrap="none" rtlCol="0">
            <a:spAutoFit/>
          </a:bodyPr>
          <a:lstStyle/>
          <a:p>
            <a:r>
              <a:rPr lang="en" sz="2400"/>
              <a:t>Shared Best Practices and Principles</a:t>
            </a:r>
            <a:endParaRPr lang="en-US" sz="2400"/>
          </a:p>
        </p:txBody>
      </p:sp>
    </p:spTree>
    <p:extLst>
      <p:ext uri="{BB962C8B-B14F-4D97-AF65-F5344CB8AC3E}">
        <p14:creationId xmlns:p14="http://schemas.microsoft.com/office/powerpoint/2010/main" val="4937961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27"/>
          <p:cNvSpPr txBox="1">
            <a:spLocks noGrp="1"/>
          </p:cNvSpPr>
          <p:nvPr>
            <p:ph type="title"/>
          </p:nvPr>
        </p:nvSpPr>
        <p:spPr>
          <a:xfrm>
            <a:off x="464100" y="212367"/>
            <a:ext cx="8520600" cy="76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000000"/>
                </a:solidFill>
              </a:rPr>
              <a:t>Project 6: </a:t>
            </a:r>
            <a:endParaRPr>
              <a:solidFill>
                <a:srgbClr val="000000"/>
              </a:solidFill>
            </a:endParaRPr>
          </a:p>
        </p:txBody>
      </p:sp>
      <p:pic>
        <p:nvPicPr>
          <p:cNvPr id="165" name="Google Shape;165;p27"/>
          <p:cNvPicPr preferRelativeResize="0"/>
          <p:nvPr/>
        </p:nvPicPr>
        <p:blipFill>
          <a:blip r:embed="rId3">
            <a:alphaModFix/>
          </a:blip>
          <a:stretch>
            <a:fillRect/>
          </a:stretch>
        </p:blipFill>
        <p:spPr>
          <a:xfrm>
            <a:off x="-23412" y="6149626"/>
            <a:ext cx="9190824" cy="708375"/>
          </a:xfrm>
          <a:prstGeom prst="rect">
            <a:avLst/>
          </a:prstGeom>
          <a:noFill/>
          <a:ln>
            <a:noFill/>
          </a:ln>
        </p:spPr>
      </p:pic>
      <p:sp>
        <p:nvSpPr>
          <p:cNvPr id="166" name="Google Shape;166;p27"/>
          <p:cNvSpPr txBox="1">
            <a:spLocks noGrp="1"/>
          </p:cNvSpPr>
          <p:nvPr>
            <p:ph type="body" idx="1"/>
          </p:nvPr>
        </p:nvSpPr>
        <p:spPr>
          <a:xfrm>
            <a:off x="1741712" y="1746146"/>
            <a:ext cx="6989100" cy="1737280"/>
          </a:xfrm>
          <a:prstGeom prst="rect">
            <a:avLst/>
          </a:prstGeom>
        </p:spPr>
        <p:txBody>
          <a:bodyPr spcFirstLastPara="1" wrap="square" lIns="91425" tIns="91425" rIns="91425" bIns="91425" anchor="t" anchorCtr="0">
            <a:noAutofit/>
          </a:bodyPr>
          <a:lstStyle/>
          <a:p>
            <a:pPr marL="0" marR="190500" lvl="0" indent="0" algn="l" rtl="0">
              <a:lnSpc>
                <a:spcPct val="115000"/>
              </a:lnSpc>
              <a:spcBef>
                <a:spcPts val="0"/>
              </a:spcBef>
              <a:spcAft>
                <a:spcPts val="0"/>
              </a:spcAft>
              <a:buNone/>
            </a:pPr>
            <a:r>
              <a:rPr lang="en" sz="1800" b="1">
                <a:solidFill>
                  <a:srgbClr val="333F48"/>
                </a:solidFill>
                <a:highlight>
                  <a:schemeClr val="lt1"/>
                </a:highlight>
              </a:rPr>
              <a:t>Group Lead:</a:t>
            </a:r>
            <a:r>
              <a:rPr lang="en" sz="1800">
                <a:solidFill>
                  <a:srgbClr val="333F48"/>
                </a:solidFill>
                <a:highlight>
                  <a:schemeClr val="lt1"/>
                </a:highlight>
              </a:rPr>
              <a:t> Ted Habermann, HDF Group</a:t>
            </a:r>
            <a:endParaRPr sz="1800">
              <a:solidFill>
                <a:srgbClr val="333F48"/>
              </a:solidFill>
              <a:highlight>
                <a:schemeClr val="lt1"/>
              </a:highlight>
            </a:endParaRPr>
          </a:p>
          <a:p>
            <a:pPr marL="0" lvl="0" indent="0" algn="l" rtl="0">
              <a:lnSpc>
                <a:spcPct val="115000"/>
              </a:lnSpc>
              <a:spcBef>
                <a:spcPts val="1500"/>
              </a:spcBef>
              <a:spcAft>
                <a:spcPts val="0"/>
              </a:spcAft>
              <a:buNone/>
            </a:pPr>
            <a:r>
              <a:rPr lang="en" sz="1800" b="1">
                <a:solidFill>
                  <a:srgbClr val="333F48"/>
                </a:solidFill>
                <a:highlight>
                  <a:schemeClr val="lt1"/>
                </a:highlight>
              </a:rPr>
              <a:t>Purpose: </a:t>
            </a:r>
            <a:r>
              <a:rPr lang="en" sz="1800">
                <a:solidFill>
                  <a:schemeClr val="dk1"/>
                </a:solidFill>
              </a:rPr>
              <a:t>To identify and compare existing metadata evaluation tools and mechanisms for connecting the results of those evaluations to clear, cross-community guidance.</a:t>
            </a:r>
            <a:endParaRPr sz="1800" b="1">
              <a:solidFill>
                <a:srgbClr val="17222C"/>
              </a:solidFill>
            </a:endParaRPr>
          </a:p>
        </p:txBody>
      </p:sp>
      <p:pic>
        <p:nvPicPr>
          <p:cNvPr id="167" name="Google Shape;167;p27"/>
          <p:cNvPicPr preferRelativeResize="0"/>
          <p:nvPr/>
        </p:nvPicPr>
        <p:blipFill>
          <a:blip r:embed="rId4">
            <a:alphaModFix/>
          </a:blip>
          <a:stretch>
            <a:fillRect/>
          </a:stretch>
        </p:blipFill>
        <p:spPr>
          <a:xfrm>
            <a:off x="393700" y="1727200"/>
            <a:ext cx="1270000" cy="1270000"/>
          </a:xfrm>
          <a:prstGeom prst="rect">
            <a:avLst/>
          </a:prstGeom>
          <a:noFill/>
          <a:ln>
            <a:noFill/>
          </a:ln>
        </p:spPr>
      </p:pic>
      <p:sp>
        <p:nvSpPr>
          <p:cNvPr id="2" name="TextBox 1">
            <a:extLst>
              <a:ext uri="{FF2B5EF4-FFF2-40B4-BE49-F238E27FC236}">
                <a16:creationId xmlns:a16="http://schemas.microsoft.com/office/drawing/2014/main" id="{E5A7E57F-7814-C543-85AE-6DDAFC18712F}"/>
              </a:ext>
            </a:extLst>
          </p:cNvPr>
          <p:cNvSpPr txBox="1"/>
          <p:nvPr/>
        </p:nvSpPr>
        <p:spPr>
          <a:xfrm>
            <a:off x="466995" y="1130174"/>
            <a:ext cx="4558171" cy="461665"/>
          </a:xfrm>
          <a:prstGeom prst="rect">
            <a:avLst/>
          </a:prstGeom>
          <a:noFill/>
        </p:spPr>
        <p:txBody>
          <a:bodyPr wrap="none" rtlCol="0">
            <a:spAutoFit/>
          </a:bodyPr>
          <a:lstStyle/>
          <a:p>
            <a:r>
              <a:rPr lang="en" sz="2400"/>
              <a:t>Metadata Evaluation and Guidance</a:t>
            </a:r>
            <a:endParaRPr lang="en-US" sz="2400"/>
          </a:p>
        </p:txBody>
      </p:sp>
    </p:spTree>
    <p:extLst>
      <p:ext uri="{BB962C8B-B14F-4D97-AF65-F5344CB8AC3E}">
        <p14:creationId xmlns:p14="http://schemas.microsoft.com/office/powerpoint/2010/main" val="41876610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 name="Rectangle 117">
            <a:extLst>
              <a:ext uri="{FF2B5EF4-FFF2-40B4-BE49-F238E27FC236}">
                <a16:creationId xmlns:a16="http://schemas.microsoft.com/office/drawing/2014/main" id="{F0FA1E59-B76A-A64B-A441-69304DF90F17}"/>
              </a:ext>
            </a:extLst>
          </p:cNvPr>
          <p:cNvSpPr/>
          <p:nvPr/>
        </p:nvSpPr>
        <p:spPr>
          <a:xfrm>
            <a:off x="457201" y="1332697"/>
            <a:ext cx="8397974" cy="5328524"/>
          </a:xfrm>
          <a:prstGeom prst="rect">
            <a:avLst/>
          </a:prstGeom>
          <a:ln/>
        </p:spPr>
        <p:style>
          <a:lnRef idx="1">
            <a:schemeClr val="dk1"/>
          </a:lnRef>
          <a:fillRef idx="2">
            <a:schemeClr val="dk1"/>
          </a:fillRef>
          <a:effectRef idx="1">
            <a:schemeClr val="dk1"/>
          </a:effectRef>
          <a:fontRef idx="minor">
            <a:schemeClr val="dk1"/>
          </a:fontRef>
        </p:style>
        <p:txBody>
          <a:bodyPr rtlCol="0" anchor="t" anchorCtr="0"/>
          <a:lstStyle/>
          <a:p>
            <a:pPr algn="r"/>
            <a:endParaRPr lang="en-US" sz="1400" dirty="0">
              <a:solidFill>
                <a:srgbClr val="171717"/>
              </a:solidFill>
            </a:endParaRPr>
          </a:p>
        </p:txBody>
      </p:sp>
      <p:cxnSp>
        <p:nvCxnSpPr>
          <p:cNvPr id="49" name="Elbow Connector 48"/>
          <p:cNvCxnSpPr>
            <a:cxnSpLocks/>
            <a:stCxn id="41" idx="0"/>
            <a:endCxn id="22" idx="4"/>
          </p:cNvCxnSpPr>
          <p:nvPr/>
        </p:nvCxnSpPr>
        <p:spPr>
          <a:xfrm rot="5400000" flipH="1" flipV="1">
            <a:off x="1050050" y="3015474"/>
            <a:ext cx="625640" cy="2260"/>
          </a:xfrm>
          <a:prstGeom prst="bentConnector3">
            <a:avLst>
              <a:gd name="adj1" fmla="val 50000"/>
            </a:avLst>
          </a:prstGeom>
          <a:noFill/>
          <a:ln w="19050" cap="flat">
            <a:solidFill>
              <a:schemeClr val="tx1"/>
            </a:solidFill>
            <a:prstDash val="solid"/>
            <a:round/>
            <a:headEnd type="triangle" w="med" len="med"/>
            <a:tailEnd type="triangle" w="med" len="med"/>
          </a:ln>
        </p:spPr>
      </p:cxnSp>
      <p:sp>
        <p:nvSpPr>
          <p:cNvPr id="2" name="Title 1"/>
          <p:cNvSpPr>
            <a:spLocks noGrp="1"/>
          </p:cNvSpPr>
          <p:nvPr>
            <p:ph type="title"/>
          </p:nvPr>
        </p:nvSpPr>
        <p:spPr>
          <a:xfrm>
            <a:off x="342189" y="311906"/>
            <a:ext cx="4072135" cy="528157"/>
          </a:xfrm>
        </p:spPr>
        <p:txBody>
          <a:bodyPr>
            <a:normAutofit fontScale="90000"/>
          </a:bodyPr>
          <a:lstStyle/>
          <a:p>
            <a:pPr algn="l"/>
            <a:r>
              <a:rPr lang="en-US" sz="3600" dirty="0"/>
              <a:t>Metadata 2020 Thread</a:t>
            </a:r>
          </a:p>
        </p:txBody>
      </p:sp>
      <p:sp>
        <p:nvSpPr>
          <p:cNvPr id="41" name="Rectangle 40"/>
          <p:cNvSpPr/>
          <p:nvPr/>
        </p:nvSpPr>
        <p:spPr>
          <a:xfrm>
            <a:off x="619595" y="3329424"/>
            <a:ext cx="1484290" cy="904267"/>
          </a:xfrm>
          <a:prstGeom prst="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400" dirty="0">
                <a:solidFill>
                  <a:srgbClr val="171717"/>
                </a:solidFill>
              </a:rPr>
              <a:t>Recommendation</a:t>
            </a:r>
          </a:p>
        </p:txBody>
      </p:sp>
      <p:sp>
        <p:nvSpPr>
          <p:cNvPr id="39" name="TextBox 38"/>
          <p:cNvSpPr txBox="1"/>
          <p:nvPr/>
        </p:nvSpPr>
        <p:spPr>
          <a:xfrm>
            <a:off x="375766" y="752281"/>
            <a:ext cx="4342716" cy="369332"/>
          </a:xfrm>
          <a:prstGeom prst="rect">
            <a:avLst/>
          </a:prstGeom>
          <a:noFill/>
        </p:spPr>
        <p:txBody>
          <a:bodyPr wrap="square" rtlCol="0">
            <a:spAutoFit/>
          </a:bodyPr>
          <a:lstStyle/>
          <a:p>
            <a:r>
              <a:rPr lang="en-US" dirty="0"/>
              <a:t>Supporting the entire metadata life cycle</a:t>
            </a:r>
          </a:p>
        </p:txBody>
      </p:sp>
      <p:sp>
        <p:nvSpPr>
          <p:cNvPr id="72" name="Rectangle 71">
            <a:extLst>
              <a:ext uri="{FF2B5EF4-FFF2-40B4-BE49-F238E27FC236}">
                <a16:creationId xmlns:a16="http://schemas.microsoft.com/office/drawing/2014/main" id="{9B292E80-AC9E-384F-AF23-9F3E8BFC7355}"/>
              </a:ext>
            </a:extLst>
          </p:cNvPr>
          <p:cNvSpPr/>
          <p:nvPr/>
        </p:nvSpPr>
        <p:spPr>
          <a:xfrm>
            <a:off x="618796" y="4528767"/>
            <a:ext cx="1484290" cy="904267"/>
          </a:xfrm>
          <a:prstGeom prst="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400" dirty="0">
                <a:solidFill>
                  <a:srgbClr val="171717"/>
                </a:solidFill>
              </a:rPr>
              <a:t>Dialect</a:t>
            </a:r>
          </a:p>
        </p:txBody>
      </p:sp>
      <p:cxnSp>
        <p:nvCxnSpPr>
          <p:cNvPr id="78" name="Elbow Connector 77">
            <a:extLst>
              <a:ext uri="{FF2B5EF4-FFF2-40B4-BE49-F238E27FC236}">
                <a16:creationId xmlns:a16="http://schemas.microsoft.com/office/drawing/2014/main" id="{D874ECD2-A574-5247-848A-53905B40AAC2}"/>
              </a:ext>
            </a:extLst>
          </p:cNvPr>
          <p:cNvCxnSpPr>
            <a:cxnSpLocks/>
            <a:stCxn id="72" idx="0"/>
            <a:endCxn id="41" idx="2"/>
          </p:cNvCxnSpPr>
          <p:nvPr/>
        </p:nvCxnSpPr>
        <p:spPr>
          <a:xfrm rot="5400000" flipH="1" flipV="1">
            <a:off x="1213802" y="4380830"/>
            <a:ext cx="295076" cy="799"/>
          </a:xfrm>
          <a:prstGeom prst="bentConnector3">
            <a:avLst>
              <a:gd name="adj1" fmla="val 50000"/>
            </a:avLst>
          </a:prstGeom>
          <a:noFill/>
          <a:ln w="19050" cap="flat">
            <a:solidFill>
              <a:schemeClr val="tx1"/>
            </a:solidFill>
            <a:prstDash val="solid"/>
            <a:round/>
            <a:headEnd type="triangle" w="med" len="med"/>
            <a:tailEnd type="triangle" w="med" len="med"/>
          </a:ln>
        </p:spPr>
      </p:cxnSp>
      <p:sp>
        <p:nvSpPr>
          <p:cNvPr id="102" name="Rectangle 101">
            <a:extLst>
              <a:ext uri="{FF2B5EF4-FFF2-40B4-BE49-F238E27FC236}">
                <a16:creationId xmlns:a16="http://schemas.microsoft.com/office/drawing/2014/main" id="{4EC6EEA2-E7CB-3845-9898-0D54D566978E}"/>
              </a:ext>
            </a:extLst>
          </p:cNvPr>
          <p:cNvSpPr/>
          <p:nvPr/>
        </p:nvSpPr>
        <p:spPr>
          <a:xfrm>
            <a:off x="4483442" y="1767257"/>
            <a:ext cx="1690380" cy="2926126"/>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t" anchorCtr="0"/>
          <a:lstStyle/>
          <a:p>
            <a:pPr algn="ctr"/>
            <a:endParaRPr lang="en-US" sz="1400" dirty="0">
              <a:solidFill>
                <a:srgbClr val="171717"/>
              </a:solidFill>
            </a:endParaRPr>
          </a:p>
          <a:p>
            <a:pPr algn="ctr"/>
            <a:endParaRPr lang="en-US" sz="1400" dirty="0">
              <a:solidFill>
                <a:srgbClr val="171717"/>
              </a:solidFill>
            </a:endParaRPr>
          </a:p>
          <a:p>
            <a:pPr algn="ctr"/>
            <a:endParaRPr lang="en-US" sz="1400" dirty="0">
              <a:solidFill>
                <a:srgbClr val="171717"/>
              </a:solidFill>
            </a:endParaRPr>
          </a:p>
          <a:p>
            <a:pPr algn="ctr"/>
            <a:r>
              <a:rPr lang="en-US" sz="1400" dirty="0">
                <a:solidFill>
                  <a:srgbClr val="171717"/>
                </a:solidFill>
              </a:rPr>
              <a:t>Metadata Evaluation and Guidance</a:t>
            </a:r>
          </a:p>
        </p:txBody>
      </p:sp>
      <p:grpSp>
        <p:nvGrpSpPr>
          <p:cNvPr id="95" name="Group 94">
            <a:extLst>
              <a:ext uri="{FF2B5EF4-FFF2-40B4-BE49-F238E27FC236}">
                <a16:creationId xmlns:a16="http://schemas.microsoft.com/office/drawing/2014/main" id="{294FC67B-A361-E44F-90B0-F0616B343153}"/>
              </a:ext>
            </a:extLst>
          </p:cNvPr>
          <p:cNvGrpSpPr/>
          <p:nvPr/>
        </p:nvGrpSpPr>
        <p:grpSpPr>
          <a:xfrm>
            <a:off x="4568945" y="3181988"/>
            <a:ext cx="1519374" cy="1248244"/>
            <a:chOff x="4487678" y="4785764"/>
            <a:chExt cx="1519374" cy="1248244"/>
          </a:xfrm>
        </p:grpSpPr>
        <p:sp>
          <p:nvSpPr>
            <p:cNvPr id="86" name="Folded Corner 85">
              <a:extLst>
                <a:ext uri="{FF2B5EF4-FFF2-40B4-BE49-F238E27FC236}">
                  <a16:creationId xmlns:a16="http://schemas.microsoft.com/office/drawing/2014/main" id="{0B791957-0BFA-284B-914B-AA3FD81E80E6}"/>
                </a:ext>
              </a:extLst>
            </p:cNvPr>
            <p:cNvSpPr/>
            <p:nvPr/>
          </p:nvSpPr>
          <p:spPr>
            <a:xfrm>
              <a:off x="4487678" y="4970425"/>
              <a:ext cx="386660" cy="444865"/>
            </a:xfrm>
            <a:prstGeom prst="foldedCorner">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sz="1400" dirty="0">
                <a:solidFill>
                  <a:srgbClr val="171717"/>
                </a:solidFill>
              </a:endParaRPr>
            </a:p>
          </p:txBody>
        </p:sp>
        <p:sp>
          <p:nvSpPr>
            <p:cNvPr id="87" name="Folded Corner 86">
              <a:extLst>
                <a:ext uri="{FF2B5EF4-FFF2-40B4-BE49-F238E27FC236}">
                  <a16:creationId xmlns:a16="http://schemas.microsoft.com/office/drawing/2014/main" id="{F326BFE3-4BEA-1A4E-99C3-94817572E293}"/>
                </a:ext>
              </a:extLst>
            </p:cNvPr>
            <p:cNvSpPr/>
            <p:nvPr/>
          </p:nvSpPr>
          <p:spPr>
            <a:xfrm>
              <a:off x="4756480" y="4785764"/>
              <a:ext cx="386660" cy="444865"/>
            </a:xfrm>
            <a:prstGeom prst="foldedCorner">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sz="1400" dirty="0">
                <a:solidFill>
                  <a:srgbClr val="171717"/>
                </a:solidFill>
              </a:endParaRPr>
            </a:p>
          </p:txBody>
        </p:sp>
        <p:sp>
          <p:nvSpPr>
            <p:cNvPr id="88" name="Folded Corner 87">
              <a:extLst>
                <a:ext uri="{FF2B5EF4-FFF2-40B4-BE49-F238E27FC236}">
                  <a16:creationId xmlns:a16="http://schemas.microsoft.com/office/drawing/2014/main" id="{EFC9553B-7B93-D240-9010-142F62044D08}"/>
                </a:ext>
              </a:extLst>
            </p:cNvPr>
            <p:cNvSpPr/>
            <p:nvPr/>
          </p:nvSpPr>
          <p:spPr>
            <a:xfrm>
              <a:off x="4593866" y="5342278"/>
              <a:ext cx="386660" cy="444865"/>
            </a:xfrm>
            <a:prstGeom prst="foldedCorner">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sz="1400" dirty="0">
                <a:solidFill>
                  <a:srgbClr val="171717"/>
                </a:solidFill>
              </a:endParaRPr>
            </a:p>
          </p:txBody>
        </p:sp>
        <p:sp>
          <p:nvSpPr>
            <p:cNvPr id="89" name="Folded Corner 88">
              <a:extLst>
                <a:ext uri="{FF2B5EF4-FFF2-40B4-BE49-F238E27FC236}">
                  <a16:creationId xmlns:a16="http://schemas.microsoft.com/office/drawing/2014/main" id="{8AD2CDF3-22FB-B448-B6F7-EF4B50FB8CEA}"/>
                </a:ext>
              </a:extLst>
            </p:cNvPr>
            <p:cNvSpPr/>
            <p:nvPr/>
          </p:nvSpPr>
          <p:spPr>
            <a:xfrm>
              <a:off x="5143140" y="5239027"/>
              <a:ext cx="386660" cy="444865"/>
            </a:xfrm>
            <a:prstGeom prst="foldedCorner">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sz="1400" dirty="0">
                <a:solidFill>
                  <a:srgbClr val="171717"/>
                </a:solidFill>
              </a:endParaRPr>
            </a:p>
          </p:txBody>
        </p:sp>
        <p:sp>
          <p:nvSpPr>
            <p:cNvPr id="90" name="Folded Corner 89">
              <a:extLst>
                <a:ext uri="{FF2B5EF4-FFF2-40B4-BE49-F238E27FC236}">
                  <a16:creationId xmlns:a16="http://schemas.microsoft.com/office/drawing/2014/main" id="{FAB85F25-2675-E847-A88D-D462336F0EE0}"/>
                </a:ext>
              </a:extLst>
            </p:cNvPr>
            <p:cNvSpPr/>
            <p:nvPr/>
          </p:nvSpPr>
          <p:spPr>
            <a:xfrm>
              <a:off x="4900305" y="5589143"/>
              <a:ext cx="386660" cy="444865"/>
            </a:xfrm>
            <a:prstGeom prst="foldedCorner">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sz="1400" dirty="0">
                <a:solidFill>
                  <a:srgbClr val="171717"/>
                </a:solidFill>
              </a:endParaRPr>
            </a:p>
          </p:txBody>
        </p:sp>
        <p:sp>
          <p:nvSpPr>
            <p:cNvPr id="91" name="Folded Corner 90">
              <a:extLst>
                <a:ext uri="{FF2B5EF4-FFF2-40B4-BE49-F238E27FC236}">
                  <a16:creationId xmlns:a16="http://schemas.microsoft.com/office/drawing/2014/main" id="{1250212B-A820-B143-89AD-E62B31D8E775}"/>
                </a:ext>
              </a:extLst>
            </p:cNvPr>
            <p:cNvSpPr/>
            <p:nvPr/>
          </p:nvSpPr>
          <p:spPr>
            <a:xfrm>
              <a:off x="5388581" y="5446621"/>
              <a:ext cx="386660" cy="444865"/>
            </a:xfrm>
            <a:prstGeom prst="foldedCorner">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sz="1400" dirty="0">
                <a:solidFill>
                  <a:srgbClr val="171717"/>
                </a:solidFill>
              </a:endParaRPr>
            </a:p>
          </p:txBody>
        </p:sp>
        <p:sp>
          <p:nvSpPr>
            <p:cNvPr id="92" name="Folded Corner 91">
              <a:extLst>
                <a:ext uri="{FF2B5EF4-FFF2-40B4-BE49-F238E27FC236}">
                  <a16:creationId xmlns:a16="http://schemas.microsoft.com/office/drawing/2014/main" id="{4A7811DE-1AED-6A40-B85E-486120EAE9B9}"/>
                </a:ext>
              </a:extLst>
            </p:cNvPr>
            <p:cNvSpPr/>
            <p:nvPr/>
          </p:nvSpPr>
          <p:spPr>
            <a:xfrm>
              <a:off x="5388581" y="4802833"/>
              <a:ext cx="386660" cy="444865"/>
            </a:xfrm>
            <a:prstGeom prst="foldedCorner">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sz="1400" dirty="0">
                <a:solidFill>
                  <a:srgbClr val="171717"/>
                </a:solidFill>
              </a:endParaRPr>
            </a:p>
          </p:txBody>
        </p:sp>
        <p:sp>
          <p:nvSpPr>
            <p:cNvPr id="93" name="Folded Corner 92">
              <a:extLst>
                <a:ext uri="{FF2B5EF4-FFF2-40B4-BE49-F238E27FC236}">
                  <a16:creationId xmlns:a16="http://schemas.microsoft.com/office/drawing/2014/main" id="{7FA035B5-0FA9-F44F-A2C5-5F08B6BB3540}"/>
                </a:ext>
              </a:extLst>
            </p:cNvPr>
            <p:cNvSpPr/>
            <p:nvPr/>
          </p:nvSpPr>
          <p:spPr>
            <a:xfrm>
              <a:off x="5620392" y="5155870"/>
              <a:ext cx="386660" cy="444865"/>
            </a:xfrm>
            <a:prstGeom prst="foldedCorner">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sz="1400" dirty="0">
                <a:solidFill>
                  <a:srgbClr val="171717"/>
                </a:solidFill>
              </a:endParaRPr>
            </a:p>
          </p:txBody>
        </p:sp>
        <p:sp>
          <p:nvSpPr>
            <p:cNvPr id="94" name="Folded Corner 93">
              <a:extLst>
                <a:ext uri="{FF2B5EF4-FFF2-40B4-BE49-F238E27FC236}">
                  <a16:creationId xmlns:a16="http://schemas.microsoft.com/office/drawing/2014/main" id="{85B889E9-0D10-6940-8AFA-58B8EB13B197}"/>
                </a:ext>
              </a:extLst>
            </p:cNvPr>
            <p:cNvSpPr/>
            <p:nvPr/>
          </p:nvSpPr>
          <p:spPr>
            <a:xfrm>
              <a:off x="5071118" y="4897413"/>
              <a:ext cx="386660" cy="444865"/>
            </a:xfrm>
            <a:prstGeom prst="foldedCorner">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sz="1400" dirty="0">
                <a:solidFill>
                  <a:srgbClr val="171717"/>
                </a:solidFill>
              </a:endParaRPr>
            </a:p>
          </p:txBody>
        </p:sp>
        <p:sp>
          <p:nvSpPr>
            <p:cNvPr id="20" name="TextBox 94"/>
            <p:cNvSpPr txBox="1">
              <a:spLocks noChangeArrowheads="1"/>
            </p:cNvSpPr>
            <p:nvPr/>
          </p:nvSpPr>
          <p:spPr bwMode="auto">
            <a:xfrm>
              <a:off x="4828964" y="5165824"/>
              <a:ext cx="897425" cy="307777"/>
            </a:xfrm>
            <a:prstGeom prst="rect">
              <a:avLst/>
            </a:prstGeom>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style>
            <a:lnRef idx="1">
              <a:schemeClr val="accent4"/>
            </a:lnRef>
            <a:fillRef idx="2">
              <a:schemeClr val="accent4"/>
            </a:fillRef>
            <a:effectRef idx="1">
              <a:schemeClr val="accent4"/>
            </a:effectRef>
            <a:fontRef idx="minor">
              <a:schemeClr val="dk1"/>
            </a:fontRef>
          </p:style>
          <p:txBody>
            <a:bodyPr rtlCol="0" anchor="ctr"/>
            <a:lstStyle>
              <a:defPPr>
                <a:defRPr lang="en-US"/>
              </a:defPPr>
              <a:lvl1pPr algn="ctr">
                <a:defRPr sz="1400">
                  <a:solidFill>
                    <a:srgbClr val="171717"/>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US" dirty="0"/>
                <a:t>Metadata</a:t>
              </a:r>
            </a:p>
          </p:txBody>
        </p:sp>
      </p:grpSp>
      <p:sp>
        <p:nvSpPr>
          <p:cNvPr id="104" name="Oval 103">
            <a:extLst>
              <a:ext uri="{FF2B5EF4-FFF2-40B4-BE49-F238E27FC236}">
                <a16:creationId xmlns:a16="http://schemas.microsoft.com/office/drawing/2014/main" id="{29BDEFFA-A182-0E4D-984B-4D6F1BA57D4B}"/>
              </a:ext>
            </a:extLst>
          </p:cNvPr>
          <p:cNvSpPr/>
          <p:nvPr/>
        </p:nvSpPr>
        <p:spPr>
          <a:xfrm>
            <a:off x="5028105" y="1828462"/>
            <a:ext cx="599929" cy="599929"/>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a:t>P6</a:t>
            </a:r>
          </a:p>
        </p:txBody>
      </p:sp>
      <p:sp>
        <p:nvSpPr>
          <p:cNvPr id="109" name="Rectangle 108">
            <a:extLst>
              <a:ext uri="{FF2B5EF4-FFF2-40B4-BE49-F238E27FC236}">
                <a16:creationId xmlns:a16="http://schemas.microsoft.com/office/drawing/2014/main" id="{0CD21347-932D-1143-A154-D4D3C8E89D08}"/>
              </a:ext>
            </a:extLst>
          </p:cNvPr>
          <p:cNvSpPr/>
          <p:nvPr/>
        </p:nvSpPr>
        <p:spPr>
          <a:xfrm>
            <a:off x="5917046" y="4797726"/>
            <a:ext cx="2007760" cy="948870"/>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t" anchorCtr="0"/>
          <a:lstStyle/>
          <a:p>
            <a:r>
              <a:rPr lang="en-US" sz="1400" dirty="0">
                <a:solidFill>
                  <a:srgbClr val="171717"/>
                </a:solidFill>
              </a:rPr>
              <a:t>Shared Best Practices and Guidance</a:t>
            </a:r>
          </a:p>
        </p:txBody>
      </p:sp>
      <p:sp>
        <p:nvSpPr>
          <p:cNvPr id="110" name="Oval 109">
            <a:extLst>
              <a:ext uri="{FF2B5EF4-FFF2-40B4-BE49-F238E27FC236}">
                <a16:creationId xmlns:a16="http://schemas.microsoft.com/office/drawing/2014/main" id="{A921D9A6-54D2-F340-9593-A945860BC75B}"/>
              </a:ext>
            </a:extLst>
          </p:cNvPr>
          <p:cNvSpPr/>
          <p:nvPr/>
        </p:nvSpPr>
        <p:spPr>
          <a:xfrm>
            <a:off x="7228073" y="5048591"/>
            <a:ext cx="599929" cy="599929"/>
          </a:xfrm>
          <a:prstGeom prst="ellipse">
            <a:avLst/>
          </a:prstGeom>
        </p:spPr>
        <p:style>
          <a:lnRef idx="1">
            <a:schemeClr val="accent3"/>
          </a:lnRef>
          <a:fillRef idx="2">
            <a:schemeClr val="accent3"/>
          </a:fillRef>
          <a:effectRef idx="1">
            <a:schemeClr val="accent3"/>
          </a:effectRef>
          <a:fontRef idx="minor">
            <a:schemeClr val="dk1"/>
          </a:fontRef>
        </p:style>
        <p:txBody>
          <a:bodyPr lIns="45720" rIns="45720" rtlCol="0" anchor="ctr"/>
          <a:lstStyle/>
          <a:p>
            <a:pPr algn="ctr"/>
            <a:r>
              <a:rPr lang="en-US" dirty="0"/>
              <a:t>P5</a:t>
            </a:r>
          </a:p>
        </p:txBody>
      </p:sp>
      <p:sp>
        <p:nvSpPr>
          <p:cNvPr id="113" name="Rectangle 112">
            <a:extLst>
              <a:ext uri="{FF2B5EF4-FFF2-40B4-BE49-F238E27FC236}">
                <a16:creationId xmlns:a16="http://schemas.microsoft.com/office/drawing/2014/main" id="{BCD462FC-0A04-4D46-9040-DE104571DFC7}"/>
              </a:ext>
            </a:extLst>
          </p:cNvPr>
          <p:cNvSpPr/>
          <p:nvPr/>
        </p:nvSpPr>
        <p:spPr>
          <a:xfrm>
            <a:off x="576464" y="6088197"/>
            <a:ext cx="8154063" cy="337026"/>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t" anchorCtr="0"/>
          <a:lstStyle/>
          <a:p>
            <a:pPr algn="ctr"/>
            <a:r>
              <a:rPr lang="en-US" sz="1400" dirty="0">
                <a:solidFill>
                  <a:srgbClr val="171717"/>
                </a:solidFill>
              </a:rPr>
              <a:t>Consistent Terminology – Names for Concepts</a:t>
            </a:r>
          </a:p>
        </p:txBody>
      </p:sp>
      <p:sp>
        <p:nvSpPr>
          <p:cNvPr id="114" name="Oval 113">
            <a:extLst>
              <a:ext uri="{FF2B5EF4-FFF2-40B4-BE49-F238E27FC236}">
                <a16:creationId xmlns:a16="http://schemas.microsoft.com/office/drawing/2014/main" id="{FF3F8E97-B2FA-0B42-BA63-FE84807F032B}"/>
              </a:ext>
            </a:extLst>
          </p:cNvPr>
          <p:cNvSpPr/>
          <p:nvPr/>
        </p:nvSpPr>
        <p:spPr>
          <a:xfrm>
            <a:off x="8130598" y="5956745"/>
            <a:ext cx="599929" cy="599929"/>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a:t>P3</a:t>
            </a:r>
          </a:p>
        </p:txBody>
      </p:sp>
      <p:cxnSp>
        <p:nvCxnSpPr>
          <p:cNvPr id="115" name="Elbow Connector 114">
            <a:extLst>
              <a:ext uri="{FF2B5EF4-FFF2-40B4-BE49-F238E27FC236}">
                <a16:creationId xmlns:a16="http://schemas.microsoft.com/office/drawing/2014/main" id="{8326F00E-A30C-4249-AEB7-704C4861D83F}"/>
              </a:ext>
            </a:extLst>
          </p:cNvPr>
          <p:cNvCxnSpPr>
            <a:cxnSpLocks/>
            <a:stCxn id="109" idx="0"/>
            <a:endCxn id="22" idx="0"/>
          </p:cNvCxnSpPr>
          <p:nvPr/>
        </p:nvCxnSpPr>
        <p:spPr>
          <a:xfrm rot="16200000" flipV="1">
            <a:off x="2556605" y="433405"/>
            <a:ext cx="3171716" cy="5556926"/>
          </a:xfrm>
          <a:prstGeom prst="bentConnector3">
            <a:avLst>
              <a:gd name="adj1" fmla="val 107207"/>
            </a:avLst>
          </a:prstGeom>
          <a:noFill/>
          <a:ln w="19050" cap="flat">
            <a:solidFill>
              <a:srgbClr val="000000"/>
            </a:solidFill>
            <a:prstDash val="solid"/>
            <a:round/>
            <a:headEnd type="none" w="lg" len="lg"/>
            <a:tailEnd type="triangle" w="med" len="med"/>
          </a:ln>
        </p:spPr>
      </p:cxnSp>
      <p:grpSp>
        <p:nvGrpSpPr>
          <p:cNvPr id="51" name="Group 50">
            <a:extLst>
              <a:ext uri="{FF2B5EF4-FFF2-40B4-BE49-F238E27FC236}">
                <a16:creationId xmlns:a16="http://schemas.microsoft.com/office/drawing/2014/main" id="{1B5F2435-F19D-1C47-A5B7-7D03D763AE3B}"/>
              </a:ext>
            </a:extLst>
          </p:cNvPr>
          <p:cNvGrpSpPr/>
          <p:nvPr/>
        </p:nvGrpSpPr>
        <p:grpSpPr>
          <a:xfrm>
            <a:off x="6588745" y="3448327"/>
            <a:ext cx="2099659" cy="799113"/>
            <a:chOff x="6567612" y="3186254"/>
            <a:chExt cx="2099659" cy="799113"/>
          </a:xfrm>
        </p:grpSpPr>
        <p:sp>
          <p:nvSpPr>
            <p:cNvPr id="122" name="Rectangle 121">
              <a:extLst>
                <a:ext uri="{FF2B5EF4-FFF2-40B4-BE49-F238E27FC236}">
                  <a16:creationId xmlns:a16="http://schemas.microsoft.com/office/drawing/2014/main" id="{E05EDB0F-029A-484F-B17D-944A442402A0}"/>
                </a:ext>
              </a:extLst>
            </p:cNvPr>
            <p:cNvSpPr/>
            <p:nvPr/>
          </p:nvSpPr>
          <p:spPr>
            <a:xfrm>
              <a:off x="6567612" y="3186254"/>
              <a:ext cx="2099659" cy="799113"/>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t" anchorCtr="0"/>
            <a:lstStyle/>
            <a:p>
              <a:r>
                <a:rPr lang="en-US" sz="1400" dirty="0">
                  <a:solidFill>
                    <a:srgbClr val="171717"/>
                  </a:solidFill>
                </a:rPr>
                <a:t>Researcher</a:t>
              </a:r>
            </a:p>
            <a:p>
              <a:r>
                <a:rPr lang="en-US" sz="1400" dirty="0">
                  <a:solidFill>
                    <a:srgbClr val="171717"/>
                  </a:solidFill>
                </a:rPr>
                <a:t>Communication</a:t>
              </a:r>
            </a:p>
          </p:txBody>
        </p:sp>
        <p:sp>
          <p:nvSpPr>
            <p:cNvPr id="123" name="Oval 122">
              <a:extLst>
                <a:ext uri="{FF2B5EF4-FFF2-40B4-BE49-F238E27FC236}">
                  <a16:creationId xmlns:a16="http://schemas.microsoft.com/office/drawing/2014/main" id="{5582F8F0-6ABB-5444-BB36-120B1AA93B5C}"/>
                </a:ext>
              </a:extLst>
            </p:cNvPr>
            <p:cNvSpPr/>
            <p:nvPr/>
          </p:nvSpPr>
          <p:spPr>
            <a:xfrm>
              <a:off x="7942525" y="3252129"/>
              <a:ext cx="599929" cy="599929"/>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a:t>P1</a:t>
              </a:r>
            </a:p>
          </p:txBody>
        </p:sp>
      </p:grpSp>
      <p:cxnSp>
        <p:nvCxnSpPr>
          <p:cNvPr id="127" name="Elbow Connector 126">
            <a:extLst>
              <a:ext uri="{FF2B5EF4-FFF2-40B4-BE49-F238E27FC236}">
                <a16:creationId xmlns:a16="http://schemas.microsoft.com/office/drawing/2014/main" id="{978846F4-BC59-2847-ABE6-28E397BF1034}"/>
              </a:ext>
            </a:extLst>
          </p:cNvPr>
          <p:cNvCxnSpPr>
            <a:cxnSpLocks/>
            <a:stCxn id="102" idx="2"/>
            <a:endCxn id="109" idx="1"/>
          </p:cNvCxnSpPr>
          <p:nvPr/>
        </p:nvCxnSpPr>
        <p:spPr>
          <a:xfrm rot="16200000" flipH="1">
            <a:off x="5333450" y="4688565"/>
            <a:ext cx="578778" cy="588414"/>
          </a:xfrm>
          <a:prstGeom prst="bentConnector2">
            <a:avLst/>
          </a:prstGeom>
          <a:noFill/>
          <a:ln w="19050" cap="flat">
            <a:solidFill>
              <a:srgbClr val="000000"/>
            </a:solidFill>
            <a:prstDash val="solid"/>
            <a:round/>
            <a:headEnd type="none" w="lg" len="lg"/>
            <a:tailEnd type="triangle" w="med" len="med"/>
          </a:ln>
        </p:spPr>
      </p:cxnSp>
      <p:cxnSp>
        <p:nvCxnSpPr>
          <p:cNvPr id="132" name="Elbow Connector 131">
            <a:extLst>
              <a:ext uri="{FF2B5EF4-FFF2-40B4-BE49-F238E27FC236}">
                <a16:creationId xmlns:a16="http://schemas.microsoft.com/office/drawing/2014/main" id="{9DA6CD8B-7B38-F24A-9C37-742F614478ED}"/>
              </a:ext>
            </a:extLst>
          </p:cNvPr>
          <p:cNvCxnSpPr>
            <a:cxnSpLocks/>
            <a:stCxn id="83" idx="3"/>
            <a:endCxn id="102" idx="1"/>
          </p:cNvCxnSpPr>
          <p:nvPr/>
        </p:nvCxnSpPr>
        <p:spPr>
          <a:xfrm flipV="1">
            <a:off x="4138819" y="3230320"/>
            <a:ext cx="344623" cy="1892223"/>
          </a:xfrm>
          <a:prstGeom prst="bentConnector3">
            <a:avLst>
              <a:gd name="adj1" fmla="val 50000"/>
            </a:avLst>
          </a:prstGeom>
          <a:noFill/>
          <a:ln w="19050" cap="flat">
            <a:solidFill>
              <a:srgbClr val="000000"/>
            </a:solidFill>
            <a:prstDash val="solid"/>
            <a:round/>
            <a:headEnd type="none" w="lg" len="lg"/>
            <a:tailEnd type="triangle" w="med" len="med"/>
          </a:ln>
        </p:spPr>
      </p:cxnSp>
      <p:sp>
        <p:nvSpPr>
          <p:cNvPr id="29" name="Rectangle 28"/>
          <p:cNvSpPr/>
          <p:nvPr/>
        </p:nvSpPr>
        <p:spPr>
          <a:xfrm>
            <a:off x="2510372" y="1767256"/>
            <a:ext cx="1690380" cy="3979339"/>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t" anchorCtr="0"/>
          <a:lstStyle/>
          <a:p>
            <a:pPr algn="ctr"/>
            <a:endParaRPr lang="en-US" sz="1400" dirty="0">
              <a:solidFill>
                <a:srgbClr val="171717"/>
              </a:solidFill>
            </a:endParaRPr>
          </a:p>
          <a:p>
            <a:pPr algn="ctr"/>
            <a:endParaRPr lang="en-US" sz="1400" dirty="0">
              <a:solidFill>
                <a:srgbClr val="171717"/>
              </a:solidFill>
            </a:endParaRPr>
          </a:p>
          <a:p>
            <a:pPr algn="ctr"/>
            <a:endParaRPr lang="en-US" sz="1400" dirty="0">
              <a:solidFill>
                <a:srgbClr val="171717"/>
              </a:solidFill>
            </a:endParaRPr>
          </a:p>
          <a:p>
            <a:pPr algn="ctr"/>
            <a:r>
              <a:rPr lang="en-US" sz="1400" dirty="0">
                <a:solidFill>
                  <a:srgbClr val="171717"/>
                </a:solidFill>
              </a:rPr>
              <a:t>Metadata</a:t>
            </a:r>
          </a:p>
          <a:p>
            <a:pPr algn="ctr"/>
            <a:r>
              <a:rPr lang="en-US" sz="1400" dirty="0">
                <a:solidFill>
                  <a:srgbClr val="171717"/>
                </a:solidFill>
              </a:rPr>
              <a:t>Recommendation and Element Mappings</a:t>
            </a:r>
          </a:p>
        </p:txBody>
      </p:sp>
      <p:sp>
        <p:nvSpPr>
          <p:cNvPr id="66" name="Rectangle 65">
            <a:extLst>
              <a:ext uri="{FF2B5EF4-FFF2-40B4-BE49-F238E27FC236}">
                <a16:creationId xmlns:a16="http://schemas.microsoft.com/office/drawing/2014/main" id="{021DD043-AB8F-7349-83C5-DA463A98BFF8}"/>
              </a:ext>
            </a:extLst>
          </p:cNvPr>
          <p:cNvSpPr/>
          <p:nvPr/>
        </p:nvSpPr>
        <p:spPr>
          <a:xfrm>
            <a:off x="2578657" y="3462682"/>
            <a:ext cx="1553811" cy="904267"/>
          </a:xfrm>
          <a:prstGeom prst="rect">
            <a:avLst/>
          </a:prstGeom>
          <a:ln/>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1400" dirty="0">
                <a:solidFill>
                  <a:srgbClr val="171717"/>
                </a:solidFill>
              </a:rPr>
              <a:t>Conceptual Mapping Between</a:t>
            </a:r>
          </a:p>
          <a:p>
            <a:pPr algn="ctr"/>
            <a:r>
              <a:rPr lang="en-US" sz="1400" dirty="0">
                <a:solidFill>
                  <a:srgbClr val="171717"/>
                </a:solidFill>
              </a:rPr>
              <a:t>Recommendations </a:t>
            </a:r>
          </a:p>
        </p:txBody>
      </p:sp>
      <p:sp>
        <p:nvSpPr>
          <p:cNvPr id="83" name="Rectangle 82">
            <a:extLst>
              <a:ext uri="{FF2B5EF4-FFF2-40B4-BE49-F238E27FC236}">
                <a16:creationId xmlns:a16="http://schemas.microsoft.com/office/drawing/2014/main" id="{E3809DBD-C4E0-9641-9C52-D3CE3301F79B}"/>
              </a:ext>
            </a:extLst>
          </p:cNvPr>
          <p:cNvSpPr/>
          <p:nvPr/>
        </p:nvSpPr>
        <p:spPr>
          <a:xfrm>
            <a:off x="2585008" y="4670409"/>
            <a:ext cx="1553811" cy="904267"/>
          </a:xfrm>
          <a:prstGeom prst="rect">
            <a:avLst/>
          </a:prstGeom>
          <a:ln/>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1400" dirty="0">
                <a:solidFill>
                  <a:srgbClr val="171717"/>
                </a:solidFill>
              </a:rPr>
              <a:t>Implementation Mapping Between</a:t>
            </a:r>
          </a:p>
          <a:p>
            <a:pPr algn="ctr"/>
            <a:r>
              <a:rPr lang="en-US" sz="1400" dirty="0">
                <a:solidFill>
                  <a:srgbClr val="171717"/>
                </a:solidFill>
              </a:rPr>
              <a:t>Representations </a:t>
            </a:r>
          </a:p>
        </p:txBody>
      </p:sp>
      <p:sp>
        <p:nvSpPr>
          <p:cNvPr id="103" name="Oval 102">
            <a:extLst>
              <a:ext uri="{FF2B5EF4-FFF2-40B4-BE49-F238E27FC236}">
                <a16:creationId xmlns:a16="http://schemas.microsoft.com/office/drawing/2014/main" id="{5DE71405-086E-6247-A98B-E358F73A4FCA}"/>
              </a:ext>
            </a:extLst>
          </p:cNvPr>
          <p:cNvSpPr/>
          <p:nvPr/>
        </p:nvSpPr>
        <p:spPr>
          <a:xfrm>
            <a:off x="3055597" y="1830451"/>
            <a:ext cx="599929" cy="599929"/>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a:t>P2</a:t>
            </a:r>
          </a:p>
        </p:txBody>
      </p:sp>
      <p:cxnSp>
        <p:nvCxnSpPr>
          <p:cNvPr id="135" name="Elbow Connector 134">
            <a:extLst>
              <a:ext uri="{FF2B5EF4-FFF2-40B4-BE49-F238E27FC236}">
                <a16:creationId xmlns:a16="http://schemas.microsoft.com/office/drawing/2014/main" id="{55362413-BC46-E946-9982-B0A593978D96}"/>
              </a:ext>
            </a:extLst>
          </p:cNvPr>
          <p:cNvCxnSpPr>
            <a:cxnSpLocks/>
            <a:stCxn id="83" idx="0"/>
            <a:endCxn id="66" idx="2"/>
          </p:cNvCxnSpPr>
          <p:nvPr/>
        </p:nvCxnSpPr>
        <p:spPr>
          <a:xfrm rot="16200000" flipV="1">
            <a:off x="3207009" y="4515503"/>
            <a:ext cx="303460" cy="6351"/>
          </a:xfrm>
          <a:prstGeom prst="bentConnector3">
            <a:avLst>
              <a:gd name="adj1" fmla="val 50000"/>
            </a:avLst>
          </a:prstGeom>
          <a:noFill/>
          <a:ln w="19050" cap="flat">
            <a:solidFill>
              <a:srgbClr val="000000"/>
            </a:solidFill>
            <a:prstDash val="solid"/>
            <a:round/>
            <a:headEnd type="triangle" w="med" len="med"/>
            <a:tailEnd type="triangle" w="med" len="med"/>
          </a:ln>
        </p:spPr>
      </p:cxnSp>
      <p:sp>
        <p:nvSpPr>
          <p:cNvPr id="5" name="TextBox 4">
            <a:extLst>
              <a:ext uri="{FF2B5EF4-FFF2-40B4-BE49-F238E27FC236}">
                <a16:creationId xmlns:a16="http://schemas.microsoft.com/office/drawing/2014/main" id="{771BEBCF-E5D7-A648-8527-12B1013D8681}"/>
              </a:ext>
            </a:extLst>
          </p:cNvPr>
          <p:cNvSpPr txBox="1"/>
          <p:nvPr/>
        </p:nvSpPr>
        <p:spPr>
          <a:xfrm>
            <a:off x="7327278" y="1513047"/>
            <a:ext cx="1462721" cy="1384995"/>
          </a:xfrm>
          <a:prstGeom prst="rect">
            <a:avLst/>
          </a:prstGeom>
          <a:noFill/>
        </p:spPr>
        <p:txBody>
          <a:bodyPr wrap="square" rtlCol="0">
            <a:spAutoFit/>
          </a:bodyPr>
          <a:lstStyle/>
          <a:p>
            <a:r>
              <a:rPr lang="en-US" sz="1400" dirty="0">
                <a:solidFill>
                  <a:srgbClr val="171717"/>
                </a:solidFill>
              </a:rPr>
              <a:t>Incentives for Improving Metadata Quality</a:t>
            </a:r>
          </a:p>
          <a:p>
            <a:endParaRPr lang="en-US" sz="1400" dirty="0">
              <a:solidFill>
                <a:srgbClr val="171717"/>
              </a:solidFill>
            </a:endParaRPr>
          </a:p>
          <a:p>
            <a:endParaRPr lang="en-US" sz="1400" dirty="0">
              <a:solidFill>
                <a:srgbClr val="171717"/>
              </a:solidFill>
            </a:endParaRPr>
          </a:p>
          <a:p>
            <a:endParaRPr lang="en-US" sz="1400" dirty="0">
              <a:solidFill>
                <a:srgbClr val="171717"/>
              </a:solidFill>
            </a:endParaRPr>
          </a:p>
        </p:txBody>
      </p:sp>
      <p:cxnSp>
        <p:nvCxnSpPr>
          <p:cNvPr id="64" name="Elbow Connector 63">
            <a:extLst>
              <a:ext uri="{FF2B5EF4-FFF2-40B4-BE49-F238E27FC236}">
                <a16:creationId xmlns:a16="http://schemas.microsoft.com/office/drawing/2014/main" id="{8B72CA6E-844B-904A-86B9-05A48A02E24E}"/>
              </a:ext>
            </a:extLst>
          </p:cNvPr>
          <p:cNvCxnSpPr>
            <a:cxnSpLocks/>
            <a:stCxn id="19" idx="0"/>
            <a:endCxn id="102" idx="0"/>
          </p:cNvCxnSpPr>
          <p:nvPr/>
        </p:nvCxnSpPr>
        <p:spPr>
          <a:xfrm rot="5400000" flipH="1" flipV="1">
            <a:off x="2866429" y="874569"/>
            <a:ext cx="1569514" cy="3354891"/>
          </a:xfrm>
          <a:prstGeom prst="bentConnector3">
            <a:avLst>
              <a:gd name="adj1" fmla="val 114565"/>
            </a:avLst>
          </a:prstGeom>
          <a:noFill/>
          <a:ln w="19050" cap="flat">
            <a:solidFill>
              <a:srgbClr val="000000"/>
            </a:solidFill>
            <a:prstDash val="solid"/>
            <a:round/>
            <a:headEnd type="none" w="lg" len="lg"/>
            <a:tailEnd type="triangle" w="med" len="med"/>
          </a:ln>
        </p:spPr>
      </p:cxnSp>
      <p:sp>
        <p:nvSpPr>
          <p:cNvPr id="19" name="Rectangle 18">
            <a:extLst>
              <a:ext uri="{FF2B5EF4-FFF2-40B4-BE49-F238E27FC236}">
                <a16:creationId xmlns:a16="http://schemas.microsoft.com/office/drawing/2014/main" id="{237066A2-388D-F746-A91A-389821C2C98E}"/>
              </a:ext>
            </a:extLst>
          </p:cNvPr>
          <p:cNvSpPr/>
          <p:nvPr/>
        </p:nvSpPr>
        <p:spPr>
          <a:xfrm>
            <a:off x="1859688" y="3336771"/>
            <a:ext cx="228106" cy="164838"/>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2" name="Elbow Connector 61"/>
          <p:cNvCxnSpPr>
            <a:cxnSpLocks/>
            <a:stCxn id="72" idx="2"/>
            <a:endCxn id="90" idx="2"/>
          </p:cNvCxnSpPr>
          <p:nvPr/>
        </p:nvCxnSpPr>
        <p:spPr>
          <a:xfrm rot="5400000" flipH="1" flipV="1">
            <a:off x="2766520" y="3024652"/>
            <a:ext cx="1002802" cy="3813961"/>
          </a:xfrm>
          <a:prstGeom prst="bentConnector3">
            <a:avLst>
              <a:gd name="adj1" fmla="val -45036"/>
            </a:avLst>
          </a:prstGeom>
          <a:noFill/>
          <a:ln w="19050" cap="flat">
            <a:solidFill>
              <a:schemeClr val="tx1"/>
            </a:solidFill>
            <a:prstDash val="solid"/>
            <a:round/>
            <a:headEnd type="none" w="med" len="med"/>
            <a:tailEnd type="triangle" w="med" len="med"/>
          </a:ln>
        </p:spPr>
      </p:cxnSp>
      <p:cxnSp>
        <p:nvCxnSpPr>
          <p:cNvPr id="63" name="Elbow Connector 62"/>
          <p:cNvCxnSpPr>
            <a:cxnSpLocks/>
            <a:stCxn id="66" idx="1"/>
            <a:endCxn id="41" idx="3"/>
          </p:cNvCxnSpPr>
          <p:nvPr/>
        </p:nvCxnSpPr>
        <p:spPr>
          <a:xfrm rot="10800000">
            <a:off x="2103885" y="3781558"/>
            <a:ext cx="474772" cy="133258"/>
          </a:xfrm>
          <a:prstGeom prst="bentConnector3">
            <a:avLst>
              <a:gd name="adj1" fmla="val 50000"/>
            </a:avLst>
          </a:prstGeom>
          <a:noFill/>
          <a:ln w="19050" cap="flat">
            <a:solidFill>
              <a:srgbClr val="000000"/>
            </a:solidFill>
            <a:prstDash val="solid"/>
            <a:round/>
            <a:headEnd type="triangle" w="med" len="med"/>
            <a:tailEnd type="none" w="med" len="lg"/>
          </a:ln>
        </p:spPr>
      </p:cxnSp>
      <p:cxnSp>
        <p:nvCxnSpPr>
          <p:cNvPr id="106" name="Elbow Connector 105">
            <a:extLst>
              <a:ext uri="{FF2B5EF4-FFF2-40B4-BE49-F238E27FC236}">
                <a16:creationId xmlns:a16="http://schemas.microsoft.com/office/drawing/2014/main" id="{3E17D67C-B001-8548-81BF-0024E2F8FE06}"/>
              </a:ext>
            </a:extLst>
          </p:cNvPr>
          <p:cNvCxnSpPr>
            <a:cxnSpLocks/>
            <a:stCxn id="83" idx="1"/>
            <a:endCxn id="72" idx="3"/>
          </p:cNvCxnSpPr>
          <p:nvPr/>
        </p:nvCxnSpPr>
        <p:spPr>
          <a:xfrm rot="10800000">
            <a:off x="2103086" y="4980901"/>
            <a:ext cx="481922" cy="141642"/>
          </a:xfrm>
          <a:prstGeom prst="bentConnector3">
            <a:avLst>
              <a:gd name="adj1" fmla="val 50000"/>
            </a:avLst>
          </a:prstGeom>
          <a:noFill/>
          <a:ln w="19050" cap="flat">
            <a:solidFill>
              <a:srgbClr val="000000"/>
            </a:solidFill>
            <a:prstDash val="solid"/>
            <a:round/>
            <a:headEnd type="triangle" w="med" len="med"/>
            <a:tailEnd type="none" w="med" len="lg"/>
          </a:ln>
        </p:spPr>
      </p:cxnSp>
      <p:sp>
        <p:nvSpPr>
          <p:cNvPr id="119" name="Oval 118">
            <a:extLst>
              <a:ext uri="{FF2B5EF4-FFF2-40B4-BE49-F238E27FC236}">
                <a16:creationId xmlns:a16="http://schemas.microsoft.com/office/drawing/2014/main" id="{4F436208-45C6-1841-98A7-8E63380253A3}"/>
              </a:ext>
            </a:extLst>
          </p:cNvPr>
          <p:cNvSpPr/>
          <p:nvPr/>
        </p:nvSpPr>
        <p:spPr>
          <a:xfrm>
            <a:off x="8136214" y="2237903"/>
            <a:ext cx="599929" cy="599929"/>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a:t>P4</a:t>
            </a:r>
          </a:p>
        </p:txBody>
      </p:sp>
      <p:sp>
        <p:nvSpPr>
          <p:cNvPr id="3" name="Rectangle 2">
            <a:extLst>
              <a:ext uri="{FF2B5EF4-FFF2-40B4-BE49-F238E27FC236}">
                <a16:creationId xmlns:a16="http://schemas.microsoft.com/office/drawing/2014/main" id="{D1ADADC4-57DB-5343-8940-B8711B01A9EE}"/>
              </a:ext>
            </a:extLst>
          </p:cNvPr>
          <p:cNvSpPr/>
          <p:nvPr/>
        </p:nvSpPr>
        <p:spPr>
          <a:xfrm>
            <a:off x="1360940" y="2237903"/>
            <a:ext cx="6276989" cy="3034258"/>
          </a:xfrm>
          <a:prstGeom prst="rect">
            <a:avLst/>
          </a:prstGeom>
          <a:noFill/>
          <a:ln w="196850">
            <a:solidFill>
              <a:schemeClr val="accent1">
                <a:shade val="95000"/>
                <a:satMod val="105000"/>
                <a:alpha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riangle 3">
            <a:extLst>
              <a:ext uri="{FF2B5EF4-FFF2-40B4-BE49-F238E27FC236}">
                <a16:creationId xmlns:a16="http://schemas.microsoft.com/office/drawing/2014/main" id="{58350057-F541-CD48-B769-18089E30A905}"/>
              </a:ext>
            </a:extLst>
          </p:cNvPr>
          <p:cNvSpPr/>
          <p:nvPr/>
        </p:nvSpPr>
        <p:spPr>
          <a:xfrm rot="16200000">
            <a:off x="2208512" y="1970062"/>
            <a:ext cx="705279" cy="528918"/>
          </a:xfrm>
          <a:prstGeom prst="triangl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 name="Triangle 49">
            <a:extLst>
              <a:ext uri="{FF2B5EF4-FFF2-40B4-BE49-F238E27FC236}">
                <a16:creationId xmlns:a16="http://schemas.microsoft.com/office/drawing/2014/main" id="{6C5690EA-AC0A-894E-A70D-D6AA18802AA8}"/>
              </a:ext>
            </a:extLst>
          </p:cNvPr>
          <p:cNvSpPr/>
          <p:nvPr/>
        </p:nvSpPr>
        <p:spPr>
          <a:xfrm rot="10800000">
            <a:off x="1004140" y="3030752"/>
            <a:ext cx="705279" cy="528918"/>
          </a:xfrm>
          <a:prstGeom prst="triangl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 name="Triangle 51">
            <a:extLst>
              <a:ext uri="{FF2B5EF4-FFF2-40B4-BE49-F238E27FC236}">
                <a16:creationId xmlns:a16="http://schemas.microsoft.com/office/drawing/2014/main" id="{D563B5FF-E749-9049-8936-5F05EB6AD0E2}"/>
              </a:ext>
            </a:extLst>
          </p:cNvPr>
          <p:cNvSpPr/>
          <p:nvPr/>
        </p:nvSpPr>
        <p:spPr>
          <a:xfrm>
            <a:off x="7278380" y="2817673"/>
            <a:ext cx="705279" cy="528918"/>
          </a:xfrm>
          <a:prstGeom prst="triangl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 name="Triangle 52">
            <a:extLst>
              <a:ext uri="{FF2B5EF4-FFF2-40B4-BE49-F238E27FC236}">
                <a16:creationId xmlns:a16="http://schemas.microsoft.com/office/drawing/2014/main" id="{89EB100D-C0D0-6B47-9119-06462BFEE1F9}"/>
              </a:ext>
            </a:extLst>
          </p:cNvPr>
          <p:cNvSpPr/>
          <p:nvPr/>
        </p:nvSpPr>
        <p:spPr>
          <a:xfrm rot="5400000" flipH="1">
            <a:off x="5213317" y="5031421"/>
            <a:ext cx="705279" cy="528918"/>
          </a:xfrm>
          <a:prstGeom prst="triangl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1" name="Group 20"/>
          <p:cNvGrpSpPr/>
          <p:nvPr/>
        </p:nvGrpSpPr>
        <p:grpSpPr>
          <a:xfrm>
            <a:off x="785821" y="1626010"/>
            <a:ext cx="1154483" cy="1077774"/>
            <a:chOff x="1518232" y="4173538"/>
            <a:chExt cx="1615465" cy="1508125"/>
          </a:xfrm>
        </p:grpSpPr>
        <p:sp>
          <p:nvSpPr>
            <p:cNvPr id="22" name="Oval 21"/>
            <p:cNvSpPr/>
            <p:nvPr/>
          </p:nvSpPr>
          <p:spPr bwMode="auto">
            <a:xfrm>
              <a:off x="1573213" y="4173538"/>
              <a:ext cx="1508125" cy="1508125"/>
            </a:xfrm>
            <a:prstGeom prst="ellipse">
              <a:avLst/>
            </a:prstGeom>
            <a:ln/>
          </p:spPr>
          <p:style>
            <a:lnRef idx="1">
              <a:schemeClr val="accent4"/>
            </a:lnRef>
            <a:fillRef idx="2">
              <a:schemeClr val="accent4"/>
            </a:fillRef>
            <a:effectRef idx="1">
              <a:schemeClr val="accent4"/>
            </a:effectRef>
            <a:fontRef idx="minor">
              <a:schemeClr val="dk1"/>
            </a:fontRef>
          </p:style>
          <p:txBody>
            <a:bodyPr lIns="45720" rIns="45720"/>
            <a:lstStyle/>
            <a:p>
              <a:pPr algn="ctr" fontAlgn="auto">
                <a:spcBef>
                  <a:spcPts val="0"/>
                </a:spcBef>
                <a:spcAft>
                  <a:spcPts val="0"/>
                </a:spcAft>
                <a:defRPr/>
              </a:pPr>
              <a:endParaRPr lang="en-US" sz="1200" dirty="0">
                <a:latin typeface="Calibri"/>
                <a:cs typeface="Calibri"/>
              </a:endParaRPr>
            </a:p>
          </p:txBody>
        </p:sp>
        <p:sp>
          <p:nvSpPr>
            <p:cNvPr id="23" name="TextBox 42"/>
            <p:cNvSpPr txBox="1">
              <a:spLocks noChangeArrowheads="1"/>
            </p:cNvSpPr>
            <p:nvPr/>
          </p:nvSpPr>
          <p:spPr bwMode="auto">
            <a:xfrm>
              <a:off x="1518232" y="4604597"/>
              <a:ext cx="1615465" cy="732140"/>
            </a:xfrm>
            <a:prstGeom prst="rect">
              <a:avLst/>
            </a:prstGeom>
            <a:noFill/>
            <a:ln>
              <a:noFill/>
              <a:headEnd/>
              <a:tailEnd/>
            </a:ln>
            <a:effectLst/>
            <a:extLst>
              <a:ext uri="{909E8E84-426E-40dd-AFC4-6F175D3DCCD1}">
                <a14:hiddenFill xmlns:a14="http://schemas.microsoft.com/office/drawing/2010/main" xmlns="">
                  <a:solidFill>
                    <a:srgbClr val="FFFFFF"/>
                  </a:solidFill>
                </a14:hiddenFill>
              </a:ext>
            </a:extLst>
          </p:spPr>
          <p:style>
            <a:lnRef idx="1">
              <a:schemeClr val="accent2"/>
            </a:lnRef>
            <a:fillRef idx="2">
              <a:schemeClr val="accent2"/>
            </a:fillRef>
            <a:effectRef idx="1">
              <a:schemeClr val="accent2"/>
            </a:effectRef>
            <a:fontRef idx="minor">
              <a:schemeClr val="dk1"/>
            </a:fontRef>
          </p:style>
          <p:txBody>
            <a:bodyPr wrap="none">
              <a:spAutoFit/>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r>
                <a:rPr lang="en-US" sz="1400" dirty="0">
                  <a:latin typeface="Calibri"/>
                  <a:cs typeface="Calibri"/>
                </a:rPr>
                <a:t>Communities</a:t>
              </a:r>
            </a:p>
            <a:p>
              <a:pPr algn="ctr"/>
              <a:r>
                <a:rPr lang="en-US" sz="1400" dirty="0">
                  <a:latin typeface="Calibri"/>
                  <a:cs typeface="Calibri"/>
                </a:rPr>
                <a:t>Create</a:t>
              </a:r>
            </a:p>
          </p:txBody>
        </p:sp>
      </p:grpSp>
    </p:spTree>
    <p:extLst>
      <p:ext uri="{BB962C8B-B14F-4D97-AF65-F5344CB8AC3E}">
        <p14:creationId xmlns:p14="http://schemas.microsoft.com/office/powerpoint/2010/main" val="1496496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wipe(up)">
                                      <p:cBhvr>
                                        <p:cTn id="11" dur="500"/>
                                        <p:tgtEl>
                                          <p:spTgt spid="50"/>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wipe(left)">
                                      <p:cBhvr>
                                        <p:cTn id="15" dur="500"/>
                                        <p:tgtEl>
                                          <p:spTgt spid="53"/>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52"/>
                                        </p:tgtEl>
                                        <p:attrNameLst>
                                          <p:attrName>style.visibility</p:attrName>
                                        </p:attrNameLst>
                                      </p:cBhvr>
                                      <p:to>
                                        <p:strVal val="visible"/>
                                      </p:to>
                                    </p:set>
                                    <p:animEffect transition="in" filter="wipe(down)">
                                      <p:cBhvr>
                                        <p:cTn id="19" dur="500"/>
                                        <p:tgtEl>
                                          <p:spTgt spid="52"/>
                                        </p:tgtEl>
                                      </p:cBhvr>
                                    </p:animEffect>
                                  </p:childTnLst>
                                </p:cTn>
                              </p:par>
                            </p:childTnLst>
                          </p:cTn>
                        </p:par>
                        <p:par>
                          <p:cTn id="20" fill="hold">
                            <p:stCondLst>
                              <p:cond delay="2000"/>
                            </p:stCondLst>
                            <p:childTnLst>
                              <p:par>
                                <p:cTn id="21" presetID="22" presetClass="entr" presetSubtype="2" fill="hold" grpId="0"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right)">
                                      <p:cBhvr>
                                        <p:cTn id="2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0" grpId="0" animBg="1"/>
      <p:bldP spid="52" grpId="0" animBg="1"/>
      <p:bldP spid="5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15"/>
          <p:cNvSpPr txBox="1">
            <a:spLocks noGrp="1"/>
          </p:cNvSpPr>
          <p:nvPr>
            <p:ph type="title"/>
          </p:nvPr>
        </p:nvSpPr>
        <p:spPr>
          <a:xfrm>
            <a:off x="460358" y="1739183"/>
            <a:ext cx="7729050" cy="14832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Getting to know each other, working together,  and identify common challenges</a:t>
            </a:r>
            <a:endParaRPr/>
          </a:p>
        </p:txBody>
      </p:sp>
      <p:sp>
        <p:nvSpPr>
          <p:cNvPr id="3" name="Title 1">
            <a:extLst>
              <a:ext uri="{FF2B5EF4-FFF2-40B4-BE49-F238E27FC236}">
                <a16:creationId xmlns:a16="http://schemas.microsoft.com/office/drawing/2014/main" id="{99A481BE-4CD4-744A-AC83-BA308769FAED}"/>
              </a:ext>
            </a:extLst>
          </p:cNvPr>
          <p:cNvSpPr txBox="1">
            <a:spLocks/>
          </p:cNvSpPr>
          <p:nvPr/>
        </p:nvSpPr>
        <p:spPr>
          <a:xfrm>
            <a:off x="500550" y="4023184"/>
            <a:ext cx="8367794" cy="1015794"/>
          </a:xfrm>
          <a:prstGeom prst="rect">
            <a:avLst/>
          </a:prstGeom>
        </p:spPr>
        <p:txBody>
          <a:bodyPr spcFirstLastPara="1" vert="horz" wrap="square" lIns="91425" tIns="91425" rIns="91425" bIns="91425" rtlCol="0" anchor="ctr" anchorCtr="0">
            <a:normAutofit/>
          </a:bodyPr>
          <a:lstStyle>
            <a:lvl1pPr lvl="0" algn="ctr" defTabSz="457200" rtl="0" eaLnBrk="1" latinLnBrk="0" hangingPunct="1">
              <a:spcBef>
                <a:spcPts val="0"/>
              </a:spcBef>
              <a:spcAft>
                <a:spcPts val="0"/>
              </a:spcAft>
              <a:buClr>
                <a:schemeClr val="dk2"/>
              </a:buClr>
              <a:buSzPts val="4400"/>
              <a:buNone/>
              <a:defRPr sz="4400" b="1" kern="1200">
                <a:solidFill>
                  <a:schemeClr val="dk2"/>
                </a:solidFill>
                <a:latin typeface="+mj-lt"/>
                <a:ea typeface="+mj-ea"/>
                <a:cs typeface="+mj-cs"/>
              </a:defRPr>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pPr algn="l"/>
            <a:r>
              <a:rPr lang="en-US" dirty="0"/>
              <a:t>The Metadata Game</a:t>
            </a:r>
          </a:p>
        </p:txBody>
      </p:sp>
    </p:spTree>
    <p:extLst>
      <p:ext uri="{BB962C8B-B14F-4D97-AF65-F5344CB8AC3E}">
        <p14:creationId xmlns:p14="http://schemas.microsoft.com/office/powerpoint/2010/main" val="20821875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30"/>
          <p:cNvSpPr txBox="1">
            <a:spLocks noGrp="1"/>
          </p:cNvSpPr>
          <p:nvPr>
            <p:ph type="title"/>
          </p:nvPr>
        </p:nvSpPr>
        <p:spPr>
          <a:xfrm>
            <a:off x="500550" y="1940150"/>
            <a:ext cx="6324300" cy="14832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Questions</a:t>
            </a:r>
            <a:endParaRPr/>
          </a:p>
        </p:txBody>
      </p:sp>
    </p:spTree>
    <p:extLst>
      <p:ext uri="{BB962C8B-B14F-4D97-AF65-F5344CB8AC3E}">
        <p14:creationId xmlns:p14="http://schemas.microsoft.com/office/powerpoint/2010/main" val="17301600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29"/>
          <p:cNvSpPr txBox="1">
            <a:spLocks noGrp="1"/>
          </p:cNvSpPr>
          <p:nvPr>
            <p:ph type="title"/>
          </p:nvPr>
        </p:nvSpPr>
        <p:spPr>
          <a:xfrm>
            <a:off x="464100" y="212367"/>
            <a:ext cx="8520600" cy="76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Can you help?</a:t>
            </a:r>
            <a:endParaRPr/>
          </a:p>
        </p:txBody>
      </p:sp>
      <p:pic>
        <p:nvPicPr>
          <p:cNvPr id="180" name="Google Shape;180;p29"/>
          <p:cNvPicPr preferRelativeResize="0"/>
          <p:nvPr/>
        </p:nvPicPr>
        <p:blipFill>
          <a:blip r:embed="rId3">
            <a:alphaModFix/>
          </a:blip>
          <a:stretch>
            <a:fillRect/>
          </a:stretch>
        </p:blipFill>
        <p:spPr>
          <a:xfrm>
            <a:off x="-23412" y="6149626"/>
            <a:ext cx="9190824" cy="708375"/>
          </a:xfrm>
          <a:prstGeom prst="rect">
            <a:avLst/>
          </a:prstGeom>
          <a:noFill/>
          <a:ln>
            <a:noFill/>
          </a:ln>
        </p:spPr>
      </p:pic>
      <p:sp>
        <p:nvSpPr>
          <p:cNvPr id="181" name="Google Shape;181;p29"/>
          <p:cNvSpPr txBox="1">
            <a:spLocks noGrp="1"/>
          </p:cNvSpPr>
          <p:nvPr>
            <p:ph type="body" idx="1"/>
          </p:nvPr>
        </p:nvSpPr>
        <p:spPr>
          <a:xfrm>
            <a:off x="534600" y="1253025"/>
            <a:ext cx="8450100" cy="4011900"/>
          </a:xfrm>
          <a:prstGeom prst="rect">
            <a:avLst/>
          </a:prstGeom>
        </p:spPr>
        <p:txBody>
          <a:bodyPr spcFirstLastPara="1" wrap="square" lIns="91425" tIns="91425" rIns="91425" bIns="91425" anchor="t" anchorCtr="0">
            <a:noAutofit/>
          </a:bodyPr>
          <a:lstStyle/>
          <a:p>
            <a:pPr>
              <a:lnSpc>
                <a:spcPct val="115000"/>
              </a:lnSpc>
              <a:spcBef>
                <a:spcPts val="1800"/>
              </a:spcBef>
            </a:pPr>
            <a:r>
              <a:rPr lang="en" dirty="0">
                <a:solidFill>
                  <a:srgbClr val="333F48"/>
                </a:solidFill>
              </a:rPr>
              <a:t>Contribute to Metadata 2020 </a:t>
            </a:r>
            <a:r>
              <a:rPr lang="en" u="sng" dirty="0">
                <a:solidFill>
                  <a:schemeClr val="hlink"/>
                </a:solidFill>
                <a:hlinkClick r:id="rId4"/>
              </a:rPr>
              <a:t>projects</a:t>
            </a:r>
            <a:r>
              <a:rPr lang="en" dirty="0">
                <a:solidFill>
                  <a:srgbClr val="333F48"/>
                </a:solidFill>
              </a:rPr>
              <a:t>! Email </a:t>
            </a:r>
            <a:br>
              <a:rPr lang="en" dirty="0">
                <a:solidFill>
                  <a:srgbClr val="333F48"/>
                </a:solidFill>
              </a:rPr>
            </a:br>
            <a:r>
              <a:rPr lang="en-US" b="1" dirty="0"/>
              <a:t>Laura </a:t>
            </a:r>
            <a:r>
              <a:rPr lang="en-US" b="1" dirty="0" err="1"/>
              <a:t>Paglione</a:t>
            </a:r>
            <a:r>
              <a:rPr lang="en" dirty="0">
                <a:solidFill>
                  <a:srgbClr val="333F48"/>
                </a:solidFill>
              </a:rPr>
              <a:t> at </a:t>
            </a:r>
            <a:r>
              <a:rPr lang="en-US" dirty="0">
                <a:hlinkClick r:id="rId5"/>
              </a:rPr>
              <a:t>lpaglione@metadata2020.org</a:t>
            </a:r>
            <a:endParaRPr lang="en-US" dirty="0"/>
          </a:p>
          <a:p>
            <a:pPr marL="457200" lvl="0" indent="-381000" algn="l" rtl="0">
              <a:lnSpc>
                <a:spcPct val="115000"/>
              </a:lnSpc>
              <a:spcBef>
                <a:spcPts val="1800"/>
              </a:spcBef>
              <a:spcAft>
                <a:spcPts val="0"/>
              </a:spcAft>
              <a:buSzPts val="2400"/>
              <a:buChar char="●"/>
            </a:pPr>
            <a:r>
              <a:rPr lang="en" dirty="0">
                <a:solidFill>
                  <a:srgbClr val="333F48"/>
                </a:solidFill>
              </a:rPr>
              <a:t>for details, or sign up </a:t>
            </a:r>
            <a:r>
              <a:rPr lang="en" u="sng" dirty="0">
                <a:solidFill>
                  <a:schemeClr val="hlink"/>
                </a:solidFill>
                <a:hlinkClick r:id="rId6"/>
              </a:rPr>
              <a:t>here</a:t>
            </a:r>
            <a:r>
              <a:rPr lang="en" dirty="0">
                <a:solidFill>
                  <a:srgbClr val="333F48"/>
                </a:solidFill>
              </a:rPr>
              <a:t>.</a:t>
            </a:r>
            <a:br>
              <a:rPr lang="en" dirty="0">
                <a:solidFill>
                  <a:srgbClr val="333F48"/>
                </a:solidFill>
              </a:rPr>
            </a:br>
            <a:endParaRPr dirty="0">
              <a:solidFill>
                <a:srgbClr val="333F48"/>
              </a:solidFill>
            </a:endParaRPr>
          </a:p>
          <a:p>
            <a:pPr marL="457200" lvl="0" indent="-381000" algn="l" rtl="0">
              <a:lnSpc>
                <a:spcPct val="115000"/>
              </a:lnSpc>
              <a:spcBef>
                <a:spcPts val="0"/>
              </a:spcBef>
              <a:spcAft>
                <a:spcPts val="0"/>
              </a:spcAft>
              <a:buClr>
                <a:srgbClr val="333F48"/>
              </a:buClr>
              <a:buSzPts val="2400"/>
              <a:buChar char="●"/>
            </a:pPr>
            <a:r>
              <a:rPr lang="en" dirty="0">
                <a:solidFill>
                  <a:srgbClr val="333F48"/>
                </a:solidFill>
              </a:rPr>
              <a:t>Help promote our efforts to the wider community through your organizations, word of mouth, and social media</a:t>
            </a:r>
            <a:br>
              <a:rPr lang="en" dirty="0">
                <a:solidFill>
                  <a:srgbClr val="333F48"/>
                </a:solidFill>
              </a:rPr>
            </a:br>
            <a:endParaRPr dirty="0">
              <a:solidFill>
                <a:srgbClr val="333F48"/>
              </a:solidFill>
            </a:endParaRPr>
          </a:p>
          <a:p>
            <a:pPr marL="457200" lvl="0" indent="-381000" algn="l" rtl="0">
              <a:lnSpc>
                <a:spcPct val="115000"/>
              </a:lnSpc>
              <a:spcBef>
                <a:spcPts val="0"/>
              </a:spcBef>
              <a:spcAft>
                <a:spcPts val="0"/>
              </a:spcAft>
              <a:buClr>
                <a:srgbClr val="333F48"/>
              </a:buClr>
              <a:buSzPts val="2400"/>
              <a:buChar char="●"/>
            </a:pPr>
            <a:r>
              <a:rPr lang="en" dirty="0">
                <a:solidFill>
                  <a:srgbClr val="333F48"/>
                </a:solidFill>
              </a:rPr>
              <a:t>Find us on @Metadata2020 Twitter, Facebook, LinkedIn, and at metadata2020.org</a:t>
            </a:r>
            <a:endParaRPr dirty="0">
              <a:solidFill>
                <a:srgbClr val="333F48"/>
              </a:solidFill>
            </a:endParaRPr>
          </a:p>
          <a:p>
            <a:pPr marL="0" lvl="0" indent="0" algn="l" rtl="0">
              <a:lnSpc>
                <a:spcPct val="115000"/>
              </a:lnSpc>
              <a:spcBef>
                <a:spcPts val="600"/>
              </a:spcBef>
              <a:spcAft>
                <a:spcPts val="0"/>
              </a:spcAft>
              <a:buNone/>
            </a:pPr>
            <a:endParaRPr dirty="0"/>
          </a:p>
        </p:txBody>
      </p:sp>
    </p:spTree>
    <p:extLst>
      <p:ext uri="{BB962C8B-B14F-4D97-AF65-F5344CB8AC3E}">
        <p14:creationId xmlns:p14="http://schemas.microsoft.com/office/powerpoint/2010/main" val="36847442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31"/>
          <p:cNvSpPr txBox="1">
            <a:spLocks noGrp="1"/>
          </p:cNvSpPr>
          <p:nvPr>
            <p:ph type="body" idx="2"/>
          </p:nvPr>
        </p:nvSpPr>
        <p:spPr>
          <a:xfrm>
            <a:off x="652950" y="4349575"/>
            <a:ext cx="3619500" cy="10269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2200"/>
              <a:t>Metadata2020.org @metadata2020 info@metadata2020.org</a:t>
            </a:r>
            <a:endParaRPr sz="2200"/>
          </a:p>
        </p:txBody>
      </p:sp>
      <p:sp>
        <p:nvSpPr>
          <p:cNvPr id="192" name="Google Shape;192;p31"/>
          <p:cNvSpPr txBox="1">
            <a:spLocks noGrp="1"/>
          </p:cNvSpPr>
          <p:nvPr>
            <p:ph type="title"/>
          </p:nvPr>
        </p:nvSpPr>
        <p:spPr>
          <a:xfrm>
            <a:off x="652950" y="2092550"/>
            <a:ext cx="6324300" cy="14832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Thank you!</a:t>
            </a:r>
            <a:endParaRPr/>
          </a:p>
        </p:txBody>
      </p:sp>
    </p:spTree>
    <p:extLst>
      <p:ext uri="{BB962C8B-B14F-4D97-AF65-F5344CB8AC3E}">
        <p14:creationId xmlns:p14="http://schemas.microsoft.com/office/powerpoint/2010/main" val="26869669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Google Shape;62;p13"/>
          <p:cNvSpPr txBox="1">
            <a:spLocks noGrp="1"/>
          </p:cNvSpPr>
          <p:nvPr>
            <p:ph type="title"/>
          </p:nvPr>
        </p:nvSpPr>
        <p:spPr>
          <a:xfrm>
            <a:off x="464100" y="288567"/>
            <a:ext cx="8520600" cy="76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Community Groups</a:t>
            </a:r>
            <a:endParaRPr/>
          </a:p>
        </p:txBody>
      </p:sp>
      <p:pic>
        <p:nvPicPr>
          <p:cNvPr id="63" name="Google Shape;63;p13"/>
          <p:cNvPicPr preferRelativeResize="0"/>
          <p:nvPr/>
        </p:nvPicPr>
        <p:blipFill>
          <a:blip r:embed="rId3">
            <a:alphaModFix/>
          </a:blip>
          <a:stretch>
            <a:fillRect/>
          </a:stretch>
        </p:blipFill>
        <p:spPr>
          <a:xfrm>
            <a:off x="-23412" y="6149626"/>
            <a:ext cx="9190824" cy="708375"/>
          </a:xfrm>
          <a:prstGeom prst="rect">
            <a:avLst/>
          </a:prstGeom>
          <a:noFill/>
          <a:ln>
            <a:noFill/>
          </a:ln>
        </p:spPr>
      </p:pic>
      <p:sp>
        <p:nvSpPr>
          <p:cNvPr id="64" name="Google Shape;64;p13"/>
          <p:cNvSpPr txBox="1">
            <a:spLocks noGrp="1"/>
          </p:cNvSpPr>
          <p:nvPr>
            <p:ph type="body" idx="1"/>
          </p:nvPr>
        </p:nvSpPr>
        <p:spPr>
          <a:xfrm>
            <a:off x="395258" y="964745"/>
            <a:ext cx="8074800" cy="4011900"/>
          </a:xfrm>
          <a:prstGeom prst="rect">
            <a:avLst/>
          </a:prstGeom>
        </p:spPr>
        <p:txBody>
          <a:bodyPr spcFirstLastPara="1" wrap="square" lIns="91425" tIns="91425" rIns="91425" bIns="91425" anchor="t" anchorCtr="0">
            <a:noAutofit/>
          </a:bodyPr>
          <a:lstStyle/>
          <a:p>
            <a:pPr lvl="0">
              <a:buClr>
                <a:schemeClr val="accent3"/>
              </a:buClr>
              <a:buFont typeface="Open Sans"/>
              <a:buChar char="●"/>
            </a:pPr>
            <a:r>
              <a:rPr lang="en-US" dirty="0">
                <a:uFill>
                  <a:noFill/>
                </a:uFill>
                <a:hlinkClick r:id="rId4">
                  <a:extLst>
                    <a:ext uri="{A12FA001-AC4F-418D-AE19-62706E023703}">
                      <ahyp:hlinkClr xmlns:ahyp="http://schemas.microsoft.com/office/drawing/2018/hyperlinkcolor" val="tx"/>
                    </a:ext>
                  </a:extLst>
                </a:hlinkClick>
              </a:rPr>
              <a:t>Researchers</a:t>
            </a:r>
            <a:r>
              <a:rPr lang="en-US" dirty="0">
                <a:solidFill>
                  <a:schemeClr val="accent3"/>
                </a:solidFill>
              </a:rPr>
              <a:t>   </a:t>
            </a:r>
            <a:r>
              <a:rPr lang="en-US" sz="1800" dirty="0">
                <a:solidFill>
                  <a:schemeClr val="accent3"/>
                </a:solidFill>
              </a:rPr>
              <a:t>Chair: Cameron </a:t>
            </a:r>
            <a:r>
              <a:rPr lang="en-US" sz="1800" dirty="0" err="1">
                <a:solidFill>
                  <a:schemeClr val="accent3"/>
                </a:solidFill>
              </a:rPr>
              <a:t>Neylon</a:t>
            </a:r>
            <a:r>
              <a:rPr lang="en-US" sz="1800" dirty="0">
                <a:solidFill>
                  <a:schemeClr val="accent3"/>
                </a:solidFill>
              </a:rPr>
              <a:t>, Curtin</a:t>
            </a:r>
          </a:p>
          <a:p>
            <a:pPr lvl="0">
              <a:buClr>
                <a:schemeClr val="accent3"/>
              </a:buClr>
              <a:buFont typeface="Open Sans"/>
              <a:buChar char="●"/>
            </a:pPr>
            <a:r>
              <a:rPr lang="en-US" dirty="0"/>
              <a:t>Funders</a:t>
            </a:r>
            <a:r>
              <a:rPr lang="en-US" dirty="0">
                <a:solidFill>
                  <a:schemeClr val="accent3"/>
                </a:solidFill>
              </a:rPr>
              <a:t>   </a:t>
            </a:r>
            <a:r>
              <a:rPr lang="en-US" sz="1800" dirty="0">
                <a:solidFill>
                  <a:schemeClr val="accent3"/>
                </a:solidFill>
              </a:rPr>
              <a:t>Chair: Ross Mounce, Arcadia Fund</a:t>
            </a:r>
            <a:endParaRPr lang="en-US" sz="1800" dirty="0"/>
          </a:p>
          <a:p>
            <a:pPr marL="457200" lvl="0" indent="-381000" algn="l" rtl="0">
              <a:lnSpc>
                <a:spcPct val="150000"/>
              </a:lnSpc>
              <a:spcBef>
                <a:spcPts val="0"/>
              </a:spcBef>
              <a:spcAft>
                <a:spcPts val="0"/>
              </a:spcAft>
              <a:buClr>
                <a:schemeClr val="accent3"/>
              </a:buClr>
              <a:buSzPts val="2400"/>
              <a:buFont typeface="Open Sans"/>
              <a:buChar char="●"/>
            </a:pPr>
            <a:r>
              <a:rPr lang="en" dirty="0">
                <a:uFill>
                  <a:noFill/>
                </a:uFill>
                <a:hlinkClick r:id="rId5">
                  <a:extLst>
                    <a:ext uri="{A12FA001-AC4F-418D-AE19-62706E023703}">
                      <ahyp:hlinkClr xmlns:ahyp="http://schemas.microsoft.com/office/drawing/2018/hyperlinkcolor" val="tx"/>
                    </a:ext>
                  </a:extLst>
                </a:hlinkClick>
              </a:rPr>
              <a:t>Librarians</a:t>
            </a:r>
            <a:r>
              <a:rPr lang="en" dirty="0"/>
              <a:t>   </a:t>
            </a:r>
            <a:r>
              <a:rPr lang="en" sz="1800" dirty="0">
                <a:solidFill>
                  <a:schemeClr val="accent3"/>
                </a:solidFill>
              </a:rPr>
              <a:t>Chair: Juliane Schneider, Harvard Catalyst </a:t>
            </a:r>
            <a:endParaRPr sz="1800" dirty="0">
              <a:solidFill>
                <a:schemeClr val="accent3"/>
              </a:solidFill>
            </a:endParaRPr>
          </a:p>
          <a:p>
            <a:pPr marL="457200" lvl="0" indent="-381000" algn="l" rtl="0">
              <a:lnSpc>
                <a:spcPct val="150000"/>
              </a:lnSpc>
              <a:spcBef>
                <a:spcPts val="0"/>
              </a:spcBef>
              <a:spcAft>
                <a:spcPts val="0"/>
              </a:spcAft>
              <a:buClr>
                <a:schemeClr val="accent3"/>
              </a:buClr>
              <a:buSzPts val="2400"/>
              <a:buFont typeface="Open Sans"/>
              <a:buChar char="●"/>
            </a:pPr>
            <a:r>
              <a:rPr lang="en" dirty="0">
                <a:uFill>
                  <a:noFill/>
                </a:uFill>
                <a:hlinkClick r:id="rId6">
                  <a:extLst>
                    <a:ext uri="{A12FA001-AC4F-418D-AE19-62706E023703}">
                      <ahyp:hlinkClr xmlns:ahyp="http://schemas.microsoft.com/office/drawing/2018/hyperlinkcolor" val="tx"/>
                    </a:ext>
                  </a:extLst>
                </a:hlinkClick>
              </a:rPr>
              <a:t>Service Providers &amp; Platforms and Tools</a:t>
            </a:r>
            <a:r>
              <a:rPr lang="en" b="1" dirty="0">
                <a:solidFill>
                  <a:schemeClr val="accent3"/>
                </a:solidFill>
              </a:rPr>
              <a:t> </a:t>
            </a:r>
          </a:p>
          <a:p>
            <a:pPr marL="457200" lvl="0" indent="-381000" algn="l" rtl="0">
              <a:lnSpc>
                <a:spcPct val="150000"/>
              </a:lnSpc>
              <a:spcBef>
                <a:spcPts val="0"/>
              </a:spcBef>
              <a:spcAft>
                <a:spcPts val="0"/>
              </a:spcAft>
              <a:buClr>
                <a:schemeClr val="accent3"/>
              </a:buClr>
              <a:buSzPts val="2400"/>
              <a:buFont typeface="Open Sans"/>
              <a:buChar char="●"/>
            </a:pPr>
            <a:r>
              <a:rPr lang="en" dirty="0">
                <a:uFill>
                  <a:noFill/>
                </a:uFill>
                <a:hlinkClick r:id="rId7">
                  <a:extLst>
                    <a:ext uri="{A12FA001-AC4F-418D-AE19-62706E023703}">
                      <ahyp:hlinkClr xmlns:ahyp="http://schemas.microsoft.com/office/drawing/2018/hyperlinkcolor" val="tx"/>
                    </a:ext>
                  </a:extLst>
                </a:hlinkClick>
              </a:rPr>
              <a:t>Data Publishers and Repositories</a:t>
            </a:r>
            <a:r>
              <a:rPr lang="en" b="1" dirty="0"/>
              <a:t> </a:t>
            </a:r>
            <a:br>
              <a:rPr lang="en" dirty="0">
                <a:solidFill>
                  <a:schemeClr val="accent3"/>
                </a:solidFill>
              </a:rPr>
            </a:br>
            <a:r>
              <a:rPr lang="en" sz="1800" dirty="0">
                <a:solidFill>
                  <a:schemeClr val="accent3"/>
                </a:solidFill>
              </a:rPr>
              <a:t>Chair: John </a:t>
            </a:r>
            <a:r>
              <a:rPr lang="en" sz="1800" dirty="0" err="1">
                <a:solidFill>
                  <a:schemeClr val="accent3"/>
                </a:solidFill>
              </a:rPr>
              <a:t>Chodacki</a:t>
            </a:r>
            <a:r>
              <a:rPr lang="en" sz="1800" dirty="0">
                <a:solidFill>
                  <a:schemeClr val="accent3"/>
                </a:solidFill>
              </a:rPr>
              <a:t>, California Digital Library</a:t>
            </a:r>
          </a:p>
          <a:p>
            <a:pPr>
              <a:buClr>
                <a:schemeClr val="accent3"/>
              </a:buClr>
              <a:buFont typeface="Open Sans"/>
              <a:buChar char="●"/>
            </a:pPr>
            <a:r>
              <a:rPr lang="en-US" dirty="0">
                <a:uFill>
                  <a:noFill/>
                </a:uFill>
                <a:hlinkClick r:id="rId8">
                  <a:extLst>
                    <a:ext uri="{A12FA001-AC4F-418D-AE19-62706E023703}">
                      <ahyp:hlinkClr xmlns:ahyp="http://schemas.microsoft.com/office/drawing/2018/hyperlinkcolor" val="tx"/>
                    </a:ext>
                  </a:extLst>
                </a:hlinkClick>
              </a:rPr>
              <a:t>Publishers</a:t>
            </a:r>
            <a:r>
              <a:rPr lang="en-US" sz="1800" dirty="0">
                <a:solidFill>
                  <a:schemeClr val="accent3"/>
                </a:solidFill>
              </a:rPr>
              <a:t>   Chair: Dan Shanahan, Cochrane</a:t>
            </a:r>
          </a:p>
        </p:txBody>
      </p:sp>
    </p:spTree>
    <p:extLst>
      <p:ext uri="{BB962C8B-B14F-4D97-AF65-F5344CB8AC3E}">
        <p14:creationId xmlns:p14="http://schemas.microsoft.com/office/powerpoint/2010/main" val="789514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64">
                                            <p:txEl>
                                              <p:pRg st="0" end="0"/>
                                            </p:txEl>
                                          </p:spTgt>
                                        </p:tgtEl>
                                        <p:attrNameLst>
                                          <p:attrName>style.visibility</p:attrName>
                                        </p:attrNameLst>
                                      </p:cBhvr>
                                      <p:to>
                                        <p:strVal val="visible"/>
                                      </p:to>
                                    </p:set>
                                    <p:animEffect transition="in" filter="wipe(left)">
                                      <p:cBhvr>
                                        <p:cTn id="7" dur="500"/>
                                        <p:tgtEl>
                                          <p:spTgt spid="6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4">
                                            <p:txEl>
                                              <p:pRg st="1" end="1"/>
                                            </p:txEl>
                                          </p:spTgt>
                                        </p:tgtEl>
                                        <p:attrNameLst>
                                          <p:attrName>style.visibility</p:attrName>
                                        </p:attrNameLst>
                                      </p:cBhvr>
                                      <p:to>
                                        <p:strVal val="visible"/>
                                      </p:to>
                                    </p:set>
                                    <p:animEffect transition="in" filter="wipe(left)">
                                      <p:cBhvr>
                                        <p:cTn id="12" dur="500"/>
                                        <p:tgtEl>
                                          <p:spTgt spid="6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4">
                                            <p:txEl>
                                              <p:pRg st="2" end="2"/>
                                            </p:txEl>
                                          </p:spTgt>
                                        </p:tgtEl>
                                        <p:attrNameLst>
                                          <p:attrName>style.visibility</p:attrName>
                                        </p:attrNameLst>
                                      </p:cBhvr>
                                      <p:to>
                                        <p:strVal val="visible"/>
                                      </p:to>
                                    </p:set>
                                    <p:animEffect transition="in" filter="wipe(left)">
                                      <p:cBhvr>
                                        <p:cTn id="17" dur="500"/>
                                        <p:tgtEl>
                                          <p:spTgt spid="6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4">
                                            <p:txEl>
                                              <p:pRg st="3" end="3"/>
                                            </p:txEl>
                                          </p:spTgt>
                                        </p:tgtEl>
                                        <p:attrNameLst>
                                          <p:attrName>style.visibility</p:attrName>
                                        </p:attrNameLst>
                                      </p:cBhvr>
                                      <p:to>
                                        <p:strVal val="visible"/>
                                      </p:to>
                                    </p:set>
                                    <p:animEffect transition="in" filter="wipe(left)">
                                      <p:cBhvr>
                                        <p:cTn id="22" dur="500"/>
                                        <p:tgtEl>
                                          <p:spTgt spid="6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4">
                                            <p:txEl>
                                              <p:pRg st="4" end="4"/>
                                            </p:txEl>
                                          </p:spTgt>
                                        </p:tgtEl>
                                        <p:attrNameLst>
                                          <p:attrName>style.visibility</p:attrName>
                                        </p:attrNameLst>
                                      </p:cBhvr>
                                      <p:to>
                                        <p:strVal val="visible"/>
                                      </p:to>
                                    </p:set>
                                    <p:animEffect transition="in" filter="wipe(left)">
                                      <p:cBhvr>
                                        <p:cTn id="27" dur="500"/>
                                        <p:tgtEl>
                                          <p:spTgt spid="6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64">
                                            <p:txEl>
                                              <p:pRg st="5" end="5"/>
                                            </p:txEl>
                                          </p:spTgt>
                                        </p:tgtEl>
                                        <p:attrNameLst>
                                          <p:attrName>style.visibility</p:attrName>
                                        </p:attrNameLst>
                                      </p:cBhvr>
                                      <p:to>
                                        <p:strVal val="visible"/>
                                      </p:to>
                                    </p:set>
                                    <p:animEffect transition="in" filter="wipe(left)">
                                      <p:cBhvr>
                                        <p:cTn id="32" dur="500"/>
                                        <p:tgtEl>
                                          <p:spTgt spid="6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8"/>
        <p:cNvGrpSpPr/>
        <p:nvPr/>
      </p:nvGrpSpPr>
      <p:grpSpPr>
        <a:xfrm>
          <a:off x="0" y="0"/>
          <a:ext cx="0" cy="0"/>
          <a:chOff x="0" y="0"/>
          <a:chExt cx="0" cy="0"/>
        </a:xfrm>
      </p:grpSpPr>
      <p:sp>
        <p:nvSpPr>
          <p:cNvPr id="49" name="Google Shape;49;p11"/>
          <p:cNvSpPr txBox="1">
            <a:spLocks noGrp="1"/>
          </p:cNvSpPr>
          <p:nvPr>
            <p:ph type="title"/>
          </p:nvPr>
        </p:nvSpPr>
        <p:spPr>
          <a:xfrm>
            <a:off x="500550" y="1940150"/>
            <a:ext cx="6324300" cy="14832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Defining the issues</a:t>
            </a:r>
            <a:endParaRPr/>
          </a:p>
        </p:txBody>
      </p:sp>
    </p:spTree>
    <p:extLst>
      <p:ext uri="{BB962C8B-B14F-4D97-AF65-F5344CB8AC3E}">
        <p14:creationId xmlns:p14="http://schemas.microsoft.com/office/powerpoint/2010/main" val="4914017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pic>
        <p:nvPicPr>
          <p:cNvPr id="3" name="Picture 2">
            <a:extLst>
              <a:ext uri="{FF2B5EF4-FFF2-40B4-BE49-F238E27FC236}">
                <a16:creationId xmlns:a16="http://schemas.microsoft.com/office/drawing/2014/main" id="{AB835EF1-F2D8-4246-84D5-90D2C7D5B465}"/>
              </a:ext>
            </a:extLst>
          </p:cNvPr>
          <p:cNvPicPr>
            <a:picLocks noChangeAspect="1"/>
          </p:cNvPicPr>
          <p:nvPr/>
        </p:nvPicPr>
        <p:blipFill>
          <a:blip r:embed="rId3"/>
          <a:stretch>
            <a:fillRect/>
          </a:stretch>
        </p:blipFill>
        <p:spPr>
          <a:xfrm>
            <a:off x="371665" y="1806940"/>
            <a:ext cx="8400669" cy="3165972"/>
          </a:xfrm>
          <a:prstGeom prst="rect">
            <a:avLst/>
          </a:prstGeom>
        </p:spPr>
      </p:pic>
      <p:sp>
        <p:nvSpPr>
          <p:cNvPr id="62" name="Google Shape;62;p13"/>
          <p:cNvSpPr txBox="1">
            <a:spLocks noGrp="1"/>
          </p:cNvSpPr>
          <p:nvPr>
            <p:ph type="title"/>
          </p:nvPr>
        </p:nvSpPr>
        <p:spPr>
          <a:xfrm>
            <a:off x="464100" y="288567"/>
            <a:ext cx="8520600" cy="76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Science Life Cycle</a:t>
            </a:r>
            <a:endParaRPr/>
          </a:p>
        </p:txBody>
      </p:sp>
      <p:pic>
        <p:nvPicPr>
          <p:cNvPr id="63" name="Google Shape;63;p13"/>
          <p:cNvPicPr preferRelativeResize="0"/>
          <p:nvPr/>
        </p:nvPicPr>
        <p:blipFill>
          <a:blip r:embed="rId4">
            <a:alphaModFix/>
          </a:blip>
          <a:stretch>
            <a:fillRect/>
          </a:stretch>
        </p:blipFill>
        <p:spPr>
          <a:xfrm>
            <a:off x="-23412" y="6149626"/>
            <a:ext cx="9190824" cy="708375"/>
          </a:xfrm>
          <a:prstGeom prst="rect">
            <a:avLst/>
          </a:prstGeom>
          <a:noFill/>
          <a:ln>
            <a:noFill/>
          </a:ln>
        </p:spPr>
      </p:pic>
      <p:sp>
        <p:nvSpPr>
          <p:cNvPr id="7" name="Rectangle 6">
            <a:extLst>
              <a:ext uri="{FF2B5EF4-FFF2-40B4-BE49-F238E27FC236}">
                <a16:creationId xmlns:a16="http://schemas.microsoft.com/office/drawing/2014/main" id="{609EC744-EE6A-E54A-BC6B-632004106A26}"/>
              </a:ext>
            </a:extLst>
          </p:cNvPr>
          <p:cNvSpPr/>
          <p:nvPr/>
        </p:nvSpPr>
        <p:spPr>
          <a:xfrm>
            <a:off x="422315" y="5787505"/>
            <a:ext cx="8421295" cy="276999"/>
          </a:xfrm>
          <a:prstGeom prst="rect">
            <a:avLst/>
          </a:prstGeom>
        </p:spPr>
        <p:txBody>
          <a:bodyPr wrap="square">
            <a:spAutoFit/>
          </a:bodyPr>
          <a:lstStyle/>
          <a:p>
            <a:pPr marL="182880" marR="0" indent="-182880">
              <a:spcBef>
                <a:spcPts val="0"/>
              </a:spcBef>
              <a:spcAft>
                <a:spcPts val="600"/>
              </a:spcAft>
            </a:pPr>
            <a:r>
              <a:rPr lang="en-US" sz="1200" i="1">
                <a:latin typeface="Calibri" panose="020F0502020204030204" pitchFamily="34" charset="0"/>
                <a:ea typeface="Times New Roman" panose="02020603050405020304" pitchFamily="18" charset="0"/>
                <a:cs typeface="Times New Roman" panose="02020603050405020304" pitchFamily="18" charset="0"/>
              </a:rPr>
              <a:t>University of Virginia, Steps in the Data Life Cycle, </a:t>
            </a:r>
            <a:r>
              <a:rPr lang="en-US" sz="1200" i="1" u="sng">
                <a:solidFill>
                  <a:srgbClr val="0563C1"/>
                </a:solidFill>
                <a:latin typeface="Calibri" panose="020F0502020204030204" pitchFamily="34" charset="0"/>
                <a:ea typeface="Times New Roman" panose="02020603050405020304" pitchFamily="18" charset="0"/>
                <a:cs typeface="Times New Roman" panose="02020603050405020304" pitchFamily="18" charset="0"/>
                <a:hlinkClick r:id="rId5"/>
              </a:rPr>
              <a:t>http://data.library.virginia.edu/data-management/lifecycle/</a:t>
            </a:r>
            <a:r>
              <a:rPr lang="en-US" sz="1200" i="1">
                <a:latin typeface="Calibri" panose="020F0502020204030204" pitchFamily="34" charset="0"/>
                <a:ea typeface="Times New Roman" panose="02020603050405020304" pitchFamily="18" charset="0"/>
                <a:cs typeface="Times New Roman" panose="02020603050405020304" pitchFamily="18" charset="0"/>
              </a:rPr>
              <a:t>, Retrieved 2018-01-16.</a:t>
            </a:r>
          </a:p>
        </p:txBody>
      </p:sp>
      <p:sp>
        <p:nvSpPr>
          <p:cNvPr id="8" name="TextBox 7">
            <a:extLst>
              <a:ext uri="{FF2B5EF4-FFF2-40B4-BE49-F238E27FC236}">
                <a16:creationId xmlns:a16="http://schemas.microsoft.com/office/drawing/2014/main" id="{A4312DAB-71AB-CA48-B47F-D72E7E075005}"/>
              </a:ext>
            </a:extLst>
          </p:cNvPr>
          <p:cNvSpPr txBox="1"/>
          <p:nvPr/>
        </p:nvSpPr>
        <p:spPr>
          <a:xfrm>
            <a:off x="4798423" y="3605348"/>
            <a:ext cx="1080745" cy="230832"/>
          </a:xfrm>
          <a:prstGeom prst="rect">
            <a:avLst/>
          </a:prstGeom>
          <a:noFill/>
        </p:spPr>
        <p:txBody>
          <a:bodyPr wrap="none" rtlCol="0">
            <a:spAutoFit/>
          </a:bodyPr>
          <a:lstStyle/>
          <a:p>
            <a:r>
              <a:rPr lang="en-US" sz="900" b="1">
                <a:latin typeface="Ayuthaya" pitchFamily="2" charset="-34"/>
                <a:ea typeface="Ayuthaya" pitchFamily="2" charset="-34"/>
                <a:cs typeface="Ayuthaya" pitchFamily="2" charset="-34"/>
              </a:rPr>
              <a:t>&amp; Publication</a:t>
            </a:r>
          </a:p>
        </p:txBody>
      </p:sp>
      <p:sp>
        <p:nvSpPr>
          <p:cNvPr id="12" name="TextBox 11">
            <a:extLst>
              <a:ext uri="{FF2B5EF4-FFF2-40B4-BE49-F238E27FC236}">
                <a16:creationId xmlns:a16="http://schemas.microsoft.com/office/drawing/2014/main" id="{B51D2C47-16C5-E349-AFE8-C30A8DB9A104}"/>
              </a:ext>
            </a:extLst>
          </p:cNvPr>
          <p:cNvSpPr txBox="1"/>
          <p:nvPr/>
        </p:nvSpPr>
        <p:spPr>
          <a:xfrm>
            <a:off x="6215872" y="3605348"/>
            <a:ext cx="1080745" cy="230832"/>
          </a:xfrm>
          <a:prstGeom prst="rect">
            <a:avLst/>
          </a:prstGeom>
          <a:noFill/>
        </p:spPr>
        <p:txBody>
          <a:bodyPr wrap="none" rtlCol="0">
            <a:spAutoFit/>
          </a:bodyPr>
          <a:lstStyle/>
          <a:p>
            <a:r>
              <a:rPr lang="en-US" sz="900" b="1">
                <a:latin typeface="Ayuthaya" pitchFamily="2" charset="-34"/>
                <a:ea typeface="Ayuthaya" pitchFamily="2" charset="-34"/>
                <a:cs typeface="Ayuthaya" pitchFamily="2" charset="-34"/>
              </a:rPr>
              <a:t>&amp; Publication</a:t>
            </a:r>
          </a:p>
        </p:txBody>
      </p:sp>
      <p:sp>
        <p:nvSpPr>
          <p:cNvPr id="9" name="TextBox 8">
            <a:extLst>
              <a:ext uri="{FF2B5EF4-FFF2-40B4-BE49-F238E27FC236}">
                <a16:creationId xmlns:a16="http://schemas.microsoft.com/office/drawing/2014/main" id="{A7F95322-6AC3-3E44-A3DF-AC6BA6B07A3D}"/>
              </a:ext>
            </a:extLst>
          </p:cNvPr>
          <p:cNvSpPr txBox="1"/>
          <p:nvPr/>
        </p:nvSpPr>
        <p:spPr>
          <a:xfrm rot="19471584">
            <a:off x="1474954" y="2418059"/>
            <a:ext cx="6498895" cy="1569660"/>
          </a:xfrm>
          <a:prstGeom prst="rect">
            <a:avLst/>
          </a:prstGeom>
          <a:noFill/>
        </p:spPr>
        <p:txBody>
          <a:bodyPr wrap="none" rtlCol="0">
            <a:spAutoFit/>
          </a:bodyPr>
          <a:lstStyle/>
          <a:p>
            <a:r>
              <a:rPr lang="en-US" sz="9600">
                <a:solidFill>
                  <a:srgbClr val="FF0000"/>
                </a:solidFill>
                <a:latin typeface="Cooper Black" panose="0208090404030B020404" pitchFamily="18" charset="77"/>
              </a:rPr>
              <a:t>M</a:t>
            </a:r>
            <a:r>
              <a:rPr lang="en-US" sz="2400">
                <a:solidFill>
                  <a:srgbClr val="FF0000"/>
                </a:solidFill>
                <a:latin typeface="Cooper Black" panose="0208090404030B020404" pitchFamily="18" charset="77"/>
              </a:rPr>
              <a:t> </a:t>
            </a:r>
            <a:r>
              <a:rPr lang="en-US" sz="9600">
                <a:solidFill>
                  <a:srgbClr val="FF0000"/>
                </a:solidFill>
                <a:latin typeface="Cooper Black" panose="0208090404030B020404" pitchFamily="18" charset="77"/>
              </a:rPr>
              <a:t>e</a:t>
            </a:r>
            <a:r>
              <a:rPr lang="en-US" sz="2400">
                <a:solidFill>
                  <a:srgbClr val="FF0000"/>
                </a:solidFill>
                <a:latin typeface="Cooper Black" panose="0208090404030B020404" pitchFamily="18" charset="77"/>
              </a:rPr>
              <a:t> </a:t>
            </a:r>
            <a:r>
              <a:rPr lang="en-US" sz="9600">
                <a:solidFill>
                  <a:srgbClr val="FF0000"/>
                </a:solidFill>
                <a:latin typeface="Cooper Black" panose="0208090404030B020404" pitchFamily="18" charset="77"/>
              </a:rPr>
              <a:t>t</a:t>
            </a:r>
            <a:r>
              <a:rPr lang="en-US" sz="2400">
                <a:solidFill>
                  <a:srgbClr val="FF0000"/>
                </a:solidFill>
                <a:latin typeface="Cooper Black" panose="0208090404030B020404" pitchFamily="18" charset="77"/>
              </a:rPr>
              <a:t> </a:t>
            </a:r>
            <a:r>
              <a:rPr lang="en-US" sz="9600">
                <a:solidFill>
                  <a:srgbClr val="FF0000"/>
                </a:solidFill>
                <a:latin typeface="Cooper Black" panose="0208090404030B020404" pitchFamily="18" charset="77"/>
              </a:rPr>
              <a:t>a</a:t>
            </a:r>
            <a:r>
              <a:rPr lang="en-US" sz="2400">
                <a:solidFill>
                  <a:srgbClr val="FF0000"/>
                </a:solidFill>
                <a:latin typeface="Cooper Black" panose="0208090404030B020404" pitchFamily="18" charset="77"/>
              </a:rPr>
              <a:t> </a:t>
            </a:r>
            <a:r>
              <a:rPr lang="en-US" sz="9600">
                <a:solidFill>
                  <a:srgbClr val="FF0000"/>
                </a:solidFill>
                <a:latin typeface="Cooper Black" panose="0208090404030B020404" pitchFamily="18" charset="77"/>
              </a:rPr>
              <a:t>d</a:t>
            </a:r>
            <a:r>
              <a:rPr lang="en-US" sz="2400">
                <a:solidFill>
                  <a:srgbClr val="FF0000"/>
                </a:solidFill>
                <a:latin typeface="Cooper Black" panose="0208090404030B020404" pitchFamily="18" charset="77"/>
              </a:rPr>
              <a:t> </a:t>
            </a:r>
            <a:r>
              <a:rPr lang="en-US" sz="9600">
                <a:solidFill>
                  <a:srgbClr val="FF0000"/>
                </a:solidFill>
                <a:latin typeface="Cooper Black" panose="0208090404030B020404" pitchFamily="18" charset="77"/>
              </a:rPr>
              <a:t>a</a:t>
            </a:r>
            <a:r>
              <a:rPr lang="en-US" sz="2400">
                <a:solidFill>
                  <a:srgbClr val="FF0000"/>
                </a:solidFill>
                <a:latin typeface="Cooper Black" panose="0208090404030B020404" pitchFamily="18" charset="77"/>
              </a:rPr>
              <a:t> </a:t>
            </a:r>
            <a:r>
              <a:rPr lang="en-US" sz="9600">
                <a:solidFill>
                  <a:srgbClr val="FF0000"/>
                </a:solidFill>
                <a:latin typeface="Cooper Black" panose="0208090404030B020404" pitchFamily="18" charset="77"/>
              </a:rPr>
              <a:t>t</a:t>
            </a:r>
            <a:r>
              <a:rPr lang="en-US" sz="2400">
                <a:solidFill>
                  <a:srgbClr val="FF0000"/>
                </a:solidFill>
                <a:latin typeface="Cooper Black" panose="0208090404030B020404" pitchFamily="18" charset="77"/>
              </a:rPr>
              <a:t> </a:t>
            </a:r>
            <a:r>
              <a:rPr lang="en-US" sz="9600">
                <a:solidFill>
                  <a:srgbClr val="FF0000"/>
                </a:solidFill>
                <a:latin typeface="Cooper Black" panose="0208090404030B020404" pitchFamily="18" charset="77"/>
              </a:rPr>
              <a:t>a</a:t>
            </a:r>
          </a:p>
        </p:txBody>
      </p:sp>
    </p:spTree>
    <p:extLst>
      <p:ext uri="{BB962C8B-B14F-4D97-AF65-F5344CB8AC3E}">
        <p14:creationId xmlns:p14="http://schemas.microsoft.com/office/powerpoint/2010/main" val="512136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pic>
        <p:nvPicPr>
          <p:cNvPr id="69" name="Google Shape;69;p14"/>
          <p:cNvPicPr preferRelativeResize="0"/>
          <p:nvPr/>
        </p:nvPicPr>
        <p:blipFill>
          <a:blip r:embed="rId3">
            <a:alphaModFix/>
          </a:blip>
          <a:stretch>
            <a:fillRect/>
          </a:stretch>
        </p:blipFill>
        <p:spPr>
          <a:xfrm>
            <a:off x="-23412" y="6149626"/>
            <a:ext cx="9190824" cy="708375"/>
          </a:xfrm>
          <a:prstGeom prst="rect">
            <a:avLst/>
          </a:prstGeom>
          <a:noFill/>
          <a:ln>
            <a:noFill/>
          </a:ln>
        </p:spPr>
      </p:pic>
      <p:pic>
        <p:nvPicPr>
          <p:cNvPr id="71" name="Google Shape;71;p14"/>
          <p:cNvPicPr preferRelativeResize="0"/>
          <p:nvPr/>
        </p:nvPicPr>
        <p:blipFill>
          <a:blip r:embed="rId4">
            <a:alphaModFix/>
          </a:blip>
          <a:stretch>
            <a:fillRect/>
          </a:stretch>
        </p:blipFill>
        <p:spPr>
          <a:xfrm>
            <a:off x="-23400" y="-27025"/>
            <a:ext cx="9190800" cy="2205782"/>
          </a:xfrm>
          <a:prstGeom prst="rect">
            <a:avLst/>
          </a:prstGeom>
          <a:noFill/>
          <a:ln>
            <a:noFill/>
          </a:ln>
        </p:spPr>
      </p:pic>
      <p:sp>
        <p:nvSpPr>
          <p:cNvPr id="2" name="TextBox 1">
            <a:extLst>
              <a:ext uri="{FF2B5EF4-FFF2-40B4-BE49-F238E27FC236}">
                <a16:creationId xmlns:a16="http://schemas.microsoft.com/office/drawing/2014/main" id="{DD5BBBA7-7475-C94D-A6C1-84327EC9207A}"/>
              </a:ext>
            </a:extLst>
          </p:cNvPr>
          <p:cNvSpPr txBox="1"/>
          <p:nvPr/>
        </p:nvSpPr>
        <p:spPr>
          <a:xfrm>
            <a:off x="340658" y="2514635"/>
            <a:ext cx="7781365" cy="3416320"/>
          </a:xfrm>
          <a:prstGeom prst="rect">
            <a:avLst/>
          </a:prstGeom>
          <a:noFill/>
        </p:spPr>
        <p:txBody>
          <a:bodyPr wrap="square" rtlCol="0">
            <a:spAutoFit/>
          </a:bodyPr>
          <a:lstStyle/>
          <a:p>
            <a:pPr marL="457200" lvl="0" indent="-381000">
              <a:buClr>
                <a:srgbClr val="333F48"/>
              </a:buClr>
              <a:buSzPts val="2400"/>
              <a:buFont typeface="Open Sans"/>
              <a:buChar char="●"/>
            </a:pPr>
            <a:r>
              <a:rPr lang="en" sz="2400" dirty="0">
                <a:solidFill>
                  <a:srgbClr val="333F48"/>
                </a:solidFill>
                <a:latin typeface="Open Sans"/>
                <a:ea typeface="Open Sans"/>
                <a:cs typeface="Open Sans"/>
                <a:sym typeface="Open Sans"/>
              </a:rPr>
              <a:t>Communities have </a:t>
            </a:r>
            <a:r>
              <a:rPr lang="en" sz="2400" b="1" dirty="0">
                <a:solidFill>
                  <a:srgbClr val="333F48"/>
                </a:solidFill>
                <a:latin typeface="Open Sans"/>
                <a:ea typeface="Open Sans"/>
                <a:cs typeface="Open Sans"/>
                <a:sym typeface="Open Sans"/>
              </a:rPr>
              <a:t>similar problems</a:t>
            </a:r>
            <a:r>
              <a:rPr lang="en" sz="2400" dirty="0">
                <a:solidFill>
                  <a:srgbClr val="333F48"/>
                </a:solidFill>
                <a:latin typeface="Open Sans"/>
                <a:ea typeface="Open Sans"/>
                <a:cs typeface="Open Sans"/>
                <a:sym typeface="Open Sans"/>
              </a:rPr>
              <a:t> and </a:t>
            </a:r>
            <a:r>
              <a:rPr lang="en" sz="2400" b="1" dirty="0">
                <a:solidFill>
                  <a:srgbClr val="333F48"/>
                </a:solidFill>
                <a:latin typeface="Open Sans"/>
                <a:ea typeface="Open Sans"/>
                <a:cs typeface="Open Sans"/>
                <a:sym typeface="Open Sans"/>
              </a:rPr>
              <a:t>similar solutions</a:t>
            </a:r>
            <a:r>
              <a:rPr lang="en" sz="2400" dirty="0">
                <a:solidFill>
                  <a:srgbClr val="333F48"/>
                </a:solidFill>
                <a:latin typeface="Open Sans"/>
                <a:ea typeface="Open Sans"/>
                <a:cs typeface="Open Sans"/>
                <a:sym typeface="Open Sans"/>
              </a:rPr>
              <a:t> available if they </a:t>
            </a:r>
            <a:r>
              <a:rPr lang="en" sz="2400" b="1" dirty="0">
                <a:solidFill>
                  <a:srgbClr val="333F48"/>
                </a:solidFill>
                <a:latin typeface="Open Sans"/>
                <a:ea typeface="Open Sans"/>
                <a:cs typeface="Open Sans"/>
                <a:sym typeface="Open Sans"/>
              </a:rPr>
              <a:t>collaborate</a:t>
            </a:r>
          </a:p>
          <a:p>
            <a:pPr marL="76200" lvl="0">
              <a:buClr>
                <a:srgbClr val="333F48"/>
              </a:buClr>
              <a:buSzPts val="2400"/>
            </a:pPr>
            <a:endParaRPr lang="en" sz="2400" b="1" dirty="0">
              <a:solidFill>
                <a:srgbClr val="333F48"/>
              </a:solidFill>
              <a:latin typeface="Open Sans"/>
              <a:ea typeface="Open Sans"/>
              <a:cs typeface="Open Sans"/>
              <a:sym typeface="Open Sans"/>
            </a:endParaRPr>
          </a:p>
          <a:p>
            <a:pPr marL="457200" lvl="0" indent="-381000">
              <a:buClr>
                <a:srgbClr val="333F48"/>
              </a:buClr>
              <a:buSzPts val="2400"/>
              <a:buFont typeface="Open Sans"/>
              <a:buChar char="●"/>
            </a:pPr>
            <a:r>
              <a:rPr lang="en" sz="2400" dirty="0">
                <a:solidFill>
                  <a:srgbClr val="333F48"/>
                </a:solidFill>
                <a:latin typeface="Open Sans"/>
                <a:ea typeface="Open Sans"/>
                <a:cs typeface="Open Sans"/>
                <a:sym typeface="Open Sans"/>
              </a:rPr>
              <a:t>Efforts have been made to address challenges within each community, but few efforts have been truly </a:t>
            </a:r>
            <a:r>
              <a:rPr lang="en" sz="2400" b="1" dirty="0">
                <a:solidFill>
                  <a:srgbClr val="333F48"/>
                </a:solidFill>
                <a:latin typeface="Open Sans"/>
                <a:ea typeface="Open Sans"/>
                <a:cs typeface="Open Sans"/>
                <a:sym typeface="Open Sans"/>
              </a:rPr>
              <a:t>cross-community</a:t>
            </a:r>
          </a:p>
          <a:p>
            <a:pPr marL="76200" lvl="0">
              <a:buClr>
                <a:srgbClr val="333F48"/>
              </a:buClr>
              <a:buSzPts val="2400"/>
            </a:pPr>
            <a:endParaRPr lang="en" sz="2400" b="1" dirty="0">
              <a:solidFill>
                <a:srgbClr val="333F48"/>
              </a:solidFill>
              <a:latin typeface="Open Sans"/>
              <a:ea typeface="Open Sans"/>
              <a:cs typeface="Open Sans"/>
              <a:sym typeface="Open Sans"/>
            </a:endParaRPr>
          </a:p>
          <a:p>
            <a:pPr marL="457200" indent="-381000">
              <a:buClr>
                <a:srgbClr val="333F48"/>
              </a:buClr>
              <a:buSzPts val="2400"/>
              <a:buFont typeface="Open Sans"/>
              <a:buChar char="●"/>
            </a:pPr>
            <a:r>
              <a:rPr lang="en-US" sz="2400" dirty="0">
                <a:solidFill>
                  <a:srgbClr val="333F48"/>
                </a:solidFill>
                <a:latin typeface="Open Sans"/>
                <a:ea typeface="Open Sans"/>
                <a:cs typeface="Open Sans"/>
                <a:sym typeface="Open Sans"/>
              </a:rPr>
              <a:t>We hope to increase effectiveness and efficiency and minimize duplication</a:t>
            </a:r>
          </a:p>
        </p:txBody>
      </p:sp>
    </p:spTree>
    <p:extLst>
      <p:ext uri="{BB962C8B-B14F-4D97-AF65-F5344CB8AC3E}">
        <p14:creationId xmlns:p14="http://schemas.microsoft.com/office/powerpoint/2010/main" val="2552896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wipe(left)">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wipe(left)">
                                      <p:cBhvr>
                                        <p:cTn id="1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15"/>
          <p:cNvSpPr txBox="1">
            <a:spLocks noGrp="1"/>
          </p:cNvSpPr>
          <p:nvPr>
            <p:ph type="title"/>
          </p:nvPr>
        </p:nvSpPr>
        <p:spPr>
          <a:xfrm>
            <a:off x="500550" y="1940150"/>
            <a:ext cx="6724800" cy="14832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Breaking down silos and getting stuff done</a:t>
            </a:r>
            <a:endParaRPr/>
          </a:p>
        </p:txBody>
      </p:sp>
    </p:spTree>
    <p:extLst>
      <p:ext uri="{BB962C8B-B14F-4D97-AF65-F5344CB8AC3E}">
        <p14:creationId xmlns:p14="http://schemas.microsoft.com/office/powerpoint/2010/main" val="17468179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7"/>
          <p:cNvSpPr txBox="1">
            <a:spLocks noGrp="1"/>
          </p:cNvSpPr>
          <p:nvPr>
            <p:ph type="title"/>
          </p:nvPr>
        </p:nvSpPr>
        <p:spPr>
          <a:xfrm>
            <a:off x="464100" y="212367"/>
            <a:ext cx="8520600" cy="76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000000"/>
                </a:solidFill>
              </a:rPr>
              <a:t>Project 1: </a:t>
            </a:r>
            <a:endParaRPr>
              <a:solidFill>
                <a:srgbClr val="000000"/>
              </a:solidFill>
            </a:endParaRPr>
          </a:p>
          <a:p>
            <a:pPr marL="0" lvl="0" indent="0" algn="l" rtl="0">
              <a:spcBef>
                <a:spcPts val="0"/>
              </a:spcBef>
              <a:spcAft>
                <a:spcPts val="0"/>
              </a:spcAft>
              <a:buNone/>
            </a:pPr>
            <a:br>
              <a:rPr lang="en" sz="2400">
                <a:solidFill>
                  <a:srgbClr val="000000"/>
                </a:solidFill>
              </a:rPr>
            </a:br>
            <a:r>
              <a:rPr lang="en" sz="2400">
                <a:solidFill>
                  <a:srgbClr val="000000"/>
                </a:solidFill>
              </a:rPr>
              <a:t>Researcher Communications</a:t>
            </a:r>
            <a:endParaRPr sz="2400"/>
          </a:p>
        </p:txBody>
      </p:sp>
      <p:pic>
        <p:nvPicPr>
          <p:cNvPr id="90" name="Google Shape;90;p17"/>
          <p:cNvPicPr preferRelativeResize="0"/>
          <p:nvPr/>
        </p:nvPicPr>
        <p:blipFill>
          <a:blip r:embed="rId3">
            <a:alphaModFix/>
          </a:blip>
          <a:stretch>
            <a:fillRect/>
          </a:stretch>
        </p:blipFill>
        <p:spPr>
          <a:xfrm>
            <a:off x="-23412" y="6149626"/>
            <a:ext cx="9190824" cy="708375"/>
          </a:xfrm>
          <a:prstGeom prst="rect">
            <a:avLst/>
          </a:prstGeom>
          <a:noFill/>
          <a:ln>
            <a:noFill/>
          </a:ln>
        </p:spPr>
      </p:pic>
      <p:sp>
        <p:nvSpPr>
          <p:cNvPr id="91" name="Google Shape;91;p17"/>
          <p:cNvSpPr txBox="1">
            <a:spLocks noGrp="1"/>
          </p:cNvSpPr>
          <p:nvPr>
            <p:ph type="body" idx="1"/>
          </p:nvPr>
        </p:nvSpPr>
        <p:spPr>
          <a:xfrm>
            <a:off x="1745691" y="1728450"/>
            <a:ext cx="7230300" cy="4011900"/>
          </a:xfrm>
          <a:prstGeom prst="rect">
            <a:avLst/>
          </a:prstGeom>
        </p:spPr>
        <p:txBody>
          <a:bodyPr spcFirstLastPara="1" wrap="square" lIns="91425" tIns="91425" rIns="91425" bIns="91425" anchor="t" anchorCtr="0">
            <a:noAutofit/>
          </a:bodyPr>
          <a:lstStyle/>
          <a:p>
            <a:pPr marL="0" marR="190500" lvl="0" indent="0" algn="l" rtl="0">
              <a:lnSpc>
                <a:spcPct val="115000"/>
              </a:lnSpc>
              <a:spcBef>
                <a:spcPts val="0"/>
              </a:spcBef>
              <a:spcAft>
                <a:spcPts val="0"/>
              </a:spcAft>
              <a:buNone/>
            </a:pPr>
            <a:r>
              <a:rPr lang="en" sz="1800" b="1" dirty="0">
                <a:solidFill>
                  <a:srgbClr val="333F48"/>
                </a:solidFill>
                <a:highlight>
                  <a:srgbClr val="FFFFFF"/>
                </a:highlight>
              </a:rPr>
              <a:t>Group Leads:</a:t>
            </a:r>
            <a:r>
              <a:rPr lang="en" sz="1800" dirty="0">
                <a:solidFill>
                  <a:srgbClr val="333F48"/>
                </a:solidFill>
                <a:highlight>
                  <a:srgbClr val="FFFFFF"/>
                </a:highlight>
              </a:rPr>
              <a:t> </a:t>
            </a:r>
            <a:r>
              <a:rPr lang="en-US" sz="1800" dirty="0">
                <a:solidFill>
                  <a:srgbClr val="333F48"/>
                </a:solidFill>
                <a:highlight>
                  <a:srgbClr val="FFFFFF"/>
                </a:highlight>
              </a:rPr>
              <a:t>Alice Meadows, ORCID; Michelle </a:t>
            </a:r>
            <a:r>
              <a:rPr lang="en-US" sz="1800" dirty="0" err="1">
                <a:solidFill>
                  <a:srgbClr val="333F48"/>
                </a:solidFill>
                <a:highlight>
                  <a:srgbClr val="FFFFFF"/>
                </a:highlight>
              </a:rPr>
              <a:t>Urberg</a:t>
            </a:r>
            <a:r>
              <a:rPr lang="en-US" sz="1800" dirty="0">
                <a:solidFill>
                  <a:srgbClr val="333F48"/>
                </a:solidFill>
                <a:highlight>
                  <a:srgbClr val="FFFFFF"/>
                </a:highlight>
              </a:rPr>
              <a:t>, </a:t>
            </a:r>
            <a:r>
              <a:rPr lang="en-US" sz="1800" dirty="0" err="1">
                <a:solidFill>
                  <a:srgbClr val="333F48"/>
                </a:solidFill>
                <a:highlight>
                  <a:srgbClr val="FFFFFF"/>
                </a:highlight>
              </a:rPr>
              <a:t>Proquest</a:t>
            </a:r>
            <a:endParaRPr sz="1800" dirty="0">
              <a:solidFill>
                <a:srgbClr val="333F48"/>
              </a:solidFill>
              <a:highlight>
                <a:srgbClr val="FFFFFF"/>
              </a:highlight>
            </a:endParaRPr>
          </a:p>
          <a:p>
            <a:pPr marL="0" marR="190500" lvl="0" indent="0" algn="l" rtl="0">
              <a:lnSpc>
                <a:spcPct val="115000"/>
              </a:lnSpc>
              <a:spcBef>
                <a:spcPts val="1500"/>
              </a:spcBef>
              <a:spcAft>
                <a:spcPts val="0"/>
              </a:spcAft>
              <a:buNone/>
            </a:pPr>
            <a:r>
              <a:rPr lang="en" sz="1800" b="1" dirty="0">
                <a:solidFill>
                  <a:srgbClr val="333F48"/>
                </a:solidFill>
                <a:highlight>
                  <a:srgbClr val="FFFFFF"/>
                </a:highlight>
              </a:rPr>
              <a:t>Purpose:</a:t>
            </a:r>
            <a:r>
              <a:rPr lang="en" sz="1800" dirty="0">
                <a:solidFill>
                  <a:srgbClr val="333F48"/>
                </a:solidFill>
                <a:highlight>
                  <a:srgbClr val="FFFFFF"/>
                </a:highlight>
              </a:rPr>
              <a:t> Exploring ways to align efforts between communities who aim to increase the impact and consistency of communication with researchers about metadata.</a:t>
            </a:r>
            <a:endParaRPr sz="1800" dirty="0">
              <a:solidFill>
                <a:srgbClr val="333F48"/>
              </a:solidFill>
            </a:endParaRPr>
          </a:p>
          <a:p>
            <a:pPr marL="0" lvl="0" indent="0" algn="l" rtl="0">
              <a:lnSpc>
                <a:spcPct val="115000"/>
              </a:lnSpc>
              <a:spcBef>
                <a:spcPts val="1500"/>
              </a:spcBef>
              <a:spcAft>
                <a:spcPts val="0"/>
              </a:spcAft>
              <a:buNone/>
            </a:pPr>
            <a:endParaRPr sz="1800" i="1" dirty="0">
              <a:solidFill>
                <a:srgbClr val="333F48"/>
              </a:solidFill>
            </a:endParaRPr>
          </a:p>
          <a:p>
            <a:pPr marL="0" lvl="0" indent="0" algn="l" rtl="0">
              <a:lnSpc>
                <a:spcPct val="115000"/>
              </a:lnSpc>
              <a:spcBef>
                <a:spcPts val="400"/>
              </a:spcBef>
              <a:spcAft>
                <a:spcPts val="0"/>
              </a:spcAft>
              <a:buNone/>
            </a:pPr>
            <a:endParaRPr dirty="0"/>
          </a:p>
        </p:txBody>
      </p:sp>
      <p:pic>
        <p:nvPicPr>
          <p:cNvPr id="92" name="Google Shape;92;p17"/>
          <p:cNvPicPr preferRelativeResize="0"/>
          <p:nvPr/>
        </p:nvPicPr>
        <p:blipFill>
          <a:blip r:embed="rId4">
            <a:alphaModFix/>
          </a:blip>
          <a:stretch>
            <a:fillRect/>
          </a:stretch>
        </p:blipFill>
        <p:spPr>
          <a:xfrm>
            <a:off x="400350" y="1728450"/>
            <a:ext cx="1270000" cy="1270000"/>
          </a:xfrm>
          <a:prstGeom prst="rect">
            <a:avLst/>
          </a:prstGeom>
          <a:noFill/>
          <a:ln>
            <a:noFill/>
          </a:ln>
        </p:spPr>
      </p:pic>
    </p:spTree>
    <p:extLst>
      <p:ext uri="{BB962C8B-B14F-4D97-AF65-F5344CB8AC3E}">
        <p14:creationId xmlns:p14="http://schemas.microsoft.com/office/powerpoint/2010/main" val="8674358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19"/>
          <p:cNvSpPr txBox="1">
            <a:spLocks noGrp="1"/>
          </p:cNvSpPr>
          <p:nvPr>
            <p:ph type="title"/>
          </p:nvPr>
        </p:nvSpPr>
        <p:spPr>
          <a:xfrm>
            <a:off x="464100" y="212367"/>
            <a:ext cx="8520600" cy="76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000000"/>
                </a:solidFill>
              </a:rPr>
              <a:t>Project 2:</a:t>
            </a:r>
            <a:endParaRPr sz="2400"/>
          </a:p>
        </p:txBody>
      </p:sp>
      <p:pic>
        <p:nvPicPr>
          <p:cNvPr id="105" name="Google Shape;105;p19"/>
          <p:cNvPicPr preferRelativeResize="0"/>
          <p:nvPr/>
        </p:nvPicPr>
        <p:blipFill>
          <a:blip r:embed="rId3">
            <a:alphaModFix/>
          </a:blip>
          <a:stretch>
            <a:fillRect/>
          </a:stretch>
        </p:blipFill>
        <p:spPr>
          <a:xfrm>
            <a:off x="-23412" y="6149626"/>
            <a:ext cx="9190824" cy="708375"/>
          </a:xfrm>
          <a:prstGeom prst="rect">
            <a:avLst/>
          </a:prstGeom>
          <a:noFill/>
          <a:ln>
            <a:noFill/>
          </a:ln>
        </p:spPr>
      </p:pic>
      <p:sp>
        <p:nvSpPr>
          <p:cNvPr id="106" name="Google Shape;106;p19"/>
          <p:cNvSpPr txBox="1">
            <a:spLocks noGrp="1"/>
          </p:cNvSpPr>
          <p:nvPr>
            <p:ph type="body" idx="1"/>
          </p:nvPr>
        </p:nvSpPr>
        <p:spPr>
          <a:xfrm>
            <a:off x="1741714" y="1734063"/>
            <a:ext cx="7242986" cy="4011900"/>
          </a:xfrm>
          <a:prstGeom prst="rect">
            <a:avLst/>
          </a:prstGeom>
        </p:spPr>
        <p:txBody>
          <a:bodyPr spcFirstLastPara="1" wrap="square" lIns="91425" tIns="91425" rIns="91425" bIns="91425" anchor="t" anchorCtr="0">
            <a:noAutofit/>
          </a:bodyPr>
          <a:lstStyle/>
          <a:p>
            <a:pPr marL="0" marR="190500" lvl="0" indent="0" algn="l" rtl="0">
              <a:lnSpc>
                <a:spcPct val="115000"/>
              </a:lnSpc>
              <a:spcBef>
                <a:spcPts val="0"/>
              </a:spcBef>
              <a:spcAft>
                <a:spcPts val="0"/>
              </a:spcAft>
              <a:buClr>
                <a:schemeClr val="dk1"/>
              </a:buClr>
              <a:buSzPts val="1100"/>
              <a:buFont typeface="Arial"/>
              <a:buNone/>
            </a:pPr>
            <a:r>
              <a:rPr lang="en" sz="1800" b="1">
                <a:solidFill>
                  <a:srgbClr val="333F48"/>
                </a:solidFill>
                <a:highlight>
                  <a:schemeClr val="lt1"/>
                </a:highlight>
              </a:rPr>
              <a:t>Group Lead:</a:t>
            </a:r>
            <a:r>
              <a:rPr lang="en" sz="1800">
                <a:solidFill>
                  <a:srgbClr val="333F48"/>
                </a:solidFill>
                <a:highlight>
                  <a:schemeClr val="lt1"/>
                </a:highlight>
              </a:rPr>
              <a:t> Jim Swainston, Emerald Group Publishing</a:t>
            </a:r>
            <a:endParaRPr sz="1800">
              <a:solidFill>
                <a:srgbClr val="333F48"/>
              </a:solidFill>
              <a:highlight>
                <a:schemeClr val="lt1"/>
              </a:highlight>
            </a:endParaRPr>
          </a:p>
          <a:p>
            <a:pPr marL="0" lvl="0" indent="0" algn="l" rtl="0">
              <a:lnSpc>
                <a:spcPct val="115000"/>
              </a:lnSpc>
              <a:spcBef>
                <a:spcPts val="1500"/>
              </a:spcBef>
              <a:spcAft>
                <a:spcPts val="0"/>
              </a:spcAft>
              <a:buNone/>
            </a:pPr>
            <a:r>
              <a:rPr lang="en" sz="1800" b="1">
                <a:solidFill>
                  <a:srgbClr val="333F48"/>
                </a:solidFill>
                <a:highlight>
                  <a:schemeClr val="lt1"/>
                </a:highlight>
              </a:rPr>
              <a:t>Purpose: </a:t>
            </a:r>
            <a:r>
              <a:rPr lang="en" sz="1800">
                <a:solidFill>
                  <a:schemeClr val="dk1"/>
                </a:solidFill>
              </a:rPr>
              <a:t>To converge communities and publishers towards a shared set of recommended metadata concepts with related mappings between those recommended concepts and elements in important dialects.</a:t>
            </a:r>
            <a:endParaRPr sz="1800">
              <a:solidFill>
                <a:srgbClr val="333F48"/>
              </a:solidFill>
            </a:endParaRPr>
          </a:p>
        </p:txBody>
      </p:sp>
      <p:pic>
        <p:nvPicPr>
          <p:cNvPr id="107" name="Google Shape;107;p19"/>
          <p:cNvPicPr preferRelativeResize="0"/>
          <p:nvPr/>
        </p:nvPicPr>
        <p:blipFill>
          <a:blip r:embed="rId4">
            <a:alphaModFix/>
          </a:blip>
          <a:stretch>
            <a:fillRect/>
          </a:stretch>
        </p:blipFill>
        <p:spPr>
          <a:xfrm>
            <a:off x="403810" y="1725354"/>
            <a:ext cx="1270000" cy="1270000"/>
          </a:xfrm>
          <a:prstGeom prst="rect">
            <a:avLst/>
          </a:prstGeom>
          <a:noFill/>
          <a:ln>
            <a:noFill/>
          </a:ln>
        </p:spPr>
      </p:pic>
      <p:sp>
        <p:nvSpPr>
          <p:cNvPr id="2" name="TextBox 1">
            <a:extLst>
              <a:ext uri="{FF2B5EF4-FFF2-40B4-BE49-F238E27FC236}">
                <a16:creationId xmlns:a16="http://schemas.microsoft.com/office/drawing/2014/main" id="{333DE377-E756-C741-A63A-E3797EDF8276}"/>
              </a:ext>
            </a:extLst>
          </p:cNvPr>
          <p:cNvSpPr txBox="1"/>
          <p:nvPr/>
        </p:nvSpPr>
        <p:spPr>
          <a:xfrm>
            <a:off x="464100" y="1118268"/>
            <a:ext cx="6747168" cy="461665"/>
          </a:xfrm>
          <a:prstGeom prst="rect">
            <a:avLst/>
          </a:prstGeom>
          <a:noFill/>
        </p:spPr>
        <p:txBody>
          <a:bodyPr wrap="none" rtlCol="0">
            <a:spAutoFit/>
          </a:bodyPr>
          <a:lstStyle/>
          <a:p>
            <a:r>
              <a:rPr lang="en" sz="2400">
                <a:solidFill>
                  <a:srgbClr val="000000"/>
                </a:solidFill>
              </a:rPr>
              <a:t>Metadata Recommendations and Element Mappings</a:t>
            </a:r>
            <a:endParaRPr lang="en-US" sz="2400"/>
          </a:p>
        </p:txBody>
      </p:sp>
    </p:spTree>
    <p:extLst>
      <p:ext uri="{BB962C8B-B14F-4D97-AF65-F5344CB8AC3E}">
        <p14:creationId xmlns:p14="http://schemas.microsoft.com/office/powerpoint/2010/main" val="5384895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21"/>
          <p:cNvSpPr txBox="1">
            <a:spLocks noGrp="1"/>
          </p:cNvSpPr>
          <p:nvPr>
            <p:ph type="title"/>
          </p:nvPr>
        </p:nvSpPr>
        <p:spPr>
          <a:xfrm>
            <a:off x="464100" y="212367"/>
            <a:ext cx="8520600" cy="76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000000"/>
                </a:solidFill>
              </a:rPr>
              <a:t>Project 3:</a:t>
            </a:r>
            <a:endParaRPr>
              <a:solidFill>
                <a:srgbClr val="000000"/>
              </a:solidFill>
            </a:endParaRPr>
          </a:p>
        </p:txBody>
      </p:sp>
      <p:pic>
        <p:nvPicPr>
          <p:cNvPr id="120" name="Google Shape;120;p21"/>
          <p:cNvPicPr preferRelativeResize="0"/>
          <p:nvPr/>
        </p:nvPicPr>
        <p:blipFill>
          <a:blip r:embed="rId3">
            <a:alphaModFix/>
          </a:blip>
          <a:stretch>
            <a:fillRect/>
          </a:stretch>
        </p:blipFill>
        <p:spPr>
          <a:xfrm>
            <a:off x="-23412" y="6149626"/>
            <a:ext cx="9190824" cy="708375"/>
          </a:xfrm>
          <a:prstGeom prst="rect">
            <a:avLst/>
          </a:prstGeom>
          <a:noFill/>
          <a:ln>
            <a:noFill/>
          </a:ln>
        </p:spPr>
      </p:pic>
      <p:sp>
        <p:nvSpPr>
          <p:cNvPr id="121" name="Google Shape;121;p21"/>
          <p:cNvSpPr txBox="1">
            <a:spLocks noGrp="1"/>
          </p:cNvSpPr>
          <p:nvPr>
            <p:ph type="body" idx="1"/>
          </p:nvPr>
        </p:nvSpPr>
        <p:spPr>
          <a:xfrm>
            <a:off x="1741710" y="1735295"/>
            <a:ext cx="6989100" cy="4011900"/>
          </a:xfrm>
          <a:prstGeom prst="rect">
            <a:avLst/>
          </a:prstGeom>
        </p:spPr>
        <p:txBody>
          <a:bodyPr spcFirstLastPara="1" wrap="square" lIns="91425" tIns="91425" rIns="91425" bIns="91425" anchor="t" anchorCtr="0">
            <a:noAutofit/>
          </a:bodyPr>
          <a:lstStyle/>
          <a:p>
            <a:pPr marL="0" marR="190500" lvl="0" indent="0" algn="l" rtl="0">
              <a:lnSpc>
                <a:spcPct val="115000"/>
              </a:lnSpc>
              <a:spcBef>
                <a:spcPts val="0"/>
              </a:spcBef>
              <a:spcAft>
                <a:spcPts val="0"/>
              </a:spcAft>
              <a:buClr>
                <a:schemeClr val="dk1"/>
              </a:buClr>
              <a:buSzPts val="1100"/>
              <a:buFont typeface="Arial"/>
              <a:buNone/>
            </a:pPr>
            <a:r>
              <a:rPr lang="en" sz="1800" b="1">
                <a:solidFill>
                  <a:srgbClr val="333F48"/>
                </a:solidFill>
                <a:highlight>
                  <a:schemeClr val="lt1"/>
                </a:highlight>
              </a:rPr>
              <a:t>Group Lead:</a:t>
            </a:r>
            <a:r>
              <a:rPr lang="en" sz="1800">
                <a:solidFill>
                  <a:srgbClr val="333F48"/>
                </a:solidFill>
                <a:highlight>
                  <a:schemeClr val="lt1"/>
                </a:highlight>
              </a:rPr>
              <a:t> Scott Plutchak, University of Alabama at Birmingham (retired)</a:t>
            </a:r>
            <a:endParaRPr sz="1800">
              <a:solidFill>
                <a:srgbClr val="333F48"/>
              </a:solidFill>
              <a:highlight>
                <a:schemeClr val="lt1"/>
              </a:highlight>
            </a:endParaRPr>
          </a:p>
          <a:p>
            <a:pPr marL="0" lvl="0" indent="0" algn="l" rtl="0">
              <a:lnSpc>
                <a:spcPct val="115000"/>
              </a:lnSpc>
              <a:spcBef>
                <a:spcPts val="1500"/>
              </a:spcBef>
              <a:spcAft>
                <a:spcPts val="0"/>
              </a:spcAft>
              <a:buNone/>
            </a:pPr>
            <a:r>
              <a:rPr lang="en" sz="1800" b="1">
                <a:solidFill>
                  <a:srgbClr val="333F48"/>
                </a:solidFill>
                <a:highlight>
                  <a:schemeClr val="lt1"/>
                </a:highlight>
              </a:rPr>
              <a:t>Purpose: </a:t>
            </a:r>
            <a:r>
              <a:rPr lang="en" sz="1800">
                <a:solidFill>
                  <a:srgbClr val="333F48"/>
                </a:solidFill>
                <a:highlight>
                  <a:schemeClr val="lt1"/>
                </a:highlight>
              </a:rPr>
              <a:t>In order to communicate effectively about anything, a common language must be acknowledged, tacitly or purposefully. In the metadata space, there is not agreement on what words like property, term, concept, schema, title refer to. This project will develop a glossary of words associated with metadata, both for core concepts and disciplinary areas.</a:t>
            </a:r>
            <a:endParaRPr/>
          </a:p>
        </p:txBody>
      </p:sp>
      <p:pic>
        <p:nvPicPr>
          <p:cNvPr id="122" name="Google Shape;122;p21"/>
          <p:cNvPicPr preferRelativeResize="0"/>
          <p:nvPr/>
        </p:nvPicPr>
        <p:blipFill>
          <a:blip r:embed="rId4">
            <a:alphaModFix/>
          </a:blip>
          <a:stretch>
            <a:fillRect/>
          </a:stretch>
        </p:blipFill>
        <p:spPr>
          <a:xfrm>
            <a:off x="393700" y="1726586"/>
            <a:ext cx="1270000" cy="1270000"/>
          </a:xfrm>
          <a:prstGeom prst="rect">
            <a:avLst/>
          </a:prstGeom>
          <a:noFill/>
          <a:ln>
            <a:noFill/>
          </a:ln>
        </p:spPr>
      </p:pic>
      <p:sp>
        <p:nvSpPr>
          <p:cNvPr id="2" name="TextBox 1">
            <a:extLst>
              <a:ext uri="{FF2B5EF4-FFF2-40B4-BE49-F238E27FC236}">
                <a16:creationId xmlns:a16="http://schemas.microsoft.com/office/drawing/2014/main" id="{C8165D07-C052-EF4C-AC18-62732A1198FB}"/>
              </a:ext>
            </a:extLst>
          </p:cNvPr>
          <p:cNvSpPr txBox="1"/>
          <p:nvPr/>
        </p:nvSpPr>
        <p:spPr>
          <a:xfrm>
            <a:off x="458283" y="1120394"/>
            <a:ext cx="5679183" cy="461665"/>
          </a:xfrm>
          <a:prstGeom prst="rect">
            <a:avLst/>
          </a:prstGeom>
          <a:noFill/>
        </p:spPr>
        <p:txBody>
          <a:bodyPr wrap="none" rtlCol="0">
            <a:spAutoFit/>
          </a:bodyPr>
          <a:lstStyle/>
          <a:p>
            <a:r>
              <a:rPr lang="en" sz="2400">
                <a:solidFill>
                  <a:srgbClr val="000000"/>
                </a:solidFill>
              </a:rPr>
              <a:t>Defining the Terms We Use About Metadata</a:t>
            </a:r>
            <a:endParaRPr lang="en-US" sz="2400"/>
          </a:p>
        </p:txBody>
      </p:sp>
    </p:spTree>
    <p:extLst>
      <p:ext uri="{BB962C8B-B14F-4D97-AF65-F5344CB8AC3E}">
        <p14:creationId xmlns:p14="http://schemas.microsoft.com/office/powerpoint/2010/main" val="17986680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23"/>
          <p:cNvSpPr txBox="1">
            <a:spLocks noGrp="1"/>
          </p:cNvSpPr>
          <p:nvPr>
            <p:ph type="title"/>
          </p:nvPr>
        </p:nvSpPr>
        <p:spPr>
          <a:xfrm>
            <a:off x="464100" y="212367"/>
            <a:ext cx="8520600" cy="76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000000"/>
                </a:solidFill>
              </a:rPr>
              <a:t>Project 4:</a:t>
            </a:r>
            <a:endParaRPr>
              <a:solidFill>
                <a:srgbClr val="000000"/>
              </a:solidFill>
            </a:endParaRPr>
          </a:p>
        </p:txBody>
      </p:sp>
      <p:pic>
        <p:nvPicPr>
          <p:cNvPr id="135" name="Google Shape;135;p23"/>
          <p:cNvPicPr preferRelativeResize="0"/>
          <p:nvPr/>
        </p:nvPicPr>
        <p:blipFill>
          <a:blip r:embed="rId3">
            <a:alphaModFix/>
          </a:blip>
          <a:stretch>
            <a:fillRect/>
          </a:stretch>
        </p:blipFill>
        <p:spPr>
          <a:xfrm>
            <a:off x="-23412" y="6149626"/>
            <a:ext cx="9190824" cy="708375"/>
          </a:xfrm>
          <a:prstGeom prst="rect">
            <a:avLst/>
          </a:prstGeom>
          <a:noFill/>
          <a:ln>
            <a:noFill/>
          </a:ln>
        </p:spPr>
      </p:pic>
      <p:sp>
        <p:nvSpPr>
          <p:cNvPr id="136" name="Google Shape;136;p23"/>
          <p:cNvSpPr txBox="1">
            <a:spLocks noGrp="1"/>
          </p:cNvSpPr>
          <p:nvPr>
            <p:ph type="body" idx="1"/>
          </p:nvPr>
        </p:nvSpPr>
        <p:spPr>
          <a:xfrm>
            <a:off x="1741713" y="1738143"/>
            <a:ext cx="6989100" cy="2007246"/>
          </a:xfrm>
          <a:prstGeom prst="rect">
            <a:avLst/>
          </a:prstGeom>
        </p:spPr>
        <p:txBody>
          <a:bodyPr spcFirstLastPara="1" wrap="square" lIns="91425" tIns="91425" rIns="91425" bIns="91425" anchor="t" anchorCtr="0">
            <a:noAutofit/>
          </a:bodyPr>
          <a:lstStyle/>
          <a:p>
            <a:pPr marL="0" marR="190500" lvl="0" indent="0" algn="l" rtl="0">
              <a:lnSpc>
                <a:spcPct val="115000"/>
              </a:lnSpc>
              <a:spcBef>
                <a:spcPts val="0"/>
              </a:spcBef>
              <a:spcAft>
                <a:spcPts val="0"/>
              </a:spcAft>
              <a:buNone/>
            </a:pPr>
            <a:r>
              <a:rPr lang="en" sz="1800" b="1" dirty="0">
                <a:solidFill>
                  <a:srgbClr val="333F48"/>
                </a:solidFill>
                <a:highlight>
                  <a:schemeClr val="lt1"/>
                </a:highlight>
              </a:rPr>
              <a:t>Group Lead:</a:t>
            </a:r>
            <a:r>
              <a:rPr lang="en" sz="1800" dirty="0">
                <a:solidFill>
                  <a:srgbClr val="333F48"/>
                </a:solidFill>
                <a:highlight>
                  <a:schemeClr val="lt1"/>
                </a:highlight>
              </a:rPr>
              <a:t> Fiona </a:t>
            </a:r>
            <a:r>
              <a:rPr lang="en" sz="1800" dirty="0" err="1">
                <a:solidFill>
                  <a:srgbClr val="333F48"/>
                </a:solidFill>
                <a:highlight>
                  <a:schemeClr val="lt1"/>
                </a:highlight>
              </a:rPr>
              <a:t>Counsell</a:t>
            </a:r>
            <a:r>
              <a:rPr lang="en" sz="1800" dirty="0">
                <a:solidFill>
                  <a:srgbClr val="333F48"/>
                </a:solidFill>
                <a:highlight>
                  <a:schemeClr val="lt1"/>
                </a:highlight>
              </a:rPr>
              <a:t>, Taylor &amp; Francis</a:t>
            </a:r>
          </a:p>
          <a:p>
            <a:pPr marL="0" marR="190500" lvl="0" indent="0" algn="l" rtl="0">
              <a:lnSpc>
                <a:spcPct val="115000"/>
              </a:lnSpc>
              <a:spcBef>
                <a:spcPts val="0"/>
              </a:spcBef>
              <a:spcAft>
                <a:spcPts val="0"/>
              </a:spcAft>
              <a:buNone/>
            </a:pPr>
            <a:endParaRPr lang="en" sz="1800" b="1" dirty="0">
              <a:solidFill>
                <a:srgbClr val="333F48"/>
              </a:solidFill>
              <a:highlight>
                <a:schemeClr val="lt1"/>
              </a:highlight>
            </a:endParaRPr>
          </a:p>
          <a:p>
            <a:pPr marL="0" marR="190500" lvl="0" indent="0" algn="l" rtl="0">
              <a:lnSpc>
                <a:spcPct val="115000"/>
              </a:lnSpc>
              <a:spcBef>
                <a:spcPts val="0"/>
              </a:spcBef>
              <a:spcAft>
                <a:spcPts val="0"/>
              </a:spcAft>
              <a:buNone/>
            </a:pPr>
            <a:r>
              <a:rPr lang="en" sz="1800" b="1" dirty="0">
                <a:solidFill>
                  <a:srgbClr val="333F48"/>
                </a:solidFill>
                <a:highlight>
                  <a:schemeClr val="lt1"/>
                </a:highlight>
              </a:rPr>
              <a:t>Purpose: </a:t>
            </a:r>
            <a:r>
              <a:rPr lang="en" sz="1800" dirty="0">
                <a:solidFill>
                  <a:srgbClr val="333F48"/>
                </a:solidFill>
                <a:highlight>
                  <a:schemeClr val="lt1"/>
                </a:highlight>
              </a:rPr>
              <a:t>To highlight downstream applications and value of metadata for all parts of the community, telling real stories as evidence of how better metadata will meet their goals.</a:t>
            </a:r>
            <a:endParaRPr b="1" dirty="0">
              <a:solidFill>
                <a:srgbClr val="17222C"/>
              </a:solidFill>
            </a:endParaRPr>
          </a:p>
          <a:p>
            <a:pPr marL="0" lvl="0" indent="0" algn="l" rtl="0">
              <a:lnSpc>
                <a:spcPct val="115000"/>
              </a:lnSpc>
              <a:spcBef>
                <a:spcPts val="400"/>
              </a:spcBef>
              <a:spcAft>
                <a:spcPts val="0"/>
              </a:spcAft>
              <a:buNone/>
            </a:pPr>
            <a:endParaRPr dirty="0"/>
          </a:p>
        </p:txBody>
      </p:sp>
      <p:pic>
        <p:nvPicPr>
          <p:cNvPr id="137" name="Google Shape;137;p23"/>
          <p:cNvPicPr preferRelativeResize="0"/>
          <p:nvPr/>
        </p:nvPicPr>
        <p:blipFill>
          <a:blip r:embed="rId4">
            <a:alphaModFix/>
          </a:blip>
          <a:stretch>
            <a:fillRect/>
          </a:stretch>
        </p:blipFill>
        <p:spPr>
          <a:xfrm>
            <a:off x="393700" y="1724133"/>
            <a:ext cx="1270000" cy="1270000"/>
          </a:xfrm>
          <a:prstGeom prst="rect">
            <a:avLst/>
          </a:prstGeom>
          <a:noFill/>
          <a:ln>
            <a:noFill/>
          </a:ln>
        </p:spPr>
      </p:pic>
      <p:sp>
        <p:nvSpPr>
          <p:cNvPr id="2" name="TextBox 1">
            <a:extLst>
              <a:ext uri="{FF2B5EF4-FFF2-40B4-BE49-F238E27FC236}">
                <a16:creationId xmlns:a16="http://schemas.microsoft.com/office/drawing/2014/main" id="{1628BA8F-A0D9-9E4C-80D5-9F1AEC1D71BE}"/>
              </a:ext>
            </a:extLst>
          </p:cNvPr>
          <p:cNvSpPr txBox="1"/>
          <p:nvPr/>
        </p:nvSpPr>
        <p:spPr>
          <a:xfrm>
            <a:off x="462159" y="1130527"/>
            <a:ext cx="5528758" cy="461665"/>
          </a:xfrm>
          <a:prstGeom prst="rect">
            <a:avLst/>
          </a:prstGeom>
          <a:noFill/>
        </p:spPr>
        <p:txBody>
          <a:bodyPr wrap="none" rtlCol="0">
            <a:spAutoFit/>
          </a:bodyPr>
          <a:lstStyle/>
          <a:p>
            <a:r>
              <a:rPr lang="en" sz="2400"/>
              <a:t>Incentives for Improving  Metadata Quality</a:t>
            </a:r>
            <a:endParaRPr lang="en-US" sz="2400"/>
          </a:p>
        </p:txBody>
      </p:sp>
    </p:spTree>
    <p:extLst>
      <p:ext uri="{BB962C8B-B14F-4D97-AF65-F5344CB8AC3E}">
        <p14:creationId xmlns:p14="http://schemas.microsoft.com/office/powerpoint/2010/main" val="58337555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5797</TotalTime>
  <Words>553</Words>
  <Application>Microsoft Macintosh PowerPoint</Application>
  <PresentationFormat>On-screen Show (4:3)</PresentationFormat>
  <Paragraphs>90</Paragraphs>
  <Slides>17</Slides>
  <Notes>17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Ayuthaya</vt:lpstr>
      <vt:lpstr>Calibri</vt:lpstr>
      <vt:lpstr>Cooper Black</vt:lpstr>
      <vt:lpstr>Open Sans</vt:lpstr>
      <vt:lpstr>Office Theme</vt:lpstr>
      <vt:lpstr>Metadata 2020@ESIP</vt:lpstr>
      <vt:lpstr>Defining the issues</vt:lpstr>
      <vt:lpstr>Science Life Cycle</vt:lpstr>
      <vt:lpstr>PowerPoint Presentation</vt:lpstr>
      <vt:lpstr>Breaking down silos and getting stuff done</vt:lpstr>
      <vt:lpstr>Project 1:   Researcher Communications</vt:lpstr>
      <vt:lpstr>Project 2:</vt:lpstr>
      <vt:lpstr>Project 3:</vt:lpstr>
      <vt:lpstr>Project 4:</vt:lpstr>
      <vt:lpstr>Project 5: </vt:lpstr>
      <vt:lpstr>Project 6: </vt:lpstr>
      <vt:lpstr>Metadata 2020 Thread</vt:lpstr>
      <vt:lpstr>Getting to know each other, working together,  and identify common challenges</vt:lpstr>
      <vt:lpstr>Questions</vt:lpstr>
      <vt:lpstr>Can you help?</vt:lpstr>
      <vt:lpstr>Thank you!</vt:lpstr>
      <vt:lpstr>Community Groups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HDF Tools</dc:title>
  <dc:creator>Ted Habermann</dc:creator>
  <cp:lastModifiedBy>Ted Habermann</cp:lastModifiedBy>
  <cp:revision>62</cp:revision>
  <dcterms:created xsi:type="dcterms:W3CDTF">2015-11-20T16:57:05Z</dcterms:created>
  <dcterms:modified xsi:type="dcterms:W3CDTF">2019-01-18T18:05:15Z</dcterms:modified>
</cp:coreProperties>
</file>