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3.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0" r:id="rId1"/>
    <p:sldMasterId id="2147483691" r:id="rId2"/>
    <p:sldMasterId id="2147483692" r:id="rId3"/>
    <p:sldMasterId id="2147483693" r:id="rId4"/>
  </p:sldMasterIdLst>
  <p:notesMasterIdLst>
    <p:notesMasterId r:id="rId72"/>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6" r:id="rId22"/>
    <p:sldId id="282" r:id="rId23"/>
    <p:sldId id="289" r:id="rId24"/>
    <p:sldId id="288" r:id="rId25"/>
    <p:sldId id="290" r:id="rId26"/>
    <p:sldId id="301" r:id="rId27"/>
    <p:sldId id="302" r:id="rId28"/>
    <p:sldId id="303" r:id="rId29"/>
    <p:sldId id="304" r:id="rId30"/>
    <p:sldId id="291" r:id="rId31"/>
    <p:sldId id="292" r:id="rId32"/>
    <p:sldId id="305" r:id="rId33"/>
    <p:sldId id="297" r:id="rId34"/>
    <p:sldId id="298" r:id="rId35"/>
    <p:sldId id="306" r:id="rId36"/>
    <p:sldId id="293" r:id="rId37"/>
    <p:sldId id="294" r:id="rId38"/>
    <p:sldId id="295" r:id="rId39"/>
    <p:sldId id="299" r:id="rId40"/>
    <p:sldId id="300" r:id="rId41"/>
    <p:sldId id="307" r:id="rId42"/>
    <p:sldId id="281" r:id="rId43"/>
    <p:sldId id="323" r:id="rId44"/>
    <p:sldId id="309" r:id="rId45"/>
    <p:sldId id="311" r:id="rId46"/>
    <p:sldId id="327" r:id="rId47"/>
    <p:sldId id="328" r:id="rId48"/>
    <p:sldId id="312" r:id="rId49"/>
    <p:sldId id="313" r:id="rId50"/>
    <p:sldId id="314" r:id="rId51"/>
    <p:sldId id="339" r:id="rId52"/>
    <p:sldId id="337" r:id="rId53"/>
    <p:sldId id="331" r:id="rId54"/>
    <p:sldId id="333" r:id="rId55"/>
    <p:sldId id="341" r:id="rId56"/>
    <p:sldId id="342" r:id="rId57"/>
    <p:sldId id="340" r:id="rId58"/>
    <p:sldId id="315" r:id="rId59"/>
    <p:sldId id="325" r:id="rId60"/>
    <p:sldId id="321" r:id="rId61"/>
    <p:sldId id="320" r:id="rId62"/>
    <p:sldId id="319" r:id="rId63"/>
    <p:sldId id="343" r:id="rId64"/>
    <p:sldId id="336" r:id="rId65"/>
    <p:sldId id="334" r:id="rId66"/>
    <p:sldId id="338" r:id="rId67"/>
    <p:sldId id="335" r:id="rId68"/>
    <p:sldId id="322" r:id="rId69"/>
    <p:sldId id="344" r:id="rId70"/>
    <p:sldId id="345" r:id="rId71"/>
  </p:sldIdLst>
  <p:sldSz cx="9144000" cy="6858000" type="screen4x3"/>
  <p:notesSz cx="6858000" cy="9144000"/>
  <p:embeddedFontLst>
    <p:embeddedFont>
      <p:font typeface="Gill Sans" panose="020B0502020104020203" pitchFamily="34" charset="-79"/>
      <p:regular r:id="rId73"/>
      <p:bold r:id="rId74"/>
    </p:embeddedFont>
    <p:embeddedFont>
      <p:font typeface="Open Sans" panose="020B0606030504020204" pitchFamily="34" charset="0"/>
      <p:regular r:id="rId75"/>
      <p:bold r:id="rId76"/>
      <p:italic r:id="rId77"/>
      <p:boldItalic r:id="rId78"/>
    </p:embeddedFont>
    <p:embeddedFont>
      <p:font typeface="Open Sans SemiBold" panose="020B0606030504020204" pitchFamily="34" charset="0"/>
      <p:regular r:id="rId79"/>
      <p:bold r:id="rId80"/>
      <p:italic r:id="rId81"/>
      <p:boldItalic r:id="rId8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8"/>
    <p:restoredTop sz="94677"/>
  </p:normalViewPr>
  <p:slideViewPr>
    <p:cSldViewPr snapToGrid="0" snapToObjects="1">
      <p:cViewPr varScale="1">
        <p:scale>
          <a:sx n="100" d="100"/>
          <a:sy n="100" d="100"/>
        </p:scale>
        <p:origin x="142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font" Target="fonts/font5.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notesMaster" Target="notesMasters/notesMaster1.xml"/><Relationship Id="rId80" Type="http://schemas.openxmlformats.org/officeDocument/2006/relationships/font" Target="fonts/font8.fntdata"/><Relationship Id="rId85"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font" Target="fonts/font3.fntdata"/><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font" Target="fonts/font4.fntdata"/><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font" Target="fonts/font10.fntdata"/></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r>
              <a:rPr lang="ar-SA" dirty="0"/>
              <a:t>أعضاء</a:t>
            </a:r>
            <a:r>
              <a:rPr lang="ar-SA" baseline="0" dirty="0"/>
              <a:t> هيئة التدريس</a:t>
            </a:r>
            <a:endParaRPr lang="en-US" dirty="0"/>
          </a:p>
        </c:rich>
      </c:tx>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Current Faculty</c:v>
                </c:pt>
              </c:strCache>
            </c:strRef>
          </c:tx>
          <c:explosion val="18"/>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2-C9AE-4E48-997B-3BFD04B62790}"/>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c:ext xmlns:c16="http://schemas.microsoft.com/office/drawing/2014/chart" uri="{C3380CC4-5D6E-409C-BE32-E72D297353CC}">
                <c16:uniqueId val="{00000003-AFEB-1548-B185-D6A456817B7A}"/>
              </c:ext>
            </c:extLst>
          </c:dPt>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in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With ORCID</c:v>
                </c:pt>
                <c:pt idx="1">
                  <c:v>Without</c:v>
                </c:pt>
              </c:strCache>
            </c:strRef>
          </c:cat>
          <c:val>
            <c:numRef>
              <c:f>Sheet1!$B$2:$B$3</c:f>
              <c:numCache>
                <c:formatCode>General</c:formatCode>
                <c:ptCount val="2"/>
                <c:pt idx="0">
                  <c:v>146</c:v>
                </c:pt>
                <c:pt idx="1">
                  <c:v>10</c:v>
                </c:pt>
              </c:numCache>
            </c:numRef>
          </c:val>
          <c:extLst>
            <c:ext xmlns:c16="http://schemas.microsoft.com/office/drawing/2014/chart" uri="{C3380CC4-5D6E-409C-BE32-E72D297353CC}">
              <c16:uniqueId val="{00000000-C9AE-4E48-997B-3BFD04B62790}"/>
            </c:ext>
          </c:extLst>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rtl="1">
              <a:defRPr sz="1800" b="1" i="0" u="none" strike="noStrike" kern="1200" cap="none" spc="20" baseline="0">
                <a:solidFill>
                  <a:schemeClr val="tx1">
                    <a:lumMod val="50000"/>
                    <a:lumOff val="50000"/>
                  </a:schemeClr>
                </a:solidFill>
                <a:latin typeface="+mn-lt"/>
                <a:ea typeface="+mn-ea"/>
                <a:cs typeface="+mn-cs"/>
              </a:defRPr>
            </a:pPr>
            <a:r>
              <a:rPr lang="ar-SA" sz="1800" dirty="0"/>
              <a:t>‍معرفات</a:t>
            </a:r>
            <a:r>
              <a:rPr lang="ar-SA" sz="1800" baseline="0" dirty="0"/>
              <a:t> أوركيد لمنسوبي الجامعة</a:t>
            </a:r>
            <a:endParaRPr lang="ar-SA" sz="1800" dirty="0"/>
          </a:p>
          <a:p>
            <a:pPr rtl="1">
              <a:defRPr sz="1800"/>
            </a:pPr>
            <a:r>
              <a:rPr lang="en-US" sz="1800" dirty="0"/>
              <a:t>1303 ORCIDs</a:t>
            </a:r>
          </a:p>
        </c:rich>
      </c:tx>
      <c:overlay val="0"/>
      <c:spPr>
        <a:noFill/>
        <a:ln>
          <a:noFill/>
        </a:ln>
        <a:effectLst/>
      </c:spPr>
      <c:txPr>
        <a:bodyPr rot="0" spcFirstLastPara="1" vertOverflow="ellipsis" vert="horz" wrap="square" anchor="ctr" anchorCtr="1"/>
        <a:lstStyle/>
        <a:p>
          <a:pPr rtl="1">
            <a:defRPr sz="1800" b="1" i="0" u="none" strike="noStrike" kern="1200" cap="none" spc="20" baseline="0">
              <a:solidFill>
                <a:schemeClr val="tx1">
                  <a:lumMod val="50000"/>
                  <a:lumOff val="50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Known ORCIDs for KAUST Authors</c:v>
                </c:pt>
              </c:strCache>
            </c:strRef>
          </c:tx>
          <c:dPt>
            <c:idx val="0"/>
            <c:bubble3D val="0"/>
            <c:spPr>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a:noFill/>
              </a:ln>
              <a:effectLst/>
              <a:sp3d/>
            </c:spPr>
            <c:extLst>
              <c:ext xmlns:c16="http://schemas.microsoft.com/office/drawing/2014/chart" uri="{C3380CC4-5D6E-409C-BE32-E72D297353CC}">
                <c16:uniqueId val="{00000001-3801-4D36-B446-E41AB61C71C9}"/>
              </c:ext>
            </c:extLst>
          </c:dPt>
          <c:dPt>
            <c:idx val="1"/>
            <c:bubble3D val="0"/>
            <c:spPr>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a:noFill/>
              </a:ln>
              <a:effectLst/>
              <a:sp3d/>
            </c:spPr>
            <c:extLst>
              <c:ext xmlns:c16="http://schemas.microsoft.com/office/drawing/2014/chart" uri="{C3380CC4-5D6E-409C-BE32-E72D297353CC}">
                <c16:uniqueId val="{00000003-B6E4-2C45-99E2-962E1B3A8893}"/>
              </c:ext>
            </c:extLst>
          </c:dPt>
          <c:dLbls>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Sheet1!$A$2:$A$3</c:f>
              <c:strCache>
                <c:ptCount val="2"/>
                <c:pt idx="0">
                  <c:v>Autoupdate by Repository</c:v>
                </c:pt>
                <c:pt idx="1">
                  <c:v>Autoupdate Not Enabled</c:v>
                </c:pt>
              </c:strCache>
            </c:strRef>
          </c:cat>
          <c:val>
            <c:numRef>
              <c:f>Sheet1!$B$2:$B$3</c:f>
              <c:numCache>
                <c:formatCode>General</c:formatCode>
                <c:ptCount val="2"/>
                <c:pt idx="0">
                  <c:v>1107</c:v>
                </c:pt>
                <c:pt idx="1">
                  <c:v>196</c:v>
                </c:pt>
              </c:numCache>
            </c:numRef>
          </c:val>
          <c:extLst>
            <c:ext xmlns:c16="http://schemas.microsoft.com/office/drawing/2014/chart" uri="{C3380CC4-5D6E-409C-BE32-E72D297353CC}">
              <c16:uniqueId val="{00000000-3801-4D36-B446-E41AB61C71C9}"/>
            </c:ext>
          </c:extLst>
        </c:ser>
        <c:dLbls>
          <c:dLblPos val="ctr"/>
          <c:showLegendKey val="0"/>
          <c:showVal val="1"/>
          <c:showCatName val="0"/>
          <c:showSerName val="0"/>
          <c:showPercent val="0"/>
          <c:showBubbleSize val="0"/>
          <c:showLeaderLines val="1"/>
        </c:dLbls>
      </c:pie3D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50000"/>
                  <a:lumOff val="50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sz="1800" b="1"/>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1197"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862"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464884D-7CDE-44B1-B123-13B8579FD117}" type="doc">
      <dgm:prSet loTypeId="urn:microsoft.com/office/officeart/2011/layout/HexagonRadial" loCatId="cycle" qsTypeId="urn:microsoft.com/office/officeart/2005/8/quickstyle/simple5" qsCatId="simple" csTypeId="urn:microsoft.com/office/officeart/2005/8/colors/accent1_2" csCatId="accent1" phldr="1"/>
      <dgm:spPr/>
      <dgm:t>
        <a:bodyPr/>
        <a:lstStyle/>
        <a:p>
          <a:endParaRPr lang="en-US"/>
        </a:p>
      </dgm:t>
    </dgm:pt>
    <dgm:pt modelId="{766F0548-2E58-49B9-9A49-269C4A6F8C71}">
      <dgm:prSet phldrT="[Text]" custT="1"/>
      <dgm:spPr>
        <a:solidFill>
          <a:schemeClr val="tx2">
            <a:lumMod val="60000"/>
            <a:lumOff val="40000"/>
          </a:schemeClr>
        </a:solidFill>
      </dgm:spPr>
      <dgm:t>
        <a:bodyPr/>
        <a:lstStyle/>
        <a:p>
          <a:pPr rtl="1"/>
          <a:r>
            <a:rPr lang="ar-SA" sz="3400" dirty="0"/>
            <a:t>المكتبة</a:t>
          </a:r>
        </a:p>
        <a:p>
          <a:pPr rtl="1"/>
          <a:r>
            <a:rPr lang="ar-SA" sz="1600" dirty="0"/>
            <a:t>(المستودع الرقمي)</a:t>
          </a:r>
        </a:p>
      </dgm:t>
    </dgm:pt>
    <dgm:pt modelId="{FD4F794A-CEFC-4FA4-8F56-5841877651FC}" type="parTrans" cxnId="{99FBAB26-FC89-481B-843B-A69C26E706D4}">
      <dgm:prSet/>
      <dgm:spPr/>
      <dgm:t>
        <a:bodyPr/>
        <a:lstStyle/>
        <a:p>
          <a:endParaRPr lang="en-US"/>
        </a:p>
      </dgm:t>
    </dgm:pt>
    <dgm:pt modelId="{E2D93CB4-5BD1-49C0-9168-9011354F6BD2}" type="sibTrans" cxnId="{99FBAB26-FC89-481B-843B-A69C26E706D4}">
      <dgm:prSet/>
      <dgm:spPr/>
      <dgm:t>
        <a:bodyPr/>
        <a:lstStyle/>
        <a:p>
          <a:endParaRPr lang="en-US"/>
        </a:p>
      </dgm:t>
    </dgm:pt>
    <dgm:pt modelId="{A073B7E3-275C-4B40-A9C7-C5C00758AF25}">
      <dgm:prSet phldrT="[Text]"/>
      <dgm:spPr>
        <a:solidFill>
          <a:schemeClr val="accent3">
            <a:lumMod val="75000"/>
          </a:schemeClr>
        </a:solidFill>
      </dgm:spPr>
      <dgm:t>
        <a:bodyPr/>
        <a:lstStyle/>
        <a:p>
          <a:r>
            <a:rPr lang="ar-SA" dirty="0"/>
            <a:t>الباحثين</a:t>
          </a:r>
          <a:endParaRPr lang="en-US" dirty="0"/>
        </a:p>
      </dgm:t>
    </dgm:pt>
    <dgm:pt modelId="{44C1C978-C30D-4C22-9FCB-CBD28DE3FB13}" type="parTrans" cxnId="{500FE990-63FF-4BE1-A620-FD2A95F3B588}">
      <dgm:prSet/>
      <dgm:spPr/>
      <dgm:t>
        <a:bodyPr/>
        <a:lstStyle/>
        <a:p>
          <a:endParaRPr lang="en-US"/>
        </a:p>
      </dgm:t>
    </dgm:pt>
    <dgm:pt modelId="{4995B584-066C-4BE7-A874-6B31D362BEF6}" type="sibTrans" cxnId="{500FE990-63FF-4BE1-A620-FD2A95F3B588}">
      <dgm:prSet/>
      <dgm:spPr/>
      <dgm:t>
        <a:bodyPr/>
        <a:lstStyle/>
        <a:p>
          <a:endParaRPr lang="en-US"/>
        </a:p>
      </dgm:t>
    </dgm:pt>
    <dgm:pt modelId="{14F326E4-23C1-40D3-8507-694A158E612E}">
      <dgm:prSet phldrT="[Text]"/>
      <dgm:spPr>
        <a:solidFill>
          <a:schemeClr val="accent3">
            <a:lumMod val="75000"/>
          </a:schemeClr>
        </a:solidFill>
      </dgm:spPr>
      <dgm:t>
        <a:bodyPr/>
        <a:lstStyle/>
        <a:p>
          <a:pPr rtl="1"/>
          <a:r>
            <a:rPr lang="ar-SA" dirty="0"/>
            <a:t>أعضاء </a:t>
          </a:r>
          <a:r>
            <a:rPr lang="ar-SA"/>
            <a:t>هيئة التدريس	</a:t>
          </a:r>
          <a:endParaRPr lang="en-US" dirty="0"/>
        </a:p>
      </dgm:t>
    </dgm:pt>
    <dgm:pt modelId="{0A998626-C88C-4A67-B0CD-FD65C6A0082C}" type="parTrans" cxnId="{8A7B4435-ED3D-44BF-A03D-37269D141E71}">
      <dgm:prSet/>
      <dgm:spPr/>
      <dgm:t>
        <a:bodyPr/>
        <a:lstStyle/>
        <a:p>
          <a:endParaRPr lang="en-US"/>
        </a:p>
      </dgm:t>
    </dgm:pt>
    <dgm:pt modelId="{48B77DAE-82C1-49F7-BA92-360673DFFDA9}" type="sibTrans" cxnId="{8A7B4435-ED3D-44BF-A03D-37269D141E71}">
      <dgm:prSet/>
      <dgm:spPr/>
      <dgm:t>
        <a:bodyPr/>
        <a:lstStyle/>
        <a:p>
          <a:endParaRPr lang="en-US"/>
        </a:p>
      </dgm:t>
    </dgm:pt>
    <dgm:pt modelId="{A736E8BC-78C1-47D2-AC4F-9F7E24B2DF97}">
      <dgm:prSet phldrT="[Text]"/>
      <dgm:spPr>
        <a:solidFill>
          <a:schemeClr val="accent3">
            <a:lumMod val="75000"/>
          </a:schemeClr>
        </a:solidFill>
      </dgm:spPr>
      <dgm:t>
        <a:bodyPr/>
        <a:lstStyle/>
        <a:p>
          <a:pPr rtl="1"/>
          <a:r>
            <a:rPr lang="ar-SA" dirty="0"/>
            <a:t>الطلاب</a:t>
          </a:r>
          <a:endParaRPr lang="en-US" dirty="0"/>
        </a:p>
      </dgm:t>
    </dgm:pt>
    <dgm:pt modelId="{DE146A0C-CAF7-419D-AC61-CD973B35EA0B}" type="parTrans" cxnId="{F73AC3EC-B40D-4BA6-B2D6-FDDB977DDDA0}">
      <dgm:prSet/>
      <dgm:spPr/>
      <dgm:t>
        <a:bodyPr/>
        <a:lstStyle/>
        <a:p>
          <a:endParaRPr lang="en-US"/>
        </a:p>
      </dgm:t>
    </dgm:pt>
    <dgm:pt modelId="{A3977C45-8D98-419F-9FE1-E19202C1881C}" type="sibTrans" cxnId="{F73AC3EC-B40D-4BA6-B2D6-FDDB977DDDA0}">
      <dgm:prSet/>
      <dgm:spPr/>
      <dgm:t>
        <a:bodyPr/>
        <a:lstStyle/>
        <a:p>
          <a:endParaRPr lang="en-US"/>
        </a:p>
      </dgm:t>
    </dgm:pt>
    <dgm:pt modelId="{663E665F-C1EC-4D30-B0B1-16E4998EC675}">
      <dgm:prSet phldrT="[Text]"/>
      <dgm:spPr/>
      <dgm:t>
        <a:bodyPr/>
        <a:lstStyle/>
        <a:p>
          <a:r>
            <a:rPr lang="ar-SA"/>
            <a:t>برامج الدراسات العليا</a:t>
          </a:r>
          <a:endParaRPr lang="en-US" dirty="0"/>
        </a:p>
      </dgm:t>
    </dgm:pt>
    <dgm:pt modelId="{7566AFA8-D71B-45BF-A469-4B5E083209DF}" type="parTrans" cxnId="{FDC3EB3C-1026-4366-A016-E4B1886C11CA}">
      <dgm:prSet/>
      <dgm:spPr/>
      <dgm:t>
        <a:bodyPr/>
        <a:lstStyle/>
        <a:p>
          <a:endParaRPr lang="en-US"/>
        </a:p>
      </dgm:t>
    </dgm:pt>
    <dgm:pt modelId="{DE07ED55-8CF6-4223-8C97-382188DADEF5}" type="sibTrans" cxnId="{FDC3EB3C-1026-4366-A016-E4B1886C11CA}">
      <dgm:prSet/>
      <dgm:spPr/>
      <dgm:t>
        <a:bodyPr/>
        <a:lstStyle/>
        <a:p>
          <a:endParaRPr lang="en-US"/>
        </a:p>
      </dgm:t>
    </dgm:pt>
    <dgm:pt modelId="{C9CCA5BA-3FB0-44C1-AC0B-599A7B11A5E9}">
      <dgm:prSet phldrT="[Text]"/>
      <dgm:spPr/>
      <dgm:t>
        <a:bodyPr/>
        <a:lstStyle/>
        <a:p>
          <a:r>
            <a:rPr lang="ar-SA"/>
            <a:t>شؤون أعضاء هيئة التدريس</a:t>
          </a:r>
          <a:endParaRPr lang="en-US" dirty="0"/>
        </a:p>
      </dgm:t>
    </dgm:pt>
    <dgm:pt modelId="{A3F9F5C6-B997-4CEA-A151-959BFF252BF4}" type="parTrans" cxnId="{2E00BDB6-9A1A-4435-B24F-6212BA83C729}">
      <dgm:prSet/>
      <dgm:spPr/>
      <dgm:t>
        <a:bodyPr/>
        <a:lstStyle/>
        <a:p>
          <a:endParaRPr lang="en-US"/>
        </a:p>
      </dgm:t>
    </dgm:pt>
    <dgm:pt modelId="{658EFA8B-09BC-4207-919C-9403D817AA4E}" type="sibTrans" cxnId="{2E00BDB6-9A1A-4435-B24F-6212BA83C729}">
      <dgm:prSet/>
      <dgm:spPr/>
      <dgm:t>
        <a:bodyPr/>
        <a:lstStyle/>
        <a:p>
          <a:endParaRPr lang="en-US"/>
        </a:p>
      </dgm:t>
    </dgm:pt>
    <dgm:pt modelId="{A1CB26E9-6126-4B26-808A-C0431F2984B5}">
      <dgm:prSet phldrT="[Text]"/>
      <dgm:spPr/>
      <dgm:t>
        <a:bodyPr/>
        <a:lstStyle/>
        <a:p>
          <a:r>
            <a:rPr lang="ar-SA" dirty="0"/>
            <a:t>مكتب تقييم البحوث</a:t>
          </a:r>
          <a:endParaRPr lang="en-US" dirty="0"/>
        </a:p>
      </dgm:t>
    </dgm:pt>
    <dgm:pt modelId="{FBFA9DB5-9882-4800-85B8-023E72C68778}" type="parTrans" cxnId="{6BA5A29A-EA66-44FE-9C8D-8528E0077301}">
      <dgm:prSet/>
      <dgm:spPr/>
      <dgm:t>
        <a:bodyPr/>
        <a:lstStyle/>
        <a:p>
          <a:endParaRPr lang="en-US"/>
        </a:p>
      </dgm:t>
    </dgm:pt>
    <dgm:pt modelId="{72ACD50D-CAF8-44C5-8860-3E065D8698AC}" type="sibTrans" cxnId="{6BA5A29A-EA66-44FE-9C8D-8528E0077301}">
      <dgm:prSet/>
      <dgm:spPr/>
      <dgm:t>
        <a:bodyPr/>
        <a:lstStyle/>
        <a:p>
          <a:endParaRPr lang="en-US"/>
        </a:p>
      </dgm:t>
    </dgm:pt>
    <dgm:pt modelId="{C2EF0DE2-8E55-4B40-B169-C5A8FCA74B65}" type="pres">
      <dgm:prSet presAssocID="{6464884D-7CDE-44B1-B123-13B8579FD117}" presName="Name0" presStyleCnt="0">
        <dgm:presLayoutVars>
          <dgm:chMax val="1"/>
          <dgm:chPref val="1"/>
          <dgm:dir/>
          <dgm:animOne val="branch"/>
          <dgm:animLvl val="lvl"/>
        </dgm:presLayoutVars>
      </dgm:prSet>
      <dgm:spPr/>
    </dgm:pt>
    <dgm:pt modelId="{3E21A20B-2F17-4EBE-916A-93C1128C239C}" type="pres">
      <dgm:prSet presAssocID="{766F0548-2E58-49B9-9A49-269C4A6F8C71}" presName="Parent" presStyleLbl="node0" presStyleIdx="0" presStyleCnt="1" custScaleX="110690">
        <dgm:presLayoutVars>
          <dgm:chMax val="6"/>
          <dgm:chPref val="6"/>
        </dgm:presLayoutVars>
      </dgm:prSet>
      <dgm:spPr/>
    </dgm:pt>
    <dgm:pt modelId="{064CA90C-E8C0-4CF2-B8F7-C8AA9867AB08}" type="pres">
      <dgm:prSet presAssocID="{A073B7E3-275C-4B40-A9C7-C5C00758AF25}" presName="Accent1" presStyleCnt="0"/>
      <dgm:spPr/>
    </dgm:pt>
    <dgm:pt modelId="{3F96F42C-6CB1-491F-A0FA-963A3E4BF834}" type="pres">
      <dgm:prSet presAssocID="{A073B7E3-275C-4B40-A9C7-C5C00758AF25}" presName="Accent" presStyleLbl="bgShp" presStyleIdx="0" presStyleCnt="6"/>
      <dgm:spPr/>
    </dgm:pt>
    <dgm:pt modelId="{E05FC191-555E-4535-8838-876E1B74CA44}" type="pres">
      <dgm:prSet presAssocID="{A073B7E3-275C-4B40-A9C7-C5C00758AF25}" presName="Child1" presStyleLbl="node1" presStyleIdx="0" presStyleCnt="6">
        <dgm:presLayoutVars>
          <dgm:chMax val="0"/>
          <dgm:chPref val="0"/>
          <dgm:bulletEnabled val="1"/>
        </dgm:presLayoutVars>
      </dgm:prSet>
      <dgm:spPr/>
    </dgm:pt>
    <dgm:pt modelId="{B3806956-5A10-423E-9EF5-189FACBAF245}" type="pres">
      <dgm:prSet presAssocID="{14F326E4-23C1-40D3-8507-694A158E612E}" presName="Accent2" presStyleCnt="0"/>
      <dgm:spPr/>
    </dgm:pt>
    <dgm:pt modelId="{F577EA21-23AA-410D-AE51-DA1557F5019B}" type="pres">
      <dgm:prSet presAssocID="{14F326E4-23C1-40D3-8507-694A158E612E}" presName="Accent" presStyleLbl="bgShp" presStyleIdx="1" presStyleCnt="6"/>
      <dgm:spPr/>
    </dgm:pt>
    <dgm:pt modelId="{71894C7D-C952-4A0D-87B0-D6632B5C3449}" type="pres">
      <dgm:prSet presAssocID="{14F326E4-23C1-40D3-8507-694A158E612E}" presName="Child2" presStyleLbl="node1" presStyleIdx="1" presStyleCnt="6">
        <dgm:presLayoutVars>
          <dgm:chMax val="0"/>
          <dgm:chPref val="0"/>
          <dgm:bulletEnabled val="1"/>
        </dgm:presLayoutVars>
      </dgm:prSet>
      <dgm:spPr/>
    </dgm:pt>
    <dgm:pt modelId="{209F8EFC-6BE1-47D0-B203-FAC8D335F4A7}" type="pres">
      <dgm:prSet presAssocID="{A736E8BC-78C1-47D2-AC4F-9F7E24B2DF97}" presName="Accent3" presStyleCnt="0"/>
      <dgm:spPr/>
    </dgm:pt>
    <dgm:pt modelId="{8D964855-AF9E-4D6A-A74A-B5D3FA593887}" type="pres">
      <dgm:prSet presAssocID="{A736E8BC-78C1-47D2-AC4F-9F7E24B2DF97}" presName="Accent" presStyleLbl="bgShp" presStyleIdx="2" presStyleCnt="6"/>
      <dgm:spPr/>
    </dgm:pt>
    <dgm:pt modelId="{5F3C038E-A765-4FBE-816E-6E256F9A83A1}" type="pres">
      <dgm:prSet presAssocID="{A736E8BC-78C1-47D2-AC4F-9F7E24B2DF97}" presName="Child3" presStyleLbl="node1" presStyleIdx="2" presStyleCnt="6">
        <dgm:presLayoutVars>
          <dgm:chMax val="0"/>
          <dgm:chPref val="0"/>
          <dgm:bulletEnabled val="1"/>
        </dgm:presLayoutVars>
      </dgm:prSet>
      <dgm:spPr/>
    </dgm:pt>
    <dgm:pt modelId="{6E5853C6-74C0-46B7-998B-88C37675446C}" type="pres">
      <dgm:prSet presAssocID="{663E665F-C1EC-4D30-B0B1-16E4998EC675}" presName="Accent4" presStyleCnt="0"/>
      <dgm:spPr/>
    </dgm:pt>
    <dgm:pt modelId="{2433DCBB-BCD3-4CFB-B76C-5D0B36EE9C40}" type="pres">
      <dgm:prSet presAssocID="{663E665F-C1EC-4D30-B0B1-16E4998EC675}" presName="Accent" presStyleLbl="bgShp" presStyleIdx="3" presStyleCnt="6"/>
      <dgm:spPr/>
    </dgm:pt>
    <dgm:pt modelId="{161FB569-B45F-46E5-A51D-03300D2984E5}" type="pres">
      <dgm:prSet presAssocID="{663E665F-C1EC-4D30-B0B1-16E4998EC675}" presName="Child4" presStyleLbl="node1" presStyleIdx="3" presStyleCnt="6">
        <dgm:presLayoutVars>
          <dgm:chMax val="0"/>
          <dgm:chPref val="0"/>
          <dgm:bulletEnabled val="1"/>
        </dgm:presLayoutVars>
      </dgm:prSet>
      <dgm:spPr/>
    </dgm:pt>
    <dgm:pt modelId="{850F6FC8-488D-491A-9C40-F7241D69CED9}" type="pres">
      <dgm:prSet presAssocID="{C9CCA5BA-3FB0-44C1-AC0B-599A7B11A5E9}" presName="Accent5" presStyleCnt="0"/>
      <dgm:spPr/>
    </dgm:pt>
    <dgm:pt modelId="{36968ADD-D2DB-4053-889A-D14E797CB02C}" type="pres">
      <dgm:prSet presAssocID="{C9CCA5BA-3FB0-44C1-AC0B-599A7B11A5E9}" presName="Accent" presStyleLbl="bgShp" presStyleIdx="4" presStyleCnt="6"/>
      <dgm:spPr/>
    </dgm:pt>
    <dgm:pt modelId="{868370B2-DC82-4D30-9794-08042CD6F2F9}" type="pres">
      <dgm:prSet presAssocID="{C9CCA5BA-3FB0-44C1-AC0B-599A7B11A5E9}" presName="Child5" presStyleLbl="node1" presStyleIdx="4" presStyleCnt="6">
        <dgm:presLayoutVars>
          <dgm:chMax val="0"/>
          <dgm:chPref val="0"/>
          <dgm:bulletEnabled val="1"/>
        </dgm:presLayoutVars>
      </dgm:prSet>
      <dgm:spPr/>
    </dgm:pt>
    <dgm:pt modelId="{29DCDD0C-C927-4215-9F21-2950CAA8D31B}" type="pres">
      <dgm:prSet presAssocID="{A1CB26E9-6126-4B26-808A-C0431F2984B5}" presName="Accent6" presStyleCnt="0"/>
      <dgm:spPr/>
    </dgm:pt>
    <dgm:pt modelId="{1D302866-F658-48D6-9E17-CECC9328E006}" type="pres">
      <dgm:prSet presAssocID="{A1CB26E9-6126-4B26-808A-C0431F2984B5}" presName="Accent" presStyleLbl="bgShp" presStyleIdx="5" presStyleCnt="6"/>
      <dgm:spPr/>
    </dgm:pt>
    <dgm:pt modelId="{7A838BA9-543B-483D-B47B-E6E359441830}" type="pres">
      <dgm:prSet presAssocID="{A1CB26E9-6126-4B26-808A-C0431F2984B5}" presName="Child6" presStyleLbl="node1" presStyleIdx="5" presStyleCnt="6">
        <dgm:presLayoutVars>
          <dgm:chMax val="0"/>
          <dgm:chPref val="0"/>
          <dgm:bulletEnabled val="1"/>
        </dgm:presLayoutVars>
      </dgm:prSet>
      <dgm:spPr/>
    </dgm:pt>
  </dgm:ptLst>
  <dgm:cxnLst>
    <dgm:cxn modelId="{22D32207-346E-4E75-909F-2EA281E0510A}" type="presOf" srcId="{C9CCA5BA-3FB0-44C1-AC0B-599A7B11A5E9}" destId="{868370B2-DC82-4D30-9794-08042CD6F2F9}" srcOrd="0" destOrd="0" presId="urn:microsoft.com/office/officeart/2011/layout/HexagonRadial"/>
    <dgm:cxn modelId="{99FBAB26-FC89-481B-843B-A69C26E706D4}" srcId="{6464884D-7CDE-44B1-B123-13B8579FD117}" destId="{766F0548-2E58-49B9-9A49-269C4A6F8C71}" srcOrd="0" destOrd="0" parTransId="{FD4F794A-CEFC-4FA4-8F56-5841877651FC}" sibTransId="{E2D93CB4-5BD1-49C0-9168-9011354F6BD2}"/>
    <dgm:cxn modelId="{8A7B4435-ED3D-44BF-A03D-37269D141E71}" srcId="{766F0548-2E58-49B9-9A49-269C4A6F8C71}" destId="{14F326E4-23C1-40D3-8507-694A158E612E}" srcOrd="1" destOrd="0" parTransId="{0A998626-C88C-4A67-B0CD-FD65C6A0082C}" sibTransId="{48B77DAE-82C1-49F7-BA92-360673DFFDA9}"/>
    <dgm:cxn modelId="{60B4CB36-6A2F-4B36-8959-C8712E03ED6E}" type="presOf" srcId="{663E665F-C1EC-4D30-B0B1-16E4998EC675}" destId="{161FB569-B45F-46E5-A51D-03300D2984E5}" srcOrd="0" destOrd="0" presId="urn:microsoft.com/office/officeart/2011/layout/HexagonRadial"/>
    <dgm:cxn modelId="{FDC3EB3C-1026-4366-A016-E4B1886C11CA}" srcId="{766F0548-2E58-49B9-9A49-269C4A6F8C71}" destId="{663E665F-C1EC-4D30-B0B1-16E4998EC675}" srcOrd="3" destOrd="0" parTransId="{7566AFA8-D71B-45BF-A469-4B5E083209DF}" sibTransId="{DE07ED55-8CF6-4223-8C97-382188DADEF5}"/>
    <dgm:cxn modelId="{81B43B3D-8C8C-4BA3-AE22-03654B973BA8}" type="presOf" srcId="{A736E8BC-78C1-47D2-AC4F-9F7E24B2DF97}" destId="{5F3C038E-A765-4FBE-816E-6E256F9A83A1}" srcOrd="0" destOrd="0" presId="urn:microsoft.com/office/officeart/2011/layout/HexagonRadial"/>
    <dgm:cxn modelId="{BA7F2648-52F5-482B-A194-A1887A814690}" type="presOf" srcId="{6464884D-7CDE-44B1-B123-13B8579FD117}" destId="{C2EF0DE2-8E55-4B40-B169-C5A8FCA74B65}" srcOrd="0" destOrd="0" presId="urn:microsoft.com/office/officeart/2011/layout/HexagonRadial"/>
    <dgm:cxn modelId="{E090A659-B7B5-4BA2-A042-E0FE6DC1CAEB}" type="presOf" srcId="{A073B7E3-275C-4B40-A9C7-C5C00758AF25}" destId="{E05FC191-555E-4535-8838-876E1B74CA44}" srcOrd="0" destOrd="0" presId="urn:microsoft.com/office/officeart/2011/layout/HexagonRadial"/>
    <dgm:cxn modelId="{A8BC2082-C99E-4D54-827E-E9EC0BD5595D}" type="presOf" srcId="{14F326E4-23C1-40D3-8507-694A158E612E}" destId="{71894C7D-C952-4A0D-87B0-D6632B5C3449}" srcOrd="0" destOrd="0" presId="urn:microsoft.com/office/officeart/2011/layout/HexagonRadial"/>
    <dgm:cxn modelId="{7399F483-FA41-47D3-812B-E81BEE5C65F3}" type="presOf" srcId="{766F0548-2E58-49B9-9A49-269C4A6F8C71}" destId="{3E21A20B-2F17-4EBE-916A-93C1128C239C}" srcOrd="0" destOrd="0" presId="urn:microsoft.com/office/officeart/2011/layout/HexagonRadial"/>
    <dgm:cxn modelId="{500FE990-63FF-4BE1-A620-FD2A95F3B588}" srcId="{766F0548-2E58-49B9-9A49-269C4A6F8C71}" destId="{A073B7E3-275C-4B40-A9C7-C5C00758AF25}" srcOrd="0" destOrd="0" parTransId="{44C1C978-C30D-4C22-9FCB-CBD28DE3FB13}" sibTransId="{4995B584-066C-4BE7-A874-6B31D362BEF6}"/>
    <dgm:cxn modelId="{6BA5A29A-EA66-44FE-9C8D-8528E0077301}" srcId="{766F0548-2E58-49B9-9A49-269C4A6F8C71}" destId="{A1CB26E9-6126-4B26-808A-C0431F2984B5}" srcOrd="5" destOrd="0" parTransId="{FBFA9DB5-9882-4800-85B8-023E72C68778}" sibTransId="{72ACD50D-CAF8-44C5-8860-3E065D8698AC}"/>
    <dgm:cxn modelId="{2E00BDB6-9A1A-4435-B24F-6212BA83C729}" srcId="{766F0548-2E58-49B9-9A49-269C4A6F8C71}" destId="{C9CCA5BA-3FB0-44C1-AC0B-599A7B11A5E9}" srcOrd="4" destOrd="0" parTransId="{A3F9F5C6-B997-4CEA-A151-959BFF252BF4}" sibTransId="{658EFA8B-09BC-4207-919C-9403D817AA4E}"/>
    <dgm:cxn modelId="{AFD36BC2-A54B-4826-A73B-20B553EEBDF7}" type="presOf" srcId="{A1CB26E9-6126-4B26-808A-C0431F2984B5}" destId="{7A838BA9-543B-483D-B47B-E6E359441830}" srcOrd="0" destOrd="0" presId="urn:microsoft.com/office/officeart/2011/layout/HexagonRadial"/>
    <dgm:cxn modelId="{F73AC3EC-B40D-4BA6-B2D6-FDDB977DDDA0}" srcId="{766F0548-2E58-49B9-9A49-269C4A6F8C71}" destId="{A736E8BC-78C1-47D2-AC4F-9F7E24B2DF97}" srcOrd="2" destOrd="0" parTransId="{DE146A0C-CAF7-419D-AC61-CD973B35EA0B}" sibTransId="{A3977C45-8D98-419F-9FE1-E19202C1881C}"/>
    <dgm:cxn modelId="{A5DE00A7-A4D5-4896-84A0-3C7C8E8E8D35}" type="presParOf" srcId="{C2EF0DE2-8E55-4B40-B169-C5A8FCA74B65}" destId="{3E21A20B-2F17-4EBE-916A-93C1128C239C}" srcOrd="0" destOrd="0" presId="urn:microsoft.com/office/officeart/2011/layout/HexagonRadial"/>
    <dgm:cxn modelId="{E2537772-6BE7-4AEE-8C81-67FD22E1AA26}" type="presParOf" srcId="{C2EF0DE2-8E55-4B40-B169-C5A8FCA74B65}" destId="{064CA90C-E8C0-4CF2-B8F7-C8AA9867AB08}" srcOrd="1" destOrd="0" presId="urn:microsoft.com/office/officeart/2011/layout/HexagonRadial"/>
    <dgm:cxn modelId="{C4ECD398-3A49-44E0-A231-86740894E7A7}" type="presParOf" srcId="{064CA90C-E8C0-4CF2-B8F7-C8AA9867AB08}" destId="{3F96F42C-6CB1-491F-A0FA-963A3E4BF834}" srcOrd="0" destOrd="0" presId="urn:microsoft.com/office/officeart/2011/layout/HexagonRadial"/>
    <dgm:cxn modelId="{5622F52F-F474-4895-B156-BB9AAF08918D}" type="presParOf" srcId="{C2EF0DE2-8E55-4B40-B169-C5A8FCA74B65}" destId="{E05FC191-555E-4535-8838-876E1B74CA44}" srcOrd="2" destOrd="0" presId="urn:microsoft.com/office/officeart/2011/layout/HexagonRadial"/>
    <dgm:cxn modelId="{CD15ACE8-E0F8-46CF-970E-C59A9967E959}" type="presParOf" srcId="{C2EF0DE2-8E55-4B40-B169-C5A8FCA74B65}" destId="{B3806956-5A10-423E-9EF5-189FACBAF245}" srcOrd="3" destOrd="0" presId="urn:microsoft.com/office/officeart/2011/layout/HexagonRadial"/>
    <dgm:cxn modelId="{46C1AAF2-27D9-468F-8F2B-56797217658D}" type="presParOf" srcId="{B3806956-5A10-423E-9EF5-189FACBAF245}" destId="{F577EA21-23AA-410D-AE51-DA1557F5019B}" srcOrd="0" destOrd="0" presId="urn:microsoft.com/office/officeart/2011/layout/HexagonRadial"/>
    <dgm:cxn modelId="{291D7F4C-D001-456A-A92D-52E8BC0F291C}" type="presParOf" srcId="{C2EF0DE2-8E55-4B40-B169-C5A8FCA74B65}" destId="{71894C7D-C952-4A0D-87B0-D6632B5C3449}" srcOrd="4" destOrd="0" presId="urn:microsoft.com/office/officeart/2011/layout/HexagonRadial"/>
    <dgm:cxn modelId="{6BB5D139-B464-4A35-8DA4-EEA3318BEF99}" type="presParOf" srcId="{C2EF0DE2-8E55-4B40-B169-C5A8FCA74B65}" destId="{209F8EFC-6BE1-47D0-B203-FAC8D335F4A7}" srcOrd="5" destOrd="0" presId="urn:microsoft.com/office/officeart/2011/layout/HexagonRadial"/>
    <dgm:cxn modelId="{A4F46874-73DF-4CAE-A351-D534771C7BD7}" type="presParOf" srcId="{209F8EFC-6BE1-47D0-B203-FAC8D335F4A7}" destId="{8D964855-AF9E-4D6A-A74A-B5D3FA593887}" srcOrd="0" destOrd="0" presId="urn:microsoft.com/office/officeart/2011/layout/HexagonRadial"/>
    <dgm:cxn modelId="{267FF49E-C6FE-4A2C-9D03-C5B0593D371F}" type="presParOf" srcId="{C2EF0DE2-8E55-4B40-B169-C5A8FCA74B65}" destId="{5F3C038E-A765-4FBE-816E-6E256F9A83A1}" srcOrd="6" destOrd="0" presId="urn:microsoft.com/office/officeart/2011/layout/HexagonRadial"/>
    <dgm:cxn modelId="{C83DF92E-5C9B-4280-949A-1E524CE149B7}" type="presParOf" srcId="{C2EF0DE2-8E55-4B40-B169-C5A8FCA74B65}" destId="{6E5853C6-74C0-46B7-998B-88C37675446C}" srcOrd="7" destOrd="0" presId="urn:microsoft.com/office/officeart/2011/layout/HexagonRadial"/>
    <dgm:cxn modelId="{D0272AF7-9426-4344-B308-9EF8822D45FB}" type="presParOf" srcId="{6E5853C6-74C0-46B7-998B-88C37675446C}" destId="{2433DCBB-BCD3-4CFB-B76C-5D0B36EE9C40}" srcOrd="0" destOrd="0" presId="urn:microsoft.com/office/officeart/2011/layout/HexagonRadial"/>
    <dgm:cxn modelId="{971A67E4-93C3-47D5-9B0A-59B9F4D53A05}" type="presParOf" srcId="{C2EF0DE2-8E55-4B40-B169-C5A8FCA74B65}" destId="{161FB569-B45F-46E5-A51D-03300D2984E5}" srcOrd="8" destOrd="0" presId="urn:microsoft.com/office/officeart/2011/layout/HexagonRadial"/>
    <dgm:cxn modelId="{59FC8B05-511D-4D4C-9115-267CBA90549E}" type="presParOf" srcId="{C2EF0DE2-8E55-4B40-B169-C5A8FCA74B65}" destId="{850F6FC8-488D-491A-9C40-F7241D69CED9}" srcOrd="9" destOrd="0" presId="urn:microsoft.com/office/officeart/2011/layout/HexagonRadial"/>
    <dgm:cxn modelId="{A372F135-93C9-48C6-AAA4-76F16287D3E8}" type="presParOf" srcId="{850F6FC8-488D-491A-9C40-F7241D69CED9}" destId="{36968ADD-D2DB-4053-889A-D14E797CB02C}" srcOrd="0" destOrd="0" presId="urn:microsoft.com/office/officeart/2011/layout/HexagonRadial"/>
    <dgm:cxn modelId="{2EE11860-2736-452C-8F5D-462CB91E0931}" type="presParOf" srcId="{C2EF0DE2-8E55-4B40-B169-C5A8FCA74B65}" destId="{868370B2-DC82-4D30-9794-08042CD6F2F9}" srcOrd="10" destOrd="0" presId="urn:microsoft.com/office/officeart/2011/layout/HexagonRadial"/>
    <dgm:cxn modelId="{AAE893DB-B880-4FFD-B464-6BD6C0B27F7C}" type="presParOf" srcId="{C2EF0DE2-8E55-4B40-B169-C5A8FCA74B65}" destId="{29DCDD0C-C927-4215-9F21-2950CAA8D31B}" srcOrd="11" destOrd="0" presId="urn:microsoft.com/office/officeart/2011/layout/HexagonRadial"/>
    <dgm:cxn modelId="{E9312E6D-51B7-4337-9939-5DC20F9FADB5}" type="presParOf" srcId="{29DCDD0C-C927-4215-9F21-2950CAA8D31B}" destId="{1D302866-F658-48D6-9E17-CECC9328E006}" srcOrd="0" destOrd="0" presId="urn:microsoft.com/office/officeart/2011/layout/HexagonRadial"/>
    <dgm:cxn modelId="{AD86EB78-AABF-4074-8FD6-37960D77A397}" type="presParOf" srcId="{C2EF0DE2-8E55-4B40-B169-C5A8FCA74B65}" destId="{7A838BA9-543B-483D-B47B-E6E359441830}" srcOrd="12" destOrd="0" presId="urn:microsoft.com/office/officeart/2011/layout/HexagonRadial"/>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p:txBody>
      </p:sp>
      <p:sp>
        <p:nvSpPr>
          <p:cNvPr id="209" name="Google Shape;209;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g4d74342f34_0_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1" name="Google Shape;361;g4d74342f3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g4d74342f34_0_5: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7" name="Google Shape;367;g4d74342f3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US"/>
              <a:t>كل المنشورات والاعمال تم تحديثها في سجل اوركيد الخاص بها. كما يثبته هنا ارتباط سجل اوركيد ب scopus و Euro Pub Med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g45f84f7668_0_11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g45f84f7668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التواصل مع ORCID لا يمكن أن يكون أسهل.</a:t>
            </a: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أدرجت العديد من الأنظمة التي تستخدمها المؤسسات البحثية برمجة للاتصال بORCID في منتجاتها. قد يكون الاستفادة من هذه الاتصالات بسيطة مثل الكتابة في معرف النظام والرمز السري الذي تحصل عليه من ORCID.</a:t>
            </a: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دعنا نلقي نظرة على بعض الأنظمة التي لديها بالفعل الدعم لـ ORCID.</a:t>
            </a:r>
            <a:endParaRPr sz="1200">
              <a:solidFill>
                <a:schemeClr val="dk1"/>
              </a:solidFill>
              <a:latin typeface="Calibri"/>
              <a:ea typeface="Calibri"/>
              <a:cs typeface="Calibri"/>
              <a:sym typeface="Calibri"/>
            </a:endParaRPr>
          </a:p>
          <a:p>
            <a:pPr marL="0" marR="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374" name="Google Shape;374;g45f84f7668_0_11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12</a:t>
            </a:fld>
            <a:endParaRPr sz="1200">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g45f84f7668_0_12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1" name="Google Shape;381;g45f84f7668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US"/>
              <a:t>هذه  امثلة لأنظمة ادارة البيانات</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45f84f7668_0_17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45f84f7668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en-US"/>
              <a:t>من السهل جدا ايضا ربط اوركيد مع العديد من المعرفات الاخرى، كما هو مشروح في هذا الرسم. يمكن ربط اوركيد ب..</a:t>
            </a:r>
            <a:endParaRPr/>
          </a:p>
        </p:txBody>
      </p:sp>
      <p:sp>
        <p:nvSpPr>
          <p:cNvPr id="389" name="Google Shape;389;g45f84f7668_0_1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45f84f7668_0_18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7" name="Google Shape;397;g45f84f7668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en-US"/>
              <a:t>عندما يكون لنا سجل اوركيد موثوق به، وعندما يكون </a:t>
            </a:r>
            <a:r>
              <a:rPr lang="en-US" sz="1600" b="1">
                <a:solidFill>
                  <a:schemeClr val="dk1"/>
                </a:solidFill>
                <a:latin typeface="Open Sans"/>
                <a:ea typeface="Open Sans"/>
                <a:cs typeface="Open Sans"/>
                <a:sym typeface="Open Sans"/>
              </a:rPr>
              <a:t>الانتماء يضاف إلى الفرد من قبل نظام الجامعة</a:t>
            </a:r>
            <a:endParaRPr sz="1600" b="1">
              <a:solidFill>
                <a:schemeClr val="dk1"/>
              </a:solidFill>
              <a:latin typeface="Open Sans"/>
              <a:ea typeface="Open Sans"/>
              <a:cs typeface="Open Sans"/>
              <a:sym typeface="Open Sans"/>
            </a:endParaRPr>
          </a:p>
          <a:p>
            <a:pPr marL="0" lvl="0" indent="0" algn="r" rtl="1">
              <a:spcBef>
                <a:spcPts val="0"/>
              </a:spcBef>
              <a:spcAft>
                <a:spcPts val="0"/>
              </a:spcAft>
              <a:buNone/>
            </a:pPr>
            <a:r>
              <a:rPr lang="en-US"/>
              <a:t>يتم الاتصال بالناشر عبر </a:t>
            </a:r>
            <a:r>
              <a:rPr lang="en-US" sz="1600" b="1">
                <a:solidFill>
                  <a:schemeClr val="dk1"/>
                </a:solidFill>
                <a:latin typeface="Open Sans"/>
                <a:ea typeface="Open Sans"/>
                <a:cs typeface="Open Sans"/>
                <a:sym typeface="Open Sans"/>
              </a:rPr>
              <a:t>نظام تسليم الناشر</a:t>
            </a:r>
            <a:endParaRPr sz="1600" b="1">
              <a:solidFill>
                <a:schemeClr val="dk1"/>
              </a:solidFill>
              <a:latin typeface="Open Sans"/>
              <a:ea typeface="Open Sans"/>
              <a:cs typeface="Open Sans"/>
              <a:sym typeface="Open Sans"/>
            </a:endParaRPr>
          </a:p>
          <a:p>
            <a:pPr marL="0" lvl="0" indent="0" algn="r" rtl="1">
              <a:spcBef>
                <a:spcPts val="0"/>
              </a:spcBef>
              <a:spcAft>
                <a:spcPts val="0"/>
              </a:spcAft>
              <a:buNone/>
            </a:pPr>
            <a:r>
              <a:rPr lang="en-US"/>
              <a:t>ثم يسجل هذا الاتصال في </a:t>
            </a:r>
            <a:r>
              <a:rPr lang="en-US" sz="1600" b="1">
                <a:solidFill>
                  <a:schemeClr val="dk1"/>
                </a:solidFill>
                <a:latin typeface="Open Sans"/>
                <a:ea typeface="Open Sans"/>
                <a:cs typeface="Open Sans"/>
                <a:sym typeface="Open Sans"/>
              </a:rPr>
              <a:t>الفهارس وقواعد البيانات</a:t>
            </a:r>
            <a:endParaRPr sz="1600" b="1">
              <a:solidFill>
                <a:schemeClr val="dk1"/>
              </a:solidFill>
              <a:latin typeface="Open Sans"/>
              <a:ea typeface="Open Sans"/>
              <a:cs typeface="Open Sans"/>
              <a:sym typeface="Open Sans"/>
            </a:endParaRPr>
          </a:p>
          <a:p>
            <a:pPr marL="0" lvl="0" indent="0" algn="r" rtl="1">
              <a:spcBef>
                <a:spcPts val="0"/>
              </a:spcBef>
              <a:spcAft>
                <a:spcPts val="0"/>
              </a:spcAft>
              <a:buNone/>
            </a:pPr>
            <a:r>
              <a:rPr lang="en-US"/>
              <a:t>وهذا ينتج عنه، التحسين في جودة المعلومات والمساعدة في  تحسين الترتيب </a:t>
            </a:r>
            <a:endParaRPr/>
          </a:p>
        </p:txBody>
      </p:sp>
      <p:sp>
        <p:nvSpPr>
          <p:cNvPr id="398" name="Google Shape;398;g45f84f7668_0_18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4d74342f34_0_3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4" name="Google Shape;424;g4d74342f34_0_3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marR="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425" name="Google Shape;425;g4d74342f34_0_3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16</a:t>
            </a:fld>
            <a:endParaRPr sz="1200">
              <a:solidFill>
                <a:schemeClr val="dk1"/>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3A67D0-92C2-43DF-A173-9E07DC97F2CC}" type="slidenum">
              <a:rPr lang="de-DE" smtClean="0"/>
              <a:t>17</a:t>
            </a:fld>
            <a:endParaRPr lang="de-DE"/>
          </a:p>
        </p:txBody>
      </p:sp>
    </p:spTree>
    <p:extLst>
      <p:ext uri="{BB962C8B-B14F-4D97-AF65-F5344CB8AC3E}">
        <p14:creationId xmlns:p14="http://schemas.microsoft.com/office/powerpoint/2010/main" val="36574073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39</a:t>
            </a:fld>
            <a:endParaRPr lang="en-US"/>
          </a:p>
        </p:txBody>
      </p:sp>
    </p:spTree>
    <p:extLst>
      <p:ext uri="{BB962C8B-B14F-4D97-AF65-F5344CB8AC3E}">
        <p14:creationId xmlns:p14="http://schemas.microsoft.com/office/powerpoint/2010/main" val="32877243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41</a:t>
            </a:fld>
            <a:endParaRPr lang="en-US"/>
          </a:p>
        </p:txBody>
      </p:sp>
    </p:spTree>
    <p:extLst>
      <p:ext uri="{BB962C8B-B14F-4D97-AF65-F5344CB8AC3E}">
        <p14:creationId xmlns:p14="http://schemas.microsoft.com/office/powerpoint/2010/main" val="10380323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45f84f7668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g45f84f766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هي كثيرمن الأشياء.</a:t>
            </a: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معرف للباحث. يمكن استخدام هذا المعرّف المكون من 16 حرفً\رقما لتعريف الباحث بشكل فريد. إنه مجاني وسهل الاقتناء ، ويقيم مع الشخص طوال حياته المهنية. خلال هذا الحلقة ، سنشير إلى المعرف كـ ORCID iD ، وهو ما نفضله ، على الرغم من أنك قد تسمع أحيانًا أشخاصًا يتحدثون عن المعرّف باسم "ORCID"</a:t>
            </a: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هو السجل. نحن نقدم سجل عبر الإنترنت للباحثين للحصول على ORCID iD. يخزن السجل أيضًا سجل ORCID الذي يتضمن إشارات إلى الأنشطة المرتبطة بـ ORCID iD للفرد ، مثل المنحة ، أو المنشور ، أو مجموعة البيانات ، أو ارتباط مؤسسة الأبحاث. يستخدم السجل مجانيا أيضًا للأفراد ، وهناك يمكنهم من التحكم في الرؤية والوصول إلى المعلومات المرتبطة باعمالهم.</a:t>
            </a: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عبارة عن مجموعة من الإجراءات القياسية ، أو واجهة برمجة تطبيق( APIs) تمكن الباحثين من الحفاظ على ارتباطاتهم وأنشطتهم. يتم ملء هذا السجل عمومًا بواسطة أعضاء ORCID باستخدام هذه الإجراءات القياسية أو واجهات برمجة التطبيقات. يتيح هذا المنهج إضافات التلقائية عبر الاجهزة والتحديثات للأنشطة البحثية الهامة ومعلومات الارتباط.</a:t>
            </a: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هو مجتمع ملتزم ببناء الروابط. تصبح الإضافات والتحديثات من آلة إلى آلة ممكنة من خلال "الروابط" التي يتم بناؤها من قبل المنظمات الأعضاء ومزودي النظام المستخدم. بموافقة صريحة من الباحثين والباحثين الأفراد ، يقوم مجتمع ORCID ببناء شبكة متصلة من المعلومات الموثوقة التي يمكن تبادلها بشكل فعال.</a:t>
            </a:r>
            <a:endParaRPr sz="1200">
              <a:solidFill>
                <a:schemeClr val="dk1"/>
              </a:solidFill>
              <a:latin typeface="Calibri"/>
              <a:ea typeface="Calibri"/>
              <a:cs typeface="Calibri"/>
              <a:sym typeface="Calibri"/>
            </a:endParaRPr>
          </a:p>
          <a:p>
            <a:pPr marL="171450" marR="0" lvl="0" indent="-171450" algn="r" rtl="1">
              <a:spcBef>
                <a:spcPts val="0"/>
              </a:spcBef>
              <a:spcAft>
                <a:spcPts val="0"/>
              </a:spcAft>
              <a:buClr>
                <a:schemeClr val="dk1"/>
              </a:buClr>
              <a:buSzPts val="1200"/>
              <a:buFont typeface="Calibri"/>
              <a:buChar char="•"/>
            </a:pPr>
            <a:r>
              <a:rPr lang="en-US" sz="1200">
                <a:solidFill>
                  <a:schemeClr val="dk1"/>
                </a:solidFill>
                <a:latin typeface="Calibri"/>
                <a:ea typeface="Calibri"/>
                <a:cs typeface="Calibri"/>
                <a:sym typeface="Calibri"/>
              </a:rPr>
              <a:t>ORCID هو جهد بحثي مفتوح على نطاق دولي. نحن نحقق كل هذه الأشياء من خلال التعاون بين المجتمع البحثي الدولي للأفراد والمنظمات. يمكّن الباحثون تدفق المعلومات هذا ، مما يسمح بالتبادل العالمي للمعلومات بغض النظر عن مكان وجودهم ومن يتعاونون معه.</a:t>
            </a:r>
            <a:endParaRPr sz="1200">
              <a:solidFill>
                <a:schemeClr val="dk1"/>
              </a:solidFill>
              <a:latin typeface="Calibri"/>
              <a:ea typeface="Calibri"/>
              <a:cs typeface="Calibri"/>
              <a:sym typeface="Calibri"/>
            </a:endParaRPr>
          </a:p>
          <a:p>
            <a:pPr marL="171450" marR="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216" name="Google Shape;216;g45f84f7668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42</a:t>
            </a:fld>
            <a:endParaRPr lang="en-US"/>
          </a:p>
        </p:txBody>
      </p:sp>
    </p:spTree>
    <p:extLst>
      <p:ext uri="{BB962C8B-B14F-4D97-AF65-F5344CB8AC3E}">
        <p14:creationId xmlns:p14="http://schemas.microsoft.com/office/powerpoint/2010/main" val="26203175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43</a:t>
            </a:fld>
            <a:endParaRPr lang="en-US"/>
          </a:p>
        </p:txBody>
      </p:sp>
    </p:spTree>
    <p:extLst>
      <p:ext uri="{BB962C8B-B14F-4D97-AF65-F5344CB8AC3E}">
        <p14:creationId xmlns:p14="http://schemas.microsoft.com/office/powerpoint/2010/main" val="1537342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44</a:t>
            </a:fld>
            <a:endParaRPr lang="en-US"/>
          </a:p>
        </p:txBody>
      </p:sp>
    </p:spTree>
    <p:extLst>
      <p:ext uri="{BB962C8B-B14F-4D97-AF65-F5344CB8AC3E}">
        <p14:creationId xmlns:p14="http://schemas.microsoft.com/office/powerpoint/2010/main" val="404696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45</a:t>
            </a:fld>
            <a:endParaRPr lang="en-US"/>
          </a:p>
        </p:txBody>
      </p:sp>
    </p:spTree>
    <p:extLst>
      <p:ext uri="{BB962C8B-B14F-4D97-AF65-F5344CB8AC3E}">
        <p14:creationId xmlns:p14="http://schemas.microsoft.com/office/powerpoint/2010/main" val="20529527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46</a:t>
            </a:fld>
            <a:endParaRPr lang="en-US"/>
          </a:p>
        </p:txBody>
      </p:sp>
    </p:spTree>
    <p:extLst>
      <p:ext uri="{BB962C8B-B14F-4D97-AF65-F5344CB8AC3E}">
        <p14:creationId xmlns:p14="http://schemas.microsoft.com/office/powerpoint/2010/main" val="7345993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47</a:t>
            </a:fld>
            <a:endParaRPr lang="en-US"/>
          </a:p>
        </p:txBody>
      </p:sp>
    </p:spTree>
    <p:extLst>
      <p:ext uri="{BB962C8B-B14F-4D97-AF65-F5344CB8AC3E}">
        <p14:creationId xmlns:p14="http://schemas.microsoft.com/office/powerpoint/2010/main" val="16919880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48</a:t>
            </a:fld>
            <a:endParaRPr lang="en-US"/>
          </a:p>
        </p:txBody>
      </p:sp>
    </p:spTree>
    <p:extLst>
      <p:ext uri="{BB962C8B-B14F-4D97-AF65-F5344CB8AC3E}">
        <p14:creationId xmlns:p14="http://schemas.microsoft.com/office/powerpoint/2010/main" val="18740814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50</a:t>
            </a:fld>
            <a:endParaRPr lang="en-US"/>
          </a:p>
        </p:txBody>
      </p:sp>
    </p:spTree>
    <p:extLst>
      <p:ext uri="{BB962C8B-B14F-4D97-AF65-F5344CB8AC3E}">
        <p14:creationId xmlns:p14="http://schemas.microsoft.com/office/powerpoint/2010/main" val="38590310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51</a:t>
            </a:fld>
            <a:endParaRPr lang="en-US"/>
          </a:p>
        </p:txBody>
      </p:sp>
    </p:spTree>
    <p:extLst>
      <p:ext uri="{BB962C8B-B14F-4D97-AF65-F5344CB8AC3E}">
        <p14:creationId xmlns:p14="http://schemas.microsoft.com/office/powerpoint/2010/main" val="32551440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52</a:t>
            </a:fld>
            <a:endParaRPr lang="en-US"/>
          </a:p>
        </p:txBody>
      </p:sp>
    </p:spTree>
    <p:extLst>
      <p:ext uri="{BB962C8B-B14F-4D97-AF65-F5344CB8AC3E}">
        <p14:creationId xmlns:p14="http://schemas.microsoft.com/office/powerpoint/2010/main" val="6619755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45f84f7668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g45f84f7668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a:p>
        </p:txBody>
      </p:sp>
      <p:sp>
        <p:nvSpPr>
          <p:cNvPr id="224" name="Google Shape;224;g45f84f7668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3</a:t>
            </a:fld>
            <a:endParaRPr sz="1200">
              <a:solidFill>
                <a:schemeClr val="dk1"/>
              </a:solidFill>
              <a:latin typeface="Calibri"/>
              <a:ea typeface="Calibri"/>
              <a:cs typeface="Calibri"/>
              <a:sym typeface="Calibri"/>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53</a:t>
            </a:fld>
            <a:endParaRPr lang="en-US"/>
          </a:p>
        </p:txBody>
      </p:sp>
    </p:spTree>
    <p:extLst>
      <p:ext uri="{BB962C8B-B14F-4D97-AF65-F5344CB8AC3E}">
        <p14:creationId xmlns:p14="http://schemas.microsoft.com/office/powerpoint/2010/main" val="19932332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54</a:t>
            </a:fld>
            <a:endParaRPr lang="en-US"/>
          </a:p>
        </p:txBody>
      </p:sp>
    </p:spTree>
    <p:extLst>
      <p:ext uri="{BB962C8B-B14F-4D97-AF65-F5344CB8AC3E}">
        <p14:creationId xmlns:p14="http://schemas.microsoft.com/office/powerpoint/2010/main" val="2277797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60</a:t>
            </a:fld>
            <a:endParaRPr lang="en-US"/>
          </a:p>
        </p:txBody>
      </p:sp>
    </p:spTree>
    <p:extLst>
      <p:ext uri="{BB962C8B-B14F-4D97-AF65-F5344CB8AC3E}">
        <p14:creationId xmlns:p14="http://schemas.microsoft.com/office/powerpoint/2010/main" val="81220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61</a:t>
            </a:fld>
            <a:endParaRPr lang="en-US"/>
          </a:p>
        </p:txBody>
      </p:sp>
    </p:spTree>
    <p:extLst>
      <p:ext uri="{BB962C8B-B14F-4D97-AF65-F5344CB8AC3E}">
        <p14:creationId xmlns:p14="http://schemas.microsoft.com/office/powerpoint/2010/main" val="306351920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62</a:t>
            </a:fld>
            <a:endParaRPr lang="en-US"/>
          </a:p>
        </p:txBody>
      </p:sp>
    </p:spTree>
    <p:extLst>
      <p:ext uri="{BB962C8B-B14F-4D97-AF65-F5344CB8AC3E}">
        <p14:creationId xmlns:p14="http://schemas.microsoft.com/office/powerpoint/2010/main" val="31714429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Wingdings" panose="05000000000000000000" pitchFamily="2" charset="2"/>
              <a:buNone/>
            </a:pPr>
            <a:endParaRPr lang="en-US" dirty="0"/>
          </a:p>
        </p:txBody>
      </p:sp>
      <p:sp>
        <p:nvSpPr>
          <p:cNvPr id="4" name="Slide Number Placeholder 3"/>
          <p:cNvSpPr>
            <a:spLocks noGrp="1"/>
          </p:cNvSpPr>
          <p:nvPr>
            <p:ph type="sldNum" sz="quarter" idx="10"/>
          </p:nvPr>
        </p:nvSpPr>
        <p:spPr/>
        <p:txBody>
          <a:bodyPr/>
          <a:lstStyle/>
          <a:p>
            <a:fld id="{3A3B9EAE-73A8-4C9C-98AF-49F723041A98}" type="slidenum">
              <a:rPr lang="en-US" smtClean="0"/>
              <a:t>64</a:t>
            </a:fld>
            <a:endParaRPr lang="en-US" dirty="0"/>
          </a:p>
        </p:txBody>
      </p:sp>
    </p:spTree>
    <p:extLst>
      <p:ext uri="{BB962C8B-B14F-4D97-AF65-F5344CB8AC3E}">
        <p14:creationId xmlns:p14="http://schemas.microsoft.com/office/powerpoint/2010/main" val="1155465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5E026EE-B23B-48E2-9109-C6FCA1775488}" type="slidenum">
              <a:rPr lang="en-US" smtClean="0"/>
              <a:t>65</a:t>
            </a:fld>
            <a:endParaRPr lang="en-US"/>
          </a:p>
        </p:txBody>
      </p:sp>
    </p:spTree>
    <p:extLst>
      <p:ext uri="{BB962C8B-B14F-4D97-AF65-F5344CB8AC3E}">
        <p14:creationId xmlns:p14="http://schemas.microsoft.com/office/powerpoint/2010/main" val="6037040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66</a:t>
            </a:fld>
            <a:endParaRPr lang="en-US"/>
          </a:p>
        </p:txBody>
      </p:sp>
    </p:spTree>
    <p:extLst>
      <p:ext uri="{BB962C8B-B14F-4D97-AF65-F5344CB8AC3E}">
        <p14:creationId xmlns:p14="http://schemas.microsoft.com/office/powerpoint/2010/main" val="42283459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C09982-9A14-4476-A08B-6BFB6C0424B1}" type="slidenum">
              <a:rPr lang="en-US" smtClean="0"/>
              <a:t>67</a:t>
            </a:fld>
            <a:endParaRPr lang="en-US"/>
          </a:p>
        </p:txBody>
      </p:sp>
    </p:spTree>
    <p:extLst>
      <p:ext uri="{BB962C8B-B14F-4D97-AF65-F5344CB8AC3E}">
        <p14:creationId xmlns:p14="http://schemas.microsoft.com/office/powerpoint/2010/main" val="4225213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4c5b4c8a30_0_40: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4c5b4c8a3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r" rtl="1">
              <a:spcBef>
                <a:spcPts val="0"/>
              </a:spcBef>
              <a:spcAft>
                <a:spcPts val="0"/>
              </a:spcAft>
              <a:buNone/>
            </a:pPr>
            <a:r>
              <a:rPr lang="en-US"/>
              <a:t>مجموع المعرفات المسجلة قريب من 6 ملايين معرف</a:t>
            </a:r>
            <a:endParaRPr/>
          </a:p>
          <a:p>
            <a:pPr marL="0" lvl="0" indent="0" algn="r" rtl="1">
              <a:spcBef>
                <a:spcPts val="0"/>
              </a:spcBef>
              <a:spcAft>
                <a:spcPts val="0"/>
              </a:spcAft>
              <a:buNone/>
            </a:pPr>
            <a:r>
              <a:rPr lang="en-US"/>
              <a:t>وكذلك المعلومات المضافة في قسم التعليم.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45f84f7668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g45f84f7668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لنفترض أن أحد أعضاء هيئة التدريس الجدد قد تم تعيينه من قِبل مؤسستك البحثية. مثل العديد من المنظمات الأخرى ، فإنك تطلب تجميع معرف ORCID من خلال تسجيل دخوله إلى موقع ORCID لتقديم هذا المعرف بشكل موثوق به. بالإضافة إلى توفير iD خالي من الأخطاء ، توفر هذه العملية أيضًا الإذن لمؤسستك بقراءة سجل ORCID الخاص به والكتابة إليه. بإذن الكتابة إلى سجل ORCID الخاص بهذا الشخص ، يمكن لمؤسستك ربط معلومات الانتماء بسجل ORCID الخاص به. وهذا يعني إضافة بيانات وصفية موثوقة تصف ارتباط عضو هيئة التدريس بمؤسستك ** من قبل مؤسستك ** ، مكتملة بمعرّف فريد لمؤسستك ، والقدرة على التحكم بدقة في كيفية التعبير عن اسم مؤسستك ، والتعبير بوضوح عندما بدأ اتصال عضو هيئة التدريس بمؤسستك. لاحظ أن هذا الإذن للكتابة بالسجل يمتد إلى القدرة على تحديث أو تصحيح البيانات التي قمت بإضافتها عند الحاجة. وبمجرد ربط تأكيد الانتماء الرسمي الخاص بك بسجل ORCID ، يجوز لعضو هيئة التدريس منح الإذن للآخرين بقراءته.</a:t>
            </a: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على سبيل المثال ، دعنا نتخيل أنه الآن في بداية مشروع بحثي. لقد قرر التقدم بطلب للحصول على تمويل ، وتبدأ عملية تقديم الطلبات على موقع الويب الخاص بالممولين أو النظام. خلال هذه العملية يطلب من الممولين جمع معرف ORCID  بحيث يمكن تضمينها في التطبيق. كجزء من هذا التبادل ، يتلقى المستعمل أيضًا أذونات قراءة وكتابة سجل ORCID الخاص به. عند قراءة سجل ORCID الخاص به ، يتم استخدام المعلومات المخزنة بها لتسهيل طلب المنحة. تشمل هذه المعلومات الانتماء الذي ربطته مؤسستك سابقًا. هذا يسعد الممول بسبب الثقة الإضافية التي يحصلون عليها من هذه البيانات الموثوقة - وهي ذات صلة بـ iD ، التي تقدمها المؤسسة نفسها! في هذه القصة ، نجح باحثنا في اقتراحه. تُمنح المنحة ، وترتبط البيانات الوصفية حول المنحة بسجل ORCID الخاص به من قبل المُموِّل ، مع المعرف الفريد للمُموِّل ، ومعرف المنحة العالمي ، والمعلومات ذات المستوى العالي حول المنحة.</a:t>
            </a: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ايظا ... نظرًا لأن مؤسستك قامت بالفعل بتجميع الأذونات لقراءة سجلها ، يتم تلقائيًا إعلامك بأنظمتك حول هذه الأخبار الرائعة في الوقت الفعلي تقريبًا. يمكن تحديث أنظمتك لتسجيل هذه الجائزة الناجحة!</a:t>
            </a: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الآن ، يجري البحث ، وقد حان الوقت لنشر بعض النتائج. يسجّل الدخول إلى نظام إرسال المخطوطات للناشر حيث يطلب الناشر جمع ORCID iD ، مرة أخرى عن طريق تسجيل الدخول إلى موقع ORCID ،  يجمع الناشر أيضًا أذونات القراءة والكتابة إلى سجل ORCID الخاص بالمؤلف. عند قراءة السجل ، يسعد الناشر أيضًا بالعثور على تأكيد الانتماء الرسمي ، ويعرض استخدامه لاستخدامه في هذا المنشور. بالإضافة إلى ذلك ، فإن معرّف المنحة المدرج في التوكيد الخاص بالمنح المتوفر من قبل المُموِّل متوفر أيضًا. إذا كان ذلك ممكنًا ، يستخدم الناشر هذه المعلومات لتضمينها في البيانات الوصفية للمخطوط ، في حالة قبول العمل. يتم تضمين معرف ORCID ومعرف المنحة في البيانات الوصفية للعمل ، والناشر و البيانات الشرحية حول هذا المنشور لسجل ORCID.</a:t>
            </a: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مرة أخرى - منذ أن قامت مؤسستك بالفعل بتجميع الأذونات لقراءة سجلها ، يتم إعلامك تلقائيًا بأنظمتك حول هذا المنشور ، ويمكن تخزين المعلومات في أنظمتك. بالإضافة إلى ذلك ، بما أن المموِّل قد قام بالفعل بجمع الإذن بقراءة سجله ، فإن أنظمته يتم إخبارها أيضًا عن المنشور. من خلال تضمين المنشور في سجلاتهم تحصلت المؤسسة وموظف التمويل والناشر على معلومات دقيقة وحديثة ، وكان الباحث بحاجة فقط إلى تسجيل الدخول إلى موقع ORCID كجزء من تدفقات العمل الحالية لتوفير إذن لهذا التبادل ان يحدث.</a:t>
            </a:r>
            <a:endParaRPr sz="1200">
              <a:solidFill>
                <a:schemeClr val="dk1"/>
              </a:solidFill>
              <a:latin typeface="Calibri"/>
              <a:ea typeface="Calibri"/>
              <a:cs typeface="Calibri"/>
              <a:sym typeface="Calibri"/>
            </a:endParaRPr>
          </a:p>
          <a:p>
            <a:pPr marL="0" lvl="0" indent="0" algn="r" rtl="1">
              <a:spcBef>
                <a:spcPts val="0"/>
              </a:spcBef>
              <a:spcAft>
                <a:spcPts val="0"/>
              </a:spcAft>
              <a:buNone/>
            </a:pPr>
            <a:endParaRPr sz="1200">
              <a:solidFill>
                <a:schemeClr val="dk1"/>
              </a:solidFill>
              <a:latin typeface="Calibri"/>
              <a:ea typeface="Calibri"/>
              <a:cs typeface="Calibri"/>
              <a:sym typeface="Calibri"/>
            </a:endParaRPr>
          </a:p>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238" name="Google Shape;238;g45f84f7668_0_1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5</a:t>
            </a:fld>
            <a:endParaRPr sz="1200">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45f84f7668_0_6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5" name="Google Shape;285;g45f84f7668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كما ترون ، وضعنا الباحث في مركز هذه الدائرة. وذلك لأن الباحث يتحكم في الوقت الذي تكون فيه المعلومات متصلة أو مشتركة مع سجله ORCID.</a:t>
            </a:r>
            <a:endParaRPr sz="1200">
              <a:solidFill>
                <a:schemeClr val="dk1"/>
              </a:solidFill>
              <a:latin typeface="Calibri"/>
              <a:ea typeface="Calibri"/>
              <a:cs typeface="Calibri"/>
              <a:sym typeface="Calibri"/>
            </a:endParaRPr>
          </a:p>
          <a:p>
            <a:pPr marL="0" marR="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286" name="Google Shape;286;g45f84f7668_0_6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6</a:t>
            </a:fld>
            <a:endParaRPr sz="1200">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5f84f7668_0_9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5f84f7668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91425" rIns="91425" bIns="91425" anchor="ctr" anchorCtr="0">
            <a:noAutofit/>
          </a:bodyPr>
          <a:lstStyle/>
          <a:p>
            <a:pPr marL="0" lvl="0" indent="0" algn="r" rtl="1">
              <a:spcBef>
                <a:spcPts val="0"/>
              </a:spcBef>
              <a:spcAft>
                <a:spcPts val="0"/>
              </a:spcAft>
              <a:buNone/>
            </a:pPr>
            <a:r>
              <a:rPr lang="en-US"/>
              <a:t>و هذا هو سجل آوركيد الخاص بي. قسم الوظيفة، الوصف، كمايعرف ب..</a:t>
            </a:r>
            <a:endParaRPr/>
          </a:p>
        </p:txBody>
      </p:sp>
      <p:sp>
        <p:nvSpPr>
          <p:cNvPr id="318" name="Google Shape;318;g45f84f7668_0_93:notes"/>
          <p:cNvSpPr txBox="1">
            <a:spLocks noGrp="1"/>
          </p:cNvSpPr>
          <p:nvPr>
            <p:ph type="sldNum" idx="12"/>
          </p:nvPr>
        </p:nvSpPr>
        <p:spPr>
          <a:xfrm>
            <a:off x="3884612"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Calibri"/>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4c5b4c8a30_0_27:notes"/>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4c5b4c8a3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معرف كائن رقمي DOI</a:t>
            </a:r>
            <a:endParaRPr/>
          </a:p>
          <a:p>
            <a:pPr marL="0" lvl="0" indent="0" algn="l" rtl="0">
              <a:spcBef>
                <a:spcPts val="0"/>
              </a:spcBef>
              <a:spcAft>
                <a:spcPts val="0"/>
              </a:spcAft>
              <a:buNone/>
            </a:pPr>
            <a:endParaRPr/>
          </a:p>
          <a:p>
            <a:pPr marL="0" lvl="0" indent="0" algn="r" rtl="1">
              <a:spcBef>
                <a:spcPts val="0"/>
              </a:spcBef>
              <a:spcAft>
                <a:spcPts val="0"/>
              </a:spcAft>
              <a:buNone/>
            </a:pPr>
            <a:r>
              <a:rPr lang="en-US"/>
              <a:t>هنا، كما نرا المصدر هو datacite بالنسبة لي لما لي يعني من اعمال متواضعة وبسيطة ، وهذا لانني اذنت ل datacite ان تحدث جميع منشوراتي المعروضة علي figshare في حين نشرها على الموقع.</a:t>
            </a:r>
            <a:endParaRPr/>
          </a:p>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45f84f7668_0_20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0" name="Google Shape;330;g45f84f7668_0_2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على غرار الرسم البياني الدائري الذي أظهرناه سابقًا ، فإن جزءًا من "سحر" تدفق المعلومات هو أن المعلومات يمكن أن تتدفق بحرية عبر الأنظمة و عبر سجل ORCID. قد يتم تشغيل بعض تدفق المعلومات هذا بواسطة نوابض Triggers. على سبيل المثال ، "حان وقت الإبلاغ" أو "بحاجة إلى معلومات لنموذج!". ستبدأ هذه المشغلات بأنظمتك للوصول إلى سجل ORCID لجمع أحدث المعلومات من سجل ORCID ، بإذن منك.</a:t>
            </a: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في حالات أخرى ، قد تقوم مهام سير العمل في منظمة أخرى بنشر معلومات ليتم وضعها في سجل ORCID. قد تكون هذه المشغلات "منحة مستكملة" ، أو "منشور جديد!" هذه المشغلات من شأنها توليد إشعارات التحديث إلى مؤسستك ، مما يتيح لك القيام بتجميع المعلومات في الوقت الحقيقي إذا رغبت في ذلك.</a:t>
            </a: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endParaRPr sz="1200">
              <a:solidFill>
                <a:schemeClr val="dk1"/>
              </a:solidFill>
              <a:latin typeface="Calibri"/>
              <a:ea typeface="Calibri"/>
              <a:cs typeface="Calibri"/>
              <a:sym typeface="Calibri"/>
            </a:endParaRPr>
          </a:p>
          <a:p>
            <a:pPr marL="0" marR="0" lvl="0" indent="0" algn="r" rtl="1">
              <a:spcBef>
                <a:spcPts val="0"/>
              </a:spcBef>
              <a:spcAft>
                <a:spcPts val="0"/>
              </a:spcAft>
              <a:buClr>
                <a:srgbClr val="000000"/>
              </a:buClr>
              <a:buSzPts val="1100"/>
              <a:buFont typeface="Arial"/>
              <a:buNone/>
            </a:pPr>
            <a:r>
              <a:rPr lang="en-US" sz="1200">
                <a:solidFill>
                  <a:schemeClr val="dk1"/>
                </a:solidFill>
                <a:latin typeface="Calibri"/>
                <a:ea typeface="Calibri"/>
                <a:cs typeface="Calibri"/>
                <a:sym typeface="Calibri"/>
              </a:rPr>
              <a:t>وبغض النظر عن أن الباحث يتحكم في هذه المعلومات ، فيمكنه تحديد رؤية كل عنصر على سجله وفقًا لثلاثة إعدادات - مرئية للجميع ، مرئية لأولئك الذين أثق بهم فقط (الذين لديهم إذن مني) ، ولا يمكن رؤيتها إلا لل الباحث.</a:t>
            </a:r>
            <a:endParaRPr sz="1200">
              <a:solidFill>
                <a:schemeClr val="dk1"/>
              </a:solidFill>
              <a:latin typeface="Calibri"/>
              <a:ea typeface="Calibri"/>
              <a:cs typeface="Calibri"/>
              <a:sym typeface="Calibri"/>
            </a:endParaRPr>
          </a:p>
          <a:p>
            <a:pPr marL="0" marR="0" lvl="0" indent="0" algn="r" rtl="1">
              <a:spcBef>
                <a:spcPts val="0"/>
              </a:spcBef>
              <a:spcAft>
                <a:spcPts val="0"/>
              </a:spcAft>
              <a:buNone/>
            </a:pPr>
            <a:endParaRPr sz="1200">
              <a:solidFill>
                <a:schemeClr val="dk1"/>
              </a:solidFill>
              <a:latin typeface="Calibri"/>
              <a:ea typeface="Calibri"/>
              <a:cs typeface="Calibri"/>
              <a:sym typeface="Calibri"/>
            </a:endParaRPr>
          </a:p>
        </p:txBody>
      </p:sp>
      <p:sp>
        <p:nvSpPr>
          <p:cNvPr id="331" name="Google Shape;331;g45f84f7668_0_20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a:solidFill>
                  <a:schemeClr val="dk1"/>
                </a:solidFill>
                <a:latin typeface="Calibri"/>
                <a:ea typeface="Calibri"/>
                <a:cs typeface="Calibri"/>
                <a:sym typeface="Calibri"/>
              </a:rPr>
              <a:t>9</a:t>
            </a:fld>
            <a:endParaRPr sz="1200">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jp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1"/>
        <p:cNvGrpSpPr/>
        <p:nvPr/>
      </p:nvGrpSpPr>
      <p:grpSpPr>
        <a:xfrm>
          <a:off x="0" y="0"/>
          <a:ext cx="0" cy="0"/>
          <a:chOff x="0" y="0"/>
          <a:chExt cx="0" cy="0"/>
        </a:xfrm>
      </p:grpSpPr>
      <p:pic>
        <p:nvPicPr>
          <p:cNvPr id="12" name="Google Shape;12;p2"/>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3" name="Google Shape;13;p2"/>
          <p:cNvSpPr txBox="1">
            <a:spLocks noGrp="1"/>
          </p:cNvSpPr>
          <p:nvPr>
            <p:ph type="body" idx="1"/>
          </p:nvPr>
        </p:nvSpPr>
        <p:spPr>
          <a:xfrm>
            <a:off x="1820987" y="4085488"/>
            <a:ext cx="6713415" cy="509955"/>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body" idx="2"/>
          </p:nvPr>
        </p:nvSpPr>
        <p:spPr>
          <a:xfrm>
            <a:off x="1820987" y="4616940"/>
            <a:ext cx="6724244" cy="509955"/>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body" idx="3"/>
          </p:nvPr>
        </p:nvSpPr>
        <p:spPr>
          <a:xfrm>
            <a:off x="1820987" y="5624145"/>
            <a:ext cx="6724244" cy="509955"/>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lt1"/>
              </a:buClr>
              <a:buSzPts val="1400"/>
              <a:buFont typeface="Arial"/>
              <a:buNone/>
              <a:defRPr sz="14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body" idx="4"/>
          </p:nvPr>
        </p:nvSpPr>
        <p:spPr>
          <a:xfrm>
            <a:off x="3735753" y="6193176"/>
            <a:ext cx="3043199" cy="283307"/>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1"/>
              </a:buClr>
              <a:buSzPts val="1300"/>
              <a:buFont typeface="Arial"/>
              <a:buNone/>
              <a:defRPr sz="130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7" name="Google Shape;17;p2"/>
          <p:cNvSpPr txBox="1">
            <a:spLocks noGrp="1"/>
          </p:cNvSpPr>
          <p:nvPr>
            <p:ph type="body" idx="5"/>
          </p:nvPr>
        </p:nvSpPr>
        <p:spPr>
          <a:xfrm>
            <a:off x="3735753" y="6401543"/>
            <a:ext cx="3043199" cy="269367"/>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2"/>
              </a:buClr>
              <a:buSzPts val="1100"/>
              <a:buFont typeface="Arial"/>
              <a:buNone/>
              <a:defRPr sz="1100"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 name="Google Shape;18;p2"/>
          <p:cNvSpPr txBox="1">
            <a:spLocks noGrp="1"/>
          </p:cNvSpPr>
          <p:nvPr>
            <p:ph type="body" idx="6"/>
          </p:nvPr>
        </p:nvSpPr>
        <p:spPr>
          <a:xfrm>
            <a:off x="3735753" y="6605571"/>
            <a:ext cx="3043199" cy="269367"/>
          </a:xfrm>
          <a:prstGeom prst="rect">
            <a:avLst/>
          </a:prstGeom>
          <a:noFill/>
          <a:ln>
            <a:noFill/>
          </a:ln>
        </p:spPr>
        <p:txBody>
          <a:bodyPr spcFirstLastPara="1" wrap="square" lIns="121900" tIns="121900" rIns="121900" bIns="121900" anchor="t" anchorCtr="0"/>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50"/>
        <p:cNvGrpSpPr/>
        <p:nvPr/>
      </p:nvGrpSpPr>
      <p:grpSpPr>
        <a:xfrm>
          <a:off x="0" y="0"/>
          <a:ext cx="0" cy="0"/>
          <a:chOff x="0" y="0"/>
          <a:chExt cx="0" cy="0"/>
        </a:xfrm>
      </p:grpSpPr>
      <p:sp>
        <p:nvSpPr>
          <p:cNvPr id="51" name="Google Shape;51;p11"/>
          <p:cNvSpPr txBox="1">
            <a:spLocks noGrp="1"/>
          </p:cNvSpPr>
          <p:nvPr>
            <p:ph type="title"/>
          </p:nvPr>
        </p:nvSpPr>
        <p:spPr>
          <a:xfrm>
            <a:off x="609600" y="405301"/>
            <a:ext cx="7935629"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2" name="Google Shape;52;p11"/>
          <p:cNvSpPr>
            <a:spLocks noGrp="1"/>
          </p:cNvSpPr>
          <p:nvPr>
            <p:ph type="pic" idx="2"/>
          </p:nvPr>
        </p:nvSpPr>
        <p:spPr>
          <a:xfrm>
            <a:off x="609600" y="1562100"/>
            <a:ext cx="7924800" cy="4572000"/>
          </a:xfrm>
          <a:prstGeom prst="rect">
            <a:avLst/>
          </a:prstGeom>
          <a:noFill/>
          <a:ln>
            <a:noFill/>
          </a:ln>
        </p:spPr>
        <p:txBody>
          <a:bodyPr spcFirstLastPara="1" wrap="square" lIns="121900" tIns="121900" rIns="121900" bIns="1219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3"/>
        <p:cNvGrpSpPr/>
        <p:nvPr/>
      </p:nvGrpSpPr>
      <p:grpSpPr>
        <a:xfrm>
          <a:off x="0" y="0"/>
          <a:ext cx="0" cy="0"/>
          <a:chOff x="0" y="0"/>
          <a:chExt cx="0" cy="0"/>
        </a:xfrm>
      </p:grpSpPr>
      <p:sp>
        <p:nvSpPr>
          <p:cNvPr id="54" name="Google Shape;54;p12"/>
          <p:cNvSpPr txBox="1">
            <a:spLocks noGrp="1"/>
          </p:cNvSpPr>
          <p:nvPr>
            <p:ph type="ctrTitle"/>
          </p:nvPr>
        </p:nvSpPr>
        <p:spPr>
          <a:xfrm>
            <a:off x="1143000" y="1121833"/>
            <a:ext cx="6858000" cy="2387600"/>
          </a:xfrm>
          <a:prstGeom prst="rect">
            <a:avLst/>
          </a:prstGeom>
          <a:noFill/>
          <a:ln>
            <a:noFill/>
          </a:ln>
        </p:spPr>
        <p:txBody>
          <a:bodyPr spcFirstLastPara="1" wrap="square" lIns="121900" tIns="121900" rIns="121900" bIns="121900" anchor="b" anchorCtr="0"/>
          <a:lstStyle>
            <a:lvl1pPr marR="0" lvl="0" algn="ctr" rtl="0">
              <a:lnSpc>
                <a:spcPct val="50000"/>
              </a:lnSpc>
              <a:spcBef>
                <a:spcPts val="0"/>
              </a:spcBef>
              <a:spcAft>
                <a:spcPts val="0"/>
              </a:spcAft>
              <a:buClr>
                <a:schemeClr val="dk1"/>
              </a:buClr>
              <a:buSzPts val="8000"/>
              <a:buFont typeface="Open Sans SemiBold"/>
              <a:buNone/>
              <a:defRPr sz="8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55" name="Google Shape;55;p12"/>
          <p:cNvSpPr txBox="1">
            <a:spLocks noGrp="1"/>
          </p:cNvSpPr>
          <p:nvPr>
            <p:ph type="subTitle" idx="1"/>
          </p:nvPr>
        </p:nvSpPr>
        <p:spPr>
          <a:xfrm>
            <a:off x="1143000" y="3602568"/>
            <a:ext cx="6858000" cy="1655233"/>
          </a:xfrm>
          <a:prstGeom prst="rect">
            <a:avLst/>
          </a:prstGeom>
          <a:noFill/>
          <a:ln>
            <a:noFill/>
          </a:ln>
        </p:spPr>
        <p:txBody>
          <a:bodyPr spcFirstLastPara="1" wrap="square" lIns="121900" tIns="121900" rIns="121900" bIns="121900" anchor="t" anchorCtr="0"/>
          <a:lstStyle>
            <a:lvl1pPr marR="0" lvl="0" algn="ctr" rtl="0">
              <a:lnSpc>
                <a:spcPct val="100000"/>
              </a:lnSpc>
              <a:spcBef>
                <a:spcPts val="1000"/>
              </a:spcBef>
              <a:spcAft>
                <a:spcPts val="0"/>
              </a:spcAft>
              <a:buClr>
                <a:schemeClr val="dk2"/>
              </a:buClr>
              <a:buSzPts val="3200"/>
              <a:buFont typeface="Arial"/>
              <a:buNone/>
              <a:defRPr sz="3200" b="0" i="0" u="none" strike="noStrike" cap="none">
                <a:solidFill>
                  <a:schemeClr val="dk2"/>
                </a:solidFill>
                <a:latin typeface="Open Sans"/>
                <a:ea typeface="Open Sans"/>
                <a:cs typeface="Open Sans"/>
                <a:sym typeface="Open Sans"/>
              </a:defRPr>
            </a:lvl1pPr>
            <a:lvl2pPr marR="0" lvl="1" algn="ctr" rtl="0">
              <a:lnSpc>
                <a:spcPct val="100000"/>
              </a:lnSpc>
              <a:spcBef>
                <a:spcPts val="600"/>
              </a:spcBef>
              <a:spcAft>
                <a:spcPts val="0"/>
              </a:spcAft>
              <a:buClr>
                <a:schemeClr val="dk2"/>
              </a:buClr>
              <a:buSzPts val="2700"/>
              <a:buFont typeface="Arial"/>
              <a:buNone/>
              <a:defRPr sz="2700" b="0" i="0" u="none" strike="noStrike" cap="none">
                <a:solidFill>
                  <a:schemeClr val="dk2"/>
                </a:solidFill>
                <a:latin typeface="Open Sans"/>
                <a:ea typeface="Open Sans"/>
                <a:cs typeface="Open Sans"/>
                <a:sym typeface="Open Sans"/>
              </a:defRPr>
            </a:lvl2pPr>
            <a:lvl3pPr marR="0" lvl="2" algn="ctr"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R="0" lvl="3" algn="ctr" rtl="0">
              <a:lnSpc>
                <a:spcPct val="100000"/>
              </a:lnSpc>
              <a:spcBef>
                <a:spcPts val="600"/>
              </a:spcBef>
              <a:spcAft>
                <a:spcPts val="0"/>
              </a:spcAft>
              <a:buClr>
                <a:schemeClr val="dk2"/>
              </a:buClr>
              <a:buSzPts val="2100"/>
              <a:buFont typeface="Arial"/>
              <a:buNone/>
              <a:defRPr sz="2100" b="0" i="0" u="none" strike="noStrike" cap="none">
                <a:solidFill>
                  <a:schemeClr val="dk2"/>
                </a:solidFill>
                <a:latin typeface="Open Sans"/>
                <a:ea typeface="Open Sans"/>
                <a:cs typeface="Open Sans"/>
                <a:sym typeface="Open Sans"/>
              </a:defRPr>
            </a:lvl4pPr>
            <a:lvl5pPr marR="0" lvl="4" algn="ctr" rtl="0">
              <a:lnSpc>
                <a:spcPct val="100000"/>
              </a:lnSpc>
              <a:spcBef>
                <a:spcPts val="600"/>
              </a:spcBef>
              <a:spcAft>
                <a:spcPts val="0"/>
              </a:spcAft>
              <a:buClr>
                <a:schemeClr val="dk2"/>
              </a:buClr>
              <a:buSzPts val="2100"/>
              <a:buFont typeface="Arial"/>
              <a:buNone/>
              <a:defRPr sz="2100" b="0" i="0" u="none" strike="noStrike" cap="none">
                <a:solidFill>
                  <a:schemeClr val="dk2"/>
                </a:solidFill>
                <a:latin typeface="Open Sans"/>
                <a:ea typeface="Open Sans"/>
                <a:cs typeface="Open Sans"/>
                <a:sym typeface="Open Sans"/>
              </a:defRPr>
            </a:lvl5pPr>
            <a:lvl6pPr marR="0" lvl="5" algn="ctr" rtl="0">
              <a:lnSpc>
                <a:spcPct val="90000"/>
              </a:lnSpc>
              <a:spcBef>
                <a:spcPts val="6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9pPr>
          </a:lstStyle>
          <a:p>
            <a:endParaRPr/>
          </a:p>
        </p:txBody>
      </p:sp>
      <p:sp>
        <p:nvSpPr>
          <p:cNvPr id="56" name="Google Shape;56;p12"/>
          <p:cNvSpPr txBox="1">
            <a:spLocks noGrp="1"/>
          </p:cNvSpPr>
          <p:nvPr>
            <p:ph type="dt" idx="10"/>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57" name="Google Shape;57;p12"/>
          <p:cNvSpPr txBox="1">
            <a:spLocks noGrp="1"/>
          </p:cNvSpPr>
          <p:nvPr>
            <p:ph type="ftr" idx="11"/>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58" name="Google Shape;58;p12"/>
          <p:cNvSpPr txBox="1">
            <a:spLocks noGrp="1"/>
          </p:cNvSpPr>
          <p:nvPr>
            <p:ph type="sldNum" idx="12"/>
          </p:nvPr>
        </p:nvSpPr>
        <p:spPr>
          <a:xfrm>
            <a:off x="0" y="0"/>
            <a:ext cx="4000000" cy="4000000"/>
          </a:xfrm>
          <a:prstGeom prst="rect">
            <a:avLst/>
          </a:prstGeom>
          <a:noFill/>
          <a:ln>
            <a:noFill/>
          </a:ln>
        </p:spPr>
        <p:txBody>
          <a:bodyPr spcFirstLastPara="1" wrap="square" lIns="121900" tIns="60925" rIns="121900" bIns="60925" anchor="t" anchorCtr="0">
            <a:noAutofit/>
          </a:bodyPr>
          <a:lstStyle>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r>
              <a:rPr lang="en-US"/>
              <a:t> </a:t>
            </a:r>
            <a:endParaRPr sz="1900">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9"/>
        <p:cNvGrpSpPr/>
        <p:nvPr/>
      </p:nvGrpSpPr>
      <p:grpSpPr>
        <a:xfrm>
          <a:off x="0" y="0"/>
          <a:ext cx="0" cy="0"/>
          <a:chOff x="0" y="0"/>
          <a:chExt cx="0" cy="0"/>
        </a:xfrm>
      </p:grpSpPr>
      <p:sp>
        <p:nvSpPr>
          <p:cNvPr id="60" name="Google Shape;60;p13"/>
          <p:cNvSpPr txBox="1">
            <a:spLocks noGrp="1"/>
          </p:cNvSpPr>
          <p:nvPr>
            <p:ph type="title"/>
          </p:nvPr>
        </p:nvSpPr>
        <p:spPr>
          <a:xfrm>
            <a:off x="630239" y="366185"/>
            <a:ext cx="7886700" cy="1325033"/>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61" name="Google Shape;61;p13"/>
          <p:cNvSpPr txBox="1">
            <a:spLocks noGrp="1"/>
          </p:cNvSpPr>
          <p:nvPr>
            <p:ph type="body" idx="1"/>
          </p:nvPr>
        </p:nvSpPr>
        <p:spPr>
          <a:xfrm>
            <a:off x="630239" y="1680633"/>
            <a:ext cx="3868737" cy="825500"/>
          </a:xfrm>
          <a:prstGeom prst="rect">
            <a:avLst/>
          </a:prstGeom>
          <a:noFill/>
          <a:ln>
            <a:noFill/>
          </a:ln>
        </p:spPr>
        <p:txBody>
          <a:bodyPr spcFirstLastPara="1" wrap="square" lIns="121900" tIns="121900" rIns="121900" bIns="121900" anchor="b" anchorCtr="0"/>
          <a:lstStyle>
            <a:lvl1pPr marL="457200" marR="0" lvl="0" indent="-228600" algn="l" rtl="0">
              <a:lnSpc>
                <a:spcPct val="100000"/>
              </a:lnSpc>
              <a:spcBef>
                <a:spcPts val="1000"/>
              </a:spcBef>
              <a:spcAft>
                <a:spcPts val="0"/>
              </a:spcAft>
              <a:buClr>
                <a:schemeClr val="dk2"/>
              </a:buClr>
              <a:buSzPts val="3200"/>
              <a:buFont typeface="Arial"/>
              <a:buNone/>
              <a:defRPr sz="3200" b="1"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700"/>
              <a:buFont typeface="Arial"/>
              <a:buNone/>
              <a:defRPr sz="27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5pPr>
            <a:lvl6pPr marL="2743200" marR="0" lvl="5" indent="-228600" algn="l" rtl="0">
              <a:lnSpc>
                <a:spcPct val="90000"/>
              </a:lnSpc>
              <a:spcBef>
                <a:spcPts val="6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62" name="Google Shape;62;p13"/>
          <p:cNvSpPr txBox="1">
            <a:spLocks noGrp="1"/>
          </p:cNvSpPr>
          <p:nvPr>
            <p:ph type="body" idx="2"/>
          </p:nvPr>
        </p:nvSpPr>
        <p:spPr>
          <a:xfrm>
            <a:off x="630239" y="2506133"/>
            <a:ext cx="3868737" cy="3683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body" idx="3"/>
          </p:nvPr>
        </p:nvSpPr>
        <p:spPr>
          <a:xfrm>
            <a:off x="4629151" y="1680633"/>
            <a:ext cx="3887788" cy="825500"/>
          </a:xfrm>
          <a:prstGeom prst="rect">
            <a:avLst/>
          </a:prstGeom>
          <a:noFill/>
          <a:ln>
            <a:noFill/>
          </a:ln>
        </p:spPr>
        <p:txBody>
          <a:bodyPr spcFirstLastPara="1" wrap="square" lIns="121900" tIns="121900" rIns="121900" bIns="121900" anchor="b" anchorCtr="0"/>
          <a:lstStyle>
            <a:lvl1pPr marL="457200" marR="0" lvl="0" indent="-228600" algn="l" rtl="0">
              <a:lnSpc>
                <a:spcPct val="100000"/>
              </a:lnSpc>
              <a:spcBef>
                <a:spcPts val="1000"/>
              </a:spcBef>
              <a:spcAft>
                <a:spcPts val="0"/>
              </a:spcAft>
              <a:buClr>
                <a:schemeClr val="dk2"/>
              </a:buClr>
              <a:buSzPts val="3200"/>
              <a:buFont typeface="Arial"/>
              <a:buNone/>
              <a:defRPr sz="3200" b="1"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700"/>
              <a:buFont typeface="Arial"/>
              <a:buNone/>
              <a:defRPr sz="2700" b="1"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1"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100"/>
              <a:buFont typeface="Arial"/>
              <a:buNone/>
              <a:defRPr sz="2100" b="1" i="0" u="none" strike="noStrike" cap="none">
                <a:solidFill>
                  <a:schemeClr val="dk2"/>
                </a:solidFill>
                <a:latin typeface="Open Sans"/>
                <a:ea typeface="Open Sans"/>
                <a:cs typeface="Open Sans"/>
                <a:sym typeface="Open Sans"/>
              </a:defRPr>
            </a:lvl5pPr>
            <a:lvl6pPr marL="2743200" marR="0" lvl="5" indent="-228600" algn="l" rtl="0">
              <a:lnSpc>
                <a:spcPct val="90000"/>
              </a:lnSpc>
              <a:spcBef>
                <a:spcPts val="6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2100"/>
              <a:buFont typeface="Arial"/>
              <a:buNone/>
              <a:defRPr sz="2100" b="1"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body" idx="4"/>
          </p:nvPr>
        </p:nvSpPr>
        <p:spPr>
          <a:xfrm>
            <a:off x="4629151" y="2506133"/>
            <a:ext cx="3887788" cy="3683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5" name="Google Shape;65;p13"/>
          <p:cNvSpPr txBox="1">
            <a:spLocks noGrp="1"/>
          </p:cNvSpPr>
          <p:nvPr>
            <p:ph type="dt" idx="10"/>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66" name="Google Shape;66;p13"/>
          <p:cNvSpPr txBox="1">
            <a:spLocks noGrp="1"/>
          </p:cNvSpPr>
          <p:nvPr>
            <p:ph type="ftr" idx="11"/>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67" name="Google Shape;67;p13"/>
          <p:cNvSpPr txBox="1">
            <a:spLocks noGrp="1"/>
          </p:cNvSpPr>
          <p:nvPr>
            <p:ph type="sldNum" idx="12"/>
          </p:nvPr>
        </p:nvSpPr>
        <p:spPr>
          <a:xfrm>
            <a:off x="0" y="0"/>
            <a:ext cx="4000000" cy="4000000"/>
          </a:xfrm>
          <a:prstGeom prst="rect">
            <a:avLst/>
          </a:prstGeom>
          <a:noFill/>
          <a:ln>
            <a:noFill/>
          </a:ln>
        </p:spPr>
        <p:txBody>
          <a:bodyPr spcFirstLastPara="1" wrap="square" lIns="121900" tIns="60925" rIns="121900" bIns="60925" anchor="t" anchorCtr="0">
            <a:noAutofit/>
          </a:bodyPr>
          <a:lstStyle>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r>
              <a:rPr lang="en-US"/>
              <a:t> </a:t>
            </a:r>
            <a:endParaRPr sz="1900">
              <a:solidFill>
                <a:srgbClr val="000000"/>
              </a:solidFil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74"/>
        <p:cNvGrpSpPr/>
        <p:nvPr/>
      </p:nvGrpSpPr>
      <p:grpSpPr>
        <a:xfrm>
          <a:off x="0" y="0"/>
          <a:ext cx="0" cy="0"/>
          <a:chOff x="0" y="0"/>
          <a:chExt cx="0" cy="0"/>
        </a:xfrm>
      </p:grpSpPr>
      <p:pic>
        <p:nvPicPr>
          <p:cNvPr id="75" name="Google Shape;75;p15"/>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76" name="Google Shape;76;p15"/>
          <p:cNvSpPr txBox="1">
            <a:spLocks noGrp="1"/>
          </p:cNvSpPr>
          <p:nvPr>
            <p:ph type="body" idx="1"/>
          </p:nvPr>
        </p:nvSpPr>
        <p:spPr>
          <a:xfrm>
            <a:off x="1820985" y="4085487"/>
            <a:ext cx="67134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28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5"/>
          <p:cNvSpPr txBox="1">
            <a:spLocks noGrp="1"/>
          </p:cNvSpPr>
          <p:nvPr>
            <p:ph type="body" idx="2"/>
          </p:nvPr>
        </p:nvSpPr>
        <p:spPr>
          <a:xfrm>
            <a:off x="1820986" y="4616939"/>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8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15"/>
          <p:cNvSpPr txBox="1">
            <a:spLocks noGrp="1"/>
          </p:cNvSpPr>
          <p:nvPr>
            <p:ph type="body" idx="3"/>
          </p:nvPr>
        </p:nvSpPr>
        <p:spPr>
          <a:xfrm>
            <a:off x="1820986" y="5624145"/>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135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body" idx="4"/>
          </p:nvPr>
        </p:nvSpPr>
        <p:spPr>
          <a:xfrm>
            <a:off x="3735754" y="6193176"/>
            <a:ext cx="3043200" cy="2832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1"/>
              </a:buClr>
              <a:buSzPts val="127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0" name="Google Shape;80;p15"/>
          <p:cNvSpPr txBox="1">
            <a:spLocks noGrp="1"/>
          </p:cNvSpPr>
          <p:nvPr>
            <p:ph type="body" idx="5"/>
          </p:nvPr>
        </p:nvSpPr>
        <p:spPr>
          <a:xfrm>
            <a:off x="3735754" y="6401541"/>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99"/>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body" idx="6"/>
          </p:nvPr>
        </p:nvSpPr>
        <p:spPr>
          <a:xfrm>
            <a:off x="3735754" y="6605569"/>
            <a:ext cx="3043200" cy="2694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1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Blank">
  <p:cSld name="1_Blank">
    <p:bg>
      <p:bgPr>
        <a:solidFill>
          <a:srgbClr val="A4CD39"/>
        </a:solidFill>
        <a:effectLst/>
      </p:bgPr>
    </p:bg>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969264" y="2551200"/>
            <a:ext cx="7315200" cy="914400"/>
          </a:xfrm>
          <a:prstGeom prst="rect">
            <a:avLst/>
          </a:prstGeom>
          <a:noFill/>
          <a:ln>
            <a:noFill/>
          </a:ln>
        </p:spPr>
        <p:txBody>
          <a:bodyPr spcFirstLastPara="1" wrap="square" lIns="91425" tIns="91425" rIns="91425" bIns="91425" anchor="b" anchorCtr="0"/>
          <a:lstStyle>
            <a:lvl1pPr marL="0" marR="0" lvl="0" indent="0" algn="l" rtl="0">
              <a:lnSpc>
                <a:spcPct val="90909"/>
              </a:lnSpc>
              <a:spcBef>
                <a:spcPts val="0"/>
              </a:spcBef>
              <a:spcAft>
                <a:spcPts val="0"/>
              </a:spcAft>
              <a:buClr>
                <a:schemeClr val="lt1"/>
              </a:buClr>
              <a:buSzPts val="4400"/>
              <a:buFont typeface="Calibri"/>
              <a:buNone/>
              <a:defRPr sz="4400" b="0" i="0" u="none" strike="noStrike" cap="none">
                <a:solidFill>
                  <a:schemeClr val="lt1"/>
                </a:solidFill>
                <a:latin typeface="Calibri"/>
                <a:ea typeface="Calibri"/>
                <a:cs typeface="Calibri"/>
                <a:sym typeface="Calibri"/>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4" name="Google Shape;84;p16"/>
          <p:cNvSpPr txBox="1">
            <a:spLocks noGrp="1"/>
          </p:cNvSpPr>
          <p:nvPr>
            <p:ph type="body" idx="1"/>
          </p:nvPr>
        </p:nvSpPr>
        <p:spPr>
          <a:xfrm>
            <a:off x="969264" y="3557040"/>
            <a:ext cx="7315200" cy="1600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rgbClr val="D1E69A"/>
              </a:buClr>
              <a:buSzPts val="2400"/>
              <a:buFont typeface="Arial"/>
              <a:buNone/>
              <a:defRPr sz="2400" b="0" i="0" u="none" strike="noStrike" cap="none">
                <a:solidFill>
                  <a:srgbClr val="D1E69A"/>
                </a:solidFill>
                <a:latin typeface="Open Sans"/>
                <a:ea typeface="Open Sans"/>
                <a:cs typeface="Open Sans"/>
                <a:sym typeface="Open Sans"/>
              </a:defRPr>
            </a:lvl1pPr>
            <a:lvl2pPr marL="914400" marR="0" lvl="1" indent="-228600" algn="l" rtl="0">
              <a:lnSpc>
                <a:spcPct val="100000"/>
              </a:lnSpc>
              <a:spcBef>
                <a:spcPts val="600"/>
              </a:spcBef>
              <a:spcAft>
                <a:spcPts val="0"/>
              </a:spcAft>
              <a:buClr>
                <a:srgbClr val="C1DB8E"/>
              </a:buClr>
              <a:buSzPts val="1800"/>
              <a:buFont typeface="Arial"/>
              <a:buNone/>
              <a:defRPr sz="1800" b="0" i="0" u="none" strike="noStrike" cap="none">
                <a:solidFill>
                  <a:srgbClr val="C1DB8E"/>
                </a:solidFill>
                <a:latin typeface="Open Sans"/>
                <a:ea typeface="Open Sans"/>
                <a:cs typeface="Open Sans"/>
                <a:sym typeface="Open Sans"/>
              </a:defRPr>
            </a:lvl2pPr>
            <a:lvl3pPr marL="1371600" marR="0" lvl="2" indent="-228600" algn="l" rtl="0">
              <a:lnSpc>
                <a:spcPct val="100000"/>
              </a:lnSpc>
              <a:spcBef>
                <a:spcPts val="600"/>
              </a:spcBef>
              <a:spcAft>
                <a:spcPts val="0"/>
              </a:spcAft>
              <a:buClr>
                <a:srgbClr val="C1DB8E"/>
              </a:buClr>
              <a:buSzPts val="1600"/>
              <a:buFont typeface="Arial"/>
              <a:buNone/>
              <a:defRPr sz="1600" b="0" i="0" u="none" strike="noStrike" cap="none">
                <a:solidFill>
                  <a:srgbClr val="C1DB8E"/>
                </a:solidFill>
                <a:latin typeface="Open Sans"/>
                <a:ea typeface="Open Sans"/>
                <a:cs typeface="Open Sans"/>
                <a:sym typeface="Open Sans"/>
              </a:defRPr>
            </a:lvl3pPr>
            <a:lvl4pPr marL="1828800" marR="0" lvl="3"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4pPr>
            <a:lvl5pPr marL="2286000" marR="0" lvl="4" indent="-228600" algn="l" rtl="0">
              <a:lnSpc>
                <a:spcPct val="100000"/>
              </a:lnSpc>
              <a:spcBef>
                <a:spcPts val="600"/>
              </a:spcBef>
              <a:spcAft>
                <a:spcPts val="0"/>
              </a:spcAft>
              <a:buClr>
                <a:srgbClr val="C1DB8E"/>
              </a:buClr>
              <a:buSzPts val="1400"/>
              <a:buFont typeface="Arial"/>
              <a:buNone/>
              <a:defRPr sz="1400" b="0" i="0" u="none" strike="noStrike" cap="none">
                <a:solidFill>
                  <a:srgbClr val="C1DB8E"/>
                </a:solidFill>
                <a:latin typeface="Open Sans"/>
                <a:ea typeface="Open Sans"/>
                <a:cs typeface="Open Sans"/>
                <a:sym typeface="Open Sans"/>
              </a:defRPr>
            </a:lvl5pPr>
            <a:lvl6pPr marL="2743200" marR="0" lvl="5" indent="-228600" algn="l" rtl="0">
              <a:lnSpc>
                <a:spcPct val="90000"/>
              </a:lnSpc>
              <a:spcBef>
                <a:spcPts val="6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6pPr>
            <a:lvl7pPr marL="3200400" marR="0" lvl="6"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7pPr>
            <a:lvl8pPr marL="3657600" marR="0" lvl="7"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8pPr>
            <a:lvl9pPr marL="4114800" marR="0" lvl="8" indent="-228600" algn="l" rtl="0">
              <a:lnSpc>
                <a:spcPct val="90000"/>
              </a:lnSpc>
              <a:spcBef>
                <a:spcPts val="500"/>
              </a:spcBef>
              <a:spcAft>
                <a:spcPts val="0"/>
              </a:spcAft>
              <a:buClr>
                <a:srgbClr val="C1DB8E"/>
              </a:buClr>
              <a:buSzPts val="1400"/>
              <a:buFont typeface="Arial"/>
              <a:buNone/>
              <a:defRPr sz="1400" b="0" i="0" u="none" strike="noStrike" cap="none">
                <a:solidFill>
                  <a:srgbClr val="C1DB8E"/>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85"/>
        <p:cNvGrpSpPr/>
        <p:nvPr/>
      </p:nvGrpSpPr>
      <p:grpSpPr>
        <a:xfrm>
          <a:off x="0" y="0"/>
          <a:ext cx="0" cy="0"/>
          <a:chOff x="0" y="0"/>
          <a:chExt cx="0" cy="0"/>
        </a:xfrm>
      </p:grpSpPr>
      <p:sp>
        <p:nvSpPr>
          <p:cNvPr id="86" name="Google Shape;86;p17"/>
          <p:cNvSpPr txBox="1">
            <a:spLocks noGrp="1"/>
          </p:cNvSpPr>
          <p:nvPr>
            <p:ph type="title"/>
          </p:nvPr>
        </p:nvSpPr>
        <p:spPr>
          <a:xfrm>
            <a:off x="609600" y="405302"/>
            <a:ext cx="79248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87" name="Google Shape;87;p17"/>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88"/>
        <p:cNvGrpSpPr/>
        <p:nvPr/>
      </p:nvGrpSpPr>
      <p:grpSpPr>
        <a:xfrm>
          <a:off x="0" y="0"/>
          <a:ext cx="0" cy="0"/>
          <a:chOff x="0" y="0"/>
          <a:chExt cx="0" cy="0"/>
        </a:xfrm>
      </p:grpSpPr>
      <p:pic>
        <p:nvPicPr>
          <p:cNvPr id="89" name="Google Shape;89;p18"/>
          <p:cNvPicPr preferRelativeResize="0"/>
          <p:nvPr/>
        </p:nvPicPr>
        <p:blipFill rotWithShape="1">
          <a:blip r:embed="rId2">
            <a:alphaModFix/>
          </a:blip>
          <a:srcRect/>
          <a:stretch/>
        </p:blipFill>
        <p:spPr>
          <a:xfrm>
            <a:off x="0" y="0"/>
            <a:ext cx="9144000" cy="6863324"/>
          </a:xfrm>
          <a:prstGeom prst="rect">
            <a:avLst/>
          </a:prstGeom>
          <a:noFill/>
          <a:ln>
            <a:noFill/>
          </a:ln>
        </p:spPr>
      </p:pic>
      <p:sp>
        <p:nvSpPr>
          <p:cNvPr id="90" name="Google Shape;90;p18"/>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US" sz="2800" b="1" i="0" u="none" strike="noStrike" cap="none">
                <a:solidFill>
                  <a:schemeClr val="dk1"/>
                </a:solidFill>
                <a:latin typeface="Open Sans"/>
                <a:ea typeface="Open Sans"/>
                <a:cs typeface="Open Sans"/>
                <a:sym typeface="Open Sans"/>
              </a:rPr>
              <a:t>ORCID’S VISION</a:t>
            </a:r>
            <a:r>
              <a:rPr lang="en-US" sz="2800" b="0" i="0" u="none" strike="noStrike" cap="none">
                <a:solidFill>
                  <a:schemeClr val="lt1"/>
                </a:solidFill>
                <a:latin typeface="Open Sans"/>
                <a:ea typeface="Open Sans"/>
                <a:cs typeface="Open Sans"/>
                <a:sym typeface="Open Sans"/>
              </a:rPr>
              <a:t> </a:t>
            </a:r>
            <a:r>
              <a:rPr lang="en-US"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91"/>
        <p:cNvGrpSpPr/>
        <p:nvPr/>
      </p:nvGrpSpPr>
      <p:grpSpPr>
        <a:xfrm>
          <a:off x="0" y="0"/>
          <a:ext cx="0" cy="0"/>
          <a:chOff x="0" y="0"/>
          <a:chExt cx="0" cy="0"/>
        </a:xfrm>
      </p:grpSpPr>
      <p:sp>
        <p:nvSpPr>
          <p:cNvPr id="92" name="Google Shape;92;p19"/>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93"/>
        <p:cNvGrpSpPr/>
        <p:nvPr/>
      </p:nvGrpSpPr>
      <p:grpSpPr>
        <a:xfrm>
          <a:off x="0" y="0"/>
          <a:ext cx="0" cy="0"/>
          <a:chOff x="0" y="0"/>
          <a:chExt cx="0" cy="0"/>
        </a:xfrm>
      </p:grpSpPr>
      <p:pic>
        <p:nvPicPr>
          <p:cNvPr id="94" name="Google Shape;94;p20"/>
          <p:cNvPicPr preferRelativeResize="0"/>
          <p:nvPr/>
        </p:nvPicPr>
        <p:blipFill rotWithShape="1">
          <a:blip r:embed="rId2">
            <a:alphaModFix/>
          </a:blip>
          <a:srcRect/>
          <a:stretch/>
        </p:blipFill>
        <p:spPr>
          <a:xfrm>
            <a:off x="0" y="0"/>
            <a:ext cx="9144000" cy="6863324"/>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95"/>
        <p:cNvGrpSpPr/>
        <p:nvPr/>
      </p:nvGrpSpPr>
      <p:grpSpPr>
        <a:xfrm>
          <a:off x="0" y="0"/>
          <a:ext cx="0" cy="0"/>
          <a:chOff x="0" y="0"/>
          <a:chExt cx="0" cy="0"/>
        </a:xfrm>
      </p:grpSpPr>
      <p:sp>
        <p:nvSpPr>
          <p:cNvPr id="96" name="Google Shape;96;p21"/>
          <p:cNvSpPr txBox="1">
            <a:spLocks noGrp="1"/>
          </p:cNvSpPr>
          <p:nvPr>
            <p:ph type="title"/>
          </p:nvPr>
        </p:nvSpPr>
        <p:spPr>
          <a:xfrm>
            <a:off x="3122341" y="405302"/>
            <a:ext cx="54228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97" name="Google Shape;97;p21"/>
          <p:cNvSpPr txBox="1">
            <a:spLocks noGrp="1"/>
          </p:cNvSpPr>
          <p:nvPr>
            <p:ph type="body" idx="1"/>
          </p:nvPr>
        </p:nvSpPr>
        <p:spPr>
          <a:xfrm>
            <a:off x="3122613" y="1562100"/>
            <a:ext cx="54117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21"/>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lstStyle>
            <a:lvl1pPr marL="228600" marR="0" lvl="0" indent="-2286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3122343" y="405301"/>
            <a:ext cx="5422887"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3122615" y="1562100"/>
            <a:ext cx="5411787"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a:spLocks noGrp="1"/>
          </p:cNvSpPr>
          <p:nvPr>
            <p:ph type="pic" idx="2"/>
          </p:nvPr>
        </p:nvSpPr>
        <p:spPr>
          <a:xfrm>
            <a:off x="0" y="1"/>
            <a:ext cx="3048000" cy="6134100"/>
          </a:xfrm>
          <a:prstGeom prst="rect">
            <a:avLst/>
          </a:prstGeom>
          <a:solidFill>
            <a:schemeClr val="lt1"/>
          </a:solidFill>
          <a:ln>
            <a:noFill/>
          </a:ln>
        </p:spPr>
        <p:txBody>
          <a:bodyPr spcFirstLastPara="1" wrap="square" lIns="121900" tIns="121900" rIns="121900" bIns="1219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99"/>
        <p:cNvGrpSpPr/>
        <p:nvPr/>
      </p:nvGrpSpPr>
      <p:grpSpPr>
        <a:xfrm>
          <a:off x="0" y="0"/>
          <a:ext cx="0" cy="0"/>
          <a:chOff x="0" y="0"/>
          <a:chExt cx="0" cy="0"/>
        </a:xfrm>
      </p:grpSpPr>
      <p:sp>
        <p:nvSpPr>
          <p:cNvPr id="100" name="Google Shape;100;p22"/>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01" name="Google Shape;101;p22"/>
          <p:cNvSpPr txBox="1">
            <a:spLocks noGrp="1"/>
          </p:cNvSpPr>
          <p:nvPr>
            <p:ph type="body" idx="1"/>
          </p:nvPr>
        </p:nvSpPr>
        <p:spPr>
          <a:xfrm>
            <a:off x="609600" y="1562101"/>
            <a:ext cx="7924800" cy="50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22"/>
          <p:cNvSpPr txBox="1">
            <a:spLocks noGrp="1"/>
          </p:cNvSpPr>
          <p:nvPr>
            <p:ph type="body" idx="2"/>
          </p:nvPr>
        </p:nvSpPr>
        <p:spPr>
          <a:xfrm>
            <a:off x="890954" y="2172678"/>
            <a:ext cx="7643400" cy="343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03"/>
        <p:cNvGrpSpPr/>
        <p:nvPr/>
      </p:nvGrpSpPr>
      <p:grpSpPr>
        <a:xfrm>
          <a:off x="0" y="0"/>
          <a:ext cx="0" cy="0"/>
          <a:chOff x="0" y="0"/>
          <a:chExt cx="0" cy="0"/>
        </a:xfrm>
      </p:grpSpPr>
      <p:pic>
        <p:nvPicPr>
          <p:cNvPr id="104" name="Google Shape;104;p23" descr="D:\Workspace II\Brian\orcid\new project\letterhead\sources\line.png"/>
          <p:cNvPicPr preferRelativeResize="0"/>
          <p:nvPr/>
        </p:nvPicPr>
        <p:blipFill rotWithShape="1">
          <a:blip r:embed="rId2">
            <a:alphaModFix/>
          </a:blip>
          <a:srcRect/>
          <a:stretch/>
        </p:blipFill>
        <p:spPr>
          <a:xfrm>
            <a:off x="0" y="1033464"/>
            <a:ext cx="9144000" cy="46037"/>
          </a:xfrm>
          <a:prstGeom prst="rect">
            <a:avLst/>
          </a:prstGeom>
          <a:noFill/>
          <a:ln>
            <a:noFill/>
          </a:ln>
        </p:spPr>
      </p:pic>
      <p:pic>
        <p:nvPicPr>
          <p:cNvPr id="105" name="Google Shape;105;p23" descr="C:\Users\videlizard\Pictures\logo.png"/>
          <p:cNvPicPr preferRelativeResize="0"/>
          <p:nvPr/>
        </p:nvPicPr>
        <p:blipFill rotWithShape="1">
          <a:blip r:embed="rId3">
            <a:alphaModFix/>
          </a:blip>
          <a:srcRect/>
          <a:stretch/>
        </p:blipFill>
        <p:spPr>
          <a:xfrm>
            <a:off x="133352" y="260351"/>
            <a:ext cx="1990725" cy="695325"/>
          </a:xfrm>
          <a:prstGeom prst="rect">
            <a:avLst/>
          </a:prstGeom>
          <a:noFill/>
          <a:ln>
            <a:noFill/>
          </a:ln>
        </p:spPr>
      </p:pic>
      <p:sp>
        <p:nvSpPr>
          <p:cNvPr id="106" name="Google Shape;106;p23"/>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7" name="Google Shape;107;p23"/>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8" name="Google Shape;108;p23"/>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09" name="Google Shape;109;p23"/>
          <p:cNvSpPr txBox="1">
            <a:spLocks noGrp="1"/>
          </p:cNvSpPr>
          <p:nvPr>
            <p:ph type="title"/>
          </p:nvPr>
        </p:nvSpPr>
        <p:spPr>
          <a:xfrm>
            <a:off x="1721420" y="66260"/>
            <a:ext cx="7315200" cy="914400"/>
          </a:xfrm>
          <a:prstGeom prst="rect">
            <a:avLst/>
          </a:prstGeom>
          <a:noFill/>
          <a:ln>
            <a:noFill/>
          </a:ln>
        </p:spPr>
        <p:txBody>
          <a:bodyPr spcFirstLastPara="1" wrap="square" lIns="91425" tIns="91425" rIns="91425" bIns="91425" anchor="b" anchorCtr="0"/>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110"/>
        <p:cNvGrpSpPr/>
        <p:nvPr/>
      </p:nvGrpSpPr>
      <p:grpSpPr>
        <a:xfrm>
          <a:off x="0" y="0"/>
          <a:ext cx="0" cy="0"/>
          <a:chOff x="0" y="0"/>
          <a:chExt cx="0" cy="0"/>
        </a:xfrm>
      </p:grpSpPr>
      <p:sp>
        <p:nvSpPr>
          <p:cNvPr id="111" name="Google Shape;111;p24"/>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40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12" name="Google Shape;112;p24"/>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286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3"/>
        <p:cNvGrpSpPr/>
        <p:nvPr/>
      </p:nvGrpSpPr>
      <p:grpSpPr>
        <a:xfrm>
          <a:off x="0" y="0"/>
          <a:ext cx="0" cy="0"/>
          <a:chOff x="0" y="0"/>
          <a:chExt cx="0" cy="0"/>
        </a:xfrm>
      </p:grpSpPr>
      <p:pic>
        <p:nvPicPr>
          <p:cNvPr id="114" name="Google Shape;114;p25" descr="D:\Workspace II\Brian\orcid\new project\letterhead\sources\line.png"/>
          <p:cNvPicPr preferRelativeResize="0"/>
          <p:nvPr/>
        </p:nvPicPr>
        <p:blipFill rotWithShape="1">
          <a:blip r:embed="rId2">
            <a:alphaModFix/>
          </a:blip>
          <a:srcRect/>
          <a:stretch/>
        </p:blipFill>
        <p:spPr>
          <a:xfrm>
            <a:off x="0" y="1033464"/>
            <a:ext cx="9144000" cy="46037"/>
          </a:xfrm>
          <a:prstGeom prst="rect">
            <a:avLst/>
          </a:prstGeom>
          <a:noFill/>
          <a:ln>
            <a:noFill/>
          </a:ln>
        </p:spPr>
      </p:pic>
      <p:pic>
        <p:nvPicPr>
          <p:cNvPr id="115" name="Google Shape;115;p25" descr="C:\Users\videlizard\Pictures\logo.png"/>
          <p:cNvPicPr preferRelativeResize="0"/>
          <p:nvPr/>
        </p:nvPicPr>
        <p:blipFill rotWithShape="1">
          <a:blip r:embed="rId3">
            <a:alphaModFix/>
          </a:blip>
          <a:srcRect/>
          <a:stretch/>
        </p:blipFill>
        <p:spPr>
          <a:xfrm>
            <a:off x="133352" y="260351"/>
            <a:ext cx="1990725" cy="695325"/>
          </a:xfrm>
          <a:prstGeom prst="rect">
            <a:avLst/>
          </a:prstGeom>
          <a:noFill/>
          <a:ln>
            <a:noFill/>
          </a:ln>
        </p:spPr>
      </p:pic>
      <p:sp>
        <p:nvSpPr>
          <p:cNvPr id="116" name="Google Shape;116;p25"/>
          <p:cNvSpPr txBox="1">
            <a:spLocks noGrp="1"/>
          </p:cNvSpPr>
          <p:nvPr>
            <p:ph type="body" idx="1"/>
          </p:nvPr>
        </p:nvSpPr>
        <p:spPr>
          <a:xfrm>
            <a:off x="971500" y="1268700"/>
            <a:ext cx="3566100" cy="4814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lt2"/>
              </a:buClr>
              <a:buSzPts val="2000"/>
              <a:buFont typeface="Arial"/>
              <a:buChar char="•"/>
              <a:defRPr sz="2000" b="0" i="0" u="none" strike="noStrike" cap="none">
                <a:solidFill>
                  <a:schemeClr val="lt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lt2"/>
              </a:buClr>
              <a:buSzPts val="1800"/>
              <a:buFont typeface="Arial"/>
              <a:buChar char="•"/>
              <a:defRPr sz="1800" b="0" i="0" u="none" strike="noStrike" cap="none">
                <a:solidFill>
                  <a:schemeClr val="lt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7" name="Google Shape;117;p25"/>
          <p:cNvSpPr txBox="1">
            <a:spLocks noGrp="1"/>
          </p:cNvSpPr>
          <p:nvPr>
            <p:ph type="body" idx="2"/>
          </p:nvPr>
        </p:nvSpPr>
        <p:spPr>
          <a:xfrm>
            <a:off x="4716020" y="1268700"/>
            <a:ext cx="3566100" cy="4814100"/>
          </a:xfrm>
          <a:prstGeom prst="rect">
            <a:avLst/>
          </a:prstGeom>
          <a:noFill/>
          <a:ln>
            <a:noFill/>
          </a:ln>
        </p:spPr>
        <p:txBody>
          <a:bodyPr spcFirstLastPara="1" wrap="square" lIns="91425" tIns="91425" rIns="91425" bIns="91425" anchor="t" anchorCtr="0"/>
          <a:lstStyle>
            <a:lvl1pPr marL="457200" marR="0" lvl="0" indent="-406400" algn="l" rtl="0">
              <a:lnSpc>
                <a:spcPct val="100000"/>
              </a:lnSpc>
              <a:spcBef>
                <a:spcPts val="1000"/>
              </a:spcBef>
              <a:spcAft>
                <a:spcPts val="0"/>
              </a:spcAft>
              <a:buClr>
                <a:schemeClr val="lt1"/>
              </a:buClr>
              <a:buSzPts val="2800"/>
              <a:buFont typeface="Arial"/>
              <a:buChar char="•"/>
              <a:defRPr sz="2800" b="0" i="0" u="none" strike="noStrike" cap="none">
                <a:solidFill>
                  <a:schemeClr val="lt1"/>
                </a:solidFill>
                <a:latin typeface="Open Sans"/>
                <a:ea typeface="Open Sans"/>
                <a:cs typeface="Open Sans"/>
                <a:sym typeface="Open Sans"/>
              </a:defRPr>
            </a:lvl1pPr>
            <a:lvl2pPr marL="914400" marR="0" lvl="1" indent="-381000" algn="l" rtl="0">
              <a:lnSpc>
                <a:spcPct val="100000"/>
              </a:lnSpc>
              <a:spcBef>
                <a:spcPts val="600"/>
              </a:spcBef>
              <a:spcAft>
                <a:spcPts val="0"/>
              </a:spcAft>
              <a:buClr>
                <a:schemeClr val="lt1"/>
              </a:buClr>
              <a:buSzPts val="2400"/>
              <a:buFont typeface="Arial"/>
              <a:buChar char="•"/>
              <a:defRPr sz="2400" b="0" i="0" u="none" strike="noStrike" cap="none">
                <a:solidFill>
                  <a:schemeClr val="lt1"/>
                </a:solidFill>
                <a:latin typeface="Open Sans"/>
                <a:ea typeface="Open Sans"/>
                <a:cs typeface="Open Sans"/>
                <a:sym typeface="Open Sans"/>
              </a:defRPr>
            </a:lvl2pPr>
            <a:lvl3pPr marL="1371600" marR="0" lvl="2" indent="-355600" algn="l" rtl="0">
              <a:lnSpc>
                <a:spcPct val="100000"/>
              </a:lnSpc>
              <a:spcBef>
                <a:spcPts val="600"/>
              </a:spcBef>
              <a:spcAft>
                <a:spcPts val="0"/>
              </a:spcAft>
              <a:buClr>
                <a:schemeClr val="dk2"/>
              </a:buClr>
              <a:buSzPts val="2000"/>
              <a:buFont typeface="Arial"/>
              <a:buChar char="•"/>
              <a:defRPr sz="2000" b="0" i="0" u="none" strike="noStrike" cap="none">
                <a:solidFill>
                  <a:schemeClr val="dk2"/>
                </a:solidFill>
                <a:latin typeface="Open Sans"/>
                <a:ea typeface="Open Sans"/>
                <a:cs typeface="Open Sans"/>
                <a:sym typeface="Open Sans"/>
              </a:defRPr>
            </a:lvl3pPr>
            <a:lvl4pPr marL="1828800" marR="0" lvl="3"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4pPr>
            <a:lvl5pPr marL="2286000" marR="0" lvl="4" indent="-342900" algn="l" rtl="0">
              <a:lnSpc>
                <a:spcPct val="100000"/>
              </a:lnSpc>
              <a:spcBef>
                <a:spcPts val="600"/>
              </a:spcBef>
              <a:spcAft>
                <a:spcPts val="0"/>
              </a:spcAft>
              <a:buClr>
                <a:schemeClr val="dk2"/>
              </a:buClr>
              <a:buSzPts val="1800"/>
              <a:buFont typeface="Arial"/>
              <a:buChar char="•"/>
              <a:defRPr sz="18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8" name="Google Shape;118;p25"/>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19" name="Google Shape;119;p25"/>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1800">
                <a:solidFill>
                  <a:schemeClr val="dk1"/>
                </a:solidFill>
                <a:latin typeface="Calibri"/>
                <a:ea typeface="Calibri"/>
                <a:cs typeface="Calibri"/>
                <a:sym typeface="Calibri"/>
              </a:defRPr>
            </a:lvl1pPr>
            <a:lvl2pPr marL="457200" marR="0" lvl="1"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0" name="Google Shape;120;p25"/>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21" name="Google Shape;121;p25"/>
          <p:cNvSpPr txBox="1">
            <a:spLocks noGrp="1"/>
          </p:cNvSpPr>
          <p:nvPr>
            <p:ph type="title"/>
          </p:nvPr>
        </p:nvSpPr>
        <p:spPr>
          <a:xfrm>
            <a:off x="1721420" y="66260"/>
            <a:ext cx="7315200" cy="914400"/>
          </a:xfrm>
          <a:prstGeom prst="rect">
            <a:avLst/>
          </a:prstGeom>
          <a:noFill/>
          <a:ln>
            <a:noFill/>
          </a:ln>
        </p:spPr>
        <p:txBody>
          <a:bodyPr spcFirstLastPara="1" wrap="square" lIns="91425" tIns="91425" rIns="91425" bIns="91425" anchor="b" anchorCtr="0"/>
          <a:lstStyle>
            <a:lvl1pPr marL="0" marR="0" lvl="0" indent="0" algn="r" rtl="0">
              <a:lnSpc>
                <a:spcPct val="100000"/>
              </a:lnSpc>
              <a:spcBef>
                <a:spcPts val="0"/>
              </a:spcBef>
              <a:spcAft>
                <a:spcPts val="0"/>
              </a:spcAft>
              <a:buClr>
                <a:srgbClr val="A4CD39"/>
              </a:buClr>
              <a:buSzPts val="40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Pic 1">
    <p:spTree>
      <p:nvGrpSpPr>
        <p:cNvPr id="1" name=""/>
        <p:cNvGrpSpPr/>
        <p:nvPr/>
      </p:nvGrpSpPr>
      <p:grpSpPr>
        <a:xfrm>
          <a:off x="0" y="0"/>
          <a:ext cx="0" cy="0"/>
          <a:chOff x="0" y="0"/>
          <a:chExt cx="0" cy="0"/>
        </a:xfrm>
      </p:grpSpPr>
      <p:sp>
        <p:nvSpPr>
          <p:cNvPr id="15" name="Rechteck 14"/>
          <p:cNvSpPr/>
          <p:nvPr userDrawn="1"/>
        </p:nvSpPr>
        <p:spPr>
          <a:xfrm>
            <a:off x="0" y="0"/>
            <a:ext cx="9144000" cy="17002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26"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690512"/>
            <a:ext cx="9144000" cy="462748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ctrTitle" hasCustomPrompt="1"/>
          </p:nvPr>
        </p:nvSpPr>
        <p:spPr>
          <a:xfrm>
            <a:off x="755576" y="4149080"/>
            <a:ext cx="4032448" cy="504056"/>
          </a:xfrm>
          <a:solidFill>
            <a:schemeClr val="accent1"/>
          </a:solidFill>
        </p:spPr>
        <p:txBody>
          <a:bodyPr wrap="none" anchor="ctr" anchorCtr="0">
            <a:noAutofit/>
          </a:bodyPr>
          <a:lstStyle>
            <a:lvl1pPr>
              <a:defRPr sz="2800" baseline="0">
                <a:solidFill>
                  <a:schemeClr val="bg1"/>
                </a:solidFill>
              </a:defRPr>
            </a:lvl1pPr>
          </a:lstStyle>
          <a:p>
            <a:r>
              <a:rPr lang="de-DE" dirty="0" err="1"/>
              <a:t>KnE</a:t>
            </a:r>
            <a:r>
              <a:rPr lang="de-DE" dirty="0"/>
              <a:t> Publishing </a:t>
            </a:r>
            <a:r>
              <a:rPr lang="de-DE" dirty="0" err="1"/>
              <a:t>Platform</a:t>
            </a:r>
            <a:endParaRPr lang="de-DE" dirty="0"/>
          </a:p>
        </p:txBody>
      </p:sp>
      <p:sp>
        <p:nvSpPr>
          <p:cNvPr id="3" name="Untertitel 2"/>
          <p:cNvSpPr>
            <a:spLocks noGrp="1"/>
          </p:cNvSpPr>
          <p:nvPr>
            <p:ph type="subTitle" idx="1" hasCustomPrompt="1"/>
          </p:nvPr>
        </p:nvSpPr>
        <p:spPr>
          <a:xfrm>
            <a:off x="760190" y="4771433"/>
            <a:ext cx="4027834" cy="360040"/>
          </a:xfrm>
          <a:ln>
            <a:noFill/>
          </a:ln>
        </p:spPr>
        <p:style>
          <a:lnRef idx="2">
            <a:schemeClr val="accent4">
              <a:shade val="50000"/>
            </a:schemeClr>
          </a:lnRef>
          <a:fillRef idx="1">
            <a:schemeClr val="accent4"/>
          </a:fillRef>
          <a:effectRef idx="0">
            <a:schemeClr val="accent4"/>
          </a:effectRef>
          <a:fontRef idx="none"/>
        </p:style>
        <p:txBody>
          <a:bodyPr rIns="72000" anchor="ctr" anchorCtr="0">
            <a:noAutofit/>
          </a:bodyPr>
          <a:lstStyle>
            <a:lvl1pPr marL="0" indent="0" algn="l">
              <a:buNone/>
              <a:defRPr sz="16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err="1"/>
              <a:t>Your</a:t>
            </a:r>
            <a:r>
              <a:rPr lang="de-DE" dirty="0"/>
              <a:t> Open Access regional </a:t>
            </a:r>
            <a:r>
              <a:rPr lang="de-DE" dirty="0" err="1"/>
              <a:t>research</a:t>
            </a:r>
            <a:r>
              <a:rPr lang="de-DE" dirty="0"/>
              <a:t> online</a:t>
            </a:r>
          </a:p>
        </p:txBody>
      </p:sp>
      <p:sp>
        <p:nvSpPr>
          <p:cNvPr id="5" name="Fußzeilenplatzhalter 4"/>
          <p:cNvSpPr>
            <a:spLocks noGrp="1"/>
          </p:cNvSpPr>
          <p:nvPr>
            <p:ph type="ftr" sz="quarter" idx="11"/>
          </p:nvPr>
        </p:nvSpPr>
        <p:spPr>
          <a:xfrm>
            <a:off x="467544" y="6398106"/>
            <a:ext cx="504056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172400" y="6398106"/>
            <a:ext cx="514400" cy="365125"/>
          </a:xfrm>
        </p:spPr>
        <p:txBody>
          <a:bodyPr/>
          <a:lstStyle/>
          <a:p>
            <a:fld id="{A02E0940-0B9D-4711-BA72-E60BEE6DBDC7}" type="slidenum">
              <a:rPr lang="de-DE" smtClean="0"/>
              <a:t>‹#›</a:t>
            </a:fld>
            <a:endParaRPr lang="de-DE"/>
          </a:p>
        </p:txBody>
      </p:sp>
      <p:sp>
        <p:nvSpPr>
          <p:cNvPr id="7" name="Rechteck 6"/>
          <p:cNvSpPr/>
          <p:nvPr userDrawn="1"/>
        </p:nvSpPr>
        <p:spPr>
          <a:xfrm>
            <a:off x="0" y="6318000"/>
            <a:ext cx="9144000" cy="540000"/>
          </a:xfrm>
          <a:prstGeom prst="rect">
            <a:avLst/>
          </a:prstGeom>
          <a:gradFill flip="none" rotWithShape="1">
            <a:gsLst>
              <a:gs pos="8000">
                <a:srgbClr val="F59C00"/>
              </a:gs>
              <a:gs pos="100000">
                <a:srgbClr val="FFD500"/>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p>
        </p:txBody>
      </p:sp>
      <p:sp>
        <p:nvSpPr>
          <p:cNvPr id="9" name="Textfeld 8"/>
          <p:cNvSpPr txBox="1"/>
          <p:nvPr userDrawn="1"/>
        </p:nvSpPr>
        <p:spPr>
          <a:xfrm>
            <a:off x="5796136" y="6449500"/>
            <a:ext cx="2880320" cy="276999"/>
          </a:xfrm>
          <a:prstGeom prst="rect">
            <a:avLst/>
          </a:prstGeom>
          <a:noFill/>
        </p:spPr>
        <p:txBody>
          <a:bodyPr wrap="square" rtlCol="0">
            <a:spAutoFit/>
          </a:bodyPr>
          <a:lstStyle/>
          <a:p>
            <a:pPr algn="r"/>
            <a:r>
              <a:rPr lang="de-DE" sz="1200" dirty="0">
                <a:solidFill>
                  <a:schemeClr val="bg1"/>
                </a:solidFill>
                <a:latin typeface="+mj-lt"/>
              </a:rPr>
              <a:t>www.knowledgee.com</a:t>
            </a:r>
            <a:endParaRPr lang="de-DE" dirty="0">
              <a:solidFill>
                <a:schemeClr val="bg1"/>
              </a:solidFill>
              <a:latin typeface="+mj-lt"/>
            </a:endParaRPr>
          </a:p>
        </p:txBody>
      </p:sp>
      <p:sp>
        <p:nvSpPr>
          <p:cNvPr id="24" name="Textplatzhalter 15"/>
          <p:cNvSpPr>
            <a:spLocks noGrp="1"/>
          </p:cNvSpPr>
          <p:nvPr>
            <p:ph type="body" sz="quarter" idx="17" hasCustomPrompt="1"/>
          </p:nvPr>
        </p:nvSpPr>
        <p:spPr>
          <a:xfrm>
            <a:off x="755576" y="3640712"/>
            <a:ext cx="2448272" cy="360040"/>
          </a:xfrm>
          <a:noFill/>
          <a:ln>
            <a:noFill/>
          </a:ln>
        </p:spPr>
        <p:txBody>
          <a:bodyPr rIns="72000" anchor="ctr" anchorCtr="0">
            <a:noAutofit/>
          </a:bodyPr>
          <a:lstStyle>
            <a:lvl1pPr marL="0" indent="0">
              <a:buNone/>
              <a:defRPr sz="1600" b="0" i="0" baseline="0">
                <a:solidFill>
                  <a:schemeClr val="tx1"/>
                </a:solidFill>
                <a:latin typeface="Daxline OT Medium" charset="0"/>
                <a:ea typeface="Daxline OT Medium" charset="0"/>
                <a:cs typeface="Daxline OT Medium" charset="0"/>
              </a:defRPr>
            </a:lvl1pPr>
          </a:lstStyle>
          <a:p>
            <a:pPr lvl="0"/>
            <a:r>
              <a:rPr lang="de-DE" dirty="0"/>
              <a:t>August 17, 2016 | Dubai</a:t>
            </a:r>
            <a:endParaRPr lang="en-US" dirty="0"/>
          </a:p>
        </p:txBody>
      </p:sp>
      <p:sp>
        <p:nvSpPr>
          <p:cNvPr id="17" name="Textplatzhalter 15"/>
          <p:cNvSpPr>
            <a:spLocks noGrp="1"/>
          </p:cNvSpPr>
          <p:nvPr>
            <p:ph type="body" sz="quarter" idx="15" hasCustomPrompt="1"/>
          </p:nvPr>
        </p:nvSpPr>
        <p:spPr>
          <a:xfrm>
            <a:off x="683568" y="890162"/>
            <a:ext cx="3671888" cy="275431"/>
          </a:xfrm>
        </p:spPr>
        <p:txBody>
          <a:bodyPr>
            <a:noAutofit/>
          </a:bodyPr>
          <a:lstStyle>
            <a:lvl1pPr marL="0" indent="0">
              <a:buNone/>
              <a:defRPr sz="1400" baseline="0">
                <a:latin typeface="+mj-lt"/>
              </a:defRPr>
            </a:lvl1pPr>
          </a:lstStyle>
          <a:p>
            <a:pPr lvl="0"/>
            <a:r>
              <a:rPr lang="en-US" dirty="0"/>
              <a:t>Philip J. Purnell</a:t>
            </a:r>
          </a:p>
        </p:txBody>
      </p:sp>
      <p:sp>
        <p:nvSpPr>
          <p:cNvPr id="19" name="Textplatzhalter 15"/>
          <p:cNvSpPr>
            <a:spLocks noGrp="1"/>
          </p:cNvSpPr>
          <p:nvPr>
            <p:ph type="body" sz="quarter" idx="16" hasCustomPrompt="1"/>
          </p:nvPr>
        </p:nvSpPr>
        <p:spPr>
          <a:xfrm>
            <a:off x="683568" y="1160205"/>
            <a:ext cx="3671888" cy="275431"/>
          </a:xfrm>
        </p:spPr>
        <p:txBody>
          <a:bodyPr>
            <a:noAutofit/>
          </a:bodyPr>
          <a:lstStyle>
            <a:lvl1pPr marL="0" indent="0">
              <a:buNone/>
              <a:defRPr sz="1200" baseline="0">
                <a:latin typeface="+mn-lt"/>
              </a:defRPr>
            </a:lvl1pPr>
          </a:lstStyle>
          <a:p>
            <a:pPr lvl="0"/>
            <a:r>
              <a:rPr lang="en-US" dirty="0"/>
              <a:t>Director – Research &amp; Publishing Services</a:t>
            </a:r>
          </a:p>
        </p:txBody>
      </p:sp>
      <p:pic>
        <p:nvPicPr>
          <p:cNvPr id="4" name="Picture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588224" y="282900"/>
            <a:ext cx="2098576" cy="1124713"/>
          </a:xfrm>
          <a:prstGeom prst="rect">
            <a:avLst/>
          </a:prstGeom>
        </p:spPr>
      </p:pic>
    </p:spTree>
    <p:extLst>
      <p:ext uri="{BB962C8B-B14F-4D97-AF65-F5344CB8AC3E}">
        <p14:creationId xmlns:p14="http://schemas.microsoft.com/office/powerpoint/2010/main" val="16678403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457200" y="1700808"/>
            <a:ext cx="8229600" cy="4425355"/>
          </a:xfrm>
        </p:spPr>
        <p:txBody>
          <a:bodyPr tIns="54000" bIns="54000"/>
          <a:lstStyle>
            <a:lvl1pPr>
              <a:spcBef>
                <a:spcPts val="600"/>
              </a:spcBef>
              <a:defRPr b="0" i="0" baseline="0">
                <a:latin typeface="DaxlineOT-Regular" charset="0"/>
                <a:ea typeface="DaxlineOT-Regular" charset="0"/>
                <a:cs typeface="DaxlineOT-Regular" charset="0"/>
              </a:defRPr>
            </a:lvl1pPr>
            <a:lvl2pPr>
              <a:defRPr b="0" i="0"/>
            </a:lvl2pPr>
            <a:lvl3pPr>
              <a:defRPr b="0" i="0"/>
            </a:lvl3pPr>
            <a:lvl4pPr>
              <a:defRPr b="0" i="0"/>
            </a:lvl4pPr>
            <a:lvl5pPr>
              <a:defRPr b="0" i="0"/>
            </a:lvl5pPr>
          </a:lstStyle>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0"/>
            <a:r>
              <a:rPr lang="de-DE" dirty="0"/>
              <a:t>Click </a:t>
            </a:r>
            <a:r>
              <a:rPr lang="de-DE" dirty="0" err="1"/>
              <a:t>to</a:t>
            </a:r>
            <a:r>
              <a:rPr lang="de-DE" dirty="0"/>
              <a:t> </a:t>
            </a:r>
            <a:r>
              <a:rPr lang="de-DE" dirty="0" err="1"/>
              <a:t>add</a:t>
            </a:r>
            <a:r>
              <a:rPr lang="de-DE" dirty="0"/>
              <a:t> </a:t>
            </a:r>
            <a:r>
              <a:rPr lang="de-DE" dirty="0" err="1"/>
              <a:t>text</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6" name="Foliennummernplatzhalter 5"/>
          <p:cNvSpPr>
            <a:spLocks noGrp="1"/>
          </p:cNvSpPr>
          <p:nvPr>
            <p:ph type="sldNum" sz="quarter" idx="12"/>
          </p:nvPr>
        </p:nvSpPr>
        <p:spPr>
          <a:xfrm>
            <a:off x="8172400" y="6442169"/>
            <a:ext cx="514400" cy="276999"/>
          </a:xfrm>
        </p:spPr>
        <p:txBody>
          <a:bodyPr>
            <a:spAutoFit/>
          </a:bodyPr>
          <a:lstStyle/>
          <a:p>
            <a:fld id="{A02E0940-0B9D-4711-BA72-E60BEE6DBDC7}" type="slidenum">
              <a:rPr lang="de-DE" smtClean="0"/>
              <a:t>‹#›</a:t>
            </a:fld>
            <a:endParaRPr lang="de-DE" dirty="0"/>
          </a:p>
        </p:txBody>
      </p:sp>
      <p:sp>
        <p:nvSpPr>
          <p:cNvPr id="15" name="Title 14"/>
          <p:cNvSpPr>
            <a:spLocks noGrp="1"/>
          </p:cNvSpPr>
          <p:nvPr>
            <p:ph type="title"/>
          </p:nvPr>
        </p:nvSpPr>
        <p:spPr/>
        <p:txBody>
          <a:bodyPr/>
          <a:lstStyle/>
          <a:p>
            <a:r>
              <a:rPr lang="en-US"/>
              <a:t>Click to edit Master title style</a:t>
            </a:r>
            <a:endParaRPr lang="en-GB"/>
          </a:p>
        </p:txBody>
      </p:sp>
      <p:sp>
        <p:nvSpPr>
          <p:cNvPr id="17" name="Textplatzhalter 4"/>
          <p:cNvSpPr>
            <a:spLocks noGrp="1"/>
          </p:cNvSpPr>
          <p:nvPr>
            <p:ph type="body" sz="quarter" idx="16"/>
          </p:nvPr>
        </p:nvSpPr>
        <p:spPr>
          <a:xfrm>
            <a:off x="457200" y="1007046"/>
            <a:ext cx="6275040" cy="369565"/>
          </a:xfrm>
        </p:spPr>
        <p:txBody>
          <a:bodyPr lIns="90000" tIns="54000" rIns="90000" bIns="54000">
            <a:noAutofit/>
          </a:bodyPr>
          <a:lstStyle>
            <a:lvl1pPr marL="0" marR="0" indent="0" algn="l" defTabSz="914400" rtl="0" eaLnBrk="1" fontAlgn="auto" latinLnBrk="0" hangingPunct="1">
              <a:lnSpc>
                <a:spcPct val="100000"/>
              </a:lnSpc>
              <a:spcBef>
                <a:spcPts val="0"/>
              </a:spcBef>
              <a:spcAft>
                <a:spcPts val="0"/>
              </a:spcAft>
              <a:buClrTx/>
              <a:buSzTx/>
              <a:buFontTx/>
              <a:buNone/>
              <a:tabLst/>
              <a:defRPr sz="2000" b="0" i="0" baseline="0">
                <a:solidFill>
                  <a:srgbClr val="0070C0"/>
                </a:solidFill>
                <a:latin typeface="DaxlineOT-Regular" charset="0"/>
                <a:ea typeface="DaxlineOT-Regular" charset="0"/>
                <a:cs typeface="DaxlineOT-Regular"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noProof="0">
                <a:solidFill>
                  <a:schemeClr val="tx2"/>
                </a:solidFill>
                <a:latin typeface="+mn-lt"/>
              </a:rPr>
              <a:t>Edit Master text styles</a:t>
            </a:r>
          </a:p>
        </p:txBody>
      </p:sp>
    </p:spTree>
    <p:extLst>
      <p:ext uri="{BB962C8B-B14F-4D97-AF65-F5344CB8AC3E}">
        <p14:creationId xmlns:p14="http://schemas.microsoft.com/office/powerpoint/2010/main" val="152575533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2" name="Picture 11"/>
          <p:cNvPicPr/>
          <p:nvPr userDrawn="1"/>
        </p:nvPicPr>
        <p:blipFill rotWithShape="1">
          <a:blip r:embed="rId2">
            <a:extLst>
              <a:ext uri="{28A0092B-C50C-407E-A947-70E740481C1C}">
                <a14:useLocalDpi xmlns:a14="http://schemas.microsoft.com/office/drawing/2010/main" val="0"/>
              </a:ext>
            </a:extLst>
          </a:blip>
          <a:srcRect t="21776" b="35241"/>
          <a:stretch/>
        </p:blipFill>
        <p:spPr bwMode="auto">
          <a:xfrm>
            <a:off x="0" y="3403600"/>
            <a:ext cx="9155783" cy="3454400"/>
          </a:xfrm>
          <a:prstGeom prst="rect">
            <a:avLst/>
          </a:prstGeom>
          <a:noFill/>
          <a:ln>
            <a:noFill/>
          </a:ln>
          <a:effectLst/>
          <a:extLst>
            <a:ext uri="{53640926-AAD7-44d8-BBD7-CCE9431645EC}">
              <a14:shadowObscured xmlns:a14="http://schemas.microsoft.com/office/drawing/2010/main" xmlns=""/>
            </a:ext>
          </a:extLst>
        </p:spPr>
      </p:pic>
      <p:pic>
        <p:nvPicPr>
          <p:cNvPr id="13" name="Picture 12"/>
          <p:cNvPicPr/>
          <p:nvPr userDrawn="1"/>
        </p:nvPicPr>
        <p:blipFill rotWithShape="1">
          <a:blip r:embed="rId3">
            <a:duotone>
              <a:prstClr val="black"/>
              <a:srgbClr val="CEDDDB">
                <a:tint val="45000"/>
                <a:satMod val="400000"/>
              </a:srgbClr>
            </a:duotone>
            <a:extLst>
              <a:ext uri="{28A0092B-C50C-407E-A947-70E740481C1C}">
                <a14:useLocalDpi xmlns:a14="http://schemas.microsoft.com/office/drawing/2010/main" val="0"/>
              </a:ext>
            </a:extLst>
          </a:blip>
          <a:srcRect l="-259" t="4798" r="41605" b="52264"/>
          <a:stretch/>
        </p:blipFill>
        <p:spPr bwMode="auto">
          <a:xfrm>
            <a:off x="7010397" y="1"/>
            <a:ext cx="2145386" cy="2100412"/>
          </a:xfrm>
          <a:prstGeom prst="rect">
            <a:avLst/>
          </a:prstGeom>
          <a:noFill/>
          <a:ln>
            <a:noFill/>
          </a:ln>
          <a:extLst>
            <a:ext uri="{53640926-AAD7-44d8-BBD7-CCE9431645EC}">
              <a14:shadowObscured xmlns:a14="http://schemas.microsoft.com/office/drawing/2010/main" xmlns=""/>
            </a:ext>
          </a:extLst>
        </p:spPr>
      </p:pic>
      <p:sp>
        <p:nvSpPr>
          <p:cNvPr id="4" name="Date Placeholder 3"/>
          <p:cNvSpPr>
            <a:spLocks noGrp="1"/>
          </p:cNvSpPr>
          <p:nvPr>
            <p:ph type="dt" sz="half" idx="10"/>
          </p:nvPr>
        </p:nvSpPr>
        <p:spPr/>
        <p:txBody>
          <a:bodyPr/>
          <a:lstStyle>
            <a:lvl1pPr>
              <a:defRPr>
                <a:solidFill>
                  <a:schemeClr val="bg1"/>
                </a:solidFill>
              </a:defRPr>
            </a:lvl1pPr>
          </a:lstStyle>
          <a:p>
            <a:fld id="{772FD15A-113C-3042-A21C-2AE7F576C623}" type="datetimeFigureOut">
              <a:rPr lang="en-US" smtClean="0"/>
              <a:pPr/>
              <a:t>1/16/19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2A1F3-96F8-274C-9D61-09179C0DAA33}" type="slidenum">
              <a:rPr lang="en-US" smtClean="0"/>
              <a:pPr/>
              <a:t>‹#›</a:t>
            </a:fld>
            <a:endParaRPr lang="en-US" dirty="0"/>
          </a:p>
        </p:txBody>
      </p:sp>
      <p:sp>
        <p:nvSpPr>
          <p:cNvPr id="8" name="Rectangle 11"/>
          <p:cNvSpPr>
            <a:spLocks noChangeArrowheads="1"/>
          </p:cNvSpPr>
          <p:nvPr userDrawn="1"/>
        </p:nvSpPr>
        <p:spPr bwMode="auto">
          <a:xfrm>
            <a:off x="1" y="2100412"/>
            <a:ext cx="9155781" cy="1828800"/>
          </a:xfrm>
          <a:prstGeom prst="rect">
            <a:avLst/>
          </a:prstGeom>
          <a:solidFill>
            <a:srgbClr val="14A3A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sp>
        <p:nvSpPr>
          <p:cNvPr id="9" name="Title 1"/>
          <p:cNvSpPr>
            <a:spLocks noGrp="1"/>
          </p:cNvSpPr>
          <p:nvPr>
            <p:ph type="ctrTitle" hasCustomPrompt="1"/>
          </p:nvPr>
        </p:nvSpPr>
        <p:spPr>
          <a:xfrm>
            <a:off x="659410" y="2348896"/>
            <a:ext cx="7543800" cy="812800"/>
          </a:xfrm>
        </p:spPr>
        <p:txBody>
          <a:bodyPr>
            <a:noAutofit/>
          </a:bodyPr>
          <a:lstStyle>
            <a:lvl1pPr algn="l">
              <a:defRPr sz="3200">
                <a:solidFill>
                  <a:schemeClr val="bg1"/>
                </a:solidFill>
              </a:defRPr>
            </a:lvl1pPr>
          </a:lstStyle>
          <a:p>
            <a:r>
              <a:rPr lang="en-US" dirty="0"/>
              <a:t>title of the presentation</a:t>
            </a:r>
          </a:p>
        </p:txBody>
      </p:sp>
      <p:sp>
        <p:nvSpPr>
          <p:cNvPr id="10" name="Subtitle 2"/>
          <p:cNvSpPr>
            <a:spLocks noGrp="1"/>
          </p:cNvSpPr>
          <p:nvPr>
            <p:ph type="subTitle" idx="1" hasCustomPrompt="1"/>
          </p:nvPr>
        </p:nvSpPr>
        <p:spPr>
          <a:xfrm>
            <a:off x="659410" y="3098801"/>
            <a:ext cx="7543800" cy="469296"/>
          </a:xfrm>
        </p:spPr>
        <p:txBody>
          <a:bodyPr>
            <a:normAutofit/>
          </a:bodyPr>
          <a:lstStyle>
            <a:lvl1pPr marL="0" indent="0" algn="l">
              <a:spcBef>
                <a:spcPts val="0"/>
              </a:spcBef>
              <a:buNone/>
              <a:defRPr sz="1600" cap="all" baseline="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Subtitle of the presentation</a:t>
            </a:r>
          </a:p>
        </p:txBody>
      </p:sp>
      <p:pic>
        <p:nvPicPr>
          <p:cNvPr id="15" name="Picture 14" descr="KAUST logo for Digital Media-03.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57200" y="506073"/>
            <a:ext cx="2313348" cy="915171"/>
          </a:xfrm>
          <a:prstGeom prst="rect">
            <a:avLst/>
          </a:prstGeom>
        </p:spPr>
      </p:pic>
    </p:spTree>
    <p:extLst>
      <p:ext uri="{BB962C8B-B14F-4D97-AF65-F5344CB8AC3E}">
        <p14:creationId xmlns:p14="http://schemas.microsoft.com/office/powerpoint/2010/main" val="2909494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8539770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64817160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2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1747867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609600" y="405301"/>
            <a:ext cx="7935629"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609600" y="1562101"/>
            <a:ext cx="7924800" cy="501163"/>
          </a:xfrm>
          <a:prstGeom prst="rect">
            <a:avLst/>
          </a:prstGeom>
          <a:noFill/>
          <a:ln>
            <a:noFill/>
          </a:ln>
        </p:spPr>
        <p:txBody>
          <a:bodyPr spcFirstLastPara="1" wrap="square" lIns="121900" tIns="121900" rIns="121900" bIns="121900" anchor="t" anchorCtr="0"/>
          <a:lstStyle>
            <a:lvl1pPr marL="457200" marR="0" lvl="0" indent="-228600" algn="l" rtl="0">
              <a:lnSpc>
                <a:spcPct val="100000"/>
              </a:lnSpc>
              <a:spcBef>
                <a:spcPts val="1000"/>
              </a:spcBef>
              <a:spcAft>
                <a:spcPts val="0"/>
              </a:spcAft>
              <a:buClr>
                <a:schemeClr val="dk2"/>
              </a:buClr>
              <a:buSzPts val="26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 name="Google Shape;26;p4"/>
          <p:cNvSpPr txBox="1">
            <a:spLocks noGrp="1"/>
          </p:cNvSpPr>
          <p:nvPr>
            <p:ph type="body" idx="2"/>
          </p:nvPr>
        </p:nvSpPr>
        <p:spPr>
          <a:xfrm>
            <a:off x="890955" y="2172679"/>
            <a:ext cx="7643445" cy="3439136"/>
          </a:xfrm>
          <a:prstGeom prst="rect">
            <a:avLst/>
          </a:prstGeom>
          <a:noFill/>
          <a:ln>
            <a:noFill/>
          </a:ln>
        </p:spPr>
        <p:txBody>
          <a:bodyPr spcFirstLastPara="1" wrap="square" lIns="121900" tIns="121900" rIns="121900" bIns="121900" anchor="t" anchorCtr="0"/>
          <a:lstStyle>
            <a:lvl1pPr marL="457200" marR="0" lvl="0" indent="-228600" algn="l" rtl="0">
              <a:lnSpc>
                <a:spcPct val="100000"/>
              </a:lnSpc>
              <a:spcBef>
                <a:spcPts val="10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492158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4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413309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5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4628336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6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41173632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7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17047112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8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190140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9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8525326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0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234109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1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83113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2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2744693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609600" y="405301"/>
            <a:ext cx="7924800"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29" name="Google Shape;29;p5"/>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3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10322769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4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351389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5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67632684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360741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217486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66153201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7375448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8703414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6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7299323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17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5880339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30"/>
        <p:cNvGrpSpPr/>
        <p:nvPr/>
      </p:nvGrpSpPr>
      <p:grpSpPr>
        <a:xfrm>
          <a:off x="0" y="0"/>
          <a:ext cx="0" cy="0"/>
          <a:chOff x="0" y="0"/>
          <a:chExt cx="0" cy="0"/>
        </a:xfrm>
      </p:grpSpPr>
      <p:sp>
        <p:nvSpPr>
          <p:cNvPr id="31" name="Google Shape;31;p6"/>
          <p:cNvSpPr>
            <a:spLocks noGrp="1"/>
          </p:cNvSpPr>
          <p:nvPr>
            <p:ph type="pic" idx="2"/>
          </p:nvPr>
        </p:nvSpPr>
        <p:spPr>
          <a:xfrm>
            <a:off x="0" y="1"/>
            <a:ext cx="9144000" cy="6134100"/>
          </a:xfrm>
          <a:prstGeom prst="rect">
            <a:avLst/>
          </a:prstGeom>
          <a:noFill/>
          <a:ln>
            <a:noFill/>
          </a:ln>
        </p:spPr>
        <p:txBody>
          <a:bodyPr spcFirstLastPara="1" wrap="square" lIns="121900" tIns="121900" rIns="121900" bIns="1219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8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279401963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35513868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11872663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89409"/>
            <a:ext cx="8229600" cy="4936755"/>
          </a:xfrm>
        </p:spPr>
        <p:txBody>
          <a:bodyPr/>
          <a:lstStyle>
            <a:lvl1pPr algn="l">
              <a:defRPr>
                <a:latin typeface="Arial"/>
                <a:cs typeface="Arial"/>
              </a:defRPr>
            </a:lvl1pPr>
            <a:lvl2pPr algn="l">
              <a:defRPr>
                <a:latin typeface="Arial"/>
                <a:cs typeface="Arial"/>
              </a:defRPr>
            </a:lvl2pPr>
            <a:lvl3pPr algn="l">
              <a:defRPr>
                <a:latin typeface="Arial"/>
                <a:cs typeface="Arial"/>
              </a:defRPr>
            </a:lvl3pPr>
            <a:lvl4pPr algn="l">
              <a:defRPr>
                <a:latin typeface="Arial"/>
                <a:cs typeface="Arial"/>
              </a:defRPr>
            </a:lvl4pPr>
            <a:lvl5pPr algn="l">
              <a:defRPr>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72FD15A-113C-3042-A21C-2AE7F576C623}" type="datetimeFigureOut">
              <a:rPr lang="en-US" smtClean="0"/>
              <a:t>1/16/19</a:t>
            </a:fld>
            <a:endParaRPr lang="en-US"/>
          </a:p>
        </p:txBody>
      </p:sp>
      <p:sp>
        <p:nvSpPr>
          <p:cNvPr id="5" name="Footer Placeholder 4"/>
          <p:cNvSpPr>
            <a:spLocks noGrp="1"/>
          </p:cNvSpPr>
          <p:nvPr>
            <p:ph type="ftr" sz="quarter" idx="11"/>
          </p:nvPr>
        </p:nvSpPr>
        <p:spPr/>
        <p:txBody>
          <a:bodyPr/>
          <a:lstStyle/>
          <a:p>
            <a:endParaRPr lang="en-US"/>
          </a:p>
        </p:txBody>
      </p:sp>
      <p:sp>
        <p:nvSpPr>
          <p:cNvPr id="7"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8" name="Picture 7"/>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6" name="Slide Number Placeholder 5"/>
          <p:cNvSpPr>
            <a:spLocks noGrp="1"/>
          </p:cNvSpPr>
          <p:nvPr>
            <p:ph type="sldNum" sz="quarter" idx="12"/>
          </p:nvPr>
        </p:nvSpPr>
        <p:spPr/>
        <p:txBody>
          <a:bodyPr/>
          <a:lstStyle/>
          <a:p>
            <a:fld id="{2402A1F3-96F8-274C-9D61-09179C0DAA33}" type="slidenum">
              <a:rPr lang="en-US" smtClean="0"/>
              <a:t>‹#›</a:t>
            </a:fld>
            <a:endParaRPr lang="en-US"/>
          </a:p>
        </p:txBody>
      </p:sp>
      <p:sp>
        <p:nvSpPr>
          <p:cNvPr id="9"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Tree>
    <p:extLst>
      <p:ext uri="{BB962C8B-B14F-4D97-AF65-F5344CB8AC3E}">
        <p14:creationId xmlns:p14="http://schemas.microsoft.com/office/powerpoint/2010/main" val="4504100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9_Two Content">
    <p:spTree>
      <p:nvGrpSpPr>
        <p:cNvPr id="1" name=""/>
        <p:cNvGrpSpPr/>
        <p:nvPr/>
      </p:nvGrpSpPr>
      <p:grpSpPr>
        <a:xfrm>
          <a:off x="0" y="0"/>
          <a:ext cx="0" cy="0"/>
          <a:chOff x="0" y="0"/>
          <a:chExt cx="0" cy="0"/>
        </a:xfrm>
      </p:grpSpPr>
      <p:sp>
        <p:nvSpPr>
          <p:cNvPr id="9" name="Date Placeholder 3"/>
          <p:cNvSpPr>
            <a:spLocks noGrp="1"/>
          </p:cNvSpPr>
          <p:nvPr>
            <p:ph type="dt" sz="half" idx="10"/>
          </p:nvPr>
        </p:nvSpPr>
        <p:spPr>
          <a:xfrm>
            <a:off x="457200" y="6356351"/>
            <a:ext cx="2133600" cy="365125"/>
          </a:xfrm>
        </p:spPr>
        <p:txBody>
          <a:bodyPr/>
          <a:lstStyle/>
          <a:p>
            <a:fld id="{772FD15A-113C-3042-A21C-2AE7F576C623}" type="datetimeFigureOut">
              <a:rPr lang="en-US" smtClean="0"/>
              <a:t>1/16/19</a:t>
            </a:fld>
            <a:endParaRPr lang="en-US"/>
          </a:p>
        </p:txBody>
      </p:sp>
      <p:sp>
        <p:nvSpPr>
          <p:cNvPr id="10" name="Footer Placeholder 4"/>
          <p:cNvSpPr>
            <a:spLocks noGrp="1"/>
          </p:cNvSpPr>
          <p:nvPr>
            <p:ph type="ftr" sz="quarter" idx="11"/>
          </p:nvPr>
        </p:nvSpPr>
        <p:spPr>
          <a:xfrm>
            <a:off x="3124200" y="6356351"/>
            <a:ext cx="2895600" cy="365125"/>
          </a:xfrm>
        </p:spPr>
        <p:txBody>
          <a:bodyPr/>
          <a:lstStyle/>
          <a:p>
            <a:endParaRPr lang="en-US"/>
          </a:p>
        </p:txBody>
      </p:sp>
      <p:sp>
        <p:nvSpPr>
          <p:cNvPr id="11" name="Rectangle 14"/>
          <p:cNvSpPr>
            <a:spLocks noChangeArrowheads="1"/>
          </p:cNvSpPr>
          <p:nvPr userDrawn="1"/>
        </p:nvSpPr>
        <p:spPr bwMode="auto">
          <a:xfrm>
            <a:off x="0" y="1"/>
            <a:ext cx="9144000" cy="941988"/>
          </a:xfrm>
          <a:prstGeom prst="rect">
            <a:avLst/>
          </a:prstGeom>
          <a:solidFill>
            <a:srgbClr val="CEDDDB"/>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pic>
        <p:nvPicPr>
          <p:cNvPr id="12" name="Picture 11"/>
          <p:cNvPicPr/>
          <p:nvPr userDrawn="1"/>
        </p:nvPicPr>
        <p:blipFill rotWithShape="1">
          <a:blip r:embed="rId2">
            <a:extLst>
              <a:ext uri="{28A0092B-C50C-407E-A947-70E740481C1C}">
                <a14:useLocalDpi xmlns:a14="http://schemas.microsoft.com/office/drawing/2010/main" val="0"/>
              </a:ext>
            </a:extLst>
          </a:blip>
          <a:srcRect l="-259" t="4798" r="41605" b="73479"/>
          <a:stretch/>
        </p:blipFill>
        <p:spPr bwMode="auto">
          <a:xfrm>
            <a:off x="7237117" y="1"/>
            <a:ext cx="1901813" cy="941988"/>
          </a:xfrm>
          <a:prstGeom prst="rect">
            <a:avLst/>
          </a:prstGeom>
          <a:noFill/>
          <a:ln>
            <a:noFill/>
          </a:ln>
          <a:extLst>
            <a:ext uri="{53640926-AAD7-44d8-BBD7-CCE9431645EC}">
              <a14:shadowObscured xmlns:a14="http://schemas.microsoft.com/office/drawing/2010/main" xmlns=""/>
            </a:ext>
          </a:extLst>
        </p:spPr>
      </p:pic>
      <p:sp>
        <p:nvSpPr>
          <p:cNvPr id="13" name="Slide Number Placeholder 5"/>
          <p:cNvSpPr>
            <a:spLocks noGrp="1"/>
          </p:cNvSpPr>
          <p:nvPr>
            <p:ph type="sldNum" sz="quarter" idx="12"/>
          </p:nvPr>
        </p:nvSpPr>
        <p:spPr>
          <a:xfrm>
            <a:off x="6553200" y="6356351"/>
            <a:ext cx="2133600" cy="365125"/>
          </a:xfrm>
        </p:spPr>
        <p:txBody>
          <a:bodyPr/>
          <a:lstStyle/>
          <a:p>
            <a:fld id="{2402A1F3-96F8-274C-9D61-09179C0DAA33}" type="slidenum">
              <a:rPr lang="en-US" smtClean="0"/>
              <a:t>‹#›</a:t>
            </a:fld>
            <a:endParaRPr lang="en-US"/>
          </a:p>
        </p:txBody>
      </p:sp>
      <p:sp>
        <p:nvSpPr>
          <p:cNvPr id="14" name="Title 1"/>
          <p:cNvSpPr>
            <a:spLocks noGrp="1"/>
          </p:cNvSpPr>
          <p:nvPr>
            <p:ph type="title"/>
          </p:nvPr>
        </p:nvSpPr>
        <p:spPr>
          <a:xfrm>
            <a:off x="457200" y="173842"/>
            <a:ext cx="5562600" cy="667349"/>
          </a:xfrm>
        </p:spPr>
        <p:txBody>
          <a:bodyPr>
            <a:noAutofit/>
          </a:bodyPr>
          <a:lstStyle>
            <a:lvl1pPr algn="l">
              <a:defRPr sz="2800">
                <a:solidFill>
                  <a:srgbClr val="5D807E"/>
                </a:solidFill>
                <a:latin typeface="Arial"/>
                <a:cs typeface="Arial"/>
              </a:defRPr>
            </a:lvl1pPr>
          </a:lstStyle>
          <a:p>
            <a:r>
              <a:rPr lang="en-US" dirty="0"/>
              <a:t>Click to edit Master title style</a:t>
            </a:r>
          </a:p>
        </p:txBody>
      </p:sp>
      <p:sp>
        <p:nvSpPr>
          <p:cNvPr id="17" name="Content Placeholder 2"/>
          <p:cNvSpPr>
            <a:spLocks noGrp="1"/>
          </p:cNvSpPr>
          <p:nvPr>
            <p:ph sz="half" idx="1"/>
          </p:nvPr>
        </p:nvSpPr>
        <p:spPr>
          <a:xfrm>
            <a:off x="1143000" y="2438400"/>
            <a:ext cx="3352800" cy="3212405"/>
          </a:xfrm>
        </p:spPr>
        <p:txBody>
          <a:bodyPr>
            <a:normAutofit/>
          </a:bodyPr>
          <a:lstStyle>
            <a:lvl1pPr marL="0" indent="0">
              <a:lnSpc>
                <a:spcPct val="120000"/>
              </a:lnSpc>
              <a:spcBef>
                <a:spcPts val="0"/>
              </a:spcBef>
              <a:buFontTx/>
              <a:buNone/>
              <a:defRPr sz="1800">
                <a:solidFill>
                  <a:schemeClr val="bg1"/>
                </a:solidFill>
                <a:latin typeface="+mn-lt"/>
              </a:defRPr>
            </a:lvl1pPr>
            <a:lvl2pPr>
              <a:buFontTx/>
              <a:buNone/>
              <a:defRPr sz="2400">
                <a:solidFill>
                  <a:schemeClr val="bg1"/>
                </a:solidFill>
              </a:defRPr>
            </a:lvl2pPr>
            <a:lvl3pPr>
              <a:buFontTx/>
              <a:buNone/>
              <a:defRPr sz="2000">
                <a:solidFill>
                  <a:schemeClr val="bg1"/>
                </a:solidFill>
              </a:defRPr>
            </a:lvl3pPr>
            <a:lvl4pPr>
              <a:buFontTx/>
              <a:buNone/>
              <a:defRPr sz="1800">
                <a:solidFill>
                  <a:schemeClr val="bg1"/>
                </a:solidFill>
              </a:defRPr>
            </a:lvl4pPr>
            <a:lvl5pPr>
              <a:buFontTx/>
              <a:buNone/>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p:txBody>
      </p:sp>
      <p:sp>
        <p:nvSpPr>
          <p:cNvPr id="18" name="Picture Placeholder 2"/>
          <p:cNvSpPr>
            <a:spLocks noGrp="1"/>
          </p:cNvSpPr>
          <p:nvPr>
            <p:ph type="pic" idx="13"/>
          </p:nvPr>
        </p:nvSpPr>
        <p:spPr>
          <a:xfrm>
            <a:off x="5257800" y="2438400"/>
            <a:ext cx="3352800" cy="3212405"/>
          </a:xfrm>
        </p:spPr>
        <p:txBody>
          <a:bodyPr>
            <a:normAutofit/>
          </a:bodyPr>
          <a:lstStyle>
            <a:lvl1pPr marL="0" indent="0">
              <a:buNone/>
              <a:defRPr sz="18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Tree>
    <p:extLst>
      <p:ext uri="{BB962C8B-B14F-4D97-AF65-F5344CB8AC3E}">
        <p14:creationId xmlns:p14="http://schemas.microsoft.com/office/powerpoint/2010/main" val="32539028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ection Header">
    <p:spTree>
      <p:nvGrpSpPr>
        <p:cNvPr id="1" name=""/>
        <p:cNvGrpSpPr/>
        <p:nvPr/>
      </p:nvGrpSpPr>
      <p:grpSpPr>
        <a:xfrm>
          <a:off x="0" y="0"/>
          <a:ext cx="0" cy="0"/>
          <a:chOff x="0" y="0"/>
          <a:chExt cx="0" cy="0"/>
        </a:xfrm>
      </p:grpSpPr>
      <p:sp>
        <p:nvSpPr>
          <p:cNvPr id="7" name="Rectangle 11"/>
          <p:cNvSpPr>
            <a:spLocks noChangeArrowheads="1"/>
          </p:cNvSpPr>
          <p:nvPr userDrawn="1"/>
        </p:nvSpPr>
        <p:spPr bwMode="auto">
          <a:xfrm>
            <a:off x="1" y="1"/>
            <a:ext cx="9155781" cy="6928759"/>
          </a:xfrm>
          <a:prstGeom prst="rect">
            <a:avLst/>
          </a:prstGeom>
          <a:solidFill>
            <a:srgbClr val="14A3A0"/>
          </a:solid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sz="1400"/>
          </a:p>
        </p:txBody>
      </p:sp>
      <p:sp>
        <p:nvSpPr>
          <p:cNvPr id="4" name="Date Placeholder 3"/>
          <p:cNvSpPr>
            <a:spLocks noGrp="1"/>
          </p:cNvSpPr>
          <p:nvPr>
            <p:ph type="dt" sz="half" idx="10"/>
          </p:nvPr>
        </p:nvSpPr>
        <p:spPr/>
        <p:txBody>
          <a:bodyPr/>
          <a:lstStyle>
            <a:lvl1pPr>
              <a:defRPr>
                <a:solidFill>
                  <a:schemeClr val="bg1"/>
                </a:solidFill>
              </a:defRPr>
            </a:lvl1pPr>
          </a:lstStyle>
          <a:p>
            <a:fld id="{772FD15A-113C-3042-A21C-2AE7F576C623}" type="datetimeFigureOut">
              <a:rPr lang="en-US" smtClean="0"/>
              <a:pPr/>
              <a:t>1/16/19</a:t>
            </a:fld>
            <a:endParaRPr lang="en-US"/>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2402A1F3-96F8-274C-9D61-09179C0DAA33}" type="slidenum">
              <a:rPr lang="en-US" smtClean="0"/>
              <a:pPr/>
              <a:t>‹#›</a:t>
            </a:fld>
            <a:endParaRPr lang="en-US" dirty="0"/>
          </a:p>
        </p:txBody>
      </p:sp>
      <p:sp>
        <p:nvSpPr>
          <p:cNvPr id="8" name="Title 1"/>
          <p:cNvSpPr>
            <a:spLocks noGrp="1"/>
          </p:cNvSpPr>
          <p:nvPr>
            <p:ph type="title"/>
          </p:nvPr>
        </p:nvSpPr>
        <p:spPr>
          <a:xfrm>
            <a:off x="722313" y="4406901"/>
            <a:ext cx="7772400" cy="1362075"/>
          </a:xfrm>
        </p:spPr>
        <p:txBody>
          <a:bodyPr anchor="t">
            <a:noAutofit/>
          </a:bodyPr>
          <a:lstStyle>
            <a:lvl1pPr algn="l">
              <a:defRPr sz="3200" b="1" cap="all">
                <a:solidFill>
                  <a:srgbClr val="FFFFFF"/>
                </a:solidFill>
                <a:latin typeface="Arial"/>
                <a:cs typeface="Arial"/>
              </a:defRPr>
            </a:lvl1pPr>
          </a:lstStyle>
          <a:p>
            <a:r>
              <a:rPr lang="en-US" dirty="0"/>
              <a:t>Click to edit Master title style</a:t>
            </a:r>
          </a:p>
        </p:txBody>
      </p:sp>
      <p:sp>
        <p:nvSpPr>
          <p:cNvPr id="9" name="Text Placeholder 2"/>
          <p:cNvSpPr>
            <a:spLocks noGrp="1"/>
          </p:cNvSpPr>
          <p:nvPr>
            <p:ph type="body" idx="1"/>
          </p:nvPr>
        </p:nvSpPr>
        <p:spPr>
          <a:xfrm>
            <a:off x="722313" y="2906713"/>
            <a:ext cx="7772400" cy="1500187"/>
          </a:xfrm>
        </p:spPr>
        <p:txBody>
          <a:bodyPr anchor="b"/>
          <a:lstStyle>
            <a:lvl1pPr marL="0" indent="0">
              <a:buNone/>
              <a:defRPr sz="2000">
                <a:solidFill>
                  <a:srgbClr val="FFFFFF"/>
                </a:solidFill>
                <a:latin typeface="Arial"/>
                <a:cs typeface="Aria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pic>
        <p:nvPicPr>
          <p:cNvPr id="10" name="Picture 9"/>
          <p:cNvPicPr/>
          <p:nvPr userDrawn="1"/>
        </p:nvPicPr>
        <p:blipFill rotWithShape="1">
          <a:blip r:embed="rId2">
            <a:duotone>
              <a:prstClr val="black"/>
              <a:srgbClr val="CEDDDB">
                <a:tint val="45000"/>
                <a:satMod val="400000"/>
              </a:srgbClr>
            </a:duotone>
            <a:extLst>
              <a:ext uri="{28A0092B-C50C-407E-A947-70E740481C1C}">
                <a14:useLocalDpi xmlns:a14="http://schemas.microsoft.com/office/drawing/2010/main" val="0"/>
              </a:ext>
            </a:extLst>
          </a:blip>
          <a:srcRect l="-13346" t="50000" r="35347" b="-49015"/>
          <a:stretch/>
        </p:blipFill>
        <p:spPr bwMode="auto">
          <a:xfrm>
            <a:off x="6291058" y="0"/>
            <a:ext cx="2852943" cy="4843547"/>
          </a:xfrm>
          <a:prstGeom prst="rect">
            <a:avLst/>
          </a:prstGeom>
          <a:noFill/>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val="276748158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128"/>
        <p:cNvGrpSpPr/>
        <p:nvPr/>
      </p:nvGrpSpPr>
      <p:grpSpPr>
        <a:xfrm>
          <a:off x="0" y="0"/>
          <a:ext cx="0" cy="0"/>
          <a:chOff x="0" y="0"/>
          <a:chExt cx="0" cy="0"/>
        </a:xfrm>
      </p:grpSpPr>
      <p:sp>
        <p:nvSpPr>
          <p:cNvPr id="129" name="Google Shape;129;p27"/>
          <p:cNvSpPr>
            <a:spLocks noGrp="1"/>
          </p:cNvSpPr>
          <p:nvPr>
            <p:ph type="pic" idx="2"/>
          </p:nvPr>
        </p:nvSpPr>
        <p:spPr>
          <a:xfrm>
            <a:off x="0" y="0"/>
            <a:ext cx="9144000" cy="61341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130"/>
        <p:cNvGrpSpPr/>
        <p:nvPr/>
      </p:nvGrpSpPr>
      <p:grpSpPr>
        <a:xfrm>
          <a:off x="0" y="0"/>
          <a:ext cx="0" cy="0"/>
          <a:chOff x="0" y="0"/>
          <a:chExt cx="0" cy="0"/>
        </a:xfrm>
      </p:grpSpPr>
      <p:pic>
        <p:nvPicPr>
          <p:cNvPr id="131" name="Google Shape;131;p28"/>
          <p:cNvPicPr preferRelativeResize="0"/>
          <p:nvPr/>
        </p:nvPicPr>
        <p:blipFill rotWithShape="1">
          <a:blip r:embed="rId2">
            <a:alphaModFix/>
          </a:blip>
          <a:srcRect/>
          <a:stretch/>
        </p:blipFill>
        <p:spPr>
          <a:xfrm>
            <a:off x="0" y="0"/>
            <a:ext cx="9144000" cy="6863100"/>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32"/>
        <p:cNvGrpSpPr/>
        <p:nvPr/>
      </p:nvGrpSpPr>
      <p:grpSpPr>
        <a:xfrm>
          <a:off x="0" y="0"/>
          <a:ext cx="0" cy="0"/>
          <a:chOff x="0" y="0"/>
          <a:chExt cx="0" cy="0"/>
        </a:xfrm>
      </p:grpSpPr>
      <p:sp>
        <p:nvSpPr>
          <p:cNvPr id="133" name="Google Shape;133;p29"/>
          <p:cNvSpPr txBox="1">
            <a:spLocks noGrp="1"/>
          </p:cNvSpPr>
          <p:nvPr>
            <p:ph type="title"/>
          </p:nvPr>
        </p:nvSpPr>
        <p:spPr>
          <a:xfrm>
            <a:off x="609600" y="405302"/>
            <a:ext cx="7924800" cy="984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34" name="Google Shape;134;p29"/>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1_Title Only">
  <p:cSld name="1_Title Only">
    <p:spTree>
      <p:nvGrpSpPr>
        <p:cNvPr id="1" name="Shape 135"/>
        <p:cNvGrpSpPr/>
        <p:nvPr/>
      </p:nvGrpSpPr>
      <p:grpSpPr>
        <a:xfrm>
          <a:off x="0" y="0"/>
          <a:ext cx="0" cy="0"/>
          <a:chOff x="0" y="0"/>
          <a:chExt cx="0" cy="0"/>
        </a:xfrm>
      </p:grpSpPr>
      <p:pic>
        <p:nvPicPr>
          <p:cNvPr id="136" name="Google Shape;136;p30" descr="D:\Workspace II\Brian\orcid\new project\letterhead\sources\line.png"/>
          <p:cNvPicPr preferRelativeResize="0"/>
          <p:nvPr/>
        </p:nvPicPr>
        <p:blipFill rotWithShape="1">
          <a:blip r:embed="rId2">
            <a:alphaModFix/>
          </a:blip>
          <a:srcRect/>
          <a:stretch/>
        </p:blipFill>
        <p:spPr>
          <a:xfrm>
            <a:off x="0" y="1033464"/>
            <a:ext cx="9144000" cy="45900"/>
          </a:xfrm>
          <a:prstGeom prst="rect">
            <a:avLst/>
          </a:prstGeom>
          <a:noFill/>
          <a:ln>
            <a:noFill/>
          </a:ln>
        </p:spPr>
      </p:pic>
      <p:pic>
        <p:nvPicPr>
          <p:cNvPr id="137" name="Google Shape;137;p30" descr="C:\Users\videlizard\Pictures\logo.png"/>
          <p:cNvPicPr preferRelativeResize="0"/>
          <p:nvPr/>
        </p:nvPicPr>
        <p:blipFill rotWithShape="1">
          <a:blip r:embed="rId3">
            <a:alphaModFix/>
          </a:blip>
          <a:srcRect/>
          <a:stretch/>
        </p:blipFill>
        <p:spPr>
          <a:xfrm>
            <a:off x="133352" y="260351"/>
            <a:ext cx="1990800" cy="695100"/>
          </a:xfrm>
          <a:prstGeom prst="rect">
            <a:avLst/>
          </a:prstGeom>
          <a:noFill/>
          <a:ln>
            <a:noFill/>
          </a:ln>
        </p:spPr>
      </p:pic>
      <p:sp>
        <p:nvSpPr>
          <p:cNvPr id="138" name="Google Shape;138;p30"/>
          <p:cNvSpPr txBox="1">
            <a:spLocks noGrp="1"/>
          </p:cNvSpPr>
          <p:nvPr>
            <p:ph type="dt" idx="10"/>
          </p:nvPr>
        </p:nvSpPr>
        <p:spPr>
          <a:xfrm>
            <a:off x="179390" y="6356351"/>
            <a:ext cx="2133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39" name="Google Shape;139;p30"/>
          <p:cNvSpPr txBox="1">
            <a:spLocks noGrp="1"/>
          </p:cNvSpPr>
          <p:nvPr>
            <p:ph type="ftr" idx="11"/>
          </p:nvPr>
        </p:nvSpPr>
        <p:spPr>
          <a:xfrm>
            <a:off x="3124200" y="6356351"/>
            <a:ext cx="2895600" cy="365100"/>
          </a:xfrm>
          <a:prstGeom prst="rect">
            <a:avLst/>
          </a:prstGeom>
          <a:noFill/>
          <a:ln>
            <a:noFill/>
          </a:ln>
        </p:spPr>
        <p:txBody>
          <a:bodyPr spcFirstLastPara="1" wrap="square" lIns="91425" tIns="91425" rIns="91425" bIns="91425" anchor="t" anchorCtr="0"/>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45720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91440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37160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182880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28600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274320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20040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365760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0" name="Google Shape;140;p30"/>
          <p:cNvSpPr txBox="1">
            <a:spLocks noGrp="1"/>
          </p:cNvSpPr>
          <p:nvPr>
            <p:ph type="sldNum" idx="12"/>
          </p:nvPr>
        </p:nvSpPr>
        <p:spPr>
          <a:xfrm>
            <a:off x="6876320" y="6356351"/>
            <a:ext cx="2133600" cy="365100"/>
          </a:xfrm>
          <a:prstGeom prst="rect">
            <a:avLst/>
          </a:prstGeom>
          <a:noFill/>
          <a:ln>
            <a:noFill/>
          </a:ln>
        </p:spPr>
        <p:txBody>
          <a:bodyPr spcFirstLastPara="1" wrap="square" lIns="91425" tIns="45700" rIns="91425" bIns="45700" anchor="t" anchorCtr="0">
            <a:noAutofit/>
          </a:bodyPr>
          <a:lstStyle>
            <a:lvl1pPr marL="0" marR="0" lvl="0"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1pPr>
            <a:lvl2pPr marL="0" marR="0" lvl="1"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2pPr>
            <a:lvl3pPr marL="0" marR="0" lvl="2"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3pPr>
            <a:lvl4pPr marL="0" marR="0" lvl="3"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4pPr>
            <a:lvl5pPr marL="0" marR="0" lvl="4"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5pPr>
            <a:lvl6pPr marL="0" marR="0" lvl="5"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6pPr>
            <a:lvl7pPr marL="0" marR="0" lvl="6"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7pPr>
            <a:lvl8pPr marL="0" marR="0" lvl="7"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8pPr>
            <a:lvl9pPr marL="0" marR="0" lvl="8" indent="0" algn="l" rtl="0">
              <a:lnSpc>
                <a:spcPct val="100000"/>
              </a:lnSpc>
              <a:spcBef>
                <a:spcPts val="0"/>
              </a:spcBef>
              <a:spcAft>
                <a:spcPts val="0"/>
              </a:spcAft>
              <a:buClr>
                <a:srgbClr val="A6CE38"/>
              </a:buClr>
              <a:buFont typeface="Calibri"/>
              <a:buNone/>
              <a:defRPr sz="1800" b="0" i="0" u="none" strike="noStrike" cap="none">
                <a:solidFill>
                  <a:srgbClr val="A6CE38"/>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
        <p:nvSpPr>
          <p:cNvPr id="141" name="Google Shape;141;p30"/>
          <p:cNvSpPr txBox="1">
            <a:spLocks noGrp="1"/>
          </p:cNvSpPr>
          <p:nvPr>
            <p:ph type="title"/>
          </p:nvPr>
        </p:nvSpPr>
        <p:spPr>
          <a:xfrm>
            <a:off x="1691600" y="66260"/>
            <a:ext cx="7315200" cy="914400"/>
          </a:xfrm>
          <a:prstGeom prst="rect">
            <a:avLst/>
          </a:prstGeom>
          <a:noFill/>
          <a:ln>
            <a:noFill/>
          </a:ln>
        </p:spPr>
        <p:txBody>
          <a:bodyPr spcFirstLastPara="1" wrap="square" lIns="91425" tIns="91425" rIns="91425" bIns="91425" anchor="b" anchorCtr="0"/>
          <a:lstStyle>
            <a:lvl1pPr marL="0" marR="0" lvl="0" indent="0" algn="r" rtl="0">
              <a:lnSpc>
                <a:spcPct val="100000"/>
              </a:lnSpc>
              <a:spcBef>
                <a:spcPts val="0"/>
              </a:spcBef>
              <a:spcAft>
                <a:spcPts val="0"/>
              </a:spcAft>
              <a:buClr>
                <a:srgbClr val="A4CD39"/>
              </a:buClr>
              <a:buSzPts val="1400"/>
              <a:buFont typeface="Open Sans SemiBold"/>
              <a:buNone/>
              <a:defRPr sz="4000" b="1" i="0" u="none" strike="noStrike" cap="none">
                <a:solidFill>
                  <a:srgbClr val="A4CD39"/>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a:stretch/>
        </p:blipFill>
        <p:spPr>
          <a:xfrm>
            <a:off x="0" y="1"/>
            <a:ext cx="9144000" cy="6863323"/>
          </a:xfrm>
          <a:prstGeom prst="rect">
            <a:avLst/>
          </a:prstGeom>
          <a:noFill/>
          <a:ln>
            <a:noFill/>
          </a:ln>
        </p:spPr>
      </p:pic>
      <p:sp>
        <p:nvSpPr>
          <p:cNvPr id="34" name="Google Shape;34;p7"/>
          <p:cNvSpPr txBox="1">
            <a:spLocks noGrp="1"/>
          </p:cNvSpPr>
          <p:nvPr>
            <p:ph type="title"/>
          </p:nvPr>
        </p:nvSpPr>
        <p:spPr>
          <a:xfrm>
            <a:off x="609600" y="405301"/>
            <a:ext cx="7924800"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35" name="Google Shape;35;p7"/>
          <p:cNvSpPr txBox="1">
            <a:spLocks noGrp="1"/>
          </p:cNvSpPr>
          <p:nvPr>
            <p:ph type="body" idx="1"/>
          </p:nvPr>
        </p:nvSpPr>
        <p:spPr>
          <a:xfrm>
            <a:off x="609600" y="1562100"/>
            <a:ext cx="7924800" cy="4572000"/>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rgbClr val="FFFFFF"/>
              </a:buClr>
              <a:buSzPts val="3000"/>
              <a:buFont typeface="Arial"/>
              <a:buChar char="•"/>
              <a:defRPr sz="3000" b="0" i="0" u="none" strike="noStrike" cap="none">
                <a:solidFill>
                  <a:srgbClr val="FFFFFF"/>
                </a:solidFill>
                <a:latin typeface="Open Sans"/>
                <a:ea typeface="Open Sans"/>
                <a:cs typeface="Open Sans"/>
                <a:sym typeface="Open Sans"/>
              </a:defRPr>
            </a:lvl1pPr>
            <a:lvl2pPr marL="914400" marR="0" lvl="1" indent="-393700" algn="l" rtl="0">
              <a:lnSpc>
                <a:spcPct val="100000"/>
              </a:lnSpc>
              <a:spcBef>
                <a:spcPts val="600"/>
              </a:spcBef>
              <a:spcAft>
                <a:spcPts val="0"/>
              </a:spcAft>
              <a:buClr>
                <a:srgbClr val="FFFFFF"/>
              </a:buClr>
              <a:buSzPts val="2600"/>
              <a:buFont typeface="Arial"/>
              <a:buChar char="•"/>
              <a:defRPr sz="2600" b="0" i="0" u="none" strike="noStrike" cap="none">
                <a:solidFill>
                  <a:srgbClr val="FFFFFF"/>
                </a:solidFill>
                <a:latin typeface="Open Sans"/>
                <a:ea typeface="Open Sans"/>
                <a:cs typeface="Open Sans"/>
                <a:sym typeface="Open Sans"/>
              </a:defRPr>
            </a:lvl2pPr>
            <a:lvl3pPr marL="1371600" marR="0" lvl="2"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3pPr>
            <a:lvl4pPr marL="1828800" marR="0" lvl="3"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4pPr>
            <a:lvl5pPr marL="2286000" marR="0" lvl="4" indent="-381000" algn="l" rtl="0">
              <a:lnSpc>
                <a:spcPct val="100000"/>
              </a:lnSpc>
              <a:spcBef>
                <a:spcPts val="600"/>
              </a:spcBef>
              <a:spcAft>
                <a:spcPts val="0"/>
              </a:spcAft>
              <a:buClr>
                <a:srgbClr val="FFFFFF"/>
              </a:buClr>
              <a:buSzPts val="2400"/>
              <a:buFont typeface="Arial"/>
              <a:buChar char="•"/>
              <a:defRPr sz="2400" b="0" i="0" u="none" strike="noStrike" cap="none">
                <a:solidFill>
                  <a:srgbClr val="FFFFFF"/>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42"/>
        <p:cNvGrpSpPr/>
        <p:nvPr/>
      </p:nvGrpSpPr>
      <p:grpSpPr>
        <a:xfrm>
          <a:off x="0" y="0"/>
          <a:ext cx="0" cy="0"/>
          <a:chOff x="0" y="0"/>
          <a:chExt cx="0" cy="0"/>
        </a:xfrm>
      </p:grpSpPr>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143"/>
        <p:cNvGrpSpPr/>
        <p:nvPr/>
      </p:nvGrpSpPr>
      <p:grpSpPr>
        <a:xfrm>
          <a:off x="0" y="0"/>
          <a:ext cx="0" cy="0"/>
          <a:chOff x="0" y="0"/>
          <a:chExt cx="0" cy="0"/>
        </a:xfrm>
      </p:grpSpPr>
      <p:sp>
        <p:nvSpPr>
          <p:cNvPr id="144" name="Google Shape;144;p32"/>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2"/>
              </a:buClr>
              <a:buSzPts val="1400"/>
              <a:buFont typeface="Open Sans SemiBold"/>
              <a:buNone/>
              <a:defRPr sz="4000" b="1" i="0" u="none" strike="noStrike" cap="none">
                <a:solidFill>
                  <a:schemeClr val="dk2"/>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5" name="Google Shape;145;p32"/>
          <p:cNvSpPr>
            <a:spLocks noGrp="1"/>
          </p:cNvSpPr>
          <p:nvPr>
            <p:ph type="pic" idx="2"/>
          </p:nvPr>
        </p:nvSpPr>
        <p:spPr>
          <a:xfrm>
            <a:off x="609600" y="1562100"/>
            <a:ext cx="7924800" cy="4572000"/>
          </a:xfrm>
          <a:prstGeom prst="rect">
            <a:avLst/>
          </a:prstGeom>
          <a:noFill/>
          <a:ln>
            <a:noFill/>
          </a:ln>
        </p:spPr>
        <p:txBody>
          <a:bodyPr spcFirstLastPara="1" wrap="square" lIns="91425" tIns="91425" rIns="91425" bIns="91425" anchor="ctr" anchorCtr="0"/>
          <a:lstStyle>
            <a:lvl1pPr marL="228600" marR="0" lvl="0" indent="-22860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46"/>
        <p:cNvGrpSpPr/>
        <p:nvPr/>
      </p:nvGrpSpPr>
      <p:grpSpPr>
        <a:xfrm>
          <a:off x="0" y="0"/>
          <a:ext cx="0" cy="0"/>
          <a:chOff x="0" y="0"/>
          <a:chExt cx="0" cy="0"/>
        </a:xfrm>
      </p:grpSpPr>
      <p:sp>
        <p:nvSpPr>
          <p:cNvPr id="147" name="Google Shape;147;p33"/>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48" name="Google Shape;148;p33"/>
          <p:cNvSpPr txBox="1">
            <a:spLocks noGrp="1"/>
          </p:cNvSpPr>
          <p:nvPr>
            <p:ph type="body" idx="1"/>
          </p:nvPr>
        </p:nvSpPr>
        <p:spPr>
          <a:xfrm>
            <a:off x="609600" y="1562101"/>
            <a:ext cx="7924800" cy="5013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3000"/>
              <a:buFont typeface="Arial"/>
              <a:buNone/>
              <a:defRPr sz="2600" b="1" i="0" u="none" strike="noStrike" cap="none">
                <a:solidFill>
                  <a:schemeClr val="dk2"/>
                </a:solidFill>
                <a:latin typeface="Open Sans SemiBold"/>
                <a:ea typeface="Open Sans SemiBold"/>
                <a:cs typeface="Open Sans SemiBold"/>
                <a:sym typeface="Open Sans SemiBold"/>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9" name="Google Shape;149;p33"/>
          <p:cNvSpPr txBox="1">
            <a:spLocks noGrp="1"/>
          </p:cNvSpPr>
          <p:nvPr>
            <p:ph type="body" idx="2"/>
          </p:nvPr>
        </p:nvSpPr>
        <p:spPr>
          <a:xfrm>
            <a:off x="890954" y="2172678"/>
            <a:ext cx="7643400" cy="3439200"/>
          </a:xfrm>
          <a:prstGeom prst="rect">
            <a:avLst/>
          </a:prstGeom>
          <a:noFill/>
          <a:ln>
            <a:noFill/>
          </a:ln>
        </p:spPr>
        <p:txBody>
          <a:bodyPr spcFirstLastPara="1" wrap="square" lIns="91425" tIns="91425" rIns="91425" bIns="91425" anchor="t" anchorCtr="0"/>
          <a:lstStyle>
            <a:lvl1pPr marL="457200" marR="0" lvl="0" indent="-228600" algn="l" rtl="0">
              <a:lnSpc>
                <a:spcPct val="100000"/>
              </a:lnSpc>
              <a:spcBef>
                <a:spcPts val="1000"/>
              </a:spcBef>
              <a:spcAft>
                <a:spcPts val="0"/>
              </a:spcAft>
              <a:buClr>
                <a:schemeClr val="dk2"/>
              </a:buClr>
              <a:buSzPts val="3000"/>
              <a:buFont typeface="Arial"/>
              <a:buNone/>
              <a:defRPr sz="2400" b="0" i="0" u="none" strike="noStrike" cap="none">
                <a:solidFill>
                  <a:schemeClr val="dk2"/>
                </a:solidFill>
                <a:latin typeface="Open Sans"/>
                <a:ea typeface="Open Sans"/>
                <a:cs typeface="Open Sans"/>
                <a:sym typeface="Open Sans"/>
              </a:defRPr>
            </a:lvl1pPr>
            <a:lvl2pPr marL="914400" marR="0" lvl="1" indent="-228600" algn="l" rtl="0">
              <a:lnSpc>
                <a:spcPct val="100000"/>
              </a:lnSpc>
              <a:spcBef>
                <a:spcPts val="600"/>
              </a:spcBef>
              <a:spcAft>
                <a:spcPts val="0"/>
              </a:spcAft>
              <a:buClr>
                <a:schemeClr val="dk2"/>
              </a:buClr>
              <a:buSzPts val="2600"/>
              <a:buFont typeface="Arial"/>
              <a:buNone/>
              <a:defRPr sz="2600" b="0" i="0" u="none" strike="noStrike" cap="none">
                <a:solidFill>
                  <a:schemeClr val="dk2"/>
                </a:solidFill>
                <a:latin typeface="Open Sans"/>
                <a:ea typeface="Open Sans"/>
                <a:cs typeface="Open Sans"/>
                <a:sym typeface="Open Sans"/>
              </a:defRPr>
            </a:lvl2pPr>
            <a:lvl3pPr marL="1371600" marR="0" lvl="2"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3pPr>
            <a:lvl4pPr marL="1828800" marR="0" lvl="3"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4pPr>
            <a:lvl5pPr marL="2286000" marR="0" lvl="4" indent="-228600" algn="l" rtl="0">
              <a:lnSpc>
                <a:spcPct val="100000"/>
              </a:lnSpc>
              <a:spcBef>
                <a:spcPts val="600"/>
              </a:spcBef>
              <a:spcAft>
                <a:spcPts val="0"/>
              </a:spcAft>
              <a:buClr>
                <a:schemeClr val="dk2"/>
              </a:buClr>
              <a:buSzPts val="2400"/>
              <a:buFont typeface="Arial"/>
              <a:buNone/>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50"/>
        <p:cNvGrpSpPr/>
        <p:nvPr/>
      </p:nvGrpSpPr>
      <p:grpSpPr>
        <a:xfrm>
          <a:off x="0" y="0"/>
          <a:ext cx="0" cy="0"/>
          <a:chOff x="0" y="0"/>
          <a:chExt cx="0" cy="0"/>
        </a:xfrm>
      </p:grpSpPr>
      <p:pic>
        <p:nvPicPr>
          <p:cNvPr id="151" name="Google Shape;151;p34"/>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152" name="Google Shape;152;p34"/>
          <p:cNvSpPr txBox="1">
            <a:spLocks noGrp="1"/>
          </p:cNvSpPr>
          <p:nvPr>
            <p:ph type="body" idx="1"/>
          </p:nvPr>
        </p:nvSpPr>
        <p:spPr>
          <a:xfrm>
            <a:off x="1820985" y="4085487"/>
            <a:ext cx="67134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3000"/>
              <a:buFont typeface="Arial"/>
              <a:buNone/>
              <a:defRPr sz="2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3" name="Google Shape;153;p34"/>
          <p:cNvSpPr txBox="1">
            <a:spLocks noGrp="1"/>
          </p:cNvSpPr>
          <p:nvPr>
            <p:ph type="body" idx="2"/>
          </p:nvPr>
        </p:nvSpPr>
        <p:spPr>
          <a:xfrm>
            <a:off x="1820986" y="4616939"/>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3000"/>
              <a:buFont typeface="Arial"/>
              <a:buNone/>
              <a:defRPr sz="180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4" name="Google Shape;154;p34"/>
          <p:cNvSpPr txBox="1">
            <a:spLocks noGrp="1"/>
          </p:cNvSpPr>
          <p:nvPr>
            <p:ph type="body" idx="3"/>
          </p:nvPr>
        </p:nvSpPr>
        <p:spPr>
          <a:xfrm>
            <a:off x="1820986" y="5624145"/>
            <a:ext cx="6724200" cy="5100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lt1"/>
              </a:buClr>
              <a:buSzPts val="3000"/>
              <a:buFont typeface="Arial"/>
              <a:buNone/>
              <a:defRPr sz="1350" b="0" i="0" u="none" strike="noStrike" cap="none">
                <a:solidFill>
                  <a:schemeClr val="lt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5" name="Google Shape;155;p34"/>
          <p:cNvSpPr txBox="1">
            <a:spLocks noGrp="1"/>
          </p:cNvSpPr>
          <p:nvPr>
            <p:ph type="body" idx="4"/>
          </p:nvPr>
        </p:nvSpPr>
        <p:spPr>
          <a:xfrm>
            <a:off x="3735754" y="6193176"/>
            <a:ext cx="3043200" cy="2832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1"/>
              </a:buClr>
              <a:buSzPts val="3000"/>
              <a:buFont typeface="Arial"/>
              <a:buNone/>
              <a:defRPr sz="1270" b="0" i="0" u="none" strike="noStrike" cap="none">
                <a:solidFill>
                  <a:schemeClr val="dk1"/>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6" name="Google Shape;156;p34"/>
          <p:cNvSpPr txBox="1">
            <a:spLocks noGrp="1"/>
          </p:cNvSpPr>
          <p:nvPr>
            <p:ph type="body" idx="5"/>
          </p:nvPr>
        </p:nvSpPr>
        <p:spPr>
          <a:xfrm>
            <a:off x="3735754" y="6401541"/>
            <a:ext cx="3043200" cy="2691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3000"/>
              <a:buFont typeface="Arial"/>
              <a:buNone/>
              <a:defRPr sz="1099" b="0" i="1"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7" name="Google Shape;157;p34"/>
          <p:cNvSpPr txBox="1">
            <a:spLocks noGrp="1"/>
          </p:cNvSpPr>
          <p:nvPr>
            <p:ph type="body" idx="6"/>
          </p:nvPr>
        </p:nvSpPr>
        <p:spPr>
          <a:xfrm>
            <a:off x="3735754" y="6605569"/>
            <a:ext cx="3043200" cy="269100"/>
          </a:xfrm>
          <a:prstGeom prst="rect">
            <a:avLst/>
          </a:prstGeom>
          <a:noFill/>
          <a:ln>
            <a:noFill/>
          </a:ln>
        </p:spPr>
        <p:txBody>
          <a:bodyPr spcFirstLastPara="1" wrap="square" lIns="91425" tIns="91425" rIns="91425" bIns="91425" anchor="t" anchorCtr="0"/>
          <a:lstStyle>
            <a:lvl1pPr marL="457200" marR="0" lvl="0" indent="-228600" algn="r" rtl="0">
              <a:lnSpc>
                <a:spcPct val="100000"/>
              </a:lnSpc>
              <a:spcBef>
                <a:spcPts val="1000"/>
              </a:spcBef>
              <a:spcAft>
                <a:spcPts val="0"/>
              </a:spcAft>
              <a:buClr>
                <a:schemeClr val="dk2"/>
              </a:buClr>
              <a:buSzPts val="3000"/>
              <a:buFont typeface="Arial"/>
              <a:buNone/>
              <a:defRPr sz="1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158"/>
        <p:cNvGrpSpPr/>
        <p:nvPr/>
      </p:nvGrpSpPr>
      <p:grpSpPr>
        <a:xfrm>
          <a:off x="0" y="0"/>
          <a:ext cx="0" cy="0"/>
          <a:chOff x="0" y="0"/>
          <a:chExt cx="0" cy="0"/>
        </a:xfrm>
      </p:grpSpPr>
      <p:sp>
        <p:nvSpPr>
          <p:cNvPr id="159" name="Google Shape;159;p35"/>
          <p:cNvSpPr txBox="1">
            <a:spLocks noGrp="1"/>
          </p:cNvSpPr>
          <p:nvPr>
            <p:ph type="title"/>
          </p:nvPr>
        </p:nvSpPr>
        <p:spPr>
          <a:xfrm>
            <a:off x="3122341" y="405302"/>
            <a:ext cx="5422800" cy="984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sp>
        <p:nvSpPr>
          <p:cNvPr id="160" name="Google Shape;160;p35"/>
          <p:cNvSpPr txBox="1">
            <a:spLocks noGrp="1"/>
          </p:cNvSpPr>
          <p:nvPr>
            <p:ph type="body" idx="1"/>
          </p:nvPr>
        </p:nvSpPr>
        <p:spPr>
          <a:xfrm>
            <a:off x="3122613" y="1562100"/>
            <a:ext cx="54117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1" name="Google Shape;161;p35"/>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91425" rIns="91425" bIns="91425" anchor="ctr" anchorCtr="1"/>
          <a:lstStyle>
            <a:lvl1pPr marL="228600" marR="0" lvl="0" indent="-2286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438912" marR="0" lvl="1" indent="-235712"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685800" marR="0" lvl="2" indent="-2286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960120" marR="0" lvl="3" indent="-23621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1234440" marR="0" lvl="4" indent="-231139"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514600" marR="0" lvl="5" indent="-2286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2971800" marR="0" lvl="6"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429000" marR="0" lvl="7"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3886200" marR="0" lvl="8" indent="-2286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matchingName="Title page">
  <p:cSld name="Title page">
    <p:spTree>
      <p:nvGrpSpPr>
        <p:cNvPr id="1" name="Shape 168"/>
        <p:cNvGrpSpPr/>
        <p:nvPr/>
      </p:nvGrpSpPr>
      <p:grpSpPr>
        <a:xfrm>
          <a:off x="0" y="0"/>
          <a:ext cx="0" cy="0"/>
          <a:chOff x="0" y="0"/>
          <a:chExt cx="0" cy="0"/>
        </a:xfrm>
      </p:grpSpPr>
      <p:pic>
        <p:nvPicPr>
          <p:cNvPr id="169" name="Google Shape;169;p37"/>
          <p:cNvPicPr preferRelativeResize="0"/>
          <p:nvPr/>
        </p:nvPicPr>
        <p:blipFill rotWithShape="1">
          <a:blip r:embed="rId2">
            <a:alphaModFix/>
          </a:blip>
          <a:srcRect/>
          <a:stretch/>
        </p:blipFill>
        <p:spPr>
          <a:xfrm>
            <a:off x="0" y="0"/>
            <a:ext cx="9144002" cy="6858001"/>
          </a:xfrm>
          <a:prstGeom prst="rect">
            <a:avLst/>
          </a:prstGeom>
          <a:noFill/>
          <a:ln>
            <a:noFill/>
          </a:ln>
        </p:spPr>
      </p:pic>
      <p:sp>
        <p:nvSpPr>
          <p:cNvPr id="170" name="Google Shape;170;p37"/>
          <p:cNvSpPr txBox="1">
            <a:spLocks noGrp="1"/>
          </p:cNvSpPr>
          <p:nvPr>
            <p:ph type="body" idx="1"/>
          </p:nvPr>
        </p:nvSpPr>
        <p:spPr>
          <a:xfrm>
            <a:off x="1820985" y="4085487"/>
            <a:ext cx="67134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2800"/>
              <a:buFont typeface="Open Sans"/>
              <a:buNone/>
              <a:defRPr sz="2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1" name="Google Shape;171;p37"/>
          <p:cNvSpPr txBox="1">
            <a:spLocks noGrp="1"/>
          </p:cNvSpPr>
          <p:nvPr>
            <p:ph type="body" idx="2"/>
          </p:nvPr>
        </p:nvSpPr>
        <p:spPr>
          <a:xfrm>
            <a:off x="1820986" y="4616939"/>
            <a:ext cx="67242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800"/>
              <a:buFont typeface="Open Sans"/>
              <a:buNone/>
              <a:defRPr sz="180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2" name="Google Shape;172;p37"/>
          <p:cNvSpPr txBox="1">
            <a:spLocks noGrp="1"/>
          </p:cNvSpPr>
          <p:nvPr>
            <p:ph type="body" idx="3"/>
          </p:nvPr>
        </p:nvSpPr>
        <p:spPr>
          <a:xfrm>
            <a:off x="1820986" y="5624145"/>
            <a:ext cx="6724200" cy="5100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lt1"/>
              </a:buClr>
              <a:buSzPts val="1350"/>
              <a:buFont typeface="Open Sans"/>
              <a:buNone/>
              <a:defRPr sz="1350" cap="none">
                <a:solidFill>
                  <a:schemeClr val="lt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3" name="Google Shape;173;p37"/>
          <p:cNvSpPr txBox="1">
            <a:spLocks noGrp="1"/>
          </p:cNvSpPr>
          <p:nvPr>
            <p:ph type="body" idx="4"/>
          </p:nvPr>
        </p:nvSpPr>
        <p:spPr>
          <a:xfrm>
            <a:off x="3735754" y="6193176"/>
            <a:ext cx="3043200" cy="2832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1"/>
              </a:buClr>
              <a:buSzPts val="1270"/>
              <a:buFont typeface="Open Sans"/>
              <a:buNone/>
              <a:defRPr sz="1270" cap="none">
                <a:solidFill>
                  <a:schemeClr val="dk1"/>
                </a:solidFill>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4" name="Google Shape;174;p37"/>
          <p:cNvSpPr txBox="1">
            <a:spLocks noGrp="1"/>
          </p:cNvSpPr>
          <p:nvPr>
            <p:ph type="body" idx="5"/>
          </p:nvPr>
        </p:nvSpPr>
        <p:spPr>
          <a:xfrm>
            <a:off x="3735754" y="6401541"/>
            <a:ext cx="30432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99"/>
              <a:buFont typeface="Open Sans"/>
              <a:buNone/>
              <a:defRPr sz="1099" b="0" i="1"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75" name="Google Shape;175;p37"/>
          <p:cNvSpPr txBox="1">
            <a:spLocks noGrp="1"/>
          </p:cNvSpPr>
          <p:nvPr>
            <p:ph type="body" idx="6"/>
          </p:nvPr>
        </p:nvSpPr>
        <p:spPr>
          <a:xfrm>
            <a:off x="3735754" y="6605569"/>
            <a:ext cx="3043200" cy="269400"/>
          </a:xfrm>
          <a:prstGeom prst="rect">
            <a:avLst/>
          </a:prstGeom>
          <a:noFill/>
          <a:ln>
            <a:noFill/>
          </a:ln>
        </p:spPr>
        <p:txBody>
          <a:bodyPr spcFirstLastPara="1" wrap="square" lIns="91425" tIns="45700" rIns="91425" bIns="45700" anchor="t" anchorCtr="0"/>
          <a:lstStyle>
            <a:lvl1pPr marL="457200" lvl="0" indent="-228600" algn="r" rtl="0">
              <a:lnSpc>
                <a:spcPct val="100000"/>
              </a:lnSpc>
              <a:spcBef>
                <a:spcPts val="1000"/>
              </a:spcBef>
              <a:spcAft>
                <a:spcPts val="0"/>
              </a:spcAft>
              <a:buClr>
                <a:schemeClr val="dk2"/>
              </a:buClr>
              <a:buSzPts val="1000"/>
              <a:buFont typeface="Open Sans"/>
              <a:buNone/>
              <a:defRPr sz="1000" b="0" i="0" cap="none">
                <a:solidFill>
                  <a:schemeClr val="dk2"/>
                </a:solidFill>
                <a:latin typeface="Open Sans"/>
                <a:ea typeface="Open Sans"/>
                <a:cs typeface="Open Sans"/>
                <a:sym typeface="Open Sans"/>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ullet text page">
  <p:cSld name="Bullet text page">
    <p:spTree>
      <p:nvGrpSpPr>
        <p:cNvPr id="1" name="Shape 176"/>
        <p:cNvGrpSpPr/>
        <p:nvPr/>
      </p:nvGrpSpPr>
      <p:grpSpPr>
        <a:xfrm>
          <a:off x="0" y="0"/>
          <a:ext cx="0" cy="0"/>
          <a:chOff x="0" y="0"/>
          <a:chExt cx="0" cy="0"/>
        </a:xfrm>
      </p:grpSpPr>
      <p:sp>
        <p:nvSpPr>
          <p:cNvPr id="177" name="Google Shape;177;p38"/>
          <p:cNvSpPr txBox="1">
            <a:spLocks noGrp="1"/>
          </p:cNvSpPr>
          <p:nvPr>
            <p:ph type="title"/>
          </p:nvPr>
        </p:nvSpPr>
        <p:spPr>
          <a:xfrm>
            <a:off x="609600" y="405302"/>
            <a:ext cx="79248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78" name="Google Shape;178;p38"/>
          <p:cNvSpPr txBox="1">
            <a:spLocks noGrp="1"/>
          </p:cNvSpPr>
          <p:nvPr>
            <p:ph type="body" idx="1"/>
          </p:nvPr>
        </p:nvSpPr>
        <p:spPr>
          <a:xfrm>
            <a:off x="609600" y="1562100"/>
            <a:ext cx="79248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1_Vision (static)">
  <p:cSld name="1_Vision (static)">
    <p:spTree>
      <p:nvGrpSpPr>
        <p:cNvPr id="1" name="Shape 179"/>
        <p:cNvGrpSpPr/>
        <p:nvPr/>
      </p:nvGrpSpPr>
      <p:grpSpPr>
        <a:xfrm>
          <a:off x="0" y="0"/>
          <a:ext cx="0" cy="0"/>
          <a:chOff x="0" y="0"/>
          <a:chExt cx="0" cy="0"/>
        </a:xfrm>
      </p:grpSpPr>
      <p:pic>
        <p:nvPicPr>
          <p:cNvPr id="180" name="Google Shape;180;p39"/>
          <p:cNvPicPr preferRelativeResize="0"/>
          <p:nvPr/>
        </p:nvPicPr>
        <p:blipFill rotWithShape="1">
          <a:blip r:embed="rId2">
            <a:alphaModFix/>
          </a:blip>
          <a:srcRect/>
          <a:stretch/>
        </p:blipFill>
        <p:spPr>
          <a:xfrm>
            <a:off x="0" y="0"/>
            <a:ext cx="9144002" cy="6863322"/>
          </a:xfrm>
          <a:prstGeom prst="rect">
            <a:avLst/>
          </a:prstGeom>
          <a:noFill/>
          <a:ln>
            <a:noFill/>
          </a:ln>
        </p:spPr>
      </p:pic>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ullet text page">
  <p:cSld name="1_Bullet text page">
    <p:spTree>
      <p:nvGrpSpPr>
        <p:cNvPr id="1" name="Shape 181"/>
        <p:cNvGrpSpPr/>
        <p:nvPr/>
      </p:nvGrpSpPr>
      <p:grpSpPr>
        <a:xfrm>
          <a:off x="0" y="0"/>
          <a:ext cx="0" cy="0"/>
          <a:chOff x="0" y="0"/>
          <a:chExt cx="0" cy="0"/>
        </a:xfrm>
      </p:grpSpPr>
      <p:sp>
        <p:nvSpPr>
          <p:cNvPr id="182" name="Google Shape;182;p40"/>
          <p:cNvSpPr txBox="1">
            <a:spLocks noGrp="1"/>
          </p:cNvSpPr>
          <p:nvPr>
            <p:ph type="title"/>
          </p:nvPr>
        </p:nvSpPr>
        <p:spPr>
          <a:xfrm>
            <a:off x="609600" y="405302"/>
            <a:ext cx="7924800" cy="984600"/>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183" name="Google Shape;183;p40"/>
          <p:cNvSpPr txBox="1">
            <a:spLocks noGrp="1"/>
          </p:cNvSpPr>
          <p:nvPr>
            <p:ph type="body" idx="1"/>
          </p:nvPr>
        </p:nvSpPr>
        <p:spPr>
          <a:xfrm>
            <a:off x="609600" y="1562100"/>
            <a:ext cx="7924800" cy="45720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4"/>
        <p:cNvGrpSpPr/>
        <p:nvPr/>
      </p:nvGrpSpPr>
      <p:grpSpPr>
        <a:xfrm>
          <a:off x="0" y="0"/>
          <a:ext cx="0" cy="0"/>
          <a:chOff x="0" y="0"/>
          <a:chExt cx="0" cy="0"/>
        </a:xfrm>
      </p:grpSpPr>
      <p:sp>
        <p:nvSpPr>
          <p:cNvPr id="185" name="Google Shape;185;p41"/>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86" name="Google Shape;186;p41"/>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87" name="Google Shape;187;p41"/>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8" name="Google Shape;188;p41"/>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lstStyle>
            <a:lvl1pPr marR="0" lvl="0" algn="l" rtl="0">
              <a:spcBef>
                <a:spcPts val="0"/>
              </a:spcBef>
              <a:spcAft>
                <a:spcPts val="0"/>
              </a:spcAft>
              <a:buSzPts val="1400"/>
              <a:buNone/>
              <a:defRPr sz="1800">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9" name="Google Shape;189;p41"/>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Calibri"/>
                <a:ea typeface="Calibri"/>
                <a:cs typeface="Calibri"/>
                <a:sym typeface="Calibri"/>
              </a:defRPr>
            </a:lvl1pPr>
            <a:lvl2pPr marL="0" marR="0" lvl="1" indent="0" algn="l" rtl="0">
              <a:spcBef>
                <a:spcPts val="0"/>
              </a:spcBef>
              <a:buNone/>
              <a:defRPr sz="1800">
                <a:solidFill>
                  <a:schemeClr val="dk1"/>
                </a:solidFill>
                <a:latin typeface="Calibri"/>
                <a:ea typeface="Calibri"/>
                <a:cs typeface="Calibri"/>
                <a:sym typeface="Calibri"/>
              </a:defRPr>
            </a:lvl2pPr>
            <a:lvl3pPr marL="0" marR="0" lvl="2" indent="0" algn="l" rtl="0">
              <a:spcBef>
                <a:spcPts val="0"/>
              </a:spcBef>
              <a:buNone/>
              <a:defRPr sz="1800">
                <a:solidFill>
                  <a:schemeClr val="dk1"/>
                </a:solidFill>
                <a:latin typeface="Calibri"/>
                <a:ea typeface="Calibri"/>
                <a:cs typeface="Calibri"/>
                <a:sym typeface="Calibri"/>
              </a:defRPr>
            </a:lvl3pPr>
            <a:lvl4pPr marL="0" marR="0" lvl="3" indent="0" algn="l" rtl="0">
              <a:spcBef>
                <a:spcPts val="0"/>
              </a:spcBef>
              <a:buNone/>
              <a:defRPr sz="1800">
                <a:solidFill>
                  <a:schemeClr val="dk1"/>
                </a:solidFill>
                <a:latin typeface="Calibri"/>
                <a:ea typeface="Calibri"/>
                <a:cs typeface="Calibri"/>
                <a:sym typeface="Calibri"/>
              </a:defRPr>
            </a:lvl4pPr>
            <a:lvl5pPr marL="0" marR="0" lvl="4" indent="0" algn="l" rtl="0">
              <a:spcBef>
                <a:spcPts val="0"/>
              </a:spcBef>
              <a:buNone/>
              <a:defRPr sz="1800">
                <a:solidFill>
                  <a:schemeClr val="dk1"/>
                </a:solidFill>
                <a:latin typeface="Calibri"/>
                <a:ea typeface="Calibri"/>
                <a:cs typeface="Calibri"/>
                <a:sym typeface="Calibri"/>
              </a:defRPr>
            </a:lvl5pPr>
            <a:lvl6pPr marL="0" marR="0" lvl="5" indent="0" algn="l" rtl="0">
              <a:spcBef>
                <a:spcPts val="0"/>
              </a:spcBef>
              <a:buNone/>
              <a:defRPr sz="1800">
                <a:solidFill>
                  <a:schemeClr val="dk1"/>
                </a:solidFill>
                <a:latin typeface="Calibri"/>
                <a:ea typeface="Calibri"/>
                <a:cs typeface="Calibri"/>
                <a:sym typeface="Calibri"/>
              </a:defRPr>
            </a:lvl6pPr>
            <a:lvl7pPr marL="0" marR="0" lvl="6" indent="0" algn="l" rtl="0">
              <a:spcBef>
                <a:spcPts val="0"/>
              </a:spcBef>
              <a:buNone/>
              <a:defRPr sz="1800">
                <a:solidFill>
                  <a:schemeClr val="dk1"/>
                </a:solidFill>
                <a:latin typeface="Calibri"/>
                <a:ea typeface="Calibri"/>
                <a:cs typeface="Calibri"/>
                <a:sym typeface="Calibri"/>
              </a:defRPr>
            </a:lvl7pPr>
            <a:lvl8pPr marL="0" marR="0" lvl="7" indent="0" algn="l" rtl="0">
              <a:spcBef>
                <a:spcPts val="0"/>
              </a:spcBef>
              <a:buNone/>
              <a:defRPr sz="1800">
                <a:solidFill>
                  <a:schemeClr val="dk1"/>
                </a:solidFill>
                <a:latin typeface="Calibri"/>
                <a:ea typeface="Calibri"/>
                <a:cs typeface="Calibri"/>
                <a:sym typeface="Calibri"/>
              </a:defRPr>
            </a:lvl8pPr>
            <a:lvl9pPr marL="0" marR="0" lvl="8" indent="0" algn="l" rtl="0">
              <a:spcBef>
                <a:spcPts val="0"/>
              </a:spcBef>
              <a:buNone/>
              <a:defRPr sz="1800">
                <a:solidFill>
                  <a:schemeClr val="dk1"/>
                </a:solidFill>
                <a:latin typeface="Calibri"/>
                <a:ea typeface="Calibri"/>
                <a:cs typeface="Calibri"/>
                <a:sym typeface="Calibri"/>
              </a:defRPr>
            </a:lvl9pPr>
          </a:lstStyle>
          <a:p>
            <a:pPr marL="0" lvl="0" indent="0" algn="l" rtl="0">
              <a:spcBef>
                <a:spcPts val="0"/>
              </a:spcBef>
              <a:spcAft>
                <a:spcPts val="0"/>
              </a:spcAft>
              <a:buNone/>
            </a:pPr>
            <a:r>
              <a:rPr lang="en-US"/>
              <a:t> </a:t>
            </a:r>
            <a:endParaRPr sz="1400">
              <a:solidFill>
                <a:srgbClr val="000000"/>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6"/>
        <p:cNvGrpSpPr/>
        <p:nvPr/>
      </p:nvGrpSpPr>
      <p:grpSpPr>
        <a:xfrm>
          <a:off x="0" y="0"/>
          <a:ext cx="0" cy="0"/>
          <a:chOff x="0" y="0"/>
          <a:chExt cx="0" cy="0"/>
        </a:xfrm>
      </p:grpSpPr>
      <p:sp>
        <p:nvSpPr>
          <p:cNvPr id="37" name="Google Shape;37;p8"/>
          <p:cNvSpPr txBox="1">
            <a:spLocks noGrp="1"/>
          </p:cNvSpPr>
          <p:nvPr>
            <p:ph type="title"/>
          </p:nvPr>
        </p:nvSpPr>
        <p:spPr>
          <a:xfrm>
            <a:off x="609600" y="405301"/>
            <a:ext cx="7935629"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38" name="Google Shape;38;p8"/>
          <p:cNvSpPr txBox="1">
            <a:spLocks noGrp="1"/>
          </p:cNvSpPr>
          <p:nvPr>
            <p:ph type="dt" idx="10"/>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39" name="Google Shape;39;p8"/>
          <p:cNvSpPr txBox="1">
            <a:spLocks noGrp="1"/>
          </p:cNvSpPr>
          <p:nvPr>
            <p:ph type="ftr" idx="11"/>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40" name="Google Shape;40;p8"/>
          <p:cNvSpPr txBox="1">
            <a:spLocks noGrp="1"/>
          </p:cNvSpPr>
          <p:nvPr>
            <p:ph type="sldNum" idx="12"/>
          </p:nvPr>
        </p:nvSpPr>
        <p:spPr>
          <a:xfrm>
            <a:off x="0" y="0"/>
            <a:ext cx="4000000" cy="4000000"/>
          </a:xfrm>
          <a:prstGeom prst="rect">
            <a:avLst/>
          </a:prstGeom>
          <a:noFill/>
          <a:ln>
            <a:noFill/>
          </a:ln>
        </p:spPr>
        <p:txBody>
          <a:bodyPr spcFirstLastPara="1" wrap="square" lIns="121900" tIns="60925" rIns="121900" bIns="60925" anchor="t" anchorCtr="0">
            <a:noAutofit/>
          </a:bodyPr>
          <a:lstStyle>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r>
              <a:rPr lang="en-US"/>
              <a:t> </a:t>
            </a:r>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190"/>
        <p:cNvGrpSpPr/>
        <p:nvPr/>
      </p:nvGrpSpPr>
      <p:grpSpPr>
        <a:xfrm>
          <a:off x="0" y="0"/>
          <a:ext cx="0" cy="0"/>
          <a:chOff x="0" y="0"/>
          <a:chExt cx="0" cy="0"/>
        </a:xfrm>
      </p:grpSpPr>
      <p:pic>
        <p:nvPicPr>
          <p:cNvPr id="191" name="Google Shape;191;p42"/>
          <p:cNvPicPr preferRelativeResize="0"/>
          <p:nvPr/>
        </p:nvPicPr>
        <p:blipFill rotWithShape="1">
          <a:blip r:embed="rId2">
            <a:alphaModFix/>
          </a:blip>
          <a:srcRect/>
          <a:stretch/>
        </p:blipFill>
        <p:spPr>
          <a:xfrm>
            <a:off x="0" y="0"/>
            <a:ext cx="9144002" cy="6863322"/>
          </a:xfrm>
          <a:prstGeom prst="rect">
            <a:avLst/>
          </a:prstGeom>
          <a:noFill/>
          <a:ln>
            <a:noFill/>
          </a:ln>
        </p:spPr>
      </p:pic>
      <p:sp>
        <p:nvSpPr>
          <p:cNvPr id="192" name="Google Shape;192;p42"/>
          <p:cNvSpPr txBox="1"/>
          <p:nvPr/>
        </p:nvSpPr>
        <p:spPr>
          <a:xfrm>
            <a:off x="468923" y="1359877"/>
            <a:ext cx="8206200" cy="4061400"/>
          </a:xfrm>
          <a:prstGeom prst="rect">
            <a:avLst/>
          </a:prstGeom>
          <a:noFill/>
          <a:ln>
            <a:noFill/>
          </a:ln>
        </p:spPr>
        <p:txBody>
          <a:bodyPr spcFirstLastPara="1" wrap="square" lIns="91425" tIns="45700" rIns="91425" bIns="45700"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US" sz="2800" b="1" i="0" u="none" strike="noStrike" cap="none">
                <a:solidFill>
                  <a:schemeClr val="dk1"/>
                </a:solidFill>
                <a:latin typeface="Open Sans"/>
                <a:ea typeface="Open Sans"/>
                <a:cs typeface="Open Sans"/>
                <a:sym typeface="Open Sans"/>
              </a:rPr>
              <a:t>ORCID’S VISION</a:t>
            </a:r>
            <a:r>
              <a:rPr lang="en-US" sz="2800" b="0" i="0" u="none" strike="noStrike" cap="none">
                <a:solidFill>
                  <a:schemeClr val="lt1"/>
                </a:solidFill>
                <a:latin typeface="Open Sans"/>
                <a:ea typeface="Open Sans"/>
                <a:cs typeface="Open Sans"/>
                <a:sym typeface="Open Sans"/>
              </a:rPr>
              <a:t> </a:t>
            </a:r>
            <a:r>
              <a:rPr lang="en-US"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a:p>
          <a:p>
            <a:pPr marL="0" marR="0" lvl="0" indent="0" algn="ctr" rtl="0">
              <a:lnSpc>
                <a:spcPct val="294444"/>
              </a:lnSpc>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Alternate Head, subhead &amp; body copy">
  <p:cSld name="Alternate Head, subhead &amp; body copy">
    <p:spTree>
      <p:nvGrpSpPr>
        <p:cNvPr id="1" name="Shape 193"/>
        <p:cNvGrpSpPr/>
        <p:nvPr/>
      </p:nvGrpSpPr>
      <p:grpSpPr>
        <a:xfrm>
          <a:off x="0" y="0"/>
          <a:ext cx="0" cy="0"/>
          <a:chOff x="0" y="0"/>
          <a:chExt cx="0" cy="0"/>
        </a:xfrm>
      </p:grpSpPr>
      <p:sp>
        <p:nvSpPr>
          <p:cNvPr id="194" name="Google Shape;194;p43"/>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5" name="Google Shape;195;p43"/>
          <p:cNvSpPr txBox="1">
            <a:spLocks noGrp="1"/>
          </p:cNvSpPr>
          <p:nvPr>
            <p:ph type="body" idx="1"/>
          </p:nvPr>
        </p:nvSpPr>
        <p:spPr>
          <a:xfrm>
            <a:off x="609600" y="1562101"/>
            <a:ext cx="7924800" cy="5013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600"/>
              <a:buNone/>
              <a:defRPr sz="2600" b="1" i="0" cap="none">
                <a:latin typeface="Open Sans SemiBold"/>
                <a:ea typeface="Open Sans SemiBold"/>
                <a:cs typeface="Open Sans SemiBold"/>
                <a:sym typeface="Open Sans SemiBold"/>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196" name="Google Shape;196;p43"/>
          <p:cNvSpPr txBox="1">
            <a:spLocks noGrp="1"/>
          </p:cNvSpPr>
          <p:nvPr>
            <p:ph type="body" idx="2"/>
          </p:nvPr>
        </p:nvSpPr>
        <p:spPr>
          <a:xfrm>
            <a:off x="890954" y="2172678"/>
            <a:ext cx="7643400" cy="3439200"/>
          </a:xfrm>
          <a:prstGeom prst="rect">
            <a:avLst/>
          </a:prstGeom>
          <a:noFill/>
          <a:ln>
            <a:noFill/>
          </a:ln>
        </p:spPr>
        <p:txBody>
          <a:bodyPr spcFirstLastPara="1" wrap="square" lIns="91425" tIns="45700" rIns="91425" bIns="45700" anchor="t" anchorCtr="0"/>
          <a:lstStyle>
            <a:lvl1pPr marL="457200" lvl="0" indent="-228600" algn="l" rtl="0">
              <a:lnSpc>
                <a:spcPct val="100000"/>
              </a:lnSpc>
              <a:spcBef>
                <a:spcPts val="1000"/>
              </a:spcBef>
              <a:spcAft>
                <a:spcPts val="0"/>
              </a:spcAft>
              <a:buClr>
                <a:schemeClr val="dk2"/>
              </a:buClr>
              <a:buSzPts val="2400"/>
              <a:buFont typeface="Open Sans"/>
              <a:buNone/>
              <a:defRPr sz="2400"/>
            </a:lvl1pPr>
            <a:lvl2pPr marL="914400" lvl="1" indent="-228600" algn="l" rtl="0">
              <a:lnSpc>
                <a:spcPct val="100000"/>
              </a:lnSpc>
              <a:spcBef>
                <a:spcPts val="600"/>
              </a:spcBef>
              <a:spcAft>
                <a:spcPts val="0"/>
              </a:spcAft>
              <a:buClr>
                <a:schemeClr val="dk2"/>
              </a:buClr>
              <a:buSzPts val="2600"/>
              <a:buFont typeface="Open Sans"/>
              <a:buNone/>
              <a:defRPr/>
            </a:lvl2pPr>
            <a:lvl3pPr marL="1371600" lvl="2" indent="-228600" algn="l" rtl="0">
              <a:lnSpc>
                <a:spcPct val="100000"/>
              </a:lnSpc>
              <a:spcBef>
                <a:spcPts val="600"/>
              </a:spcBef>
              <a:spcAft>
                <a:spcPts val="0"/>
              </a:spcAft>
              <a:buClr>
                <a:schemeClr val="dk2"/>
              </a:buClr>
              <a:buSzPts val="2400"/>
              <a:buFont typeface="Open Sans"/>
              <a:buNone/>
              <a:defRPr/>
            </a:lvl3pPr>
            <a:lvl4pPr marL="1828800" lvl="3" indent="-228600" algn="l" rtl="0">
              <a:lnSpc>
                <a:spcPct val="100000"/>
              </a:lnSpc>
              <a:spcBef>
                <a:spcPts val="600"/>
              </a:spcBef>
              <a:spcAft>
                <a:spcPts val="0"/>
              </a:spcAft>
              <a:buClr>
                <a:schemeClr val="dk2"/>
              </a:buClr>
              <a:buSzPts val="2400"/>
              <a:buFont typeface="Open Sans"/>
              <a:buNone/>
              <a:defRPr/>
            </a:lvl4pPr>
            <a:lvl5pPr marL="2286000" lvl="4" indent="-228600" algn="l" rtl="0">
              <a:lnSpc>
                <a:spcPct val="100000"/>
              </a:lnSpc>
              <a:spcBef>
                <a:spcPts val="600"/>
              </a:spcBef>
              <a:spcAft>
                <a:spcPts val="0"/>
              </a:spcAft>
              <a:buClr>
                <a:schemeClr val="dk2"/>
              </a:buClr>
              <a:buSzPts val="2400"/>
              <a:buFont typeface="Open Sans"/>
              <a:buNone/>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Large imported graphic or chart">
  <p:cSld name="Large imported graphic or chart">
    <p:spTree>
      <p:nvGrpSpPr>
        <p:cNvPr id="1" name="Shape 197"/>
        <p:cNvGrpSpPr/>
        <p:nvPr/>
      </p:nvGrpSpPr>
      <p:grpSpPr>
        <a:xfrm>
          <a:off x="0" y="0"/>
          <a:ext cx="0" cy="0"/>
          <a:chOff x="0" y="0"/>
          <a:chExt cx="0" cy="0"/>
        </a:xfrm>
      </p:grpSpPr>
      <p:sp>
        <p:nvSpPr>
          <p:cNvPr id="198" name="Google Shape;198;p44"/>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lstStyle>
            <a:lvl1pPr lvl="0" algn="l" rtl="0">
              <a:lnSpc>
                <a:spcPct val="100000"/>
              </a:lnSpc>
              <a:spcBef>
                <a:spcPts val="0"/>
              </a:spcBef>
              <a:spcAft>
                <a:spcPts val="0"/>
              </a:spcAft>
              <a:buClr>
                <a:schemeClr val="dk2"/>
              </a:buClr>
              <a:buSzPts val="4000"/>
              <a:buFont typeface="Open Sans SemiBold"/>
              <a:buNone/>
              <a:defRPr>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99" name="Google Shape;199;p44"/>
          <p:cNvSpPr>
            <a:spLocks noGrp="1"/>
          </p:cNvSpPr>
          <p:nvPr>
            <p:ph type="pic" idx="2"/>
          </p:nvPr>
        </p:nvSpPr>
        <p:spPr>
          <a:xfrm>
            <a:off x="609600" y="1562100"/>
            <a:ext cx="7924800" cy="45720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Side image + Text">
  <p:cSld name="Side image + Text">
    <p:spTree>
      <p:nvGrpSpPr>
        <p:cNvPr id="1" name="Shape 200"/>
        <p:cNvGrpSpPr/>
        <p:nvPr/>
      </p:nvGrpSpPr>
      <p:grpSpPr>
        <a:xfrm>
          <a:off x="0" y="0"/>
          <a:ext cx="0" cy="0"/>
          <a:chOff x="0" y="0"/>
          <a:chExt cx="0" cy="0"/>
        </a:xfrm>
      </p:grpSpPr>
      <p:sp>
        <p:nvSpPr>
          <p:cNvPr id="201" name="Google Shape;201;p45"/>
          <p:cNvSpPr txBox="1">
            <a:spLocks noGrp="1"/>
          </p:cNvSpPr>
          <p:nvPr>
            <p:ph type="title"/>
          </p:nvPr>
        </p:nvSpPr>
        <p:spPr>
          <a:xfrm>
            <a:off x="3122341" y="405302"/>
            <a:ext cx="5422800" cy="984600"/>
          </a:xfrm>
          <a:prstGeom prst="rect">
            <a:avLst/>
          </a:prstGeom>
          <a:noFill/>
          <a:ln>
            <a:noFill/>
          </a:ln>
        </p:spPr>
        <p:txBody>
          <a:bodyPr spcFirstLastPara="1" wrap="square" lIns="91425" tIns="45700" rIns="91425" bIns="45700" anchor="b" anchorCtr="0"/>
          <a:lstStyle>
            <a:lvl1pPr lvl="0" algn="l" rtl="0">
              <a:lnSpc>
                <a:spcPct val="222222"/>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202" name="Google Shape;202;p45"/>
          <p:cNvSpPr txBox="1">
            <a:spLocks noGrp="1"/>
          </p:cNvSpPr>
          <p:nvPr>
            <p:ph type="body" idx="1"/>
          </p:nvPr>
        </p:nvSpPr>
        <p:spPr>
          <a:xfrm>
            <a:off x="3122613" y="1562100"/>
            <a:ext cx="5411700" cy="4572000"/>
          </a:xfrm>
          <a:prstGeom prst="rect">
            <a:avLst/>
          </a:prstGeom>
          <a:noFill/>
          <a:ln>
            <a:noFill/>
          </a:ln>
        </p:spPr>
        <p:txBody>
          <a:bodyPr spcFirstLastPara="1" wrap="square" lIns="91425" tIns="45700" rIns="91425" bIns="45700" anchor="t" anchorCtr="0"/>
          <a:lstStyle>
            <a:lvl1pPr marL="457200" lvl="0" indent="-342900" algn="l" rtl="0">
              <a:lnSpc>
                <a:spcPct val="100000"/>
              </a:lnSpc>
              <a:spcBef>
                <a:spcPts val="1000"/>
              </a:spcBef>
              <a:spcAft>
                <a:spcPts val="0"/>
              </a:spcAft>
              <a:buClr>
                <a:schemeClr val="dk2"/>
              </a:buClr>
              <a:buSzPts val="1800"/>
              <a:buChar char="•"/>
              <a:defRPr/>
            </a:lvl1pPr>
            <a:lvl2pPr marL="914400" lvl="1" indent="-342900" algn="l" rtl="0">
              <a:lnSpc>
                <a:spcPct val="100000"/>
              </a:lnSpc>
              <a:spcBef>
                <a:spcPts val="600"/>
              </a:spcBef>
              <a:spcAft>
                <a:spcPts val="0"/>
              </a:spcAft>
              <a:buClr>
                <a:schemeClr val="dk2"/>
              </a:buClr>
              <a:buSzPts val="1800"/>
              <a:buChar char="•"/>
              <a:defRPr/>
            </a:lvl2pPr>
            <a:lvl3pPr marL="1371600" lvl="2" indent="-342900" algn="l" rtl="0">
              <a:lnSpc>
                <a:spcPct val="100000"/>
              </a:lnSpc>
              <a:spcBef>
                <a:spcPts val="600"/>
              </a:spcBef>
              <a:spcAft>
                <a:spcPts val="0"/>
              </a:spcAft>
              <a:buClr>
                <a:schemeClr val="dk2"/>
              </a:buClr>
              <a:buSzPts val="1800"/>
              <a:buChar char="•"/>
              <a:defRPr/>
            </a:lvl3pPr>
            <a:lvl4pPr marL="1828800" lvl="3" indent="-342900" algn="l" rtl="0">
              <a:lnSpc>
                <a:spcPct val="100000"/>
              </a:lnSpc>
              <a:spcBef>
                <a:spcPts val="600"/>
              </a:spcBef>
              <a:spcAft>
                <a:spcPts val="0"/>
              </a:spcAft>
              <a:buClr>
                <a:schemeClr val="dk2"/>
              </a:buClr>
              <a:buSzPts val="1800"/>
              <a:buChar char="•"/>
              <a:defRPr/>
            </a:lvl4pPr>
            <a:lvl5pPr marL="2286000" lvl="4" indent="-342900" algn="l" rtl="0">
              <a:lnSpc>
                <a:spcPct val="100000"/>
              </a:lnSpc>
              <a:spcBef>
                <a:spcPts val="600"/>
              </a:spcBef>
              <a:spcAft>
                <a:spcPts val="0"/>
              </a:spcAft>
              <a:buClr>
                <a:schemeClr val="dk2"/>
              </a:buClr>
              <a:buSzPts val="1800"/>
              <a:buChar char="•"/>
              <a:defRPr/>
            </a:lvl5pPr>
            <a:lvl6pPr marL="2743200" lvl="5" indent="-342900" algn="l" rtl="0">
              <a:lnSpc>
                <a:spcPct val="90000"/>
              </a:lnSpc>
              <a:spcBef>
                <a:spcPts val="600"/>
              </a:spcBef>
              <a:spcAft>
                <a:spcPts val="0"/>
              </a:spcAft>
              <a:buClr>
                <a:schemeClr val="dk1"/>
              </a:buClr>
              <a:buSzPts val="1800"/>
              <a:buChar char="•"/>
              <a:defRPr/>
            </a:lvl6pPr>
            <a:lvl7pPr marL="3200400" lvl="6" indent="-342900" algn="l" rtl="0">
              <a:lnSpc>
                <a:spcPct val="90000"/>
              </a:lnSpc>
              <a:spcBef>
                <a:spcPts val="500"/>
              </a:spcBef>
              <a:spcAft>
                <a:spcPts val="0"/>
              </a:spcAft>
              <a:buClr>
                <a:schemeClr val="dk1"/>
              </a:buClr>
              <a:buSzPts val="1800"/>
              <a:buChar char="•"/>
              <a:defRPr/>
            </a:lvl7pPr>
            <a:lvl8pPr marL="3657600" lvl="7" indent="-342900" algn="l" rtl="0">
              <a:lnSpc>
                <a:spcPct val="90000"/>
              </a:lnSpc>
              <a:spcBef>
                <a:spcPts val="500"/>
              </a:spcBef>
              <a:spcAft>
                <a:spcPts val="0"/>
              </a:spcAft>
              <a:buClr>
                <a:schemeClr val="dk1"/>
              </a:buClr>
              <a:buSzPts val="1800"/>
              <a:buChar char="•"/>
              <a:defRPr/>
            </a:lvl8pPr>
            <a:lvl9pPr marL="4114800" lvl="8" indent="-342900" algn="l" rtl="0">
              <a:lnSpc>
                <a:spcPct val="90000"/>
              </a:lnSpc>
              <a:spcBef>
                <a:spcPts val="500"/>
              </a:spcBef>
              <a:spcAft>
                <a:spcPts val="0"/>
              </a:spcAft>
              <a:buClr>
                <a:schemeClr val="dk1"/>
              </a:buClr>
              <a:buSzPts val="1800"/>
              <a:buChar char="•"/>
              <a:defRPr/>
            </a:lvl9pPr>
          </a:lstStyle>
          <a:p>
            <a:endParaRPr/>
          </a:p>
        </p:txBody>
      </p:sp>
      <p:sp>
        <p:nvSpPr>
          <p:cNvPr id="203" name="Google Shape;203;p45"/>
          <p:cNvSpPr>
            <a:spLocks noGrp="1"/>
          </p:cNvSpPr>
          <p:nvPr>
            <p:ph type="pic" idx="2"/>
          </p:nvPr>
        </p:nvSpPr>
        <p:spPr>
          <a:xfrm>
            <a:off x="0" y="0"/>
            <a:ext cx="3048000" cy="6134100"/>
          </a:xfrm>
          <a:prstGeom prst="rect">
            <a:avLst/>
          </a:prstGeom>
          <a:solidFill>
            <a:schemeClr val="lt1"/>
          </a:solidFill>
          <a:ln>
            <a:noFill/>
          </a:ln>
        </p:spPr>
        <p:txBody>
          <a:bodyPr spcFirstLastPara="1" wrap="square" lIns="91425" tIns="45700" rIns="91425" bIns="45700" anchor="ctr" anchorCtr="1"/>
          <a:lstStyle>
            <a:lvl1pPr marR="0" lvl="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Full photo">
  <p:cSld name="Full photo">
    <p:spTree>
      <p:nvGrpSpPr>
        <p:cNvPr id="1" name="Shape 204"/>
        <p:cNvGrpSpPr/>
        <p:nvPr/>
      </p:nvGrpSpPr>
      <p:grpSpPr>
        <a:xfrm>
          <a:off x="0" y="0"/>
          <a:ext cx="0" cy="0"/>
          <a:chOff x="0" y="0"/>
          <a:chExt cx="0" cy="0"/>
        </a:xfrm>
      </p:grpSpPr>
      <p:sp>
        <p:nvSpPr>
          <p:cNvPr id="205" name="Google Shape;205;p46"/>
          <p:cNvSpPr>
            <a:spLocks noGrp="1"/>
          </p:cNvSpPr>
          <p:nvPr>
            <p:ph type="pic" idx="2"/>
          </p:nvPr>
        </p:nvSpPr>
        <p:spPr>
          <a:xfrm>
            <a:off x="0" y="0"/>
            <a:ext cx="9144000" cy="6134100"/>
          </a:xfrm>
          <a:prstGeom prst="rect">
            <a:avLst/>
          </a:prstGeom>
          <a:noFill/>
          <a:ln>
            <a:noFill/>
          </a:ln>
        </p:spPr>
        <p:txBody>
          <a:bodyPr spcFirstLastPara="1" wrap="square" lIns="91425" tIns="45700" rIns="91425" bIns="45700" anchor="ctr" anchorCtr="0"/>
          <a:lstStyle>
            <a:lvl1pPr marR="0" lvl="0" algn="ctr"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R="0" lvl="1"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R="0" lvl="2"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R="0" lvl="3"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R="0" lvl="4"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R="0" lvl="5"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Vision (static)">
  <p:cSld name="Vision (static)">
    <p:spTree>
      <p:nvGrpSpPr>
        <p:cNvPr id="1" name="Shape 41"/>
        <p:cNvGrpSpPr/>
        <p:nvPr/>
      </p:nvGrpSpPr>
      <p:grpSpPr>
        <a:xfrm>
          <a:off x="0" y="0"/>
          <a:ext cx="0" cy="0"/>
          <a:chOff x="0" y="0"/>
          <a:chExt cx="0" cy="0"/>
        </a:xfrm>
      </p:grpSpPr>
      <p:pic>
        <p:nvPicPr>
          <p:cNvPr id="42" name="Google Shape;42;p9"/>
          <p:cNvPicPr preferRelativeResize="0"/>
          <p:nvPr/>
        </p:nvPicPr>
        <p:blipFill rotWithShape="1">
          <a:blip r:embed="rId2">
            <a:alphaModFix/>
          </a:blip>
          <a:srcRect/>
          <a:stretch/>
        </p:blipFill>
        <p:spPr>
          <a:xfrm>
            <a:off x="0" y="1"/>
            <a:ext cx="9144000" cy="6863323"/>
          </a:xfrm>
          <a:prstGeom prst="rect">
            <a:avLst/>
          </a:prstGeom>
          <a:noFill/>
          <a:ln>
            <a:noFill/>
          </a:ln>
        </p:spPr>
      </p:pic>
      <p:sp>
        <p:nvSpPr>
          <p:cNvPr id="43" name="Google Shape;43;p9"/>
          <p:cNvSpPr txBox="1"/>
          <p:nvPr/>
        </p:nvSpPr>
        <p:spPr>
          <a:xfrm>
            <a:off x="468923" y="1359877"/>
            <a:ext cx="8206155" cy="4910747"/>
          </a:xfrm>
          <a:prstGeom prst="rect">
            <a:avLst/>
          </a:prstGeom>
          <a:noFill/>
          <a:ln>
            <a:noFill/>
          </a:ln>
        </p:spPr>
        <p:txBody>
          <a:bodyPr spcFirstLastPara="1" wrap="square" lIns="121900" tIns="60925" rIns="121900" bIns="60925" anchor="t" anchorCtr="0">
            <a:noAutofit/>
          </a:bodyPr>
          <a:lstStyle/>
          <a:p>
            <a:pPr marL="0" marR="0" lvl="0" indent="0" algn="ctr" rtl="0">
              <a:lnSpc>
                <a:spcPct val="189285"/>
              </a:lnSpc>
              <a:spcBef>
                <a:spcPts val="0"/>
              </a:spcBef>
              <a:spcAft>
                <a:spcPts val="0"/>
              </a:spcAft>
              <a:buClr>
                <a:schemeClr val="dk1"/>
              </a:buClr>
              <a:buSzPts val="2800"/>
              <a:buFont typeface="Open Sans"/>
              <a:buNone/>
            </a:pPr>
            <a:r>
              <a:rPr lang="en-US" sz="2800" b="1" i="0" u="none" strike="noStrike" cap="none">
                <a:solidFill>
                  <a:schemeClr val="dk1"/>
                </a:solidFill>
                <a:latin typeface="Open Sans"/>
                <a:ea typeface="Open Sans"/>
                <a:cs typeface="Open Sans"/>
                <a:sym typeface="Open Sans"/>
              </a:rPr>
              <a:t>ORCID’S VISION</a:t>
            </a:r>
            <a:r>
              <a:rPr lang="en-US" sz="2800" b="0" i="0" u="none" strike="noStrike" cap="none">
                <a:solidFill>
                  <a:schemeClr val="lt1"/>
                </a:solidFill>
                <a:latin typeface="Open Sans"/>
                <a:ea typeface="Open Sans"/>
                <a:cs typeface="Open Sans"/>
                <a:sym typeface="Open Sans"/>
              </a:rPr>
              <a:t> </a:t>
            </a:r>
            <a:r>
              <a:rPr lang="en-US" sz="2200" b="0" i="0" u="none" strike="noStrike" cap="none">
                <a:solidFill>
                  <a:schemeClr val="lt1"/>
                </a:solidFill>
                <a:latin typeface="Open Sans"/>
                <a:ea typeface="Open Sans"/>
                <a:cs typeface="Open Sans"/>
                <a:sym typeface="Open Sans"/>
              </a:rPr>
              <a:t>IS A WORLD WHERE ALL WHO PARTICIPATE IN RESEARCH, SCHOLARSHIP, AND INNOVATION ARE UNIQUELY IDENTIFIED AND CONNECTED TO THEIR CONTRIBUTIONS AND AFFILIATIONS ACROSS TIME, DISCIPLINES, AND BORDERS.</a:t>
            </a:r>
            <a:endParaRPr sz="1900" b="0" i="0" u="none" strike="noStrike" cap="none">
              <a:solidFill>
                <a:srgbClr val="000000"/>
              </a:solidFill>
              <a:latin typeface="Arial"/>
              <a:ea typeface="Arial"/>
              <a:cs typeface="Arial"/>
              <a:sym typeface="Arial"/>
            </a:endParaRPr>
          </a:p>
          <a:p>
            <a:pPr marL="0" marR="0" lvl="0" indent="0" algn="ctr" rtl="0">
              <a:lnSpc>
                <a:spcPct val="220833"/>
              </a:lnSpc>
              <a:spcBef>
                <a:spcPts val="0"/>
              </a:spcBef>
              <a:spcAft>
                <a:spcPts val="0"/>
              </a:spcAft>
              <a:buClr>
                <a:srgbClr val="000000"/>
              </a:buClr>
              <a:buSzPts val="2400"/>
              <a:buFont typeface="Arial"/>
              <a:buNone/>
            </a:pPr>
            <a:endParaRPr sz="2400" b="0" i="0" u="none" strike="noStrike" cap="none">
              <a:solidFill>
                <a:schemeClr val="dk1"/>
              </a:solidFill>
              <a:latin typeface="Arial"/>
              <a:ea typeface="Arial"/>
              <a:cs typeface="Arial"/>
              <a:sym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4"/>
        <p:cNvGrpSpPr/>
        <p:nvPr/>
      </p:nvGrpSpPr>
      <p:grpSpPr>
        <a:xfrm>
          <a:off x="0" y="0"/>
          <a:ext cx="0" cy="0"/>
          <a:chOff x="0" y="0"/>
          <a:chExt cx="0" cy="0"/>
        </a:xfrm>
      </p:grpSpPr>
      <p:sp>
        <p:nvSpPr>
          <p:cNvPr id="45" name="Google Shape;45;p10"/>
          <p:cNvSpPr txBox="1">
            <a:spLocks noGrp="1"/>
          </p:cNvSpPr>
          <p:nvPr>
            <p:ph type="title"/>
          </p:nvPr>
        </p:nvSpPr>
        <p:spPr>
          <a:xfrm>
            <a:off x="609600" y="405301"/>
            <a:ext cx="7935629"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sp>
        <p:nvSpPr>
          <p:cNvPr id="46" name="Google Shape;46;p10"/>
          <p:cNvSpPr txBox="1">
            <a:spLocks noGrp="1"/>
          </p:cNvSpPr>
          <p:nvPr>
            <p:ph type="body" idx="1"/>
          </p:nvPr>
        </p:nvSpPr>
        <p:spPr>
          <a:xfrm>
            <a:off x="609600" y="1578709"/>
            <a:ext cx="7935629" cy="4286833"/>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7" name="Google Shape;47;p10"/>
          <p:cNvSpPr txBox="1">
            <a:spLocks noGrp="1"/>
          </p:cNvSpPr>
          <p:nvPr>
            <p:ph type="dt" idx="10"/>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48" name="Google Shape;48;p10"/>
          <p:cNvSpPr txBox="1">
            <a:spLocks noGrp="1"/>
          </p:cNvSpPr>
          <p:nvPr>
            <p:ph type="ftr" idx="11"/>
          </p:nvPr>
        </p:nvSpPr>
        <p:spPr>
          <a:xfrm>
            <a:off x="0" y="0"/>
            <a:ext cx="4000000" cy="4000000"/>
          </a:xfrm>
          <a:prstGeom prst="rect">
            <a:avLst/>
          </a:prstGeom>
          <a:noFill/>
          <a:ln>
            <a:noFill/>
          </a:ln>
        </p:spPr>
        <p:txBody>
          <a:bodyPr spcFirstLastPara="1" wrap="square" lIns="121900" tIns="121900" rIns="121900" bIns="121900" anchor="t" anchorCtr="0"/>
          <a:lstStyle>
            <a:lvl1pPr marR="0" lvl="0"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chemeClr val="dk1"/>
                </a:solidFill>
                <a:latin typeface="Arial"/>
                <a:ea typeface="Arial"/>
                <a:cs typeface="Arial"/>
                <a:sym typeface="Arial"/>
              </a:defRPr>
            </a:lvl9pPr>
          </a:lstStyle>
          <a:p>
            <a:endParaRPr/>
          </a:p>
        </p:txBody>
      </p:sp>
      <p:sp>
        <p:nvSpPr>
          <p:cNvPr id="49" name="Google Shape;49;p10"/>
          <p:cNvSpPr txBox="1">
            <a:spLocks noGrp="1"/>
          </p:cNvSpPr>
          <p:nvPr>
            <p:ph type="sldNum" idx="12"/>
          </p:nvPr>
        </p:nvSpPr>
        <p:spPr>
          <a:xfrm>
            <a:off x="0" y="0"/>
            <a:ext cx="4000000" cy="4000000"/>
          </a:xfrm>
          <a:prstGeom prst="rect">
            <a:avLst/>
          </a:prstGeom>
          <a:noFill/>
          <a:ln>
            <a:noFill/>
          </a:ln>
        </p:spPr>
        <p:txBody>
          <a:bodyPr spcFirstLastPara="1" wrap="square" lIns="121900" tIns="60925" rIns="121900" bIns="60925" anchor="t" anchorCtr="0">
            <a:noAutofit/>
          </a:bodyPr>
          <a:lstStyle>
            <a:lvl1pPr marL="0" marR="0" lvl="0"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2400"/>
              <a:buFont typeface="Arial"/>
              <a:buNone/>
              <a:defRPr sz="24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r>
              <a:rPr lang="en-US"/>
              <a:t> </a:t>
            </a:r>
            <a:endParaRPr sz="1900">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42" Type="http://schemas.openxmlformats.org/officeDocument/2006/relationships/slideLayout" Target="../slideLayouts/slideLayout54.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9" Type="http://schemas.openxmlformats.org/officeDocument/2006/relationships/slideLayout" Target="../slideLayouts/slideLayout41.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45" Type="http://schemas.openxmlformats.org/officeDocument/2006/relationships/image" Target="../media/image4.jpg"/><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4" Type="http://schemas.openxmlformats.org/officeDocument/2006/relationships/theme" Target="../theme/theme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43" Type="http://schemas.openxmlformats.org/officeDocument/2006/relationships/slideLayout" Target="../slideLayouts/slideLayout55.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 Id="rId20" Type="http://schemas.openxmlformats.org/officeDocument/2006/relationships/slideLayout" Target="../slideLayouts/slideLayout32.xml"/><Relationship Id="rId41" Type="http://schemas.openxmlformats.org/officeDocument/2006/relationships/slideLayout" Target="../slideLayouts/slideLayout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image" Target="../media/image14.jpg"/><Relationship Id="rId5" Type="http://schemas.openxmlformats.org/officeDocument/2006/relationships/slideLayout" Target="../slideLayouts/slideLayout60.xml"/><Relationship Id="rId10" Type="http://schemas.openxmlformats.org/officeDocument/2006/relationships/theme" Target="../theme/theme3.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image" Target="../media/image14.jpg"/><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theme" Target="../theme/theme4.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p:nvPr/>
        </p:nvSpPr>
        <p:spPr>
          <a:xfrm>
            <a:off x="0" y="6126481"/>
            <a:ext cx="9144000" cy="7239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Arial"/>
              <a:ea typeface="Arial"/>
              <a:cs typeface="Arial"/>
              <a:sym typeface="Arial"/>
            </a:endParaRPr>
          </a:p>
        </p:txBody>
      </p:sp>
      <p:sp>
        <p:nvSpPr>
          <p:cNvPr id="7" name="Google Shape;7;p1"/>
          <p:cNvSpPr txBox="1">
            <a:spLocks noGrp="1"/>
          </p:cNvSpPr>
          <p:nvPr>
            <p:ph type="body" idx="1"/>
          </p:nvPr>
        </p:nvSpPr>
        <p:spPr>
          <a:xfrm>
            <a:off x="609600" y="1578709"/>
            <a:ext cx="7935629" cy="4286833"/>
          </a:xfrm>
          <a:prstGeom prst="rect">
            <a:avLst/>
          </a:prstGeom>
          <a:noFill/>
          <a:ln>
            <a:noFill/>
          </a:ln>
        </p:spPr>
        <p:txBody>
          <a:bodyPr spcFirstLastPara="1" wrap="square" lIns="121900" tIns="121900" rIns="121900" bIns="1219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title"/>
          </p:nvPr>
        </p:nvSpPr>
        <p:spPr>
          <a:xfrm>
            <a:off x="609600" y="405301"/>
            <a:ext cx="7935629" cy="984739"/>
          </a:xfrm>
          <a:prstGeom prst="rect">
            <a:avLst/>
          </a:prstGeom>
          <a:noFill/>
          <a:ln>
            <a:noFill/>
          </a:ln>
        </p:spPr>
        <p:txBody>
          <a:bodyPr spcFirstLastPara="1" wrap="square" lIns="121900" tIns="121900" rIns="121900" bIns="1219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marR="0" lvl="1"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900"/>
              <a:buFont typeface="Arial"/>
              <a:buNone/>
              <a:defRPr sz="2400" b="0" i="0" u="none" strike="noStrike" cap="none">
                <a:solidFill>
                  <a:srgbClr val="000000"/>
                </a:solidFill>
                <a:latin typeface="Arial"/>
                <a:ea typeface="Arial"/>
                <a:cs typeface="Arial"/>
                <a:sym typeface="Arial"/>
              </a:defRPr>
            </a:lvl9pPr>
          </a:lstStyle>
          <a:p>
            <a:endParaRPr/>
          </a:p>
        </p:txBody>
      </p:sp>
      <p:pic>
        <p:nvPicPr>
          <p:cNvPr id="9" name="Google Shape;9;p1"/>
          <p:cNvPicPr preferRelativeResize="0"/>
          <p:nvPr/>
        </p:nvPicPr>
        <p:blipFill rotWithShape="1">
          <a:blip r:embed="rId14">
            <a:alphaModFix/>
          </a:blip>
          <a:srcRect/>
          <a:stretch/>
        </p:blipFill>
        <p:spPr>
          <a:xfrm>
            <a:off x="361951" y="6258628"/>
            <a:ext cx="495300" cy="495300"/>
          </a:xfrm>
          <a:prstGeom prst="rect">
            <a:avLst/>
          </a:prstGeom>
          <a:noFill/>
          <a:ln>
            <a:noFill/>
          </a:ln>
        </p:spPr>
      </p:pic>
      <p:cxnSp>
        <p:nvCxnSpPr>
          <p:cNvPr id="10" name="Google Shape;10;p1"/>
          <p:cNvCxnSpPr/>
          <p:nvPr/>
        </p:nvCxnSpPr>
        <p:spPr>
          <a:xfrm>
            <a:off x="-27708" y="6139183"/>
            <a:ext cx="9242961"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8"/>
        <p:cNvGrpSpPr/>
        <p:nvPr/>
      </p:nvGrpSpPr>
      <p:grpSpPr>
        <a:xfrm>
          <a:off x="0" y="0"/>
          <a:ext cx="0" cy="0"/>
          <a:chOff x="0" y="0"/>
          <a:chExt cx="0" cy="0"/>
        </a:xfrm>
      </p:grpSpPr>
      <p:sp>
        <p:nvSpPr>
          <p:cNvPr id="69" name="Google Shape;69;p14"/>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70" name="Google Shape;70;p14"/>
          <p:cNvSpPr txBox="1">
            <a:spLocks noGrp="1"/>
          </p:cNvSpPr>
          <p:nvPr>
            <p:ph type="body" idx="1"/>
          </p:nvPr>
        </p:nvSpPr>
        <p:spPr>
          <a:xfrm>
            <a:off x="609599" y="1578708"/>
            <a:ext cx="7935600" cy="4286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4"/>
          <p:cNvSpPr txBox="1">
            <a:spLocks noGrp="1"/>
          </p:cNvSpPr>
          <p:nvPr>
            <p:ph type="title"/>
          </p:nvPr>
        </p:nvSpPr>
        <p:spPr>
          <a:xfrm>
            <a:off x="609599" y="405302"/>
            <a:ext cx="7935600" cy="9846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pic>
        <p:nvPicPr>
          <p:cNvPr id="72" name="Google Shape;72;p14"/>
          <p:cNvPicPr preferRelativeResize="0"/>
          <p:nvPr/>
        </p:nvPicPr>
        <p:blipFill rotWithShape="1">
          <a:blip r:embed="rId45">
            <a:alphaModFix/>
          </a:blip>
          <a:srcRect/>
          <a:stretch/>
        </p:blipFill>
        <p:spPr>
          <a:xfrm>
            <a:off x="361950" y="6258626"/>
            <a:ext cx="495300" cy="495300"/>
          </a:xfrm>
          <a:prstGeom prst="rect">
            <a:avLst/>
          </a:prstGeom>
          <a:noFill/>
          <a:ln>
            <a:noFill/>
          </a:ln>
        </p:spPr>
      </p:pic>
      <p:cxnSp>
        <p:nvCxnSpPr>
          <p:cNvPr id="73" name="Google Shape;73;p14"/>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94" r:id="rId12"/>
    <p:sldLayoutId id="2147483695" r:id="rId13"/>
    <p:sldLayoutId id="2147483696" r:id="rId14"/>
    <p:sldLayoutId id="2147483697" r:id="rId15"/>
    <p:sldLayoutId id="2147483698" r:id="rId16"/>
    <p:sldLayoutId id="2147483699" r:id="rId17"/>
    <p:sldLayoutId id="2147483700" r:id="rId18"/>
    <p:sldLayoutId id="2147483701" r:id="rId19"/>
    <p:sldLayoutId id="2147483702" r:id="rId20"/>
    <p:sldLayoutId id="2147483703" r:id="rId21"/>
    <p:sldLayoutId id="2147483704" r:id="rId22"/>
    <p:sldLayoutId id="2147483705" r:id="rId23"/>
    <p:sldLayoutId id="2147483706" r:id="rId24"/>
    <p:sldLayoutId id="2147483707" r:id="rId25"/>
    <p:sldLayoutId id="2147483708" r:id="rId26"/>
    <p:sldLayoutId id="2147483709" r:id="rId27"/>
    <p:sldLayoutId id="2147483710" r:id="rId28"/>
    <p:sldLayoutId id="2147483711" r:id="rId29"/>
    <p:sldLayoutId id="2147483712" r:id="rId30"/>
    <p:sldLayoutId id="2147483713" r:id="rId31"/>
    <p:sldLayoutId id="2147483714" r:id="rId32"/>
    <p:sldLayoutId id="2147483715" r:id="rId33"/>
    <p:sldLayoutId id="2147483716" r:id="rId34"/>
    <p:sldLayoutId id="2147483717" r:id="rId35"/>
    <p:sldLayoutId id="2147483718" r:id="rId36"/>
    <p:sldLayoutId id="2147483719" r:id="rId37"/>
    <p:sldLayoutId id="2147483720" r:id="rId38"/>
    <p:sldLayoutId id="2147483721" r:id="rId39"/>
    <p:sldLayoutId id="2147483722" r:id="rId40"/>
    <p:sldLayoutId id="2147483723" r:id="rId41"/>
    <p:sldLayoutId id="2147483724" r:id="rId42"/>
    <p:sldLayoutId id="2147483725" r:id="rId43"/>
  </p:sldLayoutIdLst>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
        <p:cNvGrpSpPr/>
        <p:nvPr/>
      </p:nvGrpSpPr>
      <p:grpSpPr>
        <a:xfrm>
          <a:off x="0" y="0"/>
          <a:ext cx="0" cy="0"/>
          <a:chOff x="0" y="0"/>
          <a:chExt cx="0" cy="0"/>
        </a:xfrm>
      </p:grpSpPr>
      <p:sp>
        <p:nvSpPr>
          <p:cNvPr id="123" name="Google Shape;123;p26"/>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rgbClr val="FFFFFF"/>
              </a:solidFill>
              <a:latin typeface="Calibri"/>
              <a:ea typeface="Calibri"/>
              <a:cs typeface="Calibri"/>
              <a:sym typeface="Calibri"/>
            </a:endParaRPr>
          </a:p>
        </p:txBody>
      </p:sp>
      <p:sp>
        <p:nvSpPr>
          <p:cNvPr id="124" name="Google Shape;124;p26"/>
          <p:cNvSpPr txBox="1">
            <a:spLocks noGrp="1"/>
          </p:cNvSpPr>
          <p:nvPr>
            <p:ph type="body" idx="1"/>
          </p:nvPr>
        </p:nvSpPr>
        <p:spPr>
          <a:xfrm>
            <a:off x="609599" y="1578708"/>
            <a:ext cx="7935600" cy="4286700"/>
          </a:xfrm>
          <a:prstGeom prst="rect">
            <a:avLst/>
          </a:prstGeom>
          <a:noFill/>
          <a:ln>
            <a:noFill/>
          </a:ln>
        </p:spPr>
        <p:txBody>
          <a:bodyPr spcFirstLastPara="1" wrap="square" lIns="91425" tIns="91425" rIns="91425" bIns="91425"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5" name="Google Shape;125;p26"/>
          <p:cNvSpPr txBox="1">
            <a:spLocks noGrp="1"/>
          </p:cNvSpPr>
          <p:nvPr>
            <p:ph type="title"/>
          </p:nvPr>
        </p:nvSpPr>
        <p:spPr>
          <a:xfrm>
            <a:off x="609599" y="405302"/>
            <a:ext cx="7935600" cy="984900"/>
          </a:xfrm>
          <a:prstGeom prst="rect">
            <a:avLst/>
          </a:prstGeom>
          <a:noFill/>
          <a:ln>
            <a:noFill/>
          </a:ln>
        </p:spPr>
        <p:txBody>
          <a:bodyPr spcFirstLastPara="1" wrap="square" lIns="91425" tIns="91425" rIns="91425" bIns="91425" anchor="b" anchorCtr="0"/>
          <a:lstStyle>
            <a:lvl1pPr marL="0" marR="0" lvl="0" indent="0" algn="l" rtl="0">
              <a:lnSpc>
                <a:spcPct val="100000"/>
              </a:lnSpc>
              <a:spcBef>
                <a:spcPts val="0"/>
              </a:spcBef>
              <a:spcAft>
                <a:spcPts val="0"/>
              </a:spcAft>
              <a:buClr>
                <a:schemeClr val="dk1"/>
              </a:buClr>
              <a:buSzPts val="14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indent="0" rtl="0">
              <a:spcBef>
                <a:spcPts val="0"/>
              </a:spcBef>
              <a:spcAft>
                <a:spcPts val="0"/>
              </a:spcAft>
              <a:buSzPts val="1400"/>
              <a:buNone/>
              <a:defRPr sz="1800"/>
            </a:lvl2pPr>
            <a:lvl3pPr lvl="2" indent="0" rtl="0">
              <a:spcBef>
                <a:spcPts val="0"/>
              </a:spcBef>
              <a:spcAft>
                <a:spcPts val="0"/>
              </a:spcAft>
              <a:buSzPts val="1400"/>
              <a:buNone/>
              <a:defRPr sz="1800"/>
            </a:lvl3pPr>
            <a:lvl4pPr lvl="3" indent="0" rtl="0">
              <a:spcBef>
                <a:spcPts val="0"/>
              </a:spcBef>
              <a:spcAft>
                <a:spcPts val="0"/>
              </a:spcAft>
              <a:buSzPts val="1400"/>
              <a:buNone/>
              <a:defRPr sz="1800"/>
            </a:lvl4pPr>
            <a:lvl5pPr lvl="4" indent="0" rtl="0">
              <a:spcBef>
                <a:spcPts val="0"/>
              </a:spcBef>
              <a:spcAft>
                <a:spcPts val="0"/>
              </a:spcAft>
              <a:buSzPts val="1400"/>
              <a:buNone/>
              <a:defRPr sz="1800"/>
            </a:lvl5pPr>
            <a:lvl6pPr lvl="5" indent="0" rtl="0">
              <a:spcBef>
                <a:spcPts val="0"/>
              </a:spcBef>
              <a:spcAft>
                <a:spcPts val="0"/>
              </a:spcAft>
              <a:buSzPts val="1400"/>
              <a:buNone/>
              <a:defRPr sz="1800"/>
            </a:lvl6pPr>
            <a:lvl7pPr lvl="6" indent="0" rtl="0">
              <a:spcBef>
                <a:spcPts val="0"/>
              </a:spcBef>
              <a:spcAft>
                <a:spcPts val="0"/>
              </a:spcAft>
              <a:buSzPts val="1400"/>
              <a:buNone/>
              <a:defRPr sz="1800"/>
            </a:lvl7pPr>
            <a:lvl8pPr lvl="7" indent="0" rtl="0">
              <a:spcBef>
                <a:spcPts val="0"/>
              </a:spcBef>
              <a:spcAft>
                <a:spcPts val="0"/>
              </a:spcAft>
              <a:buSzPts val="1400"/>
              <a:buNone/>
              <a:defRPr sz="1800"/>
            </a:lvl8pPr>
            <a:lvl9pPr lvl="8" indent="0" rtl="0">
              <a:spcBef>
                <a:spcPts val="0"/>
              </a:spcBef>
              <a:spcAft>
                <a:spcPts val="0"/>
              </a:spcAft>
              <a:buSzPts val="1400"/>
              <a:buNone/>
              <a:defRPr sz="1800"/>
            </a:lvl9pPr>
          </a:lstStyle>
          <a:p>
            <a:endParaRPr/>
          </a:p>
        </p:txBody>
      </p:sp>
      <p:pic>
        <p:nvPicPr>
          <p:cNvPr id="126" name="Google Shape;126;p26"/>
          <p:cNvPicPr preferRelativeResize="0"/>
          <p:nvPr/>
        </p:nvPicPr>
        <p:blipFill rotWithShape="1">
          <a:blip r:embed="rId11">
            <a:alphaModFix/>
          </a:blip>
          <a:srcRect/>
          <a:stretch/>
        </p:blipFill>
        <p:spPr>
          <a:xfrm>
            <a:off x="361950" y="6258626"/>
            <a:ext cx="371400" cy="371400"/>
          </a:xfrm>
          <a:prstGeom prst="rect">
            <a:avLst/>
          </a:prstGeom>
          <a:noFill/>
          <a:ln>
            <a:noFill/>
          </a:ln>
        </p:spPr>
      </p:pic>
      <p:cxnSp>
        <p:nvCxnSpPr>
          <p:cNvPr id="127" name="Google Shape;127;p26"/>
          <p:cNvCxnSpPr/>
          <p:nvPr/>
        </p:nvCxnSpPr>
        <p:spPr>
          <a:xfrm>
            <a:off x="-27709" y="6139182"/>
            <a:ext cx="9243000" cy="0"/>
          </a:xfrm>
          <a:prstGeom prst="straightConnector1">
            <a:avLst/>
          </a:prstGeom>
          <a:noFill/>
          <a:ln w="9525" cap="flat" cmpd="sng">
            <a:solidFill>
              <a:schemeClr val="dk1"/>
            </a:solidFill>
            <a:prstDash val="solid"/>
            <a:miter lim="8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mc:AlternateContent xmlns:mc="http://schemas.openxmlformats.org/markup-compatibility/2006" xmlns:p14="http://schemas.microsoft.com/office/powerpoint/2010/main">
    <mc:Choice Requires="p14">
      <p:transition spd="slow">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36"/>
          <p:cNvSpPr/>
          <p:nvPr/>
        </p:nvSpPr>
        <p:spPr>
          <a:xfrm>
            <a:off x="0" y="6126480"/>
            <a:ext cx="9144000" cy="7239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64" name="Google Shape;164;p36"/>
          <p:cNvSpPr txBox="1">
            <a:spLocks noGrp="1"/>
          </p:cNvSpPr>
          <p:nvPr>
            <p:ph type="body" idx="1"/>
          </p:nvPr>
        </p:nvSpPr>
        <p:spPr>
          <a:xfrm>
            <a:off x="609599" y="1578708"/>
            <a:ext cx="7935600" cy="4286700"/>
          </a:xfrm>
          <a:prstGeom prst="rect">
            <a:avLst/>
          </a:prstGeom>
          <a:noFill/>
          <a:ln>
            <a:noFill/>
          </a:ln>
        </p:spPr>
        <p:txBody>
          <a:bodyPr spcFirstLastPara="1" wrap="square" lIns="91425" tIns="45700" rIns="91425" bIns="45700" anchor="t" anchorCtr="0"/>
          <a:lstStyle>
            <a:lvl1pPr marL="457200" marR="0" lvl="0" indent="-419100" algn="l" rtl="0">
              <a:lnSpc>
                <a:spcPct val="100000"/>
              </a:lnSpc>
              <a:spcBef>
                <a:spcPts val="1000"/>
              </a:spcBef>
              <a:spcAft>
                <a:spcPts val="0"/>
              </a:spcAft>
              <a:buClr>
                <a:schemeClr val="dk2"/>
              </a:buClr>
              <a:buSzPts val="3000"/>
              <a:buFont typeface="Arial"/>
              <a:buChar char="•"/>
              <a:defRPr sz="3000" b="0" i="0" u="none" strike="noStrike" cap="none">
                <a:solidFill>
                  <a:schemeClr val="dk2"/>
                </a:solidFill>
                <a:latin typeface="Open Sans"/>
                <a:ea typeface="Open Sans"/>
                <a:cs typeface="Open Sans"/>
                <a:sym typeface="Open Sans"/>
              </a:defRPr>
            </a:lvl1pPr>
            <a:lvl2pPr marL="914400" marR="0" lvl="1" indent="-393700" algn="l" rtl="0">
              <a:lnSpc>
                <a:spcPct val="100000"/>
              </a:lnSpc>
              <a:spcBef>
                <a:spcPts val="600"/>
              </a:spcBef>
              <a:spcAft>
                <a:spcPts val="0"/>
              </a:spcAft>
              <a:buClr>
                <a:schemeClr val="dk2"/>
              </a:buClr>
              <a:buSzPts val="2600"/>
              <a:buFont typeface="Arial"/>
              <a:buChar char="•"/>
              <a:defRPr sz="2600" b="0" i="0" u="none" strike="noStrike" cap="none">
                <a:solidFill>
                  <a:schemeClr val="dk2"/>
                </a:solidFill>
                <a:latin typeface="Open Sans"/>
                <a:ea typeface="Open Sans"/>
                <a:cs typeface="Open Sans"/>
                <a:sym typeface="Open Sans"/>
              </a:defRPr>
            </a:lvl2pPr>
            <a:lvl3pPr marL="1371600" marR="0" lvl="2"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3pPr>
            <a:lvl4pPr marL="1828800" marR="0" lvl="3"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4pPr>
            <a:lvl5pPr marL="2286000" marR="0" lvl="4" indent="-381000" algn="l" rtl="0">
              <a:lnSpc>
                <a:spcPct val="100000"/>
              </a:lnSpc>
              <a:spcBef>
                <a:spcPts val="600"/>
              </a:spcBef>
              <a:spcAft>
                <a:spcPts val="0"/>
              </a:spcAft>
              <a:buClr>
                <a:schemeClr val="dk2"/>
              </a:buClr>
              <a:buSzPts val="2400"/>
              <a:buFont typeface="Arial"/>
              <a:buChar char="•"/>
              <a:defRPr sz="2400" b="0" i="0" u="none" strike="noStrike" cap="none">
                <a:solidFill>
                  <a:schemeClr val="dk2"/>
                </a:solidFill>
                <a:latin typeface="Open Sans"/>
                <a:ea typeface="Open Sans"/>
                <a:cs typeface="Open Sans"/>
                <a:sym typeface="Open Sans"/>
              </a:defRPr>
            </a:lvl5pPr>
            <a:lvl6pPr marL="2743200" marR="0" lvl="5" indent="-342900" algn="l" rtl="0">
              <a:lnSpc>
                <a:spcPct val="90000"/>
              </a:lnSpc>
              <a:spcBef>
                <a:spcPts val="6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5" name="Google Shape;165;p36"/>
          <p:cNvSpPr txBox="1">
            <a:spLocks noGrp="1"/>
          </p:cNvSpPr>
          <p:nvPr>
            <p:ph type="title"/>
          </p:nvPr>
        </p:nvSpPr>
        <p:spPr>
          <a:xfrm>
            <a:off x="609599" y="405302"/>
            <a:ext cx="7935600" cy="984600"/>
          </a:xfrm>
          <a:prstGeom prst="rect">
            <a:avLst/>
          </a:prstGeom>
          <a:noFill/>
          <a:ln>
            <a:noFill/>
          </a:ln>
        </p:spPr>
        <p:txBody>
          <a:bodyPr spcFirstLastPara="1" wrap="square" lIns="91425" tIns="45700" rIns="91425" bIns="45700" anchor="b" anchorCtr="0"/>
          <a:lstStyle>
            <a:lvl1pPr marR="0" lvl="0" algn="l" rtl="0">
              <a:lnSpc>
                <a:spcPct val="100000"/>
              </a:lnSpc>
              <a:spcBef>
                <a:spcPts val="0"/>
              </a:spcBef>
              <a:spcAft>
                <a:spcPts val="0"/>
              </a:spcAft>
              <a:buClr>
                <a:schemeClr val="dk1"/>
              </a:buClr>
              <a:buSzPts val="4000"/>
              <a:buFont typeface="Open Sans SemiBold"/>
              <a:buNone/>
              <a:defRPr sz="4000" b="1" i="0" u="none" strike="noStrike" cap="none">
                <a:solidFill>
                  <a:schemeClr val="dk1"/>
                </a:solidFill>
                <a:latin typeface="Open Sans SemiBold"/>
                <a:ea typeface="Open Sans SemiBold"/>
                <a:cs typeface="Open Sans SemiBold"/>
                <a:sym typeface="Open Sans SemiBold"/>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pic>
        <p:nvPicPr>
          <p:cNvPr id="166" name="Google Shape;166;p36"/>
          <p:cNvPicPr preferRelativeResize="0"/>
          <p:nvPr/>
        </p:nvPicPr>
        <p:blipFill rotWithShape="1">
          <a:blip r:embed="rId12">
            <a:alphaModFix/>
          </a:blip>
          <a:srcRect/>
          <a:stretch/>
        </p:blipFill>
        <p:spPr>
          <a:xfrm>
            <a:off x="361950" y="6258626"/>
            <a:ext cx="495300" cy="495300"/>
          </a:xfrm>
          <a:prstGeom prst="rect">
            <a:avLst/>
          </a:prstGeom>
          <a:noFill/>
          <a:ln>
            <a:noFill/>
          </a:ln>
        </p:spPr>
      </p:pic>
      <p:cxnSp>
        <p:nvCxnSpPr>
          <p:cNvPr id="167" name="Google Shape;167;p36"/>
          <p:cNvCxnSpPr/>
          <p:nvPr/>
        </p:nvCxnSpPr>
        <p:spPr>
          <a:xfrm>
            <a:off x="-27709" y="6139182"/>
            <a:ext cx="9243000" cy="0"/>
          </a:xfrm>
          <a:prstGeom prst="straightConnector1">
            <a:avLst/>
          </a:prstGeom>
          <a:noFill/>
          <a:ln w="9525" cap="flat" cmpd="sng">
            <a:solidFill>
              <a:schemeClr val="dk1"/>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864">
          <p15:clr>
            <a:srgbClr val="5ACBF0"/>
          </p15:clr>
        </p15:guide>
        <p15:guide id="2" pos="384">
          <p15:clr>
            <a:srgbClr val="5ACBF0"/>
          </p15:clr>
        </p15:guide>
        <p15:guide id="3" pos="5376">
          <p15:clr>
            <a:srgbClr val="5ACBF0"/>
          </p15:clr>
        </p15:guide>
        <p15:guide id="4" pos="1920">
          <p15:clr>
            <a:srgbClr val="5ACBF0"/>
          </p15:clr>
        </p15:guide>
        <p15:guide id="5" pos="3840">
          <p15:clr>
            <a:srgbClr val="5ACBF0"/>
          </p15:clr>
        </p15:guide>
        <p15:guide id="6" orient="horz" pos="984">
          <p15:clr>
            <a:srgbClr val="5ACBF0"/>
          </p15:clr>
        </p15:guide>
        <p15:guide id="7" orient="horz" pos="864">
          <p15:clr>
            <a:srgbClr val="5ACBF0"/>
          </p15:clr>
        </p15:guide>
        <p15:guide id="8"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orcid.org/0000-0002-3226-7485"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n.ksibi@orcid.org"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59.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9.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gif"/><Relationship Id="rId9" Type="http://schemas.openxmlformats.org/officeDocument/2006/relationships/image" Target="../media/image45.png"/><Relationship Id="rId14" Type="http://schemas.openxmlformats.org/officeDocument/2006/relationships/image" Target="../media/image5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3" Type="http://schemas.openxmlformats.org/officeDocument/2006/relationships/hyperlink" Target="mailto:m.mostafa@knowledgee.com" TargetMode="External"/><Relationship Id="rId2" Type="http://schemas.openxmlformats.org/officeDocument/2006/relationships/image" Target="../media/image51.jpeg"/><Relationship Id="rId1" Type="http://schemas.openxmlformats.org/officeDocument/2006/relationships/slideLayout" Target="../slideLayouts/slideLayout25.xml"/><Relationship Id="rId4" Type="http://schemas.openxmlformats.org/officeDocument/2006/relationships/hyperlink" Target="http://www.linkedin.com/in/mohamad-mostafa"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hyperlink" Target="https://orcid.org/0000-0002-3226-7485"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5.xml"/><Relationship Id="rId5" Type="http://schemas.openxmlformats.org/officeDocument/2006/relationships/image" Target="../media/image52.png"/><Relationship Id="rId4" Type="http://schemas.openxmlformats.org/officeDocument/2006/relationships/hyperlink" Target="https://orcid.org/trademark-and-id-display-guidelines"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2.png"/><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hyperlink" Target="https://orcid.org/organizations/publishers/best-practices" TargetMode="External"/><Relationship Id="rId1" Type="http://schemas.openxmlformats.org/officeDocument/2006/relationships/slideLayout" Target="../slideLayouts/slideLayout25.xml"/></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hyperlink" Target="https://doi.org/10.23640/07243.c.3956467.v1" TargetMode="External"/><Relationship Id="rId1" Type="http://schemas.openxmlformats.org/officeDocument/2006/relationships/slideLayout" Target="../slideLayouts/slideLayout25.xml"/><Relationship Id="rId4" Type="http://schemas.openxmlformats.org/officeDocument/2006/relationships/image" Target="../media/image52.png"/></Relationships>
</file>

<file path=ppt/slides/_rels/slide36.xml.rels><?xml version="1.0" encoding="UTF-8" standalone="yes"?>
<Relationships xmlns="http://schemas.openxmlformats.org/package/2006/relationships"><Relationship Id="rId8" Type="http://schemas.openxmlformats.org/officeDocument/2006/relationships/hyperlink" Target="https://orcid.org/organizations/publishers/best-practices" TargetMode="External"/><Relationship Id="rId3" Type="http://schemas.openxmlformats.org/officeDocument/2006/relationships/hyperlink" Target="https://members.orcid.org/api" TargetMode="External"/><Relationship Id="rId7" Type="http://schemas.openxmlformats.org/officeDocument/2006/relationships/hyperlink" Target="https://orcid.org/trademark-and-id-display-guidelines" TargetMode="External"/><Relationship Id="rId2" Type="http://schemas.openxmlformats.org/officeDocument/2006/relationships/hyperlink" Target="https://members.orcid.org/publishers" TargetMode="External"/><Relationship Id="rId1" Type="http://schemas.openxmlformats.org/officeDocument/2006/relationships/slideLayout" Target="../slideLayouts/slideLayout25.xml"/><Relationship Id="rId6" Type="http://schemas.openxmlformats.org/officeDocument/2006/relationships/hyperlink" Target="https://figshare.com/collections/ORCID_Outreach_Resources_Arabic/3956467/1" TargetMode="External"/><Relationship Id="rId5" Type="http://schemas.openxmlformats.org/officeDocument/2006/relationships/hyperlink" Target="https://orcid.org/content/collect-connect" TargetMode="External"/><Relationship Id="rId4" Type="http://schemas.openxmlformats.org/officeDocument/2006/relationships/hyperlink" Target="https://orcid.org/organizations/publishers" TargetMode="External"/><Relationship Id="rId9" Type="http://schemas.openxmlformats.org/officeDocument/2006/relationships/image" Target="../media/image52.png"/></Relationships>
</file>

<file path=ppt/slides/_rels/slide3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hyperlink" Target="https://orcid.org/0000-0001-9927-5204" TargetMode="External"/><Relationship Id="rId1" Type="http://schemas.openxmlformats.org/officeDocument/2006/relationships/slideLayout" Target="../slideLayouts/slideLayout2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13" Type="http://schemas.openxmlformats.org/officeDocument/2006/relationships/tags" Target="../tags/tag13.xml"/><Relationship Id="rId18" Type="http://schemas.openxmlformats.org/officeDocument/2006/relationships/tags" Target="../tags/tag18.xml"/><Relationship Id="rId26" Type="http://schemas.openxmlformats.org/officeDocument/2006/relationships/tags" Target="../tags/tag26.xml"/><Relationship Id="rId39" Type="http://schemas.openxmlformats.org/officeDocument/2006/relationships/tags" Target="../tags/tag39.xml"/><Relationship Id="rId21" Type="http://schemas.openxmlformats.org/officeDocument/2006/relationships/tags" Target="../tags/tag21.xml"/><Relationship Id="rId34" Type="http://schemas.openxmlformats.org/officeDocument/2006/relationships/tags" Target="../tags/tag34.xml"/><Relationship Id="rId42" Type="http://schemas.openxmlformats.org/officeDocument/2006/relationships/tags" Target="../tags/tag42.xml"/><Relationship Id="rId47" Type="http://schemas.openxmlformats.org/officeDocument/2006/relationships/tags" Target="../tags/tag47.xml"/><Relationship Id="rId50" Type="http://schemas.openxmlformats.org/officeDocument/2006/relationships/slideLayout" Target="../slideLayouts/slideLayout28.xml"/><Relationship Id="rId7" Type="http://schemas.openxmlformats.org/officeDocument/2006/relationships/tags" Target="../tags/tag7.xml"/><Relationship Id="rId2" Type="http://schemas.openxmlformats.org/officeDocument/2006/relationships/tags" Target="../tags/tag2.xml"/><Relationship Id="rId16" Type="http://schemas.openxmlformats.org/officeDocument/2006/relationships/tags" Target="../tags/tag16.xml"/><Relationship Id="rId29" Type="http://schemas.openxmlformats.org/officeDocument/2006/relationships/tags" Target="../tags/tag29.xml"/><Relationship Id="rId11" Type="http://schemas.openxmlformats.org/officeDocument/2006/relationships/tags" Target="../tags/tag11.xml"/><Relationship Id="rId24" Type="http://schemas.openxmlformats.org/officeDocument/2006/relationships/tags" Target="../tags/tag24.xml"/><Relationship Id="rId32" Type="http://schemas.openxmlformats.org/officeDocument/2006/relationships/tags" Target="../tags/tag32.xml"/><Relationship Id="rId37" Type="http://schemas.openxmlformats.org/officeDocument/2006/relationships/tags" Target="../tags/tag37.xml"/><Relationship Id="rId40" Type="http://schemas.openxmlformats.org/officeDocument/2006/relationships/tags" Target="../tags/tag40.xml"/><Relationship Id="rId45" Type="http://schemas.openxmlformats.org/officeDocument/2006/relationships/tags" Target="../tags/tag45.xml"/><Relationship Id="rId5" Type="http://schemas.openxmlformats.org/officeDocument/2006/relationships/tags" Target="../tags/tag5.xml"/><Relationship Id="rId15" Type="http://schemas.openxmlformats.org/officeDocument/2006/relationships/tags" Target="../tags/tag15.xml"/><Relationship Id="rId23" Type="http://schemas.openxmlformats.org/officeDocument/2006/relationships/tags" Target="../tags/tag23.xml"/><Relationship Id="rId28" Type="http://schemas.openxmlformats.org/officeDocument/2006/relationships/tags" Target="../tags/tag28.xml"/><Relationship Id="rId36" Type="http://schemas.openxmlformats.org/officeDocument/2006/relationships/tags" Target="../tags/tag36.xml"/><Relationship Id="rId49" Type="http://schemas.openxmlformats.org/officeDocument/2006/relationships/tags" Target="../tags/tag49.xml"/><Relationship Id="rId10" Type="http://schemas.openxmlformats.org/officeDocument/2006/relationships/tags" Target="../tags/tag10.xml"/><Relationship Id="rId19" Type="http://schemas.openxmlformats.org/officeDocument/2006/relationships/tags" Target="../tags/tag19.xml"/><Relationship Id="rId31" Type="http://schemas.openxmlformats.org/officeDocument/2006/relationships/tags" Target="../tags/tag31.xml"/><Relationship Id="rId44" Type="http://schemas.openxmlformats.org/officeDocument/2006/relationships/tags" Target="../tags/tag44.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tags" Target="../tags/tag14.xml"/><Relationship Id="rId22" Type="http://schemas.openxmlformats.org/officeDocument/2006/relationships/tags" Target="../tags/tag22.xml"/><Relationship Id="rId27" Type="http://schemas.openxmlformats.org/officeDocument/2006/relationships/tags" Target="../tags/tag27.xml"/><Relationship Id="rId30" Type="http://schemas.openxmlformats.org/officeDocument/2006/relationships/tags" Target="../tags/tag30.xml"/><Relationship Id="rId35" Type="http://schemas.openxmlformats.org/officeDocument/2006/relationships/tags" Target="../tags/tag35.xml"/><Relationship Id="rId43" Type="http://schemas.openxmlformats.org/officeDocument/2006/relationships/tags" Target="../tags/tag43.xml"/><Relationship Id="rId48" Type="http://schemas.openxmlformats.org/officeDocument/2006/relationships/tags" Target="../tags/tag48.xml"/><Relationship Id="rId8" Type="http://schemas.openxmlformats.org/officeDocument/2006/relationships/tags" Target="../tags/tag8.xml"/><Relationship Id="rId3" Type="http://schemas.openxmlformats.org/officeDocument/2006/relationships/tags" Target="../tags/tag3.xml"/><Relationship Id="rId12" Type="http://schemas.openxmlformats.org/officeDocument/2006/relationships/tags" Target="../tags/tag12.xml"/><Relationship Id="rId17" Type="http://schemas.openxmlformats.org/officeDocument/2006/relationships/tags" Target="../tags/tag17.xml"/><Relationship Id="rId25" Type="http://schemas.openxmlformats.org/officeDocument/2006/relationships/tags" Target="../tags/tag25.xml"/><Relationship Id="rId33" Type="http://schemas.openxmlformats.org/officeDocument/2006/relationships/tags" Target="../tags/tag33.xml"/><Relationship Id="rId38" Type="http://schemas.openxmlformats.org/officeDocument/2006/relationships/tags" Target="../tags/tag38.xml"/><Relationship Id="rId46" Type="http://schemas.openxmlformats.org/officeDocument/2006/relationships/tags" Target="../tags/tag46.xml"/><Relationship Id="rId20" Type="http://schemas.openxmlformats.org/officeDocument/2006/relationships/tags" Target="../tags/tag20.xml"/><Relationship Id="rId41" Type="http://schemas.openxmlformats.org/officeDocument/2006/relationships/tags" Target="../tags/tag41.xml"/><Relationship Id="rId1" Type="http://schemas.openxmlformats.org/officeDocument/2006/relationships/tags" Target="../tags/tag1.xml"/><Relationship Id="rId6" Type="http://schemas.openxmlformats.org/officeDocument/2006/relationships/tags" Target="../tags/tag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3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jp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1.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jp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38.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8.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0.xml"/><Relationship Id="rId1" Type="http://schemas.openxmlformats.org/officeDocument/2006/relationships/slideLayout" Target="../slideLayouts/slideLayout41.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2.xml"/></Relationships>
</file>

<file path=ppt/slides/_rels/slide55.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43.xml"/></Relationships>
</file>

<file path=ppt/slides/_rels/slide5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44.xml"/></Relationships>
</file>

<file path=ppt/slides/_rels/slide5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7.xml"/><Relationship Id="rId4"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8.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3.xml"/><Relationship Id="rId1" Type="http://schemas.openxmlformats.org/officeDocument/2006/relationships/slideLayout" Target="../slideLayouts/slideLayout49.xml"/><Relationship Id="rId5" Type="http://schemas.openxmlformats.org/officeDocument/2006/relationships/image" Target="../media/image86.jpg"/><Relationship Id="rId4" Type="http://schemas.openxmlformats.org/officeDocument/2006/relationships/chart" Target="../charts/chart2.xml"/></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4.xml"/><Relationship Id="rId1" Type="http://schemas.openxmlformats.org/officeDocument/2006/relationships/slideLayout" Target="../slideLayouts/slideLayout5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64.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image" Target="../media/image88.jpg"/><Relationship Id="rId7" Type="http://schemas.openxmlformats.org/officeDocument/2006/relationships/hyperlink" Target="http://www.google.com/url?sa=i&amp;rct=j&amp;q=&amp;esrc=s&amp;source=images&amp;cd=&amp;cad=rja&amp;uact=8&amp;ved=0ahUKEwjdwaKZqbPWAhVGPxoKHUCnBj0QjRwIBw&amp;url=http://sfpark.org/resource-category/open-data-resources/&amp;psig=AFQjCNERAU5NCS3re06mNVlBh4W8V6IJ8A&amp;ust=1505981677982546" TargetMode="External"/><Relationship Id="rId12" Type="http://schemas.openxmlformats.org/officeDocument/2006/relationships/image" Target="../media/image96.jpg"/><Relationship Id="rId2" Type="http://schemas.openxmlformats.org/officeDocument/2006/relationships/notesSlide" Target="../notesSlides/notesSlide35.xml"/><Relationship Id="rId1" Type="http://schemas.openxmlformats.org/officeDocument/2006/relationships/slideLayout" Target="../slideLayouts/slideLayout52.xml"/><Relationship Id="rId6" Type="http://schemas.openxmlformats.org/officeDocument/2006/relationships/image" Target="../media/image91.jpg"/><Relationship Id="rId11" Type="http://schemas.openxmlformats.org/officeDocument/2006/relationships/image" Target="../media/image95.jpg"/><Relationship Id="rId5" Type="http://schemas.openxmlformats.org/officeDocument/2006/relationships/image" Target="../media/image90.png"/><Relationship Id="rId10" Type="http://schemas.openxmlformats.org/officeDocument/2006/relationships/image" Target="../media/image94.png"/><Relationship Id="rId4" Type="http://schemas.openxmlformats.org/officeDocument/2006/relationships/image" Target="../media/image89.gif"/><Relationship Id="rId9" Type="http://schemas.openxmlformats.org/officeDocument/2006/relationships/image" Target="../media/image93.jpeg"/></Relationships>
</file>

<file path=ppt/slides/_rels/slide65.xml.rels><?xml version="1.0" encoding="UTF-8" standalone="yes"?>
<Relationships xmlns="http://schemas.openxmlformats.org/package/2006/relationships"><Relationship Id="rId3" Type="http://schemas.openxmlformats.org/officeDocument/2006/relationships/hyperlink" Target="https://members.orcid.org/api/resources/find-myresearchers" TargetMode="External"/><Relationship Id="rId2" Type="http://schemas.openxmlformats.org/officeDocument/2006/relationships/notesSlide" Target="../notesSlides/notesSlide36.xml"/><Relationship Id="rId1" Type="http://schemas.openxmlformats.org/officeDocument/2006/relationships/slideLayout" Target="../slideLayouts/slideLayout53.xml"/><Relationship Id="rId5" Type="http://schemas.openxmlformats.org/officeDocument/2006/relationships/hyperlink" Target="https://pub.orcid.org/v2.1/search?q=ringgold-org-id:&#8221;your%20Ringgold%20ID&#8221;" TargetMode="External"/><Relationship Id="rId4" Type="http://schemas.openxmlformats.org/officeDocument/2006/relationships/hyperlink" Target="https://pub.orcid.org/v2.0/search/?q=affiliation-org-name:&#8221;Your%20university%20name&#8221;"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hdl.handle.net/10754/556981" TargetMode="External"/><Relationship Id="rId2" Type="http://schemas.openxmlformats.org/officeDocument/2006/relationships/notesSlide" Target="../notesSlides/notesSlide37.xml"/><Relationship Id="rId1" Type="http://schemas.openxmlformats.org/officeDocument/2006/relationships/slideLayout" Target="../slideLayouts/slideLayout54.xml"/><Relationship Id="rId6" Type="http://schemas.openxmlformats.org/officeDocument/2006/relationships/hyperlink" Target="http://hdl.handle.net/10754/621883" TargetMode="External"/><Relationship Id="rId5" Type="http://schemas.openxmlformats.org/officeDocument/2006/relationships/hyperlink" Target="http://hdl.handle.net/10754/615855" TargetMode="External"/><Relationship Id="rId4" Type="http://schemas.openxmlformats.org/officeDocument/2006/relationships/hyperlink" Target="http://hdl.handle.net/10754/625926" TargetMode="Externa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5.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26.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47"/>
          <p:cNvSpPr txBox="1">
            <a:spLocks noGrp="1"/>
          </p:cNvSpPr>
          <p:nvPr>
            <p:ph type="body" idx="1"/>
          </p:nvPr>
        </p:nvSpPr>
        <p:spPr>
          <a:xfrm>
            <a:off x="4309875" y="3567400"/>
            <a:ext cx="4774800" cy="2316300"/>
          </a:xfrm>
          <a:prstGeom prst="rect">
            <a:avLst/>
          </a:prstGeom>
          <a:noFill/>
          <a:ln>
            <a:noFill/>
          </a:ln>
        </p:spPr>
        <p:txBody>
          <a:bodyPr spcFirstLastPara="1" wrap="square" lIns="121900" tIns="60925" rIns="121900" bIns="60925" anchor="t" anchorCtr="0">
            <a:noAutofit/>
          </a:bodyPr>
          <a:lstStyle/>
          <a:p>
            <a:pPr marL="0" marR="0" lvl="0" indent="0" algn="r" rtl="1">
              <a:lnSpc>
                <a:spcPct val="100000"/>
              </a:lnSpc>
              <a:spcBef>
                <a:spcPts val="0"/>
              </a:spcBef>
              <a:spcAft>
                <a:spcPts val="0"/>
              </a:spcAft>
              <a:buClr>
                <a:schemeClr val="lt1"/>
              </a:buClr>
              <a:buSzPts val="3200"/>
              <a:buFont typeface="Arial"/>
              <a:buNone/>
            </a:pPr>
            <a:r>
              <a:rPr lang="en-US"/>
              <a:t>مقدمة حول اوركيد ORCID </a:t>
            </a:r>
            <a:endParaRPr/>
          </a:p>
          <a:p>
            <a:pPr marL="0" marR="0" lvl="0" indent="0" algn="r" rtl="1">
              <a:lnSpc>
                <a:spcPct val="100000"/>
              </a:lnSpc>
              <a:spcBef>
                <a:spcPts val="0"/>
              </a:spcBef>
              <a:spcAft>
                <a:spcPts val="0"/>
              </a:spcAft>
              <a:buClr>
                <a:schemeClr val="lt1"/>
              </a:buClr>
              <a:buSzPts val="3200"/>
              <a:buFont typeface="Arial"/>
              <a:buNone/>
            </a:pPr>
            <a:r>
              <a:rPr lang="en-US"/>
              <a:t>فوائده للباحث والبحث العلمي</a:t>
            </a:r>
            <a:endParaRPr/>
          </a:p>
          <a:p>
            <a:pPr marL="0" marR="0" lvl="0" indent="0" algn="r" rtl="0">
              <a:lnSpc>
                <a:spcPct val="100000"/>
              </a:lnSpc>
              <a:spcBef>
                <a:spcPts val="0"/>
              </a:spcBef>
              <a:spcAft>
                <a:spcPts val="0"/>
              </a:spcAft>
              <a:buClr>
                <a:schemeClr val="lt1"/>
              </a:buClr>
              <a:buSzPts val="3200"/>
              <a:buFont typeface="Arial"/>
              <a:buNone/>
            </a:pPr>
            <a:endParaRPr sz="2800" b="0" i="0" u="none" strike="noStrike" cap="none">
              <a:solidFill>
                <a:schemeClr val="lt1"/>
              </a:solidFill>
              <a:latin typeface="Open Sans"/>
              <a:ea typeface="Open Sans"/>
              <a:cs typeface="Open Sans"/>
              <a:sym typeface="Open Sans"/>
            </a:endParaRPr>
          </a:p>
        </p:txBody>
      </p:sp>
      <p:sp>
        <p:nvSpPr>
          <p:cNvPr id="212" name="Google Shape;212;p47"/>
          <p:cNvSpPr txBox="1"/>
          <p:nvPr/>
        </p:nvSpPr>
        <p:spPr>
          <a:xfrm>
            <a:off x="3888681" y="4588175"/>
            <a:ext cx="5196000" cy="954000"/>
          </a:xfrm>
          <a:prstGeom prst="rect">
            <a:avLst/>
          </a:prstGeom>
          <a:noFill/>
          <a:ln>
            <a:noFill/>
          </a:ln>
        </p:spPr>
        <p:txBody>
          <a:bodyPr spcFirstLastPara="1" wrap="square" lIns="91425" tIns="45700" rIns="91425" bIns="45700" anchor="t" anchorCtr="0">
            <a:noAutofit/>
          </a:bodyPr>
          <a:lstStyle/>
          <a:p>
            <a:pPr marL="0" lvl="0" indent="0" algn="r" rtl="1">
              <a:lnSpc>
                <a:spcPct val="115000"/>
              </a:lnSpc>
              <a:spcBef>
                <a:spcPts val="0"/>
              </a:spcBef>
              <a:spcAft>
                <a:spcPts val="0"/>
              </a:spcAft>
              <a:buClr>
                <a:srgbClr val="000000"/>
              </a:buClr>
              <a:buSzPts val="1100"/>
              <a:buFont typeface="Arial"/>
              <a:buNone/>
            </a:pPr>
            <a:r>
              <a:rPr lang="en-US" sz="1800">
                <a:solidFill>
                  <a:srgbClr val="F3F3F3"/>
                </a:solidFill>
              </a:rPr>
              <a:t>نبيل قصيبي</a:t>
            </a:r>
            <a:endParaRPr sz="1800">
              <a:solidFill>
                <a:srgbClr val="F3F3F3"/>
              </a:solidFill>
            </a:endParaRPr>
          </a:p>
          <a:p>
            <a:pPr marL="0" lvl="0" indent="0" algn="r" rtl="1">
              <a:lnSpc>
                <a:spcPct val="115000"/>
              </a:lnSpc>
              <a:spcBef>
                <a:spcPts val="0"/>
              </a:spcBef>
              <a:spcAft>
                <a:spcPts val="0"/>
              </a:spcAft>
              <a:buClr>
                <a:srgbClr val="000000"/>
              </a:buClr>
              <a:buSzPts val="1100"/>
              <a:buFont typeface="Arial"/>
              <a:buNone/>
            </a:pPr>
            <a:r>
              <a:rPr lang="en-US" sz="1800">
                <a:solidFill>
                  <a:srgbClr val="F3F3F3"/>
                </a:solidFill>
              </a:rPr>
              <a:t>أخصائي العضوية بأوركيد، الشرق الأوسط وأفريقيا</a:t>
            </a:r>
            <a:endParaRPr sz="1800">
              <a:solidFill>
                <a:srgbClr val="F3F3F3"/>
              </a:solidFill>
            </a:endParaRPr>
          </a:p>
          <a:p>
            <a:pPr marL="0" lvl="0" indent="0" algn="r" rtl="0">
              <a:lnSpc>
                <a:spcPct val="115000"/>
              </a:lnSpc>
              <a:spcBef>
                <a:spcPts val="0"/>
              </a:spcBef>
              <a:spcAft>
                <a:spcPts val="0"/>
              </a:spcAft>
              <a:buClr>
                <a:srgbClr val="000000"/>
              </a:buClr>
              <a:buSzPts val="1100"/>
              <a:buFont typeface="Arial"/>
              <a:buNone/>
            </a:pPr>
            <a:r>
              <a:rPr lang="en-US" sz="1800" u="sng">
                <a:solidFill>
                  <a:srgbClr val="A6CE39"/>
                </a:solidFill>
                <a:hlinkClick r:id="rId3"/>
              </a:rPr>
              <a:t>https://orcid.org/0000-0002-3226-7485</a:t>
            </a:r>
            <a:endParaRPr sz="1800" u="sng">
              <a:solidFill>
                <a:srgbClr val="A6CE39"/>
              </a:solidFill>
              <a:hlinkClick r:id="rId3"/>
            </a:endParaRPr>
          </a:p>
          <a:p>
            <a:pPr marL="0" lvl="0" indent="0" algn="r" rtl="0">
              <a:lnSpc>
                <a:spcPct val="115000"/>
              </a:lnSpc>
              <a:spcBef>
                <a:spcPts val="0"/>
              </a:spcBef>
              <a:spcAft>
                <a:spcPts val="0"/>
              </a:spcAft>
              <a:buSzPts val="1100"/>
              <a:buNone/>
            </a:pPr>
            <a:r>
              <a:rPr lang="en-US" sz="1800" u="sng">
                <a:solidFill>
                  <a:schemeClr val="hlink"/>
                </a:solidFill>
                <a:hlinkClick r:id="rId4"/>
              </a:rPr>
              <a:t>n.ksibi@orcid.org</a:t>
            </a:r>
            <a:endParaRPr sz="1800">
              <a:solidFill>
                <a:srgbClr val="A6CE39"/>
              </a:solidFill>
            </a:endParaRPr>
          </a:p>
          <a:p>
            <a:pPr marL="0" lvl="0" indent="0" algn="r" rtl="1">
              <a:lnSpc>
                <a:spcPct val="115000"/>
              </a:lnSpc>
              <a:spcBef>
                <a:spcPts val="0"/>
              </a:spcBef>
              <a:spcAft>
                <a:spcPts val="0"/>
              </a:spcAft>
              <a:buClr>
                <a:srgbClr val="000000"/>
              </a:buClr>
              <a:buSzPts val="1100"/>
              <a:buFont typeface="Arial"/>
              <a:buNone/>
            </a:pPr>
            <a:endParaRPr sz="1800">
              <a:solidFill>
                <a:srgbClr val="FFFFFF"/>
              </a:solidFill>
            </a:endParaRPr>
          </a:p>
          <a:p>
            <a:pPr marL="0" marR="0" lvl="0" indent="0" algn="l" rtl="0">
              <a:lnSpc>
                <a:spcPct val="100000"/>
              </a:lnSpc>
              <a:spcBef>
                <a:spcPts val="0"/>
              </a:spcBef>
              <a:spcAft>
                <a:spcPts val="0"/>
              </a:spcAft>
              <a:buNone/>
            </a:pPr>
            <a:endParaRPr sz="1800">
              <a:solidFill>
                <a:schemeClr val="lt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56"/>
          <p:cNvSpPr txBox="1">
            <a:spLocks noGrp="1"/>
          </p:cNvSpPr>
          <p:nvPr>
            <p:ph type="title"/>
          </p:nvPr>
        </p:nvSpPr>
        <p:spPr>
          <a:xfrm>
            <a:off x="1691600" y="66260"/>
            <a:ext cx="7315200" cy="914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a:p>
        </p:txBody>
      </p:sp>
      <p:pic>
        <p:nvPicPr>
          <p:cNvPr id="364" name="Google Shape;364;p56"/>
          <p:cNvPicPr preferRelativeResize="0"/>
          <p:nvPr/>
        </p:nvPicPr>
        <p:blipFill>
          <a:blip r:embed="rId3">
            <a:alphaModFix/>
          </a:blip>
          <a:stretch>
            <a:fillRect/>
          </a:stretch>
        </p:blipFill>
        <p:spPr>
          <a:xfrm>
            <a:off x="152400" y="1133060"/>
            <a:ext cx="8300591" cy="557254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57"/>
          <p:cNvSpPr txBox="1">
            <a:spLocks noGrp="1"/>
          </p:cNvSpPr>
          <p:nvPr>
            <p:ph type="title"/>
          </p:nvPr>
        </p:nvSpPr>
        <p:spPr>
          <a:xfrm>
            <a:off x="1691600" y="66260"/>
            <a:ext cx="7315200" cy="914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a:p>
        </p:txBody>
      </p:sp>
      <p:pic>
        <p:nvPicPr>
          <p:cNvPr id="370" name="Google Shape;370;p57"/>
          <p:cNvPicPr preferRelativeResize="0"/>
          <p:nvPr/>
        </p:nvPicPr>
        <p:blipFill>
          <a:blip r:embed="rId3">
            <a:alphaModFix/>
          </a:blip>
          <a:stretch>
            <a:fillRect/>
          </a:stretch>
        </p:blipFill>
        <p:spPr>
          <a:xfrm>
            <a:off x="1909463" y="267649"/>
            <a:ext cx="6879475" cy="6322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58"/>
          <p:cNvSpPr txBox="1">
            <a:spLocks noGrp="1"/>
          </p:cNvSpPr>
          <p:nvPr>
            <p:ph type="title"/>
          </p:nvPr>
        </p:nvSpPr>
        <p:spPr>
          <a:xfrm>
            <a:off x="969264" y="2551200"/>
            <a:ext cx="7315200" cy="914400"/>
          </a:xfrm>
          <a:prstGeom prst="rect">
            <a:avLst/>
          </a:prstGeom>
          <a:noFill/>
          <a:ln>
            <a:noFill/>
          </a:ln>
        </p:spPr>
        <p:txBody>
          <a:bodyPr spcFirstLastPara="1" wrap="square" lIns="0" tIns="45700" rIns="0" bIns="45700" anchor="b" anchorCtr="0">
            <a:noAutofit/>
          </a:bodyPr>
          <a:lstStyle/>
          <a:p>
            <a:pPr marL="0" marR="0" lvl="0" indent="0" algn="r" rtl="1">
              <a:lnSpc>
                <a:spcPct val="90909"/>
              </a:lnSpc>
              <a:spcBef>
                <a:spcPts val="0"/>
              </a:spcBef>
              <a:spcAft>
                <a:spcPts val="0"/>
              </a:spcAft>
              <a:buClr>
                <a:schemeClr val="lt1"/>
              </a:buClr>
              <a:buSzPts val="4400"/>
              <a:buFont typeface="Open Sans"/>
              <a:buNone/>
            </a:pPr>
            <a:r>
              <a:rPr lang="en-US">
                <a:latin typeface="Open Sans"/>
                <a:ea typeface="Open Sans"/>
                <a:cs typeface="Open Sans"/>
                <a:sym typeface="Open Sans"/>
              </a:rPr>
              <a:t>تنفيذ وتفعيل ORCID</a:t>
            </a:r>
            <a:endParaRPr sz="4400" b="0" i="0" u="none" strike="noStrike" cap="none">
              <a:latin typeface="Open Sans"/>
              <a:ea typeface="Open Sans"/>
              <a:cs typeface="Open Sans"/>
              <a:sym typeface="Open Sans"/>
            </a:endParaRPr>
          </a:p>
        </p:txBody>
      </p:sp>
      <p:sp>
        <p:nvSpPr>
          <p:cNvPr id="377" name="Google Shape;377;p58"/>
          <p:cNvSpPr txBox="1">
            <a:spLocks noGrp="1"/>
          </p:cNvSpPr>
          <p:nvPr>
            <p:ph type="body" idx="1"/>
          </p:nvPr>
        </p:nvSpPr>
        <p:spPr>
          <a:xfrm>
            <a:off x="969264" y="3557040"/>
            <a:ext cx="7315200" cy="1600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D1E69A"/>
              </a:buClr>
              <a:buSzPts val="2400"/>
              <a:buFont typeface="Arial"/>
              <a:buNone/>
            </a:pPr>
            <a:endParaRPr sz="2400" b="0" i="0" u="none" strike="noStrike" cap="none">
              <a:solidFill>
                <a:srgbClr val="D1E69A"/>
              </a:solidFill>
              <a:latin typeface="Open Sans"/>
              <a:ea typeface="Open Sans"/>
              <a:cs typeface="Open Sans"/>
              <a:sym typeface="Open Sans"/>
            </a:endParaRPr>
          </a:p>
        </p:txBody>
      </p:sp>
      <p:sp>
        <p:nvSpPr>
          <p:cNvPr id="378" name="Google Shape;378;p58"/>
          <p:cNvSpPr txBox="1">
            <a:spLocks noGrp="1"/>
          </p:cNvSpPr>
          <p:nvPr>
            <p:ph type="sldNum" idx="12"/>
          </p:nvPr>
        </p:nvSpPr>
        <p:spPr>
          <a:xfrm>
            <a:off x="7010400" y="6356350"/>
            <a:ext cx="21336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12</a:t>
            </a:fld>
            <a:endParaRPr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59"/>
          <p:cNvSpPr txBox="1">
            <a:spLocks noGrp="1"/>
          </p:cNvSpPr>
          <p:nvPr>
            <p:ph type="body" idx="1"/>
          </p:nvPr>
        </p:nvSpPr>
        <p:spPr>
          <a:xfrm>
            <a:off x="610449" y="1371608"/>
            <a:ext cx="7935600" cy="4286700"/>
          </a:xfrm>
          <a:prstGeom prst="rect">
            <a:avLst/>
          </a:prstGeom>
        </p:spPr>
        <p:txBody>
          <a:bodyPr spcFirstLastPara="1" wrap="square" lIns="91425" tIns="45700" rIns="91425" bIns="45700" anchor="t" anchorCtr="0">
            <a:noAutofit/>
          </a:bodyPr>
          <a:lstStyle/>
          <a:p>
            <a:pPr marL="0" lvl="0" indent="0" algn="l" rtl="0">
              <a:spcBef>
                <a:spcPts val="1000"/>
              </a:spcBef>
              <a:spcAft>
                <a:spcPts val="0"/>
              </a:spcAft>
              <a:buNone/>
            </a:pPr>
            <a:r>
              <a:rPr lang="en-US" sz="2400" b="1"/>
              <a:t>في النشر</a:t>
            </a:r>
            <a:endParaRPr sz="2400" b="1"/>
          </a:p>
          <a:p>
            <a:pPr marL="457200" lvl="0" indent="-381000" algn="l" rtl="0">
              <a:spcBef>
                <a:spcPts val="1000"/>
              </a:spcBef>
              <a:spcAft>
                <a:spcPts val="0"/>
              </a:spcAft>
              <a:buSzPts val="2400"/>
              <a:buChar char="•"/>
            </a:pPr>
            <a:r>
              <a:rPr lang="en-US" sz="2400"/>
              <a:t>Editorial Manager</a:t>
            </a:r>
            <a:endParaRPr sz="2400"/>
          </a:p>
          <a:p>
            <a:pPr marL="457200" lvl="0" indent="-381000" algn="l" rtl="0">
              <a:spcBef>
                <a:spcPts val="1000"/>
              </a:spcBef>
              <a:spcAft>
                <a:spcPts val="0"/>
              </a:spcAft>
              <a:buSzPts val="2400"/>
              <a:buChar char="•"/>
            </a:pPr>
            <a:r>
              <a:rPr lang="en-US" sz="2400"/>
              <a:t>Open Journal Systems pkp</a:t>
            </a:r>
            <a:endParaRPr sz="2400"/>
          </a:p>
          <a:p>
            <a:pPr marL="457200" lvl="0" indent="-381000" algn="l" rtl="0">
              <a:spcBef>
                <a:spcPts val="1000"/>
              </a:spcBef>
              <a:spcAft>
                <a:spcPts val="0"/>
              </a:spcAft>
              <a:buSzPts val="2400"/>
              <a:buChar char="•"/>
            </a:pPr>
            <a:r>
              <a:rPr lang="en-US" sz="2400"/>
              <a:t>ScholarOne</a:t>
            </a:r>
            <a:endParaRPr sz="2400"/>
          </a:p>
          <a:p>
            <a:pPr marL="457200" lvl="0" indent="-381000" algn="l" rtl="0">
              <a:spcBef>
                <a:spcPts val="1000"/>
              </a:spcBef>
              <a:spcAft>
                <a:spcPts val="0"/>
              </a:spcAft>
              <a:buSzPts val="2400"/>
              <a:buChar char="•"/>
            </a:pPr>
            <a:r>
              <a:rPr lang="en-US" sz="2400"/>
              <a:t>eJournalPress </a:t>
            </a:r>
            <a:endParaRPr sz="2400"/>
          </a:p>
          <a:p>
            <a:pPr marL="457200" lvl="0" indent="-381000" algn="l" rtl="0">
              <a:spcBef>
                <a:spcPts val="1000"/>
              </a:spcBef>
              <a:spcAft>
                <a:spcPts val="0"/>
              </a:spcAft>
              <a:buSzPts val="2400"/>
              <a:buChar char="•"/>
            </a:pPr>
            <a:r>
              <a:rPr lang="en-US" sz="2400"/>
              <a:t>ReView</a:t>
            </a:r>
            <a:endParaRPr sz="2400"/>
          </a:p>
          <a:p>
            <a:pPr marL="0" lvl="0" indent="0" algn="l" rtl="0">
              <a:spcBef>
                <a:spcPts val="1000"/>
              </a:spcBef>
              <a:spcAft>
                <a:spcPts val="0"/>
              </a:spcAft>
              <a:buNone/>
            </a:pPr>
            <a:r>
              <a:rPr lang="en-US" sz="2400" b="1"/>
              <a:t>مستودعات البيانات</a:t>
            </a:r>
            <a:endParaRPr sz="2400" b="1"/>
          </a:p>
          <a:p>
            <a:pPr marL="457200" lvl="0" indent="-381000" algn="l" rtl="0">
              <a:spcBef>
                <a:spcPts val="1000"/>
              </a:spcBef>
              <a:spcAft>
                <a:spcPts val="0"/>
              </a:spcAft>
              <a:buSzPts val="2400"/>
              <a:buChar char="•"/>
            </a:pPr>
            <a:r>
              <a:rPr lang="en-US" sz="2400"/>
              <a:t>ePrints</a:t>
            </a:r>
            <a:endParaRPr sz="2400"/>
          </a:p>
          <a:p>
            <a:pPr marL="457200" lvl="0" indent="-381000" algn="l" rtl="0">
              <a:spcBef>
                <a:spcPts val="1000"/>
              </a:spcBef>
              <a:spcAft>
                <a:spcPts val="0"/>
              </a:spcAft>
              <a:buSzPts val="2400"/>
              <a:buChar char="•"/>
            </a:pPr>
            <a:r>
              <a:rPr lang="en-US" sz="2400"/>
              <a:t>Hydra/Fedora</a:t>
            </a:r>
            <a:br>
              <a:rPr lang="en-US" sz="2400"/>
            </a:br>
            <a:endParaRPr sz="1600">
              <a:solidFill>
                <a:schemeClr val="lt1"/>
              </a:solidFill>
              <a:latin typeface="Arial"/>
              <a:ea typeface="Arial"/>
              <a:cs typeface="Arial"/>
              <a:sym typeface="Arial"/>
            </a:endParaRPr>
          </a:p>
          <a:p>
            <a:pPr marL="800100" lvl="1" indent="-184150" algn="l" rtl="0">
              <a:spcBef>
                <a:spcPts val="0"/>
              </a:spcBef>
              <a:spcAft>
                <a:spcPts val="0"/>
              </a:spcAft>
              <a:buClr>
                <a:schemeClr val="dk1"/>
              </a:buClr>
              <a:buSzPts val="2500"/>
              <a:buFont typeface="Arial"/>
              <a:buNone/>
            </a:pPr>
            <a:endParaRPr sz="1200">
              <a:solidFill>
                <a:schemeClr val="lt1"/>
              </a:solidFill>
              <a:latin typeface="Arial"/>
              <a:ea typeface="Arial"/>
              <a:cs typeface="Arial"/>
              <a:sym typeface="Arial"/>
            </a:endParaRPr>
          </a:p>
          <a:p>
            <a:pPr marL="0" lvl="0" indent="0" algn="l" rtl="0">
              <a:spcBef>
                <a:spcPts val="1000"/>
              </a:spcBef>
              <a:spcAft>
                <a:spcPts val="600"/>
              </a:spcAft>
              <a:buNone/>
            </a:pPr>
            <a:endParaRPr/>
          </a:p>
        </p:txBody>
      </p:sp>
      <p:sp>
        <p:nvSpPr>
          <p:cNvPr id="384" name="Google Shape;384;p59"/>
          <p:cNvSpPr txBox="1"/>
          <p:nvPr/>
        </p:nvSpPr>
        <p:spPr>
          <a:xfrm>
            <a:off x="162838" y="413358"/>
            <a:ext cx="8830800" cy="764100"/>
          </a:xfrm>
          <a:prstGeom prst="rect">
            <a:avLst/>
          </a:prstGeom>
          <a:noFill/>
          <a:ln>
            <a:noFill/>
          </a:ln>
        </p:spPr>
        <p:txBody>
          <a:bodyPr spcFirstLastPara="1" wrap="square" lIns="91425" tIns="45700" rIns="91425" bIns="45700" anchor="t" anchorCtr="0">
            <a:noAutofit/>
          </a:bodyPr>
          <a:lstStyle/>
          <a:p>
            <a:pPr marL="0" marR="0" lvl="0" indent="0" algn="ctr" rtl="1">
              <a:lnSpc>
                <a:spcPct val="100000"/>
              </a:lnSpc>
              <a:spcBef>
                <a:spcPts val="0"/>
              </a:spcBef>
              <a:spcAft>
                <a:spcPts val="0"/>
              </a:spcAft>
              <a:buClr>
                <a:schemeClr val="dk1"/>
              </a:buClr>
              <a:buSzPts val="4000"/>
              <a:buFont typeface="Arial"/>
              <a:buNone/>
            </a:pPr>
            <a:r>
              <a:rPr lang="en-US" sz="3600" b="1">
                <a:solidFill>
                  <a:schemeClr val="dk1"/>
                </a:solidFill>
              </a:rPr>
              <a:t>أنظمة إدارة البيانات</a:t>
            </a:r>
            <a:endParaRPr sz="3600"/>
          </a:p>
        </p:txBody>
      </p:sp>
      <p:sp>
        <p:nvSpPr>
          <p:cNvPr id="385" name="Google Shape;385;p59"/>
          <p:cNvSpPr txBox="1"/>
          <p:nvPr/>
        </p:nvSpPr>
        <p:spPr>
          <a:xfrm>
            <a:off x="5545200" y="1929000"/>
            <a:ext cx="3767100" cy="3000000"/>
          </a:xfrm>
          <a:prstGeom prst="rect">
            <a:avLst/>
          </a:prstGeom>
          <a:noFill/>
          <a:ln>
            <a:noFill/>
          </a:ln>
        </p:spPr>
        <p:txBody>
          <a:bodyPr spcFirstLastPara="1" wrap="square" lIns="91425" tIns="91425" rIns="91425" bIns="91425" anchor="ctr" anchorCtr="0">
            <a:noAutofit/>
          </a:bodyPr>
          <a:lstStyle/>
          <a:p>
            <a:pPr marL="457200" lvl="0" indent="0" algn="l" rtl="0">
              <a:spcBef>
                <a:spcPts val="1000"/>
              </a:spcBef>
              <a:spcAft>
                <a:spcPts val="0"/>
              </a:spcAft>
              <a:buNone/>
            </a:pPr>
            <a:r>
              <a:rPr lang="en-US" sz="2400" b="1">
                <a:solidFill>
                  <a:schemeClr val="dk2"/>
                </a:solidFill>
                <a:latin typeface="Open Sans"/>
                <a:ea typeface="Open Sans"/>
                <a:cs typeface="Open Sans"/>
                <a:sym typeface="Open Sans"/>
              </a:rPr>
              <a:t>نظام إدارة المؤسسات</a:t>
            </a:r>
            <a:endParaRPr sz="2400" b="1">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InfoEd</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Converis</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DSpace-CRIS</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Elements</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IRMA</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Pure</a:t>
            </a:r>
            <a:endParaRPr sz="2400">
              <a:solidFill>
                <a:schemeClr val="dk2"/>
              </a:solidFill>
              <a:latin typeface="Open Sans"/>
              <a:ea typeface="Open Sans"/>
              <a:cs typeface="Open Sans"/>
              <a:sym typeface="Open Sans"/>
            </a:endParaRPr>
          </a:p>
          <a:p>
            <a:pPr marL="457200" lvl="0" indent="-381000" algn="l" rtl="0">
              <a:spcBef>
                <a:spcPts val="1000"/>
              </a:spcBef>
              <a:spcAft>
                <a:spcPts val="0"/>
              </a:spcAft>
              <a:buClr>
                <a:schemeClr val="dk2"/>
              </a:buClr>
              <a:buSzPts val="2400"/>
              <a:buChar char="•"/>
            </a:pPr>
            <a:r>
              <a:rPr lang="en-US" sz="2400">
                <a:solidFill>
                  <a:schemeClr val="dk2"/>
                </a:solidFill>
                <a:latin typeface="Open Sans"/>
                <a:ea typeface="Open Sans"/>
                <a:cs typeface="Open Sans"/>
                <a:sym typeface="Open Sans"/>
              </a:rPr>
              <a:t>Vivo</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60"/>
          <p:cNvSpPr txBox="1">
            <a:spLocks noGrp="1"/>
          </p:cNvSpPr>
          <p:nvPr>
            <p:ph type="title"/>
          </p:nvPr>
        </p:nvSpPr>
        <p:spPr>
          <a:xfrm>
            <a:off x="609600" y="405302"/>
            <a:ext cx="7924800" cy="9846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US"/>
              <a:t>ربط ORCID مع المعرفات الأخرى</a:t>
            </a:r>
            <a:endParaRPr/>
          </a:p>
        </p:txBody>
      </p:sp>
      <p:pic>
        <p:nvPicPr>
          <p:cNvPr id="392" name="Google Shape;392;p60"/>
          <p:cNvPicPr preferRelativeResize="0"/>
          <p:nvPr/>
        </p:nvPicPr>
        <p:blipFill>
          <a:blip r:embed="rId3">
            <a:alphaModFix/>
          </a:blip>
          <a:stretch>
            <a:fillRect/>
          </a:stretch>
        </p:blipFill>
        <p:spPr>
          <a:xfrm>
            <a:off x="152400" y="2761502"/>
            <a:ext cx="8839200" cy="3179956"/>
          </a:xfrm>
          <a:prstGeom prst="rect">
            <a:avLst/>
          </a:prstGeom>
          <a:noFill/>
          <a:ln>
            <a:noFill/>
          </a:ln>
        </p:spPr>
      </p:pic>
      <p:pic>
        <p:nvPicPr>
          <p:cNvPr id="393" name="Google Shape;393;p60"/>
          <p:cNvPicPr preferRelativeResize="0"/>
          <p:nvPr/>
        </p:nvPicPr>
        <p:blipFill>
          <a:blip r:embed="rId4">
            <a:alphaModFix/>
          </a:blip>
          <a:stretch>
            <a:fillRect/>
          </a:stretch>
        </p:blipFill>
        <p:spPr>
          <a:xfrm>
            <a:off x="2243475" y="1897375"/>
            <a:ext cx="5048183" cy="984600"/>
          </a:xfrm>
          <a:prstGeom prst="rect">
            <a:avLst/>
          </a:prstGeom>
          <a:noFill/>
          <a:ln>
            <a:noFill/>
          </a:ln>
        </p:spPr>
      </p:pic>
      <p:pic>
        <p:nvPicPr>
          <p:cNvPr id="394" name="Google Shape;394;p60"/>
          <p:cNvPicPr preferRelativeResize="0"/>
          <p:nvPr/>
        </p:nvPicPr>
        <p:blipFill>
          <a:blip r:embed="rId5">
            <a:alphaModFix/>
          </a:blip>
          <a:stretch>
            <a:fillRect/>
          </a:stretch>
        </p:blipFill>
        <p:spPr>
          <a:xfrm>
            <a:off x="3228975" y="1552575"/>
            <a:ext cx="2990850" cy="11620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61"/>
          <p:cNvSpPr/>
          <p:nvPr/>
        </p:nvSpPr>
        <p:spPr>
          <a:xfrm>
            <a:off x="-106525" y="5935875"/>
            <a:ext cx="9387900" cy="106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1"/>
          <p:cNvSpPr txBox="1">
            <a:spLocks noGrp="1"/>
          </p:cNvSpPr>
          <p:nvPr>
            <p:ph type="title"/>
          </p:nvPr>
        </p:nvSpPr>
        <p:spPr>
          <a:xfrm>
            <a:off x="357500" y="-204300"/>
            <a:ext cx="6030000" cy="9846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US"/>
              <a:t>التقييم</a:t>
            </a:r>
            <a:endParaRPr/>
          </a:p>
        </p:txBody>
      </p:sp>
      <p:pic>
        <p:nvPicPr>
          <p:cNvPr id="402" name="Google Shape;402;p61"/>
          <p:cNvPicPr preferRelativeResize="0"/>
          <p:nvPr/>
        </p:nvPicPr>
        <p:blipFill rotWithShape="1">
          <a:blip r:embed="rId3">
            <a:alphaModFix/>
          </a:blip>
          <a:srcRect l="2371" r="2371"/>
          <a:stretch/>
        </p:blipFill>
        <p:spPr>
          <a:xfrm>
            <a:off x="260900" y="1603926"/>
            <a:ext cx="885300" cy="887100"/>
          </a:xfrm>
          <a:prstGeom prst="rect">
            <a:avLst/>
          </a:prstGeom>
          <a:noFill/>
          <a:ln>
            <a:noFill/>
          </a:ln>
        </p:spPr>
      </p:pic>
      <p:pic>
        <p:nvPicPr>
          <p:cNvPr id="403" name="Google Shape;403;p61"/>
          <p:cNvPicPr preferRelativeResize="0"/>
          <p:nvPr/>
        </p:nvPicPr>
        <p:blipFill rotWithShape="1">
          <a:blip r:embed="rId4">
            <a:alphaModFix/>
          </a:blip>
          <a:srcRect/>
          <a:stretch/>
        </p:blipFill>
        <p:spPr>
          <a:xfrm>
            <a:off x="856966" y="4270585"/>
            <a:ext cx="1214769" cy="1214769"/>
          </a:xfrm>
          <a:prstGeom prst="rect">
            <a:avLst/>
          </a:prstGeom>
          <a:noFill/>
          <a:ln>
            <a:noFill/>
          </a:ln>
        </p:spPr>
      </p:pic>
      <p:pic>
        <p:nvPicPr>
          <p:cNvPr id="404" name="Google Shape;404;p61"/>
          <p:cNvPicPr preferRelativeResize="0"/>
          <p:nvPr/>
        </p:nvPicPr>
        <p:blipFill rotWithShape="1">
          <a:blip r:embed="rId5">
            <a:alphaModFix/>
          </a:blip>
          <a:srcRect/>
          <a:stretch/>
        </p:blipFill>
        <p:spPr>
          <a:xfrm>
            <a:off x="3161861" y="3681390"/>
            <a:ext cx="2353455" cy="1133581"/>
          </a:xfrm>
          <a:prstGeom prst="rect">
            <a:avLst/>
          </a:prstGeom>
          <a:noFill/>
          <a:ln>
            <a:noFill/>
          </a:ln>
        </p:spPr>
      </p:pic>
      <p:pic>
        <p:nvPicPr>
          <p:cNvPr id="405" name="Google Shape;405;p61"/>
          <p:cNvPicPr preferRelativeResize="0"/>
          <p:nvPr/>
        </p:nvPicPr>
        <p:blipFill rotWithShape="1">
          <a:blip r:embed="rId6">
            <a:alphaModFix/>
          </a:blip>
          <a:srcRect/>
          <a:stretch/>
        </p:blipFill>
        <p:spPr>
          <a:xfrm>
            <a:off x="3924018" y="5792019"/>
            <a:ext cx="829143" cy="829143"/>
          </a:xfrm>
          <a:prstGeom prst="rect">
            <a:avLst/>
          </a:prstGeom>
          <a:noFill/>
          <a:ln>
            <a:noFill/>
          </a:ln>
        </p:spPr>
      </p:pic>
      <p:pic>
        <p:nvPicPr>
          <p:cNvPr id="406" name="Google Shape;406;p61"/>
          <p:cNvPicPr preferRelativeResize="0"/>
          <p:nvPr/>
        </p:nvPicPr>
        <p:blipFill rotWithShape="1">
          <a:blip r:embed="rId7">
            <a:alphaModFix/>
          </a:blip>
          <a:srcRect/>
          <a:stretch/>
        </p:blipFill>
        <p:spPr>
          <a:xfrm>
            <a:off x="3652899" y="4470896"/>
            <a:ext cx="1113639" cy="787190"/>
          </a:xfrm>
          <a:prstGeom prst="rect">
            <a:avLst/>
          </a:prstGeom>
          <a:noFill/>
          <a:ln>
            <a:noFill/>
          </a:ln>
        </p:spPr>
      </p:pic>
      <p:pic>
        <p:nvPicPr>
          <p:cNvPr id="407" name="Google Shape;407;p61"/>
          <p:cNvPicPr preferRelativeResize="0"/>
          <p:nvPr/>
        </p:nvPicPr>
        <p:blipFill rotWithShape="1">
          <a:blip r:embed="rId8">
            <a:alphaModFix/>
          </a:blip>
          <a:srcRect/>
          <a:stretch/>
        </p:blipFill>
        <p:spPr>
          <a:xfrm>
            <a:off x="3287117" y="5278057"/>
            <a:ext cx="2102944" cy="476138"/>
          </a:xfrm>
          <a:prstGeom prst="rect">
            <a:avLst/>
          </a:prstGeom>
          <a:noFill/>
          <a:ln>
            <a:noFill/>
          </a:ln>
        </p:spPr>
      </p:pic>
      <p:sp>
        <p:nvSpPr>
          <p:cNvPr id="408" name="Google Shape;408;p61"/>
          <p:cNvSpPr/>
          <p:nvPr/>
        </p:nvSpPr>
        <p:spPr>
          <a:xfrm>
            <a:off x="1357992" y="3135925"/>
            <a:ext cx="484500" cy="978300"/>
          </a:xfrm>
          <a:prstGeom prst="downArrow">
            <a:avLst>
              <a:gd name="adj1" fmla="val 50000"/>
              <a:gd name="adj2" fmla="val 50000"/>
            </a:avLst>
          </a:prstGeom>
          <a:solidFill>
            <a:srgbClr val="328CAF"/>
          </a:solidFill>
          <a:ln w="12700" cap="flat" cmpd="sng">
            <a:solidFill>
              <a:srgbClr val="2466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09" name="Google Shape;409;p61"/>
          <p:cNvSpPr/>
          <p:nvPr/>
        </p:nvSpPr>
        <p:spPr>
          <a:xfrm>
            <a:off x="2194758" y="4572655"/>
            <a:ext cx="1272300" cy="484500"/>
          </a:xfrm>
          <a:prstGeom prst="rightArrow">
            <a:avLst>
              <a:gd name="adj1" fmla="val 50000"/>
              <a:gd name="adj2" fmla="val 50000"/>
            </a:avLst>
          </a:prstGeom>
          <a:solidFill>
            <a:srgbClr val="328CAF"/>
          </a:solidFill>
          <a:ln w="12700" cap="flat" cmpd="sng">
            <a:solidFill>
              <a:srgbClr val="2466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0" name="Google Shape;410;p61"/>
          <p:cNvSpPr/>
          <p:nvPr/>
        </p:nvSpPr>
        <p:spPr>
          <a:xfrm>
            <a:off x="5246271" y="4572655"/>
            <a:ext cx="1234200" cy="484500"/>
          </a:xfrm>
          <a:prstGeom prst="rightArrow">
            <a:avLst>
              <a:gd name="adj1" fmla="val 50000"/>
              <a:gd name="adj2" fmla="val 50000"/>
            </a:avLst>
          </a:prstGeom>
          <a:solidFill>
            <a:srgbClr val="328CAF"/>
          </a:solidFill>
          <a:ln w="12700" cap="flat" cmpd="sng">
            <a:solidFill>
              <a:srgbClr val="2466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sp>
        <p:nvSpPr>
          <p:cNvPr id="411" name="Google Shape;411;p61"/>
          <p:cNvSpPr/>
          <p:nvPr/>
        </p:nvSpPr>
        <p:spPr>
          <a:xfrm>
            <a:off x="7552725" y="2233461"/>
            <a:ext cx="484500" cy="978300"/>
          </a:xfrm>
          <a:prstGeom prst="upArrow">
            <a:avLst>
              <a:gd name="adj1" fmla="val 50000"/>
              <a:gd name="adj2" fmla="val 50000"/>
            </a:avLst>
          </a:prstGeom>
          <a:solidFill>
            <a:srgbClr val="328CAF"/>
          </a:solidFill>
          <a:ln w="12700" cap="flat" cmpd="sng">
            <a:solidFill>
              <a:srgbClr val="24667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Calibri"/>
              <a:ea typeface="Calibri"/>
              <a:cs typeface="Calibri"/>
              <a:sym typeface="Calibri"/>
            </a:endParaRPr>
          </a:p>
        </p:txBody>
      </p:sp>
      <p:pic>
        <p:nvPicPr>
          <p:cNvPr id="412" name="Google Shape;412;p61"/>
          <p:cNvPicPr preferRelativeResize="0"/>
          <p:nvPr/>
        </p:nvPicPr>
        <p:blipFill>
          <a:blip r:embed="rId9">
            <a:alphaModFix/>
          </a:blip>
          <a:stretch>
            <a:fillRect/>
          </a:stretch>
        </p:blipFill>
        <p:spPr>
          <a:xfrm>
            <a:off x="7174821" y="5113500"/>
            <a:ext cx="1565266" cy="978300"/>
          </a:xfrm>
          <a:prstGeom prst="rect">
            <a:avLst/>
          </a:prstGeom>
          <a:noFill/>
          <a:ln>
            <a:noFill/>
          </a:ln>
        </p:spPr>
      </p:pic>
      <p:pic>
        <p:nvPicPr>
          <p:cNvPr id="413" name="Google Shape;413;p61"/>
          <p:cNvPicPr preferRelativeResize="0"/>
          <p:nvPr/>
        </p:nvPicPr>
        <p:blipFill>
          <a:blip r:embed="rId10">
            <a:alphaModFix/>
          </a:blip>
          <a:stretch>
            <a:fillRect/>
          </a:stretch>
        </p:blipFill>
        <p:spPr>
          <a:xfrm>
            <a:off x="7251024" y="4135205"/>
            <a:ext cx="1413106" cy="978300"/>
          </a:xfrm>
          <a:prstGeom prst="rect">
            <a:avLst/>
          </a:prstGeom>
          <a:noFill/>
          <a:ln>
            <a:noFill/>
          </a:ln>
        </p:spPr>
      </p:pic>
      <p:pic>
        <p:nvPicPr>
          <p:cNvPr id="414" name="Google Shape;414;p61"/>
          <p:cNvPicPr preferRelativeResize="0"/>
          <p:nvPr/>
        </p:nvPicPr>
        <p:blipFill>
          <a:blip r:embed="rId11">
            <a:alphaModFix/>
          </a:blip>
          <a:stretch>
            <a:fillRect/>
          </a:stretch>
        </p:blipFill>
        <p:spPr>
          <a:xfrm>
            <a:off x="7075973" y="3538636"/>
            <a:ext cx="1862400" cy="661964"/>
          </a:xfrm>
          <a:prstGeom prst="rect">
            <a:avLst/>
          </a:prstGeom>
          <a:noFill/>
          <a:ln>
            <a:noFill/>
          </a:ln>
        </p:spPr>
      </p:pic>
      <p:pic>
        <p:nvPicPr>
          <p:cNvPr id="415" name="Google Shape;415;p61"/>
          <p:cNvPicPr preferRelativeResize="0"/>
          <p:nvPr/>
        </p:nvPicPr>
        <p:blipFill>
          <a:blip r:embed="rId12">
            <a:alphaModFix/>
          </a:blip>
          <a:stretch>
            <a:fillRect/>
          </a:stretch>
        </p:blipFill>
        <p:spPr>
          <a:xfrm>
            <a:off x="7026238" y="212813"/>
            <a:ext cx="1862424" cy="886984"/>
          </a:xfrm>
          <a:prstGeom prst="rect">
            <a:avLst/>
          </a:prstGeom>
          <a:noFill/>
          <a:ln>
            <a:noFill/>
          </a:ln>
        </p:spPr>
      </p:pic>
      <p:pic>
        <p:nvPicPr>
          <p:cNvPr id="416" name="Google Shape;416;p61"/>
          <p:cNvPicPr preferRelativeResize="0"/>
          <p:nvPr/>
        </p:nvPicPr>
        <p:blipFill>
          <a:blip r:embed="rId13">
            <a:alphaModFix/>
          </a:blip>
          <a:stretch>
            <a:fillRect/>
          </a:stretch>
        </p:blipFill>
        <p:spPr>
          <a:xfrm>
            <a:off x="7115725" y="1099807"/>
            <a:ext cx="2028268" cy="984600"/>
          </a:xfrm>
          <a:prstGeom prst="rect">
            <a:avLst/>
          </a:prstGeom>
          <a:noFill/>
          <a:ln>
            <a:noFill/>
          </a:ln>
        </p:spPr>
      </p:pic>
      <p:sp>
        <p:nvSpPr>
          <p:cNvPr id="417" name="Google Shape;417;p61"/>
          <p:cNvSpPr txBox="1"/>
          <p:nvPr/>
        </p:nvSpPr>
        <p:spPr>
          <a:xfrm>
            <a:off x="357500" y="5549350"/>
            <a:ext cx="2198100" cy="66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dk1"/>
                </a:solidFill>
                <a:latin typeface="Open Sans"/>
                <a:ea typeface="Open Sans"/>
                <a:cs typeface="Open Sans"/>
                <a:sym typeface="Open Sans"/>
              </a:rPr>
              <a:t>الانتماء يضاف إلى الفرد من قبل نظام الجامعة</a:t>
            </a:r>
            <a:endParaRPr sz="1600" b="1">
              <a:solidFill>
                <a:schemeClr val="dk1"/>
              </a:solidFill>
              <a:latin typeface="Open Sans"/>
              <a:ea typeface="Open Sans"/>
              <a:cs typeface="Open Sans"/>
              <a:sym typeface="Open Sans"/>
            </a:endParaRPr>
          </a:p>
        </p:txBody>
      </p:sp>
      <p:sp>
        <p:nvSpPr>
          <p:cNvPr id="418" name="Google Shape;418;p61"/>
          <p:cNvSpPr txBox="1"/>
          <p:nvPr/>
        </p:nvSpPr>
        <p:spPr>
          <a:xfrm>
            <a:off x="3466788" y="3538550"/>
            <a:ext cx="1743600" cy="66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dk1"/>
                </a:solidFill>
                <a:latin typeface="Open Sans"/>
                <a:ea typeface="Open Sans"/>
                <a:cs typeface="Open Sans"/>
                <a:sym typeface="Open Sans"/>
              </a:rPr>
              <a:t>نظام تسليم الناشر</a:t>
            </a:r>
            <a:endParaRPr sz="1600" b="1">
              <a:solidFill>
                <a:schemeClr val="dk1"/>
              </a:solidFill>
              <a:latin typeface="Open Sans"/>
              <a:ea typeface="Open Sans"/>
              <a:cs typeface="Open Sans"/>
              <a:sym typeface="Open Sans"/>
            </a:endParaRPr>
          </a:p>
        </p:txBody>
      </p:sp>
      <p:sp>
        <p:nvSpPr>
          <p:cNvPr id="419" name="Google Shape;419;p61"/>
          <p:cNvSpPr txBox="1"/>
          <p:nvPr/>
        </p:nvSpPr>
        <p:spPr>
          <a:xfrm>
            <a:off x="5732925" y="3021750"/>
            <a:ext cx="1743600" cy="66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dk1"/>
                </a:solidFill>
                <a:latin typeface="Open Sans"/>
                <a:ea typeface="Open Sans"/>
                <a:cs typeface="Open Sans"/>
                <a:sym typeface="Open Sans"/>
              </a:rPr>
              <a:t>الفهارس وقواعد البيانات</a:t>
            </a:r>
            <a:endParaRPr sz="1600" b="1">
              <a:solidFill>
                <a:schemeClr val="dk1"/>
              </a:solidFill>
              <a:latin typeface="Open Sans"/>
              <a:ea typeface="Open Sans"/>
              <a:cs typeface="Open Sans"/>
              <a:sym typeface="Open Sans"/>
            </a:endParaRPr>
          </a:p>
        </p:txBody>
      </p:sp>
      <p:sp>
        <p:nvSpPr>
          <p:cNvPr id="420" name="Google Shape;420;p61"/>
          <p:cNvSpPr txBox="1"/>
          <p:nvPr/>
        </p:nvSpPr>
        <p:spPr>
          <a:xfrm>
            <a:off x="5539450" y="1062825"/>
            <a:ext cx="1743600" cy="662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US" sz="1600" b="1">
                <a:solidFill>
                  <a:schemeClr val="dk1"/>
                </a:solidFill>
                <a:latin typeface="Open Sans"/>
                <a:ea typeface="Open Sans"/>
                <a:cs typeface="Open Sans"/>
                <a:sym typeface="Open Sans"/>
              </a:rPr>
              <a:t>البيانات والترتيب</a:t>
            </a:r>
            <a:endParaRPr sz="1600" b="1">
              <a:solidFill>
                <a:schemeClr val="dk1"/>
              </a:solidFill>
              <a:latin typeface="Open Sans"/>
              <a:ea typeface="Open Sans"/>
              <a:cs typeface="Open Sans"/>
              <a:sym typeface="Open Sans"/>
            </a:endParaRPr>
          </a:p>
        </p:txBody>
      </p:sp>
      <p:pic>
        <p:nvPicPr>
          <p:cNvPr id="421" name="Google Shape;421;p61"/>
          <p:cNvPicPr preferRelativeResize="0"/>
          <p:nvPr/>
        </p:nvPicPr>
        <p:blipFill>
          <a:blip r:embed="rId14">
            <a:alphaModFix/>
          </a:blip>
          <a:stretch>
            <a:fillRect/>
          </a:stretch>
        </p:blipFill>
        <p:spPr>
          <a:xfrm>
            <a:off x="1298600" y="932700"/>
            <a:ext cx="3605660" cy="198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sp>
        <p:nvSpPr>
          <p:cNvPr id="427" name="Google Shape;427;p62"/>
          <p:cNvSpPr txBox="1">
            <a:spLocks noGrp="1"/>
          </p:cNvSpPr>
          <p:nvPr>
            <p:ph type="title"/>
          </p:nvPr>
        </p:nvSpPr>
        <p:spPr>
          <a:xfrm>
            <a:off x="969264" y="2551200"/>
            <a:ext cx="7315200" cy="914400"/>
          </a:xfrm>
          <a:prstGeom prst="rect">
            <a:avLst/>
          </a:prstGeom>
          <a:noFill/>
          <a:ln>
            <a:noFill/>
          </a:ln>
        </p:spPr>
        <p:txBody>
          <a:bodyPr spcFirstLastPara="1" wrap="square" lIns="0" tIns="45700" rIns="0" bIns="45700" anchor="b" anchorCtr="0">
            <a:noAutofit/>
          </a:bodyPr>
          <a:lstStyle/>
          <a:p>
            <a:pPr marL="0" marR="0" lvl="0" indent="0" algn="ctr" rtl="1">
              <a:lnSpc>
                <a:spcPct val="90909"/>
              </a:lnSpc>
              <a:spcBef>
                <a:spcPts val="0"/>
              </a:spcBef>
              <a:spcAft>
                <a:spcPts val="0"/>
              </a:spcAft>
              <a:buClr>
                <a:schemeClr val="lt1"/>
              </a:buClr>
              <a:buSzPts val="4400"/>
              <a:buFont typeface="Open Sans"/>
              <a:buNone/>
            </a:pPr>
            <a:r>
              <a:rPr lang="en-US">
                <a:latin typeface="Open Sans"/>
                <a:ea typeface="Open Sans"/>
                <a:cs typeface="Open Sans"/>
                <a:sym typeface="Open Sans"/>
              </a:rPr>
              <a:t>شكرا!</a:t>
            </a:r>
            <a:endParaRPr sz="4400" b="0" i="0" u="none" strike="noStrike" cap="none">
              <a:latin typeface="Open Sans"/>
              <a:ea typeface="Open Sans"/>
              <a:cs typeface="Open Sans"/>
              <a:sym typeface="Open Sans"/>
            </a:endParaRPr>
          </a:p>
        </p:txBody>
      </p:sp>
      <p:sp>
        <p:nvSpPr>
          <p:cNvPr id="428" name="Google Shape;428;p62"/>
          <p:cNvSpPr txBox="1">
            <a:spLocks noGrp="1"/>
          </p:cNvSpPr>
          <p:nvPr>
            <p:ph type="body" idx="1"/>
          </p:nvPr>
        </p:nvSpPr>
        <p:spPr>
          <a:xfrm>
            <a:off x="1143125" y="6172294"/>
            <a:ext cx="7315200" cy="733200"/>
          </a:xfrm>
          <a:prstGeom prst="rect">
            <a:avLst/>
          </a:prstGeom>
          <a:noFill/>
          <a:ln>
            <a:noFill/>
          </a:ln>
        </p:spPr>
        <p:txBody>
          <a:bodyPr spcFirstLastPara="1" wrap="square" lIns="0" tIns="45700" rIns="0" bIns="45700" anchor="t" anchorCtr="0">
            <a:noAutofit/>
          </a:bodyPr>
          <a:lstStyle/>
          <a:p>
            <a:pPr marL="0" marR="0" lvl="0" indent="0" algn="l" rtl="0">
              <a:lnSpc>
                <a:spcPct val="100000"/>
              </a:lnSpc>
              <a:spcBef>
                <a:spcPts val="0"/>
              </a:spcBef>
              <a:spcAft>
                <a:spcPts val="0"/>
              </a:spcAft>
              <a:buClr>
                <a:srgbClr val="D1E69A"/>
              </a:buClr>
              <a:buSzPts val="2400"/>
              <a:buFont typeface="Arial"/>
              <a:buNone/>
            </a:pPr>
            <a:r>
              <a:rPr lang="en-US"/>
              <a:t>orcid.org</a:t>
            </a:r>
            <a:endParaRPr sz="2400" b="0" i="0" u="none" strike="noStrike" cap="none">
              <a:solidFill>
                <a:srgbClr val="D1E69A"/>
              </a:solidFill>
              <a:latin typeface="Open Sans"/>
              <a:ea typeface="Open Sans"/>
              <a:cs typeface="Open Sans"/>
              <a:sym typeface="Open Sans"/>
            </a:endParaRPr>
          </a:p>
        </p:txBody>
      </p:sp>
      <p:sp>
        <p:nvSpPr>
          <p:cNvPr id="429" name="Google Shape;429;p62"/>
          <p:cNvSpPr txBox="1">
            <a:spLocks noGrp="1"/>
          </p:cNvSpPr>
          <p:nvPr>
            <p:ph type="sldNum" idx="12"/>
          </p:nvPr>
        </p:nvSpPr>
        <p:spPr>
          <a:xfrm>
            <a:off x="7010400" y="6356350"/>
            <a:ext cx="2133600" cy="3651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fld id="{00000000-1234-1234-1234-123412341234}" type="slidenum">
              <a:rPr lang="en-US" sz="1800">
                <a:solidFill>
                  <a:schemeClr val="dk1"/>
                </a:solidFill>
                <a:latin typeface="Calibri"/>
                <a:ea typeface="Calibri"/>
                <a:cs typeface="Calibri"/>
                <a:sym typeface="Calibri"/>
              </a:rPr>
              <a:t>16</a:t>
            </a:fld>
            <a:endParaRPr sz="18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3581400" y="4149080"/>
            <a:ext cx="5105400" cy="504056"/>
          </a:xfrm>
        </p:spPr>
        <p:txBody>
          <a:bodyPr/>
          <a:lstStyle/>
          <a:p>
            <a:pPr algn="r"/>
            <a:r>
              <a:rPr lang="ar-AE" dirty="0"/>
              <a:t>مقدمة حول أوركيد | أهمية أوركيد للناشرين</a:t>
            </a:r>
          </a:p>
        </p:txBody>
      </p:sp>
      <p:sp>
        <p:nvSpPr>
          <p:cNvPr id="9" name="Text Placeholder 8"/>
          <p:cNvSpPr>
            <a:spLocks noGrp="1"/>
          </p:cNvSpPr>
          <p:nvPr>
            <p:ph type="body" sz="quarter" idx="17"/>
          </p:nvPr>
        </p:nvSpPr>
        <p:spPr>
          <a:xfrm>
            <a:off x="457200" y="3733800"/>
            <a:ext cx="2304256" cy="360040"/>
          </a:xfrm>
          <a:noFill/>
        </p:spPr>
        <p:txBody>
          <a:bodyPr/>
          <a:lstStyle/>
          <a:p>
            <a:r>
              <a:rPr lang="en-US" dirty="0">
                <a:solidFill>
                  <a:schemeClr val="tx1"/>
                </a:solidFill>
                <a:latin typeface="Daxline OT Medium" charset="0"/>
                <a:ea typeface="Daxline OT Medium" charset="0"/>
                <a:cs typeface="Daxline OT Medium" charset="0"/>
              </a:rPr>
              <a:t>Jan 16, 2018 | Dubai</a:t>
            </a:r>
          </a:p>
        </p:txBody>
      </p:sp>
      <p:sp>
        <p:nvSpPr>
          <p:cNvPr id="11" name="Textplatzhalter 6"/>
          <p:cNvSpPr>
            <a:spLocks noGrp="1"/>
          </p:cNvSpPr>
          <p:nvPr/>
        </p:nvSpPr>
        <p:spPr>
          <a:xfrm>
            <a:off x="457200" y="457200"/>
            <a:ext cx="4578424" cy="990600"/>
          </a:xfrm>
          <a:prstGeom prst="rect">
            <a:avLst/>
          </a:prstGeom>
        </p:spPr>
        <p:txBody>
          <a:bodyPr vert="horz" lIns="0" tIns="0" rIns="0" bIns="0" rtlCol="0">
            <a:noAutofit/>
          </a:bodyPr>
          <a:lstStyle>
            <a:lvl1pPr marL="0" indent="0" algn="l" defTabSz="914400" rtl="0" eaLnBrk="1" latinLnBrk="0" hangingPunct="1">
              <a:spcBef>
                <a:spcPts val="600"/>
              </a:spcBef>
              <a:buClr>
                <a:schemeClr val="accent1"/>
              </a:buClr>
              <a:buFont typeface="Arial" panose="020B0604020202020204" pitchFamily="34" charset="0"/>
              <a:buNone/>
              <a:defRPr sz="1400" kern="1200" baseline="0">
                <a:solidFill>
                  <a:schemeClr val="tx1"/>
                </a:solidFill>
                <a:latin typeface="+mj-lt"/>
                <a:ea typeface="+mn-ea"/>
                <a:cs typeface="+mn-cs"/>
              </a:defRPr>
            </a:lvl1pPr>
            <a:lvl2pPr marL="444500" indent="-176213"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2pPr>
            <a:lvl3pPr marL="722313" indent="-185738"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989013" indent="-184150" algn="l" defTabSz="914400" rtl="0" eaLnBrk="1" latinLnBrk="0" hangingPunct="1">
              <a:spcBef>
                <a:spcPct val="20000"/>
              </a:spcBef>
              <a:buClr>
                <a:schemeClr val="accent1"/>
              </a:buClr>
              <a:buFont typeface="Arial" panose="020B0604020202020204" pitchFamily="34" charset="0"/>
              <a:buChar char="•"/>
              <a:defRPr lang="de-DE" sz="1600" kern="1200" dirty="0" smtClean="0">
                <a:solidFill>
                  <a:schemeClr val="tx1"/>
                </a:solidFill>
                <a:latin typeface="+mn-lt"/>
                <a:ea typeface="+mn-ea"/>
                <a:cs typeface="+mn-cs"/>
              </a:defRPr>
            </a:lvl4pPr>
            <a:lvl5pPr marL="1260475" indent="-187325" algn="l" defTabSz="914400" rtl="0" eaLnBrk="1" latinLnBrk="0" hangingPunct="1">
              <a:spcBef>
                <a:spcPct val="20000"/>
              </a:spcBef>
              <a:buClr>
                <a:schemeClr val="accent1"/>
              </a:buClr>
              <a:buFont typeface="Arial" panose="020B0604020202020204" pitchFamily="34" charset="0"/>
              <a:buChar char="•"/>
              <a:defRPr lang="de-DE" sz="1600" kern="1200" dirty="0" smtClean="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de-DE" sz="1600" b="1" dirty="0">
                <a:latin typeface="+mn-lt"/>
                <a:ea typeface="Daxline OT" charset="0"/>
                <a:cs typeface="Daxline OT" charset="0"/>
              </a:rPr>
              <a:t>Mohamad Mostafa</a:t>
            </a:r>
            <a:endParaRPr lang="en-US" sz="1600" b="1" dirty="0">
              <a:latin typeface="+mn-lt"/>
              <a:ea typeface="Daxline OT" charset="0"/>
              <a:cs typeface="Daxline OT" charset="0"/>
            </a:endParaRPr>
          </a:p>
          <a:p>
            <a:r>
              <a:rPr lang="en-US" sz="1600" b="1" dirty="0">
                <a:latin typeface="+mn-lt"/>
                <a:ea typeface="Daxline OT" charset="0"/>
                <a:cs typeface="Daxline OT" charset="0"/>
              </a:rPr>
              <a:t>Publishing Editor &amp; Crossref Ambassador</a:t>
            </a:r>
          </a:p>
          <a:p>
            <a:r>
              <a:rPr lang="en-US" sz="1600" b="1" dirty="0">
                <a:latin typeface="+mn-lt"/>
                <a:ea typeface="Daxline OT" charset="0"/>
                <a:cs typeface="Daxline OT" charset="0"/>
              </a:rPr>
              <a:t>Email: m.mostafa@knowledgee.com</a:t>
            </a:r>
            <a:endParaRPr lang="de-DE" sz="1600" b="1" dirty="0">
              <a:latin typeface="+mn-lt"/>
              <a:ea typeface="Daxline OT" charset="0"/>
              <a:cs typeface="Daxline OT" charset="0"/>
            </a:endParaRPr>
          </a:p>
        </p:txBody>
      </p:sp>
    </p:spTree>
    <p:extLst>
      <p:ext uri="{BB962C8B-B14F-4D97-AF65-F5344CB8AC3E}">
        <p14:creationId xmlns:p14="http://schemas.microsoft.com/office/powerpoint/2010/main" val="6800580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1531" y="1484785"/>
            <a:ext cx="3024335" cy="2016223"/>
          </a:xfrm>
          <a:prstGeom prst="rect">
            <a:avLst/>
          </a:prstGeom>
        </p:spPr>
      </p:pic>
      <p:sp>
        <p:nvSpPr>
          <p:cNvPr id="2" name="Content Placeholder 1"/>
          <p:cNvSpPr>
            <a:spLocks noGrp="1"/>
          </p:cNvSpPr>
          <p:nvPr>
            <p:ph idx="1"/>
          </p:nvPr>
        </p:nvSpPr>
        <p:spPr>
          <a:xfrm>
            <a:off x="539552" y="1484785"/>
            <a:ext cx="8147247" cy="4680519"/>
          </a:xfrm>
        </p:spPr>
        <p:txBody>
          <a:bodyPr>
            <a:normAutofit fontScale="92500" lnSpcReduction="20000"/>
          </a:bodyPr>
          <a:lstStyle/>
          <a:p>
            <a:pPr marL="0" indent="0">
              <a:lnSpc>
                <a:spcPct val="150000"/>
              </a:lnSpc>
              <a:buNone/>
              <a:defRPr/>
            </a:pPr>
            <a:r>
              <a:rPr lang="en-US" sz="1700" b="1" dirty="0"/>
              <a:t>Areas of Expertise:</a:t>
            </a:r>
          </a:p>
          <a:p>
            <a:pPr>
              <a:lnSpc>
                <a:spcPct val="150000"/>
              </a:lnSpc>
              <a:buFont typeface="Wingdings" charset="2"/>
              <a:buChar char="Ø"/>
              <a:defRPr/>
            </a:pPr>
            <a:r>
              <a:rPr lang="en-US" sz="1300" dirty="0"/>
              <a:t>Open access; Open science</a:t>
            </a:r>
          </a:p>
          <a:p>
            <a:pPr>
              <a:lnSpc>
                <a:spcPct val="150000"/>
              </a:lnSpc>
              <a:buFont typeface="Wingdings" charset="2"/>
              <a:buChar char="Ø"/>
              <a:defRPr/>
            </a:pPr>
            <a:r>
              <a:rPr lang="en-US" sz="1300" dirty="0"/>
              <a:t>Copyright policies; Publication ethics; Research misconduct</a:t>
            </a:r>
          </a:p>
          <a:p>
            <a:pPr>
              <a:lnSpc>
                <a:spcPct val="150000"/>
              </a:lnSpc>
              <a:buFont typeface="Wingdings" charset="2"/>
              <a:buChar char="Ø"/>
              <a:defRPr/>
            </a:pPr>
            <a:r>
              <a:rPr lang="en-US" sz="1300" dirty="0"/>
              <a:t>Predatory publishing; Training workshops for editors &amp; researchers</a:t>
            </a:r>
          </a:p>
          <a:p>
            <a:pPr>
              <a:lnSpc>
                <a:spcPct val="150000"/>
              </a:lnSpc>
              <a:buFont typeface="Wingdings" charset="2"/>
              <a:buChar char="Ø"/>
              <a:defRPr/>
            </a:pPr>
            <a:r>
              <a:rPr lang="en-US" sz="1300" dirty="0"/>
              <a:t>Journals publishing &amp; development; Editorial &amp; Production management</a:t>
            </a:r>
          </a:p>
          <a:p>
            <a:pPr>
              <a:lnSpc>
                <a:spcPct val="150000"/>
              </a:lnSpc>
              <a:buFont typeface="Wingdings" charset="2"/>
              <a:buChar char="Ø"/>
              <a:defRPr/>
            </a:pPr>
            <a:r>
              <a:rPr lang="en-US" sz="1300" dirty="0"/>
              <a:t>Journals/Conferences selection &amp; indexing</a:t>
            </a:r>
          </a:p>
          <a:p>
            <a:pPr>
              <a:lnSpc>
                <a:spcPct val="150000"/>
              </a:lnSpc>
              <a:buFont typeface="Wingdings" charset="2"/>
              <a:buChar char="Ø"/>
              <a:defRPr/>
            </a:pPr>
            <a:r>
              <a:rPr lang="en-US" sz="1300" dirty="0" err="1"/>
              <a:t>Crossref</a:t>
            </a:r>
            <a:r>
              <a:rPr lang="en-US" sz="1300" dirty="0"/>
              <a:t> Ambassador (Middle East)</a:t>
            </a:r>
          </a:p>
          <a:p>
            <a:pPr marL="0" indent="0">
              <a:lnSpc>
                <a:spcPct val="150000"/>
              </a:lnSpc>
              <a:buNone/>
              <a:defRPr/>
            </a:pPr>
            <a:r>
              <a:rPr lang="en-US" sz="1700" b="1" dirty="0"/>
              <a:t>Experience:</a:t>
            </a:r>
            <a:endParaRPr lang="en-US" sz="1700" dirty="0"/>
          </a:p>
          <a:p>
            <a:pPr>
              <a:lnSpc>
                <a:spcPct val="150000"/>
              </a:lnSpc>
              <a:buFont typeface="Wingdings" charset="2"/>
              <a:buChar char="Ø"/>
              <a:defRPr/>
            </a:pPr>
            <a:r>
              <a:rPr lang="en-US" sz="1400" dirty="0"/>
              <a:t>Knowledge E (Research &amp; Publishing Services)</a:t>
            </a:r>
          </a:p>
          <a:p>
            <a:pPr>
              <a:lnSpc>
                <a:spcPct val="150000"/>
              </a:lnSpc>
              <a:buFont typeface="Wingdings" charset="2"/>
              <a:buChar char="Ø"/>
              <a:defRPr/>
            </a:pPr>
            <a:r>
              <a:rPr lang="en-US" sz="1400" dirty="0" err="1"/>
              <a:t>Hindawi</a:t>
            </a:r>
            <a:r>
              <a:rPr lang="en-US" sz="1400" dirty="0"/>
              <a:t> Publishing (Publishing &amp; Production Operations) </a:t>
            </a:r>
          </a:p>
          <a:p>
            <a:pPr marL="0" indent="0">
              <a:lnSpc>
                <a:spcPct val="150000"/>
              </a:lnSpc>
              <a:buNone/>
              <a:defRPr/>
            </a:pPr>
            <a:r>
              <a:rPr lang="en-US" sz="1700" b="1" dirty="0"/>
              <a:t>Contact Details:</a:t>
            </a:r>
          </a:p>
          <a:p>
            <a:pPr>
              <a:lnSpc>
                <a:spcPct val="160000"/>
              </a:lnSpc>
              <a:buFont typeface="Wingdings" charset="2"/>
              <a:buChar char="Ø"/>
              <a:defRPr/>
            </a:pPr>
            <a:r>
              <a:rPr lang="en-US" sz="1400" b="1" dirty="0"/>
              <a:t>Email: </a:t>
            </a:r>
            <a:r>
              <a:rPr lang="en-US" sz="1400" dirty="0">
                <a:hlinkClick r:id="rId3"/>
              </a:rPr>
              <a:t>m.mostafa@knowledgee.com</a:t>
            </a:r>
            <a:endParaRPr lang="en-US" sz="1400" dirty="0"/>
          </a:p>
          <a:p>
            <a:pPr>
              <a:lnSpc>
                <a:spcPct val="160000"/>
              </a:lnSpc>
              <a:buFont typeface="Wingdings" charset="2"/>
              <a:buChar char="Ø"/>
              <a:defRPr/>
            </a:pPr>
            <a:r>
              <a:rPr lang="en-US" sz="1400" b="1" dirty="0"/>
              <a:t>LinkedIn:</a:t>
            </a:r>
            <a:r>
              <a:rPr lang="en-US" sz="1400" dirty="0"/>
              <a:t> </a:t>
            </a:r>
            <a:r>
              <a:rPr lang="en-US" sz="1400" dirty="0">
                <a:hlinkClick r:id="rId4"/>
              </a:rPr>
              <a:t>www.linkedin.com/in/mohamad-mostafa</a:t>
            </a:r>
            <a:r>
              <a:rPr lang="en-US" sz="1400" dirty="0"/>
              <a:t> </a:t>
            </a:r>
          </a:p>
          <a:p>
            <a:pPr>
              <a:lnSpc>
                <a:spcPct val="160000"/>
              </a:lnSpc>
              <a:buFont typeface="Wingdings" charset="2"/>
              <a:buChar char="Ø"/>
              <a:defRPr/>
            </a:pPr>
            <a:endParaRPr lang="en-US" sz="1400" b="1" dirty="0"/>
          </a:p>
          <a:p>
            <a:pPr marL="0" indent="0">
              <a:lnSpc>
                <a:spcPct val="150000"/>
              </a:lnSpc>
              <a:buNone/>
              <a:defRPr/>
            </a:pPr>
            <a:endParaRPr lang="en-US" sz="1900" b="1" dirty="0"/>
          </a:p>
          <a:p>
            <a:pPr marL="0" indent="0">
              <a:lnSpc>
                <a:spcPct val="150000"/>
              </a:lnSpc>
              <a:buNone/>
              <a:defRPr/>
            </a:pPr>
            <a:endParaRPr lang="en-US" sz="1900" b="1" dirty="0"/>
          </a:p>
          <a:p>
            <a:pPr marL="0" indent="0">
              <a:lnSpc>
                <a:spcPct val="150000"/>
              </a:lnSpc>
              <a:buNone/>
              <a:defRPr/>
            </a:pPr>
            <a:endParaRPr lang="en-US" sz="1900" b="1" dirty="0"/>
          </a:p>
          <a:p>
            <a:pPr marL="0" indent="0">
              <a:lnSpc>
                <a:spcPct val="150000"/>
              </a:lnSpc>
              <a:buNone/>
              <a:defRPr/>
            </a:pPr>
            <a:endParaRPr lang="en-US" sz="5500" b="1" dirty="0"/>
          </a:p>
        </p:txBody>
      </p:sp>
      <p:sp>
        <p:nvSpPr>
          <p:cNvPr id="19459" name="Title 3"/>
          <p:cNvSpPr>
            <a:spLocks noGrp="1"/>
          </p:cNvSpPr>
          <p:nvPr>
            <p:ph type="title"/>
          </p:nvPr>
        </p:nvSpPr>
        <p:spPr/>
        <p:txBody>
          <a:bodyPr/>
          <a:lstStyle/>
          <a:p>
            <a:r>
              <a:rPr lang="en-US" altLang="x-none" dirty="0"/>
              <a:t>Presenter – Mohamad Mostafa</a:t>
            </a:r>
          </a:p>
        </p:txBody>
      </p:sp>
      <p:sp>
        <p:nvSpPr>
          <p:cNvPr id="19460" name="Text Placeholder 4"/>
          <p:cNvSpPr>
            <a:spLocks noGrp="1"/>
          </p:cNvSpPr>
          <p:nvPr>
            <p:ph type="body" sz="quarter" idx="16"/>
          </p:nvPr>
        </p:nvSpPr>
        <p:spPr>
          <a:xfrm>
            <a:off x="457200" y="1006475"/>
            <a:ext cx="6275388" cy="369888"/>
          </a:xfrm>
        </p:spPr>
        <p:txBody>
          <a:bodyPr/>
          <a:lstStyle/>
          <a:p>
            <a:pPr fontAlgn="base">
              <a:spcBef>
                <a:spcPct val="0"/>
              </a:spcBef>
              <a:spcAft>
                <a:spcPct val="0"/>
              </a:spcAft>
            </a:pPr>
            <a:r>
              <a:rPr lang="en-US" altLang="x-none" dirty="0"/>
              <a:t>Biography (ORCID: </a:t>
            </a:r>
            <a:r>
              <a:rPr lang="mr-IN" altLang="x-none" dirty="0"/>
              <a:t>0000-0003-0768-6642</a:t>
            </a:r>
            <a:r>
              <a:rPr lang="en-US" altLang="x-none" dirty="0"/>
              <a:t>)</a:t>
            </a:r>
          </a:p>
        </p:txBody>
      </p:sp>
    </p:spTree>
    <p:extLst>
      <p:ext uri="{BB962C8B-B14F-4D97-AF65-F5344CB8AC3E}">
        <p14:creationId xmlns:p14="http://schemas.microsoft.com/office/powerpoint/2010/main" val="4232921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19</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يساعد أوركيد الناشرين:</a:t>
            </a:r>
          </a:p>
          <a:p>
            <a:pPr marL="0" indent="0" algn="ctr" rtl="1">
              <a:buNone/>
            </a:pPr>
            <a:endParaRPr lang="ar-AE" sz="2800" b="1" dirty="0">
              <a:solidFill>
                <a:schemeClr val="accent2"/>
              </a:solidFill>
            </a:endParaRPr>
          </a:p>
          <a:p>
            <a:pPr algn="r" rtl="1"/>
            <a:r>
              <a:rPr lang="ar-AE" sz="2800" dirty="0"/>
              <a:t>التعريف والتمييز بوضوح بين المؤلفين.</a:t>
            </a:r>
          </a:p>
          <a:p>
            <a:pPr algn="r" rtl="1"/>
            <a:r>
              <a:rPr lang="ar-AE" sz="2800" dirty="0"/>
              <a:t>تبسيط عمليات تقديم المخطوطة.</a:t>
            </a:r>
          </a:p>
          <a:p>
            <a:pPr algn="r" rtl="1"/>
            <a:r>
              <a:rPr lang="ar-AE" sz="2800" dirty="0"/>
              <a:t>اعثر على القراء والمراجعين سريعا.</a:t>
            </a:r>
          </a:p>
          <a:p>
            <a:pPr algn="r" rtl="1"/>
            <a:r>
              <a:rPr lang="ar-AE" sz="2800" dirty="0"/>
              <a:t>تحسين سرعة ودقة بحث المؤلف.</a:t>
            </a:r>
          </a:p>
          <a:p>
            <a:pPr algn="r" rtl="1"/>
            <a:r>
              <a:rPr lang="ar-AE" sz="2800" dirty="0"/>
              <a:t>الحفاظ على التوافق مع الإيداع المقرر لمخرجات ومقالات البحث.</a:t>
            </a:r>
          </a:p>
          <a:p>
            <a:pPr marL="0" indent="0" algn="r" rtl="1">
              <a:buNone/>
            </a:pPr>
            <a:endParaRPr lang="ar-AE" sz="2800" dirty="0"/>
          </a:p>
          <a:p>
            <a:pPr algn="r" rtl="1"/>
            <a:endParaRPr lang="en-US"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796486F-4B7D-0C42-BE3F-374EEB3EA0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7615131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pic>
        <p:nvPicPr>
          <p:cNvPr id="218" name="Google Shape;218;p48" descr="StandoutInTheCrowd-web.png"/>
          <p:cNvPicPr preferRelativeResize="0"/>
          <p:nvPr/>
        </p:nvPicPr>
        <p:blipFill rotWithShape="1">
          <a:blip r:embed="rId3">
            <a:alphaModFix amt="68000"/>
          </a:blip>
          <a:srcRect/>
          <a:stretch/>
        </p:blipFill>
        <p:spPr>
          <a:xfrm>
            <a:off x="0" y="0"/>
            <a:ext cx="9143998" cy="6096002"/>
          </a:xfrm>
          <a:prstGeom prst="rect">
            <a:avLst/>
          </a:prstGeom>
          <a:noFill/>
          <a:ln>
            <a:noFill/>
          </a:ln>
        </p:spPr>
      </p:pic>
      <p:sp>
        <p:nvSpPr>
          <p:cNvPr id="219" name="Google Shape;219;p48"/>
          <p:cNvSpPr txBox="1"/>
          <p:nvPr/>
        </p:nvSpPr>
        <p:spPr>
          <a:xfrm>
            <a:off x="200375" y="979725"/>
            <a:ext cx="8179200" cy="216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r" rtl="1">
              <a:spcBef>
                <a:spcPts val="0"/>
              </a:spcBef>
              <a:spcAft>
                <a:spcPts val="0"/>
              </a:spcAft>
              <a:buNone/>
            </a:pPr>
            <a:r>
              <a:rPr lang="en-US" sz="2400" b="1"/>
              <a:t>أوركيد/ منظمة مستقلة غير ربحية مصممة لفائدة جميع حاملي الأسهم، وتنفرد بقدرتها على البحث عبر المجالات، قطاعات البحث، والحدود القومية. إن القدرة على ربط البحث والباحثين تحسن من عملية الاستكشاف العلمي وتحسن من كفاءة التمويل والتعاون البحثي. يرتبط أوركيد بجميع القطاعات للمجتمع البحثي لإدراك رؤيته.</a:t>
            </a:r>
            <a:endParaRPr sz="2400" b="1"/>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r>
              <a:rPr lang="en-US"/>
              <a:t>					</a:t>
            </a:r>
            <a:endParaRPr/>
          </a:p>
          <a:p>
            <a:pPr marL="0" lvl="0" indent="0" algn="l" rtl="0">
              <a:spcBef>
                <a:spcPts val="0"/>
              </a:spcBef>
              <a:spcAft>
                <a:spcPts val="0"/>
              </a:spcAft>
              <a:buNone/>
            </a:pPr>
            <a:endParaRPr/>
          </a:p>
          <a:p>
            <a:pPr marL="2286000" lvl="0" indent="0" algn="l" rtl="0">
              <a:spcBef>
                <a:spcPts val="0"/>
              </a:spcBef>
              <a:spcAft>
                <a:spcPts val="0"/>
              </a:spcAft>
              <a:buNone/>
            </a:pPr>
            <a:r>
              <a:rPr lang="en-US"/>
              <a:t>   </a:t>
            </a:r>
            <a:r>
              <a:rPr lang="en-US" sz="1800" u="sng">
                <a:solidFill>
                  <a:srgbClr val="A6CE38"/>
                </a:solidFill>
                <a:highlight>
                  <a:srgbClr val="000000"/>
                </a:highlight>
                <a:hlinkClick r:id="rId4"/>
              </a:rPr>
              <a:t>https://orcid.org/0000-0002-3226-7485</a:t>
            </a:r>
            <a:endParaRPr>
              <a:solidFill>
                <a:srgbClr val="A6CE38"/>
              </a:solidFill>
              <a:highlight>
                <a:srgbClr val="000000"/>
              </a:highlight>
            </a:endParaRPr>
          </a:p>
        </p:txBody>
      </p:sp>
      <p:pic>
        <p:nvPicPr>
          <p:cNvPr id="220" name="Google Shape;220;p48"/>
          <p:cNvPicPr preferRelativeResize="0"/>
          <p:nvPr/>
        </p:nvPicPr>
        <p:blipFill>
          <a:blip r:embed="rId5">
            <a:alphaModFix/>
          </a:blip>
          <a:stretch>
            <a:fillRect/>
          </a:stretch>
        </p:blipFill>
        <p:spPr>
          <a:xfrm>
            <a:off x="2200275" y="302013"/>
            <a:ext cx="4743450" cy="15335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20</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a:xfrm>
            <a:off x="457200" y="1700808"/>
            <a:ext cx="8229600" cy="4425355"/>
          </a:xfrm>
        </p:spPr>
        <p:txBody>
          <a:bodyPr>
            <a:normAutofit/>
          </a:bodyPr>
          <a:lstStyle/>
          <a:p>
            <a:pPr marL="0" indent="0" algn="ctr" rtl="1">
              <a:buNone/>
            </a:pPr>
            <a:r>
              <a:rPr lang="ar-AE" sz="2800" b="1" dirty="0">
                <a:solidFill>
                  <a:schemeClr val="accent2"/>
                </a:solidFill>
              </a:rPr>
              <a:t>أوركيد</a:t>
            </a:r>
            <a:r>
              <a:rPr lang="ar-SA" sz="2800" b="1" dirty="0">
                <a:solidFill>
                  <a:schemeClr val="accent2"/>
                </a:solidFill>
              </a:rPr>
              <a:t> والنشر </a:t>
            </a:r>
          </a:p>
          <a:p>
            <a:pPr marL="0" indent="0" algn="ctr" rtl="1">
              <a:buNone/>
            </a:pPr>
            <a:endParaRPr lang="ar-SA" sz="2800" dirty="0"/>
          </a:p>
          <a:p>
            <a:pPr algn="r" rtl="1"/>
            <a:r>
              <a:rPr lang="en-US" sz="2400" dirty="0">
                <a:solidFill>
                  <a:schemeClr val="accent2"/>
                </a:solidFill>
              </a:rPr>
              <a:t> </a:t>
            </a:r>
            <a:r>
              <a:rPr lang="ar-AE" sz="2400" b="1" dirty="0">
                <a:solidFill>
                  <a:schemeClr val="accent2"/>
                </a:solidFill>
              </a:rPr>
              <a:t>وثق</a:t>
            </a:r>
            <a:r>
              <a:rPr lang="en-US" sz="2400" b="1" dirty="0">
                <a:solidFill>
                  <a:schemeClr val="accent2"/>
                </a:solidFill>
              </a:rPr>
              <a:t>Authenticate </a:t>
            </a:r>
            <a:r>
              <a:rPr lang="ar-AE" sz="2400" dirty="0"/>
              <a:t>: تحقق من صحة مصادقية</a:t>
            </a:r>
            <a:r>
              <a:rPr lang="en-US" sz="2400" dirty="0"/>
              <a:t> ORCID </a:t>
            </a:r>
            <a:r>
              <a:rPr lang="en-US" sz="2400" dirty="0" err="1"/>
              <a:t>iDs</a:t>
            </a:r>
            <a:r>
              <a:rPr lang="en-US" sz="2400" dirty="0"/>
              <a:t> </a:t>
            </a:r>
            <a:r>
              <a:rPr lang="ar-AE" sz="2400" dirty="0"/>
              <a:t>للمؤلفين والمراجعين </a:t>
            </a:r>
            <a:endParaRPr lang="ar-AE" sz="2400" b="1" dirty="0"/>
          </a:p>
          <a:p>
            <a:pPr marL="0" indent="0" algn="r" rtl="1">
              <a:buNone/>
            </a:pPr>
            <a:r>
              <a:rPr lang="ar-AE" sz="2400" dirty="0"/>
              <a:t>تأكد من تسجيل الدخول إلى </a:t>
            </a:r>
            <a:r>
              <a:rPr lang="en-US" sz="2400" dirty="0"/>
              <a:t>ORCID</a:t>
            </a:r>
            <a:r>
              <a:rPr lang="ar-AE" sz="2400" dirty="0"/>
              <a:t>عبر</a:t>
            </a:r>
            <a:r>
              <a:rPr lang="en-US" sz="2400" dirty="0"/>
              <a:t> OAuth </a:t>
            </a:r>
            <a:r>
              <a:rPr lang="ar-AE" sz="2400" dirty="0"/>
              <a:t>للتحقق من صحة </a:t>
            </a:r>
            <a:r>
              <a:rPr lang="en-US" sz="2400" dirty="0"/>
              <a:t> </a:t>
            </a:r>
            <a:r>
              <a:rPr lang="en-US" sz="2400" dirty="0" err="1"/>
              <a:t>iD</a:t>
            </a:r>
            <a:r>
              <a:rPr lang="en-US" sz="2400" dirty="0"/>
              <a:t> </a:t>
            </a:r>
            <a:r>
              <a:rPr lang="ar-AE" sz="2400" dirty="0"/>
              <a:t>قبل أن يتم ربطها بمساهماتهم</a:t>
            </a:r>
          </a:p>
          <a:p>
            <a:pPr algn="r" rt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0AE5DBB-BD73-9A4E-A8E7-A57B9A0D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20754516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21</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أوركيد</a:t>
            </a:r>
            <a:r>
              <a:rPr lang="ar-SA" sz="2800" b="1" dirty="0">
                <a:solidFill>
                  <a:schemeClr val="accent2"/>
                </a:solidFill>
              </a:rPr>
              <a:t> والنشر </a:t>
            </a:r>
          </a:p>
          <a:p>
            <a:pPr marL="0" indent="0" algn="ctr" rtl="1">
              <a:buNone/>
            </a:pPr>
            <a:endParaRPr lang="ar-SA" sz="2800" dirty="0"/>
          </a:p>
          <a:p>
            <a:pPr algn="r" rtl="1"/>
            <a:r>
              <a:rPr lang="ar-SA" sz="2400" b="1" dirty="0">
                <a:solidFill>
                  <a:schemeClr val="accent2"/>
                </a:solidFill>
              </a:rPr>
              <a:t>اعرض </a:t>
            </a:r>
            <a:r>
              <a:rPr lang="en-US" sz="2400" b="1" dirty="0">
                <a:solidFill>
                  <a:schemeClr val="accent2"/>
                </a:solidFill>
              </a:rPr>
              <a:t>Display</a:t>
            </a:r>
            <a:r>
              <a:rPr lang="ar-SA" sz="2400" b="1" dirty="0">
                <a:solidFill>
                  <a:schemeClr val="accent2"/>
                </a:solidFill>
              </a:rPr>
              <a:t>:</a:t>
            </a:r>
            <a:r>
              <a:rPr lang="en-US" sz="2400" b="1" dirty="0">
                <a:solidFill>
                  <a:schemeClr val="accent2"/>
                </a:solidFill>
              </a:rPr>
              <a:t> </a:t>
            </a:r>
            <a:r>
              <a:rPr lang="ar-SA" dirty="0"/>
              <a:t>معرفات اوركيد في أنظمة بياناتك وموقعك وملفات </a:t>
            </a:r>
            <a:r>
              <a:rPr lang="en-US" dirty="0"/>
              <a:t>PDF</a:t>
            </a:r>
            <a:endParaRPr lang="ar-SA" dirty="0"/>
          </a:p>
          <a:p>
            <a:pPr algn="r" rtl="1"/>
            <a:endParaRPr lang="en-US" b="1" dirty="0"/>
          </a:p>
          <a:p>
            <a:pPr algn="r" rtl="1"/>
            <a:r>
              <a:rPr lang="ar-AE" sz="2400" b="1" dirty="0">
                <a:solidFill>
                  <a:schemeClr val="accent2"/>
                </a:solidFill>
              </a:rPr>
              <a:t>ربط </a:t>
            </a:r>
            <a:r>
              <a:rPr lang="en-US" sz="2400" b="1" dirty="0">
                <a:solidFill>
                  <a:schemeClr val="accent2"/>
                </a:solidFill>
              </a:rPr>
              <a:t>Connect</a:t>
            </a:r>
            <a:r>
              <a:rPr lang="ar-AE" sz="2400" b="1" dirty="0">
                <a:solidFill>
                  <a:schemeClr val="accent2"/>
                </a:solidFill>
              </a:rPr>
              <a:t>:</a:t>
            </a:r>
            <a:r>
              <a:rPr lang="en-US" sz="2400" b="1" dirty="0">
                <a:solidFill>
                  <a:schemeClr val="accent2"/>
                </a:solidFill>
              </a:rPr>
              <a:t> </a:t>
            </a:r>
            <a:r>
              <a:rPr lang="en-US" dirty="0"/>
              <a:t>ORCID ID</a:t>
            </a:r>
            <a:r>
              <a:rPr lang="ar-AE" dirty="0"/>
              <a:t>على سجلات </a:t>
            </a:r>
            <a:r>
              <a:rPr lang="en-US" dirty="0"/>
              <a:t> ORCID </a:t>
            </a:r>
            <a:r>
              <a:rPr lang="ar-AE" dirty="0"/>
              <a:t>للمؤلفين، مما يسهل على الباحثين مشاركة هذه المعلومات الموثوقة مع الأنظمة والملفات الشخصية الأخرى</a:t>
            </a:r>
            <a:endParaRPr lang="en-US" dirty="0"/>
          </a:p>
          <a:p>
            <a:pPr algn="r" rtl="1">
              <a:buFont typeface="Courier New" panose="02070309020205020404" pitchFamily="49" charset="0"/>
              <a:buChar char="o"/>
            </a:pPr>
            <a:endParaRPr lang="ar-AE" sz="2400" b="1" dirty="0"/>
          </a:p>
          <a:p>
            <a:pPr algn="r" rt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6B8B9278-F630-CD4D-8CE3-CBA0F6F035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25420903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22</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lnSpcReduction="10000"/>
          </a:bodyPr>
          <a:lstStyle/>
          <a:p>
            <a:pPr marL="0" indent="0" algn="ctr" rtl="1">
              <a:buNone/>
            </a:pPr>
            <a:r>
              <a:rPr lang="ar-AE" sz="2800" b="1" dirty="0">
                <a:solidFill>
                  <a:schemeClr val="accent2"/>
                </a:solidFill>
              </a:rPr>
              <a:t>أوركيد</a:t>
            </a:r>
            <a:r>
              <a:rPr lang="ar-SA" sz="2800" b="1" dirty="0">
                <a:solidFill>
                  <a:schemeClr val="accent2"/>
                </a:solidFill>
              </a:rPr>
              <a:t> والنشر </a:t>
            </a:r>
          </a:p>
          <a:p>
            <a:pPr marL="0" indent="0" algn="ctr" rtl="1">
              <a:buNone/>
            </a:pPr>
            <a:endParaRPr lang="ar-SA" sz="2800" dirty="0"/>
          </a:p>
          <a:p>
            <a:pPr algn="r" rtl="1"/>
            <a:r>
              <a:rPr lang="ar-SA" sz="2400" b="1" dirty="0">
                <a:solidFill>
                  <a:schemeClr val="accent2"/>
                </a:solidFill>
              </a:rPr>
              <a:t>جمع </a:t>
            </a:r>
            <a:r>
              <a:rPr lang="en-US" sz="2400" b="1" dirty="0">
                <a:solidFill>
                  <a:schemeClr val="accent2"/>
                </a:solidFill>
              </a:rPr>
              <a:t>Collect</a:t>
            </a:r>
            <a:r>
              <a:rPr lang="ar-SA" sz="2400" b="1" dirty="0">
                <a:solidFill>
                  <a:schemeClr val="accent2"/>
                </a:solidFill>
              </a:rPr>
              <a:t>:</a:t>
            </a:r>
            <a:r>
              <a:rPr lang="en-US" sz="2400" b="1" dirty="0">
                <a:solidFill>
                  <a:schemeClr val="accent2"/>
                </a:solidFill>
              </a:rPr>
              <a:t> </a:t>
            </a:r>
            <a:r>
              <a:rPr lang="ar-SA" dirty="0"/>
              <a:t>المعلومات من سجلات </a:t>
            </a:r>
            <a:r>
              <a:rPr lang="en-US" dirty="0"/>
              <a:t> ORCID </a:t>
            </a:r>
            <a:r>
              <a:rPr lang="ar-SA" dirty="0"/>
              <a:t>الخاصة بالباحثين وتعبئة حساباتهم مسبقًا في نظام إرسال المخطوطات الخاص بك لتبسيط وتوحيد تدفقات العمل</a:t>
            </a:r>
          </a:p>
          <a:p>
            <a:pPr algn="r" rtl="1"/>
            <a:endParaRPr lang="en-US" b="1" dirty="0"/>
          </a:p>
          <a:p>
            <a:pPr algn="r" rtl="1"/>
            <a:r>
              <a:rPr lang="ar-SA" b="1" dirty="0">
                <a:solidFill>
                  <a:schemeClr val="accent2"/>
                </a:solidFill>
              </a:rPr>
              <a:t>تزامن </a:t>
            </a:r>
            <a:r>
              <a:rPr lang="en-US" b="1" dirty="0">
                <a:solidFill>
                  <a:schemeClr val="accent2"/>
                </a:solidFill>
              </a:rPr>
              <a:t>Synchronize </a:t>
            </a:r>
            <a:r>
              <a:rPr lang="ar-SA" b="1" dirty="0">
                <a:solidFill>
                  <a:schemeClr val="accent2"/>
                </a:solidFill>
              </a:rPr>
              <a:t>:</a:t>
            </a:r>
            <a:r>
              <a:rPr lang="en-US" b="1" dirty="0">
                <a:solidFill>
                  <a:schemeClr val="accent2"/>
                </a:solidFill>
              </a:rPr>
              <a:t> </a:t>
            </a:r>
            <a:r>
              <a:rPr lang="ar-AE" dirty="0"/>
              <a:t>قم بمزامنة نظامك مع </a:t>
            </a:r>
            <a:r>
              <a:rPr lang="en-US" dirty="0"/>
              <a:t> ORCID </a:t>
            </a:r>
            <a:r>
              <a:rPr lang="ar-AE" dirty="0"/>
              <a:t>لتوفير وقت الباحثين وتحسين تدفق المعلومات مع الأنظمة والأنظمة الأساسية الأخرى التي يستخدمونها</a:t>
            </a:r>
          </a:p>
          <a:p>
            <a:pPr algn="r" rt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45161FC8-7528-9349-A0CC-1BFAB13F1E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3886129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23</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أوركيد</a:t>
            </a:r>
            <a:r>
              <a:rPr lang="en-US" sz="2800" b="1" dirty="0">
                <a:solidFill>
                  <a:schemeClr val="accent2"/>
                </a:solidFill>
              </a:rPr>
              <a:t> </a:t>
            </a:r>
            <a:r>
              <a:rPr lang="ar-AE" sz="2800" b="1" dirty="0">
                <a:solidFill>
                  <a:schemeClr val="accent2"/>
                </a:solidFill>
              </a:rPr>
              <a:t>(اجمع واتصل | </a:t>
            </a:r>
            <a:r>
              <a:rPr lang="en-US" sz="2800" b="1" dirty="0">
                <a:solidFill>
                  <a:schemeClr val="accent2"/>
                </a:solidFill>
              </a:rPr>
              <a:t>Collect &amp; Connect</a:t>
            </a:r>
            <a:r>
              <a:rPr lang="ar-AE" sz="2800" b="1" dirty="0">
                <a:solidFill>
                  <a:schemeClr val="accent2"/>
                </a:solidFill>
              </a:rPr>
              <a:t>)</a:t>
            </a: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936120"/>
            <a:ext cx="1537447" cy="783048"/>
          </a:xfrm>
          <a:prstGeom prst="rect">
            <a:avLst/>
          </a:prstGeom>
        </p:spPr>
      </p:pic>
      <p:pic>
        <p:nvPicPr>
          <p:cNvPr id="5" name="Picture 4">
            <a:extLst>
              <a:ext uri="{FF2B5EF4-FFF2-40B4-BE49-F238E27FC236}">
                <a16:creationId xmlns:a16="http://schemas.microsoft.com/office/drawing/2014/main" id="{372A0FA2-AF47-0647-9998-B5D274D66D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4217" y="2362200"/>
            <a:ext cx="6629400" cy="3250683"/>
          </a:xfrm>
          <a:prstGeom prst="rect">
            <a:avLst/>
          </a:prstGeom>
        </p:spPr>
      </p:pic>
    </p:spTree>
    <p:extLst>
      <p:ext uri="{BB962C8B-B14F-4D97-AF65-F5344CB8AC3E}">
        <p14:creationId xmlns:p14="http://schemas.microsoft.com/office/powerpoint/2010/main" val="16715162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24</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أوركيد</a:t>
            </a:r>
            <a:r>
              <a:rPr lang="en-US" sz="2800" b="1" dirty="0">
                <a:solidFill>
                  <a:schemeClr val="accent2"/>
                </a:solidFill>
              </a:rPr>
              <a:t> </a:t>
            </a:r>
            <a:r>
              <a:rPr lang="ar-AE" sz="2800" b="1" dirty="0">
                <a:solidFill>
                  <a:schemeClr val="accent2"/>
                </a:solidFill>
              </a:rPr>
              <a:t>(اجمع واتصل | </a:t>
            </a:r>
            <a:r>
              <a:rPr lang="en-US" sz="2800" b="1" dirty="0">
                <a:solidFill>
                  <a:schemeClr val="accent2"/>
                </a:solidFill>
              </a:rPr>
              <a:t>Collect &amp; Connect</a:t>
            </a:r>
            <a:r>
              <a:rPr lang="ar-AE" sz="2800" b="1" dirty="0">
                <a:solidFill>
                  <a:schemeClr val="accent2"/>
                </a:solidFill>
              </a:rPr>
              <a:t>)</a:t>
            </a: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972274"/>
            <a:ext cx="1537447" cy="783048"/>
          </a:xfrm>
          <a:prstGeom prst="rect">
            <a:avLst/>
          </a:prstGeom>
        </p:spPr>
      </p:pic>
      <p:pic>
        <p:nvPicPr>
          <p:cNvPr id="6" name="Picture 5">
            <a:extLst>
              <a:ext uri="{FF2B5EF4-FFF2-40B4-BE49-F238E27FC236}">
                <a16:creationId xmlns:a16="http://schemas.microsoft.com/office/drawing/2014/main" id="{6086866F-CA60-624F-8E08-08D101E3F3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3523" y="2436167"/>
            <a:ext cx="7006730" cy="3536107"/>
          </a:xfrm>
          <a:prstGeom prst="rect">
            <a:avLst/>
          </a:prstGeom>
        </p:spPr>
      </p:pic>
    </p:spTree>
    <p:extLst>
      <p:ext uri="{BB962C8B-B14F-4D97-AF65-F5344CB8AC3E}">
        <p14:creationId xmlns:p14="http://schemas.microsoft.com/office/powerpoint/2010/main" val="25109209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25</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أوركيد</a:t>
            </a:r>
            <a:r>
              <a:rPr lang="en-US" sz="2800" b="1" dirty="0">
                <a:solidFill>
                  <a:schemeClr val="accent2"/>
                </a:solidFill>
              </a:rPr>
              <a:t> </a:t>
            </a:r>
            <a:r>
              <a:rPr lang="ar-AE" sz="2800" b="1" dirty="0">
                <a:solidFill>
                  <a:schemeClr val="accent2"/>
                </a:solidFill>
              </a:rPr>
              <a:t>(اجمع واتصل | </a:t>
            </a:r>
            <a:r>
              <a:rPr lang="en-US" sz="2800" b="1" dirty="0">
                <a:solidFill>
                  <a:schemeClr val="accent2"/>
                </a:solidFill>
              </a:rPr>
              <a:t>Collect &amp; Connect</a:t>
            </a:r>
            <a:r>
              <a:rPr lang="ar-AE" sz="2800" b="1" dirty="0">
                <a:solidFill>
                  <a:schemeClr val="accent2"/>
                </a:solidFill>
              </a:rPr>
              <a:t>)</a:t>
            </a: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972274"/>
            <a:ext cx="1537447" cy="783048"/>
          </a:xfrm>
          <a:prstGeom prst="rect">
            <a:avLst/>
          </a:prstGeom>
        </p:spPr>
      </p:pic>
      <p:pic>
        <p:nvPicPr>
          <p:cNvPr id="5" name="Picture 4">
            <a:extLst>
              <a:ext uri="{FF2B5EF4-FFF2-40B4-BE49-F238E27FC236}">
                <a16:creationId xmlns:a16="http://schemas.microsoft.com/office/drawing/2014/main" id="{A6AA4936-ECA3-A248-89E7-EAC649FF7E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2362200"/>
            <a:ext cx="6322600" cy="3577724"/>
          </a:xfrm>
          <a:prstGeom prst="rect">
            <a:avLst/>
          </a:prstGeom>
        </p:spPr>
      </p:pic>
    </p:spTree>
    <p:extLst>
      <p:ext uri="{BB962C8B-B14F-4D97-AF65-F5344CB8AC3E}">
        <p14:creationId xmlns:p14="http://schemas.microsoft.com/office/powerpoint/2010/main" val="5214048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26</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r>
              <a:rPr lang="ar-AE" sz="2800" b="1" dirty="0">
                <a:solidFill>
                  <a:schemeClr val="accent2"/>
                </a:solidFill>
              </a:rPr>
              <a:t>أوركيد</a:t>
            </a:r>
            <a:r>
              <a:rPr lang="en-US" sz="2800" b="1" dirty="0">
                <a:solidFill>
                  <a:schemeClr val="accent2"/>
                </a:solidFill>
              </a:rPr>
              <a:t> </a:t>
            </a:r>
            <a:r>
              <a:rPr lang="ar-AE" sz="2800" b="1" dirty="0">
                <a:solidFill>
                  <a:schemeClr val="accent2"/>
                </a:solidFill>
              </a:rPr>
              <a:t>(اجمع واتصل | </a:t>
            </a:r>
            <a:r>
              <a:rPr lang="en-US" sz="2800" b="1" dirty="0">
                <a:solidFill>
                  <a:schemeClr val="accent2"/>
                </a:solidFill>
              </a:rPr>
              <a:t>Collect &amp; Connect</a:t>
            </a:r>
            <a:r>
              <a:rPr lang="ar-AE" sz="2800" b="1" dirty="0">
                <a:solidFill>
                  <a:schemeClr val="accent2"/>
                </a:solidFill>
              </a:rPr>
              <a:t>)</a:t>
            </a: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5972274"/>
            <a:ext cx="1537447" cy="783048"/>
          </a:xfrm>
          <a:prstGeom prst="rect">
            <a:avLst/>
          </a:prstGeom>
        </p:spPr>
      </p:pic>
      <p:pic>
        <p:nvPicPr>
          <p:cNvPr id="5" name="Picture 4">
            <a:extLst>
              <a:ext uri="{FF2B5EF4-FFF2-40B4-BE49-F238E27FC236}">
                <a16:creationId xmlns:a16="http://schemas.microsoft.com/office/drawing/2014/main" id="{813B55F6-B6B8-D741-993B-00B4CC10C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22873" y="2291820"/>
            <a:ext cx="5168900" cy="3694492"/>
          </a:xfrm>
          <a:prstGeom prst="rect">
            <a:avLst/>
          </a:prstGeom>
        </p:spPr>
      </p:pic>
    </p:spTree>
    <p:extLst>
      <p:ext uri="{BB962C8B-B14F-4D97-AF65-F5344CB8AC3E}">
        <p14:creationId xmlns:p14="http://schemas.microsoft.com/office/powerpoint/2010/main" val="1812360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27</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a:xfrm>
            <a:off x="457200" y="1524000"/>
            <a:ext cx="8229600" cy="4602163"/>
          </a:xfrm>
        </p:spPr>
        <p:txBody>
          <a:bodyPr>
            <a:normAutofit/>
          </a:bodyPr>
          <a:lstStyle/>
          <a:p>
            <a:pPr marL="0" indent="0" algn="ctr" rtl="1">
              <a:buNone/>
            </a:pPr>
            <a:r>
              <a:rPr lang="ar-SA" sz="2800" b="1" dirty="0">
                <a:solidFill>
                  <a:schemeClr val="accent2"/>
                </a:solidFill>
              </a:rPr>
              <a:t>عرض معرفات </a:t>
            </a:r>
            <a:r>
              <a:rPr lang="ar-AE" sz="2800" b="1" dirty="0">
                <a:solidFill>
                  <a:schemeClr val="accent2"/>
                </a:solidFill>
              </a:rPr>
              <a:t>أوركيد</a:t>
            </a:r>
            <a:endParaRPr lang="ar-SA" sz="2800" b="1" dirty="0">
              <a:solidFill>
                <a:schemeClr val="accent2"/>
              </a:solidFill>
            </a:endParaRPr>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9F5B72C4-B587-9843-AA99-FD07E7D3CB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74" y="1942717"/>
            <a:ext cx="4451350" cy="2955625"/>
          </a:xfrm>
          <a:prstGeom prst="rect">
            <a:avLst/>
          </a:prstGeom>
        </p:spPr>
      </p:pic>
      <p:pic>
        <p:nvPicPr>
          <p:cNvPr id="8" name="Picture 7">
            <a:extLst>
              <a:ext uri="{FF2B5EF4-FFF2-40B4-BE49-F238E27FC236}">
                <a16:creationId xmlns:a16="http://schemas.microsoft.com/office/drawing/2014/main" id="{DA003E62-7E41-B440-8EC6-BB3D802B3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6926" y="3920114"/>
            <a:ext cx="5563190" cy="2566096"/>
          </a:xfrm>
          <a:prstGeom prst="rect">
            <a:avLst/>
          </a:prstGeom>
        </p:spPr>
      </p:pic>
      <p:pic>
        <p:nvPicPr>
          <p:cNvPr id="10" name="Picture 9">
            <a:extLst>
              <a:ext uri="{FF2B5EF4-FFF2-40B4-BE49-F238E27FC236}">
                <a16:creationId xmlns:a16="http://schemas.microsoft.com/office/drawing/2014/main" id="{E4F64F91-A4AB-CD4F-AFDA-7673F47AFD5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12637343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28</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A728E8BD-8C6A-EA4D-AF3D-3CBA83E607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0306" y="1600200"/>
            <a:ext cx="4572000" cy="2073772"/>
          </a:xfrm>
          <a:prstGeom prst="rect">
            <a:avLst/>
          </a:prstGeom>
        </p:spPr>
      </p:pic>
      <p:pic>
        <p:nvPicPr>
          <p:cNvPr id="8" name="Picture 7">
            <a:extLst>
              <a:ext uri="{FF2B5EF4-FFF2-40B4-BE49-F238E27FC236}">
                <a16:creationId xmlns:a16="http://schemas.microsoft.com/office/drawing/2014/main" id="{02CD279C-CC53-8944-91B5-4AC3A81B21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66376" y="2637086"/>
            <a:ext cx="4120424" cy="3366738"/>
          </a:xfrm>
          <a:prstGeom prst="rect">
            <a:avLst/>
          </a:prstGeom>
        </p:spPr>
      </p:pic>
      <p:sp>
        <p:nvSpPr>
          <p:cNvPr id="10" name="TextBox 9">
            <a:extLst>
              <a:ext uri="{FF2B5EF4-FFF2-40B4-BE49-F238E27FC236}">
                <a16:creationId xmlns:a16="http://schemas.microsoft.com/office/drawing/2014/main" id="{C1785A4C-FEA0-8B49-8620-9B8CEE293887}"/>
              </a:ext>
            </a:extLst>
          </p:cNvPr>
          <p:cNvSpPr txBox="1"/>
          <p:nvPr/>
        </p:nvSpPr>
        <p:spPr>
          <a:xfrm>
            <a:off x="430306" y="4038600"/>
            <a:ext cx="3760694" cy="523220"/>
          </a:xfrm>
          <a:prstGeom prst="rect">
            <a:avLst/>
          </a:prstGeom>
          <a:noFill/>
        </p:spPr>
        <p:txBody>
          <a:bodyPr wrap="square" rtlCol="0">
            <a:spAutoFit/>
          </a:bodyPr>
          <a:lstStyle/>
          <a:p>
            <a:r>
              <a:rPr lang="en-US" sz="1400" dirty="0"/>
              <a:t>URL: </a:t>
            </a:r>
            <a:r>
              <a:rPr lang="en-US" sz="1400" dirty="0">
                <a:hlinkClick r:id="rId4"/>
              </a:rPr>
              <a:t>https://orcid.org/trademark-and-id-display-guidelines</a:t>
            </a:r>
            <a:r>
              <a:rPr lang="en-US" sz="1400" dirty="0"/>
              <a:t> </a:t>
            </a:r>
          </a:p>
        </p:txBody>
      </p:sp>
      <p:pic>
        <p:nvPicPr>
          <p:cNvPr id="12" name="Picture 11">
            <a:extLst>
              <a:ext uri="{FF2B5EF4-FFF2-40B4-BE49-F238E27FC236}">
                <a16:creationId xmlns:a16="http://schemas.microsoft.com/office/drawing/2014/main" id="{023CEB56-C545-5C46-AE85-69EA0983AD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37309581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29</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14" y="5624502"/>
            <a:ext cx="1786086" cy="909684"/>
          </a:xfrm>
          <a:prstGeom prst="rect">
            <a:avLst/>
          </a:prstGeom>
        </p:spPr>
      </p:pic>
      <p:pic>
        <p:nvPicPr>
          <p:cNvPr id="5" name="Picture 4">
            <a:extLst>
              <a:ext uri="{FF2B5EF4-FFF2-40B4-BE49-F238E27FC236}">
                <a16:creationId xmlns:a16="http://schemas.microsoft.com/office/drawing/2014/main" id="{BFB97B61-0DDD-6A4A-A9AD-7FBAAAEDC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1752600"/>
            <a:ext cx="4875064" cy="3769566"/>
          </a:xfrm>
          <a:prstGeom prst="rect">
            <a:avLst/>
          </a:prstGeom>
        </p:spPr>
      </p:pic>
    </p:spTree>
    <p:extLst>
      <p:ext uri="{BB962C8B-B14F-4D97-AF65-F5344CB8AC3E}">
        <p14:creationId xmlns:p14="http://schemas.microsoft.com/office/powerpoint/2010/main" val="13801726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49"/>
          <p:cNvSpPr txBox="1"/>
          <p:nvPr/>
        </p:nvSpPr>
        <p:spPr>
          <a:xfrm>
            <a:off x="514341" y="247296"/>
            <a:ext cx="8115300" cy="814500"/>
          </a:xfrm>
          <a:prstGeom prst="rect">
            <a:avLst/>
          </a:prstGeom>
          <a:noFill/>
          <a:ln>
            <a:noFill/>
          </a:ln>
        </p:spPr>
        <p:txBody>
          <a:bodyPr spcFirstLastPara="1" wrap="square" lIns="91425" tIns="45700" rIns="91425" bIns="45700" anchor="t" anchorCtr="0">
            <a:noAutofit/>
          </a:bodyPr>
          <a:lstStyle/>
          <a:p>
            <a:pPr marL="0" marR="0" lvl="0" indent="0" algn="r" rtl="1">
              <a:lnSpc>
                <a:spcPct val="100000"/>
              </a:lnSpc>
              <a:spcBef>
                <a:spcPts val="0"/>
              </a:spcBef>
              <a:spcAft>
                <a:spcPts val="0"/>
              </a:spcAft>
              <a:buClr>
                <a:schemeClr val="dk1"/>
              </a:buClr>
              <a:buSzPts val="4000"/>
              <a:buFont typeface="Open Sans"/>
              <a:buNone/>
            </a:pPr>
            <a:r>
              <a:rPr lang="en-US" sz="4000" b="1">
                <a:solidFill>
                  <a:schemeClr val="dk1"/>
                </a:solidFill>
                <a:latin typeface="Open Sans"/>
                <a:ea typeface="Open Sans"/>
                <a:cs typeface="Open Sans"/>
                <a:sym typeface="Open Sans"/>
              </a:rPr>
              <a:t>لماذا اوركيد؟</a:t>
            </a:r>
            <a:endParaRPr sz="4000" b="1" i="0" u="none" strike="noStrike" cap="none">
              <a:solidFill>
                <a:schemeClr val="dk1"/>
              </a:solidFill>
              <a:latin typeface="Open Sans"/>
              <a:ea typeface="Open Sans"/>
              <a:cs typeface="Open Sans"/>
              <a:sym typeface="Open Sans"/>
            </a:endParaRPr>
          </a:p>
        </p:txBody>
      </p:sp>
      <p:sp>
        <p:nvSpPr>
          <p:cNvPr id="227" name="Google Shape;227;p49"/>
          <p:cNvSpPr/>
          <p:nvPr/>
        </p:nvSpPr>
        <p:spPr>
          <a:xfrm>
            <a:off x="267591" y="1536141"/>
            <a:ext cx="8608800" cy="3785700"/>
          </a:xfrm>
          <a:prstGeom prst="rect">
            <a:avLst/>
          </a:prstGeom>
          <a:noFill/>
          <a:ln>
            <a:noFill/>
          </a:ln>
        </p:spPr>
        <p:txBody>
          <a:bodyPr spcFirstLastPara="1" wrap="square" lIns="91425" tIns="45700" rIns="91425" bIns="45700" anchor="t" anchorCtr="0">
            <a:noAutofit/>
          </a:bodyPr>
          <a:lstStyle/>
          <a:p>
            <a:pPr marL="457200" marR="0" lvl="0" indent="0" algn="r" rtl="1">
              <a:lnSpc>
                <a:spcPct val="100000"/>
              </a:lnSpc>
              <a:spcBef>
                <a:spcPts val="0"/>
              </a:spcBef>
              <a:spcAft>
                <a:spcPts val="0"/>
              </a:spcAft>
              <a:buClr>
                <a:srgbClr val="000000"/>
              </a:buClr>
              <a:buSzPts val="1100"/>
              <a:buFont typeface="Arial"/>
              <a:buNone/>
            </a:pPr>
            <a:endParaRPr sz="2400"/>
          </a:p>
          <a:p>
            <a:pPr marL="457200" marR="0" lvl="0" indent="0" algn="r" rtl="1">
              <a:lnSpc>
                <a:spcPct val="100000"/>
              </a:lnSpc>
              <a:spcBef>
                <a:spcPts val="0"/>
              </a:spcBef>
              <a:spcAft>
                <a:spcPts val="0"/>
              </a:spcAft>
              <a:buClr>
                <a:srgbClr val="000000"/>
              </a:buClr>
              <a:buSzPts val="1100"/>
              <a:buFont typeface="Arial"/>
              <a:buNone/>
            </a:pPr>
            <a:r>
              <a:rPr lang="en-US" sz="2400"/>
              <a:t>بغض النظر عن تخصص أو مكان عمل الباحث، من الضروري لسمعته وحياته المهنية أن يكون كل من الممولين، الناشرين، المجتمعات الأكايديمة، والجمعيات، وزملائه من الباحثين والأكاديميين قادرين على تعريف عمله وإعزائه سريعا وبلا غموض . يساعد أوركيد الباحث في ربط كيانه الفريد بسهولة وبثقة إلى مساهماته مثل مجموعات البيانات، المقالات، الكتب، قصص الوسائط، العينات، التجارب، براءات الاختراع والدفاتر.</a:t>
            </a:r>
            <a:endParaRPr sz="2400"/>
          </a:p>
          <a:p>
            <a:pPr marL="457200" marR="0" lvl="0" indent="0" algn="r" rtl="1">
              <a:lnSpc>
                <a:spcPct val="100000"/>
              </a:lnSpc>
              <a:spcBef>
                <a:spcPts val="0"/>
              </a:spcBef>
              <a:spcAft>
                <a:spcPts val="0"/>
              </a:spcAft>
              <a:buClr>
                <a:srgbClr val="000000"/>
              </a:buClr>
              <a:buSzPts val="1100"/>
              <a:buFont typeface="Arial"/>
              <a:buNone/>
            </a:pPr>
            <a:r>
              <a:rPr lang="en-US" sz="2400"/>
              <a:t>					</a:t>
            </a:r>
            <a:endParaRPr sz="2400"/>
          </a:p>
          <a:p>
            <a:pPr marL="457200" marR="0" lvl="0" indent="0" algn="r" rtl="1">
              <a:lnSpc>
                <a:spcPct val="100000"/>
              </a:lnSpc>
              <a:spcBef>
                <a:spcPts val="0"/>
              </a:spcBef>
              <a:spcAft>
                <a:spcPts val="0"/>
              </a:spcAft>
              <a:buNone/>
            </a:pPr>
            <a:endParaRPr sz="2400">
              <a:solidFill>
                <a:schemeClr val="dk2"/>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30</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1785A4C-FEA0-8B49-8620-9B8CEE293887}"/>
              </a:ext>
            </a:extLst>
          </p:cNvPr>
          <p:cNvSpPr txBox="1"/>
          <p:nvPr/>
        </p:nvSpPr>
        <p:spPr>
          <a:xfrm>
            <a:off x="5383306" y="5972274"/>
            <a:ext cx="3760694" cy="307777"/>
          </a:xfrm>
          <a:prstGeom prst="rect">
            <a:avLst/>
          </a:prstGeom>
          <a:noFill/>
        </p:spPr>
        <p:txBody>
          <a:bodyPr wrap="square" rtlCol="0">
            <a:spAutoFit/>
          </a:bodyPr>
          <a:lstStyle/>
          <a:p>
            <a:r>
              <a:rPr lang="en-US" sz="1400" b="1" dirty="0"/>
              <a:t>Source</a:t>
            </a:r>
            <a:r>
              <a:rPr lang="en-US" sz="1400" dirty="0"/>
              <a:t>: </a:t>
            </a:r>
            <a:r>
              <a:rPr lang="en-US" sz="1400" dirty="0" err="1"/>
              <a:t>SuSy</a:t>
            </a:r>
            <a:r>
              <a:rPr lang="en-US" sz="1400" dirty="0"/>
              <a:t> - MDPI Submission System</a:t>
            </a:r>
          </a:p>
        </p:txBody>
      </p:sp>
      <p:pic>
        <p:nvPicPr>
          <p:cNvPr id="7" name="Picture 6">
            <a:extLst>
              <a:ext uri="{FF2B5EF4-FFF2-40B4-BE49-F238E27FC236}">
                <a16:creationId xmlns:a16="http://schemas.microsoft.com/office/drawing/2014/main" id="{CB4FD1F5-3CAF-6647-9D43-D57A83C80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1712750"/>
            <a:ext cx="7902253" cy="3401049"/>
          </a:xfrm>
          <a:prstGeom prst="rect">
            <a:avLst/>
          </a:prstGeom>
        </p:spPr>
      </p:pic>
      <p:pic>
        <p:nvPicPr>
          <p:cNvPr id="13" name="Picture 12">
            <a:extLst>
              <a:ext uri="{FF2B5EF4-FFF2-40B4-BE49-F238E27FC236}">
                <a16:creationId xmlns:a16="http://schemas.microsoft.com/office/drawing/2014/main" id="{603484A2-4B35-EB41-9AEC-0CD895494C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290460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31</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rtl="1">
              <a:buNone/>
            </a:pPr>
            <a:endParaRPr lang="ar-SA" sz="2800" dirty="0"/>
          </a:p>
          <a:p>
            <a:pPr algn="r" rtl="1"/>
            <a:endParaRPr lang="en-US" b="1" dirty="0"/>
          </a:p>
          <a:p>
            <a:pPr algn="r" rtl="1"/>
            <a:endParaRPr lang="en-US"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1785A4C-FEA0-8B49-8620-9B8CEE293887}"/>
              </a:ext>
            </a:extLst>
          </p:cNvPr>
          <p:cNvSpPr txBox="1"/>
          <p:nvPr/>
        </p:nvSpPr>
        <p:spPr>
          <a:xfrm>
            <a:off x="5383306" y="5972274"/>
            <a:ext cx="3760694" cy="307777"/>
          </a:xfrm>
          <a:prstGeom prst="rect">
            <a:avLst/>
          </a:prstGeom>
          <a:noFill/>
        </p:spPr>
        <p:txBody>
          <a:bodyPr wrap="square" rtlCol="0">
            <a:spAutoFit/>
          </a:bodyPr>
          <a:lstStyle/>
          <a:p>
            <a:r>
              <a:rPr lang="en-US" sz="1400" b="1" dirty="0"/>
              <a:t>Source</a:t>
            </a:r>
            <a:r>
              <a:rPr lang="en-US" sz="1400" dirty="0"/>
              <a:t>: </a:t>
            </a:r>
            <a:r>
              <a:rPr lang="en-US" sz="1400" dirty="0" err="1"/>
              <a:t>SuSy</a:t>
            </a:r>
            <a:r>
              <a:rPr lang="en-US" sz="1400" dirty="0"/>
              <a:t> - MDPI Submission System</a:t>
            </a:r>
          </a:p>
        </p:txBody>
      </p:sp>
      <p:pic>
        <p:nvPicPr>
          <p:cNvPr id="6" name="Picture 5">
            <a:extLst>
              <a:ext uri="{FF2B5EF4-FFF2-40B4-BE49-F238E27FC236}">
                <a16:creationId xmlns:a16="http://schemas.microsoft.com/office/drawing/2014/main" id="{7994D528-28BA-914B-90C8-96503D7BCB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5677" y="1629209"/>
            <a:ext cx="6580952" cy="3599582"/>
          </a:xfrm>
          <a:prstGeom prst="rect">
            <a:avLst/>
          </a:prstGeom>
        </p:spPr>
      </p:pic>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25229936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32</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fontScale="77500" lnSpcReduction="20000"/>
          </a:bodyPr>
          <a:lstStyle/>
          <a:p>
            <a:pPr marL="0" indent="0" algn="ctr" rtl="1">
              <a:buNone/>
            </a:pPr>
            <a:r>
              <a:rPr lang="ar-SA" sz="2400" b="1" dirty="0">
                <a:solidFill>
                  <a:schemeClr val="accent2"/>
                </a:solidFill>
              </a:rPr>
              <a:t>افضل الممارسات للناشرين </a:t>
            </a:r>
            <a:endParaRPr lang="en-US" sz="2400" b="1" dirty="0">
              <a:solidFill>
                <a:schemeClr val="accent2"/>
              </a:solidFill>
            </a:endParaRPr>
          </a:p>
          <a:p>
            <a:pPr marL="0" indent="0" algn="ctr" rtl="1">
              <a:buNone/>
            </a:pPr>
            <a:r>
              <a:rPr lang="en-US" sz="2400" b="1" dirty="0">
                <a:solidFill>
                  <a:schemeClr val="accent2"/>
                </a:solidFill>
              </a:rPr>
              <a:t>ORCID Best practices for Publishers</a:t>
            </a:r>
            <a:endParaRPr lang="ar-SA" sz="2400" b="1" dirty="0"/>
          </a:p>
          <a:p>
            <a:pPr algn="r" rtl="1"/>
            <a:r>
              <a:rPr lang="ar-SA" dirty="0"/>
              <a:t>حاول الحصول علي معرفات </a:t>
            </a:r>
            <a:r>
              <a:rPr lang="ar-AE" dirty="0"/>
              <a:t>أوركيد لكل المؤلفين</a:t>
            </a:r>
          </a:p>
          <a:p>
            <a:pPr algn="r" rtl="1"/>
            <a:r>
              <a:rPr lang="ar-SA" dirty="0"/>
              <a:t>حاول الحصول علي معرفات </a:t>
            </a:r>
            <a:r>
              <a:rPr lang="ar-AE" dirty="0"/>
              <a:t>أوركيد للمراجعين وأعضاء هيئة التحرير</a:t>
            </a:r>
          </a:p>
          <a:p>
            <a:pPr algn="r" rtl="1"/>
            <a:r>
              <a:rPr lang="ar-AE" dirty="0"/>
              <a:t>اعرض معرفات أوركيد لكل المؤلفين (ان امكن) طبقا للقواعد الصحيحه</a:t>
            </a:r>
          </a:p>
          <a:p>
            <a:pPr algn="r" rtl="1"/>
            <a:r>
              <a:rPr lang="ar-AE" dirty="0"/>
              <a:t>قم بإضافة كل البيانات الوصفية للمادة المنشورة للمؤلفين والمراجعين في معرفات أوركيد الخاصه بهم بعد الحصول علي اذن مسبق منهم</a:t>
            </a:r>
          </a:p>
          <a:p>
            <a:pPr algn="r" rtl="1"/>
            <a:r>
              <a:rPr lang="ar-AE" dirty="0"/>
              <a:t>اجمع اكبر قدر ممكن من المعلومات عن المؤلفين والمراجعين حتي يمكنك إعادة استخدامها مرة اخري</a:t>
            </a:r>
          </a:p>
          <a:p>
            <a:pPr algn="r" rtl="1"/>
            <a:r>
              <a:rPr lang="ar-AE" dirty="0"/>
              <a:t>احرص علي جعل كل الأنظمة الخاصه بك كناشر متصلة باوركيد حتي يمكنك تحديث ملفات المؤلفين والمراجعين بعد النشر</a:t>
            </a:r>
            <a:endParaRPr lang="en-US" dirty="0"/>
          </a:p>
          <a:p>
            <a:pPr algn="r" rtl="1"/>
            <a:r>
              <a:rPr lang="en-US" dirty="0">
                <a:hlinkClick r:id="rId2"/>
              </a:rPr>
              <a:t>https://orcid.org/organizations/publishers/best-practices</a:t>
            </a:r>
            <a:r>
              <a:rPr lang="en-US" dirty="0"/>
              <a:t> </a:t>
            </a:r>
          </a:p>
          <a:p>
            <a:pPr algn="r" rtl="1"/>
            <a:endParaRPr lang="ar-AE" dirty="0"/>
          </a:p>
          <a:p>
            <a:pPr algn="r" rtl="1"/>
            <a:endParaRPr lang="en-US" dirty="0"/>
          </a:p>
          <a:p>
            <a:pPr algn="r" rtl="1"/>
            <a:endParaRPr lang="en-US" dirty="0">
              <a:latin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3EB67350-3A2E-AD40-AAFD-DE6B8DC31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5829324"/>
            <a:ext cx="1786086" cy="909684"/>
          </a:xfrm>
          <a:prstGeom prst="rect">
            <a:avLst/>
          </a:prstGeom>
        </p:spPr>
      </p:pic>
    </p:spTree>
    <p:extLst>
      <p:ext uri="{BB962C8B-B14F-4D97-AF65-F5344CB8AC3E}">
        <p14:creationId xmlns:p14="http://schemas.microsoft.com/office/powerpoint/2010/main" val="1060497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33</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a:buNone/>
            </a:pPr>
            <a:r>
              <a:rPr lang="ar-SA" sz="2800" b="1" dirty="0">
                <a:solidFill>
                  <a:schemeClr val="accent2"/>
                </a:solidFill>
              </a:rPr>
              <a:t>الواجهة العربية لموقع</a:t>
            </a:r>
            <a:r>
              <a:rPr lang="ar-AE" sz="2800" b="1" dirty="0">
                <a:solidFill>
                  <a:schemeClr val="accent2"/>
                </a:solidFill>
              </a:rPr>
              <a:t> أوركيد </a:t>
            </a:r>
            <a:r>
              <a:rPr lang="en-US" sz="2800" b="1" dirty="0">
                <a:solidFill>
                  <a:schemeClr val="accent2"/>
                </a:solidFill>
              </a:rPr>
              <a:t> | </a:t>
            </a:r>
            <a:r>
              <a:rPr lang="en-US" sz="2800" b="1" dirty="0" err="1">
                <a:solidFill>
                  <a:schemeClr val="accent2"/>
                </a:solidFill>
              </a:rPr>
              <a:t>www.orcid.org</a:t>
            </a:r>
            <a:endParaRPr lang="ar-AE" sz="2800" b="1" dirty="0">
              <a:solidFill>
                <a:schemeClr val="accent2"/>
              </a:solidFill>
            </a:endParaRPr>
          </a:p>
          <a:p>
            <a:pPr marL="0" indent="0" algn="ctr">
              <a:buNone/>
            </a:pPr>
            <a:r>
              <a:rPr lang="ar-SA" sz="2800" b="1" dirty="0">
                <a:solidFill>
                  <a:schemeClr val="accent2"/>
                </a:solidFill>
              </a:rPr>
              <a:t> </a:t>
            </a:r>
          </a:p>
          <a:p>
            <a:pPr marL="0" indent="0" algn="ctr" defTabSz="914400" rtl="0" eaLnBrk="1" latinLnBrk="0" hangingPunct="1">
              <a:spcBef>
                <a:spcPts val="600"/>
              </a:spcBef>
              <a:buClr>
                <a:schemeClr val="accent1"/>
              </a:buClr>
              <a:buFont typeface="Arial" panose="020B0604020202020204" pitchFamily="34" charset="0"/>
              <a:buNone/>
            </a:pPr>
            <a:endParaRPr lang="ar-SA" sz="2800" dirty="0"/>
          </a:p>
        </p:txBody>
      </p:sp>
      <p:pic>
        <p:nvPicPr>
          <p:cNvPr id="6" name="Picture 5">
            <a:extLst>
              <a:ext uri="{FF2B5EF4-FFF2-40B4-BE49-F238E27FC236}">
                <a16:creationId xmlns:a16="http://schemas.microsoft.com/office/drawing/2014/main" id="{25254388-A29D-9A42-AB2F-A20240E61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6718" y="2653553"/>
            <a:ext cx="2146300" cy="2590800"/>
          </a:xfrm>
          <a:prstGeom prst="rect">
            <a:avLst/>
          </a:prstGeom>
        </p:spPr>
      </p:pic>
      <p:pic>
        <p:nvPicPr>
          <p:cNvPr id="8" name="Picture 7">
            <a:extLst>
              <a:ext uri="{FF2B5EF4-FFF2-40B4-BE49-F238E27FC236}">
                <a16:creationId xmlns:a16="http://schemas.microsoft.com/office/drawing/2014/main" id="{2139768C-0461-8846-89AD-3DB94029C0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9600" y="2614626"/>
            <a:ext cx="3839102" cy="3669539"/>
          </a:xfrm>
          <a:prstGeom prst="rect">
            <a:avLst/>
          </a:prstGeom>
        </p:spPr>
      </p:pic>
      <p:pic>
        <p:nvPicPr>
          <p:cNvPr id="10" name="Picture 9">
            <a:extLst>
              <a:ext uri="{FF2B5EF4-FFF2-40B4-BE49-F238E27FC236}">
                <a16:creationId xmlns:a16="http://schemas.microsoft.com/office/drawing/2014/main" id="{9E763A1C-0CB0-8444-A3B2-6C45DABF16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3297167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34</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a:buNone/>
            </a:pPr>
            <a:r>
              <a:rPr lang="ar-SA" sz="2800" b="1" dirty="0">
                <a:solidFill>
                  <a:schemeClr val="accent2"/>
                </a:solidFill>
              </a:rPr>
              <a:t>الواجهة العربية لموقع</a:t>
            </a:r>
            <a:r>
              <a:rPr lang="ar-AE" sz="2800" b="1" dirty="0">
                <a:solidFill>
                  <a:schemeClr val="accent2"/>
                </a:solidFill>
              </a:rPr>
              <a:t> أوركيد </a:t>
            </a:r>
            <a:r>
              <a:rPr lang="en-US" sz="2800" b="1" dirty="0">
                <a:solidFill>
                  <a:schemeClr val="accent2"/>
                </a:solidFill>
              </a:rPr>
              <a:t> | </a:t>
            </a:r>
            <a:r>
              <a:rPr lang="en-US" sz="2800" b="1" dirty="0" err="1">
                <a:solidFill>
                  <a:schemeClr val="accent2"/>
                </a:solidFill>
              </a:rPr>
              <a:t>www.orcid.org</a:t>
            </a:r>
            <a:endParaRPr lang="ar-AE" sz="2800" b="1" dirty="0">
              <a:solidFill>
                <a:schemeClr val="accent2"/>
              </a:solidFill>
            </a:endParaRPr>
          </a:p>
          <a:p>
            <a:pPr marL="0" indent="0" algn="ctr">
              <a:buNone/>
            </a:pPr>
            <a:r>
              <a:rPr lang="ar-SA" sz="2800" b="1" dirty="0">
                <a:solidFill>
                  <a:schemeClr val="accent2"/>
                </a:solidFill>
              </a:rPr>
              <a:t> </a:t>
            </a:r>
          </a:p>
          <a:p>
            <a:pPr marL="0" indent="0" algn="ctr" defTabSz="914400" rtl="0" eaLnBrk="1" latinLnBrk="0" hangingPunct="1">
              <a:spcBef>
                <a:spcPts val="600"/>
              </a:spcBef>
              <a:buClr>
                <a:schemeClr val="accent1"/>
              </a:buClr>
              <a:buFont typeface="Arial" panose="020B0604020202020204" pitchFamily="34" charset="0"/>
              <a:buNone/>
            </a:pPr>
            <a:endParaRPr lang="ar-SA" sz="2800" dirty="0"/>
          </a:p>
        </p:txBody>
      </p:sp>
      <p:pic>
        <p:nvPicPr>
          <p:cNvPr id="7" name="Picture 6">
            <a:extLst>
              <a:ext uri="{FF2B5EF4-FFF2-40B4-BE49-F238E27FC236}">
                <a16:creationId xmlns:a16="http://schemas.microsoft.com/office/drawing/2014/main" id="{F83BC532-4EEA-3D40-A79C-A96D364D90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0" y="2286000"/>
            <a:ext cx="3519878" cy="3461965"/>
          </a:xfrm>
          <a:prstGeom prst="rect">
            <a:avLst/>
          </a:prstGeom>
        </p:spPr>
      </p:pic>
      <p:pic>
        <p:nvPicPr>
          <p:cNvPr id="10" name="Picture 9">
            <a:extLst>
              <a:ext uri="{FF2B5EF4-FFF2-40B4-BE49-F238E27FC236}">
                <a16:creationId xmlns:a16="http://schemas.microsoft.com/office/drawing/2014/main" id="{3BB2565D-8709-6849-B529-EEE1DC29F8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900" y="2438400"/>
            <a:ext cx="3519878" cy="3461965"/>
          </a:xfrm>
          <a:prstGeom prst="rect">
            <a:avLst/>
          </a:prstGeom>
        </p:spPr>
      </p:pic>
      <p:pic>
        <p:nvPicPr>
          <p:cNvPr id="11" name="Picture 10">
            <a:extLst>
              <a:ext uri="{FF2B5EF4-FFF2-40B4-BE49-F238E27FC236}">
                <a16:creationId xmlns:a16="http://schemas.microsoft.com/office/drawing/2014/main" id="{AC4208B4-3B42-7C4E-82D9-FF3F42CEAD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753" y="5242766"/>
            <a:ext cx="2044700" cy="1041400"/>
          </a:xfrm>
          <a:prstGeom prst="rect">
            <a:avLst/>
          </a:prstGeom>
        </p:spPr>
      </p:pic>
    </p:spTree>
    <p:extLst>
      <p:ext uri="{BB962C8B-B14F-4D97-AF65-F5344CB8AC3E}">
        <p14:creationId xmlns:p14="http://schemas.microsoft.com/office/powerpoint/2010/main" val="33074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35</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a:buNone/>
            </a:pPr>
            <a:r>
              <a:rPr lang="ar-SA" sz="2800" b="1" dirty="0">
                <a:solidFill>
                  <a:schemeClr val="accent2"/>
                </a:solidFill>
              </a:rPr>
              <a:t>المواد التعريفية والدعائية </a:t>
            </a:r>
            <a:r>
              <a:rPr lang="ar-AE" sz="2800" b="1" dirty="0">
                <a:solidFill>
                  <a:schemeClr val="accent2"/>
                </a:solidFill>
              </a:rPr>
              <a:t>أوركيد </a:t>
            </a:r>
            <a:r>
              <a:rPr lang="en-US" sz="2800" b="1" dirty="0">
                <a:solidFill>
                  <a:schemeClr val="accent2"/>
                </a:solidFill>
              </a:rPr>
              <a:t> </a:t>
            </a:r>
            <a:r>
              <a:rPr lang="en-US" b="1" dirty="0">
                <a:hlinkClick r:id="rId2" tooltip="Press Ctrl/Cmd + C to copy"/>
              </a:rPr>
              <a:t>https://doi.org/10.23640/07243.c.3956467.v1</a:t>
            </a:r>
            <a:endParaRPr lang="ar-AE" sz="2800" b="1" dirty="0">
              <a:solidFill>
                <a:schemeClr val="accent2"/>
              </a:solidFill>
            </a:endParaRPr>
          </a:p>
          <a:p>
            <a:pPr marL="0" indent="0" algn="ctr">
              <a:buNone/>
            </a:pPr>
            <a:r>
              <a:rPr lang="ar-SA" sz="2800" b="1" dirty="0">
                <a:solidFill>
                  <a:schemeClr val="accent2"/>
                </a:solidFill>
              </a:rPr>
              <a:t> </a:t>
            </a:r>
          </a:p>
          <a:p>
            <a:pPr marL="0" indent="0" algn="ctr" defTabSz="914400" rtl="0" eaLnBrk="1" latinLnBrk="0" hangingPunct="1">
              <a:spcBef>
                <a:spcPts val="600"/>
              </a:spcBef>
              <a:buClr>
                <a:schemeClr val="accent1"/>
              </a:buClr>
              <a:buFont typeface="Arial" panose="020B0604020202020204" pitchFamily="34" charset="0"/>
              <a:buNone/>
            </a:pPr>
            <a:endParaRPr lang="ar-SA" sz="2800" dirty="0"/>
          </a:p>
        </p:txBody>
      </p:sp>
      <p:pic>
        <p:nvPicPr>
          <p:cNvPr id="6" name="Picture 5">
            <a:extLst>
              <a:ext uri="{FF2B5EF4-FFF2-40B4-BE49-F238E27FC236}">
                <a16:creationId xmlns:a16="http://schemas.microsoft.com/office/drawing/2014/main" id="{50304A92-5280-7B44-ADC1-56BAC41820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6276" y="2743200"/>
            <a:ext cx="6471447" cy="3275264"/>
          </a:xfrm>
          <a:prstGeom prst="rect">
            <a:avLst/>
          </a:prstGeom>
        </p:spPr>
      </p:pic>
      <p:pic>
        <p:nvPicPr>
          <p:cNvPr id="11" name="Picture 10">
            <a:extLst>
              <a:ext uri="{FF2B5EF4-FFF2-40B4-BE49-F238E27FC236}">
                <a16:creationId xmlns:a16="http://schemas.microsoft.com/office/drawing/2014/main" id="{E59103F6-CD95-7B44-8F4D-E36D498224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5793506"/>
            <a:ext cx="2044700" cy="1041400"/>
          </a:xfrm>
          <a:prstGeom prst="rect">
            <a:avLst/>
          </a:prstGeom>
        </p:spPr>
      </p:pic>
    </p:spTree>
    <p:extLst>
      <p:ext uri="{BB962C8B-B14F-4D97-AF65-F5344CB8AC3E}">
        <p14:creationId xmlns:p14="http://schemas.microsoft.com/office/powerpoint/2010/main" val="18958508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36</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fontScale="92500" lnSpcReduction="10000"/>
          </a:bodyPr>
          <a:lstStyle/>
          <a:p>
            <a:pPr marL="0" indent="0" algn="ctr">
              <a:buNone/>
            </a:pPr>
            <a:r>
              <a:rPr lang="ar-SA" sz="2800" b="1" dirty="0">
                <a:solidFill>
                  <a:schemeClr val="accent2"/>
                </a:solidFill>
              </a:rPr>
              <a:t>مصادر مفيدة</a:t>
            </a:r>
          </a:p>
          <a:p>
            <a:pPr marL="0" indent="0" algn="ctr">
              <a:buNone/>
            </a:pPr>
            <a:endParaRPr lang="ar-SA" sz="2800" b="1" dirty="0">
              <a:solidFill>
                <a:schemeClr val="accent2"/>
              </a:solidFill>
            </a:endParaRPr>
          </a:p>
          <a:p>
            <a:r>
              <a:rPr lang="en-US" sz="1800" b="1" dirty="0">
                <a:solidFill>
                  <a:schemeClr val="accent2"/>
                </a:solidFill>
                <a:hlinkClick r:id="rId2"/>
              </a:rPr>
              <a:t>https://members.orcid.org/publishers</a:t>
            </a:r>
            <a:r>
              <a:rPr lang="ar-SA" sz="1800" b="1" dirty="0">
                <a:solidFill>
                  <a:schemeClr val="accent2"/>
                </a:solidFill>
              </a:rPr>
              <a:t> </a:t>
            </a:r>
          </a:p>
          <a:p>
            <a:r>
              <a:rPr lang="en-US" sz="1800" b="1" dirty="0">
                <a:solidFill>
                  <a:schemeClr val="accent2"/>
                </a:solidFill>
                <a:hlinkClick r:id="rId3"/>
              </a:rPr>
              <a:t>https://members.orcid.org/api</a:t>
            </a:r>
            <a:endParaRPr lang="ar-SA" sz="1800" b="1" dirty="0">
              <a:solidFill>
                <a:schemeClr val="accent2"/>
              </a:solidFill>
            </a:endParaRPr>
          </a:p>
          <a:p>
            <a:r>
              <a:rPr lang="en-US" sz="1800" b="1" dirty="0">
                <a:solidFill>
                  <a:schemeClr val="accent2"/>
                </a:solidFill>
                <a:hlinkClick r:id="rId4"/>
              </a:rPr>
              <a:t>https://orcid.org/organizations/publishers</a:t>
            </a:r>
            <a:endParaRPr lang="ar-SA" sz="1800" b="1" dirty="0">
              <a:solidFill>
                <a:schemeClr val="accent2"/>
              </a:solidFill>
            </a:endParaRPr>
          </a:p>
          <a:p>
            <a:r>
              <a:rPr lang="en-US" sz="1800" b="1" dirty="0">
                <a:solidFill>
                  <a:schemeClr val="accent2"/>
                </a:solidFill>
                <a:hlinkClick r:id="rId5"/>
              </a:rPr>
              <a:t>https://orcid.org/content/collect-connect</a:t>
            </a:r>
            <a:endParaRPr lang="ar-SA" sz="1800" b="1" dirty="0">
              <a:solidFill>
                <a:schemeClr val="accent2"/>
              </a:solidFill>
            </a:endParaRPr>
          </a:p>
          <a:p>
            <a:r>
              <a:rPr lang="en-US" sz="1800" b="1" dirty="0">
                <a:solidFill>
                  <a:schemeClr val="accent2"/>
                </a:solidFill>
                <a:hlinkClick r:id="rId6"/>
              </a:rPr>
              <a:t>https://figshare.com/collections/ORCID_Outreach_Resources_Arabic/3956467/1</a:t>
            </a:r>
            <a:endParaRPr lang="en-US" sz="1800" b="1" dirty="0">
              <a:solidFill>
                <a:schemeClr val="accent2"/>
              </a:solidFill>
            </a:endParaRPr>
          </a:p>
          <a:p>
            <a:r>
              <a:rPr lang="en-US" sz="1800" dirty="0">
                <a:hlinkClick r:id="rId7"/>
              </a:rPr>
              <a:t>https://orcid.org/trademark-and-id-display-guidelines</a:t>
            </a:r>
            <a:endParaRPr lang="en-US" sz="1800" dirty="0"/>
          </a:p>
          <a:p>
            <a:r>
              <a:rPr lang="en-US" sz="1800" dirty="0">
                <a:hlinkClick r:id="rId8"/>
              </a:rPr>
              <a:t>https://orcid.org/organizations/publishers/best-practices</a:t>
            </a:r>
            <a:r>
              <a:rPr lang="en-US" sz="1800" dirty="0"/>
              <a:t> </a:t>
            </a:r>
          </a:p>
          <a:p>
            <a:endParaRPr lang="ar-SA" sz="1800" b="1" dirty="0">
              <a:solidFill>
                <a:schemeClr val="accent2"/>
              </a:solidFill>
            </a:endParaRPr>
          </a:p>
          <a:p>
            <a:pPr marL="0" indent="0">
              <a:buNone/>
            </a:pPr>
            <a:endParaRPr lang="ar-AE" sz="1800" b="1" dirty="0">
              <a:solidFill>
                <a:schemeClr val="accent2"/>
              </a:solidFill>
            </a:endParaRPr>
          </a:p>
          <a:p>
            <a:pPr marL="0" indent="0" algn="ctr">
              <a:buNone/>
            </a:pPr>
            <a:r>
              <a:rPr lang="ar-SA" sz="2800" b="1" dirty="0">
                <a:solidFill>
                  <a:schemeClr val="accent2"/>
                </a:solidFill>
              </a:rPr>
              <a:t> </a:t>
            </a:r>
          </a:p>
          <a:p>
            <a:pPr marL="0" indent="0" algn="ctr" defTabSz="914400" rtl="0" eaLnBrk="1" latinLnBrk="0" hangingPunct="1">
              <a:spcBef>
                <a:spcPts val="600"/>
              </a:spcBef>
              <a:buClr>
                <a:schemeClr val="accent1"/>
              </a:buClr>
              <a:buFont typeface="Arial" panose="020B0604020202020204" pitchFamily="34" charset="0"/>
              <a:buNone/>
            </a:pPr>
            <a:endParaRPr lang="ar-SA" sz="2800" dirty="0"/>
          </a:p>
        </p:txBody>
      </p:sp>
      <p:pic>
        <p:nvPicPr>
          <p:cNvPr id="7" name="Picture 6">
            <a:extLst>
              <a:ext uri="{FF2B5EF4-FFF2-40B4-BE49-F238E27FC236}">
                <a16:creationId xmlns:a16="http://schemas.microsoft.com/office/drawing/2014/main" id="{5D345EC4-3564-D84D-9C95-8144884A801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200" y="5754233"/>
            <a:ext cx="1752600" cy="892629"/>
          </a:xfrm>
          <a:prstGeom prst="rect">
            <a:avLst/>
          </a:prstGeom>
        </p:spPr>
      </p:pic>
    </p:spTree>
    <p:extLst>
      <p:ext uri="{BB962C8B-B14F-4D97-AF65-F5344CB8AC3E}">
        <p14:creationId xmlns:p14="http://schemas.microsoft.com/office/powerpoint/2010/main" val="16787493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A02E0940-0B9D-4711-BA72-E60BEE6DBDC7}" type="slidenum">
              <a:rPr lang="de-DE" smtClean="0"/>
              <a:t>37</a:t>
            </a:fld>
            <a:endParaRPr lang="de-DE" dirty="0"/>
          </a:p>
        </p:txBody>
      </p:sp>
      <p:sp>
        <p:nvSpPr>
          <p:cNvPr id="4" name="Title 3"/>
          <p:cNvSpPr>
            <a:spLocks noGrp="1"/>
          </p:cNvSpPr>
          <p:nvPr>
            <p:ph type="title"/>
          </p:nvPr>
        </p:nvSpPr>
        <p:spPr>
          <a:xfrm>
            <a:off x="457200" y="762000"/>
            <a:ext cx="4800600" cy="460623"/>
          </a:xfrm>
        </p:spPr>
        <p:txBody>
          <a:bodyPr>
            <a:normAutofit fontScale="90000"/>
          </a:bodyPr>
          <a:lstStyle/>
          <a:p>
            <a:r>
              <a:rPr lang="ar-AE" dirty="0"/>
              <a:t>مقدمة حول أوركيد | أهمية أوركيد للناشرين</a:t>
            </a:r>
            <a:endParaRPr lang="en-US" dirty="0"/>
          </a:p>
        </p:txBody>
      </p:sp>
      <p:sp>
        <p:nvSpPr>
          <p:cNvPr id="9" name="Content Placeholder 8"/>
          <p:cNvSpPr>
            <a:spLocks noGrp="1"/>
          </p:cNvSpPr>
          <p:nvPr>
            <p:ph idx="1"/>
          </p:nvPr>
        </p:nvSpPr>
        <p:spPr/>
        <p:txBody>
          <a:bodyPr>
            <a:normAutofit/>
          </a:bodyPr>
          <a:lstStyle/>
          <a:p>
            <a:pPr marL="0" indent="0" algn="ctr">
              <a:buNone/>
            </a:pPr>
            <a:endParaRPr lang="en-US" sz="1800" b="1" dirty="0">
              <a:solidFill>
                <a:schemeClr val="accent2"/>
              </a:solidFill>
            </a:endParaRPr>
          </a:p>
          <a:p>
            <a:pPr marL="0" indent="0" algn="ctr">
              <a:buNone/>
            </a:pPr>
            <a:endParaRPr lang="en-US" sz="1800" b="1" dirty="0">
              <a:solidFill>
                <a:schemeClr val="accent2"/>
              </a:solidFill>
            </a:endParaRPr>
          </a:p>
          <a:p>
            <a:pPr marL="0" indent="0" algn="ctr">
              <a:buNone/>
            </a:pPr>
            <a:r>
              <a:rPr lang="ar-SA" sz="2400" b="1" dirty="0">
                <a:solidFill>
                  <a:schemeClr val="accent2"/>
                </a:solidFill>
              </a:rPr>
              <a:t>شكرا لكم</a:t>
            </a:r>
            <a:endParaRPr lang="en-US" sz="2400" b="1" dirty="0">
              <a:solidFill>
                <a:schemeClr val="accent2"/>
              </a:solidFill>
            </a:endParaRPr>
          </a:p>
          <a:p>
            <a:pPr marL="0" indent="0" algn="ctr">
              <a:buNone/>
            </a:pPr>
            <a:r>
              <a:rPr lang="en-US" sz="2400" b="1" dirty="0">
                <a:solidFill>
                  <a:schemeClr val="accent2"/>
                </a:solidFill>
              </a:rPr>
              <a:t>Mohamad Mostafa</a:t>
            </a:r>
            <a:endParaRPr lang="ar-AE" sz="2400" b="1" dirty="0">
              <a:solidFill>
                <a:schemeClr val="accent2"/>
              </a:solidFill>
            </a:endParaRPr>
          </a:p>
          <a:p>
            <a:pPr marL="0" indent="0" algn="ctr">
              <a:buNone/>
            </a:pPr>
            <a:r>
              <a:rPr lang="ar-SA" sz="2800" b="1" dirty="0">
                <a:solidFill>
                  <a:schemeClr val="accent2"/>
                </a:solidFill>
              </a:rPr>
              <a:t> </a:t>
            </a:r>
          </a:p>
          <a:p>
            <a:pPr marL="0" indent="0" algn="ctr" defTabSz="914400" rtl="0" eaLnBrk="1" latinLnBrk="0" hangingPunct="1">
              <a:spcBef>
                <a:spcPts val="600"/>
              </a:spcBef>
              <a:buClr>
                <a:schemeClr val="accent1"/>
              </a:buClr>
              <a:buFont typeface="Arial" panose="020B0604020202020204" pitchFamily="34" charset="0"/>
              <a:buNone/>
            </a:pPr>
            <a:endParaRPr lang="ar-SA" sz="2800" dirty="0"/>
          </a:p>
        </p:txBody>
      </p:sp>
      <p:pic>
        <p:nvPicPr>
          <p:cNvPr id="6" name="Picture 5">
            <a:extLst>
              <a:ext uri="{FF2B5EF4-FFF2-40B4-BE49-F238E27FC236}">
                <a16:creationId xmlns:a16="http://schemas.microsoft.com/office/drawing/2014/main" id="{6A3A3352-A956-1146-B04A-8A4184A90B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3581400"/>
            <a:ext cx="2819400" cy="1435968"/>
          </a:xfrm>
          <a:prstGeom prst="rect">
            <a:avLst/>
          </a:prstGeom>
        </p:spPr>
      </p:pic>
    </p:spTree>
    <p:extLst>
      <p:ext uri="{BB962C8B-B14F-4D97-AF65-F5344CB8AC3E}">
        <p14:creationId xmlns:p14="http://schemas.microsoft.com/office/powerpoint/2010/main" val="17642035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046020" y="3220736"/>
            <a:ext cx="7370617" cy="332398"/>
          </a:xfrm>
        </p:spPr>
        <p:txBody>
          <a:bodyPr>
            <a:noAutofit/>
          </a:bodyPr>
          <a:lstStyle/>
          <a:p>
            <a:pPr algn="r" rtl="1"/>
            <a:r>
              <a:rPr lang="ar-SA" sz="1800" dirty="0"/>
              <a:t>       محمد عوض باعيسى     (</a:t>
            </a:r>
            <a:r>
              <a:rPr lang="en-US" sz="1800" dirty="0">
                <a:hlinkClick r:id="rId2"/>
              </a:rPr>
              <a:t>https://orcid.org/0000-0001-9927-5204</a:t>
            </a:r>
            <a:r>
              <a:rPr lang="ar-SA" sz="1800" dirty="0"/>
              <a:t>)</a:t>
            </a:r>
            <a:endParaRPr lang="en-US" sz="1800" dirty="0"/>
          </a:p>
        </p:txBody>
      </p:sp>
      <p:sp>
        <p:nvSpPr>
          <p:cNvPr id="5" name="Rectangle 4"/>
          <p:cNvSpPr/>
          <p:nvPr/>
        </p:nvSpPr>
        <p:spPr>
          <a:xfrm>
            <a:off x="4294910" y="1013208"/>
            <a:ext cx="4849091" cy="1015663"/>
          </a:xfrm>
          <a:prstGeom prst="rect">
            <a:avLst/>
          </a:prstGeom>
        </p:spPr>
        <p:txBody>
          <a:bodyPr wrap="square">
            <a:spAutoFit/>
          </a:bodyPr>
          <a:lstStyle/>
          <a:p>
            <a:pPr algn="r" rtl="1"/>
            <a:r>
              <a:rPr lang="ar-SA" sz="2000" dirty="0"/>
              <a:t>مقدمة حول </a:t>
            </a:r>
            <a:r>
              <a:rPr lang="ar-SA" sz="2000" b="1" dirty="0">
                <a:solidFill>
                  <a:srgbClr val="92D050"/>
                </a:solidFill>
              </a:rPr>
              <a:t>أو</a:t>
            </a:r>
            <a:r>
              <a:rPr lang="ar-SA" sz="2000" b="1" dirty="0">
                <a:solidFill>
                  <a:schemeClr val="bg1">
                    <a:lumMod val="65000"/>
                  </a:schemeClr>
                </a:solidFill>
              </a:rPr>
              <a:t>ركيد</a:t>
            </a:r>
            <a:r>
              <a:rPr lang="en-GB" sz="2000" dirty="0"/>
              <a:t>  (</a:t>
            </a:r>
            <a:r>
              <a:rPr lang="en-GB" sz="2000" dirty="0">
                <a:solidFill>
                  <a:schemeClr val="bg1">
                    <a:lumMod val="65000"/>
                  </a:schemeClr>
                </a:solidFill>
              </a:rPr>
              <a:t>ORC</a:t>
            </a:r>
            <a:r>
              <a:rPr lang="en-GB" sz="2000" dirty="0">
                <a:solidFill>
                  <a:srgbClr val="92D050"/>
                </a:solidFill>
              </a:rPr>
              <a:t>ID</a:t>
            </a:r>
            <a:r>
              <a:rPr lang="en-GB" sz="2000" dirty="0"/>
              <a:t>) </a:t>
            </a:r>
            <a:r>
              <a:rPr lang="ar-SA" sz="2000" dirty="0"/>
              <a:t>وفوائده للباحثين والمنظمات</a:t>
            </a:r>
            <a:endParaRPr lang="en-US" sz="2000" dirty="0"/>
          </a:p>
          <a:p>
            <a:pPr algn="r" rtl="1"/>
            <a:r>
              <a:rPr lang="ar-SA" sz="2000" dirty="0">
                <a:latin typeface="Arial" panose="020B0604020202020204" pitchFamily="34" charset="0"/>
                <a:cs typeface="Arial" panose="020B0604020202020204" pitchFamily="34" charset="0"/>
              </a:rPr>
              <a:t>حلقة نقاش عبر الويب </a:t>
            </a:r>
            <a:endParaRPr lang="en-US" sz="2000" dirty="0">
              <a:latin typeface="Arial" panose="020B0604020202020204" pitchFamily="34" charset="0"/>
              <a:cs typeface="Arial" panose="020B0604020202020204" pitchFamily="34" charset="0"/>
            </a:endParaRPr>
          </a:p>
        </p:txBody>
      </p:sp>
      <p:sp>
        <p:nvSpPr>
          <p:cNvPr id="9" name="Title 1"/>
          <p:cNvSpPr>
            <a:spLocks noGrp="1"/>
          </p:cNvSpPr>
          <p:nvPr>
            <p:ph type="ctrTitle"/>
          </p:nvPr>
        </p:nvSpPr>
        <p:spPr>
          <a:xfrm>
            <a:off x="99296" y="2298330"/>
            <a:ext cx="9044704" cy="1008298"/>
          </a:xfrm>
        </p:spPr>
        <p:txBody>
          <a:bodyPr/>
          <a:lstStyle/>
          <a:p>
            <a:pPr algn="r" rtl="1"/>
            <a:r>
              <a:rPr lang="ar-SA" sz="2800" dirty="0"/>
              <a:t>أهمية و استخدامات </a:t>
            </a:r>
            <a:r>
              <a:rPr lang="ar-SA" sz="2800" dirty="0">
                <a:solidFill>
                  <a:srgbClr val="92D050"/>
                </a:solidFill>
              </a:rPr>
              <a:t>أو</a:t>
            </a:r>
            <a:r>
              <a:rPr lang="ar-SA" sz="2800" dirty="0">
                <a:solidFill>
                  <a:schemeClr val="bg1">
                    <a:lumMod val="65000"/>
                  </a:schemeClr>
                </a:solidFill>
              </a:rPr>
              <a:t>ركيد</a:t>
            </a:r>
            <a:r>
              <a:rPr lang="en-US" sz="2800" dirty="0">
                <a:solidFill>
                  <a:schemeClr val="bg1">
                    <a:lumMod val="65000"/>
                  </a:schemeClr>
                </a:solidFill>
              </a:rPr>
              <a:t> </a:t>
            </a:r>
            <a:r>
              <a:rPr lang="en-US" sz="2800" dirty="0"/>
              <a:t>(ORC</a:t>
            </a:r>
            <a:r>
              <a:rPr lang="en-US" sz="2800" dirty="0">
                <a:solidFill>
                  <a:srgbClr val="92D050"/>
                </a:solidFill>
              </a:rPr>
              <a:t>ID</a:t>
            </a:r>
            <a:r>
              <a:rPr lang="en-US" sz="2800" dirty="0"/>
              <a:t>) </a:t>
            </a:r>
            <a:r>
              <a:rPr lang="ar-SA" sz="2800" dirty="0"/>
              <a:t>للجامعات و المؤسسات البحثية</a:t>
            </a:r>
            <a:endParaRPr lang="en-US" sz="2200" dirty="0">
              <a:solidFill>
                <a:schemeClr val="tx1"/>
              </a:solidFill>
            </a:endParaRPr>
          </a:p>
        </p:txBody>
      </p:sp>
    </p:spTree>
    <p:extLst>
      <p:ext uri="{BB962C8B-B14F-4D97-AF65-F5344CB8AC3E}">
        <p14:creationId xmlns:p14="http://schemas.microsoft.com/office/powerpoint/2010/main" val="7987790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02924" y="2237304"/>
            <a:ext cx="8569106" cy="3570973"/>
          </a:xfrm>
        </p:spPr>
        <p:txBody>
          <a:bodyPr>
            <a:normAutofit/>
          </a:bodyPr>
          <a:lstStyle/>
          <a:p>
            <a:pPr algn="r" rtl="1"/>
            <a:r>
              <a:rPr lang="ar-SA" sz="2800" dirty="0"/>
              <a:t>مقدمة عن المستودع الرقمي للأبحاث ‍لجامعة الملك عبدالله للعلوم و التقنية</a:t>
            </a:r>
          </a:p>
          <a:p>
            <a:pPr algn="r" rtl="1"/>
            <a:endParaRPr lang="ar-SA" sz="2800" dirty="0"/>
          </a:p>
          <a:p>
            <a:pPr algn="r" rtl="1"/>
            <a:r>
              <a:rPr lang="ar-SA" sz="2800" dirty="0"/>
              <a:t>تطبيق </a:t>
            </a:r>
            <a:r>
              <a:rPr lang="ar-SA" sz="2800" dirty="0">
                <a:solidFill>
                  <a:srgbClr val="92D050"/>
                </a:solidFill>
              </a:rPr>
              <a:t>أو</a:t>
            </a:r>
            <a:r>
              <a:rPr lang="ar-SA" sz="2800" dirty="0">
                <a:solidFill>
                  <a:schemeClr val="bg1">
                    <a:lumMod val="65000"/>
                  </a:schemeClr>
                </a:solidFill>
              </a:rPr>
              <a:t>ركيد</a:t>
            </a:r>
            <a:r>
              <a:rPr lang="en-US" sz="2800" dirty="0"/>
              <a:t> </a:t>
            </a:r>
            <a:r>
              <a:rPr lang="ar-SA" sz="2800" dirty="0"/>
              <a:t>بجامعة الملك عبدالله للعلوم و التقنية</a:t>
            </a:r>
          </a:p>
          <a:p>
            <a:pPr algn="r" rtl="1"/>
            <a:endParaRPr lang="en-GB" sz="2800" dirty="0"/>
          </a:p>
          <a:p>
            <a:pPr algn="r" rtl="1"/>
            <a:r>
              <a:rPr lang="ar-SA" sz="2800" dirty="0"/>
              <a:t>نتائج التطبيق و أثرها على جمع و تنظيم الأبحاث العلمية</a:t>
            </a:r>
            <a:endParaRPr lang="en-US" sz="2800" dirty="0"/>
          </a:p>
          <a:p>
            <a:pPr marL="457200" lvl="1" indent="0" algn="r" rtl="1">
              <a:buNone/>
            </a:pPr>
            <a:endParaRPr lang="ar-SA" dirty="0"/>
          </a:p>
          <a:p>
            <a:pPr algn="r" rtl="1"/>
            <a:endParaRPr lang="ar-SA" sz="2800" dirty="0"/>
          </a:p>
          <a:p>
            <a:pPr algn="r" rtl="1"/>
            <a:endParaRPr lang="ar-SA" dirty="0"/>
          </a:p>
          <a:p>
            <a:pPr marL="0" indent="0" algn="r" rtl="1">
              <a:buNone/>
            </a:pPr>
            <a:endParaRPr lang="ar-SA" dirty="0"/>
          </a:p>
          <a:p>
            <a:pPr algn="r" rtl="1"/>
            <a:endParaRPr lang="en-US" dirty="0"/>
          </a:p>
          <a:p>
            <a:endParaRPr lang="en-US" dirty="0"/>
          </a:p>
        </p:txBody>
      </p:sp>
      <p:sp>
        <p:nvSpPr>
          <p:cNvPr id="3" name="Title 2"/>
          <p:cNvSpPr>
            <a:spLocks noGrp="1"/>
          </p:cNvSpPr>
          <p:nvPr>
            <p:ph type="title"/>
          </p:nvPr>
        </p:nvSpPr>
        <p:spPr>
          <a:xfrm>
            <a:off x="2466109" y="987631"/>
            <a:ext cx="4649587" cy="500512"/>
          </a:xfrm>
        </p:spPr>
        <p:txBody>
          <a:bodyPr/>
          <a:lstStyle/>
          <a:p>
            <a:pPr algn="r" rtl="1"/>
            <a:r>
              <a:rPr lang="ar-SA" b="1" dirty="0"/>
              <a:t>محاور العرض</a:t>
            </a:r>
            <a:endParaRPr lang="en-US" b="1" dirty="0">
              <a:solidFill>
                <a:schemeClr val="tx1"/>
              </a:solidFill>
            </a:endParaRPr>
          </a:p>
        </p:txBody>
      </p:sp>
    </p:spTree>
    <p:extLst>
      <p:ext uri="{BB962C8B-B14F-4D97-AF65-F5344CB8AC3E}">
        <p14:creationId xmlns:p14="http://schemas.microsoft.com/office/powerpoint/2010/main" val="9342796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50"/>
          <p:cNvSpPr>
            <a:spLocks noGrp="1"/>
          </p:cNvSpPr>
          <p:nvPr>
            <p:ph type="pic" idx="2"/>
          </p:nvPr>
        </p:nvSpPr>
        <p:spPr>
          <a:xfrm>
            <a:off x="2251250" y="0"/>
            <a:ext cx="6774600" cy="6134100"/>
          </a:xfrm>
          <a:prstGeom prst="rect">
            <a:avLst/>
          </a:prstGeom>
        </p:spPr>
        <p:txBody>
          <a:bodyPr spcFirstLastPara="1" wrap="square" lIns="91425" tIns="91425" rIns="91425" bIns="91425" anchor="ctr" anchorCtr="0">
            <a:noAutofit/>
          </a:bodyPr>
          <a:lstStyle/>
          <a:p>
            <a:pPr marL="2286000" lvl="0" indent="0" algn="r" rtl="0">
              <a:lnSpc>
                <a:spcPct val="110000"/>
              </a:lnSpc>
              <a:spcBef>
                <a:spcPts val="1500"/>
              </a:spcBef>
              <a:spcAft>
                <a:spcPts val="0"/>
              </a:spcAft>
              <a:buClr>
                <a:srgbClr val="000000"/>
              </a:buClr>
              <a:buSzPts val="1100"/>
              <a:buFont typeface="Arial"/>
              <a:buNone/>
            </a:pPr>
            <a:r>
              <a:rPr lang="en-US" sz="2700" b="1">
                <a:solidFill>
                  <a:srgbClr val="A6CE39"/>
                </a:solidFill>
                <a:latin typeface="Arial"/>
                <a:ea typeface="Arial"/>
                <a:cs typeface="Arial"/>
                <a:sym typeface="Arial"/>
              </a:rPr>
              <a:t>إحصائيات  </a:t>
            </a:r>
            <a:endParaRPr sz="2700" b="1">
              <a:solidFill>
                <a:srgbClr val="A6CE39"/>
              </a:solidFill>
              <a:latin typeface="Arial"/>
              <a:ea typeface="Arial"/>
              <a:cs typeface="Arial"/>
              <a:sym typeface="Arial"/>
            </a:endParaRPr>
          </a:p>
          <a:p>
            <a:pPr marL="2286000" lvl="0" indent="0" algn="r" rtl="0">
              <a:lnSpc>
                <a:spcPct val="115000"/>
              </a:lnSpc>
              <a:spcBef>
                <a:spcPts val="800"/>
              </a:spcBef>
              <a:spcAft>
                <a:spcPts val="0"/>
              </a:spcAft>
              <a:buClr>
                <a:srgbClr val="000000"/>
              </a:buClr>
              <a:buSzPts val="1100"/>
              <a:buFont typeface="Arial"/>
              <a:buNone/>
            </a:pPr>
            <a:r>
              <a:rPr lang="en-US" sz="1250">
                <a:solidFill>
                  <a:srgbClr val="494A4C"/>
                </a:solidFill>
                <a:latin typeface="Arial"/>
                <a:ea typeface="Arial"/>
                <a:cs typeface="Arial"/>
                <a:sym typeface="Arial"/>
              </a:rPr>
              <a:t>معرفات أوركيد مباشرة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5,855,271</a:t>
            </a:r>
            <a:endParaRPr sz="1600" b="1">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250">
                <a:solidFill>
                  <a:srgbClr val="494A4C"/>
                </a:solidFill>
                <a:latin typeface="Arial"/>
                <a:ea typeface="Arial"/>
                <a:cs typeface="Arial"/>
                <a:sym typeface="Arial"/>
              </a:rPr>
              <a:t>معرفات بمعرفات خارجية</a:t>
            </a:r>
            <a:endParaRPr sz="1250">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050">
                <a:solidFill>
                  <a:srgbClr val="494A4C"/>
                </a:solidFill>
                <a:latin typeface="Arial"/>
                <a:ea typeface="Arial"/>
                <a:cs typeface="Arial"/>
                <a:sym typeface="Arial"/>
              </a:rPr>
              <a:t>(شخص، منظمة، تمويل، عمل، عمل مراجعة مختصين)</a:t>
            </a:r>
            <a:endParaRPr sz="10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2,404,724</a:t>
            </a:r>
            <a:endParaRPr sz="1600" b="1">
              <a:solidFill>
                <a:srgbClr val="494A4C"/>
              </a:solidFill>
              <a:latin typeface="Arial"/>
              <a:ea typeface="Arial"/>
              <a:cs typeface="Arial"/>
              <a:sym typeface="Arial"/>
            </a:endParaRPr>
          </a:p>
          <a:p>
            <a:pPr marL="2286000" lvl="0" indent="0" algn="r" rtl="0">
              <a:lnSpc>
                <a:spcPct val="110000"/>
              </a:lnSpc>
              <a:spcBef>
                <a:spcPts val="0"/>
              </a:spcBef>
              <a:spcAft>
                <a:spcPts val="0"/>
              </a:spcAft>
              <a:buClr>
                <a:srgbClr val="000000"/>
              </a:buClr>
              <a:buSzPts val="1100"/>
              <a:buFont typeface="Arial"/>
              <a:buNone/>
            </a:pPr>
            <a:r>
              <a:rPr lang="en-US" sz="1750" b="1">
                <a:solidFill>
                  <a:srgbClr val="A6CE39"/>
                </a:solidFill>
                <a:latin typeface="Arial"/>
                <a:ea typeface="Arial"/>
                <a:cs typeface="Arial"/>
                <a:sym typeface="Arial"/>
              </a:rPr>
              <a:t>التعليم</a:t>
            </a:r>
            <a:endParaRPr sz="1750" b="1">
              <a:solidFill>
                <a:srgbClr val="A6CE39"/>
              </a:solidFill>
              <a:latin typeface="Arial"/>
              <a:ea typeface="Arial"/>
              <a:cs typeface="Arial"/>
              <a:sym typeface="Arial"/>
            </a:endParaRPr>
          </a:p>
          <a:p>
            <a:pPr marL="2286000" lvl="0" indent="0" algn="r" rtl="0">
              <a:lnSpc>
                <a:spcPct val="115000"/>
              </a:lnSpc>
              <a:spcBef>
                <a:spcPts val="800"/>
              </a:spcBef>
              <a:spcAft>
                <a:spcPts val="0"/>
              </a:spcAft>
              <a:buClr>
                <a:srgbClr val="000000"/>
              </a:buClr>
              <a:buSzPts val="1100"/>
              <a:buFont typeface="Arial"/>
              <a:buNone/>
            </a:pPr>
            <a:r>
              <a:rPr lang="en-US" sz="1250">
                <a:solidFill>
                  <a:srgbClr val="494A4C"/>
                </a:solidFill>
                <a:latin typeface="Arial"/>
                <a:ea typeface="Arial"/>
                <a:cs typeface="Arial"/>
                <a:sym typeface="Arial"/>
              </a:rPr>
              <a:t>معرفات بانتسابات تعليمية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1,692,665</a:t>
            </a:r>
            <a:endParaRPr sz="1600" b="1">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250">
                <a:solidFill>
                  <a:srgbClr val="494A4C"/>
                </a:solidFill>
                <a:latin typeface="Arial"/>
                <a:ea typeface="Arial"/>
                <a:cs typeface="Arial"/>
                <a:sym typeface="Arial"/>
              </a:rPr>
              <a:t>مجموع أنشطة تعليمية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3,058,506</a:t>
            </a:r>
            <a:endParaRPr sz="1600" b="1">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250">
                <a:solidFill>
                  <a:srgbClr val="494A4C"/>
                </a:solidFill>
                <a:latin typeface="Arial"/>
                <a:ea typeface="Arial"/>
                <a:cs typeface="Arial"/>
                <a:sym typeface="Arial"/>
              </a:rPr>
              <a:t>تعليم في منظمات فريدة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467,764</a:t>
            </a:r>
            <a:endParaRPr sz="1600" b="1">
              <a:solidFill>
                <a:srgbClr val="494A4C"/>
              </a:solidFill>
              <a:latin typeface="Arial"/>
              <a:ea typeface="Arial"/>
              <a:cs typeface="Arial"/>
              <a:sym typeface="Arial"/>
            </a:endParaRPr>
          </a:p>
          <a:p>
            <a:pPr marL="0" lvl="0" indent="0" algn="r" rtl="1">
              <a:lnSpc>
                <a:spcPct val="110000"/>
              </a:lnSpc>
              <a:spcBef>
                <a:spcPts val="0"/>
              </a:spcBef>
              <a:spcAft>
                <a:spcPts val="0"/>
              </a:spcAft>
              <a:buClr>
                <a:srgbClr val="000000"/>
              </a:buClr>
              <a:buSzPts val="1100"/>
              <a:buFont typeface="Arial"/>
              <a:buNone/>
            </a:pPr>
            <a:r>
              <a:rPr lang="en-US" sz="1750" b="1">
                <a:solidFill>
                  <a:srgbClr val="A6CE39"/>
                </a:solidFill>
                <a:latin typeface="Arial"/>
                <a:ea typeface="Arial"/>
                <a:cs typeface="Arial"/>
                <a:sym typeface="Arial"/>
              </a:rPr>
              <a:t>التوظيف</a:t>
            </a:r>
            <a:endParaRPr sz="1750" b="1">
              <a:solidFill>
                <a:srgbClr val="A6CE39"/>
              </a:solidFill>
              <a:latin typeface="Arial"/>
              <a:ea typeface="Arial"/>
              <a:cs typeface="Arial"/>
              <a:sym typeface="Arial"/>
            </a:endParaRPr>
          </a:p>
          <a:p>
            <a:pPr marL="2286000" lvl="0" indent="0" algn="r" rtl="0">
              <a:lnSpc>
                <a:spcPct val="115000"/>
              </a:lnSpc>
              <a:spcBef>
                <a:spcPts val="800"/>
              </a:spcBef>
              <a:spcAft>
                <a:spcPts val="0"/>
              </a:spcAft>
              <a:buClr>
                <a:srgbClr val="000000"/>
              </a:buClr>
              <a:buSzPts val="1100"/>
              <a:buFont typeface="Arial"/>
              <a:buNone/>
            </a:pPr>
            <a:r>
              <a:rPr lang="en-US" sz="1250">
                <a:solidFill>
                  <a:srgbClr val="494A4C"/>
                </a:solidFill>
                <a:latin typeface="Arial"/>
                <a:ea typeface="Arial"/>
                <a:cs typeface="Arial"/>
                <a:sym typeface="Arial"/>
              </a:rPr>
              <a:t>معرفات بانتسابات وظيفية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1,503,144</a:t>
            </a:r>
            <a:endParaRPr sz="1600" b="1">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250">
                <a:solidFill>
                  <a:srgbClr val="494A4C"/>
                </a:solidFill>
                <a:latin typeface="Arial"/>
                <a:ea typeface="Arial"/>
                <a:cs typeface="Arial"/>
                <a:sym typeface="Arial"/>
              </a:rPr>
              <a:t>مجموع أنشطة وظيفية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2,541,078</a:t>
            </a:r>
            <a:endParaRPr sz="1600" b="1">
              <a:solidFill>
                <a:srgbClr val="494A4C"/>
              </a:solidFill>
              <a:latin typeface="Arial"/>
              <a:ea typeface="Arial"/>
              <a:cs typeface="Arial"/>
              <a:sym typeface="Arial"/>
            </a:endParaRPr>
          </a:p>
          <a:p>
            <a:pPr marL="2286000" lvl="0" indent="0" algn="r" rtl="0">
              <a:lnSpc>
                <a:spcPct val="115000"/>
              </a:lnSpc>
              <a:spcBef>
                <a:spcPts val="0"/>
              </a:spcBef>
              <a:spcAft>
                <a:spcPts val="0"/>
              </a:spcAft>
              <a:buClr>
                <a:srgbClr val="000000"/>
              </a:buClr>
              <a:buSzPts val="1100"/>
              <a:buFont typeface="Arial"/>
              <a:buNone/>
            </a:pPr>
            <a:r>
              <a:rPr lang="en-US" sz="1250">
                <a:solidFill>
                  <a:srgbClr val="494A4C"/>
                </a:solidFill>
                <a:latin typeface="Arial"/>
                <a:ea typeface="Arial"/>
                <a:cs typeface="Arial"/>
                <a:sym typeface="Arial"/>
              </a:rPr>
              <a:t>وظيفة في منظمات فريدة</a:t>
            </a:r>
            <a:endParaRPr sz="1250">
              <a:solidFill>
                <a:srgbClr val="494A4C"/>
              </a:solidFill>
              <a:latin typeface="Arial"/>
              <a:ea typeface="Arial"/>
              <a:cs typeface="Arial"/>
              <a:sym typeface="Arial"/>
            </a:endParaRPr>
          </a:p>
          <a:p>
            <a:pPr marL="0" lvl="0" indent="0" algn="r" rtl="0">
              <a:lnSpc>
                <a:spcPct val="115000"/>
              </a:lnSpc>
              <a:spcBef>
                <a:spcPts val="0"/>
              </a:spcBef>
              <a:spcAft>
                <a:spcPts val="0"/>
              </a:spcAft>
              <a:buClr>
                <a:srgbClr val="000000"/>
              </a:buClr>
              <a:buSzPts val="1100"/>
              <a:buFont typeface="Arial"/>
              <a:buNone/>
            </a:pPr>
            <a:r>
              <a:rPr lang="en-US" sz="1600" b="1">
                <a:solidFill>
                  <a:srgbClr val="494A4C"/>
                </a:solidFill>
                <a:latin typeface="Arial"/>
                <a:ea typeface="Arial"/>
                <a:cs typeface="Arial"/>
                <a:sym typeface="Arial"/>
              </a:rPr>
              <a:t>774,766</a:t>
            </a:r>
            <a:endParaRPr sz="1600" b="1">
              <a:solidFill>
                <a:srgbClr val="494A4C"/>
              </a:solidFill>
              <a:latin typeface="Arial"/>
              <a:ea typeface="Arial"/>
              <a:cs typeface="Arial"/>
              <a:sym typeface="Arial"/>
            </a:endParaRPr>
          </a:p>
          <a:p>
            <a:pPr marL="228600" lvl="0" indent="-38100" algn="ctr" rtl="0">
              <a:spcBef>
                <a:spcPts val="1000"/>
              </a:spcBef>
              <a:spcAft>
                <a:spcPts val="600"/>
              </a:spcAft>
              <a:buNone/>
            </a:pPr>
            <a:endParaRPr/>
          </a:p>
        </p:txBody>
      </p:sp>
      <p:sp>
        <p:nvSpPr>
          <p:cNvPr id="233" name="Google Shape;233;p50"/>
          <p:cNvSpPr txBox="1"/>
          <p:nvPr/>
        </p:nvSpPr>
        <p:spPr>
          <a:xfrm>
            <a:off x="1779925" y="637400"/>
            <a:ext cx="4333800" cy="5940900"/>
          </a:xfrm>
          <a:prstGeom prst="rect">
            <a:avLst/>
          </a:prstGeom>
          <a:noFill/>
          <a:ln>
            <a:noFill/>
          </a:ln>
        </p:spPr>
        <p:txBody>
          <a:bodyPr spcFirstLastPara="1" wrap="square" lIns="91425" tIns="91425" rIns="91425" bIns="91425" anchor="t" anchorCtr="0">
            <a:noAutofit/>
          </a:bodyPr>
          <a:lstStyle/>
          <a:p>
            <a:pPr marL="2286000" lvl="0" indent="0" algn="r" rtl="0">
              <a:lnSpc>
                <a:spcPct val="110000"/>
              </a:lnSpc>
              <a:spcBef>
                <a:spcPts val="0"/>
              </a:spcBef>
              <a:spcAft>
                <a:spcPts val="0"/>
              </a:spcAft>
              <a:buNone/>
            </a:pPr>
            <a:r>
              <a:rPr lang="en-US" sz="1750" b="1">
                <a:solidFill>
                  <a:srgbClr val="A6CE39"/>
                </a:solidFill>
              </a:rPr>
              <a:t>التمويل</a:t>
            </a:r>
            <a:endParaRPr sz="1750" b="1">
              <a:solidFill>
                <a:srgbClr val="A6CE39"/>
              </a:solidFill>
            </a:endParaRPr>
          </a:p>
          <a:p>
            <a:pPr marL="2286000" lvl="0" indent="0" algn="r" rtl="0">
              <a:lnSpc>
                <a:spcPct val="115000"/>
              </a:lnSpc>
              <a:spcBef>
                <a:spcPts val="800"/>
              </a:spcBef>
              <a:spcAft>
                <a:spcPts val="0"/>
              </a:spcAft>
              <a:buNone/>
            </a:pPr>
            <a:r>
              <a:rPr lang="en-US" sz="1250">
                <a:solidFill>
                  <a:srgbClr val="494A4C"/>
                </a:solidFill>
              </a:rPr>
              <a:t>معرفات بأنشطة تمويلية</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165,155</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مجموع أنشطة وظيفية</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551,693</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تمويل من منظمات فريدة</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161,095</a:t>
            </a:r>
            <a:endParaRPr sz="1600" b="1">
              <a:solidFill>
                <a:srgbClr val="494A4C"/>
              </a:solidFill>
            </a:endParaRPr>
          </a:p>
          <a:p>
            <a:pPr marL="2286000" lvl="0" indent="0" algn="r" rtl="0">
              <a:lnSpc>
                <a:spcPct val="110000"/>
              </a:lnSpc>
              <a:spcBef>
                <a:spcPts val="0"/>
              </a:spcBef>
              <a:spcAft>
                <a:spcPts val="0"/>
              </a:spcAft>
              <a:buNone/>
            </a:pPr>
            <a:r>
              <a:rPr lang="en-US" sz="1750" b="1">
                <a:solidFill>
                  <a:srgbClr val="A6CE39"/>
                </a:solidFill>
              </a:rPr>
              <a:t>استعراض النظراء</a:t>
            </a:r>
            <a:endParaRPr sz="1750" b="1">
              <a:solidFill>
                <a:srgbClr val="A6CE39"/>
              </a:solidFill>
            </a:endParaRPr>
          </a:p>
          <a:p>
            <a:pPr marL="2286000" lvl="0" indent="0" algn="r" rtl="0">
              <a:lnSpc>
                <a:spcPct val="115000"/>
              </a:lnSpc>
              <a:spcBef>
                <a:spcPts val="800"/>
              </a:spcBef>
              <a:spcAft>
                <a:spcPts val="0"/>
              </a:spcAft>
              <a:buNone/>
            </a:pPr>
            <a:r>
              <a:rPr lang="en-US" sz="1250">
                <a:solidFill>
                  <a:srgbClr val="494A4C"/>
                </a:solidFill>
              </a:rPr>
              <a:t>معرفات بأنشطة مراجعة مختصين</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27,857</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إجمالي أنشطة مراجعة المختصين</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565,842</a:t>
            </a:r>
            <a:endParaRPr sz="1600" b="1">
              <a:solidFill>
                <a:srgbClr val="494A4C"/>
              </a:solidFill>
            </a:endParaRPr>
          </a:p>
          <a:p>
            <a:pPr marL="2286000" lvl="0" indent="0" algn="r" rtl="0">
              <a:lnSpc>
                <a:spcPct val="110000"/>
              </a:lnSpc>
              <a:spcBef>
                <a:spcPts val="0"/>
              </a:spcBef>
              <a:spcAft>
                <a:spcPts val="0"/>
              </a:spcAft>
              <a:buNone/>
            </a:pPr>
            <a:r>
              <a:rPr lang="en-US" sz="1750" b="1">
                <a:solidFill>
                  <a:srgbClr val="A6CE39"/>
                </a:solidFill>
              </a:rPr>
              <a:t>معرفات الشخص</a:t>
            </a:r>
            <a:endParaRPr sz="1750" b="1">
              <a:solidFill>
                <a:srgbClr val="A6CE39"/>
              </a:solidFill>
            </a:endParaRPr>
          </a:p>
          <a:p>
            <a:pPr marL="2286000" lvl="0" indent="0" algn="r" rtl="0">
              <a:lnSpc>
                <a:spcPct val="115000"/>
              </a:lnSpc>
              <a:spcBef>
                <a:spcPts val="800"/>
              </a:spcBef>
              <a:spcAft>
                <a:spcPts val="0"/>
              </a:spcAft>
              <a:buNone/>
            </a:pPr>
            <a:r>
              <a:rPr lang="en-US" sz="1250">
                <a:solidFill>
                  <a:srgbClr val="494A4C"/>
                </a:solidFill>
              </a:rPr>
              <a:t>معرفات بمعرفات شخص</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937,107</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إجمالي معرفات الأشخاص</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1,240,095</a:t>
            </a:r>
            <a:endParaRPr sz="1600" b="1">
              <a:solidFill>
                <a:srgbClr val="494A4C"/>
              </a:solidFill>
            </a:endParaRPr>
          </a:p>
          <a:p>
            <a:pPr marL="0" lvl="0" indent="0" algn="r" rtl="0">
              <a:lnSpc>
                <a:spcPct val="115000"/>
              </a:lnSpc>
              <a:spcBef>
                <a:spcPts val="0"/>
              </a:spcBef>
              <a:spcAft>
                <a:spcPts val="0"/>
              </a:spcAft>
              <a:buNone/>
            </a:pPr>
            <a:endParaRPr sz="1600" b="1">
              <a:solidFill>
                <a:srgbClr val="494A4C"/>
              </a:solidFill>
            </a:endParaRPr>
          </a:p>
        </p:txBody>
      </p:sp>
      <p:sp>
        <p:nvSpPr>
          <p:cNvPr id="234" name="Google Shape;234;p50"/>
          <p:cNvSpPr txBox="1"/>
          <p:nvPr/>
        </p:nvSpPr>
        <p:spPr>
          <a:xfrm>
            <a:off x="-1625925" y="637400"/>
            <a:ext cx="4688400" cy="4627500"/>
          </a:xfrm>
          <a:prstGeom prst="rect">
            <a:avLst/>
          </a:prstGeom>
          <a:noFill/>
          <a:ln>
            <a:noFill/>
          </a:ln>
        </p:spPr>
        <p:txBody>
          <a:bodyPr spcFirstLastPara="1" wrap="square" lIns="91425" tIns="91425" rIns="91425" bIns="91425" anchor="t" anchorCtr="0">
            <a:noAutofit/>
          </a:bodyPr>
          <a:lstStyle/>
          <a:p>
            <a:pPr marL="0" lvl="0" indent="0" algn="r" rtl="1">
              <a:lnSpc>
                <a:spcPct val="110000"/>
              </a:lnSpc>
              <a:spcBef>
                <a:spcPts val="0"/>
              </a:spcBef>
              <a:spcAft>
                <a:spcPts val="0"/>
              </a:spcAft>
              <a:buNone/>
            </a:pPr>
            <a:r>
              <a:rPr lang="en-US" sz="1750" b="1">
                <a:solidFill>
                  <a:srgbClr val="A6CE39"/>
                </a:solidFill>
              </a:rPr>
              <a:t>الأعمال</a:t>
            </a:r>
            <a:endParaRPr sz="1750" b="1">
              <a:solidFill>
                <a:srgbClr val="A6CE39"/>
              </a:solidFill>
            </a:endParaRPr>
          </a:p>
          <a:p>
            <a:pPr marL="2286000" lvl="0" indent="0" algn="r" rtl="0">
              <a:lnSpc>
                <a:spcPct val="115000"/>
              </a:lnSpc>
              <a:spcBef>
                <a:spcPts val="800"/>
              </a:spcBef>
              <a:spcAft>
                <a:spcPts val="0"/>
              </a:spcAft>
              <a:buNone/>
            </a:pPr>
            <a:r>
              <a:rPr lang="en-US" sz="1250">
                <a:solidFill>
                  <a:srgbClr val="494A4C"/>
                </a:solidFill>
              </a:rPr>
              <a:t>معرفات أوركيد أعمال واحد على الأقل</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1,393,165</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مجموع أنشظة عملية</a:t>
            </a:r>
            <a:endParaRPr sz="1250">
              <a:solidFill>
                <a:srgbClr val="494A4C"/>
              </a:solidFill>
            </a:endParaRPr>
          </a:p>
          <a:p>
            <a:pPr marL="2286000" lvl="0" indent="0" algn="r" rtl="0">
              <a:lnSpc>
                <a:spcPct val="115000"/>
              </a:lnSpc>
              <a:spcBef>
                <a:spcPts val="0"/>
              </a:spcBef>
              <a:spcAft>
                <a:spcPts val="0"/>
              </a:spcAft>
              <a:buNone/>
            </a:pPr>
            <a:r>
              <a:rPr lang="en-US" sz="1050">
                <a:solidFill>
                  <a:srgbClr val="494A4C"/>
                </a:solidFill>
              </a:rPr>
              <a:t>(منشورات، مجموعة بيانات، براءات اختراع وغيرها من مخرجات البحث)</a:t>
            </a:r>
            <a:endParaRPr sz="1050">
              <a:solidFill>
                <a:srgbClr val="494A4C"/>
              </a:solidFill>
            </a:endParaRPr>
          </a:p>
          <a:p>
            <a:pPr marL="0" lvl="0" indent="0" algn="r" rtl="0">
              <a:lnSpc>
                <a:spcPct val="115000"/>
              </a:lnSpc>
              <a:spcBef>
                <a:spcPts val="0"/>
              </a:spcBef>
              <a:spcAft>
                <a:spcPts val="0"/>
              </a:spcAft>
              <a:buNone/>
            </a:pPr>
            <a:r>
              <a:rPr lang="en-US" sz="1600" b="1">
                <a:solidFill>
                  <a:srgbClr val="494A4C"/>
                </a:solidFill>
              </a:rPr>
              <a:t>37,204,891</a:t>
            </a:r>
            <a:endParaRPr sz="1600" b="1">
              <a:solidFill>
                <a:srgbClr val="494A4C"/>
              </a:solidFill>
            </a:endParaRPr>
          </a:p>
          <a:p>
            <a:pPr marL="2286000" lvl="0" indent="0" algn="r" rtl="0">
              <a:lnSpc>
                <a:spcPct val="115000"/>
              </a:lnSpc>
              <a:spcBef>
                <a:spcPts val="0"/>
              </a:spcBef>
              <a:spcAft>
                <a:spcPts val="0"/>
              </a:spcAft>
              <a:buNone/>
            </a:pPr>
            <a:r>
              <a:rPr lang="en-US" sz="1250">
                <a:solidFill>
                  <a:srgbClr val="494A4C"/>
                </a:solidFill>
              </a:rPr>
              <a:t>معرفات وثائق رقمية فريدة</a:t>
            </a:r>
            <a:endParaRPr sz="1250">
              <a:solidFill>
                <a:srgbClr val="494A4C"/>
              </a:solidFill>
            </a:endParaRPr>
          </a:p>
          <a:p>
            <a:pPr marL="0" lvl="0" indent="0" algn="r" rtl="0">
              <a:lnSpc>
                <a:spcPct val="115000"/>
              </a:lnSpc>
              <a:spcBef>
                <a:spcPts val="0"/>
              </a:spcBef>
              <a:spcAft>
                <a:spcPts val="0"/>
              </a:spcAft>
              <a:buNone/>
            </a:pPr>
            <a:r>
              <a:rPr lang="en-US" sz="1600" b="1">
                <a:solidFill>
                  <a:srgbClr val="494A4C"/>
                </a:solidFill>
              </a:rPr>
              <a:t>14,460,247</a:t>
            </a:r>
            <a:endParaRPr sz="1600" b="1">
              <a:solidFill>
                <a:srgbClr val="494A4C"/>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180566" y="930739"/>
            <a:ext cx="6084758" cy="5005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dirty="0"/>
              <a:t>تطور مستودع البحوث للفترة من 2011 - 2018</a:t>
            </a:r>
            <a:endParaRPr lang="en-US" b="1" dirty="0"/>
          </a:p>
        </p:txBody>
      </p:sp>
      <p:sp>
        <p:nvSpPr>
          <p:cNvPr id="10" name="OTLSHAPE_TB_00000000000000000000000000000000_LeftEndCaps"/>
          <p:cNvSpPr txBox="1"/>
          <p:nvPr>
            <p:custDataLst>
              <p:tags r:id="rId1"/>
            </p:custDataLst>
          </p:nvPr>
        </p:nvSpPr>
        <p:spPr>
          <a:xfrm>
            <a:off x="177093" y="5185480"/>
            <a:ext cx="370871" cy="207749"/>
          </a:xfrm>
          <a:prstGeom prst="rect">
            <a:avLst/>
          </a:prstGeom>
          <a:noFill/>
        </p:spPr>
        <p:txBody>
          <a:bodyPr vert="horz" wrap="none" lIns="0" tIns="0" rIns="0" bIns="0" rtlCol="0" anchor="ctr" anchorCtr="0">
            <a:spAutoFit/>
          </a:bodyPr>
          <a:lstStyle/>
          <a:p>
            <a:pPr algn="ctr"/>
            <a:r>
              <a:rPr lang="ar-SA" sz="1350" spc="-27" dirty="0">
                <a:solidFill>
                  <a:srgbClr val="C0504D"/>
                </a:solidFill>
                <a:latin typeface="Corbel" panose="020B0503020204020204" pitchFamily="34" charset="0"/>
              </a:rPr>
              <a:t>2019</a:t>
            </a:r>
            <a:endParaRPr lang="en-US" sz="1350" spc="-27" dirty="0">
              <a:solidFill>
                <a:srgbClr val="C0504D"/>
              </a:solidFill>
              <a:latin typeface="Corbel" panose="020B0503020204020204" pitchFamily="34" charset="0"/>
            </a:endParaRPr>
          </a:p>
        </p:txBody>
      </p:sp>
      <p:sp>
        <p:nvSpPr>
          <p:cNvPr id="11" name="OTLSHAPE_TB_00000000000000000000000000000000_RightEndCaps"/>
          <p:cNvSpPr txBox="1"/>
          <p:nvPr>
            <p:custDataLst>
              <p:tags r:id="rId2"/>
            </p:custDataLst>
          </p:nvPr>
        </p:nvSpPr>
        <p:spPr>
          <a:xfrm>
            <a:off x="8615715" y="5147127"/>
            <a:ext cx="358047" cy="207749"/>
          </a:xfrm>
          <a:prstGeom prst="rect">
            <a:avLst/>
          </a:prstGeom>
          <a:noFill/>
        </p:spPr>
        <p:txBody>
          <a:bodyPr vert="horz" wrap="none" lIns="0" tIns="0" rIns="0" bIns="0" rtlCol="0" anchor="ctr" anchorCtr="0">
            <a:spAutoFit/>
          </a:bodyPr>
          <a:lstStyle/>
          <a:p>
            <a:pPr algn="ctr"/>
            <a:r>
              <a:rPr lang="ar-SA" sz="1350" spc="-27" dirty="0">
                <a:solidFill>
                  <a:srgbClr val="C0504D"/>
                </a:solidFill>
                <a:latin typeface="Corbel" panose="020B0503020204020204" pitchFamily="34" charset="0"/>
              </a:rPr>
              <a:t>2011</a:t>
            </a:r>
            <a:endParaRPr lang="en-US" sz="1350" spc="-27" dirty="0">
              <a:solidFill>
                <a:srgbClr val="C0504D"/>
              </a:solidFill>
              <a:latin typeface="Corbel" panose="020B0503020204020204" pitchFamily="34" charset="0"/>
            </a:endParaRPr>
          </a:p>
        </p:txBody>
      </p:sp>
      <p:sp>
        <p:nvSpPr>
          <p:cNvPr id="12" name="OTLSHAPE_TB_00000000000000000000000000000000_ScaleContainer"/>
          <p:cNvSpPr/>
          <p:nvPr>
            <p:custDataLst>
              <p:tags r:id="rId3"/>
            </p:custDataLst>
          </p:nvPr>
        </p:nvSpPr>
        <p:spPr>
          <a:xfrm>
            <a:off x="627076" y="5112374"/>
            <a:ext cx="7924800" cy="285750"/>
          </a:xfrm>
          <a:prstGeom prst="roundRect">
            <a:avLst>
              <a:gd name="adj" fmla="val 100000"/>
            </a:avLst>
          </a:prstGeom>
          <a:gradFill flip="none" rotWithShape="1">
            <a:gsLst>
              <a:gs pos="0">
                <a:srgbClr val="44546A"/>
              </a:gs>
              <a:gs pos="0">
                <a:schemeClr val="dk2"/>
              </a:gs>
            </a:gsLst>
            <a:lin ang="5400000" scaled="1"/>
            <a:tileRect/>
          </a:gradFill>
          <a:ln w="12700" cap="flat" cmpd="sng" algn="ctr">
            <a:noFill/>
            <a:prstDash val="solid"/>
            <a:miter lim="800000"/>
          </a:ln>
          <a:effectLst>
            <a:reflection blurRad="6350" stA="50000" endA="300" endPos="55500" dist="50800" dir="5400000" sy="-100000" algn="bl" rotWithShape="0"/>
          </a:effectLst>
          <a:scene3d>
            <a:camera prst="orthographicFront"/>
            <a:lightRig rig="threePt" dir="t">
              <a:rot lat="0" lon="0" rev="8700000"/>
            </a:lightRig>
          </a:scene3d>
          <a:sp3d>
            <a:bevelT w="165100" h="19050"/>
          </a:sp3d>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OTLSHAPE_TB_00000000000000000000000000000000_TimescaleInterval1"/>
          <p:cNvSpPr txBox="1"/>
          <p:nvPr>
            <p:custDataLst>
              <p:tags r:id="rId4"/>
            </p:custDataLst>
          </p:nvPr>
        </p:nvSpPr>
        <p:spPr>
          <a:xfrm>
            <a:off x="883299" y="5185480"/>
            <a:ext cx="201113" cy="139541"/>
          </a:xfrm>
          <a:prstGeom prst="rect">
            <a:avLst/>
          </a:prstGeom>
          <a:noFill/>
        </p:spPr>
        <p:txBody>
          <a:bodyPr vert="horz" wrap="none" lIns="0" tIns="0" rIns="0" bIns="0" rtlCol="0" anchor="ctr" anchorCtr="0">
            <a:noAutofit/>
          </a:bodyPr>
          <a:lstStyle/>
          <a:p>
            <a:r>
              <a:rPr lang="en-GB" sz="900" spc="-14" dirty="0">
                <a:solidFill>
                  <a:schemeClr val="lt2"/>
                </a:solidFill>
                <a:latin typeface="Calibri" panose="020F0502020204030204" pitchFamily="34" charset="0"/>
              </a:rPr>
              <a:t>201</a:t>
            </a:r>
            <a:r>
              <a:rPr lang="ar-SA" sz="900" spc="-14" dirty="0">
                <a:solidFill>
                  <a:schemeClr val="lt2"/>
                </a:solidFill>
                <a:latin typeface="Calibri" panose="020F0502020204030204" pitchFamily="34" charset="0"/>
              </a:rPr>
              <a:t>9</a:t>
            </a:r>
            <a:endParaRPr lang="en-US" sz="900" spc="-14" dirty="0">
              <a:solidFill>
                <a:schemeClr val="lt2"/>
              </a:solidFill>
              <a:latin typeface="Calibri" panose="020F0502020204030204" pitchFamily="34" charset="0"/>
            </a:endParaRPr>
          </a:p>
        </p:txBody>
      </p:sp>
      <p:cxnSp>
        <p:nvCxnSpPr>
          <p:cNvPr id="14" name="OTLSHAPE_TB_00000000000000000000000000000000_Separator1"/>
          <p:cNvCxnSpPr/>
          <p:nvPr>
            <p:custDataLst>
              <p:tags r:id="rId5"/>
            </p:custDataLst>
          </p:nvPr>
        </p:nvCxnSpPr>
        <p:spPr>
          <a:xfrm>
            <a:off x="1447588"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5" name="OTLSHAPE_TB_00000000000000000000000000000000_TimescaleInterval2"/>
          <p:cNvSpPr txBox="1"/>
          <p:nvPr>
            <p:custDataLst>
              <p:tags r:id="rId6"/>
            </p:custDataLst>
          </p:nvPr>
        </p:nvSpPr>
        <p:spPr>
          <a:xfrm>
            <a:off x="1666999" y="5185480"/>
            <a:ext cx="155187" cy="139541"/>
          </a:xfrm>
          <a:prstGeom prst="rect">
            <a:avLst/>
          </a:prstGeom>
          <a:noFill/>
        </p:spPr>
        <p:txBody>
          <a:bodyPr vert="horz" wrap="none" lIns="0" tIns="0" rIns="0" bIns="0" rtlCol="0" anchor="ctr" anchorCtr="0">
            <a:noAutofit/>
          </a:bodyPr>
          <a:lstStyle/>
          <a:p>
            <a:r>
              <a:rPr lang="en-US" sz="900" spc="-14" dirty="0">
                <a:solidFill>
                  <a:schemeClr val="lt2"/>
                </a:solidFill>
                <a:latin typeface="Calibri" panose="020F0502020204030204" pitchFamily="34" charset="0"/>
              </a:rPr>
              <a:t>201</a:t>
            </a:r>
            <a:r>
              <a:rPr lang="ar-SA" sz="900" spc="-14" dirty="0">
                <a:solidFill>
                  <a:schemeClr val="lt2"/>
                </a:solidFill>
                <a:latin typeface="Calibri" panose="020F0502020204030204" pitchFamily="34" charset="0"/>
              </a:rPr>
              <a:t>8</a:t>
            </a:r>
          </a:p>
        </p:txBody>
      </p:sp>
      <p:cxnSp>
        <p:nvCxnSpPr>
          <p:cNvPr id="16" name="OTLSHAPE_TB_00000000000000000000000000000000_Separator2"/>
          <p:cNvCxnSpPr/>
          <p:nvPr>
            <p:custDataLst>
              <p:tags r:id="rId7"/>
            </p:custDataLst>
          </p:nvPr>
        </p:nvCxnSpPr>
        <p:spPr>
          <a:xfrm>
            <a:off x="2242302" y="5147126"/>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7" name="OTLSHAPE_TB_00000000000000000000000000000000_TimescaleInterval3"/>
          <p:cNvSpPr txBox="1"/>
          <p:nvPr>
            <p:custDataLst>
              <p:tags r:id="rId8"/>
            </p:custDataLst>
          </p:nvPr>
        </p:nvSpPr>
        <p:spPr>
          <a:xfrm>
            <a:off x="2578103" y="5185480"/>
            <a:ext cx="118639" cy="139541"/>
          </a:xfrm>
          <a:prstGeom prst="rect">
            <a:avLst/>
          </a:prstGeom>
          <a:noFill/>
        </p:spPr>
        <p:txBody>
          <a:bodyPr vert="horz" wrap="none" lIns="0" tIns="0" rIns="0" bIns="0" rtlCol="0" anchor="ctr" anchorCtr="0">
            <a:noAutofit/>
          </a:bodyPr>
          <a:lstStyle/>
          <a:p>
            <a:r>
              <a:rPr lang="en-GB" sz="900" spc="-15" dirty="0">
                <a:solidFill>
                  <a:schemeClr val="lt2"/>
                </a:solidFill>
                <a:latin typeface="Calibri" panose="020F0502020204030204" pitchFamily="34" charset="0"/>
              </a:rPr>
              <a:t>201</a:t>
            </a:r>
            <a:r>
              <a:rPr lang="ar-SA" sz="900" spc="-15" dirty="0">
                <a:solidFill>
                  <a:schemeClr val="lt2"/>
                </a:solidFill>
                <a:latin typeface="Calibri" panose="020F0502020204030204" pitchFamily="34" charset="0"/>
              </a:rPr>
              <a:t>7</a:t>
            </a:r>
            <a:endParaRPr lang="en-US" sz="900" spc="-15" dirty="0">
              <a:solidFill>
                <a:schemeClr val="lt2"/>
              </a:solidFill>
              <a:latin typeface="Calibri" panose="020F0502020204030204" pitchFamily="34" charset="0"/>
            </a:endParaRPr>
          </a:p>
        </p:txBody>
      </p:sp>
      <p:cxnSp>
        <p:nvCxnSpPr>
          <p:cNvPr id="18" name="OTLSHAPE_TB_00000000000000000000000000000000_Separator3"/>
          <p:cNvCxnSpPr/>
          <p:nvPr>
            <p:custDataLst>
              <p:tags r:id="rId9"/>
            </p:custDataLst>
          </p:nvPr>
        </p:nvCxnSpPr>
        <p:spPr>
          <a:xfrm>
            <a:off x="3391770"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9" name="OTLSHAPE_TB_00000000000000000000000000000000_TimescaleInterval4"/>
          <p:cNvSpPr txBox="1"/>
          <p:nvPr>
            <p:custDataLst>
              <p:tags r:id="rId10"/>
            </p:custDataLst>
          </p:nvPr>
        </p:nvSpPr>
        <p:spPr>
          <a:xfrm>
            <a:off x="3439396" y="5185480"/>
            <a:ext cx="180975" cy="139541"/>
          </a:xfrm>
          <a:prstGeom prst="rect">
            <a:avLst/>
          </a:prstGeom>
          <a:noFill/>
        </p:spPr>
        <p:txBody>
          <a:bodyPr vert="horz" wrap="none" lIns="0" tIns="0" rIns="0" bIns="0" rtlCol="0" anchor="ctr" anchorCtr="0">
            <a:noAutofit/>
          </a:bodyPr>
          <a:lstStyle/>
          <a:p>
            <a:r>
              <a:rPr lang="en-US" sz="900" spc="-15" dirty="0">
                <a:solidFill>
                  <a:schemeClr val="lt2"/>
                </a:solidFill>
                <a:latin typeface="Calibri" panose="020F0502020204030204" pitchFamily="34" charset="0"/>
              </a:rPr>
              <a:t>201</a:t>
            </a:r>
            <a:r>
              <a:rPr lang="ar-SA" sz="900" spc="-15" dirty="0">
                <a:solidFill>
                  <a:schemeClr val="lt2"/>
                </a:solidFill>
                <a:latin typeface="Calibri" panose="020F0502020204030204" pitchFamily="34" charset="0"/>
              </a:rPr>
              <a:t>6</a:t>
            </a:r>
            <a:endParaRPr lang="en-US" sz="900" spc="-15" dirty="0">
              <a:solidFill>
                <a:schemeClr val="lt2"/>
              </a:solidFill>
              <a:latin typeface="Calibri" panose="020F0502020204030204" pitchFamily="34" charset="0"/>
            </a:endParaRPr>
          </a:p>
        </p:txBody>
      </p:sp>
      <p:cxnSp>
        <p:nvCxnSpPr>
          <p:cNvPr id="20" name="OTLSHAPE_TB_00000000000000000000000000000000_Separator4"/>
          <p:cNvCxnSpPr/>
          <p:nvPr>
            <p:custDataLst>
              <p:tags r:id="rId11"/>
            </p:custDataLst>
          </p:nvPr>
        </p:nvCxnSpPr>
        <p:spPr>
          <a:xfrm>
            <a:off x="4253064"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1" name="OTLSHAPE_TB_00000000000000000000000000000000_TimescaleInterval5"/>
          <p:cNvSpPr txBox="1"/>
          <p:nvPr>
            <p:custDataLst>
              <p:tags r:id="rId12"/>
            </p:custDataLst>
          </p:nvPr>
        </p:nvSpPr>
        <p:spPr>
          <a:xfrm>
            <a:off x="4300689" y="5185480"/>
            <a:ext cx="171450" cy="139541"/>
          </a:xfrm>
          <a:prstGeom prst="rect">
            <a:avLst/>
          </a:prstGeom>
          <a:noFill/>
        </p:spPr>
        <p:txBody>
          <a:bodyPr vert="horz" wrap="none" lIns="0" tIns="0" rIns="0" bIns="0" rtlCol="0" anchor="ctr" anchorCtr="0">
            <a:noAutofit/>
          </a:bodyPr>
          <a:lstStyle/>
          <a:p>
            <a:r>
              <a:rPr lang="en-US" sz="900" spc="-14" dirty="0">
                <a:solidFill>
                  <a:schemeClr val="lt2"/>
                </a:solidFill>
                <a:latin typeface="Calibri" panose="020F0502020204030204" pitchFamily="34" charset="0"/>
              </a:rPr>
              <a:t>201</a:t>
            </a:r>
            <a:r>
              <a:rPr lang="ar-SA" sz="900" spc="-14" dirty="0">
                <a:solidFill>
                  <a:schemeClr val="lt2"/>
                </a:solidFill>
                <a:latin typeface="Calibri" panose="020F0502020204030204" pitchFamily="34" charset="0"/>
              </a:rPr>
              <a:t>5</a:t>
            </a:r>
            <a:endParaRPr lang="en-US" sz="900" spc="-14" dirty="0">
              <a:solidFill>
                <a:schemeClr val="lt2"/>
              </a:solidFill>
              <a:latin typeface="Calibri" panose="020F0502020204030204" pitchFamily="34" charset="0"/>
            </a:endParaRPr>
          </a:p>
        </p:txBody>
      </p:sp>
      <p:cxnSp>
        <p:nvCxnSpPr>
          <p:cNvPr id="22" name="OTLSHAPE_TB_00000000000000000000000000000000_Separator5"/>
          <p:cNvCxnSpPr/>
          <p:nvPr>
            <p:custDataLst>
              <p:tags r:id="rId13"/>
            </p:custDataLst>
          </p:nvPr>
        </p:nvCxnSpPr>
        <p:spPr>
          <a:xfrm>
            <a:off x="5086574"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3" name="OTLSHAPE_TB_00000000000000000000000000000000_TimescaleInterval6"/>
          <p:cNvSpPr txBox="1"/>
          <p:nvPr>
            <p:custDataLst>
              <p:tags r:id="rId14"/>
            </p:custDataLst>
          </p:nvPr>
        </p:nvSpPr>
        <p:spPr>
          <a:xfrm>
            <a:off x="5134200" y="5185480"/>
            <a:ext cx="158361" cy="139541"/>
          </a:xfrm>
          <a:prstGeom prst="rect">
            <a:avLst/>
          </a:prstGeom>
          <a:noFill/>
        </p:spPr>
        <p:txBody>
          <a:bodyPr vert="horz" wrap="none" lIns="0" tIns="0" rIns="0" bIns="0" rtlCol="0" anchor="ctr" anchorCtr="0">
            <a:noAutofit/>
          </a:bodyPr>
          <a:lstStyle/>
          <a:p>
            <a:r>
              <a:rPr lang="en-US" sz="900" spc="-17" dirty="0">
                <a:solidFill>
                  <a:schemeClr val="lt2"/>
                </a:solidFill>
                <a:latin typeface="Calibri" panose="020F0502020204030204" pitchFamily="34" charset="0"/>
              </a:rPr>
              <a:t>201</a:t>
            </a:r>
            <a:r>
              <a:rPr lang="ar-SA" sz="900" spc="-17" dirty="0">
                <a:solidFill>
                  <a:schemeClr val="lt2"/>
                </a:solidFill>
                <a:latin typeface="Calibri" panose="020F0502020204030204" pitchFamily="34" charset="0"/>
              </a:rPr>
              <a:t>4</a:t>
            </a:r>
            <a:endParaRPr lang="en-US" sz="900" spc="-17" dirty="0">
              <a:solidFill>
                <a:schemeClr val="lt2"/>
              </a:solidFill>
              <a:latin typeface="Calibri" panose="020F0502020204030204" pitchFamily="34" charset="0"/>
            </a:endParaRPr>
          </a:p>
        </p:txBody>
      </p:sp>
      <p:cxnSp>
        <p:nvCxnSpPr>
          <p:cNvPr id="24" name="OTLSHAPE_TB_00000000000000000000000000000000_Separator6"/>
          <p:cNvCxnSpPr/>
          <p:nvPr>
            <p:custDataLst>
              <p:tags r:id="rId15"/>
            </p:custDataLst>
          </p:nvPr>
        </p:nvCxnSpPr>
        <p:spPr>
          <a:xfrm>
            <a:off x="5947868"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OTLSHAPE_TB_00000000000000000000000000000000_TimescaleInterval7"/>
          <p:cNvSpPr txBox="1"/>
          <p:nvPr>
            <p:custDataLst>
              <p:tags r:id="rId16"/>
            </p:custDataLst>
          </p:nvPr>
        </p:nvSpPr>
        <p:spPr>
          <a:xfrm>
            <a:off x="5995492" y="5185480"/>
            <a:ext cx="182984" cy="139541"/>
          </a:xfrm>
          <a:prstGeom prst="rect">
            <a:avLst/>
          </a:prstGeom>
          <a:noFill/>
        </p:spPr>
        <p:txBody>
          <a:bodyPr vert="horz" wrap="none" lIns="0" tIns="0" rIns="0" bIns="0" rtlCol="0" anchor="ctr" anchorCtr="0">
            <a:noAutofit/>
          </a:bodyPr>
          <a:lstStyle/>
          <a:p>
            <a:r>
              <a:rPr lang="en-US" sz="900" spc="-15" dirty="0">
                <a:solidFill>
                  <a:schemeClr val="lt2"/>
                </a:solidFill>
                <a:latin typeface="Calibri" panose="020F0502020204030204" pitchFamily="34" charset="0"/>
              </a:rPr>
              <a:t>201</a:t>
            </a:r>
            <a:r>
              <a:rPr lang="ar-SA" sz="900" spc="-15" dirty="0">
                <a:solidFill>
                  <a:schemeClr val="lt2"/>
                </a:solidFill>
                <a:latin typeface="Calibri" panose="020F0502020204030204" pitchFamily="34" charset="0"/>
              </a:rPr>
              <a:t>3</a:t>
            </a:r>
          </a:p>
        </p:txBody>
      </p:sp>
      <p:cxnSp>
        <p:nvCxnSpPr>
          <p:cNvPr id="26" name="OTLSHAPE_TB_00000000000000000000000000000000_Separator7"/>
          <p:cNvCxnSpPr/>
          <p:nvPr>
            <p:custDataLst>
              <p:tags r:id="rId17"/>
            </p:custDataLst>
          </p:nvPr>
        </p:nvCxnSpPr>
        <p:spPr>
          <a:xfrm>
            <a:off x="6781378"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7" name="OTLSHAPE_TB_00000000000000000000000000000000_TimescaleInterval8"/>
          <p:cNvSpPr txBox="1"/>
          <p:nvPr>
            <p:custDataLst>
              <p:tags r:id="rId18"/>
            </p:custDataLst>
          </p:nvPr>
        </p:nvSpPr>
        <p:spPr>
          <a:xfrm>
            <a:off x="6829003" y="5185480"/>
            <a:ext cx="173894" cy="139541"/>
          </a:xfrm>
          <a:prstGeom prst="rect">
            <a:avLst/>
          </a:prstGeom>
          <a:noFill/>
        </p:spPr>
        <p:txBody>
          <a:bodyPr vert="horz" wrap="none" lIns="0" tIns="0" rIns="0" bIns="0" rtlCol="0" anchor="ctr" anchorCtr="0">
            <a:noAutofit/>
          </a:bodyPr>
          <a:lstStyle/>
          <a:p>
            <a:r>
              <a:rPr lang="en-US" sz="900" spc="-17" dirty="0">
                <a:solidFill>
                  <a:schemeClr val="lt2"/>
                </a:solidFill>
                <a:latin typeface="Calibri" panose="020F0502020204030204" pitchFamily="34" charset="0"/>
              </a:rPr>
              <a:t>201</a:t>
            </a:r>
            <a:r>
              <a:rPr lang="ar-SA" sz="900" spc="-17" dirty="0">
                <a:solidFill>
                  <a:schemeClr val="lt2"/>
                </a:solidFill>
                <a:latin typeface="Calibri" panose="020F0502020204030204" pitchFamily="34" charset="0"/>
              </a:rPr>
              <a:t>2</a:t>
            </a:r>
            <a:endParaRPr lang="en-US" sz="900" spc="-17" dirty="0">
              <a:solidFill>
                <a:schemeClr val="lt2"/>
              </a:solidFill>
              <a:latin typeface="Calibri" panose="020F0502020204030204" pitchFamily="34" charset="0"/>
            </a:endParaRPr>
          </a:p>
        </p:txBody>
      </p:sp>
      <p:cxnSp>
        <p:nvCxnSpPr>
          <p:cNvPr id="28" name="OTLSHAPE_TB_00000000000000000000000000000000_Separator8"/>
          <p:cNvCxnSpPr/>
          <p:nvPr>
            <p:custDataLst>
              <p:tags r:id="rId19"/>
            </p:custDataLst>
          </p:nvPr>
        </p:nvCxnSpPr>
        <p:spPr>
          <a:xfrm>
            <a:off x="7642671" y="5159999"/>
            <a:ext cx="0" cy="190500"/>
          </a:xfrm>
          <a:prstGeom prst="line">
            <a:avLst/>
          </a:prstGeom>
          <a:ln w="6350" cap="flat" cmpd="sng" algn="ctr">
            <a:solidFill>
              <a:schemeClr val="lt2">
                <a:alpha val="29804"/>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OTLSHAPE_TB_00000000000000000000000000000000_TimescaleInterval9"/>
          <p:cNvSpPr txBox="1"/>
          <p:nvPr>
            <p:custDataLst>
              <p:tags r:id="rId20"/>
            </p:custDataLst>
          </p:nvPr>
        </p:nvSpPr>
        <p:spPr>
          <a:xfrm>
            <a:off x="7690297" y="5185480"/>
            <a:ext cx="228716" cy="139541"/>
          </a:xfrm>
          <a:prstGeom prst="rect">
            <a:avLst/>
          </a:prstGeom>
          <a:noFill/>
        </p:spPr>
        <p:txBody>
          <a:bodyPr vert="horz" wrap="none" lIns="0" tIns="0" rIns="0" bIns="0" rtlCol="0" anchor="ctr" anchorCtr="0">
            <a:noAutofit/>
          </a:bodyPr>
          <a:lstStyle/>
          <a:p>
            <a:r>
              <a:rPr lang="ar-SA" sz="900" spc="-15" dirty="0">
                <a:solidFill>
                  <a:schemeClr val="lt2"/>
                </a:solidFill>
                <a:latin typeface="Calibri" panose="020F0502020204030204" pitchFamily="34" charset="0"/>
              </a:rPr>
              <a:t>2011</a:t>
            </a:r>
            <a:endParaRPr lang="en-US" sz="900" spc="-15" dirty="0">
              <a:solidFill>
                <a:schemeClr val="lt2"/>
              </a:solidFill>
              <a:latin typeface="Calibri" panose="020F0502020204030204" pitchFamily="34" charset="0"/>
            </a:endParaRPr>
          </a:p>
        </p:txBody>
      </p:sp>
      <p:sp>
        <p:nvSpPr>
          <p:cNvPr id="30" name="OTLSHAPE_M_a58f29487c0343c08abcf41913e40cae_Title"/>
          <p:cNvSpPr txBox="1"/>
          <p:nvPr>
            <p:custDataLst>
              <p:tags r:id="rId21"/>
            </p:custDataLst>
          </p:nvPr>
        </p:nvSpPr>
        <p:spPr>
          <a:xfrm>
            <a:off x="1236645" y="2797530"/>
            <a:ext cx="768031" cy="115416"/>
          </a:xfrm>
          <a:prstGeom prst="rect">
            <a:avLst/>
          </a:prstGeom>
          <a:noFill/>
        </p:spPr>
        <p:txBody>
          <a:bodyPr vert="horz" wrap="square" lIns="0" tIns="0" rIns="0" bIns="0" rtlCol="0" anchor="ctr" anchorCtr="0">
            <a:spAutoFit/>
          </a:bodyPr>
          <a:lstStyle/>
          <a:p>
            <a:pPr algn="r" rtl="1"/>
            <a:endParaRPr lang="en-US" sz="750" b="1" spc="-5" dirty="0">
              <a:solidFill>
                <a:srgbClr val="3B5998"/>
              </a:solidFill>
              <a:latin typeface="Calibri" panose="020F0502020204030204" pitchFamily="34" charset="0"/>
            </a:endParaRPr>
          </a:p>
        </p:txBody>
      </p:sp>
      <p:grpSp>
        <p:nvGrpSpPr>
          <p:cNvPr id="50" name="Group 49"/>
          <p:cNvGrpSpPr/>
          <p:nvPr/>
        </p:nvGrpSpPr>
        <p:grpSpPr>
          <a:xfrm>
            <a:off x="7733586" y="4038622"/>
            <a:ext cx="1061152" cy="1032808"/>
            <a:chOff x="7057903" y="1977392"/>
            <a:chExt cx="1061152" cy="1032808"/>
          </a:xfrm>
        </p:grpSpPr>
        <p:cxnSp>
          <p:nvCxnSpPr>
            <p:cNvPr id="9" name="OTLSHAPE_M_a58f29487c0343c08abcf41913e40cae_Connector1"/>
            <p:cNvCxnSpPr/>
            <p:nvPr>
              <p:custDataLst>
                <p:tags r:id="rId46"/>
              </p:custDataLst>
            </p:nvPr>
          </p:nvCxnSpPr>
          <p:spPr>
            <a:xfrm>
              <a:off x="7074529" y="2138102"/>
              <a:ext cx="0" cy="872098"/>
            </a:xfrm>
            <a:prstGeom prst="line">
              <a:avLst/>
            </a:prstGeom>
            <a:ln w="9525" cap="flat" cmpd="sng" algn="ctr">
              <a:solidFill>
                <a:schemeClr val="accent3">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49" name="Group 48"/>
            <p:cNvGrpSpPr/>
            <p:nvPr/>
          </p:nvGrpSpPr>
          <p:grpSpPr>
            <a:xfrm>
              <a:off x="7057903" y="1977392"/>
              <a:ext cx="1061152" cy="763549"/>
              <a:chOff x="7074529" y="2138102"/>
              <a:chExt cx="1061152" cy="763549"/>
            </a:xfrm>
          </p:grpSpPr>
          <p:sp>
            <p:nvSpPr>
              <p:cNvPr id="31" name="OTLSHAPE_M_a58f29487c0343c08abcf41913e40cae_Date"/>
              <p:cNvSpPr txBox="1"/>
              <p:nvPr>
                <p:custDataLst>
                  <p:tags r:id="rId47"/>
                </p:custDataLst>
              </p:nvPr>
            </p:nvSpPr>
            <p:spPr>
              <a:xfrm>
                <a:off x="7313263" y="2747763"/>
                <a:ext cx="643394" cy="153888"/>
              </a:xfrm>
              <a:prstGeom prst="rect">
                <a:avLst/>
              </a:prstGeom>
              <a:noFill/>
            </p:spPr>
            <p:txBody>
              <a:bodyPr vert="horz" wrap="square" lIns="0" tIns="0" rIns="0" bIns="0" rtlCol="0" anchor="ctr" anchorCtr="0">
                <a:spAutoFit/>
              </a:bodyPr>
              <a:lstStyle/>
              <a:p>
                <a:pPr algn="r" rtl="1"/>
                <a:r>
                  <a:rPr lang="ar-SA" sz="1000" spc="-6" dirty="0">
                    <a:solidFill>
                      <a:srgbClr val="7F7F7F"/>
                    </a:solidFill>
                    <a:latin typeface="Calibri" panose="020F0502020204030204" pitchFamily="34" charset="0"/>
                  </a:rPr>
                  <a:t>مايو 2011</a:t>
                </a:r>
                <a:endParaRPr lang="en-US" sz="1000" spc="-6" dirty="0">
                  <a:solidFill>
                    <a:srgbClr val="7F7F7F"/>
                  </a:solidFill>
                  <a:latin typeface="Calibri" panose="020F0502020204030204" pitchFamily="34" charset="0"/>
                </a:endParaRPr>
              </a:p>
            </p:txBody>
          </p:sp>
          <p:sp>
            <p:nvSpPr>
              <p:cNvPr id="32" name="OTLSHAPE_M_a58f29487c0343c08abcf41913e40cae_Shape"/>
              <p:cNvSpPr/>
              <p:nvPr>
                <p:custDataLst>
                  <p:tags r:id="rId48"/>
                </p:custDataLst>
              </p:nvPr>
            </p:nvSpPr>
            <p:spPr>
              <a:xfrm rot="16200000">
                <a:off x="7112773" y="2099858"/>
                <a:ext cx="164812" cy="241300"/>
              </a:xfrm>
              <a:prstGeom prst="flowChartMerge">
                <a:avLst/>
              </a:prstGeom>
              <a:solidFill>
                <a:schemeClr val="accent3">
                  <a:lumMod val="40000"/>
                  <a:lumOff val="60000"/>
                </a:schemeClr>
              </a:solidFill>
              <a:ln w="12700" cap="flat" cmpd="sng" algn="ctr">
                <a:solidFill>
                  <a:schemeClr val="accent1">
                    <a:shade val="50000"/>
                  </a:schemeClr>
                </a:solidFill>
                <a:prstDash val="solid"/>
                <a:miter lim="800000"/>
              </a:ln>
              <a:effectLst/>
              <a:scene3d>
                <a:camera prst="orthographicFront"/>
                <a:lightRig rig="threePt" dir="t"/>
              </a:scene3d>
              <a:sp3d>
                <a:bevelT h="12700"/>
              </a:sp3d>
              <a:extLst>
                <a:ext uri="{AF507438-7753-43E0-B8FC-AC1667EBCBE1}">
                  <a14:hiddenEffects xmlns:a14="http://schemas.microsoft.com/office/drawing/2010/main">
                    <a:effectLst>
                      <a:outerShdw>
                        <a:scrgbClr r="0" g="0" b="0">
                          <a:alpha val="50000"/>
                        </a:scrgbClr>
                      </a:outerShdw>
                    </a:effectLst>
                  </a14:hiddenEffects>
                </a:ext>
                <a:ext uri="{53640926-AAD7-44D8-BBD7-CCE9431645EC}">
                  <a14:shadowObscured xmlns:a14="http://schemas.microsoft.com/office/drawing/2010/main" val="1"/>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44" name="OTLSHAPE_M_7b0996464ffd4cd3a3b383ab1ba22438_Title"/>
              <p:cNvSpPr txBox="1"/>
              <p:nvPr>
                <p:custDataLst>
                  <p:tags r:id="rId49"/>
                </p:custDataLst>
              </p:nvPr>
            </p:nvSpPr>
            <p:spPr>
              <a:xfrm>
                <a:off x="7157095" y="2308583"/>
                <a:ext cx="978586" cy="369332"/>
              </a:xfrm>
              <a:prstGeom prst="rect">
                <a:avLst/>
              </a:prstGeom>
            </p:spPr>
            <p:style>
              <a:lnRef idx="1">
                <a:schemeClr val="accent3"/>
              </a:lnRef>
              <a:fillRef idx="2">
                <a:schemeClr val="accent3"/>
              </a:fillRef>
              <a:effectRef idx="1">
                <a:schemeClr val="accent3"/>
              </a:effectRef>
              <a:fontRef idx="minor">
                <a:schemeClr val="dk1"/>
              </a:fontRef>
            </p:style>
            <p:txBody>
              <a:bodyPr vert="horz" wrap="square" lIns="0" tIns="0" rIns="0" bIns="0" rtlCol="0" anchor="ctr" anchorCtr="0">
                <a:spAutoFit/>
              </a:bodyPr>
              <a:lstStyle/>
              <a:p>
                <a:pPr algn="ctr" rtl="1"/>
                <a:r>
                  <a:rPr lang="ar-SA" sz="1200" b="1" spc="-5" dirty="0">
                    <a:solidFill>
                      <a:srgbClr val="489A61"/>
                    </a:solidFill>
                    <a:latin typeface="Calibri" panose="020F0502020204030204" pitchFamily="34" charset="0"/>
                  </a:rPr>
                  <a:t>إنشاء المستودع الرقمي</a:t>
                </a:r>
                <a:endParaRPr lang="en-US" sz="1200" b="1" spc="-5" dirty="0">
                  <a:solidFill>
                    <a:srgbClr val="489A61"/>
                  </a:solidFill>
                  <a:latin typeface="Calibri" panose="020F0502020204030204" pitchFamily="34" charset="0"/>
                </a:endParaRPr>
              </a:p>
            </p:txBody>
          </p:sp>
        </p:grpSp>
      </p:grpSp>
      <p:grpSp>
        <p:nvGrpSpPr>
          <p:cNvPr id="51" name="Group 50"/>
          <p:cNvGrpSpPr/>
          <p:nvPr/>
        </p:nvGrpSpPr>
        <p:grpSpPr>
          <a:xfrm>
            <a:off x="6977938" y="2954742"/>
            <a:ext cx="1049772" cy="2157632"/>
            <a:chOff x="7074529" y="1973290"/>
            <a:chExt cx="1049772" cy="2157632"/>
          </a:xfrm>
        </p:grpSpPr>
        <p:cxnSp>
          <p:nvCxnSpPr>
            <p:cNvPr id="52" name="OTLSHAPE_M_a58f29487c0343c08abcf41913e40cae_Connector1"/>
            <p:cNvCxnSpPr/>
            <p:nvPr>
              <p:custDataLst>
                <p:tags r:id="rId42"/>
              </p:custDataLst>
            </p:nvPr>
          </p:nvCxnSpPr>
          <p:spPr>
            <a:xfrm>
              <a:off x="7074529" y="2138102"/>
              <a:ext cx="0" cy="1992820"/>
            </a:xfrm>
            <a:prstGeom prst="line">
              <a:avLst/>
            </a:prstGeom>
            <a:ln w="9525" cap="flat" cmpd="sng" algn="ctr">
              <a:solidFill>
                <a:schemeClr val="accent3">
                  <a:lumMod val="75000"/>
                </a:schemeClr>
              </a:solidFill>
              <a:prstDash val="solid"/>
              <a:miter lim="800000"/>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3" name="Group 52"/>
            <p:cNvGrpSpPr/>
            <p:nvPr/>
          </p:nvGrpSpPr>
          <p:grpSpPr>
            <a:xfrm>
              <a:off x="7074529" y="1973290"/>
              <a:ext cx="1049772" cy="967157"/>
              <a:chOff x="7091155" y="2134000"/>
              <a:chExt cx="1049772" cy="967157"/>
            </a:xfrm>
          </p:grpSpPr>
          <p:sp>
            <p:nvSpPr>
              <p:cNvPr id="54" name="OTLSHAPE_M_a58f29487c0343c08abcf41913e40cae_Date"/>
              <p:cNvSpPr txBox="1"/>
              <p:nvPr>
                <p:custDataLst>
                  <p:tags r:id="rId43"/>
                </p:custDataLst>
              </p:nvPr>
            </p:nvSpPr>
            <p:spPr>
              <a:xfrm>
                <a:off x="7301536" y="2947269"/>
                <a:ext cx="643394" cy="15388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ديسمبر 2012</a:t>
                </a:r>
                <a:endParaRPr lang="en-US" sz="1000" spc="-6" dirty="0">
                  <a:solidFill>
                    <a:schemeClr val="tx2">
                      <a:lumMod val="75000"/>
                    </a:schemeClr>
                  </a:solidFill>
                  <a:latin typeface="Calibri" panose="020F0502020204030204" pitchFamily="34" charset="0"/>
                </a:endParaRPr>
              </a:p>
            </p:txBody>
          </p:sp>
          <p:sp>
            <p:nvSpPr>
              <p:cNvPr id="55" name="OTLSHAPE_M_a58f29487c0343c08abcf41913e40cae_Shape"/>
              <p:cNvSpPr/>
              <p:nvPr>
                <p:custDataLst>
                  <p:tags r:id="rId44"/>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350">
                  <a:solidFill>
                    <a:schemeClr val="tx2">
                      <a:lumMod val="75000"/>
                    </a:schemeClr>
                  </a:solidFill>
                </a:endParaRPr>
              </a:p>
            </p:txBody>
          </p:sp>
          <p:sp>
            <p:nvSpPr>
              <p:cNvPr id="56" name="OTLSHAPE_M_7b0996464ffd4cd3a3b383ab1ba22438_Title"/>
              <p:cNvSpPr txBox="1"/>
              <p:nvPr>
                <p:custDataLst>
                  <p:tags r:id="rId45"/>
                </p:custDataLst>
              </p:nvPr>
            </p:nvSpPr>
            <p:spPr>
              <a:xfrm>
                <a:off x="7162341" y="2337426"/>
                <a:ext cx="978586" cy="553998"/>
              </a:xfrm>
              <a:prstGeom prst="rect">
                <a:avLst/>
              </a:prstGeom>
            </p:spPr>
            <p:style>
              <a:lnRef idx="1">
                <a:schemeClr val="accent1"/>
              </a:lnRef>
              <a:fillRef idx="2">
                <a:schemeClr val="accent1"/>
              </a:fillRef>
              <a:effectRef idx="1">
                <a:schemeClr val="accent1"/>
              </a:effectRef>
              <a:fontRef idx="minor">
                <a:schemeClr val="dk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بناء سياسات وإجراءات تنظيم الرسائل الجامعية</a:t>
                </a:r>
                <a:endParaRPr lang="en-US" sz="1200" b="1" spc="-5" dirty="0">
                  <a:solidFill>
                    <a:schemeClr val="tx2">
                      <a:lumMod val="75000"/>
                    </a:schemeClr>
                  </a:solidFill>
                  <a:latin typeface="Calibri" panose="020F0502020204030204" pitchFamily="34" charset="0"/>
                </a:endParaRPr>
              </a:p>
            </p:txBody>
          </p:sp>
        </p:grpSp>
      </p:grpSp>
      <p:grpSp>
        <p:nvGrpSpPr>
          <p:cNvPr id="64" name="Group 63"/>
          <p:cNvGrpSpPr/>
          <p:nvPr/>
        </p:nvGrpSpPr>
        <p:grpSpPr>
          <a:xfrm>
            <a:off x="5636963" y="2154072"/>
            <a:ext cx="1083027" cy="2962222"/>
            <a:chOff x="7074529" y="1973290"/>
            <a:chExt cx="1083027" cy="2962222"/>
          </a:xfrm>
        </p:grpSpPr>
        <p:cxnSp>
          <p:nvCxnSpPr>
            <p:cNvPr id="65" name="OTLSHAPE_M_a58f29487c0343c08abcf41913e40cae_Connector1"/>
            <p:cNvCxnSpPr/>
            <p:nvPr>
              <p:custDataLst>
                <p:tags r:id="rId38"/>
              </p:custDataLst>
            </p:nvPr>
          </p:nvCxnSpPr>
          <p:spPr>
            <a:xfrm>
              <a:off x="7074529" y="2138102"/>
              <a:ext cx="0" cy="2797410"/>
            </a:xfrm>
            <a:prstGeom prst="line">
              <a:avLst/>
            </a:prstGeom>
            <a:ln>
              <a:headEnd type="none" w="med" len="med"/>
              <a:tailEnd type="none" w="med" len="med"/>
            </a:ln>
          </p:spPr>
          <p:style>
            <a:lnRef idx="1">
              <a:schemeClr val="accent6"/>
            </a:lnRef>
            <a:fillRef idx="2">
              <a:schemeClr val="accent6"/>
            </a:fillRef>
            <a:effectRef idx="1">
              <a:schemeClr val="accent6"/>
            </a:effectRef>
            <a:fontRef idx="minor">
              <a:schemeClr val="dk1"/>
            </a:fontRef>
          </p:style>
        </p:cxnSp>
        <p:grpSp>
          <p:nvGrpSpPr>
            <p:cNvPr id="66" name="Group 65"/>
            <p:cNvGrpSpPr/>
            <p:nvPr/>
          </p:nvGrpSpPr>
          <p:grpSpPr>
            <a:xfrm>
              <a:off x="7074529" y="1973290"/>
              <a:ext cx="1083027" cy="1000403"/>
              <a:chOff x="7091155" y="2134000"/>
              <a:chExt cx="1083027" cy="1000403"/>
            </a:xfrm>
          </p:grpSpPr>
          <p:sp>
            <p:nvSpPr>
              <p:cNvPr id="67" name="OTLSHAPE_M_a58f29487c0343c08abcf41913e40cae_Date"/>
              <p:cNvSpPr txBox="1"/>
              <p:nvPr>
                <p:custDataLst>
                  <p:tags r:id="rId39"/>
                </p:custDataLst>
              </p:nvPr>
            </p:nvSpPr>
            <p:spPr>
              <a:xfrm>
                <a:off x="7334791" y="2980515"/>
                <a:ext cx="643394" cy="153888"/>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يونيو 2014</a:t>
                </a:r>
                <a:endParaRPr lang="en-US" sz="1000" spc="-6" dirty="0">
                  <a:solidFill>
                    <a:schemeClr val="tx2">
                      <a:lumMod val="75000"/>
                    </a:schemeClr>
                  </a:solidFill>
                  <a:latin typeface="Calibri" panose="020F0502020204030204" pitchFamily="34" charset="0"/>
                </a:endParaRPr>
              </a:p>
            </p:txBody>
          </p:sp>
          <p:sp>
            <p:nvSpPr>
              <p:cNvPr id="68" name="OTLSHAPE_M_a58f29487c0343c08abcf41913e40cae_Shape"/>
              <p:cNvSpPr/>
              <p:nvPr>
                <p:custDataLst>
                  <p:tags r:id="rId40"/>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solidFill>
                    <a:schemeClr val="tx2">
                      <a:lumMod val="75000"/>
                    </a:schemeClr>
                  </a:solidFill>
                </a:endParaRPr>
              </a:p>
            </p:txBody>
          </p:sp>
          <p:sp>
            <p:nvSpPr>
              <p:cNvPr id="69" name="OTLSHAPE_M_7b0996464ffd4cd3a3b383ab1ba22438_Title"/>
              <p:cNvSpPr txBox="1"/>
              <p:nvPr>
                <p:custDataLst>
                  <p:tags r:id="rId41"/>
                </p:custDataLst>
              </p:nvPr>
            </p:nvSpPr>
            <p:spPr>
              <a:xfrm>
                <a:off x="7195596" y="2463005"/>
                <a:ext cx="978586" cy="369332"/>
              </a:xfrm>
              <a:prstGeom prst="rect">
                <a:avLst/>
              </a:prstGeom>
            </p:spPr>
            <p:style>
              <a:lnRef idx="1">
                <a:schemeClr val="accent6"/>
              </a:lnRef>
              <a:fillRef idx="2">
                <a:schemeClr val="accent6"/>
              </a:fillRef>
              <a:effectRef idx="1">
                <a:schemeClr val="accent6"/>
              </a:effectRef>
              <a:fontRef idx="minor">
                <a:schemeClr val="dk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تبني سياسة الوصول الحر</a:t>
                </a:r>
                <a:endParaRPr lang="en-US" sz="1200" b="1" spc="-5" dirty="0">
                  <a:solidFill>
                    <a:schemeClr val="tx2">
                      <a:lumMod val="75000"/>
                    </a:schemeClr>
                  </a:solidFill>
                  <a:latin typeface="Calibri" panose="020F0502020204030204" pitchFamily="34" charset="0"/>
                </a:endParaRPr>
              </a:p>
            </p:txBody>
          </p:sp>
        </p:grpSp>
      </p:grpSp>
      <p:grpSp>
        <p:nvGrpSpPr>
          <p:cNvPr id="71" name="Group 70"/>
          <p:cNvGrpSpPr/>
          <p:nvPr/>
        </p:nvGrpSpPr>
        <p:grpSpPr>
          <a:xfrm>
            <a:off x="4560821" y="2748519"/>
            <a:ext cx="958785" cy="2346760"/>
            <a:chOff x="7057903" y="1973290"/>
            <a:chExt cx="1053285" cy="2346760"/>
          </a:xfrm>
        </p:grpSpPr>
        <p:cxnSp>
          <p:nvCxnSpPr>
            <p:cNvPr id="72" name="OTLSHAPE_M_a58f29487c0343c08abcf41913e40cae_Connector1"/>
            <p:cNvCxnSpPr/>
            <p:nvPr>
              <p:custDataLst>
                <p:tags r:id="rId34"/>
              </p:custDataLst>
            </p:nvPr>
          </p:nvCxnSpPr>
          <p:spPr>
            <a:xfrm flipH="1">
              <a:off x="7057903" y="2138102"/>
              <a:ext cx="16626" cy="2181948"/>
            </a:xfrm>
            <a:prstGeom prst="line">
              <a:avLst/>
            </a:prstGeom>
            <a:ln>
              <a:headEnd type="none" w="med" len="med"/>
              <a:tailEnd type="none" w="med" len="med"/>
            </a:ln>
          </p:spPr>
          <p:style>
            <a:lnRef idx="1">
              <a:schemeClr val="dk1"/>
            </a:lnRef>
            <a:fillRef idx="3">
              <a:schemeClr val="dk1"/>
            </a:fillRef>
            <a:effectRef idx="2">
              <a:schemeClr val="dk1"/>
            </a:effectRef>
            <a:fontRef idx="minor">
              <a:schemeClr val="lt1"/>
            </a:fontRef>
          </p:style>
        </p:cxnSp>
        <p:grpSp>
          <p:nvGrpSpPr>
            <p:cNvPr id="73" name="Group 72"/>
            <p:cNvGrpSpPr/>
            <p:nvPr/>
          </p:nvGrpSpPr>
          <p:grpSpPr>
            <a:xfrm>
              <a:off x="7074529" y="1973290"/>
              <a:ext cx="1036659" cy="944989"/>
              <a:chOff x="7091155" y="2134000"/>
              <a:chExt cx="1036659" cy="944989"/>
            </a:xfrm>
          </p:grpSpPr>
          <p:sp>
            <p:nvSpPr>
              <p:cNvPr id="74" name="OTLSHAPE_M_a58f29487c0343c08abcf41913e40cae_Date"/>
              <p:cNvSpPr txBox="1"/>
              <p:nvPr>
                <p:custDataLst>
                  <p:tags r:id="rId35"/>
                </p:custDataLst>
              </p:nvPr>
            </p:nvSpPr>
            <p:spPr>
              <a:xfrm>
                <a:off x="7279373" y="2925101"/>
                <a:ext cx="643394" cy="153888"/>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يناير2015</a:t>
                </a:r>
                <a:endParaRPr lang="en-US" sz="1000" spc="-6" dirty="0">
                  <a:solidFill>
                    <a:schemeClr val="tx2">
                      <a:lumMod val="75000"/>
                    </a:schemeClr>
                  </a:solidFill>
                  <a:latin typeface="Calibri" panose="020F0502020204030204" pitchFamily="34" charset="0"/>
                </a:endParaRPr>
              </a:p>
            </p:txBody>
          </p:sp>
          <p:sp>
            <p:nvSpPr>
              <p:cNvPr id="75" name="OTLSHAPE_M_a58f29487c0343c08abcf41913e40cae_Shape"/>
              <p:cNvSpPr/>
              <p:nvPr>
                <p:custDataLst>
                  <p:tags r:id="rId36"/>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dk1"/>
              </a:lnRef>
              <a:fillRef idx="3">
                <a:schemeClr val="dk1"/>
              </a:fillRef>
              <a:effectRef idx="2">
                <a:schemeClr val="dk1"/>
              </a:effectRef>
              <a:fontRef idx="minor">
                <a:schemeClr val="lt1"/>
              </a:fontRef>
            </p:style>
            <p:txBody>
              <a:bodyPr rtlCol="0" anchor="ctr"/>
              <a:lstStyle/>
              <a:p>
                <a:pPr algn="ctr"/>
                <a:endParaRPr lang="en-US" sz="1350">
                  <a:solidFill>
                    <a:schemeClr val="tx2">
                      <a:lumMod val="75000"/>
                    </a:schemeClr>
                  </a:solidFill>
                </a:endParaRPr>
              </a:p>
            </p:txBody>
          </p:sp>
          <p:sp>
            <p:nvSpPr>
              <p:cNvPr id="76" name="OTLSHAPE_M_7b0996464ffd4cd3a3b383ab1ba22438_Title"/>
              <p:cNvSpPr txBox="1"/>
              <p:nvPr>
                <p:custDataLst>
                  <p:tags r:id="rId37"/>
                </p:custDataLst>
              </p:nvPr>
            </p:nvSpPr>
            <p:spPr>
              <a:xfrm>
                <a:off x="7149228" y="2415345"/>
                <a:ext cx="978586" cy="369332"/>
              </a:xfrm>
              <a:prstGeom prst="rect">
                <a:avLst/>
              </a:prstGeom>
            </p:spPr>
            <p:style>
              <a:lnRef idx="1">
                <a:schemeClr val="dk1"/>
              </a:lnRef>
              <a:fillRef idx="3">
                <a:schemeClr val="dk1"/>
              </a:fillRef>
              <a:effectRef idx="2">
                <a:schemeClr val="dk1"/>
              </a:effectRef>
              <a:fontRef idx="minor">
                <a:schemeClr val="lt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الانضمام إلى</a:t>
                </a:r>
              </a:p>
              <a:p>
                <a:pPr algn="ctr" rtl="1"/>
                <a:r>
                  <a:rPr lang="ar-SA" sz="1200" b="1" dirty="0">
                    <a:solidFill>
                      <a:srgbClr val="92D050"/>
                    </a:solidFill>
                  </a:rPr>
                  <a:t>أو</a:t>
                </a:r>
                <a:r>
                  <a:rPr lang="ar-SA" sz="1200" b="1" dirty="0">
                    <a:solidFill>
                      <a:schemeClr val="bg1">
                        <a:lumMod val="65000"/>
                      </a:schemeClr>
                    </a:solidFill>
                  </a:rPr>
                  <a:t>ركيد</a:t>
                </a:r>
                <a:r>
                  <a:rPr lang="ar-SA" sz="1200" b="1" spc="-5" dirty="0">
                    <a:solidFill>
                      <a:schemeClr val="tx2">
                        <a:lumMod val="75000"/>
                      </a:schemeClr>
                    </a:solidFill>
                    <a:latin typeface="Calibri" panose="020F0502020204030204" pitchFamily="34" charset="0"/>
                  </a:rPr>
                  <a:t> </a:t>
                </a:r>
                <a:endParaRPr lang="en-US" sz="1200" b="1" spc="-5" dirty="0">
                  <a:solidFill>
                    <a:schemeClr val="tx2">
                      <a:lumMod val="75000"/>
                    </a:schemeClr>
                  </a:solidFill>
                  <a:latin typeface="Calibri" panose="020F0502020204030204" pitchFamily="34" charset="0"/>
                </a:endParaRPr>
              </a:p>
            </p:txBody>
          </p:sp>
        </p:grpSp>
      </p:grpSp>
      <p:grpSp>
        <p:nvGrpSpPr>
          <p:cNvPr id="78" name="Group 77"/>
          <p:cNvGrpSpPr/>
          <p:nvPr/>
        </p:nvGrpSpPr>
        <p:grpSpPr>
          <a:xfrm>
            <a:off x="3467147" y="2995483"/>
            <a:ext cx="1004993" cy="2157632"/>
            <a:chOff x="7074529" y="1973290"/>
            <a:chExt cx="1004993" cy="2157632"/>
          </a:xfrm>
        </p:grpSpPr>
        <p:cxnSp>
          <p:nvCxnSpPr>
            <p:cNvPr id="79" name="OTLSHAPE_M_a58f29487c0343c08abcf41913e40cae_Connector1"/>
            <p:cNvCxnSpPr/>
            <p:nvPr>
              <p:custDataLst>
                <p:tags r:id="rId30"/>
              </p:custDataLst>
            </p:nvPr>
          </p:nvCxnSpPr>
          <p:spPr>
            <a:xfrm>
              <a:off x="7074529" y="2138102"/>
              <a:ext cx="0" cy="1992820"/>
            </a:xfrm>
            <a:prstGeom prst="line">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cxnSp>
        <p:grpSp>
          <p:nvGrpSpPr>
            <p:cNvPr id="80" name="Group 79"/>
            <p:cNvGrpSpPr/>
            <p:nvPr/>
          </p:nvGrpSpPr>
          <p:grpSpPr>
            <a:xfrm>
              <a:off x="7074529" y="1973290"/>
              <a:ext cx="1004993" cy="1236794"/>
              <a:chOff x="7091155" y="2134000"/>
              <a:chExt cx="1004993" cy="1236794"/>
            </a:xfrm>
          </p:grpSpPr>
          <p:sp>
            <p:nvSpPr>
              <p:cNvPr id="81" name="OTLSHAPE_M_a58f29487c0343c08abcf41913e40cae_Date"/>
              <p:cNvSpPr txBox="1"/>
              <p:nvPr>
                <p:custDataLst>
                  <p:tags r:id="rId31"/>
                </p:custDataLst>
              </p:nvPr>
            </p:nvSpPr>
            <p:spPr>
              <a:xfrm>
                <a:off x="7281304" y="3216906"/>
                <a:ext cx="643394" cy="153888"/>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يوليو2016</a:t>
                </a:r>
                <a:endParaRPr lang="en-US" sz="1000" spc="-6" dirty="0">
                  <a:solidFill>
                    <a:schemeClr val="tx2">
                      <a:lumMod val="75000"/>
                    </a:schemeClr>
                  </a:solidFill>
                  <a:latin typeface="Calibri" panose="020F0502020204030204" pitchFamily="34" charset="0"/>
                </a:endParaRPr>
              </a:p>
            </p:txBody>
          </p:sp>
          <p:sp>
            <p:nvSpPr>
              <p:cNvPr id="82" name="OTLSHAPE_M_a58f29487c0343c08abcf41913e40cae_Shape"/>
              <p:cNvSpPr/>
              <p:nvPr>
                <p:custDataLst>
                  <p:tags r:id="rId32"/>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1350">
                  <a:solidFill>
                    <a:schemeClr val="tx2">
                      <a:lumMod val="75000"/>
                    </a:schemeClr>
                  </a:solidFill>
                </a:endParaRPr>
              </a:p>
            </p:txBody>
          </p:sp>
          <p:sp>
            <p:nvSpPr>
              <p:cNvPr id="83" name="OTLSHAPE_M_7b0996464ffd4cd3a3b383ab1ba22438_Title"/>
              <p:cNvSpPr txBox="1"/>
              <p:nvPr>
                <p:custDataLst>
                  <p:tags r:id="rId33"/>
                </p:custDataLst>
              </p:nvPr>
            </p:nvSpPr>
            <p:spPr>
              <a:xfrm>
                <a:off x="7117562" y="2390650"/>
                <a:ext cx="978586" cy="738664"/>
              </a:xfrm>
              <a:prstGeom prst="rect">
                <a:avLst/>
              </a:prstGeom>
            </p:spPr>
            <p:style>
              <a:lnRef idx="1">
                <a:schemeClr val="accent2"/>
              </a:lnRef>
              <a:fillRef idx="2">
                <a:schemeClr val="accent2"/>
              </a:fillRef>
              <a:effectRef idx="1">
                <a:schemeClr val="accent2"/>
              </a:effectRef>
              <a:fontRef idx="minor">
                <a:schemeClr val="dk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تقييم أنظمة وخدمات المستودع الرقمي</a:t>
                </a:r>
              </a:p>
              <a:p>
                <a:pPr algn="ctr" rtl="1"/>
                <a:endParaRPr lang="en-US" sz="1200" b="1" spc="-5" dirty="0">
                  <a:solidFill>
                    <a:schemeClr val="tx2">
                      <a:lumMod val="75000"/>
                    </a:schemeClr>
                  </a:solidFill>
                  <a:latin typeface="Calibri" panose="020F0502020204030204" pitchFamily="34" charset="0"/>
                </a:endParaRPr>
              </a:p>
            </p:txBody>
          </p:sp>
        </p:grpSp>
      </p:grpSp>
      <p:grpSp>
        <p:nvGrpSpPr>
          <p:cNvPr id="84" name="Group 83"/>
          <p:cNvGrpSpPr/>
          <p:nvPr/>
        </p:nvGrpSpPr>
        <p:grpSpPr>
          <a:xfrm>
            <a:off x="2728676" y="1669704"/>
            <a:ext cx="1004993" cy="3401727"/>
            <a:chOff x="7074529" y="1973290"/>
            <a:chExt cx="1004993" cy="3401727"/>
          </a:xfrm>
        </p:grpSpPr>
        <p:cxnSp>
          <p:nvCxnSpPr>
            <p:cNvPr id="85" name="OTLSHAPE_M_a58f29487c0343c08abcf41913e40cae_Connector1"/>
            <p:cNvCxnSpPr/>
            <p:nvPr>
              <p:custDataLst>
                <p:tags r:id="rId26"/>
              </p:custDataLst>
            </p:nvPr>
          </p:nvCxnSpPr>
          <p:spPr>
            <a:xfrm>
              <a:off x="7074529" y="2138102"/>
              <a:ext cx="0" cy="3236915"/>
            </a:xfrm>
            <a:prstGeom prst="line">
              <a:avLst/>
            </a:prstGeom>
            <a:ln>
              <a:headEnd type="none" w="med" len="med"/>
              <a:tailEnd type="none" w="med" len="med"/>
            </a:ln>
          </p:spPr>
          <p:style>
            <a:lnRef idx="1">
              <a:schemeClr val="accent4"/>
            </a:lnRef>
            <a:fillRef idx="2">
              <a:schemeClr val="accent4"/>
            </a:fillRef>
            <a:effectRef idx="1">
              <a:schemeClr val="accent4"/>
            </a:effectRef>
            <a:fontRef idx="minor">
              <a:schemeClr val="dk1"/>
            </a:fontRef>
          </p:style>
        </p:cxnSp>
        <p:grpSp>
          <p:nvGrpSpPr>
            <p:cNvPr id="86" name="Group 85"/>
            <p:cNvGrpSpPr/>
            <p:nvPr/>
          </p:nvGrpSpPr>
          <p:grpSpPr>
            <a:xfrm>
              <a:off x="7074529" y="1973290"/>
              <a:ext cx="1004993" cy="1280793"/>
              <a:chOff x="7091155" y="2134000"/>
              <a:chExt cx="1004993" cy="1280793"/>
            </a:xfrm>
          </p:grpSpPr>
          <p:sp>
            <p:nvSpPr>
              <p:cNvPr id="87" name="OTLSHAPE_M_a58f29487c0343c08abcf41913e40cae_Date"/>
              <p:cNvSpPr txBox="1"/>
              <p:nvPr>
                <p:custDataLst>
                  <p:tags r:id="rId27"/>
                </p:custDataLst>
              </p:nvPr>
            </p:nvSpPr>
            <p:spPr>
              <a:xfrm>
                <a:off x="7281304" y="3260905"/>
                <a:ext cx="643394" cy="153888"/>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ديسيمبر 2017</a:t>
                </a:r>
                <a:endParaRPr lang="en-US" sz="1000" spc="-6" dirty="0">
                  <a:solidFill>
                    <a:schemeClr val="tx2">
                      <a:lumMod val="75000"/>
                    </a:schemeClr>
                  </a:solidFill>
                  <a:latin typeface="Calibri" panose="020F0502020204030204" pitchFamily="34" charset="0"/>
                </a:endParaRPr>
              </a:p>
            </p:txBody>
          </p:sp>
          <p:sp>
            <p:nvSpPr>
              <p:cNvPr id="88" name="OTLSHAPE_M_a58f29487c0343c08abcf41913e40cae_Shape"/>
              <p:cNvSpPr/>
              <p:nvPr>
                <p:custDataLst>
                  <p:tags r:id="rId28"/>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sz="1350">
                  <a:solidFill>
                    <a:schemeClr val="tx2">
                      <a:lumMod val="75000"/>
                    </a:schemeClr>
                  </a:solidFill>
                </a:endParaRPr>
              </a:p>
            </p:txBody>
          </p:sp>
          <p:sp>
            <p:nvSpPr>
              <p:cNvPr id="89" name="OTLSHAPE_M_7b0996464ffd4cd3a3b383ab1ba22438_Title"/>
              <p:cNvSpPr txBox="1"/>
              <p:nvPr>
                <p:custDataLst>
                  <p:tags r:id="rId29"/>
                </p:custDataLst>
              </p:nvPr>
            </p:nvSpPr>
            <p:spPr>
              <a:xfrm>
                <a:off x="7117562" y="2462693"/>
                <a:ext cx="978586" cy="738664"/>
              </a:xfrm>
              <a:prstGeom prst="rect">
                <a:avLst/>
              </a:prstGeom>
            </p:spPr>
            <p:style>
              <a:lnRef idx="1">
                <a:schemeClr val="accent4"/>
              </a:lnRef>
              <a:fillRef idx="2">
                <a:schemeClr val="accent4"/>
              </a:fillRef>
              <a:effectRef idx="1">
                <a:schemeClr val="accent4"/>
              </a:effectRef>
              <a:fontRef idx="minor">
                <a:schemeClr val="dk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انشاء مجموعات عمل للبيانات البحثية</a:t>
                </a:r>
              </a:p>
              <a:p>
                <a:pPr algn="ctr" rtl="1"/>
                <a:endParaRPr lang="en-US" sz="1200" b="1" spc="-5" dirty="0">
                  <a:solidFill>
                    <a:schemeClr val="tx2">
                      <a:lumMod val="75000"/>
                    </a:schemeClr>
                  </a:solidFill>
                  <a:latin typeface="Calibri" panose="020F0502020204030204" pitchFamily="34" charset="0"/>
                </a:endParaRPr>
              </a:p>
            </p:txBody>
          </p:sp>
        </p:grpSp>
      </p:grpSp>
      <p:grpSp>
        <p:nvGrpSpPr>
          <p:cNvPr id="91" name="Group 90"/>
          <p:cNvGrpSpPr/>
          <p:nvPr/>
        </p:nvGrpSpPr>
        <p:grpSpPr>
          <a:xfrm>
            <a:off x="1675678" y="2748519"/>
            <a:ext cx="958785" cy="2346760"/>
            <a:chOff x="7057903" y="1973290"/>
            <a:chExt cx="1053285" cy="2346760"/>
          </a:xfrm>
        </p:grpSpPr>
        <p:cxnSp>
          <p:nvCxnSpPr>
            <p:cNvPr id="92" name="OTLSHAPE_M_a58f29487c0343c08abcf41913e40cae_Connector1"/>
            <p:cNvCxnSpPr/>
            <p:nvPr>
              <p:custDataLst>
                <p:tags r:id="rId22"/>
              </p:custDataLst>
            </p:nvPr>
          </p:nvCxnSpPr>
          <p:spPr>
            <a:xfrm flipH="1">
              <a:off x="7057903" y="2138102"/>
              <a:ext cx="16626" cy="2181948"/>
            </a:xfrm>
            <a:prstGeom prst="line">
              <a:avLst/>
            </a:prstGeom>
            <a:ln>
              <a:headEnd type="none" w="med" len="med"/>
              <a:tailEnd type="none" w="med" len="med"/>
            </a:ln>
          </p:spPr>
          <p:style>
            <a:lnRef idx="1">
              <a:schemeClr val="accent5"/>
            </a:lnRef>
            <a:fillRef idx="2">
              <a:schemeClr val="accent5"/>
            </a:fillRef>
            <a:effectRef idx="1">
              <a:schemeClr val="accent5"/>
            </a:effectRef>
            <a:fontRef idx="minor">
              <a:schemeClr val="dk1"/>
            </a:fontRef>
          </p:style>
        </p:cxnSp>
        <p:grpSp>
          <p:nvGrpSpPr>
            <p:cNvPr id="93" name="Group 92"/>
            <p:cNvGrpSpPr/>
            <p:nvPr/>
          </p:nvGrpSpPr>
          <p:grpSpPr>
            <a:xfrm>
              <a:off x="7074529" y="1973290"/>
              <a:ext cx="1036659" cy="944989"/>
              <a:chOff x="7091155" y="2134000"/>
              <a:chExt cx="1036659" cy="944989"/>
            </a:xfrm>
          </p:grpSpPr>
          <p:sp>
            <p:nvSpPr>
              <p:cNvPr id="94" name="OTLSHAPE_M_a58f29487c0343c08abcf41913e40cae_Date"/>
              <p:cNvSpPr txBox="1"/>
              <p:nvPr>
                <p:custDataLst>
                  <p:tags r:id="rId23"/>
                </p:custDataLst>
              </p:nvPr>
            </p:nvSpPr>
            <p:spPr>
              <a:xfrm>
                <a:off x="7279373" y="2925101"/>
                <a:ext cx="643394" cy="153888"/>
              </a:xfrm>
              <a:prstGeom prst="rect">
                <a:avLst/>
              </a:prstGeom>
            </p:spPr>
            <p:style>
              <a:lnRef idx="1">
                <a:schemeClr val="accent5"/>
              </a:lnRef>
              <a:fillRef idx="2">
                <a:schemeClr val="accent5"/>
              </a:fillRef>
              <a:effectRef idx="1">
                <a:schemeClr val="accent5"/>
              </a:effectRef>
              <a:fontRef idx="minor">
                <a:schemeClr val="dk1"/>
              </a:fontRef>
            </p:style>
            <p:txBody>
              <a:bodyPr vert="horz" wrap="square" lIns="0" tIns="0" rIns="0" bIns="0" rtlCol="0" anchor="ctr" anchorCtr="0">
                <a:spAutoFit/>
              </a:bodyPr>
              <a:lstStyle/>
              <a:p>
                <a:pPr algn="r" rtl="1"/>
                <a:r>
                  <a:rPr lang="ar-SA" sz="1000" spc="-6" dirty="0">
                    <a:solidFill>
                      <a:schemeClr val="tx2">
                        <a:lumMod val="75000"/>
                      </a:schemeClr>
                    </a:solidFill>
                    <a:latin typeface="Calibri" panose="020F0502020204030204" pitchFamily="34" charset="0"/>
                  </a:rPr>
                  <a:t>مارس 2018</a:t>
                </a:r>
                <a:endParaRPr lang="en-US" sz="1000" spc="-6" dirty="0">
                  <a:solidFill>
                    <a:schemeClr val="tx2">
                      <a:lumMod val="75000"/>
                    </a:schemeClr>
                  </a:solidFill>
                  <a:latin typeface="Calibri" panose="020F0502020204030204" pitchFamily="34" charset="0"/>
                </a:endParaRPr>
              </a:p>
            </p:txBody>
          </p:sp>
          <p:sp>
            <p:nvSpPr>
              <p:cNvPr id="95" name="OTLSHAPE_M_a58f29487c0343c08abcf41913e40cae_Shape"/>
              <p:cNvSpPr/>
              <p:nvPr>
                <p:custDataLst>
                  <p:tags r:id="rId24"/>
                </p:custDataLst>
              </p:nvPr>
            </p:nvSpPr>
            <p:spPr>
              <a:xfrm rot="16200000">
                <a:off x="7129399" y="2095756"/>
                <a:ext cx="164812" cy="241300"/>
              </a:xfrm>
              <a:prstGeom prst="flowChartMerge">
                <a:avLst/>
              </a:prstGeom>
              <a:ln/>
              <a:extLst>
                <a:ext uri="{53640926-AAD7-44D8-BBD7-CCE9431645EC}">
                  <a14:shadowObscured xmlns:a14="http://schemas.microsoft.com/office/drawing/2010/main" val="1"/>
                </a:ext>
              </a:extLst>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sz="1350">
                  <a:solidFill>
                    <a:schemeClr val="tx2">
                      <a:lumMod val="75000"/>
                    </a:schemeClr>
                  </a:solidFill>
                </a:endParaRPr>
              </a:p>
            </p:txBody>
          </p:sp>
          <p:sp>
            <p:nvSpPr>
              <p:cNvPr id="96" name="OTLSHAPE_M_7b0996464ffd4cd3a3b383ab1ba22438_Title"/>
              <p:cNvSpPr txBox="1"/>
              <p:nvPr>
                <p:custDataLst>
                  <p:tags r:id="rId25"/>
                </p:custDataLst>
              </p:nvPr>
            </p:nvSpPr>
            <p:spPr>
              <a:xfrm>
                <a:off x="7149228" y="2415345"/>
                <a:ext cx="978586" cy="369332"/>
              </a:xfrm>
              <a:prstGeom prst="rect">
                <a:avLst/>
              </a:prstGeom>
            </p:spPr>
            <p:style>
              <a:lnRef idx="1">
                <a:schemeClr val="accent5"/>
              </a:lnRef>
              <a:fillRef idx="2">
                <a:schemeClr val="accent5"/>
              </a:fillRef>
              <a:effectRef idx="1">
                <a:schemeClr val="accent5"/>
              </a:effectRef>
              <a:fontRef idx="minor">
                <a:schemeClr val="dk1"/>
              </a:fontRef>
            </p:style>
            <p:txBody>
              <a:bodyPr vert="horz" wrap="square" lIns="0" tIns="0" rIns="0" bIns="0" rtlCol="0" anchor="ctr" anchorCtr="0">
                <a:spAutoFit/>
              </a:bodyPr>
              <a:lstStyle/>
              <a:p>
                <a:pPr algn="ctr" rtl="1"/>
                <a:r>
                  <a:rPr lang="ar-SA" sz="1200" b="1" spc="-5" dirty="0">
                    <a:solidFill>
                      <a:schemeClr val="tx2">
                        <a:lumMod val="75000"/>
                      </a:schemeClr>
                    </a:solidFill>
                    <a:latin typeface="Calibri" panose="020F0502020204030204" pitchFamily="34" charset="0"/>
                  </a:rPr>
                  <a:t>الانضمام إلى</a:t>
                </a:r>
              </a:p>
              <a:p>
                <a:pPr algn="ctr" rtl="1"/>
                <a:r>
                  <a:rPr lang="en-GB" sz="1200" b="1" dirty="0" err="1">
                    <a:solidFill>
                      <a:srgbClr val="92D050"/>
                    </a:solidFill>
                  </a:rPr>
                  <a:t>DataCite</a:t>
                </a:r>
                <a:endParaRPr lang="en-US" sz="1200" b="1" spc="-5" dirty="0">
                  <a:solidFill>
                    <a:schemeClr val="tx2">
                      <a:lumMod val="75000"/>
                    </a:schemeClr>
                  </a:solidFill>
                  <a:latin typeface="Calibri" panose="020F0502020204030204" pitchFamily="34" charset="0"/>
                </a:endParaRPr>
              </a:p>
            </p:txBody>
          </p:sp>
        </p:grpSp>
      </p:grpSp>
    </p:spTree>
    <p:extLst>
      <p:ext uri="{BB962C8B-B14F-4D97-AF65-F5344CB8AC3E}">
        <p14:creationId xmlns:p14="http://schemas.microsoft.com/office/powerpoint/2010/main" val="15079388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967" y="979467"/>
            <a:ext cx="5562600" cy="500512"/>
          </a:xfrm>
        </p:spPr>
        <p:txBody>
          <a:bodyPr/>
          <a:lstStyle/>
          <a:p>
            <a:pPr algn="r" rtl="1"/>
            <a:r>
              <a:rPr lang="ar-SA" dirty="0"/>
              <a:t>تطبيق </a:t>
            </a:r>
            <a:r>
              <a:rPr lang="ar-SA" b="1" dirty="0">
                <a:solidFill>
                  <a:srgbClr val="92D050"/>
                </a:solidFill>
              </a:rPr>
              <a:t>أو</a:t>
            </a:r>
            <a:r>
              <a:rPr lang="ar-SA" b="1" dirty="0">
                <a:solidFill>
                  <a:schemeClr val="bg1">
                    <a:lumMod val="65000"/>
                  </a:schemeClr>
                </a:solidFill>
              </a:rPr>
              <a:t>ركيد </a:t>
            </a:r>
            <a:r>
              <a:rPr lang="ar-SA" dirty="0"/>
              <a:t>(</a:t>
            </a:r>
            <a:r>
              <a:rPr lang="en-US" dirty="0"/>
              <a:t>ORC</a:t>
            </a:r>
            <a:r>
              <a:rPr lang="en-US" dirty="0">
                <a:solidFill>
                  <a:srgbClr val="92D050"/>
                </a:solidFill>
              </a:rPr>
              <a:t>ID</a:t>
            </a:r>
            <a:r>
              <a:rPr lang="ar-SA" dirty="0"/>
              <a:t>): التخطيط</a:t>
            </a:r>
            <a:endParaRPr lang="en-US" dirty="0"/>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4" name="Group 3"/>
          <p:cNvGrpSpPr/>
          <p:nvPr/>
        </p:nvGrpSpPr>
        <p:grpSpPr>
          <a:xfrm>
            <a:off x="2313106" y="1778356"/>
            <a:ext cx="6030006" cy="1078844"/>
            <a:chOff x="-161815" y="-38235"/>
            <a:chExt cx="6030006" cy="1305401"/>
          </a:xfrm>
        </p:grpSpPr>
        <p:sp>
          <p:nvSpPr>
            <p:cNvPr id="18" name="Rounded Rectangle 17"/>
            <p:cNvSpPr/>
            <p:nvPr/>
          </p:nvSpPr>
          <p:spPr>
            <a:xfrm>
              <a:off x="-161815" y="-38235"/>
              <a:ext cx="6030006" cy="1305401"/>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Rounded Rectangle 4"/>
            <p:cNvSpPr/>
            <p:nvPr/>
          </p:nvSpPr>
          <p:spPr>
            <a:xfrm>
              <a:off x="890571" y="38233"/>
              <a:ext cx="4556099" cy="122893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algn="r" defTabSz="1511300" rtl="1">
                <a:lnSpc>
                  <a:spcPct val="90000"/>
                </a:lnSpc>
                <a:spcBef>
                  <a:spcPct val="0"/>
                </a:spcBef>
                <a:spcAft>
                  <a:spcPct val="35000"/>
                </a:spcAft>
              </a:pPr>
              <a:r>
                <a:rPr lang="ar-SA" sz="2800" dirty="0"/>
                <a:t>تحديد المستفيديين</a:t>
              </a:r>
              <a:r>
                <a:rPr lang="en-GB" sz="2800" dirty="0"/>
                <a:t> </a:t>
              </a:r>
              <a:r>
                <a:rPr lang="ar-SA" sz="2800" dirty="0"/>
                <a:t>و احتياجاتهم</a:t>
              </a:r>
            </a:p>
            <a:p>
              <a:pPr algn="r" defTabSz="1511300" rtl="1">
                <a:lnSpc>
                  <a:spcPct val="90000"/>
                </a:lnSpc>
                <a:spcBef>
                  <a:spcPct val="0"/>
                </a:spcBef>
                <a:spcAft>
                  <a:spcPct val="35000"/>
                </a:spcAft>
              </a:pPr>
              <a:r>
                <a:rPr lang="en-GB" sz="2800" dirty="0"/>
                <a:t>Stakeholder) </a:t>
              </a:r>
              <a:r>
                <a:rPr lang="ar-SA" sz="2800" dirty="0"/>
                <a:t> </a:t>
              </a:r>
              <a:r>
                <a:rPr lang="en-GB" sz="2800" dirty="0"/>
                <a:t>(</a:t>
              </a:r>
              <a:endParaRPr lang="en-US" sz="2800" kern="1200" dirty="0"/>
            </a:p>
          </p:txBody>
        </p:sp>
      </p:grpSp>
      <p:grpSp>
        <p:nvGrpSpPr>
          <p:cNvPr id="5" name="Group 4"/>
          <p:cNvGrpSpPr/>
          <p:nvPr/>
        </p:nvGrpSpPr>
        <p:grpSpPr>
          <a:xfrm>
            <a:off x="1739134" y="3327381"/>
            <a:ext cx="5748337" cy="1078844"/>
            <a:chOff x="577623" y="1522968"/>
            <a:chExt cx="5748337" cy="1305401"/>
          </a:xfrm>
        </p:grpSpPr>
        <p:sp>
          <p:nvSpPr>
            <p:cNvPr id="16" name="Rounded Rectangle 15"/>
            <p:cNvSpPr/>
            <p:nvPr/>
          </p:nvSpPr>
          <p:spPr>
            <a:xfrm>
              <a:off x="577623" y="1522968"/>
              <a:ext cx="5748337" cy="1305401"/>
            </a:xfrm>
            <a:prstGeom prst="roundRect">
              <a:avLst>
                <a:gd name="adj" fmla="val 10000"/>
              </a:avLst>
            </a:prstGeom>
          </p:spPr>
          <p:style>
            <a:lnRef idx="2">
              <a:schemeClr val="lt1">
                <a:hueOff val="0"/>
                <a:satOff val="0"/>
                <a:lumOff val="0"/>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sp>
        <p:sp>
          <p:nvSpPr>
            <p:cNvPr id="17" name="Rounded Rectangle 6"/>
            <p:cNvSpPr/>
            <p:nvPr/>
          </p:nvSpPr>
          <p:spPr>
            <a:xfrm>
              <a:off x="783669" y="1561202"/>
              <a:ext cx="5312122" cy="1228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algn="r" defTabSz="1511300" rtl="1">
                <a:lnSpc>
                  <a:spcPct val="90000"/>
                </a:lnSpc>
                <a:spcBef>
                  <a:spcPct val="0"/>
                </a:spcBef>
                <a:spcAft>
                  <a:spcPct val="35000"/>
                </a:spcAft>
              </a:pPr>
              <a:r>
                <a:rPr lang="ar-SA" sz="2800" dirty="0"/>
                <a:t>تحديد الأهداف و ترتيب الأولويات</a:t>
              </a:r>
            </a:p>
          </p:txBody>
        </p:sp>
      </p:grpSp>
      <p:grpSp>
        <p:nvGrpSpPr>
          <p:cNvPr id="6" name="Group 5"/>
          <p:cNvGrpSpPr/>
          <p:nvPr/>
        </p:nvGrpSpPr>
        <p:grpSpPr>
          <a:xfrm>
            <a:off x="1251462" y="4713523"/>
            <a:ext cx="6008909" cy="1078844"/>
            <a:chOff x="1084829" y="3045936"/>
            <a:chExt cx="6008909" cy="1305401"/>
          </a:xfrm>
        </p:grpSpPr>
        <p:sp>
          <p:nvSpPr>
            <p:cNvPr id="14" name="Rounded Rectangle 13"/>
            <p:cNvSpPr/>
            <p:nvPr/>
          </p:nvSpPr>
          <p:spPr>
            <a:xfrm>
              <a:off x="1084829" y="3045936"/>
              <a:ext cx="5748337" cy="1305401"/>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sp>
        <p:sp>
          <p:nvSpPr>
            <p:cNvPr id="15" name="Rounded Rectangle 8"/>
            <p:cNvSpPr/>
            <p:nvPr/>
          </p:nvSpPr>
          <p:spPr>
            <a:xfrm>
              <a:off x="2146474" y="3084170"/>
              <a:ext cx="4947264" cy="122893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29540" tIns="129540" rIns="129540" bIns="129540" numCol="1" spcCol="1270" anchor="ctr" anchorCtr="0">
              <a:noAutofit/>
            </a:bodyPr>
            <a:lstStyle/>
            <a:p>
              <a:pPr defTabSz="1511300">
                <a:lnSpc>
                  <a:spcPct val="90000"/>
                </a:lnSpc>
                <a:spcBef>
                  <a:spcPct val="0"/>
                </a:spcBef>
                <a:spcAft>
                  <a:spcPct val="35000"/>
                </a:spcAft>
              </a:pPr>
              <a:r>
                <a:rPr lang="ar-SA" sz="3400" dirty="0"/>
                <a:t>الانضمام الى عضوية </a:t>
              </a:r>
              <a:r>
                <a:rPr lang="ar-SA" sz="3400" dirty="0">
                  <a:solidFill>
                    <a:srgbClr val="92D050"/>
                  </a:solidFill>
                </a:rPr>
                <a:t>أو</a:t>
              </a:r>
              <a:r>
                <a:rPr lang="ar-SA" sz="3400" dirty="0">
                  <a:solidFill>
                    <a:schemeClr val="bg1">
                      <a:lumMod val="65000"/>
                    </a:schemeClr>
                  </a:solidFill>
                </a:rPr>
                <a:t>ركيد</a:t>
              </a:r>
              <a:endParaRPr lang="en-US" sz="3400" kern="1200" dirty="0">
                <a:solidFill>
                  <a:schemeClr val="bg1">
                    <a:lumMod val="65000"/>
                  </a:schemeClr>
                </a:solidFill>
              </a:endParaRPr>
            </a:p>
          </p:txBody>
        </p:sp>
      </p:grpSp>
      <p:grpSp>
        <p:nvGrpSpPr>
          <p:cNvPr id="7" name="Group 6"/>
          <p:cNvGrpSpPr/>
          <p:nvPr/>
        </p:nvGrpSpPr>
        <p:grpSpPr>
          <a:xfrm>
            <a:off x="2407651" y="2754695"/>
            <a:ext cx="848510" cy="701248"/>
            <a:chOff x="4970243" y="989929"/>
            <a:chExt cx="848510" cy="848510"/>
          </a:xfrm>
        </p:grpSpPr>
        <p:sp>
          <p:nvSpPr>
            <p:cNvPr id="12" name="Down Arrow 11"/>
            <p:cNvSpPr/>
            <p:nvPr/>
          </p:nvSpPr>
          <p:spPr>
            <a:xfrm>
              <a:off x="4970243" y="989929"/>
              <a:ext cx="848510" cy="848510"/>
            </a:xfrm>
            <a:prstGeom prst="downArrow">
              <a:avLst>
                <a:gd name="adj1" fmla="val 55000"/>
                <a:gd name="adj2" fmla="val 45000"/>
              </a:avLst>
            </a:pr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sp>
        <p:sp>
          <p:nvSpPr>
            <p:cNvPr id="13" name="Down Arrow 10"/>
            <p:cNvSpPr/>
            <p:nvPr/>
          </p:nvSpPr>
          <p:spPr>
            <a:xfrm>
              <a:off x="5161158" y="989929"/>
              <a:ext cx="466680" cy="6385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US" sz="3600" kern="1200"/>
            </a:p>
          </p:txBody>
        </p:sp>
      </p:grpSp>
      <p:grpSp>
        <p:nvGrpSpPr>
          <p:cNvPr id="9" name="Group 8"/>
          <p:cNvGrpSpPr/>
          <p:nvPr/>
        </p:nvGrpSpPr>
        <p:grpSpPr>
          <a:xfrm>
            <a:off x="2038480" y="4185834"/>
            <a:ext cx="848510" cy="701248"/>
            <a:chOff x="5477449" y="2504195"/>
            <a:chExt cx="848510" cy="848510"/>
          </a:xfrm>
        </p:grpSpPr>
        <p:sp>
          <p:nvSpPr>
            <p:cNvPr id="10" name="Down Arrow 9"/>
            <p:cNvSpPr/>
            <p:nvPr/>
          </p:nvSpPr>
          <p:spPr>
            <a:xfrm>
              <a:off x="5477449" y="2504195"/>
              <a:ext cx="848510" cy="848510"/>
            </a:xfrm>
            <a:prstGeom prst="downArrow">
              <a:avLst>
                <a:gd name="adj1" fmla="val 55000"/>
                <a:gd name="adj2" fmla="val 45000"/>
              </a:avLst>
            </a:prstGeom>
          </p:spPr>
          <p:style>
            <a:lnRef idx="2">
              <a:schemeClr val="accent2">
                <a:tint val="40000"/>
                <a:alpha val="90000"/>
                <a:hueOff val="-849226"/>
                <a:satOff val="-75346"/>
                <a:lumOff val="-769"/>
                <a:alphaOff val="0"/>
              </a:schemeClr>
            </a:lnRef>
            <a:fillRef idx="1">
              <a:schemeClr val="accent2">
                <a:tint val="40000"/>
                <a:alpha val="90000"/>
                <a:hueOff val="-849226"/>
                <a:satOff val="-75346"/>
                <a:lumOff val="-769"/>
                <a:alphaOff val="0"/>
              </a:schemeClr>
            </a:fillRef>
            <a:effectRef idx="0">
              <a:schemeClr val="accent2">
                <a:tint val="40000"/>
                <a:alpha val="90000"/>
                <a:hueOff val="-849226"/>
                <a:satOff val="-75346"/>
                <a:lumOff val="-769"/>
                <a:alphaOff val="0"/>
              </a:schemeClr>
            </a:effectRef>
            <a:fontRef idx="minor">
              <a:schemeClr val="dk1">
                <a:hueOff val="0"/>
                <a:satOff val="0"/>
                <a:lumOff val="0"/>
                <a:alphaOff val="0"/>
              </a:schemeClr>
            </a:fontRef>
          </p:style>
        </p:sp>
        <p:sp>
          <p:nvSpPr>
            <p:cNvPr id="11" name="Down Arrow 12"/>
            <p:cNvSpPr/>
            <p:nvPr/>
          </p:nvSpPr>
          <p:spPr>
            <a:xfrm>
              <a:off x="5668364" y="2504195"/>
              <a:ext cx="466680" cy="638504"/>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en-US" sz="3600" kern="1200"/>
            </a:p>
          </p:txBody>
        </p:sp>
      </p:grpSp>
    </p:spTree>
    <p:extLst>
      <p:ext uri="{BB962C8B-B14F-4D97-AF65-F5344CB8AC3E}">
        <p14:creationId xmlns:p14="http://schemas.microsoft.com/office/powerpoint/2010/main" val="42864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185" y="987631"/>
            <a:ext cx="5562600" cy="500512"/>
          </a:xfrm>
        </p:spPr>
        <p:txBody>
          <a:bodyPr/>
          <a:lstStyle/>
          <a:p>
            <a:pPr algn="r" rtl="1"/>
            <a:r>
              <a:rPr lang="ar-SA" dirty="0"/>
              <a:t>المستفيدين</a:t>
            </a:r>
            <a:r>
              <a:rPr lang="en-GB" dirty="0"/>
              <a:t>  (Stakeholders) </a:t>
            </a:r>
            <a:endParaRPr lang="en-US" b="1" dirty="0"/>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3" descr="C:\Users\grenzdm\AppData\Local\Microsoft\Windows\Temporary Internet Files\Content.IE5\KV8I5OAX\scratching_head_photo[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8797" y="2371553"/>
            <a:ext cx="1223723" cy="2962697"/>
          </a:xfrm>
          <a:prstGeom prst="rect">
            <a:avLst/>
          </a:prstGeom>
          <a:noFill/>
          <a:extLst>
            <a:ext uri="{909E8E84-426E-40DD-AFC4-6F175D3DCCD1}">
              <a14:hiddenFill xmlns:a14="http://schemas.microsoft.com/office/drawing/2010/main">
                <a:solidFill>
                  <a:srgbClr val="FFFFFF"/>
                </a:solidFill>
              </a14:hiddenFill>
            </a:ext>
          </a:extLst>
        </p:spPr>
      </p:pic>
      <p:sp>
        <p:nvSpPr>
          <p:cNvPr id="7" name="Oval Callout 6"/>
          <p:cNvSpPr/>
          <p:nvPr/>
        </p:nvSpPr>
        <p:spPr>
          <a:xfrm>
            <a:off x="1877983" y="1651115"/>
            <a:ext cx="3768436" cy="1108364"/>
          </a:xfrm>
          <a:prstGeom prst="wedgeEllipseCallout">
            <a:avLst>
              <a:gd name="adj1" fmla="val 89483"/>
              <a:gd name="adj2" fmla="val 8681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من الذي سيستفيد من استخدام</a:t>
            </a:r>
          </a:p>
          <a:p>
            <a:pPr algn="ctr" rtl="1"/>
            <a:r>
              <a:rPr lang="ar-SA" b="1" dirty="0">
                <a:solidFill>
                  <a:srgbClr val="92D050"/>
                </a:solidFill>
              </a:rPr>
              <a:t>أو</a:t>
            </a:r>
            <a:r>
              <a:rPr lang="ar-SA" b="1" dirty="0">
                <a:solidFill>
                  <a:schemeClr val="bg1">
                    <a:lumMod val="65000"/>
                  </a:schemeClr>
                </a:solidFill>
              </a:rPr>
              <a:t>ركيد </a:t>
            </a:r>
            <a:r>
              <a:rPr lang="en-GB" dirty="0"/>
              <a:t>  (</a:t>
            </a:r>
            <a:r>
              <a:rPr lang="en-GB" dirty="0">
                <a:solidFill>
                  <a:schemeClr val="bg1">
                    <a:lumMod val="65000"/>
                  </a:schemeClr>
                </a:solidFill>
              </a:rPr>
              <a:t>ORC</a:t>
            </a:r>
            <a:r>
              <a:rPr lang="en-GB" dirty="0">
                <a:solidFill>
                  <a:srgbClr val="92D050"/>
                </a:solidFill>
              </a:rPr>
              <a:t>ID</a:t>
            </a:r>
            <a:r>
              <a:rPr lang="en-GB" dirty="0"/>
              <a:t>)</a:t>
            </a:r>
            <a:r>
              <a:rPr lang="ar-SA" dirty="0"/>
              <a:t> ؟</a:t>
            </a:r>
            <a:endParaRPr lang="en-US" dirty="0"/>
          </a:p>
        </p:txBody>
      </p:sp>
      <p:sp>
        <p:nvSpPr>
          <p:cNvPr id="9" name="Cloud 8"/>
          <p:cNvSpPr/>
          <p:nvPr/>
        </p:nvSpPr>
        <p:spPr>
          <a:xfrm>
            <a:off x="5023314" y="4085227"/>
            <a:ext cx="1835727" cy="8060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الباحثين</a:t>
            </a:r>
            <a:endParaRPr lang="en-US" dirty="0"/>
          </a:p>
        </p:txBody>
      </p:sp>
      <p:sp>
        <p:nvSpPr>
          <p:cNvPr id="10" name="Cloud 9"/>
          <p:cNvSpPr/>
          <p:nvPr/>
        </p:nvSpPr>
        <p:spPr>
          <a:xfrm>
            <a:off x="4432762" y="3044001"/>
            <a:ext cx="1440873" cy="869058"/>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الطلاب</a:t>
            </a:r>
            <a:endParaRPr lang="en-US" dirty="0"/>
          </a:p>
        </p:txBody>
      </p:sp>
      <p:sp>
        <p:nvSpPr>
          <p:cNvPr id="11" name="Cloud 10"/>
          <p:cNvSpPr/>
          <p:nvPr/>
        </p:nvSpPr>
        <p:spPr>
          <a:xfrm>
            <a:off x="1576649" y="3563170"/>
            <a:ext cx="1205345" cy="806083"/>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المكتبة</a:t>
            </a:r>
            <a:endParaRPr lang="en-US" dirty="0"/>
          </a:p>
        </p:txBody>
      </p:sp>
      <p:sp>
        <p:nvSpPr>
          <p:cNvPr id="12" name="Cloud 11"/>
          <p:cNvSpPr/>
          <p:nvPr/>
        </p:nvSpPr>
        <p:spPr>
          <a:xfrm>
            <a:off x="2709603" y="2807814"/>
            <a:ext cx="1574222" cy="72421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تقنية المعلومات </a:t>
            </a:r>
            <a:endParaRPr lang="en-US" dirty="0"/>
          </a:p>
        </p:txBody>
      </p:sp>
      <p:sp>
        <p:nvSpPr>
          <p:cNvPr id="13" name="Cloud 12"/>
          <p:cNvSpPr/>
          <p:nvPr/>
        </p:nvSpPr>
        <p:spPr>
          <a:xfrm>
            <a:off x="1778579" y="4611318"/>
            <a:ext cx="1510145" cy="87726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مجتمع البحث العلمي</a:t>
            </a:r>
            <a:endParaRPr lang="en-US" dirty="0"/>
          </a:p>
        </p:txBody>
      </p:sp>
      <p:sp>
        <p:nvSpPr>
          <p:cNvPr id="14" name="Cloud 13"/>
          <p:cNvSpPr/>
          <p:nvPr/>
        </p:nvSpPr>
        <p:spPr>
          <a:xfrm>
            <a:off x="3260841" y="5103648"/>
            <a:ext cx="2188524" cy="769872"/>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dirty="0"/>
              <a:t>الجهات الإدارية</a:t>
            </a:r>
            <a:endParaRPr lang="en-US" dirty="0"/>
          </a:p>
        </p:txBody>
      </p:sp>
    </p:spTree>
    <p:extLst>
      <p:ext uri="{BB962C8B-B14F-4D97-AF65-F5344CB8AC3E}">
        <p14:creationId xmlns:p14="http://schemas.microsoft.com/office/powerpoint/2010/main" val="34939977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185" y="987631"/>
            <a:ext cx="5562600" cy="500512"/>
          </a:xfrm>
        </p:spPr>
        <p:txBody>
          <a:bodyPr/>
          <a:lstStyle/>
          <a:p>
            <a:pPr algn="r" rtl="1"/>
            <a:r>
              <a:rPr lang="ar-SA" dirty="0"/>
              <a:t>المستفيدين</a:t>
            </a:r>
            <a:r>
              <a:rPr lang="en-GB" dirty="0"/>
              <a:t>  (Stakeholders) </a:t>
            </a:r>
            <a:endParaRPr lang="en-US" b="1" dirty="0"/>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Content Placeholder 4"/>
          <p:cNvGraphicFramePr>
            <a:graphicFrameLocks noGrp="1"/>
          </p:cNvGraphicFramePr>
          <p:nvPr>
            <p:ph idx="1"/>
            <p:extLst/>
          </p:nvPr>
        </p:nvGraphicFramePr>
        <p:xfrm>
          <a:off x="1198418" y="1588452"/>
          <a:ext cx="676275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619800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9185" y="987631"/>
            <a:ext cx="5562600" cy="500512"/>
          </a:xfrm>
        </p:spPr>
        <p:txBody>
          <a:bodyPr/>
          <a:lstStyle/>
          <a:p>
            <a:pPr algn="r" rtl="1"/>
            <a:r>
              <a:rPr lang="ar-SA" dirty="0"/>
              <a:t>احتياجات المستفيدين</a:t>
            </a:r>
            <a:endParaRPr lang="en-US" b="1" dirty="0"/>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741712" y="2486003"/>
            <a:ext cx="8068320" cy="61555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514350" indent="-457200" algn="r" rtl="1">
              <a:buFont typeface="Arial" panose="020B0604020202020204" pitchFamily="34" charset="0"/>
              <a:buChar char="•"/>
            </a:pPr>
            <a:r>
              <a:rPr lang="ar-SA" sz="2000" u="sng" dirty="0"/>
              <a:t>الباحثين و أعضاء هيئة التدريس</a:t>
            </a:r>
            <a:endParaRPr lang="en-US" sz="2000" u="sng" dirty="0"/>
          </a:p>
          <a:p>
            <a:pPr marL="971550" lvl="1" indent="-457200" algn="r" rtl="1">
              <a:buFont typeface="Wingdings" panose="05000000000000000000" pitchFamily="2" charset="2"/>
              <a:buChar char="Ø"/>
            </a:pPr>
            <a:r>
              <a:rPr lang="ar-SA" dirty="0"/>
              <a:t>سهولة تتبع أنشطتهم البحثية عبر الآنظمة المختلفة وتقديم تقرير بشأنها عند الحاجة</a:t>
            </a:r>
            <a:r>
              <a:rPr lang="en-GB" dirty="0"/>
              <a:t>.</a:t>
            </a:r>
            <a:endParaRPr lang="en-US" dirty="0"/>
          </a:p>
        </p:txBody>
      </p:sp>
      <p:sp>
        <p:nvSpPr>
          <p:cNvPr id="9" name="TextBox 8"/>
          <p:cNvSpPr txBox="1"/>
          <p:nvPr/>
        </p:nvSpPr>
        <p:spPr>
          <a:xfrm>
            <a:off x="741712" y="4470774"/>
            <a:ext cx="8076484" cy="104644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514350" indent="-457200" algn="r" rtl="1">
              <a:buFont typeface="Arial" panose="020B0604020202020204" pitchFamily="34" charset="0"/>
              <a:buChar char="•"/>
            </a:pPr>
            <a:r>
              <a:rPr lang="ar-SA" sz="2000" b="1" u="sng" dirty="0"/>
              <a:t>الاحتياجات الادارية</a:t>
            </a:r>
            <a:endParaRPr lang="en-US" sz="2000" b="1" u="sng" dirty="0"/>
          </a:p>
          <a:p>
            <a:pPr marL="971550" lvl="1" indent="-457200" algn="r" rtl="1">
              <a:buFont typeface="Wingdings" panose="05000000000000000000" pitchFamily="2" charset="2"/>
              <a:buChar char="Ø"/>
            </a:pPr>
            <a:r>
              <a:rPr lang="ar-SA" dirty="0"/>
              <a:t>تقييم الأبحاث (</a:t>
            </a:r>
            <a:r>
              <a:rPr lang="en-GB" dirty="0"/>
              <a:t>Research Evaluation</a:t>
            </a:r>
            <a:r>
              <a:rPr lang="ar-SA" dirty="0"/>
              <a:t>): تتبع مخرجات البحث العلمي و تحليل مدى تأثيرها</a:t>
            </a:r>
            <a:r>
              <a:rPr lang="en-US" dirty="0"/>
              <a:t>.</a:t>
            </a:r>
            <a:endParaRPr lang="ar-SA" dirty="0"/>
          </a:p>
          <a:p>
            <a:pPr marL="971550" lvl="1" indent="-457200" algn="r" rtl="1">
              <a:buFont typeface="Wingdings" panose="05000000000000000000" pitchFamily="2" charset="2"/>
              <a:buChar char="Ø"/>
            </a:pPr>
            <a:r>
              <a:rPr lang="ar-SA" dirty="0"/>
              <a:t>تقييم أعضاء هيئة التدريس (</a:t>
            </a:r>
            <a:r>
              <a:rPr lang="en-GB" dirty="0"/>
              <a:t>Faculty Review</a:t>
            </a:r>
            <a:r>
              <a:rPr lang="ar-SA" dirty="0"/>
              <a:t>):</a:t>
            </a:r>
            <a:r>
              <a:rPr lang="en-GB" dirty="0"/>
              <a:t> </a:t>
            </a:r>
            <a:r>
              <a:rPr lang="ar-SA" dirty="0"/>
              <a:t>تبسيط تقديم التقارير السنوية </a:t>
            </a:r>
            <a:endParaRPr lang="en-US" dirty="0"/>
          </a:p>
          <a:p>
            <a:pPr marL="971550" lvl="1" indent="-457200" algn="r" rtl="1">
              <a:buFont typeface="Wingdings" panose="05000000000000000000" pitchFamily="2" charset="2"/>
              <a:buChar char="Ø"/>
            </a:pPr>
            <a:r>
              <a:rPr lang="ar-SA" dirty="0"/>
              <a:t>شؤون الخريجين: تتبع أبحاث خريجي الجامعة و مدى تأثيرها.</a:t>
            </a:r>
            <a:endParaRPr lang="en-US" dirty="0"/>
          </a:p>
        </p:txBody>
      </p:sp>
      <p:sp>
        <p:nvSpPr>
          <p:cNvPr id="10" name="TextBox 9"/>
          <p:cNvSpPr txBox="1"/>
          <p:nvPr/>
        </p:nvSpPr>
        <p:spPr>
          <a:xfrm>
            <a:off x="741712" y="3339956"/>
            <a:ext cx="8068320" cy="830997"/>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514350" indent="-457200" algn="r" rtl="1">
              <a:buFont typeface="Arial" panose="020B0604020202020204" pitchFamily="34" charset="0"/>
              <a:buChar char="•"/>
            </a:pPr>
            <a:r>
              <a:rPr lang="ar-SA" sz="2000" b="1" u="sng" dirty="0"/>
              <a:t>المكتبة</a:t>
            </a:r>
          </a:p>
          <a:p>
            <a:pPr marL="971550" lvl="1" indent="-457200" algn="r" rtl="1">
              <a:buFont typeface="Wingdings" panose="05000000000000000000" pitchFamily="2" charset="2"/>
              <a:buChar char="Ø"/>
            </a:pPr>
            <a:r>
              <a:rPr lang="ar-SA" dirty="0"/>
              <a:t>إدارة البيانات الوصفية للمؤلفين و المشاركين في المستودع الرقمي.</a:t>
            </a:r>
          </a:p>
          <a:p>
            <a:pPr marL="971550" lvl="1" indent="-457200" algn="r" rtl="1">
              <a:buFont typeface="Wingdings" panose="05000000000000000000" pitchFamily="2" charset="2"/>
              <a:buChar char="Ø"/>
            </a:pPr>
            <a:r>
              <a:rPr lang="ar-SA" dirty="0"/>
              <a:t>تتبع النتاج العلمي لمنسوبي الجامعة و تطبيق سياسة الوصول الحر.</a:t>
            </a:r>
            <a:endParaRPr lang="en-US" dirty="0"/>
          </a:p>
        </p:txBody>
      </p:sp>
      <p:sp>
        <p:nvSpPr>
          <p:cNvPr id="11" name="TextBox 10"/>
          <p:cNvSpPr txBox="1"/>
          <p:nvPr/>
        </p:nvSpPr>
        <p:spPr>
          <a:xfrm>
            <a:off x="741712" y="1647509"/>
            <a:ext cx="8084648" cy="615553"/>
          </a:xfrm>
          <a:prstGeom prst="rect">
            <a:avLst/>
          </a:prstGeom>
          <a:solidFill>
            <a:schemeClr val="accent6">
              <a:lumMod val="60000"/>
              <a:lumOff val="4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marL="514350" indent="-457200" algn="r" rtl="1">
              <a:buFont typeface="Arial" panose="020B0604020202020204" pitchFamily="34" charset="0"/>
              <a:buChar char="•"/>
            </a:pPr>
            <a:r>
              <a:rPr lang="ar-SA" sz="2000" b="1" u="sng" dirty="0"/>
              <a:t>الطلاب</a:t>
            </a:r>
            <a:endParaRPr lang="en-US" sz="2000" b="1" u="sng" dirty="0"/>
          </a:p>
          <a:p>
            <a:pPr marL="971550" lvl="1" indent="-457200" algn="r" rtl="1">
              <a:buFont typeface="Wingdings" panose="05000000000000000000" pitchFamily="2" charset="2"/>
              <a:buChar char="Ø"/>
            </a:pPr>
            <a:r>
              <a:rPr lang="ar-SA" dirty="0"/>
              <a:t>ربط الطلاب بإنجازاتهم أثناء فترة الدراسة (مثال الرسائل الجامعية ).</a:t>
            </a:r>
            <a:endParaRPr lang="en-US" dirty="0"/>
          </a:p>
        </p:txBody>
      </p:sp>
    </p:spTree>
    <p:extLst>
      <p:ext uri="{BB962C8B-B14F-4D97-AF65-F5344CB8AC3E}">
        <p14:creationId xmlns:p14="http://schemas.microsoft.com/office/powerpoint/2010/main" val="39128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4925" y="987631"/>
            <a:ext cx="6889865" cy="500512"/>
          </a:xfrm>
        </p:spPr>
        <p:txBody>
          <a:bodyPr/>
          <a:lstStyle/>
          <a:p>
            <a:pPr algn="r" rtl="1"/>
            <a:r>
              <a:rPr lang="ar-SA" dirty="0"/>
              <a:t>هل المؤسسة بحاجة للانضمام الى عضوية </a:t>
            </a:r>
            <a:r>
              <a:rPr lang="ar-SA" dirty="0">
                <a:solidFill>
                  <a:srgbClr val="92D050"/>
                </a:solidFill>
              </a:rPr>
              <a:t>أو</a:t>
            </a:r>
            <a:r>
              <a:rPr lang="ar-SA" dirty="0">
                <a:solidFill>
                  <a:schemeClr val="bg1">
                    <a:lumMod val="65000"/>
                  </a:schemeClr>
                </a:solidFill>
              </a:rPr>
              <a:t>ركيد</a:t>
            </a:r>
            <a:r>
              <a:rPr lang="ar-SA" dirty="0">
                <a:solidFill>
                  <a:schemeClr val="tx1"/>
                </a:solidFill>
              </a:rPr>
              <a:t>؟</a:t>
            </a:r>
            <a:endParaRPr lang="en-US" b="1" dirty="0">
              <a:solidFill>
                <a:schemeClr val="tx1"/>
              </a:solidFill>
            </a:endParaRPr>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p:cNvSpPr txBox="1"/>
          <p:nvPr/>
        </p:nvSpPr>
        <p:spPr>
          <a:xfrm>
            <a:off x="664126" y="3512423"/>
            <a:ext cx="8068320" cy="1169551"/>
          </a:xfrm>
          <a:prstGeom prst="rect">
            <a:avLst/>
          </a:prstGeom>
          <a:solidFill>
            <a:schemeClr val="accent2">
              <a:lumMod val="40000"/>
              <a:lumOff val="60000"/>
            </a:schemeClr>
          </a:solidFill>
          <a:ln>
            <a:noFill/>
          </a:ln>
          <a:effectLst>
            <a:outerShdw blurRad="50800" dist="38100" algn="l" rotWithShape="0">
              <a:prstClr val="black">
                <a:alpha val="40000"/>
              </a:prstClr>
            </a:outerShdw>
          </a:effectLst>
          <a:scene3d>
            <a:camera prst="orthographicFront">
              <a:rot lat="0" lon="0" rev="0"/>
            </a:camera>
            <a:lightRig rig="glow" dir="t">
              <a:rot lat="0" lon="0" rev="4800000"/>
            </a:lightRig>
          </a:scene3d>
          <a:sp3d prstMaterial="matte">
            <a:bevelT w="127000" h="63500"/>
          </a:sp3d>
        </p:spPr>
        <p:style>
          <a:lnRef idx="1">
            <a:schemeClr val="accent5"/>
          </a:lnRef>
          <a:fillRef idx="2">
            <a:schemeClr val="accent5"/>
          </a:fillRef>
          <a:effectRef idx="1">
            <a:schemeClr val="accent5"/>
          </a:effectRef>
          <a:fontRef idx="minor">
            <a:schemeClr val="dk1"/>
          </a:fontRef>
        </p:style>
        <p:txBody>
          <a:bodyPr wrap="square" rtlCol="0">
            <a:spAutoFit/>
          </a:bodyPr>
          <a:lstStyle/>
          <a:p>
            <a:pPr algn="r" rtl="1"/>
            <a:endParaRPr lang="en-GB" dirty="0"/>
          </a:p>
          <a:p>
            <a:pPr marL="285750" indent="-285750" algn="r" rtl="1">
              <a:buFont typeface="Wingdings" panose="05000000000000000000" pitchFamily="2" charset="2"/>
              <a:buChar char="v"/>
            </a:pPr>
            <a:r>
              <a:rPr lang="ar-SA" dirty="0"/>
              <a:t> واجهة برمجة التطبيقات للأعضاء</a:t>
            </a:r>
            <a:r>
              <a:rPr lang="en-GB" dirty="0"/>
              <a:t> (Membership API) </a:t>
            </a:r>
            <a:endParaRPr lang="ar-SA" dirty="0"/>
          </a:p>
          <a:p>
            <a:pPr marL="742950" lvl="1" indent="-285750" algn="r" rtl="1">
              <a:buFont typeface="Courier New" panose="02070309020205020404" pitchFamily="49" charset="0"/>
              <a:buChar char="o"/>
            </a:pPr>
            <a:r>
              <a:rPr lang="ar-SA" dirty="0"/>
              <a:t>طلب الإذن من الباحثين للسماح بتحديث السجلات الخاصة بهم.</a:t>
            </a:r>
          </a:p>
          <a:p>
            <a:pPr marL="742950" lvl="1" indent="-285750" algn="r" rtl="1">
              <a:buFont typeface="Courier New" panose="02070309020205020404" pitchFamily="49" charset="0"/>
              <a:buChar char="o"/>
            </a:pPr>
            <a:r>
              <a:rPr lang="ar-SA" dirty="0"/>
              <a:t>إضافة بيانات لسجلات الباحثين و التعديل عليها </a:t>
            </a:r>
          </a:p>
          <a:p>
            <a:pPr marL="742950" lvl="1" indent="-285750" algn="r" rtl="1">
              <a:buFont typeface="Courier New" panose="02070309020205020404" pitchFamily="49" charset="0"/>
              <a:buChar char="o"/>
            </a:pPr>
            <a:r>
              <a:rPr lang="ar-SA" dirty="0"/>
              <a:t>الحصول على تقارير الشهريه</a:t>
            </a:r>
          </a:p>
        </p:txBody>
      </p:sp>
      <p:sp>
        <p:nvSpPr>
          <p:cNvPr id="11" name="TextBox 10"/>
          <p:cNvSpPr txBox="1"/>
          <p:nvPr/>
        </p:nvSpPr>
        <p:spPr>
          <a:xfrm>
            <a:off x="664126" y="2223857"/>
            <a:ext cx="8084648" cy="73866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285750" indent="-285750" algn="r" rtl="1">
              <a:buFont typeface="Wingdings" panose="05000000000000000000" pitchFamily="2" charset="2"/>
              <a:buChar char="v"/>
            </a:pPr>
            <a:r>
              <a:rPr lang="ar-SA" dirty="0"/>
              <a:t>واجهة برمجة التطبيقات العامة</a:t>
            </a:r>
            <a:r>
              <a:rPr lang="en-US" dirty="0"/>
              <a:t> </a:t>
            </a:r>
            <a:r>
              <a:rPr lang="en-GB" dirty="0"/>
              <a:t> (Public API) </a:t>
            </a:r>
            <a:endParaRPr lang="ar-SA" dirty="0"/>
          </a:p>
          <a:p>
            <a:pPr marL="742950" lvl="1" indent="-285750" algn="r" rtl="1">
              <a:buFont typeface="Courier New" panose="02070309020205020404" pitchFamily="49" charset="0"/>
              <a:buChar char="o"/>
            </a:pPr>
            <a:r>
              <a:rPr lang="ar-SA" dirty="0"/>
              <a:t>البحث عن المعرف البحثي</a:t>
            </a:r>
            <a:r>
              <a:rPr lang="en-GB" dirty="0"/>
              <a:t> (ORCID ID) </a:t>
            </a:r>
          </a:p>
          <a:p>
            <a:pPr marL="742950" lvl="1" indent="-285750" algn="r" rtl="1">
              <a:buFont typeface="Courier New" panose="02070309020205020404" pitchFamily="49" charset="0"/>
              <a:buChar char="o"/>
            </a:pPr>
            <a:r>
              <a:rPr lang="ar-SA" dirty="0"/>
              <a:t>الحصول على المعلومات من سجلات الباحثين</a:t>
            </a:r>
            <a:endParaRPr lang="en-GB" dirty="0"/>
          </a:p>
        </p:txBody>
      </p:sp>
    </p:spTree>
    <p:extLst>
      <p:ext uri="{BB962C8B-B14F-4D97-AF65-F5344CB8AC3E}">
        <p14:creationId xmlns:p14="http://schemas.microsoft.com/office/powerpoint/2010/main" val="339837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274619" y="2170661"/>
            <a:ext cx="6943898" cy="3170099"/>
          </a:xfrm>
          <a:prstGeom prst="rect">
            <a:avLst/>
          </a:prstGeom>
        </p:spPr>
        <p:txBody>
          <a:bodyPr wrap="square">
            <a:spAutoFit/>
          </a:bodyPr>
          <a:lstStyle/>
          <a:p>
            <a:pPr marL="285750" indent="-285750" algn="r" rtl="1">
              <a:buFont typeface="Wingdings" panose="05000000000000000000" pitchFamily="2" charset="2"/>
              <a:buChar char="Ø"/>
            </a:pPr>
            <a:r>
              <a:rPr lang="ar-SA" sz="2000" dirty="0"/>
              <a:t>معرف </a:t>
            </a:r>
            <a:r>
              <a:rPr lang="ar-SA" sz="2000" dirty="0">
                <a:solidFill>
                  <a:srgbClr val="92D050"/>
                </a:solidFill>
              </a:rPr>
              <a:t>أو</a:t>
            </a:r>
            <a:r>
              <a:rPr lang="ar-SA" sz="2000" dirty="0">
                <a:solidFill>
                  <a:schemeClr val="bg1">
                    <a:lumMod val="65000"/>
                  </a:schemeClr>
                </a:solidFill>
              </a:rPr>
              <a:t>ركيد</a:t>
            </a:r>
            <a:r>
              <a:rPr lang="en-US" sz="2000" dirty="0">
                <a:solidFill>
                  <a:schemeClr val="bg1">
                    <a:lumMod val="65000"/>
                  </a:schemeClr>
                </a:solidFill>
              </a:rPr>
              <a:t> </a:t>
            </a:r>
            <a:r>
              <a:rPr lang="en-US" sz="2000" dirty="0">
                <a:solidFill>
                  <a:schemeClr val="tx2">
                    <a:lumMod val="50000"/>
                  </a:schemeClr>
                </a:solidFill>
              </a:rPr>
              <a:t>(</a:t>
            </a:r>
            <a:r>
              <a:rPr lang="en-GB" sz="2000" dirty="0">
                <a:solidFill>
                  <a:schemeClr val="bg1">
                    <a:lumMod val="65000"/>
                  </a:schemeClr>
                </a:solidFill>
              </a:rPr>
              <a:t>ORC</a:t>
            </a:r>
            <a:r>
              <a:rPr lang="en-GB" sz="2000" dirty="0">
                <a:solidFill>
                  <a:srgbClr val="92D050"/>
                </a:solidFill>
              </a:rPr>
              <a:t>ID </a:t>
            </a:r>
            <a:r>
              <a:rPr lang="en-GB" sz="2000" dirty="0">
                <a:solidFill>
                  <a:schemeClr val="tx2">
                    <a:lumMod val="50000"/>
                  </a:schemeClr>
                </a:solidFill>
              </a:rPr>
              <a:t>ID’s</a:t>
            </a:r>
            <a:r>
              <a:rPr lang="en-US" sz="2000" dirty="0">
                <a:solidFill>
                  <a:schemeClr val="tx2">
                    <a:lumMod val="50000"/>
                  </a:schemeClr>
                </a:solidFill>
              </a:rPr>
              <a:t>)</a:t>
            </a:r>
            <a:r>
              <a:rPr lang="en-US" sz="2000" dirty="0">
                <a:solidFill>
                  <a:schemeClr val="bg1">
                    <a:lumMod val="65000"/>
                  </a:schemeClr>
                </a:solidFill>
              </a:rPr>
              <a:t> </a:t>
            </a:r>
            <a:r>
              <a:rPr lang="ar-SA" sz="2000" dirty="0"/>
              <a:t>للجميع: أعضاء هيئة التدريس والباحثين وزملاء ما بعد الدكتوراه والطلاب.</a:t>
            </a:r>
          </a:p>
          <a:p>
            <a:pPr marL="285750" indent="-285750" algn="r" rtl="1">
              <a:buFont typeface="Wingdings" panose="05000000000000000000" pitchFamily="2" charset="2"/>
              <a:buChar char="Ø"/>
            </a:pPr>
            <a:endParaRPr lang="ar-SA" sz="2000" dirty="0"/>
          </a:p>
          <a:p>
            <a:pPr marL="285750" indent="-285750" algn="r" rtl="1">
              <a:buFont typeface="Wingdings" panose="05000000000000000000" pitchFamily="2" charset="2"/>
              <a:buChar char="Ø"/>
            </a:pPr>
            <a:r>
              <a:rPr lang="ar-SA" sz="2000" dirty="0"/>
              <a:t>استخدام معرف أوركيد في أنظمة الجامعة</a:t>
            </a:r>
            <a:r>
              <a:rPr lang="en-US" sz="2000" dirty="0"/>
              <a:t>، </a:t>
            </a:r>
            <a:r>
              <a:rPr lang="ar-SA" sz="2000" dirty="0"/>
              <a:t>خاصة عند التفاعل مع أنظمة المعلومات الخارجية.</a:t>
            </a:r>
          </a:p>
          <a:p>
            <a:pPr marL="285750" indent="-285750" algn="r" rtl="1">
              <a:buFont typeface="Wingdings" panose="05000000000000000000" pitchFamily="2" charset="2"/>
              <a:buChar char="Ø"/>
            </a:pPr>
            <a:endParaRPr lang="ar-SA" sz="2000" dirty="0"/>
          </a:p>
          <a:p>
            <a:pPr marL="285750" indent="-285750" algn="r" rtl="1">
              <a:buFont typeface="Wingdings" panose="05000000000000000000" pitchFamily="2" charset="2"/>
              <a:buChar char="Ø"/>
            </a:pPr>
            <a:r>
              <a:rPr lang="ar-SA" sz="2000" dirty="0"/>
              <a:t>ربط الأنظمة و تبادل المعلومات بشكل آلي، لتوفير وقت الباحثين والحفاظ على تحديث الأنظمة.</a:t>
            </a:r>
          </a:p>
          <a:p>
            <a:pPr algn="r" rtl="1"/>
            <a:endParaRPr lang="en-US" sz="2000" dirty="0"/>
          </a:p>
          <a:p>
            <a:pPr algn="r" rtl="1"/>
            <a:endParaRPr lang="en-US" sz="2000" dirty="0"/>
          </a:p>
        </p:txBody>
      </p:sp>
      <p:sp>
        <p:nvSpPr>
          <p:cNvPr id="10" name="Title 1"/>
          <p:cNvSpPr txBox="1">
            <a:spLocks/>
          </p:cNvSpPr>
          <p:nvPr/>
        </p:nvSpPr>
        <p:spPr>
          <a:xfrm>
            <a:off x="1088967" y="979467"/>
            <a:ext cx="5562600" cy="500512"/>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dirty="0"/>
              <a:t>تطبيق </a:t>
            </a:r>
            <a:r>
              <a:rPr lang="ar-SA" b="1" dirty="0">
                <a:solidFill>
                  <a:srgbClr val="92D050"/>
                </a:solidFill>
              </a:rPr>
              <a:t>أو</a:t>
            </a:r>
            <a:r>
              <a:rPr lang="ar-SA" b="1" dirty="0">
                <a:solidFill>
                  <a:schemeClr val="bg1">
                    <a:lumMod val="65000"/>
                  </a:schemeClr>
                </a:solidFill>
              </a:rPr>
              <a:t>ركيد </a:t>
            </a:r>
            <a:r>
              <a:rPr lang="ar-SA" dirty="0"/>
              <a:t>(</a:t>
            </a:r>
            <a:r>
              <a:rPr lang="en-US" dirty="0"/>
              <a:t>ORC</a:t>
            </a:r>
            <a:r>
              <a:rPr lang="en-US" dirty="0">
                <a:solidFill>
                  <a:srgbClr val="92D050"/>
                </a:solidFill>
              </a:rPr>
              <a:t>ID</a:t>
            </a:r>
            <a:r>
              <a:rPr lang="ar-SA" dirty="0"/>
              <a:t>): الأهداف</a:t>
            </a:r>
            <a:endParaRPr lang="en-US" dirty="0"/>
          </a:p>
        </p:txBody>
      </p:sp>
    </p:spTree>
    <p:extLst>
      <p:ext uri="{BB962C8B-B14F-4D97-AF65-F5344CB8AC3E}">
        <p14:creationId xmlns:p14="http://schemas.microsoft.com/office/powerpoint/2010/main" val="10398264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 name="Group 4"/>
          <p:cNvGrpSpPr/>
          <p:nvPr/>
        </p:nvGrpSpPr>
        <p:grpSpPr>
          <a:xfrm>
            <a:off x="1778240" y="3139672"/>
            <a:ext cx="5940249" cy="1145603"/>
            <a:chOff x="996954" y="1211580"/>
            <a:chExt cx="8117043" cy="1871156"/>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45875"/>
            <a:stretch/>
          </p:blipFill>
          <p:spPr>
            <a:xfrm>
              <a:off x="7116559" y="1211580"/>
              <a:ext cx="1997438" cy="187115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6954" y="1458408"/>
              <a:ext cx="1570542" cy="1570542"/>
            </a:xfrm>
            <a:prstGeom prst="rect">
              <a:avLst/>
            </a:prstGeom>
          </p:spPr>
        </p:pic>
      </p:grpSp>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r="45875"/>
          <a:stretch/>
        </p:blipFill>
        <p:spPr>
          <a:xfrm>
            <a:off x="6227391" y="4508797"/>
            <a:ext cx="1537776" cy="1192694"/>
          </a:xfrm>
          <a:prstGeom prst="rect">
            <a:avLst/>
          </a:prstGeom>
        </p:spPr>
      </p:pic>
      <p:grpSp>
        <p:nvGrpSpPr>
          <p:cNvPr id="18" name="Group 17"/>
          <p:cNvGrpSpPr/>
          <p:nvPr/>
        </p:nvGrpSpPr>
        <p:grpSpPr>
          <a:xfrm>
            <a:off x="1832836" y="1933250"/>
            <a:ext cx="5616872" cy="922137"/>
            <a:chOff x="696728" y="864054"/>
            <a:chExt cx="6796416" cy="1227364"/>
          </a:xfrm>
        </p:grpSpPr>
        <p:grpSp>
          <p:nvGrpSpPr>
            <p:cNvPr id="19" name="Group 18"/>
            <p:cNvGrpSpPr/>
            <p:nvPr/>
          </p:nvGrpSpPr>
          <p:grpSpPr>
            <a:xfrm>
              <a:off x="6369390" y="864054"/>
              <a:ext cx="1123754" cy="1227364"/>
              <a:chOff x="8085145" y="250372"/>
              <a:chExt cx="1123754" cy="1227364"/>
            </a:xfrm>
          </p:grpSpPr>
          <p:pic>
            <p:nvPicPr>
              <p:cNvPr id="22" name="Picture 6" descr="C:\Users\grenzdm\AppData\Local\Microsoft\Windows\Temporary Internet Files\Content.IE5\H89816GN\Stick-figure-male-2-11608-larg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85145" y="250372"/>
                <a:ext cx="442716" cy="88174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C:\Users\grenzdm\AppData\Local\Microsoft\Windows\Temporary Internet Files\Content.IE5\H89816GN\Stick-figure-male-2-11608-larg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66183" y="250372"/>
                <a:ext cx="442716" cy="88174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C:\Users\grenzdm\AppData\Local\Microsoft\Windows\Temporary Internet Files\Content.IE5\H89816GN\Stick-figure-male-2-11608-larg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476" y="595993"/>
                <a:ext cx="442716" cy="881743"/>
              </a:xfrm>
              <a:prstGeom prst="rect">
                <a:avLst/>
              </a:prstGeom>
              <a:noFill/>
              <a:extLst>
                <a:ext uri="{909E8E84-426E-40DD-AFC4-6F175D3DCCD1}">
                  <a14:hiddenFill xmlns:a14="http://schemas.microsoft.com/office/drawing/2010/main">
                    <a:solidFill>
                      <a:srgbClr val="FFFFFF"/>
                    </a:solidFill>
                  </a14:hiddenFill>
                </a:ext>
              </a:extLst>
            </p:spPr>
          </p:pic>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728" y="864054"/>
              <a:ext cx="1219200" cy="1219200"/>
            </a:xfrm>
            <a:prstGeom prst="rect">
              <a:avLst/>
            </a:prstGeom>
          </p:spPr>
        </p:pic>
      </p:grpSp>
      <p:sp>
        <p:nvSpPr>
          <p:cNvPr id="4" name="Left Arrow 3"/>
          <p:cNvSpPr/>
          <p:nvPr/>
        </p:nvSpPr>
        <p:spPr>
          <a:xfrm>
            <a:off x="3235083" y="1810444"/>
            <a:ext cx="2822125" cy="10997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dirty="0"/>
              <a:t>التسجيل في </a:t>
            </a:r>
            <a:r>
              <a:rPr lang="ar-SA" dirty="0">
                <a:solidFill>
                  <a:srgbClr val="92D050"/>
                </a:solidFill>
              </a:rPr>
              <a:t>أو</a:t>
            </a:r>
            <a:r>
              <a:rPr lang="ar-SA" dirty="0">
                <a:solidFill>
                  <a:schemeClr val="bg1">
                    <a:lumMod val="65000"/>
                  </a:schemeClr>
                </a:solidFill>
              </a:rPr>
              <a:t>ركيد</a:t>
            </a:r>
            <a:endParaRPr lang="en-US" dirty="0"/>
          </a:p>
        </p:txBody>
      </p:sp>
      <p:sp>
        <p:nvSpPr>
          <p:cNvPr id="25" name="Left Arrow 24"/>
          <p:cNvSpPr/>
          <p:nvPr/>
        </p:nvSpPr>
        <p:spPr>
          <a:xfrm>
            <a:off x="3287730" y="3220836"/>
            <a:ext cx="2822125" cy="1099769"/>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dirty="0"/>
              <a:t>معلومات الانتساب</a:t>
            </a:r>
          </a:p>
          <a:p>
            <a:pPr algn="ctr"/>
            <a:r>
              <a:rPr lang="en-GB" dirty="0"/>
              <a:t>affiliation</a:t>
            </a:r>
            <a:endParaRPr lang="en-US" dirty="0"/>
          </a:p>
        </p:txBody>
      </p:sp>
      <p:pic>
        <p:nvPicPr>
          <p:cNvPr id="27" name="Picture 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86810" y="4739937"/>
            <a:ext cx="1149361" cy="961554"/>
          </a:xfrm>
          <a:prstGeom prst="rect">
            <a:avLst/>
          </a:prstGeom>
        </p:spPr>
      </p:pic>
      <p:sp>
        <p:nvSpPr>
          <p:cNvPr id="28" name="Left-Right Arrow 27"/>
          <p:cNvSpPr/>
          <p:nvPr/>
        </p:nvSpPr>
        <p:spPr>
          <a:xfrm>
            <a:off x="3352801" y="4558673"/>
            <a:ext cx="2704407" cy="1092249"/>
          </a:xfrm>
          <a:prstGeom prst="lef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ar-SA" dirty="0"/>
              <a:t>التكامل </a:t>
            </a:r>
            <a:endParaRPr lang="en-US" dirty="0"/>
          </a:p>
        </p:txBody>
      </p:sp>
      <p:sp>
        <p:nvSpPr>
          <p:cNvPr id="20" name="Title 1"/>
          <p:cNvSpPr>
            <a:spLocks noGrp="1"/>
          </p:cNvSpPr>
          <p:nvPr>
            <p:ph type="title"/>
          </p:nvPr>
        </p:nvSpPr>
        <p:spPr>
          <a:xfrm>
            <a:off x="1088967" y="979467"/>
            <a:ext cx="5562600" cy="500512"/>
          </a:xfrm>
        </p:spPr>
        <p:txBody>
          <a:bodyPr/>
          <a:lstStyle/>
          <a:p>
            <a:pPr algn="r" rtl="1"/>
            <a:r>
              <a:rPr lang="ar-SA" dirty="0"/>
              <a:t>تطبيق </a:t>
            </a:r>
            <a:r>
              <a:rPr lang="ar-SA" b="1" dirty="0">
                <a:solidFill>
                  <a:srgbClr val="92D050"/>
                </a:solidFill>
              </a:rPr>
              <a:t>أو</a:t>
            </a:r>
            <a:r>
              <a:rPr lang="ar-SA" b="1" dirty="0">
                <a:solidFill>
                  <a:schemeClr val="bg1">
                    <a:lumMod val="65000"/>
                  </a:schemeClr>
                </a:solidFill>
              </a:rPr>
              <a:t>ركيد </a:t>
            </a:r>
            <a:r>
              <a:rPr lang="ar-SA" dirty="0"/>
              <a:t>(</a:t>
            </a:r>
            <a:r>
              <a:rPr lang="en-US" dirty="0"/>
              <a:t>ORC</a:t>
            </a:r>
            <a:r>
              <a:rPr lang="en-US" dirty="0">
                <a:solidFill>
                  <a:srgbClr val="92D050"/>
                </a:solidFill>
              </a:rPr>
              <a:t>ID</a:t>
            </a:r>
            <a:r>
              <a:rPr lang="ar-SA" dirty="0"/>
              <a:t>): الأهداف</a:t>
            </a:r>
            <a:endParaRPr lang="en-US" dirty="0"/>
          </a:p>
        </p:txBody>
      </p:sp>
    </p:spTree>
    <p:extLst>
      <p:ext uri="{BB962C8B-B14F-4D97-AF65-F5344CB8AC3E}">
        <p14:creationId xmlns:p14="http://schemas.microsoft.com/office/powerpoint/2010/main" val="34473780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1252451" y="2913264"/>
            <a:ext cx="6184669" cy="1323439"/>
          </a:xfrm>
          <a:prstGeom prst="rect">
            <a:avLst/>
          </a:prstGeom>
        </p:spPr>
        <p:txBody>
          <a:bodyPr wrap="square">
            <a:spAutoFit/>
          </a:bodyPr>
          <a:lstStyle/>
          <a:p>
            <a:pPr algn="r" rtl="1"/>
            <a:r>
              <a:rPr lang="ar-SA" sz="4000" dirty="0"/>
              <a:t>معرف </a:t>
            </a:r>
            <a:r>
              <a:rPr lang="ar-SA" sz="4000" dirty="0">
                <a:solidFill>
                  <a:srgbClr val="92D050"/>
                </a:solidFill>
              </a:rPr>
              <a:t>أو</a:t>
            </a:r>
            <a:r>
              <a:rPr lang="ar-SA" sz="4000" dirty="0">
                <a:solidFill>
                  <a:schemeClr val="bg1">
                    <a:lumMod val="65000"/>
                  </a:schemeClr>
                </a:solidFill>
              </a:rPr>
              <a:t>ركيد</a:t>
            </a:r>
            <a:r>
              <a:rPr lang="en-US" sz="4000" dirty="0">
                <a:solidFill>
                  <a:schemeClr val="bg1">
                    <a:lumMod val="65000"/>
                  </a:schemeClr>
                </a:solidFill>
              </a:rPr>
              <a:t> </a:t>
            </a:r>
            <a:r>
              <a:rPr lang="en-US" sz="4000" dirty="0">
                <a:solidFill>
                  <a:schemeClr val="tx2">
                    <a:lumMod val="50000"/>
                  </a:schemeClr>
                </a:solidFill>
              </a:rPr>
              <a:t>(</a:t>
            </a:r>
            <a:r>
              <a:rPr lang="en-GB" sz="4000" dirty="0">
                <a:solidFill>
                  <a:schemeClr val="bg1">
                    <a:lumMod val="65000"/>
                  </a:schemeClr>
                </a:solidFill>
              </a:rPr>
              <a:t>ORC</a:t>
            </a:r>
            <a:r>
              <a:rPr lang="en-GB" sz="4000" dirty="0">
                <a:solidFill>
                  <a:srgbClr val="92D050"/>
                </a:solidFill>
              </a:rPr>
              <a:t>ID </a:t>
            </a:r>
            <a:r>
              <a:rPr lang="en-GB" sz="4000" dirty="0">
                <a:solidFill>
                  <a:schemeClr val="tx2">
                    <a:lumMod val="50000"/>
                  </a:schemeClr>
                </a:solidFill>
              </a:rPr>
              <a:t>ID’s</a:t>
            </a:r>
            <a:r>
              <a:rPr lang="en-US" sz="4000" dirty="0">
                <a:solidFill>
                  <a:schemeClr val="tx2">
                    <a:lumMod val="50000"/>
                  </a:schemeClr>
                </a:solidFill>
              </a:rPr>
              <a:t>)</a:t>
            </a:r>
            <a:r>
              <a:rPr lang="en-US" sz="4000" dirty="0">
                <a:solidFill>
                  <a:schemeClr val="bg1">
                    <a:lumMod val="65000"/>
                  </a:schemeClr>
                </a:solidFill>
              </a:rPr>
              <a:t> </a:t>
            </a:r>
            <a:r>
              <a:rPr lang="ar-SA" sz="4000" dirty="0"/>
              <a:t>للجميع</a:t>
            </a:r>
            <a:endParaRPr lang="en-US" sz="4000" dirty="0"/>
          </a:p>
        </p:txBody>
      </p:sp>
    </p:spTree>
    <p:extLst>
      <p:ext uri="{BB962C8B-B14F-4D97-AF65-F5344CB8AC3E}">
        <p14:creationId xmlns:p14="http://schemas.microsoft.com/office/powerpoint/2010/main" val="38320338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962842"/>
            <a:ext cx="6652954" cy="587137"/>
          </a:xfrm>
        </p:spPr>
        <p:txBody>
          <a:bodyPr/>
          <a:lstStyle/>
          <a:p>
            <a:pPr algn="r" rtl="1"/>
            <a:r>
              <a:rPr lang="ar-SA" sz="2200" dirty="0"/>
              <a:t>انشاء معرف </a:t>
            </a:r>
            <a:r>
              <a:rPr lang="ar-SA" sz="2200" dirty="0">
                <a:solidFill>
                  <a:srgbClr val="92D050"/>
                </a:solidFill>
              </a:rPr>
              <a:t>أو</a:t>
            </a:r>
            <a:r>
              <a:rPr lang="ar-SA" sz="2200" dirty="0">
                <a:solidFill>
                  <a:schemeClr val="bg1">
                    <a:lumMod val="65000"/>
                  </a:schemeClr>
                </a:solidFill>
              </a:rPr>
              <a:t>ركيد</a:t>
            </a:r>
            <a:r>
              <a:rPr lang="en-US" sz="2200" dirty="0">
                <a:solidFill>
                  <a:schemeClr val="bg1">
                    <a:lumMod val="65000"/>
                  </a:schemeClr>
                </a:solidFill>
              </a:rPr>
              <a:t> </a:t>
            </a:r>
            <a:r>
              <a:rPr lang="en-US" sz="2200" dirty="0">
                <a:solidFill>
                  <a:schemeClr val="tx2">
                    <a:lumMod val="50000"/>
                  </a:schemeClr>
                </a:solidFill>
              </a:rPr>
              <a:t>(</a:t>
            </a:r>
            <a:r>
              <a:rPr lang="en-GB" sz="2200" dirty="0">
                <a:solidFill>
                  <a:schemeClr val="bg1">
                    <a:lumMod val="65000"/>
                  </a:schemeClr>
                </a:solidFill>
              </a:rPr>
              <a:t>ORC</a:t>
            </a:r>
            <a:r>
              <a:rPr lang="en-GB" sz="2200" dirty="0">
                <a:solidFill>
                  <a:srgbClr val="92D050"/>
                </a:solidFill>
              </a:rPr>
              <a:t>ID </a:t>
            </a:r>
            <a:r>
              <a:rPr lang="en-GB" sz="2200" dirty="0">
                <a:solidFill>
                  <a:schemeClr val="tx2">
                    <a:lumMod val="50000"/>
                  </a:schemeClr>
                </a:solidFill>
              </a:rPr>
              <a:t>ID’s</a:t>
            </a:r>
            <a:r>
              <a:rPr lang="en-US" sz="2200" dirty="0">
                <a:solidFill>
                  <a:schemeClr val="tx2">
                    <a:lumMod val="50000"/>
                  </a:schemeClr>
                </a:solidFill>
              </a:rPr>
              <a:t>)</a:t>
            </a:r>
            <a:r>
              <a:rPr lang="en-US" sz="2200" dirty="0">
                <a:solidFill>
                  <a:schemeClr val="bg1">
                    <a:lumMod val="65000"/>
                  </a:schemeClr>
                </a:solidFill>
              </a:rPr>
              <a:t> </a:t>
            </a:r>
            <a:r>
              <a:rPr lang="ar-SA" sz="2200" dirty="0"/>
              <a:t>:أعضاء هيئة التدريس و الباحثين</a:t>
            </a:r>
            <a:endParaRPr lang="en-US" sz="2200" dirty="0"/>
          </a:p>
        </p:txBody>
      </p:sp>
      <p:pic>
        <p:nvPicPr>
          <p:cNvPr id="5" name="Picture 4"/>
          <p:cNvPicPr>
            <a:picLocks noChangeAspect="1"/>
          </p:cNvPicPr>
          <p:nvPr/>
        </p:nvPicPr>
        <p:blipFill>
          <a:blip r:embed="rId2"/>
          <a:stretch>
            <a:fillRect/>
          </a:stretch>
        </p:blipFill>
        <p:spPr>
          <a:xfrm>
            <a:off x="1231016" y="1884735"/>
            <a:ext cx="6681966" cy="38643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48322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51"/>
          <p:cNvSpPr/>
          <p:nvPr/>
        </p:nvSpPr>
        <p:spPr>
          <a:xfrm>
            <a:off x="-1113875" y="5957875"/>
            <a:ext cx="10571700" cy="105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1" name="Google Shape;241;p51" descr="ORCID Badge COLLECT.jpg"/>
          <p:cNvPicPr preferRelativeResize="0"/>
          <p:nvPr/>
        </p:nvPicPr>
        <p:blipFill rotWithShape="1">
          <a:blip r:embed="rId3">
            <a:alphaModFix/>
          </a:blip>
          <a:srcRect/>
          <a:stretch/>
        </p:blipFill>
        <p:spPr>
          <a:xfrm>
            <a:off x="679936" y="3266076"/>
            <a:ext cx="756743" cy="1059440"/>
          </a:xfrm>
          <a:prstGeom prst="rect">
            <a:avLst/>
          </a:prstGeom>
          <a:noFill/>
          <a:ln>
            <a:noFill/>
          </a:ln>
        </p:spPr>
      </p:pic>
      <p:pic>
        <p:nvPicPr>
          <p:cNvPr id="242" name="Google Shape;242;p51"/>
          <p:cNvPicPr preferRelativeResize="0"/>
          <p:nvPr/>
        </p:nvPicPr>
        <p:blipFill rotWithShape="1">
          <a:blip r:embed="rId4">
            <a:alphaModFix/>
          </a:blip>
          <a:srcRect/>
          <a:stretch/>
        </p:blipFill>
        <p:spPr>
          <a:xfrm>
            <a:off x="1166677" y="3795795"/>
            <a:ext cx="540000" cy="540000"/>
          </a:xfrm>
          <a:prstGeom prst="rect">
            <a:avLst/>
          </a:prstGeom>
          <a:noFill/>
          <a:ln>
            <a:noFill/>
          </a:ln>
        </p:spPr>
      </p:pic>
      <p:sp>
        <p:nvSpPr>
          <p:cNvPr id="243" name="Google Shape;243;p51"/>
          <p:cNvSpPr/>
          <p:nvPr/>
        </p:nvSpPr>
        <p:spPr>
          <a:xfrm>
            <a:off x="337672" y="974720"/>
            <a:ext cx="5126220" cy="2644380"/>
          </a:xfrm>
          <a:prstGeom prst="cloud">
            <a:avLst/>
          </a:prstGeom>
          <a:solidFill>
            <a:srgbClr val="ECEDED"/>
          </a:solidFill>
          <a:ln w="9525"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44" name="Google Shape;244;p51"/>
          <p:cNvSpPr/>
          <p:nvPr/>
        </p:nvSpPr>
        <p:spPr>
          <a:xfrm>
            <a:off x="5726546" y="1377065"/>
            <a:ext cx="3313500" cy="5580300"/>
          </a:xfrm>
          <a:prstGeom prst="rect">
            <a:avLst/>
          </a:prstGeom>
          <a:no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pic>
        <p:nvPicPr>
          <p:cNvPr id="245" name="Google Shape;245;p51" descr="ORCID Badge CONNECT.jpg"/>
          <p:cNvPicPr preferRelativeResize="0"/>
          <p:nvPr/>
        </p:nvPicPr>
        <p:blipFill rotWithShape="1">
          <a:blip r:embed="rId5">
            <a:alphaModFix/>
          </a:blip>
          <a:srcRect/>
          <a:stretch/>
        </p:blipFill>
        <p:spPr>
          <a:xfrm>
            <a:off x="2483213" y="4962996"/>
            <a:ext cx="762679" cy="1067750"/>
          </a:xfrm>
          <a:prstGeom prst="rect">
            <a:avLst/>
          </a:prstGeom>
          <a:noFill/>
          <a:ln>
            <a:noFill/>
          </a:ln>
        </p:spPr>
      </p:pic>
      <p:sp>
        <p:nvSpPr>
          <p:cNvPr id="246" name="Google Shape;246;p51"/>
          <p:cNvSpPr txBox="1"/>
          <p:nvPr/>
        </p:nvSpPr>
        <p:spPr>
          <a:xfrm>
            <a:off x="180259" y="1375249"/>
            <a:ext cx="1480500" cy="3693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b="1">
                <a:solidFill>
                  <a:schemeClr val="dk2"/>
                </a:solidFill>
                <a:latin typeface="Open Sans"/>
                <a:ea typeface="Open Sans"/>
                <a:cs typeface="Open Sans"/>
                <a:sym typeface="Open Sans"/>
              </a:rPr>
              <a:t>الباحث</a:t>
            </a:r>
            <a:endParaRPr sz="1800" b="1">
              <a:solidFill>
                <a:schemeClr val="dk2"/>
              </a:solidFill>
              <a:latin typeface="Open Sans"/>
              <a:ea typeface="Open Sans"/>
              <a:cs typeface="Open Sans"/>
              <a:sym typeface="Open Sans"/>
            </a:endParaRPr>
          </a:p>
        </p:txBody>
      </p:sp>
      <p:sp>
        <p:nvSpPr>
          <p:cNvPr id="247" name="Google Shape;247;p51"/>
          <p:cNvSpPr txBox="1"/>
          <p:nvPr/>
        </p:nvSpPr>
        <p:spPr>
          <a:xfrm>
            <a:off x="211268" y="4335795"/>
            <a:ext cx="13476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a:solidFill>
                  <a:schemeClr val="dk2"/>
                </a:solidFill>
                <a:latin typeface="Open Sans"/>
                <a:ea typeface="Open Sans"/>
                <a:cs typeface="Open Sans"/>
                <a:sym typeface="Open Sans"/>
              </a:rPr>
              <a:t>جامعة</a:t>
            </a:r>
            <a:endParaRPr sz="1800" b="1">
              <a:solidFill>
                <a:schemeClr val="dk2"/>
              </a:solidFill>
              <a:latin typeface="Open Sans"/>
              <a:ea typeface="Open Sans"/>
              <a:cs typeface="Open Sans"/>
              <a:sym typeface="Open Sans"/>
            </a:endParaRPr>
          </a:p>
        </p:txBody>
      </p:sp>
      <p:sp>
        <p:nvSpPr>
          <p:cNvPr id="248" name="Google Shape;248;p51"/>
          <p:cNvSpPr/>
          <p:nvPr/>
        </p:nvSpPr>
        <p:spPr>
          <a:xfrm>
            <a:off x="1737009" y="2541295"/>
            <a:ext cx="720000" cy="1449300"/>
          </a:xfrm>
          <a:prstGeom prst="down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sp>
        <p:nvSpPr>
          <p:cNvPr id="249" name="Google Shape;249;p51"/>
          <p:cNvSpPr txBox="1"/>
          <p:nvPr/>
        </p:nvSpPr>
        <p:spPr>
          <a:xfrm>
            <a:off x="0" y="2560157"/>
            <a:ext cx="2126400" cy="7386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rgbClr val="000000"/>
              </a:buClr>
              <a:buSzPts val="1100"/>
              <a:buFont typeface="Arial"/>
              <a:buNone/>
            </a:pPr>
            <a:r>
              <a:rPr lang="en-US">
                <a:solidFill>
                  <a:schemeClr val="dk2"/>
                </a:solidFill>
                <a:latin typeface="Open Sans"/>
                <a:ea typeface="Open Sans"/>
                <a:cs typeface="Open Sans"/>
                <a:sym typeface="Open Sans"/>
              </a:rPr>
              <a:t>يعطي الإذن لجمعالمعرف و الوصول إلى السجل</a:t>
            </a:r>
            <a:endParaRPr>
              <a:solidFill>
                <a:schemeClr val="dk2"/>
              </a:solidFill>
              <a:latin typeface="Open Sans"/>
              <a:ea typeface="Open Sans"/>
              <a:cs typeface="Open Sans"/>
              <a:sym typeface="Open Sans"/>
            </a:endParaRPr>
          </a:p>
          <a:p>
            <a:pPr marL="0" marR="0" lvl="0" indent="0" algn="r" rtl="1">
              <a:spcBef>
                <a:spcPts val="0"/>
              </a:spcBef>
              <a:spcAft>
                <a:spcPts val="0"/>
              </a:spcAft>
              <a:buNone/>
            </a:pPr>
            <a:endParaRPr>
              <a:solidFill>
                <a:schemeClr val="dk2"/>
              </a:solidFill>
              <a:latin typeface="Open Sans"/>
              <a:ea typeface="Open Sans"/>
              <a:cs typeface="Open Sans"/>
              <a:sym typeface="Open Sans"/>
            </a:endParaRPr>
          </a:p>
        </p:txBody>
      </p:sp>
      <p:pic>
        <p:nvPicPr>
          <p:cNvPr id="250" name="Google Shape;250;p51"/>
          <p:cNvPicPr preferRelativeResize="0"/>
          <p:nvPr/>
        </p:nvPicPr>
        <p:blipFill rotWithShape="1">
          <a:blip r:embed="rId6">
            <a:alphaModFix/>
          </a:blip>
          <a:srcRect/>
          <a:stretch/>
        </p:blipFill>
        <p:spPr>
          <a:xfrm>
            <a:off x="1737013" y="6013448"/>
            <a:ext cx="719995" cy="719995"/>
          </a:xfrm>
          <a:prstGeom prst="rect">
            <a:avLst/>
          </a:prstGeom>
          <a:noFill/>
          <a:ln>
            <a:noFill/>
          </a:ln>
        </p:spPr>
      </p:pic>
      <p:pic>
        <p:nvPicPr>
          <p:cNvPr id="251" name="Google Shape;251;p51"/>
          <p:cNvPicPr preferRelativeResize="0"/>
          <p:nvPr/>
        </p:nvPicPr>
        <p:blipFill rotWithShape="1">
          <a:blip r:embed="rId7">
            <a:alphaModFix/>
          </a:blip>
          <a:srcRect/>
          <a:stretch/>
        </p:blipFill>
        <p:spPr>
          <a:xfrm>
            <a:off x="1565678" y="3836824"/>
            <a:ext cx="1079992" cy="1079992"/>
          </a:xfrm>
          <a:prstGeom prst="rect">
            <a:avLst/>
          </a:prstGeom>
          <a:noFill/>
          <a:ln>
            <a:noFill/>
          </a:ln>
        </p:spPr>
      </p:pic>
      <p:pic>
        <p:nvPicPr>
          <p:cNvPr id="252" name="Google Shape;252;p51"/>
          <p:cNvPicPr preferRelativeResize="0"/>
          <p:nvPr/>
        </p:nvPicPr>
        <p:blipFill rotWithShape="1">
          <a:blip r:embed="rId8">
            <a:alphaModFix/>
          </a:blip>
          <a:srcRect/>
          <a:stretch/>
        </p:blipFill>
        <p:spPr>
          <a:xfrm>
            <a:off x="1741030" y="5055728"/>
            <a:ext cx="719993" cy="719993"/>
          </a:xfrm>
          <a:prstGeom prst="rect">
            <a:avLst/>
          </a:prstGeom>
          <a:noFill/>
          <a:ln>
            <a:noFill/>
          </a:ln>
        </p:spPr>
      </p:pic>
      <p:sp>
        <p:nvSpPr>
          <p:cNvPr id="253" name="Google Shape;253;p51"/>
          <p:cNvSpPr/>
          <p:nvPr/>
        </p:nvSpPr>
        <p:spPr>
          <a:xfrm flipH="1">
            <a:off x="2922179" y="1378686"/>
            <a:ext cx="2610000" cy="867000"/>
          </a:xfrm>
          <a:prstGeom prst="leftRightArrow">
            <a:avLst>
              <a:gd name="adj1" fmla="val 50000"/>
              <a:gd name="adj2" fmla="val 50000"/>
            </a:avLst>
          </a:prstGeom>
          <a:solidFill>
            <a:srgbClr val="BFBFBF"/>
          </a:solidFill>
          <a:ln>
            <a:noFill/>
          </a:ln>
        </p:spPr>
        <p:txBody>
          <a:bodyPr spcFirstLastPara="1" wrap="square" lIns="91425" tIns="45700" rIns="91425" bIns="45700" anchor="ctr" anchorCtr="0">
            <a:noAutofit/>
          </a:bodyPr>
          <a:lstStyle/>
          <a:p>
            <a:pPr marL="0" marR="0" lvl="0" indent="0" algn="r" rtl="1">
              <a:spcBef>
                <a:spcPts val="0"/>
              </a:spcBef>
              <a:spcAft>
                <a:spcPts val="0"/>
              </a:spcAft>
              <a:buSzPts val="1100"/>
              <a:buNone/>
            </a:pPr>
            <a:r>
              <a:rPr lang="en-US">
                <a:solidFill>
                  <a:schemeClr val="dk2"/>
                </a:solidFill>
                <a:latin typeface="Open Sans"/>
                <a:ea typeface="Open Sans"/>
                <a:cs typeface="Open Sans"/>
                <a:sym typeface="Open Sans"/>
              </a:rPr>
              <a:t>التسجيل وادارة سجل ORCID</a:t>
            </a:r>
            <a:endParaRPr>
              <a:solidFill>
                <a:schemeClr val="dk2"/>
              </a:solidFill>
              <a:latin typeface="Open Sans"/>
              <a:ea typeface="Open Sans"/>
              <a:cs typeface="Open Sans"/>
              <a:sym typeface="Open Sans"/>
            </a:endParaRPr>
          </a:p>
        </p:txBody>
      </p:sp>
      <p:sp>
        <p:nvSpPr>
          <p:cNvPr id="254" name="Google Shape;254;p51"/>
          <p:cNvSpPr/>
          <p:nvPr/>
        </p:nvSpPr>
        <p:spPr>
          <a:xfrm>
            <a:off x="5852683" y="3982953"/>
            <a:ext cx="3014100" cy="834000"/>
          </a:xfrm>
          <a:prstGeom prst="rect">
            <a:avLst/>
          </a:prstGeom>
          <a:solidFill>
            <a:schemeClr val="lt1"/>
          </a:solidFill>
          <a:ln w="28575" cap="flat" cmpd="sng">
            <a:solidFill>
              <a:srgbClr val="BBDA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التوظيف:</a:t>
            </a:r>
            <a:endParaRPr b="1">
              <a:solidFill>
                <a:schemeClr val="dk2"/>
              </a:solidFill>
              <a:latin typeface="Open Sans"/>
              <a:ea typeface="Open Sans"/>
              <a:cs typeface="Open Sans"/>
              <a:sym typeface="Open Sans"/>
            </a:endParaRPr>
          </a:p>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جامعة XXX</a:t>
            </a:r>
            <a:endParaRPr b="1">
              <a:solidFill>
                <a:schemeClr val="dk2"/>
              </a:solidFill>
              <a:latin typeface="Open Sans"/>
              <a:ea typeface="Open Sans"/>
              <a:cs typeface="Open Sans"/>
              <a:sym typeface="Open Sans"/>
            </a:endParaRPr>
          </a:p>
          <a:p>
            <a:pPr marL="0" marR="0" lvl="0" indent="0" algn="r" rtl="1">
              <a:spcBef>
                <a:spcPts val="0"/>
              </a:spcBef>
              <a:spcAft>
                <a:spcPts val="0"/>
              </a:spcAft>
              <a:buSzPts val="1100"/>
              <a:buNone/>
            </a:pPr>
            <a:r>
              <a:rPr lang="en-US" b="1">
                <a:solidFill>
                  <a:schemeClr val="dk2"/>
                </a:solidFill>
                <a:latin typeface="Open Sans"/>
                <a:ea typeface="Open Sans"/>
                <a:cs typeface="Open Sans"/>
                <a:sym typeface="Open Sans"/>
              </a:rPr>
              <a:t>المصدر: جامعة XX (معرف الجامعة)</a:t>
            </a:r>
            <a:endParaRPr b="1">
              <a:solidFill>
                <a:schemeClr val="dk2"/>
              </a:solidFill>
              <a:latin typeface="Open Sans"/>
              <a:ea typeface="Open Sans"/>
              <a:cs typeface="Open Sans"/>
              <a:sym typeface="Open Sans"/>
            </a:endParaRPr>
          </a:p>
        </p:txBody>
      </p:sp>
      <p:sp>
        <p:nvSpPr>
          <p:cNvPr id="255" name="Google Shape;255;p51"/>
          <p:cNvSpPr txBox="1"/>
          <p:nvPr/>
        </p:nvSpPr>
        <p:spPr>
          <a:xfrm>
            <a:off x="7362500" y="1000000"/>
            <a:ext cx="1647300" cy="3498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b="1">
                <a:solidFill>
                  <a:schemeClr val="dk2"/>
                </a:solidFill>
                <a:latin typeface="Open Sans"/>
                <a:ea typeface="Open Sans"/>
                <a:cs typeface="Open Sans"/>
                <a:sym typeface="Open Sans"/>
              </a:rPr>
              <a:t>سجل ORCID</a:t>
            </a:r>
            <a:endParaRPr sz="1800" b="1">
              <a:solidFill>
                <a:schemeClr val="dk2"/>
              </a:solidFill>
              <a:latin typeface="Open Sans"/>
              <a:ea typeface="Open Sans"/>
              <a:cs typeface="Open Sans"/>
              <a:sym typeface="Open Sans"/>
            </a:endParaRPr>
          </a:p>
        </p:txBody>
      </p:sp>
      <p:sp>
        <p:nvSpPr>
          <p:cNvPr id="256" name="Google Shape;256;p51"/>
          <p:cNvSpPr/>
          <p:nvPr/>
        </p:nvSpPr>
        <p:spPr>
          <a:xfrm>
            <a:off x="3356629" y="4022889"/>
            <a:ext cx="2175600" cy="860700"/>
          </a:xfrm>
          <a:prstGeom prst="rightArrow">
            <a:avLst>
              <a:gd name="adj1" fmla="val 50000"/>
              <a:gd name="adj2" fmla="val 50000"/>
            </a:avLst>
          </a:prstGeom>
          <a:noFill/>
          <a:ln w="28575" cap="flat" cmpd="sng">
            <a:solidFill>
              <a:srgbClr val="BBDA6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dk2"/>
                </a:solidFill>
                <a:latin typeface="Open Sans"/>
                <a:ea typeface="Open Sans"/>
                <a:cs typeface="Open Sans"/>
                <a:sym typeface="Open Sans"/>
              </a:rPr>
              <a:t>ربط الانتماء</a:t>
            </a:r>
            <a:endParaRPr sz="1400">
              <a:solidFill>
                <a:schemeClr val="dk2"/>
              </a:solidFill>
              <a:latin typeface="Open Sans"/>
              <a:ea typeface="Open Sans"/>
              <a:cs typeface="Open Sans"/>
              <a:sym typeface="Open Sans"/>
            </a:endParaRPr>
          </a:p>
        </p:txBody>
      </p:sp>
      <p:sp>
        <p:nvSpPr>
          <p:cNvPr id="257" name="Google Shape;257;p51"/>
          <p:cNvSpPr txBox="1"/>
          <p:nvPr/>
        </p:nvSpPr>
        <p:spPr>
          <a:xfrm>
            <a:off x="592069" y="5252641"/>
            <a:ext cx="9669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a:solidFill>
                  <a:schemeClr val="dk2"/>
                </a:solidFill>
                <a:latin typeface="Open Sans"/>
                <a:ea typeface="Open Sans"/>
                <a:cs typeface="Open Sans"/>
                <a:sym typeface="Open Sans"/>
              </a:rPr>
              <a:t>ممول</a:t>
            </a:r>
            <a:endParaRPr sz="1800" b="1">
              <a:solidFill>
                <a:schemeClr val="dk2"/>
              </a:solidFill>
              <a:latin typeface="Open Sans"/>
              <a:ea typeface="Open Sans"/>
              <a:cs typeface="Open Sans"/>
              <a:sym typeface="Open Sans"/>
            </a:endParaRPr>
          </a:p>
        </p:txBody>
      </p:sp>
      <p:sp>
        <p:nvSpPr>
          <p:cNvPr id="258" name="Google Shape;258;p51"/>
          <p:cNvSpPr/>
          <p:nvPr/>
        </p:nvSpPr>
        <p:spPr>
          <a:xfrm>
            <a:off x="3356629" y="5010253"/>
            <a:ext cx="2175600" cy="860700"/>
          </a:xfrm>
          <a:prstGeom prst="rightArrow">
            <a:avLst>
              <a:gd name="adj1" fmla="val 50000"/>
              <a:gd name="adj2" fmla="val 50000"/>
            </a:avLst>
          </a:prstGeom>
          <a:noFill/>
          <a:ln w="28575" cap="flat" cmpd="sng">
            <a:solidFill>
              <a:srgbClr val="BBDA6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dk2"/>
                </a:solidFill>
                <a:latin typeface="Open Sans"/>
                <a:ea typeface="Open Sans"/>
                <a:cs typeface="Open Sans"/>
                <a:sym typeface="Open Sans"/>
              </a:rPr>
              <a:t>ربط المنحة</a:t>
            </a:r>
            <a:endParaRPr sz="1400">
              <a:solidFill>
                <a:schemeClr val="dk2"/>
              </a:solidFill>
              <a:latin typeface="Open Sans"/>
              <a:ea typeface="Open Sans"/>
              <a:cs typeface="Open Sans"/>
              <a:sym typeface="Open Sans"/>
            </a:endParaRPr>
          </a:p>
        </p:txBody>
      </p:sp>
      <p:sp>
        <p:nvSpPr>
          <p:cNvPr id="259" name="Google Shape;259;p51"/>
          <p:cNvSpPr/>
          <p:nvPr/>
        </p:nvSpPr>
        <p:spPr>
          <a:xfrm>
            <a:off x="5852683" y="4994017"/>
            <a:ext cx="3014100" cy="834000"/>
          </a:xfrm>
          <a:prstGeom prst="rect">
            <a:avLst/>
          </a:prstGeom>
          <a:solidFill>
            <a:schemeClr val="lt1"/>
          </a:solidFill>
          <a:ln w="28575" cap="flat" cmpd="sng">
            <a:solidFill>
              <a:srgbClr val="BBDA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التمويل:</a:t>
            </a:r>
            <a:endParaRPr b="1">
              <a:solidFill>
                <a:schemeClr val="dk2"/>
              </a:solidFill>
              <a:latin typeface="Open Sans"/>
              <a:ea typeface="Open Sans"/>
              <a:cs typeface="Open Sans"/>
              <a:sym typeface="Open Sans"/>
            </a:endParaRPr>
          </a:p>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المؤسسة ، منحة # 123</a:t>
            </a:r>
            <a:endParaRPr b="1">
              <a:solidFill>
                <a:schemeClr val="dk2"/>
              </a:solidFill>
              <a:latin typeface="Open Sans"/>
              <a:ea typeface="Open Sans"/>
              <a:cs typeface="Open Sans"/>
              <a:sym typeface="Open Sans"/>
            </a:endParaRPr>
          </a:p>
          <a:p>
            <a:pPr marL="0" marR="0" lvl="0" indent="0" algn="r" rtl="1">
              <a:spcBef>
                <a:spcPts val="0"/>
              </a:spcBef>
              <a:spcAft>
                <a:spcPts val="0"/>
              </a:spcAft>
              <a:buSzPts val="1100"/>
              <a:buNone/>
            </a:pPr>
            <a:r>
              <a:rPr lang="en-US" b="1">
                <a:solidFill>
                  <a:schemeClr val="dk2"/>
                </a:solidFill>
                <a:latin typeface="Open Sans"/>
                <a:ea typeface="Open Sans"/>
                <a:cs typeface="Open Sans"/>
                <a:sym typeface="Open Sans"/>
              </a:rPr>
              <a:t>المصدر: مؤسسة YYY (معرف الممول)</a:t>
            </a:r>
            <a:endParaRPr b="1">
              <a:solidFill>
                <a:schemeClr val="dk2"/>
              </a:solidFill>
              <a:latin typeface="Open Sans"/>
              <a:ea typeface="Open Sans"/>
              <a:cs typeface="Open Sans"/>
              <a:sym typeface="Open Sans"/>
            </a:endParaRPr>
          </a:p>
        </p:txBody>
      </p:sp>
      <p:pic>
        <p:nvPicPr>
          <p:cNvPr id="260" name="Google Shape;260;p51"/>
          <p:cNvPicPr preferRelativeResize="0"/>
          <p:nvPr/>
        </p:nvPicPr>
        <p:blipFill rotWithShape="1">
          <a:blip r:embed="rId4">
            <a:alphaModFix/>
          </a:blip>
          <a:srcRect/>
          <a:stretch/>
        </p:blipFill>
        <p:spPr>
          <a:xfrm>
            <a:off x="3086630" y="5086431"/>
            <a:ext cx="540000" cy="540000"/>
          </a:xfrm>
          <a:prstGeom prst="rect">
            <a:avLst/>
          </a:prstGeom>
          <a:noFill/>
          <a:ln>
            <a:noFill/>
          </a:ln>
        </p:spPr>
      </p:pic>
      <p:sp>
        <p:nvSpPr>
          <p:cNvPr id="261" name="Google Shape;261;p51"/>
          <p:cNvSpPr/>
          <p:nvPr/>
        </p:nvSpPr>
        <p:spPr>
          <a:xfrm>
            <a:off x="3356629" y="5992926"/>
            <a:ext cx="2175600" cy="860700"/>
          </a:xfrm>
          <a:prstGeom prst="rightArrow">
            <a:avLst>
              <a:gd name="adj1" fmla="val 50000"/>
              <a:gd name="adj2" fmla="val 50000"/>
            </a:avLst>
          </a:prstGeom>
          <a:noFill/>
          <a:ln w="28575" cap="flat" cmpd="sng">
            <a:solidFill>
              <a:srgbClr val="BBDA68"/>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b="1">
                <a:solidFill>
                  <a:schemeClr val="dk2"/>
                </a:solidFill>
                <a:latin typeface="Open Sans"/>
                <a:ea typeface="Open Sans"/>
                <a:cs typeface="Open Sans"/>
                <a:sym typeface="Open Sans"/>
              </a:rPr>
              <a:t>توصيل المنشور</a:t>
            </a:r>
            <a:endParaRPr sz="1400">
              <a:solidFill>
                <a:schemeClr val="dk2"/>
              </a:solidFill>
              <a:latin typeface="Open Sans"/>
              <a:ea typeface="Open Sans"/>
              <a:cs typeface="Open Sans"/>
              <a:sym typeface="Open Sans"/>
            </a:endParaRPr>
          </a:p>
        </p:txBody>
      </p:sp>
      <p:pic>
        <p:nvPicPr>
          <p:cNvPr id="262" name="Google Shape;262;p51"/>
          <p:cNvPicPr preferRelativeResize="0"/>
          <p:nvPr/>
        </p:nvPicPr>
        <p:blipFill rotWithShape="1">
          <a:blip r:embed="rId4">
            <a:alphaModFix/>
          </a:blip>
          <a:srcRect/>
          <a:stretch/>
        </p:blipFill>
        <p:spPr>
          <a:xfrm>
            <a:off x="3086629" y="6064646"/>
            <a:ext cx="540000" cy="540000"/>
          </a:xfrm>
          <a:prstGeom prst="rect">
            <a:avLst/>
          </a:prstGeom>
          <a:noFill/>
          <a:ln>
            <a:noFill/>
          </a:ln>
        </p:spPr>
      </p:pic>
      <p:sp>
        <p:nvSpPr>
          <p:cNvPr id="263" name="Google Shape;263;p51"/>
          <p:cNvSpPr/>
          <p:nvPr/>
        </p:nvSpPr>
        <p:spPr>
          <a:xfrm>
            <a:off x="5852683" y="5992926"/>
            <a:ext cx="3014100" cy="834000"/>
          </a:xfrm>
          <a:prstGeom prst="rect">
            <a:avLst/>
          </a:prstGeom>
          <a:solidFill>
            <a:schemeClr val="lt1"/>
          </a:solidFill>
          <a:ln w="28575" cap="flat" cmpd="sng">
            <a:solidFill>
              <a:srgbClr val="BBDA68"/>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العمل:</a:t>
            </a:r>
            <a:endParaRPr b="1">
              <a:solidFill>
                <a:schemeClr val="dk2"/>
              </a:solidFill>
              <a:latin typeface="Open Sans"/>
              <a:ea typeface="Open Sans"/>
              <a:cs typeface="Open Sans"/>
              <a:sym typeface="Open Sans"/>
            </a:endParaRPr>
          </a:p>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كتاب ، الفصل ، 2016</a:t>
            </a:r>
            <a:endParaRPr b="1">
              <a:solidFill>
                <a:schemeClr val="dk2"/>
              </a:solidFill>
              <a:latin typeface="Open Sans"/>
              <a:ea typeface="Open Sans"/>
              <a:cs typeface="Open Sans"/>
              <a:sym typeface="Open Sans"/>
            </a:endParaRPr>
          </a:p>
          <a:p>
            <a:pPr marL="0" marR="0" lvl="0" indent="0" algn="r" rtl="1">
              <a:spcBef>
                <a:spcPts val="0"/>
              </a:spcBef>
              <a:spcAft>
                <a:spcPts val="0"/>
              </a:spcAft>
              <a:buClr>
                <a:srgbClr val="000000"/>
              </a:buClr>
              <a:buSzPts val="1100"/>
              <a:buFont typeface="Arial"/>
              <a:buNone/>
            </a:pPr>
            <a:r>
              <a:rPr lang="en-US" b="1">
                <a:solidFill>
                  <a:schemeClr val="dk2"/>
                </a:solidFill>
                <a:latin typeface="Open Sans"/>
                <a:ea typeface="Open Sans"/>
                <a:cs typeface="Open Sans"/>
                <a:sym typeface="Open Sans"/>
              </a:rPr>
              <a:t>المصدر: الناشر ZZZ (DOI: 675)</a:t>
            </a:r>
            <a:endParaRPr b="1">
              <a:solidFill>
                <a:schemeClr val="dk2"/>
              </a:solidFill>
              <a:latin typeface="Open Sans"/>
              <a:ea typeface="Open Sans"/>
              <a:cs typeface="Open Sans"/>
              <a:sym typeface="Open Sans"/>
            </a:endParaRPr>
          </a:p>
          <a:p>
            <a:pPr marL="0" marR="0" lvl="0" indent="0" algn="r" rtl="1">
              <a:spcBef>
                <a:spcPts val="0"/>
              </a:spcBef>
              <a:spcAft>
                <a:spcPts val="0"/>
              </a:spcAft>
              <a:buNone/>
            </a:pPr>
            <a:endParaRPr b="1">
              <a:solidFill>
                <a:schemeClr val="dk2"/>
              </a:solidFill>
              <a:latin typeface="Open Sans"/>
              <a:ea typeface="Open Sans"/>
              <a:cs typeface="Open Sans"/>
              <a:sym typeface="Open Sans"/>
            </a:endParaRPr>
          </a:p>
        </p:txBody>
      </p:sp>
      <p:sp>
        <p:nvSpPr>
          <p:cNvPr id="264" name="Google Shape;264;p51"/>
          <p:cNvSpPr txBox="1"/>
          <p:nvPr/>
        </p:nvSpPr>
        <p:spPr>
          <a:xfrm>
            <a:off x="281938" y="6235314"/>
            <a:ext cx="1277100" cy="3693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800" b="1">
                <a:solidFill>
                  <a:schemeClr val="dk2"/>
                </a:solidFill>
                <a:latin typeface="Open Sans"/>
                <a:ea typeface="Open Sans"/>
                <a:cs typeface="Open Sans"/>
                <a:sym typeface="Open Sans"/>
              </a:rPr>
              <a:t>الناشر</a:t>
            </a:r>
            <a:endParaRPr sz="1800" b="1">
              <a:solidFill>
                <a:schemeClr val="dk2"/>
              </a:solidFill>
              <a:latin typeface="Open Sans"/>
              <a:ea typeface="Open Sans"/>
              <a:cs typeface="Open Sans"/>
              <a:sym typeface="Open Sans"/>
            </a:endParaRPr>
          </a:p>
        </p:txBody>
      </p:sp>
      <p:pic>
        <p:nvPicPr>
          <p:cNvPr id="265" name="Google Shape;265;p51"/>
          <p:cNvPicPr preferRelativeResize="0"/>
          <p:nvPr/>
        </p:nvPicPr>
        <p:blipFill rotWithShape="1">
          <a:blip r:embed="rId4">
            <a:alphaModFix/>
          </a:blip>
          <a:srcRect/>
          <a:stretch/>
        </p:blipFill>
        <p:spPr>
          <a:xfrm>
            <a:off x="3086630" y="4164447"/>
            <a:ext cx="540000" cy="540000"/>
          </a:xfrm>
          <a:prstGeom prst="rect">
            <a:avLst/>
          </a:prstGeom>
          <a:noFill/>
          <a:ln>
            <a:noFill/>
          </a:ln>
        </p:spPr>
      </p:pic>
      <p:cxnSp>
        <p:nvCxnSpPr>
          <p:cNvPr id="266" name="Google Shape;266;p51"/>
          <p:cNvCxnSpPr/>
          <p:nvPr/>
        </p:nvCxnSpPr>
        <p:spPr>
          <a:xfrm rot="10800000">
            <a:off x="407808" y="4918302"/>
            <a:ext cx="8459100" cy="0"/>
          </a:xfrm>
          <a:prstGeom prst="straightConnector1">
            <a:avLst/>
          </a:prstGeom>
          <a:noFill/>
          <a:ln w="12700" cap="flat" cmpd="sng">
            <a:solidFill>
              <a:srgbClr val="DBEBAE"/>
            </a:solidFill>
            <a:prstDash val="solid"/>
            <a:miter lim="800000"/>
            <a:headEnd type="none" w="sm" len="sm"/>
            <a:tailEnd type="none" w="sm" len="sm"/>
          </a:ln>
        </p:spPr>
      </p:cxnSp>
      <p:cxnSp>
        <p:nvCxnSpPr>
          <p:cNvPr id="267" name="Google Shape;267;p51"/>
          <p:cNvCxnSpPr/>
          <p:nvPr/>
        </p:nvCxnSpPr>
        <p:spPr>
          <a:xfrm rot="10800000">
            <a:off x="407808" y="5920510"/>
            <a:ext cx="8459100" cy="0"/>
          </a:xfrm>
          <a:prstGeom prst="straightConnector1">
            <a:avLst/>
          </a:prstGeom>
          <a:noFill/>
          <a:ln w="12700" cap="flat" cmpd="sng">
            <a:solidFill>
              <a:srgbClr val="DBEBAE"/>
            </a:solidFill>
            <a:prstDash val="solid"/>
            <a:miter lim="800000"/>
            <a:headEnd type="none" w="sm" len="sm"/>
            <a:tailEnd type="none" w="sm" len="sm"/>
          </a:ln>
        </p:spPr>
      </p:cxnSp>
      <p:grpSp>
        <p:nvGrpSpPr>
          <p:cNvPr id="268" name="Google Shape;268;p51"/>
          <p:cNvGrpSpPr/>
          <p:nvPr/>
        </p:nvGrpSpPr>
        <p:grpSpPr>
          <a:xfrm>
            <a:off x="5852924" y="1769860"/>
            <a:ext cx="3014371" cy="558600"/>
            <a:chOff x="5700890" y="859514"/>
            <a:chExt cx="2695253" cy="558600"/>
          </a:xfrm>
        </p:grpSpPr>
        <p:pic>
          <p:nvPicPr>
            <p:cNvPr id="269" name="Google Shape;269;p51" descr="orcid_128x128.png"/>
            <p:cNvPicPr preferRelativeResize="0"/>
            <p:nvPr/>
          </p:nvPicPr>
          <p:blipFill rotWithShape="1">
            <a:blip r:embed="rId9">
              <a:alphaModFix/>
            </a:blip>
            <a:srcRect/>
            <a:stretch/>
          </p:blipFill>
          <p:spPr>
            <a:xfrm>
              <a:off x="5758956" y="1100658"/>
              <a:ext cx="285929" cy="285929"/>
            </a:xfrm>
            <a:prstGeom prst="rect">
              <a:avLst/>
            </a:prstGeom>
            <a:noFill/>
            <a:ln>
              <a:noFill/>
            </a:ln>
          </p:spPr>
        </p:pic>
        <p:sp>
          <p:nvSpPr>
            <p:cNvPr id="270" name="Google Shape;270;p51"/>
            <p:cNvSpPr txBox="1"/>
            <p:nvPr/>
          </p:nvSpPr>
          <p:spPr>
            <a:xfrm>
              <a:off x="6096343" y="1089734"/>
              <a:ext cx="2299800" cy="2769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chemeClr val="dk1"/>
                  </a:solidFill>
                  <a:latin typeface="Open Sans"/>
                  <a:ea typeface="Open Sans"/>
                  <a:cs typeface="Open Sans"/>
                  <a:sym typeface="Open Sans"/>
                </a:rPr>
                <a:t>orcid.org/xxxx-xxxx-xxxx-xxxx</a:t>
              </a:r>
              <a:endParaRPr sz="1200">
                <a:solidFill>
                  <a:schemeClr val="dk1"/>
                </a:solidFill>
                <a:latin typeface="Open Sans"/>
                <a:ea typeface="Open Sans"/>
                <a:cs typeface="Open Sans"/>
                <a:sym typeface="Open Sans"/>
              </a:endParaRPr>
            </a:p>
          </p:txBody>
        </p:sp>
        <p:sp>
          <p:nvSpPr>
            <p:cNvPr id="271" name="Google Shape;271;p51"/>
            <p:cNvSpPr/>
            <p:nvPr/>
          </p:nvSpPr>
          <p:spPr>
            <a:xfrm>
              <a:off x="5700890" y="859514"/>
              <a:ext cx="2695200" cy="189000"/>
            </a:xfrm>
            <a:prstGeom prst="rect">
              <a:avLst/>
            </a:prstGeom>
            <a:solidFill>
              <a:schemeClr val="dk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400" b="1">
                  <a:solidFill>
                    <a:schemeClr val="lt1"/>
                  </a:solidFill>
                  <a:latin typeface="Open Sans"/>
                  <a:ea typeface="Open Sans"/>
                  <a:cs typeface="Open Sans"/>
                  <a:sym typeface="Open Sans"/>
                </a:rPr>
                <a:t>ORCID ID</a:t>
              </a:r>
              <a:endParaRPr sz="1400" b="1">
                <a:solidFill>
                  <a:schemeClr val="lt1"/>
                </a:solidFill>
                <a:latin typeface="Open Sans"/>
                <a:ea typeface="Open Sans"/>
                <a:cs typeface="Open Sans"/>
                <a:sym typeface="Open Sans"/>
              </a:endParaRPr>
            </a:p>
          </p:txBody>
        </p:sp>
        <p:sp>
          <p:nvSpPr>
            <p:cNvPr id="272" name="Google Shape;272;p51"/>
            <p:cNvSpPr/>
            <p:nvPr/>
          </p:nvSpPr>
          <p:spPr>
            <a:xfrm>
              <a:off x="5700890" y="859514"/>
              <a:ext cx="2695200" cy="558600"/>
            </a:xfrm>
            <a:prstGeom prst="rect">
              <a:avLst/>
            </a:prstGeom>
            <a:no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Open Sans"/>
                <a:ea typeface="Open Sans"/>
                <a:cs typeface="Open Sans"/>
                <a:sym typeface="Open Sans"/>
              </a:endParaRPr>
            </a:p>
          </p:txBody>
        </p:sp>
      </p:grpSp>
      <p:sp>
        <p:nvSpPr>
          <p:cNvPr id="273" name="Google Shape;273;p51"/>
          <p:cNvSpPr txBox="1"/>
          <p:nvPr/>
        </p:nvSpPr>
        <p:spPr>
          <a:xfrm>
            <a:off x="6892664" y="1375240"/>
            <a:ext cx="2100900" cy="3693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a:solidFill>
                  <a:schemeClr val="dk2"/>
                </a:solidFill>
                <a:latin typeface="Open Sans"/>
                <a:ea typeface="Open Sans"/>
                <a:cs typeface="Open Sans"/>
                <a:sym typeface="Open Sans"/>
              </a:rPr>
              <a:t>اسم الباحث</a:t>
            </a:r>
            <a:endParaRPr sz="1800">
              <a:solidFill>
                <a:schemeClr val="dk2"/>
              </a:solidFill>
              <a:latin typeface="Open Sans"/>
              <a:ea typeface="Open Sans"/>
              <a:cs typeface="Open Sans"/>
              <a:sym typeface="Open Sans"/>
            </a:endParaRPr>
          </a:p>
        </p:txBody>
      </p:sp>
      <p:sp>
        <p:nvSpPr>
          <p:cNvPr id="274" name="Google Shape;274;p51"/>
          <p:cNvSpPr txBox="1"/>
          <p:nvPr/>
        </p:nvSpPr>
        <p:spPr>
          <a:xfrm>
            <a:off x="5726545" y="2287825"/>
            <a:ext cx="3232200" cy="13233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Clr>
                <a:srgbClr val="000000"/>
              </a:buClr>
              <a:buSzPts val="1100"/>
              <a:buFont typeface="Arial"/>
              <a:buNone/>
            </a:pPr>
            <a:r>
              <a:rPr lang="en-US" sz="1600">
                <a:solidFill>
                  <a:schemeClr val="dk2"/>
                </a:solidFill>
                <a:latin typeface="Open Sans"/>
                <a:ea typeface="Open Sans"/>
                <a:cs typeface="Open Sans"/>
                <a:sym typeface="Open Sans"/>
              </a:rPr>
              <a:t>المعلومات اساسية</a:t>
            </a:r>
            <a:endParaRPr sz="1600">
              <a:solidFill>
                <a:schemeClr val="dk2"/>
              </a:solidFill>
              <a:latin typeface="Open Sans"/>
              <a:ea typeface="Open Sans"/>
              <a:cs typeface="Open Sans"/>
              <a:sym typeface="Open Sans"/>
            </a:endParaRPr>
          </a:p>
          <a:p>
            <a:pPr marL="457200" marR="0" lvl="0" indent="-330200" algn="r" rtl="1">
              <a:spcBef>
                <a:spcPts val="0"/>
              </a:spcBef>
              <a:spcAft>
                <a:spcPts val="0"/>
              </a:spcAft>
              <a:buClr>
                <a:schemeClr val="dk2"/>
              </a:buClr>
              <a:buSzPts val="1600"/>
              <a:buFont typeface="Open Sans"/>
              <a:buChar char="●"/>
            </a:pPr>
            <a:r>
              <a:rPr lang="en-US" sz="1600">
                <a:solidFill>
                  <a:schemeClr val="dk2"/>
                </a:solidFill>
                <a:latin typeface="Open Sans"/>
                <a:ea typeface="Open Sans"/>
                <a:cs typeface="Open Sans"/>
                <a:sym typeface="Open Sans"/>
              </a:rPr>
              <a:t>اسماء اخرى</a:t>
            </a:r>
            <a:endParaRPr sz="1600">
              <a:solidFill>
                <a:schemeClr val="dk2"/>
              </a:solidFill>
              <a:latin typeface="Open Sans"/>
              <a:ea typeface="Open Sans"/>
              <a:cs typeface="Open Sans"/>
              <a:sym typeface="Open Sans"/>
            </a:endParaRPr>
          </a:p>
          <a:p>
            <a:pPr marL="457200" marR="0" lvl="0" indent="-330200" algn="r" rtl="1">
              <a:spcBef>
                <a:spcPts val="0"/>
              </a:spcBef>
              <a:spcAft>
                <a:spcPts val="0"/>
              </a:spcAft>
              <a:buClr>
                <a:schemeClr val="dk2"/>
              </a:buClr>
              <a:buSzPts val="1600"/>
              <a:buFont typeface="Open Sans"/>
              <a:buChar char="●"/>
            </a:pPr>
            <a:r>
              <a:rPr lang="en-US" sz="1600">
                <a:solidFill>
                  <a:schemeClr val="dk2"/>
                </a:solidFill>
                <a:latin typeface="Open Sans"/>
                <a:ea typeface="Open Sans"/>
                <a:cs typeface="Open Sans"/>
                <a:sym typeface="Open Sans"/>
              </a:rPr>
              <a:t>عناوين البريد الإلكتروني</a:t>
            </a:r>
            <a:endParaRPr sz="1600">
              <a:solidFill>
                <a:schemeClr val="dk2"/>
              </a:solidFill>
              <a:latin typeface="Open Sans"/>
              <a:ea typeface="Open Sans"/>
              <a:cs typeface="Open Sans"/>
              <a:sym typeface="Open Sans"/>
            </a:endParaRPr>
          </a:p>
          <a:p>
            <a:pPr marL="457200" marR="0" lvl="0" indent="-330200" algn="r" rtl="1">
              <a:spcBef>
                <a:spcPts val="0"/>
              </a:spcBef>
              <a:spcAft>
                <a:spcPts val="0"/>
              </a:spcAft>
              <a:buClr>
                <a:schemeClr val="dk2"/>
              </a:buClr>
              <a:buSzPts val="1600"/>
              <a:buFont typeface="Open Sans"/>
              <a:buChar char="●"/>
            </a:pPr>
            <a:r>
              <a:rPr lang="en-US" sz="1600">
                <a:solidFill>
                  <a:schemeClr val="dk2"/>
                </a:solidFill>
                <a:latin typeface="Open Sans"/>
                <a:ea typeface="Open Sans"/>
                <a:cs typeface="Open Sans"/>
                <a:sym typeface="Open Sans"/>
              </a:rPr>
              <a:t>سيرة شخصية</a:t>
            </a:r>
            <a:endParaRPr sz="1600">
              <a:solidFill>
                <a:schemeClr val="dk2"/>
              </a:solidFill>
              <a:latin typeface="Open Sans"/>
              <a:ea typeface="Open Sans"/>
              <a:cs typeface="Open Sans"/>
              <a:sym typeface="Open Sans"/>
            </a:endParaRPr>
          </a:p>
          <a:p>
            <a:pPr marL="457200" marR="0" lvl="0" indent="-330200" algn="r" rtl="1">
              <a:spcBef>
                <a:spcPts val="0"/>
              </a:spcBef>
              <a:spcAft>
                <a:spcPts val="0"/>
              </a:spcAft>
              <a:buClr>
                <a:schemeClr val="dk2"/>
              </a:buClr>
              <a:buSzPts val="1600"/>
              <a:buFont typeface="Open Sans"/>
              <a:buChar char="●"/>
            </a:pPr>
            <a:r>
              <a:rPr lang="en-US" sz="1600">
                <a:solidFill>
                  <a:schemeClr val="dk2"/>
                </a:solidFill>
                <a:latin typeface="Open Sans"/>
                <a:ea typeface="Open Sans"/>
                <a:cs typeface="Open Sans"/>
                <a:sym typeface="Open Sans"/>
              </a:rPr>
              <a:t>إعدادت الحساب</a:t>
            </a:r>
            <a:endParaRPr sz="1600">
              <a:solidFill>
                <a:schemeClr val="dk2"/>
              </a:solidFill>
              <a:latin typeface="Open Sans"/>
              <a:ea typeface="Open Sans"/>
              <a:cs typeface="Open Sans"/>
              <a:sym typeface="Open Sans"/>
            </a:endParaRPr>
          </a:p>
          <a:p>
            <a:pPr marL="0" marR="0" lvl="0" indent="0" algn="r" rtl="1">
              <a:spcBef>
                <a:spcPts val="0"/>
              </a:spcBef>
              <a:spcAft>
                <a:spcPts val="0"/>
              </a:spcAft>
              <a:buNone/>
            </a:pPr>
            <a:endParaRPr sz="1600">
              <a:solidFill>
                <a:schemeClr val="dk2"/>
              </a:solidFill>
              <a:latin typeface="Open Sans"/>
              <a:ea typeface="Open Sans"/>
              <a:cs typeface="Open Sans"/>
              <a:sym typeface="Open Sans"/>
            </a:endParaRPr>
          </a:p>
        </p:txBody>
      </p:sp>
      <p:sp>
        <p:nvSpPr>
          <p:cNvPr id="275" name="Google Shape;275;p51"/>
          <p:cNvSpPr/>
          <p:nvPr/>
        </p:nvSpPr>
        <p:spPr>
          <a:xfrm>
            <a:off x="5726546" y="3709829"/>
            <a:ext cx="3313500" cy="226800"/>
          </a:xfrm>
          <a:prstGeom prst="rect">
            <a:avLst/>
          </a:prstGeom>
          <a:gradFill>
            <a:gsLst>
              <a:gs pos="0">
                <a:srgbClr val="6C6D6F"/>
              </a:gs>
              <a:gs pos="50000">
                <a:srgbClr val="57585B"/>
              </a:gs>
              <a:gs pos="100000">
                <a:srgbClr val="4C4D50"/>
              </a:gs>
            </a:gsLst>
            <a:lin ang="5400012" scaled="0"/>
          </a:gradFill>
          <a:ln w="9525"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a:solidFill>
                  <a:schemeClr val="lt1"/>
                </a:solidFill>
                <a:latin typeface="Open Sans"/>
                <a:ea typeface="Open Sans"/>
                <a:cs typeface="Open Sans"/>
                <a:sym typeface="Open Sans"/>
              </a:rPr>
              <a:t>الأنشطة والانتماءات</a:t>
            </a:r>
            <a:endParaRPr sz="1400">
              <a:solidFill>
                <a:schemeClr val="lt1"/>
              </a:solidFill>
              <a:latin typeface="Open Sans"/>
              <a:ea typeface="Open Sans"/>
              <a:cs typeface="Open Sans"/>
              <a:sym typeface="Open Sans"/>
            </a:endParaRPr>
          </a:p>
        </p:txBody>
      </p:sp>
      <p:pic>
        <p:nvPicPr>
          <p:cNvPr id="276" name="Google Shape;276;p51"/>
          <p:cNvPicPr preferRelativeResize="0"/>
          <p:nvPr/>
        </p:nvPicPr>
        <p:blipFill rotWithShape="1">
          <a:blip r:embed="rId10">
            <a:alphaModFix/>
          </a:blip>
          <a:srcRect/>
          <a:stretch/>
        </p:blipFill>
        <p:spPr>
          <a:xfrm>
            <a:off x="3742625" y="2179328"/>
            <a:ext cx="944830" cy="349937"/>
          </a:xfrm>
          <a:prstGeom prst="rect">
            <a:avLst/>
          </a:prstGeom>
          <a:noFill/>
          <a:ln>
            <a:noFill/>
          </a:ln>
        </p:spPr>
      </p:pic>
      <p:sp>
        <p:nvSpPr>
          <p:cNvPr id="277" name="Google Shape;277;p51"/>
          <p:cNvSpPr txBox="1"/>
          <p:nvPr/>
        </p:nvSpPr>
        <p:spPr>
          <a:xfrm>
            <a:off x="3506022" y="2463995"/>
            <a:ext cx="1439400" cy="276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200">
                <a:solidFill>
                  <a:schemeClr val="dk2"/>
                </a:solidFill>
                <a:latin typeface="Open Sans"/>
                <a:ea typeface="Open Sans"/>
                <a:cs typeface="Open Sans"/>
                <a:sym typeface="Open Sans"/>
              </a:rPr>
              <a:t>ضوابط الرؤية</a:t>
            </a:r>
            <a:endParaRPr sz="1200">
              <a:solidFill>
                <a:schemeClr val="dk2"/>
              </a:solidFill>
              <a:latin typeface="Open Sans"/>
              <a:ea typeface="Open Sans"/>
              <a:cs typeface="Open Sans"/>
              <a:sym typeface="Open Sans"/>
            </a:endParaRPr>
          </a:p>
        </p:txBody>
      </p:sp>
      <p:grpSp>
        <p:nvGrpSpPr>
          <p:cNvPr id="278" name="Google Shape;278;p51"/>
          <p:cNvGrpSpPr/>
          <p:nvPr/>
        </p:nvGrpSpPr>
        <p:grpSpPr>
          <a:xfrm>
            <a:off x="1741030" y="1403413"/>
            <a:ext cx="864120" cy="1060582"/>
            <a:chOff x="179390" y="2807348"/>
            <a:chExt cx="864120" cy="1060582"/>
          </a:xfrm>
        </p:grpSpPr>
        <p:pic>
          <p:nvPicPr>
            <p:cNvPr id="279" name="Google Shape;279;p51" descr="boy-31100_640.png"/>
            <p:cNvPicPr preferRelativeResize="0"/>
            <p:nvPr/>
          </p:nvPicPr>
          <p:blipFill rotWithShape="1">
            <a:blip r:embed="rId11">
              <a:alphaModFix/>
            </a:blip>
            <a:srcRect/>
            <a:stretch/>
          </p:blipFill>
          <p:spPr>
            <a:xfrm>
              <a:off x="179390" y="2807348"/>
              <a:ext cx="777594" cy="823941"/>
            </a:xfrm>
            <a:prstGeom prst="rect">
              <a:avLst/>
            </a:prstGeom>
            <a:noFill/>
            <a:ln>
              <a:noFill/>
            </a:ln>
          </p:spPr>
        </p:pic>
        <p:pic>
          <p:nvPicPr>
            <p:cNvPr id="280" name="Google Shape;280;p51" descr="orcid_128x128.png"/>
            <p:cNvPicPr preferRelativeResize="0"/>
            <p:nvPr/>
          </p:nvPicPr>
          <p:blipFill rotWithShape="1">
            <a:blip r:embed="rId9">
              <a:alphaModFix/>
            </a:blip>
            <a:srcRect/>
            <a:stretch/>
          </p:blipFill>
          <p:spPr>
            <a:xfrm>
              <a:off x="611450" y="3435870"/>
              <a:ext cx="432060" cy="432060"/>
            </a:xfrm>
            <a:prstGeom prst="rect">
              <a:avLst/>
            </a:prstGeom>
            <a:noFill/>
            <a:ln>
              <a:noFill/>
            </a:ln>
          </p:spPr>
        </p:pic>
      </p:grpSp>
      <p:sp>
        <p:nvSpPr>
          <p:cNvPr id="281" name="Google Shape;281;p51"/>
          <p:cNvSpPr txBox="1">
            <a:spLocks noGrp="1"/>
          </p:cNvSpPr>
          <p:nvPr>
            <p:ph type="sldNum" idx="12"/>
          </p:nvPr>
        </p:nvSpPr>
        <p:spPr>
          <a:xfrm>
            <a:off x="6876320" y="7346951"/>
            <a:ext cx="2133600" cy="365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000000"/>
              </a:buClr>
              <a:buFont typeface="Arial"/>
              <a:buNone/>
            </a:pPr>
            <a:fld id="{00000000-1234-1234-1234-123412341234}" type="slidenum">
              <a:rPr lang="en-US"/>
              <a:t>5</a:t>
            </a:fld>
            <a:endParaRPr/>
          </a:p>
        </p:txBody>
      </p:sp>
      <p:sp>
        <p:nvSpPr>
          <p:cNvPr id="282" name="Google Shape;282;p51"/>
          <p:cNvSpPr txBox="1">
            <a:spLocks noGrp="1"/>
          </p:cNvSpPr>
          <p:nvPr>
            <p:ph type="title"/>
          </p:nvPr>
        </p:nvSpPr>
        <p:spPr>
          <a:xfrm>
            <a:off x="1706770" y="73110"/>
            <a:ext cx="7315200" cy="914400"/>
          </a:xfrm>
          <a:prstGeom prst="rect">
            <a:avLst/>
          </a:prstGeom>
        </p:spPr>
        <p:txBody>
          <a:bodyPr spcFirstLastPara="1" wrap="square" lIns="91425" tIns="91425" rIns="91425" bIns="91425" anchor="b" anchorCtr="0">
            <a:noAutofit/>
          </a:bodyPr>
          <a:lstStyle/>
          <a:p>
            <a:pPr marL="0" lvl="0" indent="0" algn="r" rtl="1">
              <a:spcBef>
                <a:spcPts val="0"/>
              </a:spcBef>
              <a:spcAft>
                <a:spcPts val="0"/>
              </a:spcAft>
              <a:buNone/>
            </a:pPr>
            <a:r>
              <a:rPr lang="en-US">
                <a:solidFill>
                  <a:schemeClr val="dk1"/>
                </a:solidFill>
              </a:rPr>
              <a:t>الروابط</a:t>
            </a:r>
            <a:endParaRPr>
              <a:solidFill>
                <a:schemeClr val="dk1"/>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3"/>
          <a:stretch>
            <a:fillRect/>
          </a:stretch>
        </p:blipFill>
        <p:spPr>
          <a:xfrm>
            <a:off x="1323573" y="1812691"/>
            <a:ext cx="6496855" cy="3864387"/>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1"/>
          <p:cNvSpPr txBox="1">
            <a:spLocks/>
          </p:cNvSpPr>
          <p:nvPr/>
        </p:nvSpPr>
        <p:spPr>
          <a:xfrm>
            <a:off x="640079" y="857251"/>
            <a:ext cx="6398029" cy="5871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sz="2200" dirty="0"/>
              <a:t>انشاء و ربط معرف </a:t>
            </a:r>
            <a:r>
              <a:rPr lang="ar-SA" sz="2200" dirty="0">
                <a:solidFill>
                  <a:srgbClr val="92D050"/>
                </a:solidFill>
              </a:rPr>
              <a:t>أو</a:t>
            </a:r>
            <a:r>
              <a:rPr lang="ar-SA" sz="2200" dirty="0">
                <a:solidFill>
                  <a:schemeClr val="bg1">
                    <a:lumMod val="65000"/>
                  </a:schemeClr>
                </a:solidFill>
              </a:rPr>
              <a:t>ركيد</a:t>
            </a:r>
            <a:r>
              <a:rPr lang="en-US" sz="2200" dirty="0">
                <a:solidFill>
                  <a:schemeClr val="bg1">
                    <a:lumMod val="65000"/>
                  </a:schemeClr>
                </a:solidFill>
              </a:rPr>
              <a:t> </a:t>
            </a:r>
            <a:r>
              <a:rPr lang="en-US" sz="2200" dirty="0">
                <a:solidFill>
                  <a:schemeClr val="tx2">
                    <a:lumMod val="50000"/>
                  </a:schemeClr>
                </a:solidFill>
              </a:rPr>
              <a:t>(</a:t>
            </a:r>
            <a:r>
              <a:rPr lang="en-GB" sz="2200" dirty="0">
                <a:solidFill>
                  <a:schemeClr val="bg1">
                    <a:lumMod val="65000"/>
                  </a:schemeClr>
                </a:solidFill>
              </a:rPr>
              <a:t>ORC</a:t>
            </a:r>
            <a:r>
              <a:rPr lang="en-GB" sz="2200" dirty="0">
                <a:solidFill>
                  <a:srgbClr val="92D050"/>
                </a:solidFill>
              </a:rPr>
              <a:t>ID </a:t>
            </a:r>
            <a:r>
              <a:rPr lang="en-GB" sz="2200" dirty="0">
                <a:solidFill>
                  <a:schemeClr val="tx2">
                    <a:lumMod val="50000"/>
                  </a:schemeClr>
                </a:solidFill>
              </a:rPr>
              <a:t>ID’s</a:t>
            </a:r>
            <a:r>
              <a:rPr lang="en-US" sz="2200" dirty="0">
                <a:solidFill>
                  <a:schemeClr val="tx2">
                    <a:lumMod val="50000"/>
                  </a:schemeClr>
                </a:solidFill>
              </a:rPr>
              <a:t>)</a:t>
            </a:r>
            <a:r>
              <a:rPr lang="en-US" sz="2200" dirty="0">
                <a:solidFill>
                  <a:schemeClr val="bg1">
                    <a:lumMod val="65000"/>
                  </a:schemeClr>
                </a:solidFill>
              </a:rPr>
              <a:t> </a:t>
            </a:r>
            <a:r>
              <a:rPr lang="ar-SA" sz="2200" dirty="0"/>
              <a:t>: التواصل مع الطلاب </a:t>
            </a:r>
            <a:endParaRPr lang="en-US" sz="2200" dirty="0"/>
          </a:p>
        </p:txBody>
      </p:sp>
    </p:spTree>
    <p:extLst>
      <p:ext uri="{BB962C8B-B14F-4D97-AF65-F5344CB8AC3E}">
        <p14:creationId xmlns:p14="http://schemas.microsoft.com/office/powerpoint/2010/main" val="4364210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p:cNvPicPr>
            <a:picLocks noChangeAspect="1"/>
          </p:cNvPicPr>
          <p:nvPr/>
        </p:nvPicPr>
        <p:blipFill>
          <a:blip r:embed="rId3"/>
          <a:stretch>
            <a:fillRect/>
          </a:stretch>
        </p:blipFill>
        <p:spPr>
          <a:xfrm>
            <a:off x="2470308" y="1730390"/>
            <a:ext cx="4504960" cy="388728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p:cNvSpPr txBox="1">
            <a:spLocks/>
          </p:cNvSpPr>
          <p:nvPr/>
        </p:nvSpPr>
        <p:spPr>
          <a:xfrm>
            <a:off x="725979" y="857251"/>
            <a:ext cx="6312129" cy="5871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sz="3000" dirty="0"/>
              <a:t> انشاء و ربط معرف </a:t>
            </a:r>
            <a:r>
              <a:rPr lang="ar-SA" sz="3000" dirty="0">
                <a:solidFill>
                  <a:srgbClr val="92D050"/>
                </a:solidFill>
              </a:rPr>
              <a:t>أو</a:t>
            </a:r>
            <a:r>
              <a:rPr lang="ar-SA" sz="3000" dirty="0">
                <a:solidFill>
                  <a:schemeClr val="bg1">
                    <a:lumMod val="65000"/>
                  </a:schemeClr>
                </a:solidFill>
              </a:rPr>
              <a:t>ركيد</a:t>
            </a:r>
            <a:r>
              <a:rPr lang="en-US" sz="3000" dirty="0">
                <a:solidFill>
                  <a:schemeClr val="bg1">
                    <a:lumMod val="65000"/>
                  </a:schemeClr>
                </a:solidFill>
              </a:rPr>
              <a:t> </a:t>
            </a:r>
            <a:r>
              <a:rPr lang="en-US" sz="3000" dirty="0">
                <a:solidFill>
                  <a:schemeClr val="tx2">
                    <a:lumMod val="50000"/>
                  </a:schemeClr>
                </a:solidFill>
              </a:rPr>
              <a:t>(</a:t>
            </a:r>
            <a:r>
              <a:rPr lang="en-GB" sz="3000" dirty="0">
                <a:solidFill>
                  <a:schemeClr val="bg1">
                    <a:lumMod val="65000"/>
                  </a:schemeClr>
                </a:solidFill>
              </a:rPr>
              <a:t>ORC</a:t>
            </a:r>
            <a:r>
              <a:rPr lang="en-GB" sz="3000" dirty="0">
                <a:solidFill>
                  <a:srgbClr val="92D050"/>
                </a:solidFill>
              </a:rPr>
              <a:t>ID </a:t>
            </a:r>
            <a:r>
              <a:rPr lang="en-GB" sz="3000" dirty="0">
                <a:solidFill>
                  <a:schemeClr val="tx2">
                    <a:lumMod val="50000"/>
                  </a:schemeClr>
                </a:solidFill>
              </a:rPr>
              <a:t>ID’s</a:t>
            </a:r>
            <a:r>
              <a:rPr lang="en-US" sz="3000" dirty="0">
                <a:solidFill>
                  <a:schemeClr val="tx2">
                    <a:lumMod val="50000"/>
                  </a:schemeClr>
                </a:solidFill>
              </a:rPr>
              <a:t>)</a:t>
            </a:r>
            <a:r>
              <a:rPr lang="en-US" sz="3000" dirty="0">
                <a:solidFill>
                  <a:schemeClr val="bg1">
                    <a:lumMod val="65000"/>
                  </a:schemeClr>
                </a:solidFill>
              </a:rPr>
              <a:t> </a:t>
            </a:r>
            <a:r>
              <a:rPr lang="ar-SA" sz="3000" dirty="0"/>
              <a:t> </a:t>
            </a:r>
            <a:endParaRPr lang="en-US" sz="3000" dirty="0"/>
          </a:p>
        </p:txBody>
      </p:sp>
    </p:spTree>
    <p:extLst>
      <p:ext uri="{BB962C8B-B14F-4D97-AF65-F5344CB8AC3E}">
        <p14:creationId xmlns:p14="http://schemas.microsoft.com/office/powerpoint/2010/main" val="41302766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 name="Picture 1"/>
          <p:cNvPicPr>
            <a:picLocks noChangeAspect="1"/>
          </p:cNvPicPr>
          <p:nvPr/>
        </p:nvPicPr>
        <p:blipFill>
          <a:blip r:embed="rId3"/>
          <a:stretch>
            <a:fillRect/>
          </a:stretch>
        </p:blipFill>
        <p:spPr>
          <a:xfrm>
            <a:off x="1374372" y="1735850"/>
            <a:ext cx="6168043" cy="4250826"/>
          </a:xfrm>
          <a:prstGeom prst="rect">
            <a:avLst/>
          </a:prstGeom>
        </p:spPr>
      </p:pic>
      <p:sp>
        <p:nvSpPr>
          <p:cNvPr id="3" name="Rounded Rectangle 2"/>
          <p:cNvSpPr/>
          <p:nvPr/>
        </p:nvSpPr>
        <p:spPr>
          <a:xfrm>
            <a:off x="1862051" y="4226676"/>
            <a:ext cx="1529542" cy="299259"/>
          </a:xfrm>
          <a:prstGeom prst="roundRect">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725979" y="857251"/>
            <a:ext cx="6312129" cy="5871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sz="3000" dirty="0"/>
              <a:t> انشاء و ربط معرف </a:t>
            </a:r>
            <a:r>
              <a:rPr lang="ar-SA" sz="3000" dirty="0">
                <a:solidFill>
                  <a:srgbClr val="92D050"/>
                </a:solidFill>
              </a:rPr>
              <a:t>أو</a:t>
            </a:r>
            <a:r>
              <a:rPr lang="ar-SA" sz="3000" dirty="0">
                <a:solidFill>
                  <a:schemeClr val="bg1">
                    <a:lumMod val="65000"/>
                  </a:schemeClr>
                </a:solidFill>
              </a:rPr>
              <a:t>ركيد</a:t>
            </a:r>
            <a:r>
              <a:rPr lang="en-US" sz="3000" dirty="0">
                <a:solidFill>
                  <a:schemeClr val="bg1">
                    <a:lumMod val="65000"/>
                  </a:schemeClr>
                </a:solidFill>
              </a:rPr>
              <a:t> </a:t>
            </a:r>
            <a:r>
              <a:rPr lang="en-US" sz="3000" dirty="0">
                <a:solidFill>
                  <a:schemeClr val="tx2">
                    <a:lumMod val="50000"/>
                  </a:schemeClr>
                </a:solidFill>
              </a:rPr>
              <a:t>(</a:t>
            </a:r>
            <a:r>
              <a:rPr lang="en-GB" sz="3000" dirty="0">
                <a:solidFill>
                  <a:schemeClr val="bg1">
                    <a:lumMod val="65000"/>
                  </a:schemeClr>
                </a:solidFill>
              </a:rPr>
              <a:t>ORC</a:t>
            </a:r>
            <a:r>
              <a:rPr lang="en-GB" sz="3000" dirty="0">
                <a:solidFill>
                  <a:srgbClr val="92D050"/>
                </a:solidFill>
              </a:rPr>
              <a:t>ID </a:t>
            </a:r>
            <a:r>
              <a:rPr lang="en-GB" sz="3000" dirty="0">
                <a:solidFill>
                  <a:schemeClr val="tx2">
                    <a:lumMod val="50000"/>
                  </a:schemeClr>
                </a:solidFill>
              </a:rPr>
              <a:t>ID’s</a:t>
            </a:r>
            <a:r>
              <a:rPr lang="en-US" sz="3000" dirty="0">
                <a:solidFill>
                  <a:schemeClr val="tx2">
                    <a:lumMod val="50000"/>
                  </a:schemeClr>
                </a:solidFill>
              </a:rPr>
              <a:t>)</a:t>
            </a:r>
            <a:r>
              <a:rPr lang="en-US" sz="3000" dirty="0">
                <a:solidFill>
                  <a:schemeClr val="bg1">
                    <a:lumMod val="65000"/>
                  </a:schemeClr>
                </a:solidFill>
              </a:rPr>
              <a:t> </a:t>
            </a:r>
            <a:r>
              <a:rPr lang="ar-SA" sz="3000" dirty="0"/>
              <a:t> </a:t>
            </a:r>
            <a:endParaRPr lang="en-US" sz="3000" dirty="0"/>
          </a:p>
        </p:txBody>
      </p:sp>
    </p:spTree>
    <p:extLst>
      <p:ext uri="{BB962C8B-B14F-4D97-AF65-F5344CB8AC3E}">
        <p14:creationId xmlns:p14="http://schemas.microsoft.com/office/powerpoint/2010/main" val="25704466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itle 1"/>
          <p:cNvSpPr txBox="1">
            <a:spLocks/>
          </p:cNvSpPr>
          <p:nvPr/>
        </p:nvSpPr>
        <p:spPr>
          <a:xfrm>
            <a:off x="725979" y="857251"/>
            <a:ext cx="6312129" cy="587137"/>
          </a:xfrm>
          <a:prstGeom prst="rect">
            <a:avLst/>
          </a:prstGeom>
        </p:spPr>
        <p:txBody>
          <a:bodyPr vert="horz" lIns="91440" tIns="45720" rIns="91440" bIns="45720" rtlCol="0" anchor="ctr">
            <a:noAutofit/>
          </a:bodyPr>
          <a:lstStyle>
            <a:lvl1pPr algn="l" defTabSz="457200" rtl="0" eaLnBrk="1" latinLnBrk="0" hangingPunct="1">
              <a:spcBef>
                <a:spcPct val="0"/>
              </a:spcBef>
              <a:buNone/>
              <a:defRPr sz="2800" kern="1200">
                <a:solidFill>
                  <a:srgbClr val="5D807E"/>
                </a:solidFill>
                <a:latin typeface="Arial"/>
                <a:ea typeface="+mj-ea"/>
                <a:cs typeface="Arial"/>
              </a:defRPr>
            </a:lvl1pPr>
          </a:lstStyle>
          <a:p>
            <a:pPr algn="r" rtl="1"/>
            <a:r>
              <a:rPr lang="ar-SA" sz="3000" dirty="0"/>
              <a:t> انشاء و ربط معرف </a:t>
            </a:r>
            <a:r>
              <a:rPr lang="ar-SA" sz="3000" dirty="0">
                <a:solidFill>
                  <a:srgbClr val="92D050"/>
                </a:solidFill>
              </a:rPr>
              <a:t>أو</a:t>
            </a:r>
            <a:r>
              <a:rPr lang="ar-SA" sz="3000" dirty="0">
                <a:solidFill>
                  <a:schemeClr val="bg1">
                    <a:lumMod val="65000"/>
                  </a:schemeClr>
                </a:solidFill>
              </a:rPr>
              <a:t>ركيد</a:t>
            </a:r>
            <a:r>
              <a:rPr lang="en-US" sz="3000" dirty="0">
                <a:solidFill>
                  <a:schemeClr val="bg1">
                    <a:lumMod val="65000"/>
                  </a:schemeClr>
                </a:solidFill>
              </a:rPr>
              <a:t> </a:t>
            </a:r>
            <a:r>
              <a:rPr lang="en-US" sz="3000" dirty="0">
                <a:solidFill>
                  <a:schemeClr val="tx2">
                    <a:lumMod val="50000"/>
                  </a:schemeClr>
                </a:solidFill>
              </a:rPr>
              <a:t>(</a:t>
            </a:r>
            <a:r>
              <a:rPr lang="en-GB" sz="3000" dirty="0">
                <a:solidFill>
                  <a:schemeClr val="bg1">
                    <a:lumMod val="65000"/>
                  </a:schemeClr>
                </a:solidFill>
              </a:rPr>
              <a:t>ORC</a:t>
            </a:r>
            <a:r>
              <a:rPr lang="en-GB" sz="3000" dirty="0">
                <a:solidFill>
                  <a:srgbClr val="92D050"/>
                </a:solidFill>
              </a:rPr>
              <a:t>ID </a:t>
            </a:r>
            <a:r>
              <a:rPr lang="en-GB" sz="3000" dirty="0">
                <a:solidFill>
                  <a:schemeClr val="tx2">
                    <a:lumMod val="50000"/>
                  </a:schemeClr>
                </a:solidFill>
              </a:rPr>
              <a:t>ID’s</a:t>
            </a:r>
            <a:r>
              <a:rPr lang="en-US" sz="3000" dirty="0">
                <a:solidFill>
                  <a:schemeClr val="tx2">
                    <a:lumMod val="50000"/>
                  </a:schemeClr>
                </a:solidFill>
              </a:rPr>
              <a:t>)</a:t>
            </a:r>
            <a:r>
              <a:rPr lang="en-US" sz="3000" dirty="0">
                <a:solidFill>
                  <a:schemeClr val="bg1">
                    <a:lumMod val="65000"/>
                  </a:schemeClr>
                </a:solidFill>
              </a:rPr>
              <a:t> </a:t>
            </a:r>
            <a:r>
              <a:rPr lang="ar-SA" sz="3000" dirty="0"/>
              <a:t> </a:t>
            </a:r>
            <a:endParaRPr lang="en-US" sz="3000" dirty="0"/>
          </a:p>
        </p:txBody>
      </p:sp>
      <p:pic>
        <p:nvPicPr>
          <p:cNvPr id="3" name="Picture 2"/>
          <p:cNvPicPr>
            <a:picLocks noChangeAspect="1"/>
          </p:cNvPicPr>
          <p:nvPr/>
        </p:nvPicPr>
        <p:blipFill>
          <a:blip r:embed="rId3"/>
          <a:stretch>
            <a:fillRect/>
          </a:stretch>
        </p:blipFill>
        <p:spPr>
          <a:xfrm>
            <a:off x="1161198" y="1608385"/>
            <a:ext cx="6137377" cy="4250826"/>
          </a:xfrm>
          <a:prstGeom prst="rect">
            <a:avLst/>
          </a:prstGeom>
        </p:spPr>
      </p:pic>
    </p:spTree>
    <p:extLst>
      <p:ext uri="{BB962C8B-B14F-4D97-AF65-F5344CB8AC3E}">
        <p14:creationId xmlns:p14="http://schemas.microsoft.com/office/powerpoint/2010/main" val="1196043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21426" y="2913263"/>
            <a:ext cx="8539941" cy="1200329"/>
          </a:xfrm>
          <a:prstGeom prst="rect">
            <a:avLst/>
          </a:prstGeom>
        </p:spPr>
        <p:txBody>
          <a:bodyPr wrap="square">
            <a:spAutoFit/>
          </a:bodyPr>
          <a:lstStyle/>
          <a:p>
            <a:pPr algn="r" rtl="1"/>
            <a:r>
              <a:rPr lang="ar-SA" sz="3600" dirty="0"/>
              <a:t>استخدام معرف </a:t>
            </a:r>
            <a:r>
              <a:rPr lang="ar-SA" sz="3600" dirty="0">
                <a:solidFill>
                  <a:srgbClr val="92D050"/>
                </a:solidFill>
              </a:rPr>
              <a:t>أو</a:t>
            </a:r>
            <a:r>
              <a:rPr lang="ar-SA" sz="3600" dirty="0">
                <a:solidFill>
                  <a:schemeClr val="bg1">
                    <a:lumMod val="65000"/>
                  </a:schemeClr>
                </a:solidFill>
              </a:rPr>
              <a:t>ركيد</a:t>
            </a:r>
            <a:r>
              <a:rPr lang="en-US" sz="3600" dirty="0">
                <a:solidFill>
                  <a:schemeClr val="bg1">
                    <a:lumMod val="65000"/>
                  </a:schemeClr>
                </a:solidFill>
              </a:rPr>
              <a:t> </a:t>
            </a:r>
            <a:r>
              <a:rPr lang="en-US" sz="3600" dirty="0">
                <a:solidFill>
                  <a:schemeClr val="tx2">
                    <a:lumMod val="50000"/>
                  </a:schemeClr>
                </a:solidFill>
              </a:rPr>
              <a:t>(</a:t>
            </a:r>
            <a:r>
              <a:rPr lang="en-GB" sz="3600" dirty="0">
                <a:solidFill>
                  <a:schemeClr val="bg1">
                    <a:lumMod val="65000"/>
                  </a:schemeClr>
                </a:solidFill>
              </a:rPr>
              <a:t>ORC</a:t>
            </a:r>
            <a:r>
              <a:rPr lang="en-GB" sz="3600" dirty="0">
                <a:solidFill>
                  <a:srgbClr val="92D050"/>
                </a:solidFill>
              </a:rPr>
              <a:t>ID </a:t>
            </a:r>
            <a:r>
              <a:rPr lang="en-GB" sz="3600" dirty="0">
                <a:solidFill>
                  <a:schemeClr val="tx2">
                    <a:lumMod val="50000"/>
                  </a:schemeClr>
                </a:solidFill>
              </a:rPr>
              <a:t>ID’s</a:t>
            </a:r>
            <a:r>
              <a:rPr lang="en-US" sz="3600" dirty="0">
                <a:solidFill>
                  <a:schemeClr val="tx2">
                    <a:lumMod val="50000"/>
                  </a:schemeClr>
                </a:solidFill>
              </a:rPr>
              <a:t>)</a:t>
            </a:r>
            <a:r>
              <a:rPr lang="en-US" sz="3600" dirty="0">
                <a:solidFill>
                  <a:schemeClr val="bg1">
                    <a:lumMod val="65000"/>
                  </a:schemeClr>
                </a:solidFill>
              </a:rPr>
              <a:t> </a:t>
            </a:r>
            <a:r>
              <a:rPr lang="ar-SA" sz="3600" dirty="0"/>
              <a:t>في أنظمة الجامعة</a:t>
            </a:r>
            <a:endParaRPr lang="en-US" sz="3600" dirty="0"/>
          </a:p>
        </p:txBody>
      </p:sp>
    </p:spTree>
    <p:extLst>
      <p:ext uri="{BB962C8B-B14F-4D97-AF65-F5344CB8AC3E}">
        <p14:creationId xmlns:p14="http://schemas.microsoft.com/office/powerpoint/2010/main" val="276682078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911629" y="987631"/>
            <a:ext cx="6071062" cy="500512"/>
          </a:xfrm>
        </p:spPr>
        <p:txBody>
          <a:bodyPr/>
          <a:lstStyle/>
          <a:p>
            <a:pPr algn="r" rtl="1"/>
            <a:r>
              <a:rPr lang="ar-SA" dirty="0"/>
              <a:t>تطوير المستودع الرقمي للبحث في بيانات </a:t>
            </a:r>
            <a:r>
              <a:rPr lang="ar-SA" b="1" dirty="0">
                <a:solidFill>
                  <a:srgbClr val="92D050"/>
                </a:solidFill>
              </a:rPr>
              <a:t>أو</a:t>
            </a:r>
            <a:r>
              <a:rPr lang="ar-SA" b="1" dirty="0">
                <a:solidFill>
                  <a:schemeClr val="bg1">
                    <a:lumMod val="65000"/>
                  </a:schemeClr>
                </a:solidFill>
              </a:rPr>
              <a:t>ركيد</a:t>
            </a:r>
            <a:endParaRPr lang="en-US" b="1" dirty="0"/>
          </a:p>
        </p:txBody>
      </p:sp>
      <p:pic>
        <p:nvPicPr>
          <p:cNvPr id="2" name="Picture 1"/>
          <p:cNvPicPr>
            <a:picLocks noChangeAspect="1"/>
          </p:cNvPicPr>
          <p:nvPr/>
        </p:nvPicPr>
        <p:blipFill>
          <a:blip r:embed="rId2"/>
          <a:stretch>
            <a:fillRect/>
          </a:stretch>
        </p:blipFill>
        <p:spPr>
          <a:xfrm>
            <a:off x="1627070" y="1984488"/>
            <a:ext cx="6045032" cy="3864387"/>
          </a:xfrm>
          <a:prstGeom prst="rect">
            <a:avLst/>
          </a:prstGeom>
        </p:spPr>
      </p:pic>
    </p:spTree>
    <p:extLst>
      <p:ext uri="{BB962C8B-B14F-4D97-AF65-F5344CB8AC3E}">
        <p14:creationId xmlns:p14="http://schemas.microsoft.com/office/powerpoint/2010/main" val="19443273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840713" y="979467"/>
            <a:ext cx="5562600" cy="500512"/>
          </a:xfrm>
        </p:spPr>
        <p:txBody>
          <a:bodyPr/>
          <a:lstStyle/>
          <a:p>
            <a:pPr algn="r" rtl="1"/>
            <a:r>
              <a:rPr lang="ar-SA" dirty="0"/>
              <a:t>تطوير صفحة العرض للمستودع الرقمي</a:t>
            </a:r>
            <a:endParaRPr lang="en-US" b="1" dirty="0"/>
          </a:p>
        </p:txBody>
      </p:sp>
      <p:pic>
        <p:nvPicPr>
          <p:cNvPr id="3" name="Picture 2"/>
          <p:cNvPicPr>
            <a:picLocks noChangeAspect="1"/>
          </p:cNvPicPr>
          <p:nvPr/>
        </p:nvPicPr>
        <p:blipFill>
          <a:blip r:embed="rId2"/>
          <a:stretch>
            <a:fillRect/>
          </a:stretch>
        </p:blipFill>
        <p:spPr>
          <a:xfrm>
            <a:off x="800446" y="2253789"/>
            <a:ext cx="3009900" cy="2649509"/>
          </a:xfrm>
          <a:prstGeom prst="rect">
            <a:avLst/>
          </a:prstGeom>
        </p:spPr>
      </p:pic>
      <p:pic>
        <p:nvPicPr>
          <p:cNvPr id="4" name="Picture 3"/>
          <p:cNvPicPr>
            <a:picLocks noChangeAspect="1"/>
          </p:cNvPicPr>
          <p:nvPr/>
        </p:nvPicPr>
        <p:blipFill>
          <a:blip r:embed="rId3"/>
          <a:stretch>
            <a:fillRect/>
          </a:stretch>
        </p:blipFill>
        <p:spPr>
          <a:xfrm>
            <a:off x="4478146" y="1685973"/>
            <a:ext cx="3850335" cy="4250826"/>
          </a:xfrm>
          <a:prstGeom prst="rect">
            <a:avLst/>
          </a:prstGeom>
        </p:spPr>
      </p:pic>
      <p:sp>
        <p:nvSpPr>
          <p:cNvPr id="7" name="TextBox 6"/>
          <p:cNvSpPr txBox="1"/>
          <p:nvPr/>
        </p:nvSpPr>
        <p:spPr>
          <a:xfrm>
            <a:off x="925485" y="1757362"/>
            <a:ext cx="910827" cy="307777"/>
          </a:xfrm>
          <a:prstGeom prst="rect">
            <a:avLst/>
          </a:prstGeom>
          <a:noFill/>
        </p:spPr>
        <p:txBody>
          <a:bodyPr wrap="none" rtlCol="0">
            <a:spAutoFit/>
          </a:bodyPr>
          <a:lstStyle/>
          <a:p>
            <a:r>
              <a:rPr lang="ar-SA" dirty="0"/>
              <a:t>العرض العام</a:t>
            </a:r>
            <a:endParaRPr lang="en-US" dirty="0"/>
          </a:p>
        </p:txBody>
      </p:sp>
      <p:sp>
        <p:nvSpPr>
          <p:cNvPr id="9" name="TextBox 8"/>
          <p:cNvSpPr txBox="1"/>
          <p:nvPr/>
        </p:nvSpPr>
        <p:spPr>
          <a:xfrm>
            <a:off x="5888183" y="1775590"/>
            <a:ext cx="1128835" cy="307777"/>
          </a:xfrm>
          <a:prstGeom prst="rect">
            <a:avLst/>
          </a:prstGeom>
          <a:noFill/>
        </p:spPr>
        <p:txBody>
          <a:bodyPr wrap="none" rtlCol="0">
            <a:spAutoFit/>
          </a:bodyPr>
          <a:lstStyle/>
          <a:p>
            <a:r>
              <a:rPr lang="ar-SA" dirty="0"/>
              <a:t>الرسائل الجامعية</a:t>
            </a:r>
            <a:endParaRPr lang="en-US" dirty="0"/>
          </a:p>
        </p:txBody>
      </p:sp>
    </p:spTree>
    <p:extLst>
      <p:ext uri="{BB962C8B-B14F-4D97-AF65-F5344CB8AC3E}">
        <p14:creationId xmlns:p14="http://schemas.microsoft.com/office/powerpoint/2010/main" val="18531790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1" y="906651"/>
            <a:ext cx="6927272" cy="587908"/>
          </a:xfrm>
        </p:spPr>
        <p:txBody>
          <a:bodyPr/>
          <a:lstStyle/>
          <a:p>
            <a:pPr algn="r" rtl="1"/>
            <a:r>
              <a:rPr lang="ar-SA" b="1" dirty="0"/>
              <a:t>صفحة </a:t>
            </a:r>
            <a:r>
              <a:rPr lang="ar-SA" b="1" dirty="0">
                <a:solidFill>
                  <a:srgbClr val="92D050"/>
                </a:solidFill>
              </a:rPr>
              <a:t>أو</a:t>
            </a:r>
            <a:r>
              <a:rPr lang="ar-SA" b="1" dirty="0">
                <a:solidFill>
                  <a:schemeClr val="bg1">
                    <a:lumMod val="65000"/>
                  </a:schemeClr>
                </a:solidFill>
              </a:rPr>
              <a:t>ركيد </a:t>
            </a:r>
            <a:r>
              <a:rPr lang="ar-SA" b="1" dirty="0"/>
              <a:t>– لعضو هيئة تدريس</a:t>
            </a:r>
            <a:endParaRPr lang="en-US" b="1" dirty="0"/>
          </a:p>
        </p:txBody>
      </p:sp>
      <p:pic>
        <p:nvPicPr>
          <p:cNvPr id="5" name="Picture 4"/>
          <p:cNvPicPr>
            <a:picLocks noChangeAspect="1"/>
          </p:cNvPicPr>
          <p:nvPr/>
        </p:nvPicPr>
        <p:blipFill>
          <a:blip r:embed="rId2"/>
          <a:stretch>
            <a:fillRect/>
          </a:stretch>
        </p:blipFill>
        <p:spPr>
          <a:xfrm>
            <a:off x="1432145" y="1658262"/>
            <a:ext cx="5711259" cy="4250826"/>
          </a:xfrm>
          <a:prstGeom prst="rect">
            <a:avLst/>
          </a:prstGeom>
        </p:spPr>
      </p:pic>
      <p:sp>
        <p:nvSpPr>
          <p:cNvPr id="6" name="Oval 5"/>
          <p:cNvSpPr/>
          <p:nvPr/>
        </p:nvSpPr>
        <p:spPr>
          <a:xfrm>
            <a:off x="2804161" y="3256858"/>
            <a:ext cx="1296785" cy="26046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2818015" y="5681400"/>
            <a:ext cx="1296785" cy="260465"/>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02216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6131" y="906651"/>
            <a:ext cx="6927272" cy="587908"/>
          </a:xfrm>
        </p:spPr>
        <p:txBody>
          <a:bodyPr/>
          <a:lstStyle/>
          <a:p>
            <a:pPr algn="r" rtl="1"/>
            <a:r>
              <a:rPr lang="ar-SA" b="1" dirty="0"/>
              <a:t>صفحة </a:t>
            </a:r>
            <a:r>
              <a:rPr lang="ar-SA" b="1" dirty="0">
                <a:solidFill>
                  <a:srgbClr val="92D050"/>
                </a:solidFill>
              </a:rPr>
              <a:t>أو</a:t>
            </a:r>
            <a:r>
              <a:rPr lang="ar-SA" b="1" dirty="0">
                <a:solidFill>
                  <a:schemeClr val="bg1">
                    <a:lumMod val="65000"/>
                  </a:schemeClr>
                </a:solidFill>
              </a:rPr>
              <a:t>ركيد </a:t>
            </a:r>
            <a:r>
              <a:rPr lang="ar-SA" b="1" dirty="0"/>
              <a:t>- لطالب </a:t>
            </a:r>
            <a:endParaRPr lang="en-US" b="1" dirty="0"/>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2124" y="2364023"/>
            <a:ext cx="6115050" cy="3086100"/>
          </a:xfrm>
          <a:prstGeom prst="rect">
            <a:avLst/>
          </a:prstGeom>
        </p:spPr>
      </p:pic>
      <p:sp>
        <p:nvSpPr>
          <p:cNvPr id="11" name="Oval 10"/>
          <p:cNvSpPr/>
          <p:nvPr/>
        </p:nvSpPr>
        <p:spPr bwMode="auto">
          <a:xfrm>
            <a:off x="2914650" y="3486150"/>
            <a:ext cx="1257300" cy="228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Arial" pitchFamily="34" charset="0"/>
              <a:ea typeface="MS PGothic" pitchFamily="34" charset="-128"/>
            </a:endParaRPr>
          </a:p>
        </p:txBody>
      </p:sp>
      <p:sp>
        <p:nvSpPr>
          <p:cNvPr id="12" name="Oval 11"/>
          <p:cNvSpPr/>
          <p:nvPr/>
        </p:nvSpPr>
        <p:spPr bwMode="auto">
          <a:xfrm>
            <a:off x="2971800" y="5143500"/>
            <a:ext cx="1200150" cy="228600"/>
          </a:xfrm>
          <a:prstGeom prst="ellipse">
            <a:avLst/>
          </a:prstGeom>
          <a:noFill/>
          <a:ln w="57150" cap="flat" cmpd="sng" algn="ctr">
            <a:solidFill>
              <a:srgbClr val="FF0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endParaRPr lang="en-US">
              <a:latin typeface="Arial" pitchFamily="34" charset="0"/>
              <a:ea typeface="MS PGothic" pitchFamily="34" charset="-128"/>
            </a:endParaRPr>
          </a:p>
        </p:txBody>
      </p:sp>
    </p:spTree>
    <p:extLst>
      <p:ext uri="{BB962C8B-B14F-4D97-AF65-F5344CB8AC3E}">
        <p14:creationId xmlns:p14="http://schemas.microsoft.com/office/powerpoint/2010/main" val="381742861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3120" y="778981"/>
            <a:ext cx="6055607" cy="900107"/>
          </a:xfrm>
        </p:spPr>
        <p:txBody>
          <a:bodyPr>
            <a:noAutofit/>
          </a:bodyPr>
          <a:lstStyle/>
          <a:p>
            <a:pPr algn="r" rtl="1"/>
            <a:r>
              <a:rPr lang="ar-SA" sz="3400" dirty="0"/>
              <a:t>من صفحة</a:t>
            </a:r>
            <a:r>
              <a:rPr lang="ar-SA" sz="3400" dirty="0">
                <a:solidFill>
                  <a:schemeClr val="tx1"/>
                </a:solidFill>
              </a:rPr>
              <a:t> </a:t>
            </a:r>
            <a:r>
              <a:rPr lang="ar-SA" sz="3400" dirty="0">
                <a:solidFill>
                  <a:srgbClr val="92D050"/>
                </a:solidFill>
              </a:rPr>
              <a:t>أو</a:t>
            </a:r>
            <a:r>
              <a:rPr lang="ar-SA" sz="3400" dirty="0">
                <a:solidFill>
                  <a:schemeClr val="bg1">
                    <a:lumMod val="65000"/>
                  </a:schemeClr>
                </a:solidFill>
              </a:rPr>
              <a:t>ركيد</a:t>
            </a:r>
            <a:r>
              <a:rPr lang="ar-SA" sz="3400" dirty="0"/>
              <a:t> للكتاب</a:t>
            </a:r>
            <a:endParaRPr lang="en-US" sz="3400" dirty="0"/>
          </a:p>
        </p:txBody>
      </p:sp>
      <p:grpSp>
        <p:nvGrpSpPr>
          <p:cNvPr id="16" name="Group 15"/>
          <p:cNvGrpSpPr/>
          <p:nvPr/>
        </p:nvGrpSpPr>
        <p:grpSpPr>
          <a:xfrm>
            <a:off x="1281437" y="4349165"/>
            <a:ext cx="7452735" cy="1269500"/>
            <a:chOff x="893243" y="2250547"/>
            <a:chExt cx="7557025" cy="1269500"/>
          </a:xfrm>
        </p:grpSpPr>
        <p:pic>
          <p:nvPicPr>
            <p:cNvPr id="5" name="Picture 4"/>
            <p:cNvPicPr>
              <a:picLocks noChangeAspect="1"/>
            </p:cNvPicPr>
            <p:nvPr/>
          </p:nvPicPr>
          <p:blipFill>
            <a:blip r:embed="rId2"/>
            <a:stretch>
              <a:fillRect/>
            </a:stretch>
          </p:blipFill>
          <p:spPr>
            <a:xfrm>
              <a:off x="893243" y="2250547"/>
              <a:ext cx="7557025" cy="1269500"/>
            </a:xfrm>
            <a:prstGeom prst="rect">
              <a:avLst/>
            </a:prstGeom>
          </p:spPr>
        </p:pic>
        <p:sp>
          <p:nvSpPr>
            <p:cNvPr id="6" name="Rectangle 5"/>
            <p:cNvSpPr/>
            <p:nvPr/>
          </p:nvSpPr>
          <p:spPr>
            <a:xfrm>
              <a:off x="1202577" y="2585694"/>
              <a:ext cx="1180406" cy="26046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5" name="Group 14"/>
          <p:cNvGrpSpPr/>
          <p:nvPr/>
        </p:nvGrpSpPr>
        <p:grpSpPr>
          <a:xfrm>
            <a:off x="900548" y="2920456"/>
            <a:ext cx="7143401" cy="1353745"/>
            <a:chOff x="1202577" y="821837"/>
            <a:chExt cx="7143401" cy="1353745"/>
          </a:xfrm>
        </p:grpSpPr>
        <p:pic>
          <p:nvPicPr>
            <p:cNvPr id="9" name="Picture 8"/>
            <p:cNvPicPr>
              <a:picLocks noChangeAspect="1"/>
            </p:cNvPicPr>
            <p:nvPr/>
          </p:nvPicPr>
          <p:blipFill>
            <a:blip r:embed="rId3"/>
            <a:stretch>
              <a:fillRect/>
            </a:stretch>
          </p:blipFill>
          <p:spPr>
            <a:xfrm>
              <a:off x="1202577" y="821837"/>
              <a:ext cx="7143401" cy="1353745"/>
            </a:xfrm>
            <a:prstGeom prst="rect">
              <a:avLst/>
            </a:prstGeom>
          </p:spPr>
        </p:pic>
        <p:sp>
          <p:nvSpPr>
            <p:cNvPr id="14" name="Rectangle 13"/>
            <p:cNvSpPr/>
            <p:nvPr/>
          </p:nvSpPr>
          <p:spPr>
            <a:xfrm>
              <a:off x="1288474" y="1358315"/>
              <a:ext cx="1521227" cy="2152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9" name="Group 18"/>
          <p:cNvGrpSpPr/>
          <p:nvPr/>
        </p:nvGrpSpPr>
        <p:grpSpPr>
          <a:xfrm>
            <a:off x="339060" y="1578269"/>
            <a:ext cx="6870023" cy="1342186"/>
            <a:chOff x="1064945" y="3440403"/>
            <a:chExt cx="6870023" cy="1544141"/>
          </a:xfrm>
        </p:grpSpPr>
        <p:pic>
          <p:nvPicPr>
            <p:cNvPr id="12" name="Picture 11"/>
            <p:cNvPicPr>
              <a:picLocks noChangeAspect="1"/>
            </p:cNvPicPr>
            <p:nvPr/>
          </p:nvPicPr>
          <p:blipFill>
            <a:blip r:embed="rId4"/>
            <a:stretch>
              <a:fillRect/>
            </a:stretch>
          </p:blipFill>
          <p:spPr>
            <a:xfrm>
              <a:off x="1064945" y="3440403"/>
              <a:ext cx="6870023" cy="1544141"/>
            </a:xfrm>
            <a:prstGeom prst="rect">
              <a:avLst/>
            </a:prstGeom>
          </p:spPr>
        </p:pic>
        <p:sp>
          <p:nvSpPr>
            <p:cNvPr id="17" name="Rectangle 16"/>
            <p:cNvSpPr/>
            <p:nvPr/>
          </p:nvSpPr>
          <p:spPr>
            <a:xfrm>
              <a:off x="1114914" y="4043192"/>
              <a:ext cx="1521227" cy="21526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193530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p52"/>
          <p:cNvSpPr/>
          <p:nvPr/>
        </p:nvSpPr>
        <p:spPr>
          <a:xfrm>
            <a:off x="-1113875" y="5957875"/>
            <a:ext cx="10571700" cy="1059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0000"/>
              </a:solidFill>
            </a:endParaRPr>
          </a:p>
        </p:txBody>
      </p:sp>
      <p:pic>
        <p:nvPicPr>
          <p:cNvPr id="289" name="Google Shape;289;p52"/>
          <p:cNvPicPr preferRelativeResize="0"/>
          <p:nvPr/>
        </p:nvPicPr>
        <p:blipFill rotWithShape="1">
          <a:blip r:embed="rId3">
            <a:alphaModFix/>
          </a:blip>
          <a:srcRect/>
          <a:stretch/>
        </p:blipFill>
        <p:spPr>
          <a:xfrm>
            <a:off x="3683956" y="2269744"/>
            <a:ext cx="1828800" cy="1828800"/>
          </a:xfrm>
          <a:prstGeom prst="rect">
            <a:avLst/>
          </a:prstGeom>
          <a:noFill/>
          <a:ln>
            <a:noFill/>
          </a:ln>
        </p:spPr>
      </p:pic>
      <p:sp>
        <p:nvSpPr>
          <p:cNvPr id="290" name="Google Shape;290;p52"/>
          <p:cNvSpPr txBox="1"/>
          <p:nvPr/>
        </p:nvSpPr>
        <p:spPr>
          <a:xfrm>
            <a:off x="286520" y="2251370"/>
            <a:ext cx="1779900" cy="523200"/>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Clr>
                <a:srgbClr val="000000"/>
              </a:buClr>
              <a:buSzPts val="1100"/>
              <a:buFont typeface="Arial"/>
              <a:buNone/>
            </a:pPr>
            <a:r>
              <a:rPr lang="en-US" sz="1600">
                <a:solidFill>
                  <a:schemeClr val="dk2"/>
                </a:solidFill>
              </a:rPr>
              <a:t>الناشر</a:t>
            </a:r>
            <a:endParaRPr sz="1600">
              <a:solidFill>
                <a:schemeClr val="dk2"/>
              </a:solidFill>
            </a:endParaRPr>
          </a:p>
          <a:p>
            <a:pPr marL="0" marR="0" lvl="0" indent="0" algn="r" rtl="0">
              <a:spcBef>
                <a:spcPts val="0"/>
              </a:spcBef>
              <a:spcAft>
                <a:spcPts val="0"/>
              </a:spcAft>
              <a:buClr>
                <a:srgbClr val="000000"/>
              </a:buClr>
              <a:buSzPts val="1100"/>
              <a:buFont typeface="Arial"/>
              <a:buNone/>
            </a:pPr>
            <a:r>
              <a:rPr lang="en-US" sz="1600">
                <a:solidFill>
                  <a:schemeClr val="dk2"/>
                </a:solidFill>
              </a:rPr>
              <a:t>تأكيد التأليف</a:t>
            </a:r>
            <a:endParaRPr sz="1600">
              <a:solidFill>
                <a:schemeClr val="dk2"/>
              </a:solidFill>
            </a:endParaRPr>
          </a:p>
          <a:p>
            <a:pPr marL="0" marR="0" lvl="0" indent="0" algn="r" rtl="0">
              <a:spcBef>
                <a:spcPts val="0"/>
              </a:spcBef>
              <a:spcAft>
                <a:spcPts val="0"/>
              </a:spcAft>
              <a:buNone/>
            </a:pPr>
            <a:endParaRPr sz="1600">
              <a:solidFill>
                <a:schemeClr val="dk2"/>
              </a:solidFill>
            </a:endParaRPr>
          </a:p>
        </p:txBody>
      </p:sp>
      <p:sp>
        <p:nvSpPr>
          <p:cNvPr id="291" name="Google Shape;291;p52"/>
          <p:cNvSpPr txBox="1"/>
          <p:nvPr/>
        </p:nvSpPr>
        <p:spPr>
          <a:xfrm>
            <a:off x="6964252" y="2251370"/>
            <a:ext cx="1779900" cy="523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00000"/>
              </a:buClr>
              <a:buSzPts val="1100"/>
              <a:buFont typeface="Arial"/>
              <a:buNone/>
            </a:pPr>
            <a:r>
              <a:rPr lang="en-US" sz="1600">
                <a:solidFill>
                  <a:schemeClr val="dk2"/>
                </a:solidFill>
              </a:rPr>
              <a:t>المؤسسة</a:t>
            </a:r>
            <a:endParaRPr sz="1600">
              <a:solidFill>
                <a:schemeClr val="dk2"/>
              </a:solidFill>
            </a:endParaRPr>
          </a:p>
          <a:p>
            <a:pPr marL="0" marR="0" lvl="0" indent="0" algn="l" rtl="0">
              <a:spcBef>
                <a:spcPts val="0"/>
              </a:spcBef>
              <a:spcAft>
                <a:spcPts val="0"/>
              </a:spcAft>
              <a:buClr>
                <a:srgbClr val="000000"/>
              </a:buClr>
              <a:buSzPts val="1100"/>
              <a:buFont typeface="Arial"/>
              <a:buNone/>
            </a:pPr>
            <a:r>
              <a:rPr lang="en-US" sz="1600">
                <a:solidFill>
                  <a:schemeClr val="dk2"/>
                </a:solidFill>
              </a:rPr>
              <a:t>تأكيد الانتماء</a:t>
            </a:r>
            <a:endParaRPr sz="1600">
              <a:solidFill>
                <a:schemeClr val="dk2"/>
              </a:solidFill>
            </a:endParaRPr>
          </a:p>
          <a:p>
            <a:pPr marL="0" marR="0" lvl="0" indent="0" algn="l" rtl="0">
              <a:spcBef>
                <a:spcPts val="0"/>
              </a:spcBef>
              <a:spcAft>
                <a:spcPts val="0"/>
              </a:spcAft>
              <a:buNone/>
            </a:pPr>
            <a:endParaRPr sz="1600">
              <a:solidFill>
                <a:schemeClr val="dk2"/>
              </a:solidFill>
            </a:endParaRPr>
          </a:p>
        </p:txBody>
      </p:sp>
      <p:sp>
        <p:nvSpPr>
          <p:cNvPr id="292" name="Google Shape;292;p52"/>
          <p:cNvSpPr txBox="1"/>
          <p:nvPr/>
        </p:nvSpPr>
        <p:spPr>
          <a:xfrm>
            <a:off x="3715602" y="5814080"/>
            <a:ext cx="1779900" cy="523200"/>
          </a:xfrm>
          <a:prstGeom prst="rect">
            <a:avLst/>
          </a:prstGeom>
          <a:noFill/>
          <a:ln>
            <a:noFill/>
          </a:ln>
        </p:spPr>
        <p:txBody>
          <a:bodyPr spcFirstLastPara="1" wrap="square" lIns="91425" tIns="45700" rIns="91425" bIns="45700" anchor="t" anchorCtr="0">
            <a:noAutofit/>
          </a:bodyPr>
          <a:lstStyle/>
          <a:p>
            <a:pPr marL="0" marR="0" lvl="0" indent="0" algn="ctr" rtl="1">
              <a:spcBef>
                <a:spcPts val="0"/>
              </a:spcBef>
              <a:spcAft>
                <a:spcPts val="0"/>
              </a:spcAft>
              <a:buClr>
                <a:srgbClr val="000000"/>
              </a:buClr>
              <a:buSzPts val="1100"/>
              <a:buFont typeface="Arial"/>
              <a:buNone/>
            </a:pPr>
            <a:r>
              <a:rPr lang="en-US" sz="1600">
                <a:solidFill>
                  <a:schemeClr val="dk2"/>
                </a:solidFill>
              </a:rPr>
              <a:t>الممول</a:t>
            </a:r>
            <a:endParaRPr sz="1600">
              <a:solidFill>
                <a:schemeClr val="dk2"/>
              </a:solidFill>
            </a:endParaRPr>
          </a:p>
          <a:p>
            <a:pPr marL="0" marR="0" lvl="0" indent="0" algn="ctr" rtl="0">
              <a:spcBef>
                <a:spcPts val="0"/>
              </a:spcBef>
              <a:spcAft>
                <a:spcPts val="0"/>
              </a:spcAft>
              <a:buClr>
                <a:srgbClr val="000000"/>
              </a:buClr>
              <a:buSzPts val="1100"/>
              <a:buFont typeface="Arial"/>
              <a:buNone/>
            </a:pPr>
            <a:r>
              <a:rPr lang="en-US" sz="1600">
                <a:solidFill>
                  <a:schemeClr val="dk2"/>
                </a:solidFill>
              </a:rPr>
              <a:t>تأكيد الجائزة</a:t>
            </a:r>
            <a:endParaRPr sz="1600">
              <a:solidFill>
                <a:schemeClr val="dk2"/>
              </a:solidFill>
            </a:endParaRPr>
          </a:p>
          <a:p>
            <a:pPr marL="0" marR="0" lvl="0" indent="0" algn="ctr" rtl="0">
              <a:spcBef>
                <a:spcPts val="0"/>
              </a:spcBef>
              <a:spcAft>
                <a:spcPts val="0"/>
              </a:spcAft>
              <a:buNone/>
            </a:pPr>
            <a:endParaRPr sz="1600">
              <a:solidFill>
                <a:schemeClr val="dk2"/>
              </a:solidFill>
            </a:endParaRPr>
          </a:p>
        </p:txBody>
      </p:sp>
      <p:pic>
        <p:nvPicPr>
          <p:cNvPr id="293" name="Google Shape;293;p52"/>
          <p:cNvPicPr preferRelativeResize="0"/>
          <p:nvPr/>
        </p:nvPicPr>
        <p:blipFill rotWithShape="1">
          <a:blip r:embed="rId4">
            <a:alphaModFix/>
          </a:blip>
          <a:srcRect/>
          <a:stretch/>
        </p:blipFill>
        <p:spPr>
          <a:xfrm>
            <a:off x="2066437" y="2034879"/>
            <a:ext cx="1039368" cy="1048512"/>
          </a:xfrm>
          <a:prstGeom prst="rect">
            <a:avLst/>
          </a:prstGeom>
          <a:noFill/>
          <a:ln>
            <a:noFill/>
          </a:ln>
        </p:spPr>
      </p:pic>
      <p:pic>
        <p:nvPicPr>
          <p:cNvPr id="294" name="Google Shape;294;p52"/>
          <p:cNvPicPr preferRelativeResize="0"/>
          <p:nvPr/>
        </p:nvPicPr>
        <p:blipFill rotWithShape="1">
          <a:blip r:embed="rId5">
            <a:alphaModFix/>
          </a:blip>
          <a:srcRect/>
          <a:stretch/>
        </p:blipFill>
        <p:spPr>
          <a:xfrm>
            <a:off x="3994446" y="4740233"/>
            <a:ext cx="1222248" cy="1197864"/>
          </a:xfrm>
          <a:prstGeom prst="rect">
            <a:avLst/>
          </a:prstGeom>
          <a:noFill/>
          <a:ln>
            <a:noFill/>
          </a:ln>
        </p:spPr>
      </p:pic>
      <p:pic>
        <p:nvPicPr>
          <p:cNvPr id="295" name="Google Shape;295;p52"/>
          <p:cNvPicPr preferRelativeResize="0"/>
          <p:nvPr/>
        </p:nvPicPr>
        <p:blipFill rotWithShape="1">
          <a:blip r:embed="rId6">
            <a:alphaModFix/>
          </a:blip>
          <a:srcRect/>
          <a:stretch/>
        </p:blipFill>
        <p:spPr>
          <a:xfrm>
            <a:off x="5990874" y="2012019"/>
            <a:ext cx="1048512" cy="1094232"/>
          </a:xfrm>
          <a:prstGeom prst="rect">
            <a:avLst/>
          </a:prstGeom>
          <a:noFill/>
          <a:ln>
            <a:noFill/>
          </a:ln>
        </p:spPr>
      </p:pic>
      <p:grpSp>
        <p:nvGrpSpPr>
          <p:cNvPr id="296" name="Google Shape;296;p52"/>
          <p:cNvGrpSpPr/>
          <p:nvPr/>
        </p:nvGrpSpPr>
        <p:grpSpPr>
          <a:xfrm rot="-1800138">
            <a:off x="5105490" y="2682234"/>
            <a:ext cx="1023141" cy="783713"/>
            <a:chOff x="900967" y="4703071"/>
            <a:chExt cx="1096455" cy="839871"/>
          </a:xfrm>
        </p:grpSpPr>
        <p:cxnSp>
          <p:nvCxnSpPr>
            <p:cNvPr id="297" name="Google Shape;297;p52"/>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298" name="Google Shape;298;p52"/>
            <p:cNvSpPr txBox="1"/>
            <p:nvPr/>
          </p:nvSpPr>
          <p:spPr>
            <a:xfrm>
              <a:off x="900967" y="5262442"/>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الاتصال</a:t>
              </a:r>
              <a:endParaRPr>
                <a:solidFill>
                  <a:schemeClr val="dk2"/>
                </a:solidFill>
              </a:endParaRPr>
            </a:p>
          </p:txBody>
        </p:sp>
        <p:cxnSp>
          <p:nvCxnSpPr>
            <p:cNvPr id="299" name="Google Shape;299;p52"/>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300" name="Google Shape;300;p52"/>
            <p:cNvSpPr txBox="1"/>
            <p:nvPr/>
          </p:nvSpPr>
          <p:spPr>
            <a:xfrm>
              <a:off x="912997" y="4703071"/>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تجميع</a:t>
              </a:r>
              <a:endParaRPr>
                <a:solidFill>
                  <a:schemeClr val="dk2"/>
                </a:solidFill>
              </a:endParaRPr>
            </a:p>
          </p:txBody>
        </p:sp>
      </p:grpSp>
      <p:sp>
        <p:nvSpPr>
          <p:cNvPr id="301" name="Google Shape;301;p52"/>
          <p:cNvSpPr/>
          <p:nvPr/>
        </p:nvSpPr>
        <p:spPr>
          <a:xfrm>
            <a:off x="2489588" y="1325318"/>
            <a:ext cx="4232100" cy="4161600"/>
          </a:xfrm>
          <a:prstGeom prst="arc">
            <a:avLst>
              <a:gd name="adj1" fmla="val 6385050"/>
              <a:gd name="adj2" fmla="val 1120622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2" name="Google Shape;302;p52"/>
          <p:cNvSpPr/>
          <p:nvPr/>
        </p:nvSpPr>
        <p:spPr>
          <a:xfrm>
            <a:off x="2486343" y="1325318"/>
            <a:ext cx="4232100" cy="4161600"/>
          </a:xfrm>
          <a:prstGeom prst="arc">
            <a:avLst>
              <a:gd name="adj1" fmla="val 21034409"/>
              <a:gd name="adj2" fmla="val 4536217"/>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3" name="Google Shape;303;p52"/>
          <p:cNvSpPr/>
          <p:nvPr/>
        </p:nvSpPr>
        <p:spPr>
          <a:xfrm>
            <a:off x="2482374" y="1325318"/>
            <a:ext cx="4232100" cy="4161600"/>
          </a:xfrm>
          <a:prstGeom prst="arc">
            <a:avLst>
              <a:gd name="adj1" fmla="val 13038003"/>
              <a:gd name="adj2" fmla="val 19211400"/>
            </a:avLst>
          </a:prstGeom>
          <a:noFill/>
          <a:ln w="139700" cap="flat" cmpd="sng">
            <a:solidFill>
              <a:schemeClr val="accent5"/>
            </a:solidFill>
            <a:prstDash val="solid"/>
            <a:miter lim="800000"/>
            <a:headEnd type="triangle" w="sm" len="sm"/>
            <a:tailEnd type="triangl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Arial"/>
              <a:ea typeface="Arial"/>
              <a:cs typeface="Arial"/>
              <a:sym typeface="Arial"/>
            </a:endParaRPr>
          </a:p>
        </p:txBody>
      </p:sp>
      <p:sp>
        <p:nvSpPr>
          <p:cNvPr id="304" name="Google Shape;304;p52"/>
          <p:cNvSpPr txBox="1">
            <a:spLocks noGrp="1"/>
          </p:cNvSpPr>
          <p:nvPr>
            <p:ph type="title"/>
          </p:nvPr>
        </p:nvSpPr>
        <p:spPr>
          <a:xfrm>
            <a:off x="1721420" y="66260"/>
            <a:ext cx="7315200" cy="914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a:solidFill>
                  <a:schemeClr val="dk1"/>
                </a:solidFill>
              </a:rPr>
              <a:t>العمل المشترك</a:t>
            </a:r>
            <a:endParaRPr>
              <a:solidFill>
                <a:schemeClr val="dk1"/>
              </a:solidFill>
            </a:endParaRPr>
          </a:p>
        </p:txBody>
      </p:sp>
      <p:grpSp>
        <p:nvGrpSpPr>
          <p:cNvPr id="305" name="Google Shape;305;p52"/>
          <p:cNvGrpSpPr/>
          <p:nvPr/>
        </p:nvGrpSpPr>
        <p:grpSpPr>
          <a:xfrm rot="-5400000">
            <a:off x="4094277" y="4007222"/>
            <a:ext cx="1023102" cy="783684"/>
            <a:chOff x="900967" y="4703071"/>
            <a:chExt cx="1096455" cy="839871"/>
          </a:xfrm>
        </p:grpSpPr>
        <p:cxnSp>
          <p:nvCxnSpPr>
            <p:cNvPr id="306" name="Google Shape;306;p52"/>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307" name="Google Shape;307;p52"/>
            <p:cNvSpPr txBox="1"/>
            <p:nvPr/>
          </p:nvSpPr>
          <p:spPr>
            <a:xfrm>
              <a:off x="900967" y="5262442"/>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الاتصال</a:t>
              </a:r>
              <a:endParaRPr>
                <a:solidFill>
                  <a:schemeClr val="dk2"/>
                </a:solidFill>
              </a:endParaRPr>
            </a:p>
          </p:txBody>
        </p:sp>
        <p:cxnSp>
          <p:nvCxnSpPr>
            <p:cNvPr id="308" name="Google Shape;308;p52"/>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309" name="Google Shape;309;p52"/>
            <p:cNvSpPr txBox="1"/>
            <p:nvPr/>
          </p:nvSpPr>
          <p:spPr>
            <a:xfrm>
              <a:off x="912997" y="4703071"/>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تجميع</a:t>
              </a:r>
              <a:endParaRPr>
                <a:solidFill>
                  <a:schemeClr val="dk2"/>
                </a:solidFill>
              </a:endParaRPr>
            </a:p>
          </p:txBody>
        </p:sp>
      </p:grpSp>
      <p:grpSp>
        <p:nvGrpSpPr>
          <p:cNvPr id="310" name="Google Shape;310;p52"/>
          <p:cNvGrpSpPr/>
          <p:nvPr/>
        </p:nvGrpSpPr>
        <p:grpSpPr>
          <a:xfrm rot="2072086">
            <a:off x="2839319" y="2682228"/>
            <a:ext cx="1023141" cy="783713"/>
            <a:chOff x="900967" y="4703071"/>
            <a:chExt cx="1096455" cy="839871"/>
          </a:xfrm>
        </p:grpSpPr>
        <p:cxnSp>
          <p:nvCxnSpPr>
            <p:cNvPr id="311" name="Google Shape;311;p52"/>
            <p:cNvCxnSpPr/>
            <p:nvPr/>
          </p:nvCxnSpPr>
          <p:spPr>
            <a:xfrm flipH="1">
              <a:off x="978141" y="5193558"/>
              <a:ext cx="822900" cy="8100"/>
            </a:xfrm>
            <a:prstGeom prst="straightConnector1">
              <a:avLst/>
            </a:prstGeom>
            <a:noFill/>
            <a:ln w="50800" cap="flat" cmpd="sng">
              <a:solidFill>
                <a:schemeClr val="dk1"/>
              </a:solidFill>
              <a:prstDash val="solid"/>
              <a:miter lim="800000"/>
              <a:headEnd type="none" w="sm" len="sm"/>
              <a:tailEnd type="triangle" w="med" len="med"/>
            </a:ln>
          </p:spPr>
        </p:cxnSp>
        <p:sp>
          <p:nvSpPr>
            <p:cNvPr id="312" name="Google Shape;312;p52"/>
            <p:cNvSpPr txBox="1"/>
            <p:nvPr/>
          </p:nvSpPr>
          <p:spPr>
            <a:xfrm>
              <a:off x="900967" y="5262442"/>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الاتصال</a:t>
              </a:r>
              <a:endParaRPr>
                <a:solidFill>
                  <a:schemeClr val="dk2"/>
                </a:solidFill>
              </a:endParaRPr>
            </a:p>
          </p:txBody>
        </p:sp>
        <p:cxnSp>
          <p:nvCxnSpPr>
            <p:cNvPr id="313" name="Google Shape;313;p52"/>
            <p:cNvCxnSpPr/>
            <p:nvPr/>
          </p:nvCxnSpPr>
          <p:spPr>
            <a:xfrm>
              <a:off x="1177222" y="5096718"/>
              <a:ext cx="820200" cy="0"/>
            </a:xfrm>
            <a:prstGeom prst="straightConnector1">
              <a:avLst/>
            </a:prstGeom>
            <a:noFill/>
            <a:ln w="50800" cap="flat" cmpd="sng">
              <a:solidFill>
                <a:schemeClr val="dk1"/>
              </a:solidFill>
              <a:prstDash val="solid"/>
              <a:miter lim="800000"/>
              <a:headEnd type="none" w="sm" len="sm"/>
              <a:tailEnd type="triangle" w="med" len="med"/>
            </a:ln>
          </p:spPr>
        </p:cxnSp>
        <p:sp>
          <p:nvSpPr>
            <p:cNvPr id="314" name="Google Shape;314;p52"/>
            <p:cNvSpPr txBox="1"/>
            <p:nvPr/>
          </p:nvSpPr>
          <p:spPr>
            <a:xfrm>
              <a:off x="912997" y="4703071"/>
              <a:ext cx="1019400" cy="2805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b="1">
                  <a:solidFill>
                    <a:schemeClr val="dk2"/>
                  </a:solidFill>
                </a:rPr>
                <a:t>تجميع</a:t>
              </a:r>
              <a:endParaRPr>
                <a:solidFill>
                  <a:schemeClr val="dk2"/>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9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9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Rectangle 4"/>
          <p:cNvSpPr/>
          <p:nvPr/>
        </p:nvSpPr>
        <p:spPr>
          <a:xfrm>
            <a:off x="321426" y="2913263"/>
            <a:ext cx="8539941" cy="646331"/>
          </a:xfrm>
          <a:prstGeom prst="rect">
            <a:avLst/>
          </a:prstGeom>
        </p:spPr>
        <p:txBody>
          <a:bodyPr wrap="square">
            <a:spAutoFit/>
          </a:bodyPr>
          <a:lstStyle/>
          <a:p>
            <a:pPr algn="r" rtl="1"/>
            <a:r>
              <a:rPr lang="ar-SA" sz="3600" dirty="0"/>
              <a:t>نتائج التطبيق و أثرها على جمع و تنظيم الأبحاث العلمية</a:t>
            </a:r>
            <a:endParaRPr lang="en-US" sz="3600" dirty="0"/>
          </a:p>
        </p:txBody>
      </p:sp>
    </p:spTree>
    <p:extLst>
      <p:ext uri="{BB962C8B-B14F-4D97-AF65-F5344CB8AC3E}">
        <p14:creationId xmlns:p14="http://schemas.microsoft.com/office/powerpoint/2010/main" val="187797630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1" rtl="1"/>
            <a:r>
              <a:rPr lang="ar-SA" sz="3200" kern="1200" dirty="0">
                <a:solidFill>
                  <a:srgbClr val="5D807E"/>
                </a:solidFill>
                <a:ea typeface="+mj-ea"/>
              </a:rPr>
              <a:t>نتائج التطبيق </a:t>
            </a:r>
            <a:endParaRPr lang="en-US" sz="3200" kern="1200" dirty="0">
              <a:solidFill>
                <a:srgbClr val="5D807E"/>
              </a:solidFill>
              <a:ea typeface="+mj-ea"/>
            </a:endParaRPr>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10" name="Content Placeholder 9"/>
          <p:cNvGraphicFramePr>
            <a:graphicFrameLocks noGrp="1"/>
          </p:cNvGraphicFramePr>
          <p:nvPr>
            <p:ph idx="1"/>
            <p:extLst/>
          </p:nvPr>
        </p:nvGraphicFramePr>
        <p:xfrm>
          <a:off x="5892103" y="1863005"/>
          <a:ext cx="3211209" cy="26498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10"/>
          <p:cNvGraphicFramePr/>
          <p:nvPr>
            <p:extLst/>
          </p:nvPr>
        </p:nvGraphicFramePr>
        <p:xfrm>
          <a:off x="98722" y="1634255"/>
          <a:ext cx="3494167" cy="2622723"/>
        </p:xfrm>
        <a:graphic>
          <a:graphicData uri="http://schemas.openxmlformats.org/drawingml/2006/chart">
            <c:chart xmlns:c="http://schemas.openxmlformats.org/drawingml/2006/chart" xmlns:r="http://schemas.openxmlformats.org/officeDocument/2006/relationships" r:id="rId4"/>
          </a:graphicData>
        </a:graphic>
      </p:graphicFrame>
      <p:grpSp>
        <p:nvGrpSpPr>
          <p:cNvPr id="12" name="Group 11"/>
          <p:cNvGrpSpPr/>
          <p:nvPr/>
        </p:nvGrpSpPr>
        <p:grpSpPr>
          <a:xfrm>
            <a:off x="3039437" y="4098201"/>
            <a:ext cx="3622074" cy="1566039"/>
            <a:chOff x="7772401" y="1844381"/>
            <a:chExt cx="3494315" cy="1468134"/>
          </a:xfrm>
        </p:grpSpPr>
        <p:sp>
          <p:nvSpPr>
            <p:cNvPr id="13" name="Down Ribbon 12"/>
            <p:cNvSpPr/>
            <p:nvPr/>
          </p:nvSpPr>
          <p:spPr>
            <a:xfrm>
              <a:off x="7893697" y="1844381"/>
              <a:ext cx="2948473" cy="1048109"/>
            </a:xfrm>
            <a:prstGeom prst="ribbon">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t>694</a:t>
              </a:r>
            </a:p>
          </p:txBody>
        </p:sp>
        <p:sp>
          <p:nvSpPr>
            <p:cNvPr id="14" name="TextBox 13"/>
            <p:cNvSpPr txBox="1"/>
            <p:nvPr/>
          </p:nvSpPr>
          <p:spPr>
            <a:xfrm>
              <a:off x="7772401" y="2995127"/>
              <a:ext cx="3494315" cy="317388"/>
            </a:xfrm>
            <a:prstGeom prst="rect">
              <a:avLst/>
            </a:prstGeom>
            <a:noFill/>
          </p:spPr>
          <p:txBody>
            <a:bodyPr wrap="square" rtlCol="0">
              <a:spAutoFit/>
            </a:bodyPr>
            <a:lstStyle/>
            <a:p>
              <a:pPr algn="ctr"/>
              <a:r>
                <a:rPr lang="ar-SA" sz="1600" b="1" dirty="0"/>
                <a:t>الرسائل الجامعية</a:t>
              </a:r>
              <a:endParaRPr lang="en-US" sz="1600" dirty="0"/>
            </a:p>
          </p:txBody>
        </p:sp>
      </p:gr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39437" y="2144375"/>
            <a:ext cx="3525408" cy="1470068"/>
          </a:xfrm>
          <a:prstGeom prst="rect">
            <a:avLst/>
          </a:prstGeom>
        </p:spPr>
      </p:pic>
    </p:spTree>
    <p:extLst>
      <p:ext uri="{BB962C8B-B14F-4D97-AF65-F5344CB8AC3E}">
        <p14:creationId xmlns:p14="http://schemas.microsoft.com/office/powerpoint/2010/main" val="1696422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Graphic spid="11" grpId="0">
        <p:bldAsOne/>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stretch>
            <a:fillRect/>
          </a:stretch>
        </p:blipFill>
        <p:spPr>
          <a:xfrm>
            <a:off x="460375" y="1579285"/>
            <a:ext cx="7871614" cy="4354046"/>
          </a:xfrm>
          <a:prstGeom prst="rect">
            <a:avLst/>
          </a:prstGeom>
        </p:spPr>
      </p:pic>
      <p:sp>
        <p:nvSpPr>
          <p:cNvPr id="2" name="Title 1"/>
          <p:cNvSpPr>
            <a:spLocks noGrp="1"/>
          </p:cNvSpPr>
          <p:nvPr>
            <p:ph type="title"/>
          </p:nvPr>
        </p:nvSpPr>
        <p:spPr>
          <a:xfrm>
            <a:off x="457199" y="987631"/>
            <a:ext cx="6904760" cy="500512"/>
          </a:xfrm>
        </p:spPr>
        <p:txBody>
          <a:bodyPr/>
          <a:lstStyle/>
          <a:p>
            <a:pPr lvl="1" rtl="1"/>
            <a:r>
              <a:rPr lang="ar-SA" sz="2700" kern="1200" dirty="0">
                <a:solidFill>
                  <a:srgbClr val="5D807E"/>
                </a:solidFill>
                <a:ea typeface="+mj-ea"/>
              </a:rPr>
              <a:t>مقياس تطبيق سياسة الوصول الحر بالجامعة</a:t>
            </a:r>
            <a:endParaRPr lang="en-US" sz="2700" kern="1200" dirty="0">
              <a:solidFill>
                <a:srgbClr val="5D807E"/>
              </a:solidFill>
              <a:ea typeface="+mj-ea"/>
            </a:endParaRPr>
          </a:p>
        </p:txBody>
      </p:sp>
      <p:sp>
        <p:nvSpPr>
          <p:cNvPr id="8" name="AutoShape 2" descr="Image result for twitter"/>
          <p:cNvSpPr>
            <a:spLocks noChangeAspect="1" noChangeArrowheads="1"/>
          </p:cNvSpPr>
          <p:nvPr/>
        </p:nvSpPr>
        <p:spPr bwMode="auto">
          <a:xfrm>
            <a:off x="155575" y="712788"/>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Down Arrow Callout 6"/>
          <p:cNvSpPr/>
          <p:nvPr/>
        </p:nvSpPr>
        <p:spPr>
          <a:xfrm>
            <a:off x="4427914" y="1960073"/>
            <a:ext cx="2144683" cy="1292836"/>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rtl="1">
              <a:buFont typeface="Wingdings" panose="05000000000000000000" pitchFamily="2" charset="2"/>
              <a:buChar char="v"/>
            </a:pPr>
            <a:r>
              <a:rPr lang="ar-SA" sz="1600" dirty="0"/>
              <a:t>تطبيق سياسة الوصول الحر </a:t>
            </a:r>
          </a:p>
          <a:p>
            <a:pPr marL="285750" indent="-285750" algn="ctr" rtl="1">
              <a:buFont typeface="Wingdings" panose="05000000000000000000" pitchFamily="2" charset="2"/>
              <a:buChar char="v"/>
            </a:pPr>
            <a:r>
              <a:rPr lang="ar-SA" sz="1600" dirty="0"/>
              <a:t>استخدام و تطبيق أوركيد</a:t>
            </a:r>
            <a:endParaRPr lang="en-US" sz="1600" dirty="0"/>
          </a:p>
        </p:txBody>
      </p:sp>
      <p:sp>
        <p:nvSpPr>
          <p:cNvPr id="9" name="TextBox 8"/>
          <p:cNvSpPr txBox="1"/>
          <p:nvPr/>
        </p:nvSpPr>
        <p:spPr>
          <a:xfrm>
            <a:off x="5201390" y="4696635"/>
            <a:ext cx="598737" cy="338554"/>
          </a:xfrm>
          <a:prstGeom prst="rect">
            <a:avLst/>
          </a:prstGeom>
          <a:noFill/>
        </p:spPr>
        <p:txBody>
          <a:bodyPr wrap="square" rtlCol="0">
            <a:spAutoFit/>
          </a:bodyPr>
          <a:lstStyle/>
          <a:p>
            <a:r>
              <a:rPr lang="en-US" sz="1600" dirty="0"/>
              <a:t>34%</a:t>
            </a:r>
          </a:p>
        </p:txBody>
      </p:sp>
      <p:sp>
        <p:nvSpPr>
          <p:cNvPr id="10" name="TextBox 9"/>
          <p:cNvSpPr txBox="1"/>
          <p:nvPr/>
        </p:nvSpPr>
        <p:spPr>
          <a:xfrm>
            <a:off x="6826723" y="4265412"/>
            <a:ext cx="598737" cy="338554"/>
          </a:xfrm>
          <a:prstGeom prst="rect">
            <a:avLst/>
          </a:prstGeom>
          <a:noFill/>
        </p:spPr>
        <p:txBody>
          <a:bodyPr wrap="square" rtlCol="0">
            <a:spAutoFit/>
          </a:bodyPr>
          <a:lstStyle/>
          <a:p>
            <a:r>
              <a:rPr lang="en-US" sz="1600" dirty="0"/>
              <a:t>52%</a:t>
            </a:r>
          </a:p>
        </p:txBody>
      </p:sp>
      <p:sp>
        <p:nvSpPr>
          <p:cNvPr id="11" name="TextBox 10"/>
          <p:cNvSpPr txBox="1"/>
          <p:nvPr/>
        </p:nvSpPr>
        <p:spPr>
          <a:xfrm>
            <a:off x="7672295" y="3684439"/>
            <a:ext cx="598737" cy="338554"/>
          </a:xfrm>
          <a:prstGeom prst="rect">
            <a:avLst/>
          </a:prstGeom>
          <a:noFill/>
        </p:spPr>
        <p:txBody>
          <a:bodyPr wrap="square" rtlCol="0">
            <a:spAutoFit/>
          </a:bodyPr>
          <a:lstStyle/>
          <a:p>
            <a:r>
              <a:rPr lang="en-US" sz="1600" dirty="0"/>
              <a:t>72%</a:t>
            </a:r>
          </a:p>
        </p:txBody>
      </p:sp>
      <p:sp>
        <p:nvSpPr>
          <p:cNvPr id="12" name="TextBox 11"/>
          <p:cNvSpPr txBox="1"/>
          <p:nvPr/>
        </p:nvSpPr>
        <p:spPr>
          <a:xfrm>
            <a:off x="6099138" y="3985844"/>
            <a:ext cx="598737" cy="338554"/>
          </a:xfrm>
          <a:prstGeom prst="rect">
            <a:avLst/>
          </a:prstGeom>
          <a:noFill/>
        </p:spPr>
        <p:txBody>
          <a:bodyPr wrap="square" rtlCol="0">
            <a:spAutoFit/>
          </a:bodyPr>
          <a:lstStyle/>
          <a:p>
            <a:r>
              <a:rPr lang="en-US" sz="1600" dirty="0"/>
              <a:t>57%</a:t>
            </a:r>
          </a:p>
        </p:txBody>
      </p:sp>
    </p:spTree>
    <p:extLst>
      <p:ext uri="{BB962C8B-B14F-4D97-AF65-F5344CB8AC3E}">
        <p14:creationId xmlns:p14="http://schemas.microsoft.com/office/powerpoint/2010/main" val="1072608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551" y="857250"/>
            <a:ext cx="5488576" cy="630360"/>
          </a:xfrm>
        </p:spPr>
        <p:txBody>
          <a:bodyPr/>
          <a:lstStyle/>
          <a:p>
            <a:pPr algn="r" rtl="1"/>
            <a:r>
              <a:rPr lang="ar-SA" dirty="0"/>
              <a:t>ربط الأنظمة المختلفة في مستودع الأبحاث</a:t>
            </a:r>
            <a:endParaRPr lang="en-US" dirty="0"/>
          </a:p>
        </p:txBody>
      </p:sp>
      <p:sp>
        <p:nvSpPr>
          <p:cNvPr id="63" name="Rounded Rectangle 62"/>
          <p:cNvSpPr/>
          <p:nvPr/>
        </p:nvSpPr>
        <p:spPr>
          <a:xfrm>
            <a:off x="3509037" y="2884563"/>
            <a:ext cx="1302044" cy="978308"/>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r>
              <a:rPr lang="en-US" sz="1350" dirty="0">
                <a:solidFill>
                  <a:prstClr val="white"/>
                </a:solidFill>
                <a:effectLst>
                  <a:outerShdw blurRad="50800" dist="38100" dir="2700000" algn="tl" rotWithShape="0">
                    <a:prstClr val="black">
                      <a:alpha val="40000"/>
                    </a:prstClr>
                  </a:outerShdw>
                </a:effectLst>
                <a:latin typeface="Calibri"/>
              </a:rPr>
              <a:t>Research Repository</a:t>
            </a:r>
          </a:p>
        </p:txBody>
      </p:sp>
      <p:sp>
        <p:nvSpPr>
          <p:cNvPr id="71" name="Rectangle 70"/>
          <p:cNvSpPr/>
          <p:nvPr/>
        </p:nvSpPr>
        <p:spPr>
          <a:xfrm>
            <a:off x="1097502" y="5146995"/>
            <a:ext cx="7374998" cy="815601"/>
          </a:xfrm>
          <a:prstGeom prst="rect">
            <a:avLst/>
          </a:prstGeom>
          <a:noFill/>
          <a:ln w="9525" cap="flat" cmpd="sng" algn="ctr">
            <a:solidFill>
              <a:srgbClr val="660066"/>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a:solidFill>
                <a:prstClr val="white"/>
              </a:solidFill>
              <a:effectLst>
                <a:outerShdw blurRad="50800" dist="38100" dir="2700000" algn="tl" rotWithShape="0">
                  <a:prstClr val="black">
                    <a:alpha val="40000"/>
                  </a:prstClr>
                </a:outerShdw>
              </a:effectLst>
              <a:latin typeface="Calibri"/>
            </a:endParaRPr>
          </a:p>
        </p:txBody>
      </p:sp>
      <p:sp>
        <p:nvSpPr>
          <p:cNvPr id="72" name="Rounded Rectangle 71"/>
          <p:cNvSpPr/>
          <p:nvPr/>
        </p:nvSpPr>
        <p:spPr>
          <a:xfrm>
            <a:off x="3364910" y="5292981"/>
            <a:ext cx="1230434" cy="566681"/>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KAUST Sites</a:t>
            </a:r>
          </a:p>
        </p:txBody>
      </p:sp>
      <p:sp>
        <p:nvSpPr>
          <p:cNvPr id="73" name="Rounded Rectangle 72"/>
          <p:cNvSpPr/>
          <p:nvPr/>
        </p:nvSpPr>
        <p:spPr>
          <a:xfrm>
            <a:off x="4706932" y="5292981"/>
            <a:ext cx="1615847" cy="566681"/>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Public Repository Service</a:t>
            </a:r>
          </a:p>
        </p:txBody>
      </p:sp>
      <p:sp>
        <p:nvSpPr>
          <p:cNvPr id="74" name="TextBox 73"/>
          <p:cNvSpPr txBox="1"/>
          <p:nvPr/>
        </p:nvSpPr>
        <p:spPr>
          <a:xfrm>
            <a:off x="1136011" y="5437821"/>
            <a:ext cx="782571" cy="300082"/>
          </a:xfrm>
          <a:prstGeom prst="rect">
            <a:avLst/>
          </a:prstGeom>
          <a:noFill/>
        </p:spPr>
        <p:txBody>
          <a:bodyPr wrap="square" rtlCol="0">
            <a:spAutoFit/>
          </a:bodyPr>
          <a:lstStyle/>
          <a:p>
            <a:pPr defTabSz="685800">
              <a:defRPr/>
            </a:pPr>
            <a:r>
              <a:rPr lang="en-US" sz="1350" dirty="0">
                <a:solidFill>
                  <a:prstClr val="black"/>
                </a:solidFill>
                <a:effectLst>
                  <a:outerShdw blurRad="50800" dist="38100" dir="2700000" algn="tl" rotWithShape="0">
                    <a:prstClr val="black">
                      <a:alpha val="40000"/>
                    </a:prstClr>
                  </a:outerShdw>
                </a:effectLst>
              </a:rPr>
              <a:t>Legend</a:t>
            </a:r>
          </a:p>
        </p:txBody>
      </p:sp>
      <p:sp>
        <p:nvSpPr>
          <p:cNvPr id="75" name="Rounded Rectangle 74"/>
          <p:cNvSpPr/>
          <p:nvPr/>
        </p:nvSpPr>
        <p:spPr>
          <a:xfrm>
            <a:off x="1831218" y="5298953"/>
            <a:ext cx="1422107" cy="566681"/>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External Systems</a:t>
            </a:r>
          </a:p>
        </p:txBody>
      </p:sp>
      <p:sp>
        <p:nvSpPr>
          <p:cNvPr id="99" name="Rounded Rectangle 98"/>
          <p:cNvSpPr/>
          <p:nvPr/>
        </p:nvSpPr>
        <p:spPr>
          <a:xfrm>
            <a:off x="6430726" y="5275691"/>
            <a:ext cx="1615847" cy="566681"/>
          </a:xfrm>
          <a:prstGeom prst="roundRect">
            <a:avLst/>
          </a:prstGeom>
          <a:solidFill>
            <a:schemeClr val="accent2">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Internal</a:t>
            </a:r>
          </a:p>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Repository Service</a:t>
            </a:r>
          </a:p>
        </p:txBody>
      </p:sp>
      <p:grpSp>
        <p:nvGrpSpPr>
          <p:cNvPr id="9" name="Group 8"/>
          <p:cNvGrpSpPr/>
          <p:nvPr/>
        </p:nvGrpSpPr>
        <p:grpSpPr>
          <a:xfrm>
            <a:off x="1332167" y="3862871"/>
            <a:ext cx="2823155" cy="1152956"/>
            <a:chOff x="1801490" y="4007495"/>
            <a:chExt cx="3764207" cy="1537275"/>
          </a:xfrm>
        </p:grpSpPr>
        <p:sp>
          <p:nvSpPr>
            <p:cNvPr id="60" name="Rounded Rectangle 59"/>
            <p:cNvSpPr/>
            <p:nvPr/>
          </p:nvSpPr>
          <p:spPr>
            <a:xfrm>
              <a:off x="3760944" y="4569662"/>
              <a:ext cx="1571161" cy="955560"/>
            </a:xfrm>
            <a:prstGeom prst="roundRect">
              <a:avLst/>
            </a:prstGeom>
            <a:solidFill>
              <a:schemeClr val="accent2">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r>
                <a:rPr lang="en-US" sz="1350" dirty="0">
                  <a:solidFill>
                    <a:prstClr val="white"/>
                  </a:solidFill>
                  <a:effectLst>
                    <a:outerShdw blurRad="50800" dist="38100" dir="2700000" algn="tl" rotWithShape="0">
                      <a:prstClr val="black">
                        <a:alpha val="40000"/>
                      </a:prstClr>
                    </a:outerShdw>
                  </a:effectLst>
                  <a:latin typeface="Calibri"/>
                </a:rPr>
                <a:t>KAUST-ORCID Integration</a:t>
              </a:r>
            </a:p>
          </p:txBody>
        </p:sp>
        <p:cxnSp>
          <p:nvCxnSpPr>
            <p:cNvPr id="100" name="Curved Connector 17"/>
            <p:cNvCxnSpPr>
              <a:stCxn id="63" idx="2"/>
              <a:endCxn id="60" idx="0"/>
            </p:cNvCxnSpPr>
            <p:nvPr/>
          </p:nvCxnSpPr>
          <p:spPr>
            <a:xfrm flipH="1">
              <a:off x="4546525" y="4007494"/>
              <a:ext cx="1019172" cy="562168"/>
            </a:xfrm>
            <a:prstGeom prst="straightConnector1">
              <a:avLst/>
            </a:prstGeom>
            <a:noFill/>
            <a:ln w="38100" cap="flat" cmpd="sng" algn="ctr">
              <a:solidFill>
                <a:srgbClr val="8064A2">
                  <a:lumMod val="75000"/>
                </a:srgbClr>
              </a:solidFill>
              <a:prstDash val="solid"/>
              <a:headEnd type="arrow"/>
              <a:tailEnd type="arrow"/>
            </a:ln>
            <a:effectLst>
              <a:outerShdw blurRad="40000" dist="23000" dir="5400000" rotWithShape="0">
                <a:srgbClr val="000000">
                  <a:alpha val="35000"/>
                </a:srgbClr>
              </a:outerShdw>
            </a:effectLst>
          </p:spPr>
        </p:cxnSp>
        <p:sp>
          <p:nvSpPr>
            <p:cNvPr id="104" name="Rounded Rectangle 103"/>
            <p:cNvSpPr/>
            <p:nvPr/>
          </p:nvSpPr>
          <p:spPr>
            <a:xfrm>
              <a:off x="1801490" y="4578696"/>
              <a:ext cx="1330803" cy="966074"/>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ORCID</a:t>
              </a:r>
            </a:p>
          </p:txBody>
        </p:sp>
        <p:cxnSp>
          <p:nvCxnSpPr>
            <p:cNvPr id="108" name="Curved Connector 17"/>
            <p:cNvCxnSpPr>
              <a:stCxn id="60" idx="1"/>
              <a:endCxn id="104" idx="3"/>
            </p:cNvCxnSpPr>
            <p:nvPr/>
          </p:nvCxnSpPr>
          <p:spPr>
            <a:xfrm flipH="1">
              <a:off x="3132293" y="5047442"/>
              <a:ext cx="628651" cy="14291"/>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nvGrpSpPr>
          <p:cNvPr id="4" name="Group 3"/>
          <p:cNvGrpSpPr/>
          <p:nvPr/>
        </p:nvGrpSpPr>
        <p:grpSpPr>
          <a:xfrm>
            <a:off x="4806345" y="3345246"/>
            <a:ext cx="3889485" cy="971134"/>
            <a:chOff x="6433724" y="3317328"/>
            <a:chExt cx="5185978" cy="1294845"/>
          </a:xfrm>
        </p:grpSpPr>
        <p:sp>
          <p:nvSpPr>
            <p:cNvPr id="64" name="Rounded Rectangle 63"/>
            <p:cNvSpPr/>
            <p:nvPr/>
          </p:nvSpPr>
          <p:spPr>
            <a:xfrm>
              <a:off x="6973606" y="3479243"/>
              <a:ext cx="1637772" cy="895983"/>
            </a:xfrm>
            <a:prstGeom prst="roundRect">
              <a:avLst/>
            </a:prstGeom>
            <a:solidFill>
              <a:schemeClr val="accent2">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r>
                <a:rPr lang="en-US" sz="1350" dirty="0">
                  <a:solidFill>
                    <a:prstClr val="white"/>
                  </a:solidFill>
                  <a:effectLst>
                    <a:outerShdw blurRad="50800" dist="38100" dir="2700000" algn="tl" rotWithShape="0">
                      <a:prstClr val="black">
                        <a:alpha val="40000"/>
                      </a:prstClr>
                    </a:outerShdw>
                  </a:effectLst>
                  <a:latin typeface="Calibri"/>
                </a:rPr>
                <a:t>Publication Tracking</a:t>
              </a:r>
            </a:p>
          </p:txBody>
        </p:sp>
        <p:cxnSp>
          <p:nvCxnSpPr>
            <p:cNvPr id="69" name="Curved Connector 17"/>
            <p:cNvCxnSpPr>
              <a:stCxn id="63" idx="3"/>
              <a:endCxn id="64" idx="1"/>
            </p:cNvCxnSpPr>
            <p:nvPr/>
          </p:nvCxnSpPr>
          <p:spPr>
            <a:xfrm>
              <a:off x="6433724" y="3355289"/>
              <a:ext cx="539882" cy="571945"/>
            </a:xfrm>
            <a:prstGeom prst="straightConnector1">
              <a:avLst/>
            </a:prstGeom>
            <a:noFill/>
            <a:ln w="38100" cap="flat" cmpd="sng" algn="ctr">
              <a:solidFill>
                <a:srgbClr val="8064A2">
                  <a:lumMod val="75000"/>
                </a:srgbClr>
              </a:solidFill>
              <a:prstDash val="solid"/>
              <a:headEnd type="arrow"/>
              <a:tailEnd type="arrow"/>
            </a:ln>
            <a:effectLst>
              <a:outerShdw blurRad="40000" dist="23000" dir="5400000" rotWithShape="0">
                <a:srgbClr val="000000">
                  <a:alpha val="35000"/>
                </a:srgbClr>
              </a:outerShdw>
            </a:effectLst>
          </p:spPr>
        </p:cxnSp>
        <p:sp>
          <p:nvSpPr>
            <p:cNvPr id="103" name="Rounded Rectangle 102"/>
            <p:cNvSpPr/>
            <p:nvPr/>
          </p:nvSpPr>
          <p:spPr>
            <a:xfrm>
              <a:off x="9185156" y="3317328"/>
              <a:ext cx="2434546" cy="1294845"/>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Publication Sources (Scopus, WOS, Google Scholar, etc.)</a:t>
              </a:r>
            </a:p>
          </p:txBody>
        </p:sp>
        <p:cxnSp>
          <p:nvCxnSpPr>
            <p:cNvPr id="117" name="Curved Connector 17"/>
            <p:cNvCxnSpPr>
              <a:stCxn id="103" idx="1"/>
              <a:endCxn id="64" idx="3"/>
            </p:cNvCxnSpPr>
            <p:nvPr/>
          </p:nvCxnSpPr>
          <p:spPr>
            <a:xfrm flipH="1" flipV="1">
              <a:off x="8611378" y="3927235"/>
              <a:ext cx="573778" cy="37516"/>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nvGrpSpPr>
          <p:cNvPr id="8" name="Group 7"/>
          <p:cNvGrpSpPr/>
          <p:nvPr/>
        </p:nvGrpSpPr>
        <p:grpSpPr>
          <a:xfrm>
            <a:off x="4155322" y="3862871"/>
            <a:ext cx="2668202" cy="1142238"/>
            <a:chOff x="5565694" y="4007495"/>
            <a:chExt cx="3557601" cy="1522984"/>
          </a:xfrm>
        </p:grpSpPr>
        <p:sp>
          <p:nvSpPr>
            <p:cNvPr id="113" name="Rounded Rectangle 112"/>
            <p:cNvSpPr/>
            <p:nvPr/>
          </p:nvSpPr>
          <p:spPr>
            <a:xfrm>
              <a:off x="5572014" y="4591913"/>
              <a:ext cx="1637772" cy="895983"/>
            </a:xfrm>
            <a:prstGeom prst="roundRect">
              <a:avLst/>
            </a:prstGeom>
            <a:solidFill>
              <a:schemeClr val="accent2">
                <a:lumMod val="60000"/>
                <a:lumOff val="40000"/>
              </a:schemeClr>
            </a:solidFill>
            <a:ln w="38100" cap="flat" cmpd="sng" algn="ctr">
              <a:solidFill>
                <a:sysClr val="window" lastClr="FFFFFF"/>
              </a:solidFill>
              <a:prstDash val="sysDot"/>
            </a:ln>
            <a:effectLst>
              <a:outerShdw blurRad="40000" dist="20000" dir="5400000" rotWithShape="0">
                <a:srgbClr val="000000">
                  <a:alpha val="38000"/>
                </a:srgbClr>
              </a:outerShdw>
            </a:effectLst>
          </p:spPr>
          <p:txBody>
            <a:bodyPr rtlCol="0" anchor="ctr"/>
            <a:lstStyle/>
            <a:p>
              <a:pPr algn="ctr"/>
              <a:r>
                <a:rPr lang="en-US" sz="1350" dirty="0">
                  <a:solidFill>
                    <a:prstClr val="white"/>
                  </a:solidFill>
                  <a:effectLst>
                    <a:outerShdw blurRad="50800" dist="38100" dir="2700000" algn="tl" rotWithShape="0">
                      <a:prstClr val="black">
                        <a:alpha val="40000"/>
                      </a:prstClr>
                    </a:outerShdw>
                  </a:effectLst>
                  <a:latin typeface="Calibri"/>
                </a:rPr>
                <a:t>Dataset DOI Minter</a:t>
              </a:r>
            </a:p>
          </p:txBody>
        </p:sp>
        <p:sp>
          <p:nvSpPr>
            <p:cNvPr id="114" name="Rounded Rectangle 113"/>
            <p:cNvSpPr/>
            <p:nvPr/>
          </p:nvSpPr>
          <p:spPr>
            <a:xfrm>
              <a:off x="7792492" y="4564405"/>
              <a:ext cx="1330803" cy="966074"/>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err="1">
                  <a:solidFill>
                    <a:prstClr val="white"/>
                  </a:solidFill>
                  <a:effectLst>
                    <a:outerShdw blurRad="50800" dist="38100" dir="2700000" algn="tl" rotWithShape="0">
                      <a:prstClr val="black">
                        <a:alpha val="40000"/>
                      </a:prstClr>
                    </a:outerShdw>
                  </a:effectLst>
                  <a:latin typeface="Calibri"/>
                </a:rPr>
                <a:t>Datacite</a:t>
              </a:r>
              <a:endParaRPr lang="en-US" sz="1350" dirty="0">
                <a:solidFill>
                  <a:prstClr val="white"/>
                </a:solidFill>
                <a:effectLst>
                  <a:outerShdw blurRad="50800" dist="38100" dir="2700000" algn="tl" rotWithShape="0">
                    <a:prstClr val="black">
                      <a:alpha val="40000"/>
                    </a:prstClr>
                  </a:outerShdw>
                </a:effectLst>
                <a:latin typeface="Calibri"/>
              </a:endParaRPr>
            </a:p>
          </p:txBody>
        </p:sp>
        <p:cxnSp>
          <p:nvCxnSpPr>
            <p:cNvPr id="120" name="Curved Connector 17"/>
            <p:cNvCxnSpPr>
              <a:stCxn id="63" idx="2"/>
              <a:endCxn id="113" idx="0"/>
            </p:cNvCxnSpPr>
            <p:nvPr/>
          </p:nvCxnSpPr>
          <p:spPr>
            <a:xfrm>
              <a:off x="5565694" y="4007494"/>
              <a:ext cx="825206" cy="584419"/>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cxnSp>
          <p:nvCxnSpPr>
            <p:cNvPr id="128" name="Curved Connector 17"/>
            <p:cNvCxnSpPr>
              <a:stCxn id="113" idx="3"/>
              <a:endCxn id="114" idx="1"/>
            </p:cNvCxnSpPr>
            <p:nvPr/>
          </p:nvCxnSpPr>
          <p:spPr>
            <a:xfrm>
              <a:off x="7209786" y="5039905"/>
              <a:ext cx="582706" cy="7537"/>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nvGrpSpPr>
          <p:cNvPr id="3" name="Group 2"/>
          <p:cNvGrpSpPr/>
          <p:nvPr/>
        </p:nvGrpSpPr>
        <p:grpSpPr>
          <a:xfrm>
            <a:off x="4806344" y="2315399"/>
            <a:ext cx="3889484" cy="1058319"/>
            <a:chOff x="6433724" y="1944197"/>
            <a:chExt cx="5185977" cy="1411092"/>
          </a:xfrm>
        </p:grpSpPr>
        <p:sp>
          <p:nvSpPr>
            <p:cNvPr id="62" name="Rounded Rectangle 61"/>
            <p:cNvSpPr/>
            <p:nvPr/>
          </p:nvSpPr>
          <p:spPr>
            <a:xfrm>
              <a:off x="6898191" y="2384980"/>
              <a:ext cx="1824286" cy="895896"/>
            </a:xfrm>
            <a:prstGeom prst="roundRect">
              <a:avLst/>
            </a:prstGeom>
            <a:solidFill>
              <a:srgbClr val="4F81BD"/>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a:r>
                <a:rPr lang="en-US" sz="1350" dirty="0" err="1">
                  <a:solidFill>
                    <a:prstClr val="white"/>
                  </a:solidFill>
                  <a:effectLst>
                    <a:outerShdw blurRad="50800" dist="38100" dir="2700000" algn="tl" rotWithShape="0">
                      <a:prstClr val="black">
                        <a:alpha val="40000"/>
                      </a:prstClr>
                    </a:outerShdw>
                  </a:effectLst>
                  <a:latin typeface="Calibri"/>
                </a:rPr>
                <a:t>PlumX</a:t>
              </a:r>
              <a:r>
                <a:rPr lang="en-US" sz="1350" dirty="0">
                  <a:solidFill>
                    <a:prstClr val="white"/>
                  </a:solidFill>
                  <a:effectLst>
                    <a:outerShdw blurRad="50800" dist="38100" dir="2700000" algn="tl" rotWithShape="0">
                      <a:prstClr val="black">
                        <a:alpha val="40000"/>
                      </a:prstClr>
                    </a:outerShdw>
                  </a:effectLst>
                  <a:latin typeface="Calibri"/>
                </a:rPr>
                <a:t> (Metrics Portal)</a:t>
              </a:r>
            </a:p>
          </p:txBody>
        </p:sp>
        <p:cxnSp>
          <p:nvCxnSpPr>
            <p:cNvPr id="68" name="Curved Connector 17"/>
            <p:cNvCxnSpPr>
              <a:stCxn id="62" idx="1"/>
              <a:endCxn id="63" idx="3"/>
            </p:cNvCxnSpPr>
            <p:nvPr/>
          </p:nvCxnSpPr>
          <p:spPr>
            <a:xfrm flipH="1">
              <a:off x="6433724" y="2832928"/>
              <a:ext cx="464468" cy="522361"/>
            </a:xfrm>
            <a:prstGeom prst="straightConnector1">
              <a:avLst/>
            </a:prstGeom>
            <a:noFill/>
            <a:ln w="38100" cap="flat" cmpd="sng" algn="ctr">
              <a:solidFill>
                <a:srgbClr val="8064A2">
                  <a:lumMod val="75000"/>
                </a:srgbClr>
              </a:solidFill>
              <a:prstDash val="solid"/>
              <a:headEnd type="arrow"/>
              <a:tailEnd type="none"/>
            </a:ln>
            <a:effectLst>
              <a:outerShdw blurRad="40000" dist="23000" dir="5400000" rotWithShape="0">
                <a:srgbClr val="000000">
                  <a:alpha val="35000"/>
                </a:srgbClr>
              </a:outerShdw>
            </a:effectLst>
          </p:spPr>
        </p:cxnSp>
        <p:sp>
          <p:nvSpPr>
            <p:cNvPr id="127" name="Rounded Rectangle 126"/>
            <p:cNvSpPr/>
            <p:nvPr/>
          </p:nvSpPr>
          <p:spPr>
            <a:xfrm>
              <a:off x="9180114" y="1944197"/>
              <a:ext cx="2439587" cy="1280717"/>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Metrics Sources (Citations, News Mentions, Social Media, etc.)</a:t>
              </a:r>
            </a:p>
          </p:txBody>
        </p:sp>
        <p:cxnSp>
          <p:nvCxnSpPr>
            <p:cNvPr id="134" name="Curved Connector 17"/>
            <p:cNvCxnSpPr>
              <a:stCxn id="62" idx="3"/>
              <a:endCxn id="127" idx="1"/>
            </p:cNvCxnSpPr>
            <p:nvPr/>
          </p:nvCxnSpPr>
          <p:spPr>
            <a:xfrm flipV="1">
              <a:off x="8722477" y="2584556"/>
              <a:ext cx="457637" cy="248372"/>
            </a:xfrm>
            <a:prstGeom prst="straightConnector1">
              <a:avLst/>
            </a:prstGeom>
            <a:noFill/>
            <a:ln w="38100" cap="flat" cmpd="sng" algn="ctr">
              <a:solidFill>
                <a:srgbClr val="8064A2">
                  <a:lumMod val="75000"/>
                </a:srgbClr>
              </a:solidFill>
              <a:prstDash val="solid"/>
              <a:headEnd type="arrow"/>
              <a:tailEnd type="none"/>
            </a:ln>
            <a:effectLst>
              <a:outerShdw blurRad="40000" dist="23000" dir="5400000" rotWithShape="0">
                <a:srgbClr val="000000">
                  <a:alpha val="35000"/>
                </a:srgbClr>
              </a:outerShdw>
            </a:effectLst>
          </p:spPr>
        </p:cxnSp>
      </p:grpSp>
      <p:grpSp>
        <p:nvGrpSpPr>
          <p:cNvPr id="7" name="Group 6"/>
          <p:cNvGrpSpPr/>
          <p:nvPr/>
        </p:nvGrpSpPr>
        <p:grpSpPr>
          <a:xfrm>
            <a:off x="989199" y="2009403"/>
            <a:ext cx="2515099" cy="2129266"/>
            <a:chOff x="1344201" y="2091743"/>
            <a:chExt cx="3353467" cy="2257424"/>
          </a:xfrm>
        </p:grpSpPr>
        <p:sp>
          <p:nvSpPr>
            <p:cNvPr id="59" name="Rounded Rectangle 58"/>
            <p:cNvSpPr/>
            <p:nvPr/>
          </p:nvSpPr>
          <p:spPr>
            <a:xfrm>
              <a:off x="1344201" y="3363090"/>
              <a:ext cx="1685982" cy="986077"/>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OSR Research Evaluation</a:t>
              </a:r>
            </a:p>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(PURE)</a:t>
              </a:r>
            </a:p>
          </p:txBody>
        </p:sp>
        <p:cxnSp>
          <p:nvCxnSpPr>
            <p:cNvPr id="67" name="Curved Connector 17"/>
            <p:cNvCxnSpPr/>
            <p:nvPr/>
          </p:nvCxnSpPr>
          <p:spPr>
            <a:xfrm flipH="1">
              <a:off x="2965172" y="3507989"/>
              <a:ext cx="1673805" cy="317955"/>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sp>
          <p:nvSpPr>
            <p:cNvPr id="144" name="Rounded Rectangle 143"/>
            <p:cNvSpPr/>
            <p:nvPr/>
          </p:nvSpPr>
          <p:spPr>
            <a:xfrm>
              <a:off x="1356380" y="2091743"/>
              <a:ext cx="1685982" cy="986077"/>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Faculty Annual Activity Reporting</a:t>
              </a:r>
            </a:p>
          </p:txBody>
        </p:sp>
        <p:cxnSp>
          <p:nvCxnSpPr>
            <p:cNvPr id="145" name="Curved Connector 17"/>
            <p:cNvCxnSpPr>
              <a:stCxn id="63" idx="1"/>
              <a:endCxn id="144" idx="3"/>
            </p:cNvCxnSpPr>
            <p:nvPr/>
          </p:nvCxnSpPr>
          <p:spPr>
            <a:xfrm flipH="1" flipV="1">
              <a:off x="3042361" y="2584782"/>
              <a:ext cx="1655307" cy="770508"/>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nvGrpSpPr>
          <p:cNvPr id="21" name="Group 20"/>
          <p:cNvGrpSpPr/>
          <p:nvPr/>
        </p:nvGrpSpPr>
        <p:grpSpPr>
          <a:xfrm>
            <a:off x="2443694" y="1496435"/>
            <a:ext cx="3261248" cy="1388129"/>
            <a:chOff x="3283528" y="852246"/>
            <a:chExt cx="4348331" cy="1850838"/>
          </a:xfrm>
        </p:grpSpPr>
        <p:grpSp>
          <p:nvGrpSpPr>
            <p:cNvPr id="6" name="Group 5"/>
            <p:cNvGrpSpPr/>
            <p:nvPr/>
          </p:nvGrpSpPr>
          <p:grpSpPr>
            <a:xfrm>
              <a:off x="3283528" y="852246"/>
              <a:ext cx="2282169" cy="1850838"/>
              <a:chOff x="3475281" y="832851"/>
              <a:chExt cx="2090944" cy="1870233"/>
            </a:xfrm>
          </p:grpSpPr>
          <p:sp>
            <p:nvSpPr>
              <p:cNvPr id="176" name="Rounded Rectangle 175"/>
              <p:cNvSpPr/>
              <p:nvPr/>
            </p:nvSpPr>
            <p:spPr>
              <a:xfrm>
                <a:off x="3475281" y="832851"/>
                <a:ext cx="1843114" cy="1325476"/>
              </a:xfrm>
              <a:prstGeom prst="roundRect">
                <a:avLst/>
              </a:prstGeom>
              <a:solidFill>
                <a:srgbClr val="8064A2"/>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KAUST Website Recent Publication Lists</a:t>
                </a:r>
              </a:p>
            </p:txBody>
          </p:sp>
          <p:cxnSp>
            <p:nvCxnSpPr>
              <p:cNvPr id="177" name="Curved Connector 17"/>
              <p:cNvCxnSpPr>
                <a:stCxn id="63" idx="0"/>
                <a:endCxn id="176" idx="2"/>
              </p:cNvCxnSpPr>
              <p:nvPr/>
            </p:nvCxnSpPr>
            <p:spPr>
              <a:xfrm flipH="1" flipV="1">
                <a:off x="4396839" y="2158327"/>
                <a:ext cx="1169387" cy="544757"/>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nvGrpSpPr>
            <p:cNvPr id="5" name="Group 4"/>
            <p:cNvGrpSpPr/>
            <p:nvPr/>
          </p:nvGrpSpPr>
          <p:grpSpPr>
            <a:xfrm>
              <a:off x="5487465" y="894891"/>
              <a:ext cx="2144394" cy="1808193"/>
              <a:chOff x="5487465" y="894891"/>
              <a:chExt cx="2144394" cy="1808193"/>
            </a:xfrm>
          </p:grpSpPr>
          <p:sp>
            <p:nvSpPr>
              <p:cNvPr id="181" name="Rounded Rectangle 180"/>
              <p:cNvSpPr/>
              <p:nvPr/>
            </p:nvSpPr>
            <p:spPr>
              <a:xfrm>
                <a:off x="5487465" y="894891"/>
                <a:ext cx="2144394" cy="1280717"/>
              </a:xfrm>
              <a:prstGeom prst="roundRect">
                <a:avLst/>
              </a:prstGeom>
              <a:solidFill>
                <a:schemeClr val="accent6">
                  <a:lumMod val="75000"/>
                </a:schemeClr>
              </a:solidFill>
              <a:ln w="38100" cap="flat" cmpd="sng" algn="ctr">
                <a:solidFill>
                  <a:sysClr val="window" lastClr="FFFFFF"/>
                </a:solidFill>
                <a:prstDash val="solid"/>
              </a:ln>
              <a:effectLst>
                <a:outerShdw blurRad="40000" dist="20000" dir="5400000" rotWithShape="0">
                  <a:srgbClr val="000000">
                    <a:alpha val="38000"/>
                  </a:srgbClr>
                </a:outerShdw>
              </a:effectLst>
            </p:spPr>
            <p:txBody>
              <a:bodyPr rtlCol="0" anchor="ctr"/>
              <a:lstStyle/>
              <a:p>
                <a:pPr algn="ctr" defTabSz="685800">
                  <a:defRPr/>
                </a:pPr>
                <a:r>
                  <a:rPr lang="en-US" sz="1350" dirty="0">
                    <a:solidFill>
                      <a:prstClr val="white"/>
                    </a:solidFill>
                    <a:effectLst>
                      <a:outerShdw blurRad="50800" dist="38100" dir="2700000" algn="tl" rotWithShape="0">
                        <a:prstClr val="black">
                          <a:alpha val="40000"/>
                        </a:prstClr>
                      </a:outerShdw>
                    </a:effectLst>
                    <a:latin typeface="Calibri"/>
                  </a:rPr>
                  <a:t>Search Engines (Google Scholar, BASE, etc.)</a:t>
                </a:r>
              </a:p>
            </p:txBody>
          </p:sp>
          <p:cxnSp>
            <p:nvCxnSpPr>
              <p:cNvPr id="186" name="Curved Connector 17"/>
              <p:cNvCxnSpPr>
                <a:stCxn id="63" idx="0"/>
                <a:endCxn id="181" idx="2"/>
              </p:cNvCxnSpPr>
              <p:nvPr/>
            </p:nvCxnSpPr>
            <p:spPr>
              <a:xfrm flipV="1">
                <a:off x="5565697" y="2175608"/>
                <a:ext cx="993966" cy="527476"/>
              </a:xfrm>
              <a:prstGeom prst="straightConnector1">
                <a:avLst/>
              </a:prstGeom>
              <a:noFill/>
              <a:ln w="38100" cap="flat" cmpd="sng" algn="ctr">
                <a:solidFill>
                  <a:srgbClr val="8064A2">
                    <a:lumMod val="75000"/>
                  </a:srgbClr>
                </a:solidFill>
                <a:prstDash val="solid"/>
                <a:headEnd type="none"/>
                <a:tailEnd type="arrow"/>
              </a:ln>
              <a:effectLst>
                <a:outerShdw blurRad="40000" dist="23000" dir="5400000" rotWithShape="0">
                  <a:srgbClr val="000000">
                    <a:alpha val="35000"/>
                  </a:srgbClr>
                </a:outerShdw>
              </a:effectLst>
            </p:spPr>
          </p:cxnSp>
        </p:grpSp>
      </p:grpSp>
      <p:cxnSp>
        <p:nvCxnSpPr>
          <p:cNvPr id="43" name="Curved Connector 17"/>
          <p:cNvCxnSpPr/>
          <p:nvPr/>
        </p:nvCxnSpPr>
        <p:spPr>
          <a:xfrm flipV="1">
            <a:off x="2262818" y="3645150"/>
            <a:ext cx="1285766" cy="309060"/>
          </a:xfrm>
          <a:prstGeom prst="straightConnector1">
            <a:avLst/>
          </a:prstGeom>
          <a:noFill/>
          <a:ln w="38100" cap="flat" cmpd="sng" algn="ctr">
            <a:solidFill>
              <a:srgbClr val="8064A2">
                <a:lumMod val="75000"/>
              </a:srgbClr>
            </a:solidFill>
            <a:prstDash val="dash"/>
            <a:headEnd type="none"/>
            <a:tailEnd type="arrow"/>
          </a:ln>
          <a:effectLst>
            <a:outerShdw blurRad="40000" dist="23000" dir="5400000" rotWithShape="0">
              <a:srgbClr val="000000">
                <a:alpha val="35000"/>
              </a:srgbClr>
            </a:outerShdw>
          </a:effectLst>
        </p:spPr>
      </p:cxnSp>
    </p:spTree>
    <p:extLst>
      <p:ext uri="{BB962C8B-B14F-4D97-AF65-F5344CB8AC3E}">
        <p14:creationId xmlns:p14="http://schemas.microsoft.com/office/powerpoint/2010/main" val="29480781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 name="TR pic"/>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127" y="4218015"/>
            <a:ext cx="1222675" cy="1023987"/>
          </a:xfrm>
          <a:prstGeom prst="rect">
            <a:avLst/>
          </a:prstGeom>
        </p:spPr>
      </p:pic>
      <p:sp>
        <p:nvSpPr>
          <p:cNvPr id="89" name="Tech Reports"/>
          <p:cNvSpPr txBox="1"/>
          <p:nvPr/>
        </p:nvSpPr>
        <p:spPr>
          <a:xfrm>
            <a:off x="7347490" y="3742793"/>
            <a:ext cx="2168094"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Technical Reports</a:t>
            </a:r>
          </a:p>
        </p:txBody>
      </p:sp>
      <p:sp>
        <p:nvSpPr>
          <p:cNvPr id="87" name="TR 1"/>
          <p:cNvSpPr/>
          <p:nvPr/>
        </p:nvSpPr>
        <p:spPr>
          <a:xfrm>
            <a:off x="8550302" y="4169059"/>
            <a:ext cx="553874" cy="350559"/>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b="1" dirty="0">
              <a:solidFill>
                <a:schemeClr val="bg1"/>
              </a:solidFill>
            </a:endParaRPr>
          </a:p>
          <a:p>
            <a:pPr algn="ctr"/>
            <a:r>
              <a:rPr lang="en-US" sz="1050" b="1" dirty="0">
                <a:solidFill>
                  <a:schemeClr val="bg1"/>
                </a:solidFill>
              </a:rPr>
              <a:t>41</a:t>
            </a:r>
          </a:p>
          <a:p>
            <a:pPr algn="ctr"/>
            <a:endParaRPr lang="en-US" sz="1050" b="1" dirty="0">
              <a:solidFill>
                <a:schemeClr val="bg1"/>
              </a:solidFill>
            </a:endParaRPr>
          </a:p>
        </p:txBody>
      </p:sp>
      <p:pic>
        <p:nvPicPr>
          <p:cNvPr id="71" name="Books pic"/>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67733" y="4255716"/>
            <a:ext cx="1686065" cy="1164110"/>
          </a:xfrm>
          <a:prstGeom prst="rect">
            <a:avLst/>
          </a:prstGeom>
        </p:spPr>
      </p:pic>
      <p:sp>
        <p:nvSpPr>
          <p:cNvPr id="72" name="Books"/>
          <p:cNvSpPr txBox="1"/>
          <p:nvPr/>
        </p:nvSpPr>
        <p:spPr>
          <a:xfrm>
            <a:off x="5571790" y="3753793"/>
            <a:ext cx="182614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Book Chapters</a:t>
            </a:r>
          </a:p>
        </p:txBody>
      </p:sp>
      <p:sp>
        <p:nvSpPr>
          <p:cNvPr id="73" name="Book 1"/>
          <p:cNvSpPr/>
          <p:nvPr/>
        </p:nvSpPr>
        <p:spPr>
          <a:xfrm>
            <a:off x="6570166" y="4167337"/>
            <a:ext cx="672119" cy="342036"/>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50" b="1" dirty="0">
              <a:solidFill>
                <a:schemeClr val="bg1"/>
              </a:solidFill>
            </a:endParaRPr>
          </a:p>
          <a:p>
            <a:pPr algn="ctr"/>
            <a:r>
              <a:rPr lang="en-US" sz="1050" b="1" dirty="0">
                <a:solidFill>
                  <a:schemeClr val="bg1"/>
                </a:solidFill>
              </a:rPr>
              <a:t>153</a:t>
            </a:r>
          </a:p>
          <a:p>
            <a:pPr algn="ctr"/>
            <a:endParaRPr lang="en-US" sz="1050" b="1" dirty="0">
              <a:solidFill>
                <a:schemeClr val="bg1"/>
              </a:solidFill>
            </a:endParaRPr>
          </a:p>
        </p:txBody>
      </p:sp>
      <p:pic>
        <p:nvPicPr>
          <p:cNvPr id="92" name="Patents pic"/>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01625" y="4176067"/>
            <a:ext cx="1102763" cy="1003017"/>
          </a:xfrm>
          <a:prstGeom prst="rect">
            <a:avLst/>
          </a:prstGeom>
        </p:spPr>
      </p:pic>
      <p:sp>
        <p:nvSpPr>
          <p:cNvPr id="93" name="Patents"/>
          <p:cNvSpPr txBox="1"/>
          <p:nvPr/>
        </p:nvSpPr>
        <p:spPr>
          <a:xfrm>
            <a:off x="3903500" y="3753793"/>
            <a:ext cx="1018227"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Patents</a:t>
            </a:r>
          </a:p>
        </p:txBody>
      </p:sp>
      <p:sp>
        <p:nvSpPr>
          <p:cNvPr id="91" name="Patents 1"/>
          <p:cNvSpPr/>
          <p:nvPr/>
        </p:nvSpPr>
        <p:spPr>
          <a:xfrm>
            <a:off x="4707891" y="4156078"/>
            <a:ext cx="705056" cy="368735"/>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345</a:t>
            </a:r>
          </a:p>
        </p:txBody>
      </p:sp>
      <p:pic>
        <p:nvPicPr>
          <p:cNvPr id="84" name="PP pic"/>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42768" y="4176067"/>
            <a:ext cx="798265" cy="1285365"/>
          </a:xfrm>
          <a:prstGeom prst="rect">
            <a:avLst/>
          </a:prstGeom>
        </p:spPr>
      </p:pic>
      <p:sp>
        <p:nvSpPr>
          <p:cNvPr id="85" name="P/P"/>
          <p:cNvSpPr txBox="1"/>
          <p:nvPr/>
        </p:nvSpPr>
        <p:spPr>
          <a:xfrm>
            <a:off x="1469943" y="3758684"/>
            <a:ext cx="2685351"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Presentations/Posters </a:t>
            </a:r>
          </a:p>
        </p:txBody>
      </p:sp>
      <p:sp>
        <p:nvSpPr>
          <p:cNvPr id="83" name="P1"/>
          <p:cNvSpPr/>
          <p:nvPr/>
        </p:nvSpPr>
        <p:spPr>
          <a:xfrm>
            <a:off x="2710421" y="4178957"/>
            <a:ext cx="596450" cy="41709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547</a:t>
            </a:r>
          </a:p>
        </p:txBody>
      </p:sp>
      <p:sp>
        <p:nvSpPr>
          <p:cNvPr id="94" name="Datasets"/>
          <p:cNvSpPr txBox="1"/>
          <p:nvPr/>
        </p:nvSpPr>
        <p:spPr>
          <a:xfrm>
            <a:off x="112611" y="3753793"/>
            <a:ext cx="121058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Datasets </a:t>
            </a:r>
          </a:p>
        </p:txBody>
      </p:sp>
      <p:sp>
        <p:nvSpPr>
          <p:cNvPr id="56" name="Data 1"/>
          <p:cNvSpPr/>
          <p:nvPr/>
        </p:nvSpPr>
        <p:spPr>
          <a:xfrm>
            <a:off x="1030637" y="4178957"/>
            <a:ext cx="596450" cy="417098"/>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rPr>
              <a:t>668</a:t>
            </a:r>
          </a:p>
        </p:txBody>
      </p:sp>
      <p:pic>
        <p:nvPicPr>
          <p:cNvPr id="1026" name="Data pic" descr="Image result for dataset">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4933" y="4178957"/>
            <a:ext cx="736466" cy="1063044"/>
          </a:xfrm>
          <a:prstGeom prst="rect">
            <a:avLst/>
          </a:prstGeom>
          <a:noFill/>
          <a:extLst>
            <a:ext uri="{909E8E84-426E-40DD-AFC4-6F175D3DCCD1}">
              <a14:hiddenFill xmlns:a14="http://schemas.microsoft.com/office/drawing/2010/main">
                <a:solidFill>
                  <a:srgbClr val="FFFFFF"/>
                </a:solidFill>
              </a14:hiddenFill>
            </a:ext>
          </a:extLst>
        </p:spPr>
      </p:pic>
      <p:pic>
        <p:nvPicPr>
          <p:cNvPr id="80" name="T/D pic"/>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366126" y="1993674"/>
            <a:ext cx="906634" cy="1334055"/>
          </a:xfrm>
          <a:prstGeom prst="rect">
            <a:avLst/>
          </a:prstGeom>
        </p:spPr>
      </p:pic>
      <p:sp>
        <p:nvSpPr>
          <p:cNvPr id="81" name="T/D"/>
          <p:cNvSpPr txBox="1"/>
          <p:nvPr/>
        </p:nvSpPr>
        <p:spPr>
          <a:xfrm>
            <a:off x="7405665" y="1664962"/>
            <a:ext cx="1431802"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SA" b="1" dirty="0"/>
              <a:t>الرسائل الجامعية</a:t>
            </a:r>
            <a:endParaRPr lang="en-US" b="1" dirty="0"/>
          </a:p>
        </p:txBody>
      </p:sp>
      <p:sp>
        <p:nvSpPr>
          <p:cNvPr id="79" name="Td1"/>
          <p:cNvSpPr/>
          <p:nvPr/>
        </p:nvSpPr>
        <p:spPr>
          <a:xfrm>
            <a:off x="8358964" y="2073743"/>
            <a:ext cx="652015" cy="36393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926</a:t>
            </a:r>
          </a:p>
        </p:txBody>
      </p:sp>
      <p:sp>
        <p:nvSpPr>
          <p:cNvPr id="95" name="TD2"/>
          <p:cNvSpPr/>
          <p:nvPr/>
        </p:nvSpPr>
        <p:spPr>
          <a:xfrm>
            <a:off x="8338096" y="2498902"/>
            <a:ext cx="693751" cy="322230"/>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707</a:t>
            </a:r>
          </a:p>
        </p:txBody>
      </p:sp>
      <p:sp>
        <p:nvSpPr>
          <p:cNvPr id="96" name="TD3"/>
          <p:cNvSpPr/>
          <p:nvPr/>
        </p:nvSpPr>
        <p:spPr>
          <a:xfrm>
            <a:off x="8338095" y="2899379"/>
            <a:ext cx="693750" cy="340319"/>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217</a:t>
            </a:r>
          </a:p>
        </p:txBody>
      </p:sp>
      <p:pic>
        <p:nvPicPr>
          <p:cNvPr id="68" name="K Fund pic"/>
          <p:cNvPicPr>
            <a:picLocks noChangeAspect="1"/>
          </p:cNvPicPr>
          <p:nvPr/>
        </p:nvPicPr>
        <p:blipFill>
          <a:blip r:embed="rId10"/>
          <a:stretch>
            <a:fillRect/>
          </a:stretch>
        </p:blipFill>
        <p:spPr>
          <a:xfrm>
            <a:off x="5304369" y="2104244"/>
            <a:ext cx="881987" cy="1251356"/>
          </a:xfrm>
          <a:prstGeom prst="rect">
            <a:avLst/>
          </a:prstGeom>
          <a:effectLst>
            <a:glow rad="127000">
              <a:schemeClr val="accent1">
                <a:alpha val="0"/>
              </a:schemeClr>
            </a:glow>
            <a:outerShdw blurRad="50800" dist="50800" dir="5400000" algn="ctr" rotWithShape="0">
              <a:schemeClr val="bg1"/>
            </a:outerShdw>
          </a:effectLst>
        </p:spPr>
      </p:pic>
      <p:sp>
        <p:nvSpPr>
          <p:cNvPr id="69" name="K Fund"/>
          <p:cNvSpPr txBox="1"/>
          <p:nvPr/>
        </p:nvSpPr>
        <p:spPr>
          <a:xfrm>
            <a:off x="5147288" y="1664962"/>
            <a:ext cx="1350050"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SA" b="1" dirty="0"/>
              <a:t>الأبحاث الممولة</a:t>
            </a:r>
            <a:endParaRPr lang="en-US" b="1" dirty="0"/>
          </a:p>
        </p:txBody>
      </p:sp>
      <p:sp>
        <p:nvSpPr>
          <p:cNvPr id="70" name="KF 1"/>
          <p:cNvSpPr/>
          <p:nvPr/>
        </p:nvSpPr>
        <p:spPr>
          <a:xfrm>
            <a:off x="6269063" y="2176186"/>
            <a:ext cx="758493" cy="325910"/>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chemeClr val="bg1"/>
                </a:solidFill>
              </a:rPr>
              <a:t>3200</a:t>
            </a:r>
          </a:p>
        </p:txBody>
      </p:sp>
      <p:pic>
        <p:nvPicPr>
          <p:cNvPr id="76" name="Conf pic"/>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793069" y="2176187"/>
            <a:ext cx="916349" cy="1249739"/>
          </a:xfrm>
          <a:prstGeom prst="rect">
            <a:avLst/>
          </a:prstGeom>
        </p:spPr>
      </p:pic>
      <p:sp>
        <p:nvSpPr>
          <p:cNvPr id="77" name="Conf"/>
          <p:cNvSpPr txBox="1"/>
          <p:nvPr/>
        </p:nvSpPr>
        <p:spPr>
          <a:xfrm>
            <a:off x="2934286" y="1668391"/>
            <a:ext cx="151996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SA" b="1" dirty="0"/>
              <a:t>أوراق المؤتمرات </a:t>
            </a:r>
            <a:endParaRPr lang="en-US" b="1" dirty="0"/>
          </a:p>
        </p:txBody>
      </p:sp>
      <p:sp>
        <p:nvSpPr>
          <p:cNvPr id="59" name="C2"/>
          <p:cNvSpPr/>
          <p:nvPr/>
        </p:nvSpPr>
        <p:spPr>
          <a:xfrm>
            <a:off x="3719067" y="2642592"/>
            <a:ext cx="693751" cy="237022"/>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756</a:t>
            </a:r>
          </a:p>
        </p:txBody>
      </p:sp>
      <p:sp>
        <p:nvSpPr>
          <p:cNvPr id="60" name="C4"/>
          <p:cNvSpPr/>
          <p:nvPr/>
        </p:nvSpPr>
        <p:spPr>
          <a:xfrm>
            <a:off x="3707096" y="3240553"/>
            <a:ext cx="717690" cy="269600"/>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1318</a:t>
            </a:r>
          </a:p>
        </p:txBody>
      </p:sp>
      <p:sp>
        <p:nvSpPr>
          <p:cNvPr id="61" name="C3"/>
          <p:cNvSpPr/>
          <p:nvPr/>
        </p:nvSpPr>
        <p:spPr>
          <a:xfrm>
            <a:off x="3719066" y="2932151"/>
            <a:ext cx="693750" cy="255867"/>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24</a:t>
            </a:r>
          </a:p>
        </p:txBody>
      </p:sp>
      <p:sp>
        <p:nvSpPr>
          <p:cNvPr id="75" name="C1"/>
          <p:cNvSpPr/>
          <p:nvPr/>
        </p:nvSpPr>
        <p:spPr>
          <a:xfrm>
            <a:off x="3615256" y="2208740"/>
            <a:ext cx="901371" cy="381317"/>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2098</a:t>
            </a:r>
          </a:p>
        </p:txBody>
      </p:sp>
      <p:pic>
        <p:nvPicPr>
          <p:cNvPr id="62" name="JA pic"/>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07895" y="2172080"/>
            <a:ext cx="1035326" cy="1385705"/>
          </a:xfrm>
          <a:prstGeom prst="rect">
            <a:avLst/>
          </a:prstGeom>
        </p:spPr>
      </p:pic>
      <p:sp>
        <p:nvSpPr>
          <p:cNvPr id="63" name="JA"/>
          <p:cNvSpPr txBox="1"/>
          <p:nvPr/>
        </p:nvSpPr>
        <p:spPr>
          <a:xfrm>
            <a:off x="465018" y="1766659"/>
            <a:ext cx="1338828" cy="369332"/>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ar-SA" b="1" dirty="0"/>
              <a:t>المقالات العلمية</a:t>
            </a:r>
            <a:endParaRPr lang="en-US" b="1" dirty="0"/>
          </a:p>
        </p:txBody>
      </p:sp>
      <p:sp>
        <p:nvSpPr>
          <p:cNvPr id="64" name="JA - 1"/>
          <p:cNvSpPr/>
          <p:nvPr/>
        </p:nvSpPr>
        <p:spPr>
          <a:xfrm>
            <a:off x="1415567" y="2208740"/>
            <a:ext cx="881842" cy="364284"/>
          </a:xfrm>
          <a:prstGeom prst="ellipse">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9846</a:t>
            </a:r>
          </a:p>
        </p:txBody>
      </p:sp>
      <p:sp>
        <p:nvSpPr>
          <p:cNvPr id="65" name="JA - 2"/>
          <p:cNvSpPr/>
          <p:nvPr/>
        </p:nvSpPr>
        <p:spPr>
          <a:xfrm>
            <a:off x="1491102" y="2633091"/>
            <a:ext cx="730773" cy="237022"/>
          </a:xfrm>
          <a:prstGeom prst="ellipse">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3670</a:t>
            </a:r>
          </a:p>
        </p:txBody>
      </p:sp>
      <p:sp>
        <p:nvSpPr>
          <p:cNvPr id="66" name="JA -4"/>
          <p:cNvSpPr/>
          <p:nvPr/>
        </p:nvSpPr>
        <p:spPr>
          <a:xfrm>
            <a:off x="1491102" y="3246117"/>
            <a:ext cx="730772" cy="255867"/>
          </a:xfrm>
          <a:prstGeom prst="ellipse">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5048</a:t>
            </a:r>
          </a:p>
        </p:txBody>
      </p:sp>
      <p:sp>
        <p:nvSpPr>
          <p:cNvPr id="67" name="JA -3"/>
          <p:cNvSpPr/>
          <p:nvPr/>
        </p:nvSpPr>
        <p:spPr>
          <a:xfrm>
            <a:off x="1491102" y="2930181"/>
            <a:ext cx="730772" cy="255867"/>
          </a:xfrm>
          <a:prstGeom prst="ellipse">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050" b="1" dirty="0">
                <a:solidFill>
                  <a:schemeClr val="bg1"/>
                </a:solidFill>
              </a:rPr>
              <a:t>1127</a:t>
            </a:r>
          </a:p>
        </p:txBody>
      </p:sp>
      <p:sp>
        <p:nvSpPr>
          <p:cNvPr id="82" name="Title 6"/>
          <p:cNvSpPr txBox="1">
            <a:spLocks/>
          </p:cNvSpPr>
          <p:nvPr/>
        </p:nvSpPr>
        <p:spPr>
          <a:xfrm>
            <a:off x="1569028" y="926548"/>
            <a:ext cx="4422667" cy="48605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rtl="1"/>
            <a:r>
              <a:rPr lang="ar-SA" altLang="en-US" sz="2800" dirty="0">
                <a:solidFill>
                  <a:srgbClr val="5D807E"/>
                </a:solidFill>
                <a:latin typeface="Arial"/>
                <a:cs typeface="Arial"/>
              </a:rPr>
              <a:t>المحتوى الحالي لمستودع البحوث</a:t>
            </a:r>
            <a:br>
              <a:rPr lang="en-US" altLang="en-US" sz="2800" dirty="0">
                <a:solidFill>
                  <a:srgbClr val="5D807E"/>
                </a:solidFill>
                <a:latin typeface="Arial"/>
                <a:cs typeface="Arial"/>
              </a:rPr>
            </a:br>
            <a:r>
              <a:rPr lang="en-US" altLang="en-US" sz="1400" b="1" dirty="0">
                <a:solidFill>
                  <a:schemeClr val="tx2">
                    <a:lumMod val="50000"/>
                  </a:schemeClr>
                </a:solidFill>
              </a:rPr>
              <a:t>*</a:t>
            </a:r>
            <a:r>
              <a:rPr lang="ar-SA" altLang="en-US" sz="1400" b="1" dirty="0">
                <a:solidFill>
                  <a:schemeClr val="tx2">
                    <a:lumMod val="50000"/>
                  </a:schemeClr>
                </a:solidFill>
              </a:rPr>
              <a:t>19684 تسجيلة حتى 23 من ديسمبر 2018 </a:t>
            </a:r>
            <a:endParaRPr lang="en-US" sz="1400" b="1" dirty="0">
              <a:solidFill>
                <a:schemeClr val="tx2">
                  <a:lumMod val="50000"/>
                </a:schemeClr>
              </a:solidFill>
              <a:effectLst>
                <a:outerShdw blurRad="38100" dist="38100" dir="2700000" algn="tl">
                  <a:srgbClr val="000000">
                    <a:alpha val="43137"/>
                  </a:srgbClr>
                </a:outerShdw>
              </a:effectLst>
            </a:endParaRPr>
          </a:p>
        </p:txBody>
      </p:sp>
      <p:sp>
        <p:nvSpPr>
          <p:cNvPr id="186" name="Rectangle 185"/>
          <p:cNvSpPr/>
          <p:nvPr/>
        </p:nvSpPr>
        <p:spPr>
          <a:xfrm>
            <a:off x="264933" y="5419827"/>
            <a:ext cx="8572535" cy="539101"/>
          </a:xfrm>
          <a:prstGeom prst="rect">
            <a:avLst/>
          </a:prstGeom>
          <a:noFill/>
          <a:ln w="9525" cap="flat" cmpd="sng" algn="ctr">
            <a:solidFill>
              <a:srgbClr val="660066"/>
            </a:solidFill>
            <a:prstDash val="solid"/>
          </a:ln>
          <a:effectLst>
            <a:outerShdw blurRad="40000" dist="23000" dir="5400000" rotWithShape="0">
              <a:srgbClr val="000000">
                <a:alpha val="35000"/>
              </a:srgbClr>
            </a:outerShdw>
          </a:effectLst>
        </p:spPr>
        <p:txBody>
          <a:bodyPr rtlCol="0" anchor="ctr"/>
          <a:lstStyle/>
          <a:p>
            <a:pPr algn="ctr" defTabSz="685800">
              <a:defRPr/>
            </a:pPr>
            <a:endParaRPr lang="en-US" sz="1350">
              <a:solidFill>
                <a:prstClr val="white"/>
              </a:solidFill>
              <a:effectLst>
                <a:outerShdw blurRad="50800" dist="38100" dir="2700000" algn="tl" rotWithShape="0">
                  <a:prstClr val="black">
                    <a:alpha val="40000"/>
                  </a:prstClr>
                </a:outerShdw>
              </a:effectLst>
              <a:latin typeface="Calibri"/>
            </a:endParaRPr>
          </a:p>
        </p:txBody>
      </p:sp>
      <p:sp>
        <p:nvSpPr>
          <p:cNvPr id="187" name="Rounded Rectangle 186"/>
          <p:cNvSpPr/>
          <p:nvPr/>
        </p:nvSpPr>
        <p:spPr>
          <a:xfrm>
            <a:off x="2858656" y="5461189"/>
            <a:ext cx="1685937" cy="425757"/>
          </a:xfrm>
          <a:prstGeom prst="roundRect">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bg1"/>
                </a:solidFill>
                <a:latin typeface="Calibri "/>
              </a:rPr>
              <a:t>Open Access Records</a:t>
            </a:r>
          </a:p>
        </p:txBody>
      </p:sp>
      <p:sp>
        <p:nvSpPr>
          <p:cNvPr id="188" name="Rounded Rectangle 187"/>
          <p:cNvSpPr/>
          <p:nvPr/>
        </p:nvSpPr>
        <p:spPr>
          <a:xfrm>
            <a:off x="4711236" y="5467161"/>
            <a:ext cx="1988221" cy="425757"/>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bg1"/>
                </a:solidFill>
                <a:latin typeface="Calibri "/>
              </a:rPr>
              <a:t>Embargoed Records</a:t>
            </a:r>
          </a:p>
        </p:txBody>
      </p:sp>
      <p:sp>
        <p:nvSpPr>
          <p:cNvPr id="189" name="TextBox 188"/>
          <p:cNvSpPr txBox="1"/>
          <p:nvPr/>
        </p:nvSpPr>
        <p:spPr>
          <a:xfrm>
            <a:off x="264934" y="5536512"/>
            <a:ext cx="782571" cy="300082"/>
          </a:xfrm>
          <a:prstGeom prst="rect">
            <a:avLst/>
          </a:prstGeom>
          <a:noFill/>
        </p:spPr>
        <p:txBody>
          <a:bodyPr wrap="square" rtlCol="0">
            <a:spAutoFit/>
          </a:bodyPr>
          <a:lstStyle/>
          <a:p>
            <a:pPr defTabSz="685800">
              <a:defRPr/>
            </a:pPr>
            <a:r>
              <a:rPr lang="en-US" sz="1350" dirty="0">
                <a:solidFill>
                  <a:prstClr val="black"/>
                </a:solidFill>
                <a:effectLst>
                  <a:outerShdw blurRad="50800" dist="38100" dir="2700000" algn="tl" rotWithShape="0">
                    <a:prstClr val="black">
                      <a:alpha val="40000"/>
                    </a:prstClr>
                  </a:outerShdw>
                </a:effectLst>
              </a:rPr>
              <a:t>Legend</a:t>
            </a:r>
          </a:p>
        </p:txBody>
      </p:sp>
      <p:sp>
        <p:nvSpPr>
          <p:cNvPr id="190" name="Rounded Rectangle 189"/>
          <p:cNvSpPr/>
          <p:nvPr/>
        </p:nvSpPr>
        <p:spPr>
          <a:xfrm>
            <a:off x="1001400" y="5467161"/>
            <a:ext cx="1791669" cy="425757"/>
          </a:xfrm>
          <a:prstGeom prst="roundRect">
            <a:avLst/>
          </a:prstGeom>
          <a:solidFill>
            <a:schemeClr val="accent6">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bg1"/>
                </a:solidFill>
                <a:latin typeface="Calibri "/>
              </a:rPr>
              <a:t>Total number of records</a:t>
            </a:r>
          </a:p>
        </p:txBody>
      </p:sp>
      <p:sp>
        <p:nvSpPr>
          <p:cNvPr id="191" name="Rounded Rectangle 190"/>
          <p:cNvSpPr/>
          <p:nvPr/>
        </p:nvSpPr>
        <p:spPr>
          <a:xfrm>
            <a:off x="6786070" y="5461189"/>
            <a:ext cx="1960026" cy="425757"/>
          </a:xfrm>
          <a:prstGeom prst="roundRect">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solidFill>
                  <a:schemeClr val="bg1"/>
                </a:solidFill>
                <a:latin typeface="Calibri "/>
              </a:rPr>
              <a:t>Metadata Records Only</a:t>
            </a:r>
          </a:p>
        </p:txBody>
      </p:sp>
    </p:spTree>
    <p:extLst>
      <p:ext uri="{BB962C8B-B14F-4D97-AF65-F5344CB8AC3E}">
        <p14:creationId xmlns:p14="http://schemas.microsoft.com/office/powerpoint/2010/main" val="334778546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55185" y="2021671"/>
            <a:ext cx="5737452" cy="4108677"/>
          </a:xfrm>
        </p:spPr>
        <p:txBody>
          <a:bodyPr>
            <a:normAutofit fontScale="40000" lnSpcReduction="20000"/>
          </a:bodyPr>
          <a:lstStyle/>
          <a:p>
            <a:pPr algn="r" rtl="1">
              <a:buFont typeface="Wingdings" panose="05000000000000000000" pitchFamily="2" charset="2"/>
              <a:buChar char="v"/>
            </a:pPr>
            <a:r>
              <a:rPr lang="ar-SA" sz="3800" dirty="0"/>
              <a:t>الاطلاع على توصيات أوركيد</a:t>
            </a:r>
          </a:p>
          <a:p>
            <a:pPr algn="l"/>
            <a:r>
              <a:rPr lang="en-US" sz="3800" dirty="0">
                <a:solidFill>
                  <a:schemeClr val="bg2">
                    <a:lumMod val="50000"/>
                  </a:schemeClr>
                </a:solidFill>
                <a:hlinkClick r:id="rId3"/>
              </a:rPr>
              <a:t>https://members.orcid.org/api/resources/find-myresearchers</a:t>
            </a:r>
            <a:r>
              <a:rPr lang="en-US" sz="3800" dirty="0">
                <a:solidFill>
                  <a:schemeClr val="bg2">
                    <a:lumMod val="50000"/>
                  </a:schemeClr>
                </a:solidFill>
              </a:rPr>
              <a:t> </a:t>
            </a:r>
          </a:p>
          <a:p>
            <a:pPr algn="r" rtl="1"/>
            <a:endParaRPr lang="en-US" sz="3800" dirty="0">
              <a:solidFill>
                <a:schemeClr val="bg2">
                  <a:lumMod val="50000"/>
                </a:schemeClr>
              </a:solidFill>
            </a:endParaRPr>
          </a:p>
          <a:p>
            <a:pPr algn="r" rtl="1"/>
            <a:r>
              <a:rPr lang="ar-SA" sz="3800" dirty="0"/>
              <a:t>تقديم نموذج طلب لعدد المسجلين بحسب نطاق البريد الإلكتروني</a:t>
            </a:r>
            <a:endParaRPr lang="en-US" sz="3800" dirty="0">
              <a:solidFill>
                <a:schemeClr val="bg2">
                  <a:lumMod val="50000"/>
                </a:schemeClr>
              </a:solidFill>
            </a:endParaRPr>
          </a:p>
          <a:p>
            <a:pPr algn="r" rtl="1"/>
            <a:endParaRPr lang="en-US" sz="3800" dirty="0">
              <a:solidFill>
                <a:schemeClr val="bg2">
                  <a:lumMod val="50000"/>
                </a:schemeClr>
              </a:solidFill>
            </a:endParaRPr>
          </a:p>
          <a:p>
            <a:pPr algn="r" rtl="1"/>
            <a:r>
              <a:rPr lang="ar-SA" sz="3800" dirty="0"/>
              <a:t>استرجاع سجلات الباحثين عن طريق البحث بإسم المؤسسة</a:t>
            </a:r>
          </a:p>
          <a:p>
            <a:pPr algn="l"/>
            <a:r>
              <a:rPr lang="en-US" sz="3800" dirty="0"/>
              <a:t> </a:t>
            </a:r>
            <a:r>
              <a:rPr lang="en-US" sz="3800" dirty="0">
                <a:hlinkClick r:id="rId4" invalidUrl="https://pub.orcid.org/v2.0/search/?q=affiliation-org-name:”Your university name”"/>
              </a:rPr>
              <a:t>https://pub.orcid.org/v2.0/search/?q=</a:t>
            </a:r>
            <a:r>
              <a:rPr lang="en-US" sz="3800" dirty="0" err="1">
                <a:hlinkClick r:id="rId4" invalidUrl="https://pub.orcid.org/v2.0/search/?q=affiliation-org-name:”Your university name”"/>
              </a:rPr>
              <a:t>affiliation-org-name:”Your</a:t>
            </a:r>
            <a:r>
              <a:rPr lang="en-US" sz="3800" dirty="0">
                <a:hlinkClick r:id="rId4" invalidUrl="https://pub.orcid.org/v2.0/search/?q=affiliation-org-name:”Your university name”"/>
              </a:rPr>
              <a:t> university name”</a:t>
            </a:r>
            <a:endParaRPr lang="en-US" sz="3800" dirty="0"/>
          </a:p>
          <a:p>
            <a:pPr algn="r" rtl="1"/>
            <a:endParaRPr lang="en-US" sz="3800" dirty="0">
              <a:solidFill>
                <a:schemeClr val="bg2">
                  <a:lumMod val="50000"/>
                </a:schemeClr>
              </a:solidFill>
            </a:endParaRPr>
          </a:p>
          <a:p>
            <a:pPr algn="r" rtl="1"/>
            <a:r>
              <a:rPr lang="ar-SA" sz="3800" dirty="0"/>
              <a:t>استرجاع سجلات الباحثين عن طريق البحث بمعرفات رينج جولد</a:t>
            </a:r>
          </a:p>
          <a:p>
            <a:pPr marL="0" indent="0">
              <a:buNone/>
            </a:pPr>
            <a:r>
              <a:rPr lang="ar-SA" sz="3800" dirty="0"/>
              <a:t>	</a:t>
            </a:r>
            <a:r>
              <a:rPr lang="en-US" sz="3800" dirty="0">
                <a:hlinkClick r:id="rId5" invalidUrl="https://pub.orcid.org/v2.1/search?q=ringgold-org-id:”your Ringgold ID”"/>
              </a:rPr>
              <a:t>https://pub.orcid.org/v2.1/</a:t>
            </a:r>
            <a:r>
              <a:rPr lang="en-US" sz="3800" dirty="0" err="1">
                <a:hlinkClick r:id="rId5" invalidUrl="https://pub.orcid.org/v2.1/search?q=ringgold-org-id:”your Ringgold ID”"/>
              </a:rPr>
              <a:t>search?q</a:t>
            </a:r>
            <a:r>
              <a:rPr lang="en-US" sz="3800" dirty="0">
                <a:hlinkClick r:id="rId5" invalidUrl="https://pub.orcid.org/v2.1/search?q=ringgold-org-id:”your Ringgold ID”"/>
              </a:rPr>
              <a:t>=</a:t>
            </a:r>
            <a:r>
              <a:rPr lang="en-US" sz="3800" dirty="0" err="1">
                <a:hlinkClick r:id="rId5" invalidUrl="https://pub.orcid.org/v2.1/search?q=ringgold-org-id:”your Ringgold ID”"/>
              </a:rPr>
              <a:t>ringgold</a:t>
            </a:r>
            <a:r>
              <a:rPr lang="en-US" sz="3800" dirty="0">
                <a:hlinkClick r:id="rId5" invalidUrl="https://pub.orcid.org/v2.1/search?q=ringgold-org-id:”your Ringgold ID”"/>
              </a:rPr>
              <a:t>-org-id:”</a:t>
            </a:r>
            <a:r>
              <a:rPr lang="ar-SA" sz="3800" dirty="0">
                <a:hlinkClick r:id="rId5" invalidUrl="https://pub.orcid.org/v2.1/search?q=ringgold-org-id:”your Ringgold ID”"/>
              </a:rPr>
              <a:t>»معرف رينج جولد</a:t>
            </a:r>
            <a:r>
              <a:rPr lang="en-US" sz="3800" dirty="0">
                <a:hlinkClick r:id="rId5" invalidUrl="https://pub.orcid.org/v2.1/search?q=ringgold-org-id:”your Ringgold ID”"/>
              </a:rPr>
              <a:t>”</a:t>
            </a:r>
            <a:endParaRPr lang="en-US" sz="3800" dirty="0"/>
          </a:p>
          <a:p>
            <a:pPr algn="r" rtl="1"/>
            <a:endParaRPr lang="en-US" sz="1500" dirty="0">
              <a:solidFill>
                <a:schemeClr val="bg2">
                  <a:lumMod val="50000"/>
                </a:schemeClr>
              </a:solidFill>
            </a:endParaRPr>
          </a:p>
        </p:txBody>
      </p:sp>
      <p:sp>
        <p:nvSpPr>
          <p:cNvPr id="4" name="Title 1"/>
          <p:cNvSpPr>
            <a:spLocks noGrp="1"/>
          </p:cNvSpPr>
          <p:nvPr>
            <p:ph type="title"/>
          </p:nvPr>
        </p:nvSpPr>
        <p:spPr>
          <a:xfrm>
            <a:off x="864525" y="857251"/>
            <a:ext cx="6321223" cy="803275"/>
          </a:xfrm>
        </p:spPr>
        <p:txBody>
          <a:bodyPr/>
          <a:lstStyle/>
          <a:p>
            <a:pPr algn="r" rtl="1"/>
            <a:r>
              <a:rPr lang="ar-SA" dirty="0"/>
              <a:t>بعض الارشادات التي قد تساعدك </a:t>
            </a:r>
            <a:r>
              <a:rPr lang="ar-SA"/>
              <a:t>في مرحلة التخطيط</a:t>
            </a:r>
            <a:endParaRPr lang="en-US" b="1" dirty="0"/>
          </a:p>
        </p:txBody>
      </p:sp>
    </p:spTree>
    <p:extLst>
      <p:ext uri="{BB962C8B-B14F-4D97-AF65-F5344CB8AC3E}">
        <p14:creationId xmlns:p14="http://schemas.microsoft.com/office/powerpoint/2010/main" val="46478053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3891" y="898962"/>
            <a:ext cx="5562600" cy="500512"/>
          </a:xfrm>
        </p:spPr>
        <p:txBody>
          <a:bodyPr/>
          <a:lstStyle/>
          <a:p>
            <a:pPr algn="r" rtl="1"/>
            <a:r>
              <a:rPr lang="ar-SA" dirty="0"/>
              <a:t>بعض المراجع</a:t>
            </a:r>
            <a:endParaRPr lang="en-US" dirty="0"/>
          </a:p>
        </p:txBody>
      </p:sp>
      <p:sp>
        <p:nvSpPr>
          <p:cNvPr id="3" name="Rectangle 2"/>
          <p:cNvSpPr/>
          <p:nvPr/>
        </p:nvSpPr>
        <p:spPr>
          <a:xfrm>
            <a:off x="452462" y="1897763"/>
            <a:ext cx="8355152" cy="4031873"/>
          </a:xfrm>
          <a:prstGeom prst="rect">
            <a:avLst/>
          </a:prstGeom>
        </p:spPr>
        <p:txBody>
          <a:bodyPr wrap="square">
            <a:spAutoFit/>
          </a:bodyPr>
          <a:lstStyle/>
          <a:p>
            <a:pPr marL="285750" indent="-285750">
              <a:buFont typeface="Wingdings" panose="05000000000000000000" pitchFamily="2" charset="2"/>
              <a:buChar char="Ø"/>
            </a:pPr>
            <a:r>
              <a:rPr lang="en-US" sz="1600" dirty="0"/>
              <a:t>Baessa, Mohamed, et al. "Connecting the pieces: Using ORCIDs to improve research impact and repositories." </a:t>
            </a:r>
            <a:r>
              <a:rPr lang="en-US" sz="1600" i="1" dirty="0"/>
              <a:t>F1000Research</a:t>
            </a:r>
            <a:r>
              <a:rPr lang="en-US" sz="1600" dirty="0"/>
              <a:t> 4 (2015).</a:t>
            </a:r>
          </a:p>
          <a:p>
            <a:pPr lvl="1"/>
            <a:r>
              <a:rPr lang="en-US" sz="1600" dirty="0">
                <a:hlinkClick r:id="rId3"/>
              </a:rPr>
              <a:t>http://hdl.handle.net/10754/556981</a:t>
            </a:r>
            <a:r>
              <a:rPr lang="en-US" sz="1600" dirty="0"/>
              <a:t> </a:t>
            </a:r>
          </a:p>
          <a:p>
            <a:pPr lvl="1"/>
            <a:endParaRPr lang="en-US" sz="1600" dirty="0"/>
          </a:p>
          <a:p>
            <a:pPr marL="285750" indent="-285750">
              <a:buFont typeface="Wingdings" panose="05000000000000000000" pitchFamily="2" charset="2"/>
              <a:buChar char="Ø"/>
            </a:pPr>
            <a:r>
              <a:rPr lang="en-US" sz="1600" dirty="0"/>
              <a:t>Grenz, Daryl M., and Mohamed A. Baessa. "ORCID@ KAUST: Planning, Implementation, Integration and Marketing." (2017).</a:t>
            </a:r>
          </a:p>
          <a:p>
            <a:pPr lvl="1"/>
            <a:r>
              <a:rPr lang="en-US" sz="1600" dirty="0">
                <a:hlinkClick r:id="rId4"/>
              </a:rPr>
              <a:t>http://hdl.handle.net/10754/625926</a:t>
            </a:r>
            <a:r>
              <a:rPr lang="en-US" sz="1600" dirty="0"/>
              <a:t> </a:t>
            </a:r>
          </a:p>
          <a:p>
            <a:pPr lvl="1"/>
            <a:endParaRPr lang="en-US" sz="1600" dirty="0"/>
          </a:p>
          <a:p>
            <a:pPr marL="285750" indent="-285750">
              <a:buFont typeface="Wingdings" panose="05000000000000000000" pitchFamily="2" charset="2"/>
              <a:buChar char="Ø"/>
            </a:pPr>
            <a:r>
              <a:rPr lang="en-US" sz="1600" dirty="0"/>
              <a:t>Baessa, Mohamed, Daryl M. Grenz, and Han Wang. "Towards a Comprehensive and Up-To-Date Institutional Repository: Development of a Publications Tracking Process." (2016). </a:t>
            </a:r>
          </a:p>
          <a:p>
            <a:pPr lvl="1"/>
            <a:r>
              <a:rPr lang="en-US" sz="1600" dirty="0">
                <a:hlinkClick r:id="rId5"/>
              </a:rPr>
              <a:t>http://hdl.handle.net/10754/615855</a:t>
            </a:r>
            <a:r>
              <a:rPr lang="en-US" sz="1600" dirty="0"/>
              <a:t> </a:t>
            </a:r>
          </a:p>
          <a:p>
            <a:pPr lvl="1"/>
            <a:endParaRPr lang="en-US" sz="1600" dirty="0"/>
          </a:p>
          <a:p>
            <a:pPr marL="285750" indent="-285750">
              <a:buFont typeface="Wingdings" panose="05000000000000000000" pitchFamily="2" charset="2"/>
              <a:buChar char="Ø"/>
            </a:pPr>
            <a:r>
              <a:rPr lang="en-US" sz="1600" dirty="0"/>
              <a:t>Grenz, Daryl M. "ORCID Integration with Institutional Repositories: The KAUST Approach." (2016).</a:t>
            </a:r>
          </a:p>
          <a:p>
            <a:r>
              <a:rPr lang="en-US" sz="1600" dirty="0"/>
              <a:t>	</a:t>
            </a:r>
            <a:r>
              <a:rPr lang="en-US" sz="1600" dirty="0">
                <a:hlinkClick r:id="rId6"/>
              </a:rPr>
              <a:t>http://hdl.handle.net/10754/621883</a:t>
            </a:r>
            <a:r>
              <a:rPr lang="en-US" sz="1600" dirty="0"/>
              <a:t> </a:t>
            </a:r>
          </a:p>
        </p:txBody>
      </p:sp>
    </p:spTree>
    <p:extLst>
      <p:ext uri="{BB962C8B-B14F-4D97-AF65-F5344CB8AC3E}">
        <p14:creationId xmlns:p14="http://schemas.microsoft.com/office/powerpoint/2010/main" val="1699113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2313" y="3826592"/>
            <a:ext cx="7772400" cy="1021556"/>
          </a:xfrm>
        </p:spPr>
        <p:txBody>
          <a:bodyPr/>
          <a:lstStyle/>
          <a:p>
            <a:r>
              <a:rPr lang="en-US" dirty="0"/>
              <a:t>Thank you</a:t>
            </a:r>
          </a:p>
        </p:txBody>
      </p:sp>
      <p:sp>
        <p:nvSpPr>
          <p:cNvPr id="3" name="Text Placeholder 2"/>
          <p:cNvSpPr>
            <a:spLocks noGrp="1"/>
          </p:cNvSpPr>
          <p:nvPr>
            <p:ph type="body" idx="1"/>
          </p:nvPr>
        </p:nvSpPr>
        <p:spPr>
          <a:xfrm>
            <a:off x="722313" y="3037286"/>
            <a:ext cx="7772400" cy="789307"/>
          </a:xfrm>
        </p:spPr>
        <p:txBody>
          <a:bodyPr/>
          <a:lstStyle/>
          <a:p>
            <a:endParaRPr lang="en-US" dirty="0"/>
          </a:p>
        </p:txBody>
      </p:sp>
    </p:spTree>
    <p:extLst>
      <p:ext uri="{BB962C8B-B14F-4D97-AF65-F5344CB8AC3E}">
        <p14:creationId xmlns:p14="http://schemas.microsoft.com/office/powerpoint/2010/main" val="28912879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19"/>
        <p:cNvGrpSpPr/>
        <p:nvPr/>
      </p:nvGrpSpPr>
      <p:grpSpPr>
        <a:xfrm>
          <a:off x="0" y="0"/>
          <a:ext cx="0" cy="0"/>
          <a:chOff x="0" y="0"/>
          <a:chExt cx="0" cy="0"/>
        </a:xfrm>
      </p:grpSpPr>
      <p:sp>
        <p:nvSpPr>
          <p:cNvPr id="320" name="Google Shape;320;p53"/>
          <p:cNvSpPr txBox="1">
            <a:spLocks noGrp="1"/>
          </p:cNvSpPr>
          <p:nvPr>
            <p:ph type="title"/>
          </p:nvPr>
        </p:nvSpPr>
        <p:spPr>
          <a:xfrm>
            <a:off x="1691600" y="66260"/>
            <a:ext cx="7315200" cy="914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US">
                <a:solidFill>
                  <a:schemeClr val="dk1"/>
                </a:solidFill>
              </a:rPr>
              <a:t>المصداقية</a:t>
            </a:r>
            <a:endParaRPr>
              <a:solidFill>
                <a:schemeClr val="dk1"/>
              </a:solidFill>
            </a:endParaRPr>
          </a:p>
        </p:txBody>
      </p:sp>
      <p:pic>
        <p:nvPicPr>
          <p:cNvPr id="321" name="Google Shape;321;p53"/>
          <p:cNvPicPr preferRelativeResize="0"/>
          <p:nvPr/>
        </p:nvPicPr>
        <p:blipFill>
          <a:blip r:embed="rId3">
            <a:alphaModFix/>
          </a:blip>
          <a:stretch>
            <a:fillRect/>
          </a:stretch>
        </p:blipFill>
        <p:spPr>
          <a:xfrm>
            <a:off x="152400" y="1133060"/>
            <a:ext cx="8839199" cy="551790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p54"/>
          <p:cNvSpPr txBox="1">
            <a:spLocks noGrp="1"/>
          </p:cNvSpPr>
          <p:nvPr>
            <p:ph type="title"/>
          </p:nvPr>
        </p:nvSpPr>
        <p:spPr>
          <a:xfrm>
            <a:off x="1691600" y="66260"/>
            <a:ext cx="7315200" cy="9144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endParaRPr/>
          </a:p>
        </p:txBody>
      </p:sp>
      <p:pic>
        <p:nvPicPr>
          <p:cNvPr id="327" name="Google Shape;327;p54"/>
          <p:cNvPicPr preferRelativeResize="0"/>
          <p:nvPr/>
        </p:nvPicPr>
        <p:blipFill>
          <a:blip r:embed="rId3">
            <a:alphaModFix/>
          </a:blip>
          <a:stretch>
            <a:fillRect/>
          </a:stretch>
        </p:blipFill>
        <p:spPr>
          <a:xfrm>
            <a:off x="1176175" y="1133060"/>
            <a:ext cx="7572375" cy="53435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55"/>
          <p:cNvSpPr/>
          <p:nvPr/>
        </p:nvSpPr>
        <p:spPr>
          <a:xfrm>
            <a:off x="753681" y="-500202"/>
            <a:ext cx="2401434" cy="2049948"/>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الوقت للإبلاغ!</a:t>
            </a:r>
            <a:endParaRPr sz="1800">
              <a:solidFill>
                <a:schemeClr val="dk2"/>
              </a:solidFill>
              <a:latin typeface="Calibri"/>
              <a:ea typeface="Calibri"/>
              <a:cs typeface="Calibri"/>
              <a:sym typeface="Calibri"/>
            </a:endParaRPr>
          </a:p>
        </p:txBody>
      </p:sp>
      <p:grpSp>
        <p:nvGrpSpPr>
          <p:cNvPr id="334" name="Google Shape;334;p55"/>
          <p:cNvGrpSpPr/>
          <p:nvPr/>
        </p:nvGrpSpPr>
        <p:grpSpPr>
          <a:xfrm>
            <a:off x="7010545" y="2038264"/>
            <a:ext cx="1493020" cy="1546251"/>
            <a:chOff x="3596951" y="2407040"/>
            <a:chExt cx="1806000" cy="1870390"/>
          </a:xfrm>
        </p:grpSpPr>
        <p:grpSp>
          <p:nvGrpSpPr>
            <p:cNvPr id="335" name="Google Shape;335;p55"/>
            <p:cNvGrpSpPr/>
            <p:nvPr/>
          </p:nvGrpSpPr>
          <p:grpSpPr>
            <a:xfrm>
              <a:off x="3687190" y="2407040"/>
              <a:ext cx="1625600" cy="1625600"/>
              <a:chOff x="3687190" y="2407040"/>
              <a:chExt cx="1625600" cy="1625600"/>
            </a:xfrm>
          </p:grpSpPr>
          <p:pic>
            <p:nvPicPr>
              <p:cNvPr id="336" name="Google Shape;336;p55" descr="orcid_128x128.png"/>
              <p:cNvPicPr preferRelativeResize="0"/>
              <p:nvPr/>
            </p:nvPicPr>
            <p:blipFill rotWithShape="1">
              <a:blip r:embed="rId3">
                <a:alphaModFix/>
              </a:blip>
              <a:srcRect/>
              <a:stretch/>
            </p:blipFill>
            <p:spPr>
              <a:xfrm>
                <a:off x="3687190" y="2407040"/>
                <a:ext cx="1625600" cy="1625600"/>
              </a:xfrm>
              <a:prstGeom prst="rect">
                <a:avLst/>
              </a:prstGeom>
              <a:noFill/>
              <a:ln>
                <a:noFill/>
              </a:ln>
            </p:spPr>
          </p:pic>
          <p:sp>
            <p:nvSpPr>
              <p:cNvPr id="337" name="Google Shape;337;p55"/>
              <p:cNvSpPr/>
              <p:nvPr/>
            </p:nvSpPr>
            <p:spPr>
              <a:xfrm>
                <a:off x="3707880" y="2427730"/>
                <a:ext cx="1584300" cy="1584300"/>
              </a:xfrm>
              <a:prstGeom prst="ellipse">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338" name="Google Shape;338;p55"/>
            <p:cNvSpPr txBox="1"/>
            <p:nvPr/>
          </p:nvSpPr>
          <p:spPr>
            <a:xfrm>
              <a:off x="3596951" y="3867930"/>
              <a:ext cx="1806000" cy="409500"/>
            </a:xfrm>
            <a:prstGeom prst="rect">
              <a:avLst/>
            </a:prstGeom>
            <a:gradFill>
              <a:gsLst>
                <a:gs pos="0">
                  <a:srgbClr val="5398B9"/>
                </a:gs>
                <a:gs pos="50000">
                  <a:srgbClr val="2A8EB5"/>
                </a:gs>
                <a:gs pos="100000">
                  <a:srgbClr val="207FA5"/>
                </a:gs>
              </a:gsLst>
              <a:lin ang="5400012" scaled="0"/>
            </a:gradFill>
            <a:ln w="9525" cap="flat" cmpd="sng">
              <a:solidFill>
                <a:schemeClr val="accent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r" rtl="1">
                <a:spcBef>
                  <a:spcPts val="0"/>
                </a:spcBef>
                <a:spcAft>
                  <a:spcPts val="0"/>
                </a:spcAft>
                <a:buNone/>
              </a:pPr>
              <a:r>
                <a:rPr lang="en-US" sz="1600">
                  <a:solidFill>
                    <a:schemeClr val="lt1"/>
                  </a:solidFill>
                  <a:latin typeface="Calibri"/>
                  <a:ea typeface="Calibri"/>
                  <a:cs typeface="Calibri"/>
                  <a:sym typeface="Calibri"/>
                </a:rPr>
                <a:t>سجل ORCID</a:t>
              </a:r>
              <a:endParaRPr sz="1600">
                <a:solidFill>
                  <a:schemeClr val="lt1"/>
                </a:solidFill>
                <a:latin typeface="Calibri"/>
                <a:ea typeface="Calibri"/>
                <a:cs typeface="Calibri"/>
                <a:sym typeface="Calibri"/>
              </a:endParaRPr>
            </a:p>
          </p:txBody>
        </p:sp>
      </p:grpSp>
      <p:cxnSp>
        <p:nvCxnSpPr>
          <p:cNvPr id="339" name="Google Shape;339;p55"/>
          <p:cNvCxnSpPr>
            <a:stCxn id="336" idx="1"/>
          </p:cNvCxnSpPr>
          <p:nvPr/>
        </p:nvCxnSpPr>
        <p:spPr>
          <a:xfrm flipH="1">
            <a:off x="5159745" y="2710205"/>
            <a:ext cx="1925400" cy="3101100"/>
          </a:xfrm>
          <a:prstGeom prst="curvedConnector3">
            <a:avLst>
              <a:gd name="adj1" fmla="val 50003"/>
            </a:avLst>
          </a:prstGeom>
          <a:noFill/>
          <a:ln w="28575" cap="flat" cmpd="sng">
            <a:solidFill>
              <a:schemeClr val="accent1"/>
            </a:solidFill>
            <a:prstDash val="solid"/>
            <a:miter lim="800000"/>
            <a:headEnd type="stealth" w="med" len="med"/>
            <a:tailEnd type="none" w="sm" len="sm"/>
          </a:ln>
        </p:spPr>
      </p:cxnSp>
      <p:grpSp>
        <p:nvGrpSpPr>
          <p:cNvPr id="340" name="Google Shape;340;p55"/>
          <p:cNvGrpSpPr/>
          <p:nvPr/>
        </p:nvGrpSpPr>
        <p:grpSpPr>
          <a:xfrm>
            <a:off x="3635720" y="4344143"/>
            <a:ext cx="864120" cy="1060582"/>
            <a:chOff x="179390" y="2807348"/>
            <a:chExt cx="864120" cy="1060582"/>
          </a:xfrm>
        </p:grpSpPr>
        <p:pic>
          <p:nvPicPr>
            <p:cNvPr id="341" name="Google Shape;341;p55" descr="boy-31100_640.png"/>
            <p:cNvPicPr preferRelativeResize="0"/>
            <p:nvPr/>
          </p:nvPicPr>
          <p:blipFill rotWithShape="1">
            <a:blip r:embed="rId4">
              <a:alphaModFix/>
            </a:blip>
            <a:srcRect/>
            <a:stretch/>
          </p:blipFill>
          <p:spPr>
            <a:xfrm>
              <a:off x="179390" y="2807348"/>
              <a:ext cx="777594" cy="823941"/>
            </a:xfrm>
            <a:prstGeom prst="rect">
              <a:avLst/>
            </a:prstGeom>
            <a:noFill/>
            <a:ln>
              <a:noFill/>
            </a:ln>
          </p:spPr>
        </p:pic>
        <p:pic>
          <p:nvPicPr>
            <p:cNvPr id="342" name="Google Shape;342;p55" descr="orcid_128x128.png"/>
            <p:cNvPicPr preferRelativeResize="0"/>
            <p:nvPr/>
          </p:nvPicPr>
          <p:blipFill rotWithShape="1">
            <a:blip r:embed="rId3">
              <a:alphaModFix/>
            </a:blip>
            <a:srcRect/>
            <a:stretch/>
          </p:blipFill>
          <p:spPr>
            <a:xfrm>
              <a:off x="611450" y="3435870"/>
              <a:ext cx="432060" cy="432060"/>
            </a:xfrm>
            <a:prstGeom prst="rect">
              <a:avLst/>
            </a:prstGeom>
            <a:noFill/>
            <a:ln>
              <a:noFill/>
            </a:ln>
          </p:spPr>
        </p:pic>
      </p:grpSp>
      <p:cxnSp>
        <p:nvCxnSpPr>
          <p:cNvPr id="343" name="Google Shape;343;p55"/>
          <p:cNvCxnSpPr>
            <a:endCxn id="336" idx="1"/>
          </p:cNvCxnSpPr>
          <p:nvPr/>
        </p:nvCxnSpPr>
        <p:spPr>
          <a:xfrm rot="10800000" flipH="1">
            <a:off x="3525345" y="2710205"/>
            <a:ext cx="3559800" cy="1179900"/>
          </a:xfrm>
          <a:prstGeom prst="curvedConnector3">
            <a:avLst>
              <a:gd name="adj1" fmla="val 49998"/>
            </a:avLst>
          </a:prstGeom>
          <a:noFill/>
          <a:ln w="28575" cap="flat" cmpd="sng">
            <a:solidFill>
              <a:schemeClr val="accent1"/>
            </a:solidFill>
            <a:prstDash val="solid"/>
            <a:miter lim="800000"/>
            <a:headEnd type="none" w="sm" len="sm"/>
            <a:tailEnd type="stealth" w="med" len="med"/>
          </a:ln>
        </p:spPr>
      </p:cxnSp>
      <p:sp>
        <p:nvSpPr>
          <p:cNvPr id="344" name="Google Shape;344;p55"/>
          <p:cNvSpPr txBox="1"/>
          <p:nvPr/>
        </p:nvSpPr>
        <p:spPr>
          <a:xfrm>
            <a:off x="3703498" y="3130812"/>
            <a:ext cx="1224300" cy="3387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600">
                <a:solidFill>
                  <a:schemeClr val="dk2"/>
                </a:solidFill>
                <a:latin typeface="Gill Sans"/>
                <a:ea typeface="Gill Sans"/>
                <a:cs typeface="Gill Sans"/>
                <a:sym typeface="Gill Sans"/>
              </a:rPr>
              <a:t>نعم!</a:t>
            </a:r>
            <a:endParaRPr sz="1600">
              <a:solidFill>
                <a:schemeClr val="dk2"/>
              </a:solidFill>
              <a:latin typeface="Gill Sans"/>
              <a:ea typeface="Gill Sans"/>
              <a:cs typeface="Gill Sans"/>
              <a:sym typeface="Gill Sans"/>
            </a:endParaRPr>
          </a:p>
        </p:txBody>
      </p:sp>
      <p:cxnSp>
        <p:nvCxnSpPr>
          <p:cNvPr id="345" name="Google Shape;345;p55"/>
          <p:cNvCxnSpPr/>
          <p:nvPr/>
        </p:nvCxnSpPr>
        <p:spPr>
          <a:xfrm rot="-5400000" flipH="1">
            <a:off x="1752097" y="4587427"/>
            <a:ext cx="1598100" cy="849300"/>
          </a:xfrm>
          <a:prstGeom prst="curvedConnector2">
            <a:avLst/>
          </a:prstGeom>
          <a:noFill/>
          <a:ln w="28575" cap="flat" cmpd="sng">
            <a:solidFill>
              <a:schemeClr val="accent1"/>
            </a:solidFill>
            <a:prstDash val="solid"/>
            <a:miter lim="800000"/>
            <a:headEnd type="none" w="sm" len="sm"/>
            <a:tailEnd type="stealth" w="med" len="med"/>
          </a:ln>
        </p:spPr>
      </p:cxnSp>
      <p:sp>
        <p:nvSpPr>
          <p:cNvPr id="346" name="Google Shape;346;p55"/>
          <p:cNvSpPr txBox="1"/>
          <p:nvPr/>
        </p:nvSpPr>
        <p:spPr>
          <a:xfrm>
            <a:off x="226151" y="3697950"/>
            <a:ext cx="3254700" cy="6462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هل لديك إذن للقيام بما تريد القيام به؟ </a:t>
            </a:r>
            <a:endParaRPr sz="1800">
              <a:solidFill>
                <a:schemeClr val="dk2"/>
              </a:solidFill>
              <a:latin typeface="Calibri"/>
              <a:ea typeface="Calibri"/>
              <a:cs typeface="Calibri"/>
              <a:sym typeface="Calibri"/>
            </a:endParaRPr>
          </a:p>
        </p:txBody>
      </p:sp>
      <p:sp>
        <p:nvSpPr>
          <p:cNvPr id="347" name="Google Shape;347;p55"/>
          <p:cNvSpPr txBox="1"/>
          <p:nvPr/>
        </p:nvSpPr>
        <p:spPr>
          <a:xfrm>
            <a:off x="2859852" y="5467377"/>
            <a:ext cx="2183700" cy="6462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اجمع الاذن لتسجيل معرف و "الرمز المميز"</a:t>
            </a:r>
            <a:endParaRPr sz="1800">
              <a:solidFill>
                <a:schemeClr val="dk2"/>
              </a:solidFill>
              <a:latin typeface="Calibri"/>
              <a:ea typeface="Calibri"/>
              <a:cs typeface="Calibri"/>
              <a:sym typeface="Calibri"/>
            </a:endParaRPr>
          </a:p>
        </p:txBody>
      </p:sp>
      <p:sp>
        <p:nvSpPr>
          <p:cNvPr id="348" name="Google Shape;348;p55"/>
          <p:cNvSpPr txBox="1"/>
          <p:nvPr/>
        </p:nvSpPr>
        <p:spPr>
          <a:xfrm>
            <a:off x="6676758" y="3694395"/>
            <a:ext cx="2160300" cy="9234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اقرأ السجل أو قم بتوصيل المعلومات الجديدة أو المحدثة</a:t>
            </a:r>
            <a:endParaRPr sz="1800">
              <a:solidFill>
                <a:schemeClr val="dk2"/>
              </a:solidFill>
              <a:latin typeface="Calibri"/>
              <a:ea typeface="Calibri"/>
              <a:cs typeface="Calibri"/>
              <a:sym typeface="Calibri"/>
            </a:endParaRPr>
          </a:p>
        </p:txBody>
      </p:sp>
      <p:sp>
        <p:nvSpPr>
          <p:cNvPr id="349" name="Google Shape;349;p55"/>
          <p:cNvSpPr txBox="1"/>
          <p:nvPr/>
        </p:nvSpPr>
        <p:spPr>
          <a:xfrm>
            <a:off x="1241338" y="4602107"/>
            <a:ext cx="1224300" cy="338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a:solidFill>
                  <a:schemeClr val="dk2"/>
                </a:solidFill>
                <a:latin typeface="Gill Sans"/>
                <a:ea typeface="Gill Sans"/>
                <a:cs typeface="Gill Sans"/>
                <a:sym typeface="Gill Sans"/>
              </a:rPr>
              <a:t>لا</a:t>
            </a:r>
            <a:endParaRPr sz="1600">
              <a:solidFill>
                <a:schemeClr val="dk2"/>
              </a:solidFill>
              <a:latin typeface="Gill Sans"/>
              <a:ea typeface="Gill Sans"/>
              <a:cs typeface="Gill Sans"/>
              <a:sym typeface="Gill Sans"/>
            </a:endParaRPr>
          </a:p>
        </p:txBody>
      </p:sp>
      <p:sp>
        <p:nvSpPr>
          <p:cNvPr id="350" name="Google Shape;350;p55"/>
          <p:cNvSpPr/>
          <p:nvPr/>
        </p:nvSpPr>
        <p:spPr>
          <a:xfrm>
            <a:off x="2309803" y="928791"/>
            <a:ext cx="2401434" cy="2049948"/>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منصب جديد!</a:t>
            </a:r>
            <a:endParaRPr sz="1800">
              <a:solidFill>
                <a:schemeClr val="dk2"/>
              </a:solidFill>
              <a:latin typeface="Calibri"/>
              <a:ea typeface="Calibri"/>
              <a:cs typeface="Calibri"/>
              <a:sym typeface="Calibri"/>
            </a:endParaRPr>
          </a:p>
        </p:txBody>
      </p:sp>
      <p:sp>
        <p:nvSpPr>
          <p:cNvPr id="351" name="Google Shape;351;p55"/>
          <p:cNvSpPr/>
          <p:nvPr/>
        </p:nvSpPr>
        <p:spPr>
          <a:xfrm>
            <a:off x="-548031" y="1390040"/>
            <a:ext cx="2401434" cy="2049948"/>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منحة مستكملة!</a:t>
            </a:r>
            <a:endParaRPr sz="1800">
              <a:solidFill>
                <a:schemeClr val="dk2"/>
              </a:solidFill>
              <a:latin typeface="Calibri"/>
              <a:ea typeface="Calibri"/>
              <a:cs typeface="Calibri"/>
              <a:sym typeface="Calibri"/>
            </a:endParaRPr>
          </a:p>
        </p:txBody>
      </p:sp>
      <p:sp>
        <p:nvSpPr>
          <p:cNvPr id="352" name="Google Shape;352;p55"/>
          <p:cNvSpPr/>
          <p:nvPr/>
        </p:nvSpPr>
        <p:spPr>
          <a:xfrm>
            <a:off x="870352" y="524766"/>
            <a:ext cx="2401434" cy="2049948"/>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منشور جديد!</a:t>
            </a:r>
            <a:endParaRPr sz="1800">
              <a:solidFill>
                <a:schemeClr val="dk2"/>
              </a:solidFill>
              <a:latin typeface="Calibri"/>
              <a:ea typeface="Calibri"/>
              <a:cs typeface="Calibri"/>
              <a:sym typeface="Calibri"/>
            </a:endParaRPr>
          </a:p>
        </p:txBody>
      </p:sp>
      <p:sp>
        <p:nvSpPr>
          <p:cNvPr id="353" name="Google Shape;353;p55"/>
          <p:cNvSpPr txBox="1"/>
          <p:nvPr/>
        </p:nvSpPr>
        <p:spPr>
          <a:xfrm>
            <a:off x="1289334" y="2135798"/>
            <a:ext cx="1665000" cy="523200"/>
          </a:xfrm>
          <a:prstGeom prst="rect">
            <a:avLst/>
          </a:prstGeom>
          <a:solidFill>
            <a:schemeClr val="lt1"/>
          </a:solidFill>
          <a:ln w="9525" cap="flat" cmpd="sng">
            <a:solidFill>
              <a:schemeClr val="accent1"/>
            </a:solidFill>
            <a:prstDash val="solid"/>
            <a:round/>
            <a:headEnd type="none" w="sm" len="sm"/>
            <a:tailEnd type="none" w="sm" len="sm"/>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النوابض</a:t>
            </a:r>
            <a:endParaRPr sz="2800" b="1">
              <a:solidFill>
                <a:schemeClr val="dk1"/>
              </a:solidFill>
              <a:latin typeface="Calibri"/>
              <a:ea typeface="Calibri"/>
              <a:cs typeface="Calibri"/>
              <a:sym typeface="Calibri"/>
            </a:endParaRPr>
          </a:p>
        </p:txBody>
      </p:sp>
      <p:sp>
        <p:nvSpPr>
          <p:cNvPr id="354" name="Google Shape;354;p55"/>
          <p:cNvSpPr/>
          <p:nvPr/>
        </p:nvSpPr>
        <p:spPr>
          <a:xfrm>
            <a:off x="1711953" y="2651357"/>
            <a:ext cx="819600" cy="933000"/>
          </a:xfrm>
          <a:prstGeom prst="downArrow">
            <a:avLst>
              <a:gd name="adj1" fmla="val 50000"/>
              <a:gd name="adj2" fmla="val 50000"/>
            </a:avLst>
          </a:prstGeom>
          <a:gradFill>
            <a:gsLst>
              <a:gs pos="0">
                <a:srgbClr val="AFD357"/>
              </a:gs>
              <a:gs pos="50000">
                <a:srgbClr val="A9D52F"/>
              </a:gs>
              <a:gs pos="100000">
                <a:srgbClr val="99C421"/>
              </a:gs>
            </a:gsLst>
            <a:lin ang="5400012" scaled="0"/>
          </a:gra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5" name="Google Shape;355;p55"/>
          <p:cNvSpPr/>
          <p:nvPr/>
        </p:nvSpPr>
        <p:spPr>
          <a:xfrm>
            <a:off x="-689501" y="19517"/>
            <a:ext cx="2401434" cy="2049948"/>
          </a:xfrm>
          <a:prstGeom prst="irregularSeal1">
            <a:avLst/>
          </a:prstGeom>
          <a:solidFill>
            <a:srgbClr val="A4D4E6"/>
          </a:solidFill>
          <a:ln w="9525"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تحتاج إلى معلومات لنموذج!</a:t>
            </a:r>
            <a:endParaRPr sz="1800">
              <a:solidFill>
                <a:schemeClr val="dk2"/>
              </a:solidFill>
              <a:latin typeface="Calibri"/>
              <a:ea typeface="Calibri"/>
              <a:cs typeface="Calibri"/>
              <a:sym typeface="Calibri"/>
            </a:endParaRPr>
          </a:p>
        </p:txBody>
      </p:sp>
      <p:pic>
        <p:nvPicPr>
          <p:cNvPr id="356" name="Google Shape;356;p55"/>
          <p:cNvPicPr preferRelativeResize="0"/>
          <p:nvPr/>
        </p:nvPicPr>
        <p:blipFill rotWithShape="1">
          <a:blip r:embed="rId5">
            <a:alphaModFix/>
          </a:blip>
          <a:srcRect/>
          <a:stretch/>
        </p:blipFill>
        <p:spPr>
          <a:xfrm>
            <a:off x="6906491" y="4741109"/>
            <a:ext cx="1714500" cy="635000"/>
          </a:xfrm>
          <a:prstGeom prst="rect">
            <a:avLst/>
          </a:prstGeom>
          <a:noFill/>
          <a:ln>
            <a:noFill/>
          </a:ln>
        </p:spPr>
      </p:pic>
      <p:sp>
        <p:nvSpPr>
          <p:cNvPr id="357" name="Google Shape;357;p55"/>
          <p:cNvSpPr txBox="1"/>
          <p:nvPr/>
        </p:nvSpPr>
        <p:spPr>
          <a:xfrm>
            <a:off x="6676758" y="5210928"/>
            <a:ext cx="2160300" cy="923400"/>
          </a:xfrm>
          <a:prstGeom prst="rect">
            <a:avLst/>
          </a:prstGeom>
          <a:noFill/>
          <a:ln>
            <a:noFill/>
          </a:ln>
        </p:spPr>
        <p:txBody>
          <a:bodyPr spcFirstLastPara="1" wrap="square" lIns="91425" tIns="45700" rIns="91425" bIns="45700" anchor="t" anchorCtr="0">
            <a:noAutofit/>
          </a:bodyPr>
          <a:lstStyle/>
          <a:p>
            <a:pPr marL="0" marR="0" lvl="0" indent="0" algn="r" rtl="1">
              <a:spcBef>
                <a:spcPts val="0"/>
              </a:spcBef>
              <a:spcAft>
                <a:spcPts val="0"/>
              </a:spcAft>
              <a:buNone/>
            </a:pPr>
            <a:r>
              <a:rPr lang="en-US" sz="1800">
                <a:solidFill>
                  <a:schemeClr val="dk2"/>
                </a:solidFill>
                <a:latin typeface="Calibri"/>
                <a:ea typeface="Calibri"/>
                <a:cs typeface="Calibri"/>
                <a:sym typeface="Calibri"/>
              </a:rPr>
              <a:t>يسيطر الباحث على رؤية معلومات</a:t>
            </a:r>
            <a:endParaRPr sz="1800">
              <a:solidFill>
                <a:schemeClr val="dk2"/>
              </a:solidFill>
              <a:latin typeface="Calibri"/>
              <a:ea typeface="Calibri"/>
              <a:cs typeface="Calibri"/>
              <a:sym typeface="Calibri"/>
            </a:endParaRPr>
          </a:p>
        </p:txBody>
      </p:sp>
      <p:sp>
        <p:nvSpPr>
          <p:cNvPr id="358" name="Google Shape;358;p55"/>
          <p:cNvSpPr txBox="1">
            <a:spLocks noGrp="1"/>
          </p:cNvSpPr>
          <p:nvPr>
            <p:ph type="title"/>
          </p:nvPr>
        </p:nvSpPr>
        <p:spPr>
          <a:xfrm>
            <a:off x="3271775" y="264225"/>
            <a:ext cx="5078700" cy="1274100"/>
          </a:xfrm>
          <a:prstGeom prst="rect">
            <a:avLst/>
          </a:prstGeom>
          <a:solidFill>
            <a:schemeClr val="lt1"/>
          </a:solidFill>
          <a:ln w="9525" cap="flat" cmpd="sng">
            <a:solidFill>
              <a:srgbClr val="DCDCDE"/>
            </a:solidFill>
            <a:prstDash val="solid"/>
            <a:round/>
            <a:headEnd type="none" w="sm" len="sm"/>
            <a:tailEnd type="none" w="sm" len="sm"/>
          </a:ln>
          <a:effectLst>
            <a:outerShdw blurRad="50800" dist="38100" dir="7800000" algn="tl" rotWithShape="0">
              <a:srgbClr val="000000">
                <a:alpha val="42750"/>
              </a:srgbClr>
            </a:outerShdw>
          </a:effectLst>
        </p:spPr>
        <p:txBody>
          <a:bodyPr spcFirstLastPara="1" wrap="square" lIns="91425" tIns="45700" rIns="91425" bIns="45700" anchor="b" anchorCtr="0">
            <a:noAutofit/>
          </a:bodyPr>
          <a:lstStyle/>
          <a:p>
            <a:pPr marL="0" marR="0" lvl="0" indent="0" algn="r" rtl="1">
              <a:lnSpc>
                <a:spcPct val="111111"/>
              </a:lnSpc>
              <a:spcBef>
                <a:spcPts val="0"/>
              </a:spcBef>
              <a:spcAft>
                <a:spcPts val="0"/>
              </a:spcAft>
              <a:buClr>
                <a:schemeClr val="dk1"/>
              </a:buClr>
              <a:buSzPts val="3600"/>
              <a:buFont typeface="Open Sans SemiBold"/>
              <a:buNone/>
            </a:pPr>
            <a:r>
              <a:rPr lang="en-US" sz="3600">
                <a:solidFill>
                  <a:schemeClr val="dk2"/>
                </a:solidFill>
              </a:rPr>
              <a:t>التحديثات التلقائية حسب موافقة برمجة التطبيقات</a:t>
            </a:r>
            <a:endParaRPr sz="3600">
              <a:solidFill>
                <a:schemeClr val="dk2"/>
              </a:solidFill>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TLMARKERSHAPE" val="OTL"/>
</p:tagLst>
</file>

<file path=ppt/tags/tag10.xml><?xml version="1.0" encoding="utf-8"?>
<p:tagLst xmlns:a="http://schemas.openxmlformats.org/drawingml/2006/main" xmlns:r="http://schemas.openxmlformats.org/officeDocument/2006/relationships" xmlns:p="http://schemas.openxmlformats.org/presentationml/2006/main">
  <p:tag name="OTLMARKERSHAPE" val="OTL"/>
</p:tagLst>
</file>

<file path=ppt/tags/tag11.xml><?xml version="1.0" encoding="utf-8"?>
<p:tagLst xmlns:a="http://schemas.openxmlformats.org/drawingml/2006/main" xmlns:r="http://schemas.openxmlformats.org/officeDocument/2006/relationships" xmlns:p="http://schemas.openxmlformats.org/presentationml/2006/main">
  <p:tag name="OTLMARKERSHAPE" val="OTL"/>
</p:tagLst>
</file>

<file path=ppt/tags/tag12.xml><?xml version="1.0" encoding="utf-8"?>
<p:tagLst xmlns:a="http://schemas.openxmlformats.org/drawingml/2006/main" xmlns:r="http://schemas.openxmlformats.org/officeDocument/2006/relationships" xmlns:p="http://schemas.openxmlformats.org/presentationml/2006/main">
  <p:tag name="OTLMARKERSHAPE" val="OTL"/>
</p:tagLst>
</file>

<file path=ppt/tags/tag13.xml><?xml version="1.0" encoding="utf-8"?>
<p:tagLst xmlns:a="http://schemas.openxmlformats.org/drawingml/2006/main" xmlns:r="http://schemas.openxmlformats.org/officeDocument/2006/relationships" xmlns:p="http://schemas.openxmlformats.org/presentationml/2006/main">
  <p:tag name="OTLMARKERSHAPE" val="OTL"/>
</p:tagLst>
</file>

<file path=ppt/tags/tag14.xml><?xml version="1.0" encoding="utf-8"?>
<p:tagLst xmlns:a="http://schemas.openxmlformats.org/drawingml/2006/main" xmlns:r="http://schemas.openxmlformats.org/officeDocument/2006/relationships" xmlns:p="http://schemas.openxmlformats.org/presentationml/2006/main">
  <p:tag name="OTLMARKERSHAPE" val="OTL"/>
</p:tagLst>
</file>

<file path=ppt/tags/tag15.xml><?xml version="1.0" encoding="utf-8"?>
<p:tagLst xmlns:a="http://schemas.openxmlformats.org/drawingml/2006/main" xmlns:r="http://schemas.openxmlformats.org/officeDocument/2006/relationships" xmlns:p="http://schemas.openxmlformats.org/presentationml/2006/main">
  <p:tag name="OTLMARKERSHAPE" val="OTL"/>
</p:tagLst>
</file>

<file path=ppt/tags/tag16.xml><?xml version="1.0" encoding="utf-8"?>
<p:tagLst xmlns:a="http://schemas.openxmlformats.org/drawingml/2006/main" xmlns:r="http://schemas.openxmlformats.org/officeDocument/2006/relationships" xmlns:p="http://schemas.openxmlformats.org/presentationml/2006/main">
  <p:tag name="OTLMARKERSHAPE" val="OTL"/>
</p:tagLst>
</file>

<file path=ppt/tags/tag17.xml><?xml version="1.0" encoding="utf-8"?>
<p:tagLst xmlns:a="http://schemas.openxmlformats.org/drawingml/2006/main" xmlns:r="http://schemas.openxmlformats.org/officeDocument/2006/relationships" xmlns:p="http://schemas.openxmlformats.org/presentationml/2006/main">
  <p:tag name="OTLMARKERSHAPE" val="OTL"/>
</p:tagLst>
</file>

<file path=ppt/tags/tag18.xml><?xml version="1.0" encoding="utf-8"?>
<p:tagLst xmlns:a="http://schemas.openxmlformats.org/drawingml/2006/main" xmlns:r="http://schemas.openxmlformats.org/officeDocument/2006/relationships" xmlns:p="http://schemas.openxmlformats.org/presentationml/2006/main">
  <p:tag name="OTLMARKERSHAPE" val="OTL"/>
</p:tagLst>
</file>

<file path=ppt/tags/tag19.xml><?xml version="1.0" encoding="utf-8"?>
<p:tagLst xmlns:a="http://schemas.openxmlformats.org/drawingml/2006/main" xmlns:r="http://schemas.openxmlformats.org/officeDocument/2006/relationships" xmlns:p="http://schemas.openxmlformats.org/presentationml/2006/main">
  <p:tag name="OTLMARKERSHAPE" val="OTL"/>
</p:tagLst>
</file>

<file path=ppt/tags/tag2.xml><?xml version="1.0" encoding="utf-8"?>
<p:tagLst xmlns:a="http://schemas.openxmlformats.org/drawingml/2006/main" xmlns:r="http://schemas.openxmlformats.org/officeDocument/2006/relationships" xmlns:p="http://schemas.openxmlformats.org/presentationml/2006/main">
  <p:tag name="OTLMARKERSHAPE" val="OTL"/>
</p:tagLst>
</file>

<file path=ppt/tags/tag20.xml><?xml version="1.0" encoding="utf-8"?>
<p:tagLst xmlns:a="http://schemas.openxmlformats.org/drawingml/2006/main" xmlns:r="http://schemas.openxmlformats.org/officeDocument/2006/relationships" xmlns:p="http://schemas.openxmlformats.org/presentationml/2006/main">
  <p:tag name="OTLMARKERSHAPE" val="OTL"/>
</p:tagLst>
</file>

<file path=ppt/tags/tag21.xml><?xml version="1.0" encoding="utf-8"?>
<p:tagLst xmlns:a="http://schemas.openxmlformats.org/drawingml/2006/main" xmlns:r="http://schemas.openxmlformats.org/officeDocument/2006/relationships" xmlns:p="http://schemas.openxmlformats.org/presentationml/2006/main">
  <p:tag name="OTLMARKERSHAPE" val="OTL"/>
</p:tagLst>
</file>

<file path=ppt/tags/tag22.xml><?xml version="1.0" encoding="utf-8"?>
<p:tagLst xmlns:a="http://schemas.openxmlformats.org/drawingml/2006/main" xmlns:r="http://schemas.openxmlformats.org/officeDocument/2006/relationships" xmlns:p="http://schemas.openxmlformats.org/presentationml/2006/main">
  <p:tag name="OTLMARKERSHAPE" val="OTL"/>
</p:tagLst>
</file>

<file path=ppt/tags/tag23.xml><?xml version="1.0" encoding="utf-8"?>
<p:tagLst xmlns:a="http://schemas.openxmlformats.org/drawingml/2006/main" xmlns:r="http://schemas.openxmlformats.org/officeDocument/2006/relationships" xmlns:p="http://schemas.openxmlformats.org/presentationml/2006/main">
  <p:tag name="OTLMARKERSHAPE" val="OTL"/>
</p:tagLst>
</file>

<file path=ppt/tags/tag24.xml><?xml version="1.0" encoding="utf-8"?>
<p:tagLst xmlns:a="http://schemas.openxmlformats.org/drawingml/2006/main" xmlns:r="http://schemas.openxmlformats.org/officeDocument/2006/relationships" xmlns:p="http://schemas.openxmlformats.org/presentationml/2006/main">
  <p:tag name="OTLMARKERSHAPE" val="OTL"/>
</p:tagLst>
</file>

<file path=ppt/tags/tag25.xml><?xml version="1.0" encoding="utf-8"?>
<p:tagLst xmlns:a="http://schemas.openxmlformats.org/drawingml/2006/main" xmlns:r="http://schemas.openxmlformats.org/officeDocument/2006/relationships" xmlns:p="http://schemas.openxmlformats.org/presentationml/2006/main">
  <p:tag name="OTLMARKERSHAPE" val="OTL"/>
</p:tagLst>
</file>

<file path=ppt/tags/tag26.xml><?xml version="1.0" encoding="utf-8"?>
<p:tagLst xmlns:a="http://schemas.openxmlformats.org/drawingml/2006/main" xmlns:r="http://schemas.openxmlformats.org/officeDocument/2006/relationships" xmlns:p="http://schemas.openxmlformats.org/presentationml/2006/main">
  <p:tag name="OTLMARKERSHAPE" val="OTL"/>
</p:tagLst>
</file>

<file path=ppt/tags/tag27.xml><?xml version="1.0" encoding="utf-8"?>
<p:tagLst xmlns:a="http://schemas.openxmlformats.org/drawingml/2006/main" xmlns:r="http://schemas.openxmlformats.org/officeDocument/2006/relationships" xmlns:p="http://schemas.openxmlformats.org/presentationml/2006/main">
  <p:tag name="OTLMARKERSHAPE" val="OTL"/>
</p:tagLst>
</file>

<file path=ppt/tags/tag28.xml><?xml version="1.0" encoding="utf-8"?>
<p:tagLst xmlns:a="http://schemas.openxmlformats.org/drawingml/2006/main" xmlns:r="http://schemas.openxmlformats.org/officeDocument/2006/relationships" xmlns:p="http://schemas.openxmlformats.org/presentationml/2006/main">
  <p:tag name="OTLMARKERSHAPE" val="OTL"/>
</p:tagLst>
</file>

<file path=ppt/tags/tag29.xml><?xml version="1.0" encoding="utf-8"?>
<p:tagLst xmlns:a="http://schemas.openxmlformats.org/drawingml/2006/main" xmlns:r="http://schemas.openxmlformats.org/officeDocument/2006/relationships" xmlns:p="http://schemas.openxmlformats.org/presentationml/2006/main">
  <p:tag name="OTLMARKERSHAPE" val="OTL"/>
</p:tagLst>
</file>

<file path=ppt/tags/tag3.xml><?xml version="1.0" encoding="utf-8"?>
<p:tagLst xmlns:a="http://schemas.openxmlformats.org/drawingml/2006/main" xmlns:r="http://schemas.openxmlformats.org/officeDocument/2006/relationships" xmlns:p="http://schemas.openxmlformats.org/presentationml/2006/main">
  <p:tag name="OTLMARKERSHAPE" val="OTL"/>
</p:tagLst>
</file>

<file path=ppt/tags/tag30.xml><?xml version="1.0" encoding="utf-8"?>
<p:tagLst xmlns:a="http://schemas.openxmlformats.org/drawingml/2006/main" xmlns:r="http://schemas.openxmlformats.org/officeDocument/2006/relationships" xmlns:p="http://schemas.openxmlformats.org/presentationml/2006/main">
  <p:tag name="OTLMARKERSHAPE" val="OTL"/>
</p:tagLst>
</file>

<file path=ppt/tags/tag31.xml><?xml version="1.0" encoding="utf-8"?>
<p:tagLst xmlns:a="http://schemas.openxmlformats.org/drawingml/2006/main" xmlns:r="http://schemas.openxmlformats.org/officeDocument/2006/relationships" xmlns:p="http://schemas.openxmlformats.org/presentationml/2006/main">
  <p:tag name="OTLMARKERSHAPE" val="OTL"/>
</p:tagLst>
</file>

<file path=ppt/tags/tag32.xml><?xml version="1.0" encoding="utf-8"?>
<p:tagLst xmlns:a="http://schemas.openxmlformats.org/drawingml/2006/main" xmlns:r="http://schemas.openxmlformats.org/officeDocument/2006/relationships" xmlns:p="http://schemas.openxmlformats.org/presentationml/2006/main">
  <p:tag name="OTLMARKERSHAPE" val="OTL"/>
</p:tagLst>
</file>

<file path=ppt/tags/tag33.xml><?xml version="1.0" encoding="utf-8"?>
<p:tagLst xmlns:a="http://schemas.openxmlformats.org/drawingml/2006/main" xmlns:r="http://schemas.openxmlformats.org/officeDocument/2006/relationships" xmlns:p="http://schemas.openxmlformats.org/presentationml/2006/main">
  <p:tag name="OTLMARKERSHAPE" val="OTL"/>
</p:tagLst>
</file>

<file path=ppt/tags/tag34.xml><?xml version="1.0" encoding="utf-8"?>
<p:tagLst xmlns:a="http://schemas.openxmlformats.org/drawingml/2006/main" xmlns:r="http://schemas.openxmlformats.org/officeDocument/2006/relationships" xmlns:p="http://schemas.openxmlformats.org/presentationml/2006/main">
  <p:tag name="OTLMARKERSHAPE" val="OTL"/>
</p:tagLst>
</file>

<file path=ppt/tags/tag35.xml><?xml version="1.0" encoding="utf-8"?>
<p:tagLst xmlns:a="http://schemas.openxmlformats.org/drawingml/2006/main" xmlns:r="http://schemas.openxmlformats.org/officeDocument/2006/relationships" xmlns:p="http://schemas.openxmlformats.org/presentationml/2006/main">
  <p:tag name="OTLMARKERSHAPE" val="OTL"/>
</p:tagLst>
</file>

<file path=ppt/tags/tag36.xml><?xml version="1.0" encoding="utf-8"?>
<p:tagLst xmlns:a="http://schemas.openxmlformats.org/drawingml/2006/main" xmlns:r="http://schemas.openxmlformats.org/officeDocument/2006/relationships" xmlns:p="http://schemas.openxmlformats.org/presentationml/2006/main">
  <p:tag name="OTLMARKERSHAPE" val="OTL"/>
</p:tagLst>
</file>

<file path=ppt/tags/tag37.xml><?xml version="1.0" encoding="utf-8"?>
<p:tagLst xmlns:a="http://schemas.openxmlformats.org/drawingml/2006/main" xmlns:r="http://schemas.openxmlformats.org/officeDocument/2006/relationships" xmlns:p="http://schemas.openxmlformats.org/presentationml/2006/main">
  <p:tag name="OTLMARKERSHAPE" val="OTL"/>
</p:tagLst>
</file>

<file path=ppt/tags/tag38.xml><?xml version="1.0" encoding="utf-8"?>
<p:tagLst xmlns:a="http://schemas.openxmlformats.org/drawingml/2006/main" xmlns:r="http://schemas.openxmlformats.org/officeDocument/2006/relationships" xmlns:p="http://schemas.openxmlformats.org/presentationml/2006/main">
  <p:tag name="OTLMARKERSHAPE" val="OTL"/>
</p:tagLst>
</file>

<file path=ppt/tags/tag39.xml><?xml version="1.0" encoding="utf-8"?>
<p:tagLst xmlns:a="http://schemas.openxmlformats.org/drawingml/2006/main" xmlns:r="http://schemas.openxmlformats.org/officeDocument/2006/relationships" xmlns:p="http://schemas.openxmlformats.org/presentationml/2006/main">
  <p:tag name="OTLMARKERSHAPE" val="OTL"/>
</p:tagLst>
</file>

<file path=ppt/tags/tag4.xml><?xml version="1.0" encoding="utf-8"?>
<p:tagLst xmlns:a="http://schemas.openxmlformats.org/drawingml/2006/main" xmlns:r="http://schemas.openxmlformats.org/officeDocument/2006/relationships" xmlns:p="http://schemas.openxmlformats.org/presentationml/2006/main">
  <p:tag name="OTLMARKERSHAPE" val="OTL"/>
</p:tagLst>
</file>

<file path=ppt/tags/tag40.xml><?xml version="1.0" encoding="utf-8"?>
<p:tagLst xmlns:a="http://schemas.openxmlformats.org/drawingml/2006/main" xmlns:r="http://schemas.openxmlformats.org/officeDocument/2006/relationships" xmlns:p="http://schemas.openxmlformats.org/presentationml/2006/main">
  <p:tag name="OTLMARKERSHAPE" val="OTL"/>
</p:tagLst>
</file>

<file path=ppt/tags/tag41.xml><?xml version="1.0" encoding="utf-8"?>
<p:tagLst xmlns:a="http://schemas.openxmlformats.org/drawingml/2006/main" xmlns:r="http://schemas.openxmlformats.org/officeDocument/2006/relationships" xmlns:p="http://schemas.openxmlformats.org/presentationml/2006/main">
  <p:tag name="OTLMARKERSHAPE" val="OTL"/>
</p:tagLst>
</file>

<file path=ppt/tags/tag42.xml><?xml version="1.0" encoding="utf-8"?>
<p:tagLst xmlns:a="http://schemas.openxmlformats.org/drawingml/2006/main" xmlns:r="http://schemas.openxmlformats.org/officeDocument/2006/relationships" xmlns:p="http://schemas.openxmlformats.org/presentationml/2006/main">
  <p:tag name="OTLMARKERSHAPE" val="OTL"/>
</p:tagLst>
</file>

<file path=ppt/tags/tag43.xml><?xml version="1.0" encoding="utf-8"?>
<p:tagLst xmlns:a="http://schemas.openxmlformats.org/drawingml/2006/main" xmlns:r="http://schemas.openxmlformats.org/officeDocument/2006/relationships" xmlns:p="http://schemas.openxmlformats.org/presentationml/2006/main">
  <p:tag name="OTLMARKERSHAPE" val="OTL"/>
</p:tagLst>
</file>

<file path=ppt/tags/tag44.xml><?xml version="1.0" encoding="utf-8"?>
<p:tagLst xmlns:a="http://schemas.openxmlformats.org/drawingml/2006/main" xmlns:r="http://schemas.openxmlformats.org/officeDocument/2006/relationships" xmlns:p="http://schemas.openxmlformats.org/presentationml/2006/main">
  <p:tag name="OTLMARKERSHAPE" val="OTL"/>
</p:tagLst>
</file>

<file path=ppt/tags/tag45.xml><?xml version="1.0" encoding="utf-8"?>
<p:tagLst xmlns:a="http://schemas.openxmlformats.org/drawingml/2006/main" xmlns:r="http://schemas.openxmlformats.org/officeDocument/2006/relationships" xmlns:p="http://schemas.openxmlformats.org/presentationml/2006/main">
  <p:tag name="OTLMARKERSHAPE" val="OTL"/>
</p:tagLst>
</file>

<file path=ppt/tags/tag46.xml><?xml version="1.0" encoding="utf-8"?>
<p:tagLst xmlns:a="http://schemas.openxmlformats.org/drawingml/2006/main" xmlns:r="http://schemas.openxmlformats.org/officeDocument/2006/relationships" xmlns:p="http://schemas.openxmlformats.org/presentationml/2006/main">
  <p:tag name="OTLMARKERSHAPE" val="OTL"/>
</p:tagLst>
</file>

<file path=ppt/tags/tag47.xml><?xml version="1.0" encoding="utf-8"?>
<p:tagLst xmlns:a="http://schemas.openxmlformats.org/drawingml/2006/main" xmlns:r="http://schemas.openxmlformats.org/officeDocument/2006/relationships" xmlns:p="http://schemas.openxmlformats.org/presentationml/2006/main">
  <p:tag name="OTLMARKERSHAPE" val="OTL"/>
</p:tagLst>
</file>

<file path=ppt/tags/tag48.xml><?xml version="1.0" encoding="utf-8"?>
<p:tagLst xmlns:a="http://schemas.openxmlformats.org/drawingml/2006/main" xmlns:r="http://schemas.openxmlformats.org/officeDocument/2006/relationships" xmlns:p="http://schemas.openxmlformats.org/presentationml/2006/main">
  <p:tag name="OTLMARKERSHAPE" val="OTL"/>
</p:tagLst>
</file>

<file path=ppt/tags/tag49.xml><?xml version="1.0" encoding="utf-8"?>
<p:tagLst xmlns:a="http://schemas.openxmlformats.org/drawingml/2006/main" xmlns:r="http://schemas.openxmlformats.org/officeDocument/2006/relationships" xmlns:p="http://schemas.openxmlformats.org/presentationml/2006/main">
  <p:tag name="OTLMARKERSHAPE" val="OTL"/>
</p:tagLst>
</file>

<file path=ppt/tags/tag5.xml><?xml version="1.0" encoding="utf-8"?>
<p:tagLst xmlns:a="http://schemas.openxmlformats.org/drawingml/2006/main" xmlns:r="http://schemas.openxmlformats.org/officeDocument/2006/relationships" xmlns:p="http://schemas.openxmlformats.org/presentationml/2006/main">
  <p:tag name="OTLMARKERSHAPE" val="OTL"/>
</p:tagLst>
</file>

<file path=ppt/tags/tag6.xml><?xml version="1.0" encoding="utf-8"?>
<p:tagLst xmlns:a="http://schemas.openxmlformats.org/drawingml/2006/main" xmlns:r="http://schemas.openxmlformats.org/officeDocument/2006/relationships" xmlns:p="http://schemas.openxmlformats.org/presentationml/2006/main">
  <p:tag name="OTLMARKERSHAPE" val="OTL"/>
</p:tagLst>
</file>

<file path=ppt/tags/tag7.xml><?xml version="1.0" encoding="utf-8"?>
<p:tagLst xmlns:a="http://schemas.openxmlformats.org/drawingml/2006/main" xmlns:r="http://schemas.openxmlformats.org/officeDocument/2006/relationships" xmlns:p="http://schemas.openxmlformats.org/presentationml/2006/main">
  <p:tag name="OTLMARKERSHAPE" val="OTL"/>
</p:tagLst>
</file>

<file path=ppt/tags/tag8.xml><?xml version="1.0" encoding="utf-8"?>
<p:tagLst xmlns:a="http://schemas.openxmlformats.org/drawingml/2006/main" xmlns:r="http://schemas.openxmlformats.org/officeDocument/2006/relationships" xmlns:p="http://schemas.openxmlformats.org/presentationml/2006/main">
  <p:tag name="OTLMARKERSHAPE" val="OTL"/>
</p:tagLst>
</file>

<file path=ppt/tags/tag9.xml><?xml version="1.0" encoding="utf-8"?>
<p:tagLst xmlns:a="http://schemas.openxmlformats.org/drawingml/2006/main" xmlns:r="http://schemas.openxmlformats.org/officeDocument/2006/relationships" xmlns:p="http://schemas.openxmlformats.org/presentationml/2006/main">
  <p:tag name="OTLMARKERSHAPE" val="OTL"/>
</p:tagLst>
</file>

<file path=ppt/theme/theme1.xml><?xml version="1.0" encoding="utf-8"?>
<a:theme xmlns:a="http://schemas.openxmlformats.org/drawingml/2006/main" name="ORCIDnew1">
  <a:themeElements>
    <a:clrScheme name="Custom 21">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FE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RCID 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ustom 12">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007AA9"/>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Custom 1">
      <a:dk1>
        <a:srgbClr val="A6CE38"/>
      </a:dk1>
      <a:lt1>
        <a:srgbClr val="FFFFFF"/>
      </a:lt1>
      <a:dk2>
        <a:srgbClr val="6D6E71"/>
      </a:dk2>
      <a:lt2>
        <a:srgbClr val="EEECE1"/>
      </a:lt2>
      <a:accent1>
        <a:srgbClr val="328CAF"/>
      </a:accent1>
      <a:accent2>
        <a:srgbClr val="D97536"/>
      </a:accent2>
      <a:accent3>
        <a:srgbClr val="905489"/>
      </a:accent3>
      <a:accent4>
        <a:srgbClr val="D6B143"/>
      </a:accent4>
      <a:accent5>
        <a:srgbClr val="A7A9AC"/>
      </a:accent5>
      <a:accent6>
        <a:srgbClr val="58595B"/>
      </a:accent6>
      <a:hlink>
        <a:srgbClr val="A6CE38"/>
      </a:hlink>
      <a:folHlink>
        <a:srgbClr val="A6CE3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3360</Words>
  <Application>Microsoft Macintosh PowerPoint</Application>
  <PresentationFormat>On-screen Show (4:3)</PresentationFormat>
  <Paragraphs>560</Paragraphs>
  <Slides>67</Slides>
  <Notes>38</Notes>
  <HiddenSlides>0</HiddenSlides>
  <MMClips>0</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67</vt:i4>
      </vt:variant>
    </vt:vector>
  </HeadingPairs>
  <TitlesOfParts>
    <vt:vector size="85" baseType="lpstr">
      <vt:lpstr>Corbel</vt:lpstr>
      <vt:lpstr>DaxlineOT-Regular</vt:lpstr>
      <vt:lpstr>Calibri </vt:lpstr>
      <vt:lpstr>Gill Sans</vt:lpstr>
      <vt:lpstr>Open Sans</vt:lpstr>
      <vt:lpstr>MS PGothic</vt:lpstr>
      <vt:lpstr>Calibri</vt:lpstr>
      <vt:lpstr>Daxline OT Medium</vt:lpstr>
      <vt:lpstr>Wingdings</vt:lpstr>
      <vt:lpstr>Open Sans SemiBold</vt:lpstr>
      <vt:lpstr>Times New Roman</vt:lpstr>
      <vt:lpstr>Arial</vt:lpstr>
      <vt:lpstr>Courier New</vt:lpstr>
      <vt:lpstr>Daxline OT</vt:lpstr>
      <vt:lpstr>ORCIDnew1</vt:lpstr>
      <vt:lpstr>Office Theme</vt:lpstr>
      <vt:lpstr>1_Office Theme</vt:lpstr>
      <vt:lpstr>Office Theme</vt:lpstr>
      <vt:lpstr>PowerPoint Presentation</vt:lpstr>
      <vt:lpstr>PowerPoint Presentation</vt:lpstr>
      <vt:lpstr>PowerPoint Presentation</vt:lpstr>
      <vt:lpstr>PowerPoint Presentation</vt:lpstr>
      <vt:lpstr>الروابط</vt:lpstr>
      <vt:lpstr>العمل المشترك</vt:lpstr>
      <vt:lpstr>المصداقية</vt:lpstr>
      <vt:lpstr>PowerPoint Presentation</vt:lpstr>
      <vt:lpstr>التحديثات التلقائية حسب موافقة برمجة التطبيقات</vt:lpstr>
      <vt:lpstr>PowerPoint Presentation</vt:lpstr>
      <vt:lpstr>PowerPoint Presentation</vt:lpstr>
      <vt:lpstr>تنفيذ وتفعيل ORCID</vt:lpstr>
      <vt:lpstr>PowerPoint Presentation</vt:lpstr>
      <vt:lpstr>ربط ORCID مع المعرفات الأخرى</vt:lpstr>
      <vt:lpstr>التقييم</vt:lpstr>
      <vt:lpstr>شكرا!</vt:lpstr>
      <vt:lpstr>مقدمة حول أوركيد | أهمية أوركيد للناشرين</vt:lpstr>
      <vt:lpstr>Presenter – Mohamad Mostafa</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مقدمة حول أوركيد | أهمية أوركيد للناشرين</vt:lpstr>
      <vt:lpstr>أهمية و استخدامات أوركيد (ORCID) للجامعات و المؤسسات البحثية</vt:lpstr>
      <vt:lpstr>محاور العرض</vt:lpstr>
      <vt:lpstr>PowerPoint Presentation</vt:lpstr>
      <vt:lpstr>تطبيق أوركيد (ORCID): التخطيط</vt:lpstr>
      <vt:lpstr>المستفيدين  (Stakeholders) </vt:lpstr>
      <vt:lpstr>المستفيدين  (Stakeholders) </vt:lpstr>
      <vt:lpstr>احتياجات المستفيدين</vt:lpstr>
      <vt:lpstr>هل المؤسسة بحاجة للانضمام الى عضوية أوركيد؟</vt:lpstr>
      <vt:lpstr>PowerPoint Presentation</vt:lpstr>
      <vt:lpstr>تطبيق أوركيد (ORCID): الأهداف</vt:lpstr>
      <vt:lpstr>PowerPoint Presentation</vt:lpstr>
      <vt:lpstr>انشاء معرف أوركيد (ORCID ID’s) :أعضاء هيئة التدريس و الباحثين</vt:lpstr>
      <vt:lpstr>PowerPoint Presentation</vt:lpstr>
      <vt:lpstr>PowerPoint Presentation</vt:lpstr>
      <vt:lpstr>PowerPoint Presentation</vt:lpstr>
      <vt:lpstr>PowerPoint Presentation</vt:lpstr>
      <vt:lpstr>PowerPoint Presentation</vt:lpstr>
      <vt:lpstr>تطوير المستودع الرقمي للبحث في بيانات أوركيد</vt:lpstr>
      <vt:lpstr>تطوير صفحة العرض للمستودع الرقمي</vt:lpstr>
      <vt:lpstr>صفحة أوركيد – لعضو هيئة تدريس</vt:lpstr>
      <vt:lpstr>صفحة أوركيد - لطالب </vt:lpstr>
      <vt:lpstr>من صفحة أوركيد للكتاب</vt:lpstr>
      <vt:lpstr>PowerPoint Presentation</vt:lpstr>
      <vt:lpstr>نتائج التطبيق </vt:lpstr>
      <vt:lpstr>مقياس تطبيق سياسة الوصول الحر بالجامعة</vt:lpstr>
      <vt:lpstr>ربط الأنظمة المختلفة في مستودع الأبحاث</vt:lpstr>
      <vt:lpstr>PowerPoint Presentation</vt:lpstr>
      <vt:lpstr>بعض الارشادات التي قد تساعدك في مرحلة التخطيط</vt:lpstr>
      <vt:lpstr>بعض المراجع</vt:lpstr>
      <vt:lpstr>Thank you</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Nabil Ksibi</cp:lastModifiedBy>
  <cp:revision>1</cp:revision>
  <dcterms:modified xsi:type="dcterms:W3CDTF">2019-01-16T17:26:35Z</dcterms:modified>
</cp:coreProperties>
</file>