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7" r:id="rId2"/>
    <p:sldMasterId id="2147483743" r:id="rId3"/>
  </p:sldMasterIdLst>
  <p:notesMasterIdLst>
    <p:notesMasterId r:id="rId15"/>
  </p:notesMasterIdLst>
  <p:handoutMasterIdLst>
    <p:handoutMasterId r:id="rId16"/>
  </p:handoutMasterIdLst>
  <p:sldIdLst>
    <p:sldId id="401" r:id="rId4"/>
    <p:sldId id="482" r:id="rId5"/>
    <p:sldId id="488" r:id="rId6"/>
    <p:sldId id="489" r:id="rId7"/>
    <p:sldId id="490" r:id="rId8"/>
    <p:sldId id="477" r:id="rId9"/>
    <p:sldId id="479" r:id="rId10"/>
    <p:sldId id="472" r:id="rId11"/>
    <p:sldId id="478" r:id="rId12"/>
    <p:sldId id="487" r:id="rId13"/>
    <p:sldId id="491"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73780" autoAdjust="0"/>
  </p:normalViewPr>
  <p:slideViewPr>
    <p:cSldViewPr>
      <p:cViewPr varScale="1">
        <p:scale>
          <a:sx n="55" d="100"/>
          <a:sy n="55" d="100"/>
        </p:scale>
        <p:origin x="734" y="34"/>
      </p:cViewPr>
      <p:guideLst>
        <p:guide orient="horz" pos="2160"/>
        <p:guide pos="2880"/>
      </p:guideLst>
    </p:cSldViewPr>
  </p:slideViewPr>
  <p:outlineViewPr>
    <p:cViewPr>
      <p:scale>
        <a:sx n="33" d="100"/>
        <a:sy n="33" d="100"/>
      </p:scale>
      <p:origin x="0" y="-7584"/>
    </p:cViewPr>
  </p:outlineViewPr>
  <p:notesTextViewPr>
    <p:cViewPr>
      <p:scale>
        <a:sx n="3" d="2"/>
        <a:sy n="3" d="2"/>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629" cy="464184"/>
          </a:xfrm>
          <a:prstGeom prst="rect">
            <a:avLst/>
          </a:prstGeom>
        </p:spPr>
        <p:txBody>
          <a:bodyPr vert="horz" lIns="91650" tIns="45825" rIns="91650" bIns="45825" rtlCol="0"/>
          <a:lstStyle>
            <a:lvl1pPr algn="l">
              <a:defRPr sz="1200"/>
            </a:lvl1pPr>
          </a:lstStyle>
          <a:p>
            <a:endParaRPr lang="en-US"/>
          </a:p>
        </p:txBody>
      </p:sp>
      <p:sp>
        <p:nvSpPr>
          <p:cNvPr id="3" name="Date Placeholder 2"/>
          <p:cNvSpPr>
            <a:spLocks noGrp="1"/>
          </p:cNvSpPr>
          <p:nvPr>
            <p:ph type="dt" sz="quarter" idx="1"/>
          </p:nvPr>
        </p:nvSpPr>
        <p:spPr>
          <a:xfrm>
            <a:off x="3971183" y="0"/>
            <a:ext cx="3037629" cy="464184"/>
          </a:xfrm>
          <a:prstGeom prst="rect">
            <a:avLst/>
          </a:prstGeom>
        </p:spPr>
        <p:txBody>
          <a:bodyPr vert="horz" lIns="91650" tIns="45825" rIns="91650" bIns="45825" rtlCol="0"/>
          <a:lstStyle>
            <a:lvl1pPr algn="r">
              <a:defRPr sz="1200"/>
            </a:lvl1pPr>
          </a:lstStyle>
          <a:p>
            <a:fld id="{55FBFD36-094F-4D0A-819A-8365BFC7D205}" type="datetimeFigureOut">
              <a:rPr lang="en-US" smtClean="0"/>
              <a:pPr/>
              <a:t>12/11/2018</a:t>
            </a:fld>
            <a:endParaRPr lang="en-US"/>
          </a:p>
        </p:txBody>
      </p:sp>
      <p:sp>
        <p:nvSpPr>
          <p:cNvPr id="4" name="Footer Placeholder 3"/>
          <p:cNvSpPr>
            <a:spLocks noGrp="1"/>
          </p:cNvSpPr>
          <p:nvPr>
            <p:ph type="ftr" sz="quarter" idx="2"/>
          </p:nvPr>
        </p:nvSpPr>
        <p:spPr>
          <a:xfrm>
            <a:off x="0" y="8830627"/>
            <a:ext cx="3037629" cy="464184"/>
          </a:xfrm>
          <a:prstGeom prst="rect">
            <a:avLst/>
          </a:prstGeom>
        </p:spPr>
        <p:txBody>
          <a:bodyPr vert="horz" lIns="91650" tIns="45825" rIns="91650" bIns="45825" rtlCol="0" anchor="b"/>
          <a:lstStyle>
            <a:lvl1pPr algn="l">
              <a:defRPr sz="1200"/>
            </a:lvl1pPr>
          </a:lstStyle>
          <a:p>
            <a:endParaRPr lang="en-US"/>
          </a:p>
        </p:txBody>
      </p:sp>
      <p:sp>
        <p:nvSpPr>
          <p:cNvPr id="5" name="Slide Number Placeholder 4"/>
          <p:cNvSpPr>
            <a:spLocks noGrp="1"/>
          </p:cNvSpPr>
          <p:nvPr>
            <p:ph type="sldNum" sz="quarter" idx="3"/>
          </p:nvPr>
        </p:nvSpPr>
        <p:spPr>
          <a:xfrm>
            <a:off x="3971183" y="8830627"/>
            <a:ext cx="3037629" cy="464184"/>
          </a:xfrm>
          <a:prstGeom prst="rect">
            <a:avLst/>
          </a:prstGeom>
        </p:spPr>
        <p:txBody>
          <a:bodyPr vert="horz" lIns="91650" tIns="45825" rIns="91650" bIns="45825" rtlCol="0" anchor="b"/>
          <a:lstStyle>
            <a:lvl1pPr algn="r">
              <a:defRPr sz="1200"/>
            </a:lvl1pPr>
          </a:lstStyle>
          <a:p>
            <a:fld id="{4BF6D8E7-860D-49C7-BE74-A8C8F151783B}" type="slidenum">
              <a:rPr lang="en-US" smtClean="0"/>
              <a:pPr/>
              <a:t>‹#›</a:t>
            </a:fld>
            <a:endParaRPr lang="en-US"/>
          </a:p>
        </p:txBody>
      </p:sp>
    </p:spTree>
    <p:extLst>
      <p:ext uri="{BB962C8B-B14F-4D97-AF65-F5344CB8AC3E}">
        <p14:creationId xmlns:p14="http://schemas.microsoft.com/office/powerpoint/2010/main" val="3380117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3245" tIns="46623" rIns="93245" bIns="46623" rtlCol="0"/>
          <a:lstStyle>
            <a:lvl1pPr algn="l">
              <a:defRPr sz="1200"/>
            </a:lvl1pPr>
          </a:lstStyle>
          <a:p>
            <a:endParaRPr lang="en-US"/>
          </a:p>
        </p:txBody>
      </p:sp>
      <p:sp>
        <p:nvSpPr>
          <p:cNvPr id="3" name="Date Placeholder 2"/>
          <p:cNvSpPr>
            <a:spLocks noGrp="1"/>
          </p:cNvSpPr>
          <p:nvPr>
            <p:ph type="dt" idx="1"/>
          </p:nvPr>
        </p:nvSpPr>
        <p:spPr>
          <a:xfrm>
            <a:off x="3970939" y="2"/>
            <a:ext cx="3037840" cy="464820"/>
          </a:xfrm>
          <a:prstGeom prst="rect">
            <a:avLst/>
          </a:prstGeom>
        </p:spPr>
        <p:txBody>
          <a:bodyPr vert="horz" lIns="93245" tIns="46623" rIns="93245" bIns="46623" rtlCol="0"/>
          <a:lstStyle>
            <a:lvl1pPr algn="r">
              <a:defRPr sz="1200"/>
            </a:lvl1pPr>
          </a:lstStyle>
          <a:p>
            <a:fld id="{DB5F29DD-148B-4987-A0B3-D54195F12D1A}" type="datetimeFigureOut">
              <a:rPr lang="en-US" smtClean="0"/>
              <a:pPr/>
              <a:t>12/11/2018</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245" tIns="46623" rIns="93245" bIns="46623"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245" tIns="46623" rIns="93245" bIns="466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3245" tIns="46623" rIns="93245" bIns="4662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245" tIns="46623" rIns="93245" bIns="46623" rtlCol="0" anchor="b"/>
          <a:lstStyle>
            <a:lvl1pPr algn="r">
              <a:defRPr sz="1200"/>
            </a:lvl1pPr>
          </a:lstStyle>
          <a:p>
            <a:fld id="{31DFCD8C-E669-4A79-BD0E-BAA8D385BE56}" type="slidenum">
              <a:rPr lang="en-US" smtClean="0"/>
              <a:pPr/>
              <a:t>‹#›</a:t>
            </a:fld>
            <a:endParaRPr lang="en-US"/>
          </a:p>
        </p:txBody>
      </p:sp>
    </p:spTree>
    <p:extLst>
      <p:ext uri="{BB962C8B-B14F-4D97-AF65-F5344CB8AC3E}">
        <p14:creationId xmlns:p14="http://schemas.microsoft.com/office/powerpoint/2010/main" val="2075157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This 12-minute brief is part of a panel discussion at the AGU Session NH-023, Compound and Cascading Events: An Emerging Challenge for Natural Hazard</a:t>
            </a:r>
            <a:r>
              <a:rPr lang="en-US" sz="1200" kern="1200" baseline="0" dirty="0" smtClean="0">
                <a:solidFill>
                  <a:schemeClr val="tx1"/>
                </a:solidFill>
                <a:effectLst/>
                <a:latin typeface="+mn-lt"/>
                <a:ea typeface="+mn-ea"/>
                <a:cs typeface="+mn-cs"/>
              </a:rPr>
              <a:t> Risk Assessment and Management, </a:t>
            </a:r>
            <a:r>
              <a:rPr lang="en-US" sz="1200" kern="1200" dirty="0" smtClean="0">
                <a:solidFill>
                  <a:schemeClr val="tx1"/>
                </a:solidFill>
                <a:effectLst/>
                <a:latin typeface="+mn-lt"/>
                <a:ea typeface="+mn-ea"/>
                <a:cs typeface="+mn-cs"/>
              </a:rPr>
              <a:t>Invited paper # 407719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Title: Understanding the impacts of compound and cascading event on water resources management. Invited Paper 407719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Abstract:  Water resources management agencies in the US such as the US Army Corps of Engineers (USACE) have addressed various impacts of climate change including rising sea levels and changes in drought or flood occurrence and severity. The USACE has also encouraged the consideration of cascading impacts related to both climate hazards and the management actions taken to prepare or respond to these hazards. Recent analyses have highlighted several types of compound events impacting USACE water resources management. Among these are coastal storm surge associated with heavy precipitation causing riverine flooding, atmospheric river events occurring during drought, and the combination of heat, drought, desertification, wildfire, and intense precipitation that increases flooding and alters sedimentation processes impacting reservoir storage. Advances in understanding compound events and cascading impacts can improve climate preparedness and response and help to avoid adverse unintended consequences of management actions. Although still a relatively recent topic area this paper provides an overview of current USACE activities related to compound events and cascading impacts. Based on lessons learned from these experiences, we identify progress and opportunities for improvement for water resources management agencies dealing with compound events. </a:t>
            </a:r>
          </a:p>
          <a:p>
            <a:endParaRPr lang="en-US" sz="1200" b="0" i="0" u="none" strike="noStrike"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panel discussion is from 1400-1412 </a:t>
            </a:r>
            <a:r>
              <a:rPr lang="en-US" sz="1200" kern="1200" baseline="0" dirty="0" smtClean="0">
                <a:solidFill>
                  <a:schemeClr val="tx1"/>
                </a:solidFill>
                <a:effectLst/>
                <a:latin typeface="+mn-lt"/>
                <a:ea typeface="+mn-ea"/>
                <a:cs typeface="+mn-cs"/>
              </a:rPr>
              <a:t>on Tuesday 11 Dec 2018 at the Washington Convention Center, Washington.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1DFCD8C-E669-4A79-BD0E-BAA8D385BE56}" type="slidenum">
              <a:rPr lang="en-US" smtClean="0"/>
              <a:pPr/>
              <a:t>1</a:t>
            </a:fld>
            <a:endParaRPr lang="en-US"/>
          </a:p>
        </p:txBody>
      </p:sp>
    </p:spTree>
    <p:extLst>
      <p:ext uri="{BB962C8B-B14F-4D97-AF65-F5344CB8AC3E}">
        <p14:creationId xmlns:p14="http://schemas.microsoft.com/office/powerpoint/2010/main" val="354368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normAutofit fontScale="85000" lnSpcReduction="20000"/>
              </a:bodyPr>
              <a:lstStyle/>
              <a:p>
                <a:r>
                  <a:rPr lang="en-US" dirty="0" smtClean="0"/>
                  <a:t>To make a first-order assessment of compound events, the USACE</a:t>
                </a:r>
                <a:r>
                  <a:rPr lang="en-US" baseline="0" dirty="0" smtClean="0"/>
                  <a:t>  has developed the Vulnerability Assessment Tool. </a:t>
                </a:r>
                <a:r>
                  <a:rPr lang="en-US" dirty="0" smtClean="0"/>
                  <a:t>The Vulnerability</a:t>
                </a:r>
                <a:r>
                  <a:rPr lang="en-US" baseline="0" dirty="0" smtClean="0"/>
                  <a:t> Assessment Tool has two purposes: 1) broad comparisons at the national scale to understand vulnerability across the USACE portfolio AND 2) vulnerability at the HUC 4 level (which is constrained by the scale of the information in the database). </a:t>
                </a:r>
              </a:p>
              <a:p>
                <a:endParaRPr lang="en-US" baseline="0" dirty="0" smtClean="0"/>
              </a:p>
              <a:p>
                <a:r>
                  <a:rPr lang="en-US" baseline="0" dirty="0" smtClean="0"/>
                  <a:t>The Vulnerability Assessment Tool uses a Weighted Order-Weighted Average decision criteria applied to normalized data to capture both the relative importance of a given variable to a problem, as well as the risk tolerance of the decision-maker. Higher values mean greater risk. </a:t>
                </a:r>
              </a:p>
              <a:p>
                <a:endParaRPr lang="en-US" baseline="0" dirty="0" smtClean="0"/>
              </a:p>
              <a:p>
                <a:r>
                  <a:rPr lang="en-US" baseline="0" dirty="0" smtClean="0"/>
                  <a:t>In this example, the maps are showing modeled reservoir vulnerability to changes in sedimentation, based on a RUSLE model of soil loss, a CMIP5-driven, daily </a:t>
                </a:r>
                <a:r>
                  <a:rPr lang="en-US" baseline="0" dirty="0" err="1" smtClean="0"/>
                  <a:t>timestep</a:t>
                </a:r>
                <a:r>
                  <a:rPr lang="en-US" baseline="0" dirty="0" smtClean="0"/>
                  <a:t> VIC model of runoff and stream flow, and a measurement that estimates stream sediment load from watershed characteristics. Through this tool, we can begin to assess which regions of the nation are likely to be most at risk in the future for increases in reservoir sedimentation (threatening water supply, flood risk management, and other authorized purposes) and where this problem may be less. In this case, it shows declining sedimentation risk in the upper Missouri and Platte River basins, where sedimentation is currently a significant problem, and increases West of the Rocky Mountains.</a:t>
                </a:r>
              </a:p>
              <a:p>
                <a:endParaRPr lang="en-US" baseline="0" dirty="0" smtClean="0"/>
              </a:p>
              <a:p>
                <a:pPr marL="342900" indent="-342900">
                  <a:buFont typeface="+mj-lt"/>
                  <a:buAutoNum type="arabicPeriod"/>
                </a:pPr>
                <a:r>
                  <a:rPr lang="en-US" b="0" dirty="0" smtClean="0"/>
                  <a:t>Key stationary or climate-driven hazards identified</a:t>
                </a:r>
              </a:p>
              <a:p>
                <a:pPr marL="342900" indent="-342900">
                  <a:buFont typeface="+mj-lt"/>
                  <a:buAutoNum type="arabicPeriod"/>
                </a:pPr>
                <a:r>
                  <a:rPr lang="en-US" b="0" dirty="0" smtClean="0"/>
                  <a:t>Current and future hazards calculated</a:t>
                </a:r>
              </a:p>
              <a:p>
                <a:pPr marL="342900" indent="-342900">
                  <a:buFont typeface="+mj-lt"/>
                  <a:buAutoNum type="arabicPeriod"/>
                </a:pPr>
                <a:r>
                  <a:rPr lang="en-US" b="0" dirty="0" smtClean="0"/>
                  <a:t>Expert-assigned weighting of the relative contribution of each hazard to vulnerability of a USACE business line</a:t>
                </a:r>
              </a:p>
              <a:p>
                <a:pPr marL="342900" indent="-342900">
                  <a:buFont typeface="+mj-lt"/>
                  <a:buAutoNum type="arabicPeriod"/>
                </a:pPr>
                <a:r>
                  <a:rPr lang="en-US" b="0" dirty="0" smtClean="0"/>
                  <a:t>WO=weight*normalized hazard value for each hazard</a:t>
                </a:r>
              </a:p>
              <a:p>
                <a:pPr marL="342900" indent="-342900">
                  <a:buFont typeface="+mj-lt"/>
                  <a:buAutoNum type="arabicPeriod" startAt="5"/>
                </a:pPr>
                <a:r>
                  <a:rPr lang="en-US" b="0" dirty="0" smtClean="0"/>
                  <a:t>Determine </a:t>
                </a:r>
                <a:r>
                  <a:rPr lang="en-US" b="0" dirty="0"/>
                  <a:t>risk tolerance for USACE business line:</a:t>
                </a:r>
              </a:p>
              <a:p>
                <a:pPr marL="800100" lvl="1" indent="-342900">
                  <a:buFont typeface="Arial" panose="020B0604020202020204" pitchFamily="34" charset="0"/>
                  <a:buChar char="•"/>
                </a:pPr>
                <a:r>
                  <a:rPr lang="en-US" b="0" dirty="0"/>
                  <a:t>How much emphasis on exposure to dominant hazard vs. multiple hazards</a:t>
                </a:r>
              </a:p>
              <a:p>
                <a:pPr marL="342900" indent="-342900">
                  <a:buFont typeface="+mj-lt"/>
                  <a:buAutoNum type="arabicPeriod" startAt="6"/>
                </a:pPr>
                <a:r>
                  <a:rPr lang="en-US" b="0" dirty="0"/>
                  <a:t>Based on risk tolerance level, for each location:</a:t>
                </a:r>
              </a:p>
              <a:p>
                <a:pPr marL="800100" lvl="1" indent="-342900">
                  <a:buFont typeface="Arial" panose="020B0604020202020204" pitchFamily="34" charset="0"/>
                  <a:buChar char="•"/>
                </a:pPr>
                <a:r>
                  <a:rPr lang="en-US" b="0" dirty="0"/>
                  <a:t>Order hazard by WO score (WO</a:t>
                </a:r>
                <a:r>
                  <a:rPr lang="en-US" b="0" baseline="-25000" dirty="0"/>
                  <a:t>1</a:t>
                </a:r>
                <a:r>
                  <a:rPr lang="en-US" b="0" dirty="0"/>
                  <a:t>, WO</a:t>
                </a:r>
                <a:r>
                  <a:rPr lang="en-US" b="0" baseline="-25000" dirty="0"/>
                  <a:t>2</a:t>
                </a:r>
                <a:r>
                  <a:rPr lang="en-US" b="0" dirty="0"/>
                  <a:t>, WO</a:t>
                </a:r>
                <a:r>
                  <a:rPr lang="en-US" b="0" baseline="-25000" dirty="0"/>
                  <a:t>3</a:t>
                </a:r>
                <a:r>
                  <a:rPr lang="en-US" b="0" dirty="0"/>
                  <a:t>,…)</a:t>
                </a:r>
              </a:p>
              <a:p>
                <a:pPr marL="800100" lvl="1" indent="-342900">
                  <a:buFont typeface="Arial" panose="020B0604020202020204" pitchFamily="34" charset="0"/>
                  <a:buChar char="•"/>
                </a:pPr>
                <a:r>
                  <a:rPr lang="en-US" b="0" dirty="0"/>
                  <a:t>Apply risk weighting (a, b, c…)</a:t>
                </a:r>
              </a:p>
              <a:p>
                <a:pPr marL="800100" lvl="1" indent="-342900">
                  <a:buFont typeface="Arial" panose="020B0604020202020204" pitchFamily="34" charset="0"/>
                  <a:buChar char="•"/>
                </a:pPr>
                <a:r>
                  <a:rPr lang="en-US" b="0" dirty="0"/>
                  <a:t>Compute Average</a:t>
                </a:r>
              </a:p>
              <a:p>
                <a:pPr lvl="1"/>
                <a:r>
                  <a:rPr lang="en-US" b="0" dirty="0"/>
                  <a:t>WOWA = </a:t>
                </a:r>
                <a14:m>
                  <m:oMath xmlns:m="http://schemas.openxmlformats.org/officeDocument/2006/math">
                    <m:f>
                      <m:fPr>
                        <m:ctrlPr>
                          <a:rPr lang="en-US" b="0" i="1">
                            <a:latin typeface="Cambria Math" panose="02040503050406030204" pitchFamily="18" charset="0"/>
                          </a:rPr>
                        </m:ctrlPr>
                      </m:fPr>
                      <m:num>
                        <m:r>
                          <m:rPr>
                            <m:nor/>
                          </m:rPr>
                          <a:rPr lang="en-US" b="0" dirty="0"/>
                          <m:t>aWO</m:t>
                        </m:r>
                        <m:r>
                          <m:rPr>
                            <m:nor/>
                          </m:rPr>
                          <a:rPr lang="en-US" b="0" baseline="-25000" dirty="0"/>
                          <m:t>1</m:t>
                        </m:r>
                        <m:r>
                          <m:rPr>
                            <m:nor/>
                          </m:rPr>
                          <a:rPr lang="en-US" b="0" dirty="0"/>
                          <m:t>+</m:t>
                        </m:r>
                        <m:r>
                          <m:rPr>
                            <m:nor/>
                          </m:rPr>
                          <a:rPr lang="en-US" b="0" dirty="0"/>
                          <m:t>bWO</m:t>
                        </m:r>
                        <m:r>
                          <m:rPr>
                            <m:nor/>
                          </m:rPr>
                          <a:rPr lang="en-US" b="0" baseline="-25000" dirty="0"/>
                          <m:t>2</m:t>
                        </m:r>
                        <m:r>
                          <m:rPr>
                            <m:nor/>
                          </m:rPr>
                          <a:rPr lang="en-US" b="0" dirty="0"/>
                          <m:t>+</m:t>
                        </m:r>
                        <m:r>
                          <m:rPr>
                            <m:nor/>
                          </m:rPr>
                          <a:rPr lang="en-US" b="0" dirty="0"/>
                          <m:t>cWO</m:t>
                        </m:r>
                        <m:r>
                          <m:rPr>
                            <m:nor/>
                          </m:rPr>
                          <a:rPr lang="en-US" b="0" baseline="-25000" dirty="0"/>
                          <m:t>3</m:t>
                        </m:r>
                      </m:num>
                      <m:den>
                        <m:r>
                          <a:rPr lang="en-US" b="0" i="1">
                            <a:latin typeface="Cambria Math" panose="02040503050406030204" pitchFamily="18" charset="0"/>
                          </a:rPr>
                          <m:t>3</m:t>
                        </m:r>
                      </m:den>
                    </m:f>
                  </m:oMath>
                </a14:m>
                <a:endParaRPr lang="en-US" b="0" baseline="0" dirty="0" smtClean="0"/>
              </a:p>
            </p:txBody>
          </p:sp>
        </mc:Choice>
        <mc:Fallback xmlns="">
          <p:sp>
            <p:nvSpPr>
              <p:cNvPr id="3" name="Notes Placeholder 2"/>
              <p:cNvSpPr>
                <a:spLocks noGrp="1"/>
              </p:cNvSpPr>
              <p:nvPr>
                <p:ph type="body" idx="1"/>
              </p:nvPr>
            </p:nvSpPr>
            <p:spPr/>
            <p:txBody>
              <a:bodyPr>
                <a:normAutofit fontScale="85000" lnSpcReduction="20000"/>
              </a:bodyPr>
              <a:lstStyle/>
              <a:p>
                <a:r>
                  <a:rPr lang="en-US" dirty="0" smtClean="0"/>
                  <a:t>To make a first-order assessment of compound events, the USACE</a:t>
                </a:r>
                <a:r>
                  <a:rPr lang="en-US" baseline="0" dirty="0" smtClean="0"/>
                  <a:t>  has developed the Vulnerability Assessment Tool. </a:t>
                </a:r>
                <a:r>
                  <a:rPr lang="en-US" dirty="0" smtClean="0"/>
                  <a:t>The Vulnerability</a:t>
                </a:r>
                <a:r>
                  <a:rPr lang="en-US" baseline="0" dirty="0" smtClean="0"/>
                  <a:t> Assessment Tool has two purposes: 1) broad comparisons at the national scale to understand vulnerability across the USACE portfolio AND 2) vulnerability at the HUC 4 level (which is constrained by the scale of the information in the database). </a:t>
                </a:r>
              </a:p>
              <a:p>
                <a:endParaRPr lang="en-US" baseline="0" dirty="0" smtClean="0"/>
              </a:p>
              <a:p>
                <a:r>
                  <a:rPr lang="en-US" baseline="0" dirty="0" smtClean="0"/>
                  <a:t>The Vulnerability Assessment Tool uses a Weighted Order-Weighted Average decision criteria applied to normalized data to capture both the relative importance of a given variable to a problem, as well as the risk tolerance of the decision-maker. Higher values mean greater risk. </a:t>
                </a:r>
              </a:p>
              <a:p>
                <a:endParaRPr lang="en-US" baseline="0" dirty="0" smtClean="0"/>
              </a:p>
              <a:p>
                <a:r>
                  <a:rPr lang="en-US" baseline="0" dirty="0" smtClean="0"/>
                  <a:t>In this example, the maps are showing modeled reservoir vulnerability to changes in sedimentation, based on a RUSLE model of soil loss, a CMIP5-driven, daily </a:t>
                </a:r>
                <a:r>
                  <a:rPr lang="en-US" baseline="0" dirty="0" err="1" smtClean="0"/>
                  <a:t>timestep</a:t>
                </a:r>
                <a:r>
                  <a:rPr lang="en-US" baseline="0" dirty="0" smtClean="0"/>
                  <a:t> VIC model of runoff and stream flow, and a measurement that estimates stream sediment load from watershed characteristics. Through this tool, we can begin to assess which regions of the nation are likely to be most at risk in the future for increases in reservoir sedimentation (threatening water supply, flood risk management, and other authorized purposes) and where this problem may be less. In this case, it shows declining sedimentation risk in the upper Missouri and Platte River basins, where sedimentation is currently a significant problem, and increases West of the Rocky Mountains.</a:t>
                </a:r>
              </a:p>
              <a:p>
                <a:endParaRPr lang="en-US" baseline="0" dirty="0" smtClean="0"/>
              </a:p>
              <a:p>
                <a:pPr marL="342900" indent="-342900">
                  <a:buFont typeface="+mj-lt"/>
                  <a:buAutoNum type="arabicPeriod"/>
                </a:pPr>
                <a:r>
                  <a:rPr lang="en-US" dirty="0" smtClean="0"/>
                  <a:t>Key stationary or climate-driven hazards identified</a:t>
                </a:r>
              </a:p>
              <a:p>
                <a:pPr marL="342900" indent="-342900">
                  <a:buFont typeface="+mj-lt"/>
                  <a:buAutoNum type="arabicPeriod"/>
                </a:pPr>
                <a:r>
                  <a:rPr lang="en-US" dirty="0" smtClean="0"/>
                  <a:t>Current and future hazards calculated</a:t>
                </a:r>
              </a:p>
              <a:p>
                <a:pPr marL="342900" indent="-342900">
                  <a:buFont typeface="+mj-lt"/>
                  <a:buAutoNum type="arabicPeriod"/>
                </a:pPr>
                <a:r>
                  <a:rPr lang="en-US" b="1" dirty="0" smtClean="0"/>
                  <a:t>Expert-assigned weighting </a:t>
                </a:r>
                <a:r>
                  <a:rPr lang="en-US" dirty="0" smtClean="0"/>
                  <a:t>of the relative contribution of each hazard to vulnerability of a USACE business line</a:t>
                </a:r>
              </a:p>
              <a:p>
                <a:pPr marL="342900" indent="-342900">
                  <a:buFont typeface="+mj-lt"/>
                  <a:buAutoNum type="arabicPeriod"/>
                </a:pPr>
                <a:r>
                  <a:rPr lang="en-US" b="1" dirty="0" smtClean="0"/>
                  <a:t>WO</a:t>
                </a:r>
                <a:r>
                  <a:rPr lang="en-US" dirty="0" smtClean="0"/>
                  <a:t>=weight*normalized hazard value </a:t>
                </a:r>
                <a:r>
                  <a:rPr lang="en-US" b="1" dirty="0" smtClean="0"/>
                  <a:t>for each hazard</a:t>
                </a:r>
              </a:p>
              <a:p>
                <a:pPr marL="342900" indent="-342900">
                  <a:buFont typeface="+mj-lt"/>
                  <a:buAutoNum type="arabicPeriod" startAt="5"/>
                </a:pPr>
                <a:r>
                  <a:rPr lang="en-US" dirty="0" smtClean="0"/>
                  <a:t>Determine </a:t>
                </a:r>
                <a:r>
                  <a:rPr lang="en-US" b="1" dirty="0"/>
                  <a:t>risk tolerance </a:t>
                </a:r>
                <a:r>
                  <a:rPr lang="en-US" dirty="0"/>
                  <a:t>for USACE business line:</a:t>
                </a:r>
              </a:p>
              <a:p>
                <a:pPr marL="800100" lvl="1" indent="-342900">
                  <a:buFont typeface="Arial" panose="020B0604020202020204" pitchFamily="34" charset="0"/>
                  <a:buChar char="•"/>
                </a:pPr>
                <a:r>
                  <a:rPr lang="en-US" dirty="0"/>
                  <a:t>How much emphasis on exposure to dominant hazard vs. multiple hazards</a:t>
                </a:r>
              </a:p>
              <a:p>
                <a:pPr marL="342900" indent="-342900">
                  <a:buFont typeface="+mj-lt"/>
                  <a:buAutoNum type="arabicPeriod" startAt="6"/>
                </a:pPr>
                <a:r>
                  <a:rPr lang="en-US" dirty="0"/>
                  <a:t>Based on risk tolerance level, for each location:</a:t>
                </a:r>
              </a:p>
              <a:p>
                <a:pPr marL="800100" lvl="1" indent="-342900">
                  <a:buFont typeface="Arial" panose="020B0604020202020204" pitchFamily="34" charset="0"/>
                  <a:buChar char="•"/>
                </a:pPr>
                <a:r>
                  <a:rPr lang="en-US" dirty="0"/>
                  <a:t>Order hazard by WO score (WO</a:t>
                </a:r>
                <a:r>
                  <a:rPr lang="en-US" baseline="-25000" dirty="0"/>
                  <a:t>1</a:t>
                </a:r>
                <a:r>
                  <a:rPr lang="en-US" dirty="0"/>
                  <a:t>, WO</a:t>
                </a:r>
                <a:r>
                  <a:rPr lang="en-US" baseline="-25000" dirty="0"/>
                  <a:t>2</a:t>
                </a:r>
                <a:r>
                  <a:rPr lang="en-US" dirty="0"/>
                  <a:t>, WO</a:t>
                </a:r>
                <a:r>
                  <a:rPr lang="en-US" baseline="-25000" dirty="0"/>
                  <a:t>3</a:t>
                </a:r>
                <a:r>
                  <a:rPr lang="en-US" dirty="0"/>
                  <a:t>,…)</a:t>
                </a:r>
              </a:p>
              <a:p>
                <a:pPr marL="800100" lvl="1" indent="-342900">
                  <a:buFont typeface="Arial" panose="020B0604020202020204" pitchFamily="34" charset="0"/>
                  <a:buChar char="•"/>
                </a:pPr>
                <a:r>
                  <a:rPr lang="en-US" dirty="0"/>
                  <a:t>Apply risk weighting (a, b, c…)</a:t>
                </a:r>
              </a:p>
              <a:p>
                <a:pPr marL="800100" lvl="1" indent="-342900">
                  <a:buFont typeface="Arial" panose="020B0604020202020204" pitchFamily="34" charset="0"/>
                  <a:buChar char="•"/>
                </a:pPr>
                <a:r>
                  <a:rPr lang="en-US" b="1" dirty="0"/>
                  <a:t>Compute Average</a:t>
                </a:r>
              </a:p>
              <a:p>
                <a:pPr lvl="1"/>
                <a:r>
                  <a:rPr lang="en-US" b="1" dirty="0"/>
                  <a:t>WOWA = </a:t>
                </a:r>
                <a:r>
                  <a:rPr lang="en-US" i="0" dirty="0"/>
                  <a:t>"aWO</a:t>
                </a:r>
                <a:r>
                  <a:rPr lang="en-US" i="0" baseline="-25000" dirty="0"/>
                  <a:t>1</a:t>
                </a:r>
                <a:r>
                  <a:rPr lang="en-US" i="0" dirty="0"/>
                  <a:t>+bWO</a:t>
                </a:r>
                <a:r>
                  <a:rPr lang="en-US" i="0" baseline="-25000" dirty="0"/>
                  <a:t>2</a:t>
                </a:r>
                <a:r>
                  <a:rPr lang="en-US" i="0" dirty="0"/>
                  <a:t>+cWO</a:t>
                </a:r>
                <a:r>
                  <a:rPr lang="en-US" i="0" baseline="-25000" dirty="0"/>
                  <a:t>3</a:t>
                </a:r>
                <a:r>
                  <a:rPr lang="en-US" i="0" baseline="-25000" dirty="0">
                    <a:latin typeface="Cambria Math" panose="02040503050406030204" pitchFamily="18" charset="0"/>
                  </a:rPr>
                  <a:t>" </a:t>
                </a:r>
                <a:r>
                  <a:rPr lang="en-US" b="1" i="0" baseline="-25000">
                    <a:latin typeface="Cambria Math" panose="02040503050406030204" pitchFamily="18" charset="0"/>
                  </a:rPr>
                  <a:t>/</a:t>
                </a:r>
                <a:r>
                  <a:rPr lang="en-US" b="1" i="0">
                    <a:latin typeface="Cambria Math" panose="02040503050406030204" pitchFamily="18" charset="0"/>
                  </a:rPr>
                  <a:t>𝟑</a:t>
                </a:r>
                <a:endParaRPr lang="en-US" baseline="0" dirty="0" smtClean="0"/>
              </a:p>
            </p:txBody>
          </p:sp>
        </mc:Fallback>
      </mc:AlternateContent>
      <p:sp>
        <p:nvSpPr>
          <p:cNvPr id="4" name="Slide Number Placeholder 3"/>
          <p:cNvSpPr>
            <a:spLocks noGrp="1"/>
          </p:cNvSpPr>
          <p:nvPr>
            <p:ph type="sldNum" sz="quarter" idx="10"/>
          </p:nvPr>
        </p:nvSpPr>
        <p:spPr/>
        <p:txBody>
          <a:bodyPr/>
          <a:lstStyle/>
          <a:p>
            <a:fld id="{AA44AE38-4F54-4E58-B6AB-AEC8BED3EC1F}" type="slidenum">
              <a:rPr lang="en-US" smtClean="0"/>
              <a:t>10</a:t>
            </a:fld>
            <a:endParaRPr lang="en-US"/>
          </a:p>
        </p:txBody>
      </p:sp>
    </p:spTree>
    <p:extLst>
      <p:ext uri="{BB962C8B-B14F-4D97-AF65-F5344CB8AC3E}">
        <p14:creationId xmlns:p14="http://schemas.microsoft.com/office/powerpoint/2010/main" val="965698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key takeaways:   </a:t>
            </a:r>
            <a:endParaRPr lang="en-US" dirty="0"/>
          </a:p>
        </p:txBody>
      </p:sp>
      <p:sp>
        <p:nvSpPr>
          <p:cNvPr id="4" name="Slide Number Placeholder 3"/>
          <p:cNvSpPr>
            <a:spLocks noGrp="1"/>
          </p:cNvSpPr>
          <p:nvPr>
            <p:ph type="sldNum" sz="quarter" idx="10"/>
          </p:nvPr>
        </p:nvSpPr>
        <p:spPr/>
        <p:txBody>
          <a:bodyPr/>
          <a:lstStyle/>
          <a:p>
            <a:fld id="{31DFCD8C-E669-4A79-BD0E-BAA8D385BE56}" type="slidenum">
              <a:rPr lang="en-US" smtClean="0"/>
              <a:pPr/>
              <a:t>11</a:t>
            </a:fld>
            <a:endParaRPr lang="en-US"/>
          </a:p>
        </p:txBody>
      </p:sp>
    </p:spTree>
    <p:extLst>
      <p:ext uri="{BB962C8B-B14F-4D97-AF65-F5344CB8AC3E}">
        <p14:creationId xmlns:p14="http://schemas.microsoft.com/office/powerpoint/2010/main" val="371776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Water resources management is a system of systems,</a:t>
            </a:r>
            <a:r>
              <a:rPr lang="en-US" baseline="0" dirty="0" smtClean="0"/>
              <a:t> coverall all aspects of the hydrologic cycle and of the socio-economic and ecosystem systems within which we work.</a:t>
            </a:r>
          </a:p>
          <a:p>
            <a:endParaRPr lang="en-US" baseline="0" dirty="0" smtClean="0"/>
          </a:p>
          <a:p>
            <a:r>
              <a:rPr lang="en-US" baseline="0" dirty="0" smtClean="0"/>
              <a:t>The broad nature of our work </a:t>
            </a:r>
            <a:r>
              <a:rPr lang="en-US" dirty="0" smtClean="0"/>
              <a:t>and thus is susceptible to </a:t>
            </a:r>
            <a:r>
              <a:rPr lang="en-US" sz="1200" kern="1200" dirty="0" smtClean="0">
                <a:solidFill>
                  <a:schemeClr val="tx1"/>
                </a:solidFill>
                <a:effectLst/>
                <a:latin typeface="+mn-lt"/>
                <a:ea typeface="+mn-ea"/>
                <a:cs typeface="+mn-cs"/>
              </a:rPr>
              <a:t>climate change impacts, including rising sea levels and changes in drought or flood occurrence and severity. The USACE has also encouraged the consideration of cascading impacts related to both climate hazards and the management actions taken to prepare or respond to these hazards. </a:t>
            </a:r>
          </a:p>
          <a:p>
            <a:endParaRPr lang="en-US" sz="1200" kern="1200" dirty="0" smtClean="0">
              <a:solidFill>
                <a:schemeClr val="tx1"/>
              </a:solidFill>
              <a:effectLst/>
              <a:latin typeface="+mn-lt"/>
              <a:ea typeface="+mn-ea"/>
              <a:cs typeface="+mn-cs"/>
            </a:endParaRPr>
          </a:p>
          <a:p>
            <a:r>
              <a:rPr lang="en-US" baseline="0" dirty="0" smtClean="0"/>
              <a:t>This </a:t>
            </a:r>
            <a:r>
              <a:rPr lang="en-US" dirty="0" smtClean="0"/>
              <a:t>graphic highlights some of the major water resources infrastructure that the USACE deals with in the US, and also the elements of the hydrologic cycle for which variability causes challenges.</a:t>
            </a:r>
          </a:p>
          <a:p>
            <a:endParaRPr lang="en-US" dirty="0" smtClean="0"/>
          </a:p>
          <a:p>
            <a:r>
              <a:rPr lang="en-US" dirty="0" smtClean="0"/>
              <a:t>Water resources infrastructure is highly interconnected,</a:t>
            </a:r>
            <a:r>
              <a:rPr lang="en-US" baseline="0" dirty="0" smtClean="0"/>
              <a:t> as you can see from this illustration of Corps Civil Works missions. </a:t>
            </a:r>
          </a:p>
          <a:p>
            <a:r>
              <a:rPr lang="en-US" baseline="0" dirty="0" smtClean="0"/>
              <a:t>For example, channel and port dredging may provide material for aquatic ecosystem restoration projects or coastal storm risk management projects. Multipurpose reservoirs provide storage for flood risk reduction, water supply, recreation, hydropower, and environmental flows. </a:t>
            </a:r>
          </a:p>
          <a:p>
            <a:endParaRPr lang="en-US" baseline="0" dirty="0" smtClean="0"/>
          </a:p>
          <a:p>
            <a:r>
              <a:rPr lang="en-US" baseline="0" dirty="0" smtClean="0"/>
              <a:t>It’s a dynamic and flexible system that provides adaptive capacity to variability within and outside the system, for example to natural hazards, man-made hazards and other disruptions, such as economic, social, or political.  </a:t>
            </a:r>
            <a:endParaRPr lang="en-US" dirty="0" smtClean="0"/>
          </a:p>
          <a:p>
            <a:endParaRPr lang="en-US" dirty="0" smtClean="0"/>
          </a:p>
          <a:p>
            <a:r>
              <a:rPr lang="en-US" dirty="0" smtClean="0"/>
              <a:t>Clearly there are a lot of opportunities for compound and cascading</a:t>
            </a:r>
            <a:r>
              <a:rPr lang="en-US" baseline="0" dirty="0" smtClean="0"/>
              <a:t> events.</a:t>
            </a:r>
            <a:endParaRPr lang="en-US" dirty="0" smtClean="0"/>
          </a:p>
        </p:txBody>
      </p:sp>
      <p:sp>
        <p:nvSpPr>
          <p:cNvPr id="4" name="Slide Number Placeholder 3"/>
          <p:cNvSpPr>
            <a:spLocks noGrp="1"/>
          </p:cNvSpPr>
          <p:nvPr>
            <p:ph type="sldNum" sz="quarter" idx="10"/>
          </p:nvPr>
        </p:nvSpPr>
        <p:spPr/>
        <p:txBody>
          <a:bodyPr/>
          <a:lstStyle/>
          <a:p>
            <a:fld id="{31DFCD8C-E669-4A79-BD0E-BAA8D385BE5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16797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DFCD8C-E669-4A79-BD0E-BAA8D385BE56}" type="slidenum">
              <a:rPr lang="en-US" smtClean="0"/>
              <a:pPr/>
              <a:t>3</a:t>
            </a:fld>
            <a:endParaRPr lang="en-US"/>
          </a:p>
        </p:txBody>
      </p:sp>
    </p:spTree>
    <p:extLst>
      <p:ext uri="{BB962C8B-B14F-4D97-AF65-F5344CB8AC3E}">
        <p14:creationId xmlns:p14="http://schemas.microsoft.com/office/powerpoint/2010/main" val="3861978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lets imagine</a:t>
            </a:r>
            <a:r>
              <a:rPr lang="en-US" baseline="0" dirty="0" smtClean="0"/>
              <a:t> a couple of coastal compound events that are pretty common.</a:t>
            </a:r>
          </a:p>
          <a:p>
            <a:endParaRPr lang="en-US" baseline="0" dirty="0" smtClean="0"/>
          </a:p>
          <a:p>
            <a:r>
              <a:rPr lang="en-US" baseline="0" dirty="0" smtClean="0"/>
              <a:t>Lets start with falling local relative sea levels, say in Alaska. Combined with surge, and waves, especially where we are experiencing thinner or no ice covers, we’ll get shoreline erosion. OK, not much surprise there. But add in thawing permafrost, and now we have an amplifier for erosion.</a:t>
            </a:r>
          </a:p>
          <a:p>
            <a:endParaRPr lang="en-US" baseline="0" dirty="0" smtClean="0"/>
          </a:p>
          <a:p>
            <a:r>
              <a:rPr lang="en-US" baseline="0" dirty="0" smtClean="0"/>
              <a:t>Case 2, the more typical rising local relative sea level. Lets add changing land subsidence, surge, and waves, and we will also have shoreline erosion. But we will also increase the likelihood of flooding. Now, add in temperature or salinity impacts that encourage invasive species in a wetland marsh that previously provided some attenuation. Or how about ocean acidification that alters metal mobilization and also impacts habitat? Again, these are amplifiers.</a:t>
            </a:r>
          </a:p>
          <a:p>
            <a:endParaRPr lang="en-US" baseline="0" dirty="0" smtClean="0"/>
          </a:p>
          <a:p>
            <a:r>
              <a:rPr lang="en-US" baseline="0" dirty="0" smtClean="0"/>
              <a:t>Finally, what if the local populations are also vulnerable – with little adaptive capacity? </a:t>
            </a:r>
          </a:p>
          <a:p>
            <a:endParaRPr lang="en-US" baseline="0" dirty="0" smtClean="0"/>
          </a:p>
          <a:p>
            <a:r>
              <a:rPr lang="en-US" baseline="0" dirty="0" smtClean="0"/>
              <a:t>Last, the potential for nonstationarity in any of these factors, or </a:t>
            </a:r>
            <a:r>
              <a:rPr lang="en-US" baseline="0" dirty="0" err="1" smtClean="0"/>
              <a:t>combnations</a:t>
            </a:r>
            <a:r>
              <a:rPr lang="en-US" baseline="0" dirty="0" smtClean="0"/>
              <a:t> of factors, and we have a typical water resources challenge.</a:t>
            </a:r>
            <a:endParaRPr lang="en-US" dirty="0"/>
          </a:p>
        </p:txBody>
      </p:sp>
      <p:sp>
        <p:nvSpPr>
          <p:cNvPr id="4" name="Slide Number Placeholder 3"/>
          <p:cNvSpPr>
            <a:spLocks noGrp="1"/>
          </p:cNvSpPr>
          <p:nvPr>
            <p:ph type="sldNum" sz="quarter" idx="10"/>
          </p:nvPr>
        </p:nvSpPr>
        <p:spPr/>
        <p:txBody>
          <a:bodyPr/>
          <a:lstStyle/>
          <a:p>
            <a:fld id="{31DFCD8C-E669-4A79-BD0E-BAA8D385BE56}" type="slidenum">
              <a:rPr lang="en-US" smtClean="0"/>
              <a:pPr/>
              <a:t>4</a:t>
            </a:fld>
            <a:endParaRPr lang="en-US"/>
          </a:p>
        </p:txBody>
      </p:sp>
    </p:spTree>
    <p:extLst>
      <p:ext uri="{BB962C8B-B14F-4D97-AF65-F5344CB8AC3E}">
        <p14:creationId xmlns:p14="http://schemas.microsoft.com/office/powerpoint/2010/main" val="500653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Alright, moving inland, we have</a:t>
            </a:r>
            <a:r>
              <a:rPr lang="en-US" baseline="0" dirty="0" smtClean="0"/>
              <a:t> example 2. Let’s start with drought and add in desertification like we are currently experience in in the Southwest. These changing vegetation conditions can enhance wildfires, even more so when winds are high. The we get fast moving and very hot wildfires. Since warming temperatures also bring heavy precipitation, we can add this into the mix, which causes flooding at the same time it changes our erosion and sedimentation patterns. For reservoirs, this means sediment deposits which alter the available storage volumes for multiple uses. So at the same time we are needing more flood storage volume to deal with heavy precipitation, and more water supply storage to deal with increasing demand, we are also losing reservoir volume. Add in vulnerable populations and nonstationarity, and you get an idea of the complexities of water resources as a system.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DFCD8C-E669-4A79-BD0E-BAA8D385BE56}" type="slidenum">
              <a:rPr lang="en-US" smtClean="0"/>
              <a:pPr/>
              <a:t>5</a:t>
            </a:fld>
            <a:endParaRPr lang="en-US"/>
          </a:p>
        </p:txBody>
      </p:sp>
    </p:spTree>
    <p:extLst>
      <p:ext uri="{BB962C8B-B14F-4D97-AF65-F5344CB8AC3E}">
        <p14:creationId xmlns:p14="http://schemas.microsoft.com/office/powerpoint/2010/main" val="447319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dirty="0" smtClean="0"/>
              <a:t>Whereas</a:t>
            </a:r>
            <a:r>
              <a:rPr lang="en-US" sz="1200" b="0" baseline="0" dirty="0" smtClean="0"/>
              <a:t> standard methods have evolved to analyze compound events using the historical record of stream flow, runoff, storm surge and other variables, we all know climate change is moving the goal posts. </a:t>
            </a:r>
          </a:p>
          <a:p>
            <a:endParaRPr lang="en-US" sz="1200" b="0" baseline="0" dirty="0" smtClean="0"/>
          </a:p>
          <a:p>
            <a:r>
              <a:rPr lang="en-US" sz="1200" b="0" baseline="0" dirty="0" smtClean="0"/>
              <a:t>Nonstationarity – the changes in magnitude, variation, and timing of stream flow, flood flows, storm surges and other phenomena compared to the historic condition – renders our historic perspective incomplete; but we don’t have estimates of future conditions that would tell us the precise and accurate performance characteristics to incorporate into infrastructure we build today so that it still performs as designed or better 50 years from now. We see imperfectly through an ensemble of GCMs downscaled and routed through earth surface models to yield a range of uncertain estimates of future runoff and stream flow.  Future compound events are particularly challenging to model for decision makers.</a:t>
            </a:r>
          </a:p>
          <a:p>
            <a:endParaRPr lang="en-US" sz="1200" b="1" dirty="0" smtClean="0"/>
          </a:p>
          <a:p>
            <a:r>
              <a:rPr lang="en-US" sz="1200" b="0" dirty="0" smtClean="0"/>
              <a:t>In this context, the </a:t>
            </a:r>
            <a:r>
              <a:rPr lang="en-US" sz="1200" dirty="0" smtClean="0"/>
              <a:t>old statistician’s saying that “</a:t>
            </a:r>
            <a:r>
              <a:rPr lang="en-US" sz="1200" i="1" dirty="0" smtClean="0"/>
              <a:t>All models are wrong; some are useful</a:t>
            </a:r>
            <a:r>
              <a:rPr lang="en-US" sz="1200" b="0" i="1" dirty="0" smtClean="0"/>
              <a:t>,” </a:t>
            </a:r>
            <a:r>
              <a:rPr lang="en-US" sz="1200" b="0" i="0" dirty="0" smtClean="0"/>
              <a:t>is particularly apt. No model captures 100% of the</a:t>
            </a:r>
            <a:r>
              <a:rPr lang="en-US" sz="1200" b="0" i="0" baseline="0" dirty="0" smtClean="0"/>
              <a:t> phenomena of interest, and the most complex models may not outperform simpler models. </a:t>
            </a:r>
            <a:endParaRPr lang="en-US" sz="1200" b="0" i="0" strike="sngStrike" baseline="0" dirty="0" smtClean="0"/>
          </a:p>
          <a:p>
            <a:endParaRPr lang="en-US" sz="1200" b="0" i="0" baseline="0" dirty="0" smtClean="0"/>
          </a:p>
          <a:p>
            <a:r>
              <a:rPr lang="en-US" sz="1200" b="0" i="0" dirty="0" smtClean="0"/>
              <a:t>Because of the large uncertainties</a:t>
            </a:r>
            <a:r>
              <a:rPr lang="en-US" sz="1200" b="0" i="0" baseline="0" dirty="0" smtClean="0"/>
              <a:t> and ranges of variation in model ensemble predictions of single and compound events, modeling these in detail for a given location does not guarantee either more precise or more accurate forecasts of future conditions. For a given decision, decision-makers need model and datasets that reliably capture whether and how the major climate drivers are likely to change, and how this impacts project performance or project vulnerability.  If we don’t know enough to build it differently now, we can use this information to identify thresholds change in performance that would trigger design changes or upgrades. </a:t>
            </a:r>
          </a:p>
          <a:p>
            <a:endParaRPr lang="en-US" sz="1200" b="1" i="0" baseline="0" dirty="0" smtClean="0"/>
          </a:p>
          <a:p>
            <a:r>
              <a:rPr lang="en-US" sz="1200" b="0" i="0" baseline="0" dirty="0" smtClean="0"/>
              <a:t>What decision makers need ….[slide content]</a:t>
            </a:r>
            <a:endParaRPr lang="en-US" sz="1200" b="0" i="0" dirty="0" smtClean="0"/>
          </a:p>
        </p:txBody>
      </p:sp>
      <p:sp>
        <p:nvSpPr>
          <p:cNvPr id="4" name="Slide Number Placeholder 3"/>
          <p:cNvSpPr>
            <a:spLocks noGrp="1"/>
          </p:cNvSpPr>
          <p:nvPr>
            <p:ph type="sldNum" sz="quarter" idx="10"/>
          </p:nvPr>
        </p:nvSpPr>
        <p:spPr/>
        <p:txBody>
          <a:bodyPr/>
          <a:lstStyle/>
          <a:p>
            <a:fld id="{31DFCD8C-E669-4A79-BD0E-BAA8D385BE56}" type="slidenum">
              <a:rPr lang="en-US" smtClean="0"/>
              <a:pPr/>
              <a:t>6</a:t>
            </a:fld>
            <a:endParaRPr lang="en-US"/>
          </a:p>
        </p:txBody>
      </p:sp>
    </p:spTree>
    <p:extLst>
      <p:ext uri="{BB962C8B-B14F-4D97-AF65-F5344CB8AC3E}">
        <p14:creationId xmlns:p14="http://schemas.microsoft.com/office/powerpoint/2010/main" val="5782532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b="0" i="0" dirty="0" smtClean="0"/>
              <a:t>Now, while the types of compound and cascading</a:t>
            </a:r>
            <a:r>
              <a:rPr lang="en-US" sz="1200" b="0" i="0" baseline="0" dirty="0" smtClean="0"/>
              <a:t> events are complex, the information that supports decision-making may not be.</a:t>
            </a:r>
          </a:p>
          <a:p>
            <a:endParaRPr lang="en-US" sz="1200" b="0" i="0" dirty="0" smtClean="0"/>
          </a:p>
          <a:p>
            <a:r>
              <a:rPr lang="en-US" b="0" i="0" dirty="0" smtClean="0">
                <a:solidFill>
                  <a:schemeClr val="accent6"/>
                </a:solidFill>
              </a:rPr>
              <a:t>One way to deal with </a:t>
            </a:r>
            <a:r>
              <a:rPr lang="en-US" b="0" i="0" baseline="0" dirty="0" smtClean="0">
                <a:solidFill>
                  <a:schemeClr val="accent6"/>
                </a:solidFill>
              </a:rPr>
              <a:t>the role of compound events in creating extreme flood events is to consider the </a:t>
            </a:r>
            <a:r>
              <a:rPr lang="en-US" b="0" baseline="0" dirty="0" smtClean="0">
                <a:solidFill>
                  <a:schemeClr val="accent6"/>
                </a:solidFill>
              </a:rPr>
              <a:t>worst possible storm over the largest possible portion of the study area, moving in a way that maximizes the amount of precipitation that falls in a watershed, and produces coincident flood peaks for all the tributaries in study area. </a:t>
            </a:r>
          </a:p>
          <a:p>
            <a:endParaRPr lang="en-US" b="1" baseline="0" dirty="0" smtClean="0">
              <a:solidFill>
                <a:schemeClr val="accent6"/>
              </a:solidFill>
            </a:endParaRPr>
          </a:p>
          <a:p>
            <a:r>
              <a:rPr lang="en-US" b="0" baseline="0" dirty="0" smtClean="0">
                <a:solidFill>
                  <a:schemeClr val="accent6"/>
                </a:solidFill>
              </a:rPr>
              <a:t>Sea level rise and increased storm intensity have the potential to significantly increase flood risk in coastal areas where larger floods could get backed up behind higher storm surges. </a:t>
            </a:r>
            <a:r>
              <a:rPr lang="en-US" b="0" dirty="0" smtClean="0">
                <a:solidFill>
                  <a:schemeClr val="accent6"/>
                </a:solidFill>
              </a:rPr>
              <a:t>Although there are many ways to get that this type of compound event, here’s an common approach USACE</a:t>
            </a:r>
            <a:r>
              <a:rPr lang="en-US" b="0" baseline="0" dirty="0" smtClean="0">
                <a:solidFill>
                  <a:schemeClr val="accent6"/>
                </a:solidFill>
              </a:rPr>
              <a:t> already uses to identify how such compound event might impact a proposed levee. </a:t>
            </a:r>
            <a:endParaRPr lang="en-US" dirty="0" smtClean="0"/>
          </a:p>
          <a:p>
            <a:endParaRPr lang="en-US" dirty="0" smtClean="0"/>
          </a:p>
          <a:p>
            <a:r>
              <a:rPr lang="en-US" dirty="0" smtClean="0"/>
              <a:t>Say we want</a:t>
            </a:r>
            <a:r>
              <a:rPr lang="en-US" baseline="0" dirty="0" smtClean="0"/>
              <a:t> to know under what conditions a levee will overtop. This example depicts a hypothetical case where “Storm 9”  surge information is combined with a </a:t>
            </a:r>
            <a:r>
              <a:rPr lang="en-US" b="0" i="0" baseline="0" dirty="0" smtClean="0"/>
              <a:t>simple </a:t>
            </a:r>
            <a:r>
              <a:rPr lang="en-US" b="0" i="0" baseline="0" dirty="0" smtClean="0">
                <a:solidFill>
                  <a:srgbClr val="FF0000"/>
                </a:solidFill>
              </a:rPr>
              <a:t>surge-</a:t>
            </a:r>
            <a:r>
              <a:rPr lang="en-US" b="0" i="0" baseline="0" dirty="0" err="1" smtClean="0"/>
              <a:t>streamflow</a:t>
            </a:r>
            <a:r>
              <a:rPr lang="en-US" b="0" i="0" baseline="0" dirty="0" smtClean="0"/>
              <a:t> relationship to obtain </a:t>
            </a:r>
            <a:r>
              <a:rPr lang="en-US" b="0" i="0" baseline="0" dirty="0" err="1" smtClean="0"/>
              <a:t>flowlines</a:t>
            </a:r>
            <a:r>
              <a:rPr lang="en-US" b="0" i="0" baseline="0" dirty="0" smtClean="0"/>
              <a:t> for storm surge combined with different </a:t>
            </a:r>
            <a:r>
              <a:rPr lang="en-US" baseline="0" dirty="0" smtClean="0"/>
              <a:t>levels of streamflow.</a:t>
            </a:r>
          </a:p>
          <a:p>
            <a:endParaRPr lang="en-US" baseline="0" dirty="0" smtClean="0"/>
          </a:p>
          <a:p>
            <a:r>
              <a:rPr lang="en-US" baseline="0" dirty="0" smtClean="0"/>
              <a:t>Here we can see that the levee performs under </a:t>
            </a:r>
            <a:r>
              <a:rPr lang="en-US" b="0" i="0" baseline="0" dirty="0" smtClean="0"/>
              <a:t>most river conditions (red, green, brown, cyan), but will overtop in one location under very high discharge (blue) conditions.</a:t>
            </a:r>
          </a:p>
          <a:p>
            <a:endParaRPr lang="en-US" baseline="0" dirty="0" smtClean="0"/>
          </a:p>
          <a:p>
            <a:r>
              <a:rPr lang="en-US" baseline="0" dirty="0" smtClean="0"/>
              <a:t>Now, we have information that will help us assess how likely this is to occur, and what measures might be </a:t>
            </a:r>
            <a:r>
              <a:rPr lang="en-US" b="0" baseline="0" dirty="0" smtClean="0"/>
              <a:t>appropriate </a:t>
            </a:r>
            <a:r>
              <a:rPr lang="en-US" b="0" i="0" baseline="0" dirty="0" smtClean="0"/>
              <a:t>to manage this risk.</a:t>
            </a:r>
          </a:p>
          <a:p>
            <a:endParaRPr lang="en-US" b="0" baseline="0" dirty="0" smtClean="0"/>
          </a:p>
          <a:p>
            <a:r>
              <a:rPr lang="en-US" baseline="0" dirty="0" smtClean="0"/>
              <a:t>Of course, we </a:t>
            </a:r>
            <a:r>
              <a:rPr lang="en-US" b="0" i="0" baseline="0" dirty="0" smtClean="0"/>
              <a:t>would look at the full range of storm-runoff combinations for design, including changes to future conditions due to relative sea level change.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1DFCD8C-E669-4A79-BD0E-BAA8D385BE56}" type="slidenum">
              <a:rPr lang="en-US" smtClean="0"/>
              <a:pPr/>
              <a:t>7</a:t>
            </a:fld>
            <a:endParaRPr lang="en-US"/>
          </a:p>
        </p:txBody>
      </p:sp>
    </p:spTree>
    <p:extLst>
      <p:ext uri="{BB962C8B-B14F-4D97-AF65-F5344CB8AC3E}">
        <p14:creationId xmlns:p14="http://schemas.microsoft.com/office/powerpoint/2010/main" val="5823430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b="0" dirty="0" err="1" smtClean="0">
                <a:solidFill>
                  <a:srgbClr val="FF0000"/>
                </a:solidFill>
              </a:rPr>
              <a:t>Nonstationarity</a:t>
            </a:r>
            <a:r>
              <a:rPr lang="en-US" b="0" baseline="0" dirty="0" smtClean="0">
                <a:solidFill>
                  <a:srgbClr val="FF0000"/>
                </a:solidFill>
              </a:rPr>
              <a:t>, the changes from historical conditions, is becoming a significant and measurable problem for USACE. We build durable infrastructure with use-lives in excess of 50 or 100 years, and we can already detect significant changes in runoff across the US that might </a:t>
            </a:r>
            <a:endParaRPr lang="en-US" b="0" strike="sngStrike" baseline="0" dirty="0" smtClean="0">
              <a:solidFill>
                <a:srgbClr val="FF0000"/>
              </a:solidFill>
            </a:endParaRPr>
          </a:p>
          <a:p>
            <a:r>
              <a:rPr lang="en-US" b="0" baseline="0" dirty="0" smtClean="0"/>
              <a:t>combine with other factors to cause combined or cascading events </a:t>
            </a:r>
            <a:r>
              <a:rPr lang="en-US" b="0" baseline="0" dirty="0" smtClean="0">
                <a:solidFill>
                  <a:srgbClr val="FF0000"/>
                </a:solidFill>
              </a:rPr>
              <a:t>with magnitudes in excess of the historical record</a:t>
            </a:r>
            <a:r>
              <a:rPr lang="en-US" b="0" baseline="0" dirty="0" smtClean="0"/>
              <a:t>. </a:t>
            </a:r>
            <a:endParaRPr lang="en-US" b="0" dirty="0" smtClean="0"/>
          </a:p>
          <a:p>
            <a:endParaRPr lang="en-US" b="1" dirty="0" smtClean="0"/>
          </a:p>
          <a:p>
            <a:r>
              <a:rPr lang="en-US" b="0" dirty="0" smtClean="0"/>
              <a:t>To</a:t>
            </a:r>
            <a:r>
              <a:rPr lang="en-US" b="0" baseline="0" dirty="0" smtClean="0"/>
              <a:t> assist in decision-making, the USACE employs an online tool that enables its hydrologists to detect nonstationarities in historical </a:t>
            </a:r>
            <a:r>
              <a:rPr lang="en-US" b="0" baseline="0" dirty="0" err="1" smtClean="0"/>
              <a:t>streamflows</a:t>
            </a:r>
            <a:r>
              <a:rPr lang="en-US" b="0" baseline="0" dirty="0" smtClean="0"/>
              <a:t> to aid in the assessment of what, if any, the change mean</a:t>
            </a:r>
            <a:r>
              <a:rPr lang="en-US" b="0" strike="sngStrike" baseline="0" dirty="0" smtClean="0"/>
              <a:t>s</a:t>
            </a:r>
            <a:r>
              <a:rPr lang="en-US" b="0" baseline="0" dirty="0" smtClean="0"/>
              <a:t> for the vulnerability of an existing project, or how it might be used in the design of a new project. </a:t>
            </a:r>
            <a:r>
              <a:rPr lang="en-US" b="0" strike="noStrike" baseline="0" dirty="0" smtClean="0"/>
              <a:t>Understanding how peak stream flows on multiple tributaries might affect estimated peak flows in a project area is an example of how this approach would help with compound events. </a:t>
            </a:r>
          </a:p>
          <a:p>
            <a:endParaRPr lang="en-US" b="0" baseline="0" dirty="0" smtClean="0"/>
          </a:p>
          <a:p>
            <a:r>
              <a:rPr lang="en-US" b="0" strike="noStrike" baseline="0" dirty="0" smtClean="0"/>
              <a:t>This web tool </a:t>
            </a:r>
            <a:r>
              <a:rPr lang="en-US" b="0" baseline="0" dirty="0" smtClean="0"/>
              <a:t>uses 12 different statistical methods to detect a nonstationarity, and then allows us to explore the trends before and after that change. </a:t>
            </a:r>
            <a:r>
              <a:rPr lang="en-US" b="0" dirty="0" smtClean="0"/>
              <a:t>So here we have applied it to data collected by the US Geological Survey for the subset of unregulated </a:t>
            </a:r>
            <a:r>
              <a:rPr lang="en-US" b="0" dirty="0" err="1" smtClean="0"/>
              <a:t>streamgaging</a:t>
            </a:r>
            <a:r>
              <a:rPr lang="en-US" b="0" dirty="0" smtClean="0"/>
              <a:t> stations in the US. We normally do this one by one, but it is also useful to visualize on a national basis. The orange dots have nonstationarities, while the blue don’t. This is useful because it tells us where we may not yet see changes that would require </a:t>
            </a:r>
            <a:r>
              <a:rPr lang="en-US" b="0" dirty="0" err="1" smtClean="0"/>
              <a:t>nonstationary</a:t>
            </a:r>
            <a:r>
              <a:rPr lang="en-US" b="0" dirty="0" smtClean="0"/>
              <a:t> analyses. The orange dots tell us where we have observed </a:t>
            </a:r>
            <a:r>
              <a:rPr lang="en-US" b="0" dirty="0" err="1" smtClean="0"/>
              <a:t>nonstationary</a:t>
            </a:r>
            <a:r>
              <a:rPr lang="en-US" b="0" dirty="0" smtClean="0"/>
              <a:t> changes</a:t>
            </a:r>
          </a:p>
          <a:p>
            <a:endParaRPr lang="en-US" b="0" dirty="0" smtClean="0"/>
          </a:p>
          <a:p>
            <a:r>
              <a:rPr lang="en-US" b="0" dirty="0" smtClean="0"/>
              <a:t>The USACE is currently expanding this tool to enable analysis of a wider range</a:t>
            </a:r>
            <a:r>
              <a:rPr lang="en-US" b="0" baseline="0" dirty="0" smtClean="0"/>
              <a:t> of data relevant to project planning and construction. </a:t>
            </a:r>
            <a:endParaRPr lang="en-US" b="0" dirty="0" smtClean="0"/>
          </a:p>
          <a:p>
            <a:endParaRPr lang="en-US" b="0" strike="sngStrike" dirty="0" smtClean="0"/>
          </a:p>
          <a:p>
            <a:endParaRPr lang="en-US" b="0" strike="sngStrike" dirty="0" smtClean="0"/>
          </a:p>
          <a:p>
            <a:endParaRPr lang="en-US" b="1" strike="sngStrike" dirty="0"/>
          </a:p>
        </p:txBody>
      </p:sp>
      <p:sp>
        <p:nvSpPr>
          <p:cNvPr id="4" name="Slide Number Placeholder 3"/>
          <p:cNvSpPr>
            <a:spLocks noGrp="1"/>
          </p:cNvSpPr>
          <p:nvPr>
            <p:ph type="sldNum" sz="quarter" idx="10"/>
          </p:nvPr>
        </p:nvSpPr>
        <p:spPr/>
        <p:txBody>
          <a:bodyPr/>
          <a:lstStyle/>
          <a:p>
            <a:fld id="{06A0A3C6-4E22-46FB-836F-CA2C48EC4DC1}" type="slidenum">
              <a:rPr lang="en-US" smtClean="0"/>
              <a:pPr/>
              <a:t>8</a:t>
            </a:fld>
            <a:endParaRPr lang="en-US"/>
          </a:p>
        </p:txBody>
      </p:sp>
    </p:spTree>
    <p:extLst>
      <p:ext uri="{BB962C8B-B14F-4D97-AF65-F5344CB8AC3E}">
        <p14:creationId xmlns:p14="http://schemas.microsoft.com/office/powerpoint/2010/main" val="301934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u="none" strike="noStrike" kern="1200" baseline="0" dirty="0" smtClean="0">
                <a:solidFill>
                  <a:schemeClr val="tx1"/>
                </a:solidFill>
                <a:latin typeface="+mn-lt"/>
                <a:ea typeface="+mn-ea"/>
                <a:cs typeface="+mn-cs"/>
              </a:rPr>
              <a:t>One of the benefits of this approach is it allows USACE to consider a range of other factors that might be relevant to its water resources management mission. Wildfire is not only a ecological and human tragedy, it is also a major hydrologic disaster for many watersheds with long term impacts to water resources. Our approach readily incorporates data from other agencies, and produces an analysis that provides insights for managing our reservoir portfolio.</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Climate change will increase the frequency and intensity of drought at all scales, from seasonal “flash droughts” in the Midwest and East to long-term aridity increases in the SWUS.</a:t>
            </a:r>
          </a:p>
          <a:p>
            <a:r>
              <a:rPr lang="en-US" sz="1200" b="0" i="0" u="none" strike="noStrike" kern="1200" baseline="0" dirty="0" smtClean="0">
                <a:solidFill>
                  <a:schemeClr val="tx1"/>
                </a:solidFill>
                <a:latin typeface="+mn-lt"/>
                <a:ea typeface="+mn-ea"/>
                <a:cs typeface="+mn-cs"/>
              </a:rPr>
              <a:t>	Increases in temperature and evaporation </a:t>
            </a:r>
            <a:r>
              <a:rPr lang="en-US" sz="1200" b="0" i="0" u="none" strike="noStrike" kern="1200" baseline="0" dirty="0" smtClean="0">
                <a:solidFill>
                  <a:schemeClr val="tx1"/>
                </a:solidFill>
                <a:latin typeface="+mn-lt"/>
                <a:ea typeface="+mn-ea"/>
                <a:cs typeface="+mn-cs"/>
                <a:sym typeface="Wingdings" panose="05000000000000000000" pitchFamily="2" charset="2"/>
              </a:rPr>
              <a:t> dry fuels (increases as a problem if drought alternates with wet periods of fuel growth) for larger portions of the year</a:t>
            </a:r>
          </a:p>
          <a:p>
            <a:r>
              <a:rPr lang="en-US" sz="1200" b="0" i="0" u="none" strike="noStrike" kern="1200" baseline="0" dirty="0" smtClean="0">
                <a:solidFill>
                  <a:schemeClr val="tx1"/>
                </a:solidFill>
                <a:latin typeface="+mn-lt"/>
                <a:ea typeface="+mn-ea"/>
                <a:cs typeface="+mn-cs"/>
                <a:sym typeface="Wingdings" panose="05000000000000000000" pitchFamily="2" charset="2"/>
              </a:rPr>
              <a:t>	Dry fuels+ human activity or lightning  wildfire (the drier the fuels, the more intensely the fire burns, shifting from a beneficial ground fire to a destructive canopy fire.</a:t>
            </a:r>
          </a:p>
          <a:p>
            <a:r>
              <a:rPr lang="en-US" sz="1200" b="0" i="0" u="none" strike="noStrike" kern="1200" baseline="0" dirty="0" smtClean="0">
                <a:solidFill>
                  <a:schemeClr val="tx1"/>
                </a:solidFill>
                <a:latin typeface="+mn-lt"/>
                <a:ea typeface="+mn-ea"/>
                <a:cs typeface="+mn-cs"/>
              </a:rPr>
              <a:t>	Infrastructure, housing, and human activity mixed with </a:t>
            </a:r>
            <a:r>
              <a:rPr lang="en-US" sz="1200" b="0" i="0" u="none" strike="noStrike" kern="1200" baseline="0" dirty="0" err="1" smtClean="0">
                <a:solidFill>
                  <a:schemeClr val="tx1"/>
                </a:solidFill>
                <a:latin typeface="+mn-lt"/>
                <a:ea typeface="+mn-ea"/>
                <a:cs typeface="+mn-cs"/>
              </a:rPr>
              <a:t>wildland</a:t>
            </a:r>
            <a:r>
              <a:rPr lang="en-US" sz="1200" b="0" i="0" u="none" strike="noStrike" kern="1200" baseline="0" dirty="0" smtClean="0">
                <a:solidFill>
                  <a:schemeClr val="tx1"/>
                </a:solidFill>
                <a:latin typeface="+mn-lt"/>
                <a:ea typeface="+mn-ea"/>
                <a:cs typeface="+mn-cs"/>
              </a:rPr>
              <a:t> vegetation </a:t>
            </a:r>
            <a:r>
              <a:rPr lang="en-US" sz="1200" b="0" i="0" u="none" strike="noStrike" kern="1200" baseline="0" dirty="0" smtClean="0">
                <a:solidFill>
                  <a:schemeClr val="tx1"/>
                </a:solidFill>
                <a:latin typeface="+mn-lt"/>
                <a:ea typeface="+mn-ea"/>
                <a:cs typeface="+mn-cs"/>
                <a:sym typeface="Wingdings" panose="05000000000000000000" pitchFamily="2" charset="2"/>
              </a:rPr>
              <a:t> risk of damages and loss of life – the more dense the infrastructure, the more likely the fire will be intensively managed rather than being permitted to burn.</a:t>
            </a:r>
            <a:endParaRPr lang="en-US" sz="1200" b="0" i="0" u="none" strike="noStrike" kern="1200" baseline="0" dirty="0" smtClean="0">
              <a:solidFill>
                <a:schemeClr val="tx1"/>
              </a:solidFill>
              <a:latin typeface="+mn-lt"/>
              <a:ea typeface="+mn-ea"/>
              <a:cs typeface="+mn-cs"/>
            </a:endParaRPr>
          </a:p>
          <a:p>
            <a:endParaRPr lang="en-US" sz="1200" b="0" i="0" u="none" strike="noStrike" kern="1200" baseline="0" dirty="0" smtClean="0">
              <a:solidFill>
                <a:schemeClr val="tx1"/>
              </a:solidFill>
              <a:latin typeface="+mn-lt"/>
              <a:ea typeface="+mn-ea"/>
              <a:cs typeface="+mn-cs"/>
            </a:endParaRPr>
          </a:p>
          <a:p>
            <a:pPr rtl="0" eaLnBrk="1" fontAlgn="ctr" latinLnBrk="0" hangingPunct="1"/>
            <a:r>
              <a:rPr lang="en-US" sz="1200" b="1" i="0" u="none" strike="noStrike" kern="1200" dirty="0" smtClean="0">
                <a:solidFill>
                  <a:schemeClr val="tx1"/>
                </a:solidFill>
                <a:effectLst/>
                <a:latin typeface="+mn-lt"/>
                <a:ea typeface="+mn-ea"/>
                <a:cs typeface="+mn-cs"/>
              </a:rPr>
              <a:t>INDEX</a:t>
            </a:r>
            <a:r>
              <a:rPr lang="en-US" sz="1200" b="0" i="0" u="none" strike="noStrike" kern="1200" dirty="0" smtClean="0">
                <a:solidFill>
                  <a:schemeClr val="tx1"/>
                </a:solidFill>
                <a:effectLst/>
                <a:latin typeface="+mn-lt"/>
                <a:ea typeface="+mn-ea"/>
                <a:cs typeface="+mn-cs"/>
              </a:rPr>
              <a:t>							</a:t>
            </a:r>
            <a:r>
              <a:rPr lang="en-US" sz="1200" b="1" i="0" u="none" strike="noStrike" kern="1200" dirty="0" smtClean="0">
                <a:solidFill>
                  <a:schemeClr val="tx1"/>
                </a:solidFill>
                <a:effectLst/>
                <a:latin typeface="+mn-lt"/>
                <a:ea typeface="+mn-ea"/>
                <a:cs typeface="+mn-cs"/>
              </a:rPr>
              <a:t>EXPERT </a:t>
            </a:r>
            <a:r>
              <a:rPr lang="en-US" sz="1200" b="1" i="0" u="none" strike="noStrike" kern="1200" baseline="0" dirty="0" smtClean="0">
                <a:solidFill>
                  <a:schemeClr val="tx1"/>
                </a:solidFill>
                <a:effectLst/>
                <a:latin typeface="+mn-lt"/>
                <a:ea typeface="+mn-ea"/>
                <a:cs typeface="+mn-cs"/>
              </a:rPr>
              <a:t>RANKING</a:t>
            </a:r>
            <a:endParaRPr lang="en-US" sz="1200" b="0" i="0" u="none" strike="noStrike" kern="1200" dirty="0" smtClean="0">
              <a:solidFill>
                <a:schemeClr val="tx1"/>
              </a:solidFill>
              <a:effectLst/>
              <a:latin typeface="+mn-lt"/>
              <a:ea typeface="+mn-ea"/>
              <a:cs typeface="+mn-cs"/>
            </a:endParaRPr>
          </a:p>
          <a:p>
            <a:pPr rtl="0" eaLnBrk="1" fontAlgn="auto" latinLnBrk="0" hangingPunct="1"/>
            <a:r>
              <a:rPr lang="en-US" sz="1200" b="0" i="0" u="none" strike="noStrike" kern="1200" dirty="0" smtClean="0">
                <a:solidFill>
                  <a:schemeClr val="tx1"/>
                </a:solidFill>
                <a:effectLst/>
                <a:latin typeface="+mn-lt"/>
                <a:ea typeface="+mn-ea"/>
                <a:cs typeface="+mn-cs"/>
              </a:rPr>
              <a:t>Extremely dry weather for weeks or months (KBDI&gt;600) [</a:t>
            </a:r>
            <a:r>
              <a:rPr lang="en-US" sz="1200" b="0" i="0" u="none" strike="noStrike" kern="1200" dirty="0" err="1" smtClean="0">
                <a:solidFill>
                  <a:schemeClr val="tx1"/>
                </a:solidFill>
                <a:effectLst/>
                <a:latin typeface="+mn-lt"/>
                <a:ea typeface="+mn-ea"/>
                <a:cs typeface="+mn-cs"/>
              </a:rPr>
              <a:t>Keetch</a:t>
            </a:r>
            <a:r>
              <a:rPr lang="en-US" sz="1200" b="0" i="0" u="none" strike="noStrike" kern="1200" dirty="0" smtClean="0">
                <a:solidFill>
                  <a:schemeClr val="tx1"/>
                </a:solidFill>
                <a:effectLst/>
                <a:latin typeface="+mn-lt"/>
                <a:ea typeface="+mn-ea"/>
                <a:cs typeface="+mn-cs"/>
              </a:rPr>
              <a:t> and </a:t>
            </a:r>
            <a:r>
              <a:rPr lang="en-US" sz="1200" b="0" i="0" u="none" strike="noStrike" kern="1200" dirty="0" err="1" smtClean="0">
                <a:solidFill>
                  <a:schemeClr val="tx1"/>
                </a:solidFill>
                <a:effectLst/>
                <a:latin typeface="+mn-lt"/>
                <a:ea typeface="+mn-ea"/>
                <a:cs typeface="+mn-cs"/>
              </a:rPr>
              <a:t>Byram</a:t>
            </a:r>
            <a:r>
              <a:rPr lang="en-US" sz="1200" b="0" i="0" u="none" strike="noStrike" kern="1200" dirty="0" smtClean="0">
                <a:solidFill>
                  <a:schemeClr val="tx1"/>
                </a:solidFill>
                <a:effectLst/>
                <a:latin typeface="+mn-lt"/>
                <a:ea typeface="+mn-ea"/>
                <a:cs typeface="+mn-cs"/>
              </a:rPr>
              <a:t> 1968]		1.7 (dry conditions are required)</a:t>
            </a:r>
          </a:p>
          <a:p>
            <a:pPr rtl="0" eaLnBrk="1" fontAlgn="auto" latinLnBrk="0" hangingPunct="1"/>
            <a:r>
              <a:rPr lang="en-US" sz="1200" b="0" i="0" u="none" strike="noStrike" kern="1200" dirty="0" smtClean="0">
                <a:solidFill>
                  <a:schemeClr val="tx1"/>
                </a:solidFill>
                <a:effectLst/>
                <a:latin typeface="+mn-lt"/>
                <a:ea typeface="+mn-ea"/>
                <a:cs typeface="+mn-cs"/>
              </a:rPr>
              <a:t>Fuel (</a:t>
            </a:r>
            <a:r>
              <a:rPr lang="en-US" sz="1200" b="0" i="0" u="none" strike="noStrike" kern="1200" dirty="0" err="1" smtClean="0">
                <a:solidFill>
                  <a:schemeClr val="tx1"/>
                </a:solidFill>
                <a:effectLst/>
                <a:latin typeface="+mn-lt"/>
                <a:ea typeface="+mn-ea"/>
                <a:cs typeface="+mn-cs"/>
              </a:rPr>
              <a:t>wildland</a:t>
            </a:r>
            <a:r>
              <a:rPr lang="en-US" sz="1200" b="0" i="0" u="none" strike="noStrike" kern="1200" dirty="0" smtClean="0">
                <a:solidFill>
                  <a:schemeClr val="tx1"/>
                </a:solidFill>
                <a:effectLst/>
                <a:latin typeface="+mn-lt"/>
                <a:ea typeface="+mn-ea"/>
                <a:cs typeface="+mn-cs"/>
              </a:rPr>
              <a:t> vegetation) [</a:t>
            </a:r>
            <a:r>
              <a:rPr lang="en-US" sz="1200" b="0" i="0" u="none" strike="noStrike" kern="1200" dirty="0" err="1" smtClean="0">
                <a:solidFill>
                  <a:schemeClr val="tx1"/>
                </a:solidFill>
                <a:effectLst/>
                <a:latin typeface="+mn-lt"/>
                <a:ea typeface="+mn-ea"/>
                <a:cs typeface="+mn-cs"/>
              </a:rPr>
              <a:t>Radeloff</a:t>
            </a:r>
            <a:r>
              <a:rPr lang="en-US" sz="1200" b="0" i="0" u="none" strike="noStrike" kern="1200" dirty="0" smtClean="0">
                <a:solidFill>
                  <a:schemeClr val="tx1"/>
                </a:solidFill>
                <a:effectLst/>
                <a:latin typeface="+mn-lt"/>
                <a:ea typeface="+mn-ea"/>
                <a:cs typeface="+mn-cs"/>
              </a:rPr>
              <a:t> et al 2017; Stein et al</a:t>
            </a:r>
            <a:r>
              <a:rPr lang="en-US" sz="1200" b="0" i="0" u="none" strike="noStrike" kern="1200" baseline="0" dirty="0" smtClean="0">
                <a:solidFill>
                  <a:schemeClr val="tx1"/>
                </a:solidFill>
                <a:effectLst/>
                <a:latin typeface="+mn-lt"/>
                <a:ea typeface="+mn-ea"/>
                <a:cs typeface="+mn-cs"/>
              </a:rPr>
              <a:t> 2013]			</a:t>
            </a:r>
            <a:r>
              <a:rPr lang="en-US" sz="1200" b="0" i="0" u="none" strike="noStrike" kern="1200" dirty="0" smtClean="0">
                <a:solidFill>
                  <a:schemeClr val="tx1"/>
                </a:solidFill>
                <a:effectLst/>
                <a:latin typeface="+mn-lt"/>
                <a:ea typeface="+mn-ea"/>
                <a:cs typeface="+mn-cs"/>
              </a:rPr>
              <a:t>1.6 (fuel is a critical accelerant)</a:t>
            </a:r>
          </a:p>
          <a:p>
            <a:pPr rtl="0" eaLnBrk="1" fontAlgn="auto" latinLnBrk="0" hangingPunct="1"/>
            <a:r>
              <a:rPr lang="en-US" sz="1200" b="0" i="0" u="none" strike="noStrike" kern="1200" dirty="0" smtClean="0">
                <a:solidFill>
                  <a:schemeClr val="tx1"/>
                </a:solidFill>
                <a:effectLst/>
                <a:latin typeface="+mn-lt"/>
                <a:ea typeface="+mn-ea"/>
                <a:cs typeface="+mn-cs"/>
              </a:rPr>
              <a:t>Infrastructure at risk (interface/intermix development) [</a:t>
            </a:r>
            <a:r>
              <a:rPr lang="en-US" sz="1200" b="0" i="0" u="none" strike="noStrike" kern="1200" dirty="0" err="1" smtClean="0">
                <a:solidFill>
                  <a:schemeClr val="tx1"/>
                </a:solidFill>
                <a:effectLst/>
                <a:latin typeface="+mn-lt"/>
                <a:ea typeface="+mn-ea"/>
                <a:cs typeface="+mn-cs"/>
              </a:rPr>
              <a:t>Radeloff</a:t>
            </a:r>
            <a:r>
              <a:rPr lang="en-US" sz="1200" b="0" i="0" u="none" strike="noStrike" kern="1200" dirty="0" smtClean="0">
                <a:solidFill>
                  <a:schemeClr val="tx1"/>
                </a:solidFill>
                <a:effectLst/>
                <a:latin typeface="+mn-lt"/>
                <a:ea typeface="+mn-ea"/>
                <a:cs typeface="+mn-cs"/>
              </a:rPr>
              <a:t> et al 2017; Stein et al</a:t>
            </a:r>
            <a:r>
              <a:rPr lang="en-US" sz="1200" b="0" i="0" u="none" strike="noStrike" kern="1200" baseline="0" dirty="0" smtClean="0">
                <a:solidFill>
                  <a:schemeClr val="tx1"/>
                </a:solidFill>
                <a:effectLst/>
                <a:latin typeface="+mn-lt"/>
                <a:ea typeface="+mn-ea"/>
                <a:cs typeface="+mn-cs"/>
              </a:rPr>
              <a:t> 2013]	</a:t>
            </a:r>
            <a:r>
              <a:rPr lang="en-US" sz="1200" b="0" i="0" u="none" strike="noStrike" kern="1200" dirty="0" smtClean="0">
                <a:solidFill>
                  <a:schemeClr val="tx1"/>
                </a:solidFill>
                <a:effectLst/>
                <a:latin typeface="+mn-lt"/>
                <a:ea typeface="+mn-ea"/>
                <a:cs typeface="+mn-cs"/>
              </a:rPr>
              <a:t>1.1 (it’s</a:t>
            </a:r>
            <a:r>
              <a:rPr lang="en-US" sz="1200" b="0" i="0" u="none" strike="noStrike" kern="1200" baseline="0" dirty="0" smtClean="0">
                <a:solidFill>
                  <a:schemeClr val="tx1"/>
                </a:solidFill>
                <a:effectLst/>
                <a:latin typeface="+mn-lt"/>
                <a:ea typeface="+mn-ea"/>
                <a:cs typeface="+mn-cs"/>
              </a:rPr>
              <a:t> less of a problem if people are not there (e.g., most boreal fires burn unchecked))</a:t>
            </a:r>
            <a:endParaRPr lang="en-US" sz="1200" b="0" i="0" u="none" strike="noStrike" kern="1200" dirty="0" smtClean="0">
              <a:solidFill>
                <a:schemeClr val="tx1"/>
              </a:solidFill>
              <a:effectLst/>
              <a:latin typeface="+mn-lt"/>
              <a:ea typeface="+mn-ea"/>
              <a:cs typeface="+mn-cs"/>
            </a:endParaRP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Don’t know if you need this:</a:t>
            </a:r>
          </a:p>
          <a:p>
            <a:r>
              <a:rPr lang="en-US" sz="1200" b="0" i="0" u="none" strike="noStrike" kern="1200" baseline="0" dirty="0" smtClean="0">
                <a:solidFill>
                  <a:schemeClr val="tx1"/>
                </a:solidFill>
                <a:latin typeface="+mn-lt"/>
                <a:ea typeface="+mn-ea"/>
                <a:cs typeface="+mn-cs"/>
              </a:rPr>
              <a:t>Wildfire may pose a significant risk to military installations [Beavers, 2007, Figure 3]. They can impact the timing and type of training activities at a given installation [Galbraith, 2011], and can divert military resources to firefighting activities [</a:t>
            </a:r>
            <a:r>
              <a:rPr lang="en-US" sz="1200" b="0" i="0" u="none" strike="noStrike" kern="1200" baseline="0" dirty="0" err="1" smtClean="0">
                <a:solidFill>
                  <a:schemeClr val="tx1"/>
                </a:solidFill>
                <a:latin typeface="+mn-lt"/>
                <a:ea typeface="+mn-ea"/>
                <a:cs typeface="+mn-cs"/>
              </a:rPr>
              <a:t>FireFighterNation</a:t>
            </a:r>
            <a:r>
              <a:rPr lang="en-US" sz="1200" b="0" i="0" u="none" strike="noStrike" kern="1200" baseline="0" dirty="0" smtClean="0">
                <a:solidFill>
                  <a:schemeClr val="tx1"/>
                </a:solidFill>
                <a:latin typeface="+mn-lt"/>
                <a:ea typeface="+mn-ea"/>
                <a:cs typeface="+mn-cs"/>
              </a:rPr>
              <a:t>, 2013]. Table 1 outlines fire risk categories and training restrictions. There are numerous examples of live-fire training igniting wildfires during dry conditions with both on- and off-base impacts [e.g., </a:t>
            </a:r>
            <a:r>
              <a:rPr lang="en-US" sz="1200" b="0" i="0" u="none" strike="noStrike" kern="1200" baseline="0" dirty="0" err="1" smtClean="0">
                <a:solidFill>
                  <a:schemeClr val="tx1"/>
                </a:solidFill>
                <a:latin typeface="+mn-lt"/>
                <a:ea typeface="+mn-ea"/>
                <a:cs typeface="+mn-cs"/>
              </a:rPr>
              <a:t>Panzino</a:t>
            </a:r>
            <a:r>
              <a:rPr lang="en-US" sz="1200" b="0" i="0" u="none" strike="noStrike" kern="1200" baseline="0" dirty="0" smtClean="0">
                <a:solidFill>
                  <a:schemeClr val="tx1"/>
                </a:solidFill>
                <a:latin typeface="+mn-lt"/>
                <a:ea typeface="+mn-ea"/>
                <a:cs typeface="+mn-cs"/>
              </a:rPr>
              <a:t>, 2018; Galbraith, 2011]. Finally, managing smoke from prescribed and </a:t>
            </a:r>
            <a:r>
              <a:rPr lang="en-US" sz="1200" b="0" i="0" u="none" strike="noStrike" kern="1200" baseline="0" dirty="0" err="1" smtClean="0">
                <a:solidFill>
                  <a:schemeClr val="tx1"/>
                </a:solidFill>
                <a:latin typeface="+mn-lt"/>
                <a:ea typeface="+mn-ea"/>
                <a:cs typeface="+mn-cs"/>
              </a:rPr>
              <a:t>wildland</a:t>
            </a:r>
            <a:r>
              <a:rPr lang="en-US" sz="1200" b="0" i="0" u="none" strike="noStrike" kern="1200" baseline="0" dirty="0" smtClean="0">
                <a:solidFill>
                  <a:schemeClr val="tx1"/>
                </a:solidFill>
                <a:latin typeface="+mn-lt"/>
                <a:ea typeface="+mn-ea"/>
                <a:cs typeface="+mn-cs"/>
              </a:rPr>
              <a:t> fires both on and off base is a significant concern [</a:t>
            </a:r>
            <a:r>
              <a:rPr lang="en-US" sz="1200" b="0" i="0" u="none" strike="noStrike" kern="1200" baseline="0" dirty="0" err="1" smtClean="0">
                <a:solidFill>
                  <a:schemeClr val="tx1"/>
                </a:solidFill>
                <a:latin typeface="+mn-lt"/>
                <a:ea typeface="+mn-ea"/>
                <a:cs typeface="+mn-cs"/>
              </a:rPr>
              <a:t>Mickler</a:t>
            </a:r>
            <a:r>
              <a:rPr lang="en-US" sz="1200" b="0" i="0" u="none" strike="noStrike" kern="1200" baseline="0" dirty="0" smtClean="0">
                <a:solidFill>
                  <a:schemeClr val="tx1"/>
                </a:solidFill>
                <a:latin typeface="+mn-lt"/>
                <a:ea typeface="+mn-ea"/>
                <a:cs typeface="+mn-cs"/>
              </a:rPr>
              <a:t>, 2014]. </a:t>
            </a:r>
            <a:endParaRPr lang="en-US" dirty="0"/>
          </a:p>
        </p:txBody>
      </p:sp>
      <p:sp>
        <p:nvSpPr>
          <p:cNvPr id="4" name="Slide Number Placeholder 3"/>
          <p:cNvSpPr>
            <a:spLocks noGrp="1"/>
          </p:cNvSpPr>
          <p:nvPr>
            <p:ph type="sldNum" sz="quarter" idx="10"/>
          </p:nvPr>
        </p:nvSpPr>
        <p:spPr/>
        <p:txBody>
          <a:bodyPr/>
          <a:lstStyle/>
          <a:p>
            <a:fld id="{0CC5BD7E-2B11-4004-9217-FEAB87726FCE}" type="slidenum">
              <a:rPr lang="en-US" smtClean="0"/>
              <a:t>9</a:t>
            </a:fld>
            <a:endParaRPr lang="en-US"/>
          </a:p>
        </p:txBody>
      </p:sp>
    </p:spTree>
    <p:extLst>
      <p:ext uri="{BB962C8B-B14F-4D97-AF65-F5344CB8AC3E}">
        <p14:creationId xmlns:p14="http://schemas.microsoft.com/office/powerpoint/2010/main" val="1592263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
        <p:nvSpPr>
          <p:cNvPr id="10" name="TextBox 9"/>
          <p:cNvSpPr txBox="1"/>
          <p:nvPr/>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886575596"/>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1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10"/>
          </p:nvPr>
        </p:nvSpPr>
        <p:spPr/>
        <p:txBody>
          <a:bodyPr/>
          <a:lstStyle>
            <a:lvl1pPr defTabSz="685800" eaLnBrk="0" fontAlgn="base" hangingPunct="0">
              <a:spcBef>
                <a:spcPct val="0"/>
              </a:spcBef>
              <a:spcAft>
                <a:spcPct val="0"/>
              </a:spcAft>
              <a:defRPr>
                <a:latin typeface="Arial" panose="020B0604020202020204" pitchFamily="34" charset="0"/>
              </a:defRPr>
            </a:lvl1pPr>
          </a:lstStyle>
          <a:p>
            <a:pPr>
              <a:defRPr/>
            </a:pPr>
            <a:fld id="{4EACC6A6-0A18-4AB7-90A2-C94B3CFFD8F7}" type="slidenum">
              <a:rPr lang="en-US"/>
              <a:pPr>
                <a:defRPr/>
              </a:pPr>
              <a:t>‹#›</a:t>
            </a:fld>
            <a:endParaRPr lang="en-US"/>
          </a:p>
        </p:txBody>
      </p:sp>
    </p:spTree>
    <p:extLst>
      <p:ext uri="{BB962C8B-B14F-4D97-AF65-F5344CB8AC3E}">
        <p14:creationId xmlns:p14="http://schemas.microsoft.com/office/powerpoint/2010/main" val="211733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4D037F7-F0E5-4BEB-8A15-8F274AABDC77}"/>
              </a:ext>
            </a:extLst>
          </p:cNvPr>
          <p:cNvSpPr>
            <a:spLocks noGrp="1"/>
          </p:cNvSpPr>
          <p:nvPr>
            <p:ph type="dt" sz="half" idx="10"/>
          </p:nvPr>
        </p:nvSpPr>
        <p:spPr>
          <a:xfrm>
            <a:off x="628650" y="6356351"/>
            <a:ext cx="2057400" cy="365125"/>
          </a:xfrm>
          <a:prstGeom prst="rect">
            <a:avLst/>
          </a:prstGeom>
        </p:spPr>
        <p:txBody>
          <a:bodyPr/>
          <a:lstStyle/>
          <a:p>
            <a:fld id="{FF62745B-7056-4FE1-B5AA-12DA1E71CE9D}" type="datetimeFigureOut">
              <a:rPr lang="en-US" smtClean="0"/>
              <a:t>12/11/2018</a:t>
            </a:fld>
            <a:endParaRPr lang="en-US"/>
          </a:p>
        </p:txBody>
      </p:sp>
      <p:sp>
        <p:nvSpPr>
          <p:cNvPr id="3" name="Footer Placeholder 2">
            <a:extLst>
              <a:ext uri="{FF2B5EF4-FFF2-40B4-BE49-F238E27FC236}">
                <a16:creationId xmlns:a16="http://schemas.microsoft.com/office/drawing/2014/main" xmlns="" id="{6937329A-B6F3-4009-8E1C-32A4D30945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710FCE8E-1F92-4322-B36D-6725C7C229A5}"/>
              </a:ext>
            </a:extLst>
          </p:cNvPr>
          <p:cNvSpPr>
            <a:spLocks noGrp="1"/>
          </p:cNvSpPr>
          <p:nvPr>
            <p:ph type="sldNum" sz="quarter" idx="12"/>
          </p:nvPr>
        </p:nvSpPr>
        <p:spPr/>
        <p:txBody>
          <a:bodyPr/>
          <a:lstStyle/>
          <a:p>
            <a:fld id="{840E8785-B9E7-43E4-AE1E-D2D28114F610}" type="slidenum">
              <a:rPr lang="en-US" smtClean="0"/>
              <a:t>‹#›</a:t>
            </a:fld>
            <a:endParaRPr lang="en-US"/>
          </a:p>
        </p:txBody>
      </p:sp>
    </p:spTree>
    <p:extLst>
      <p:ext uri="{BB962C8B-B14F-4D97-AF65-F5344CB8AC3E}">
        <p14:creationId xmlns:p14="http://schemas.microsoft.com/office/powerpoint/2010/main" val="3947179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701028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826938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1815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98928000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57742089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350175634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3" name="Picture Placeholder 2"/>
          <p:cNvSpPr>
            <a:spLocks noGrp="1"/>
          </p:cNvSpPr>
          <p:nvPr>
            <p:ph type="pic" sz="quarter" idx="12"/>
          </p:nvPr>
        </p:nvSpPr>
        <p:spPr>
          <a:xfrm>
            <a:off x="304800" y="942975"/>
            <a:ext cx="8382000" cy="4761228"/>
          </a:xfrm>
        </p:spPr>
        <p:txBody>
          <a:bodyPr/>
          <a:lstStyle/>
          <a:p>
            <a:r>
              <a:rPr lang="en-US" smtClean="0"/>
              <a:t>Click icon to add picture</a:t>
            </a:r>
            <a:endParaRPr lang="en-US"/>
          </a:p>
        </p:txBody>
      </p:sp>
    </p:spTree>
    <p:extLst>
      <p:ext uri="{BB962C8B-B14F-4D97-AF65-F5344CB8AC3E}">
        <p14:creationId xmlns:p14="http://schemas.microsoft.com/office/powerpoint/2010/main" val="4061524862"/>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960550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 Background 2">
    <p:bg>
      <p:bgPr>
        <a:solidFill>
          <a:schemeClr val="bg2"/>
        </a:solidFill>
        <a:effectLst/>
      </p:bgPr>
    </p:bg>
    <p:spTree>
      <p:nvGrpSpPr>
        <p:cNvPr id="1" name=""/>
        <p:cNvGrpSpPr/>
        <p:nvPr/>
      </p:nvGrpSpPr>
      <p:grpSpPr>
        <a:xfrm>
          <a:off x="0" y="0"/>
          <a:ext cx="0" cy="0"/>
          <a:chOff x="0" y="0"/>
          <a:chExt cx="0" cy="0"/>
        </a:xfrm>
      </p:grpSpPr>
      <p:sp>
        <p:nvSpPr>
          <p:cNvPr id="5" name="Rounded Rectangle 4"/>
          <p:cNvSpPr/>
          <p:nvPr/>
        </p:nvSpPr>
        <p:spPr>
          <a:xfrm>
            <a:off x="202702" y="165779"/>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p>
            <a:pPr algn="l" eaLnBrk="1" latinLnBrk="0" hangingPunct="1"/>
            <a:endParaRPr kumimoji="0" lang="en-US" dirty="0">
              <a:solidFill>
                <a:schemeClr val="tx2"/>
              </a:solidFill>
            </a:endParaRPr>
          </a:p>
        </p:txBody>
      </p:sp>
    </p:spTree>
    <p:extLst>
      <p:ext uri="{BB962C8B-B14F-4D97-AF65-F5344CB8AC3E}">
        <p14:creationId xmlns:p14="http://schemas.microsoft.com/office/powerpoint/2010/main" val="31933960"/>
      </p:ext>
    </p:extLst>
  </p:cSld>
  <p:clrMapOvr>
    <a:masterClrMapping/>
  </p:clrMapOvr>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31220690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2" name="Footer Placeholder 1"/>
          <p:cNvSpPr>
            <a:spLocks noGrp="1"/>
          </p:cNvSpPr>
          <p:nvPr>
            <p:ph type="ftr" sz="quarter" idx="18"/>
          </p:nvPr>
        </p:nvSpPr>
        <p:spPr/>
        <p:txBody>
          <a:bodyPr/>
          <a:lstStyle/>
          <a:p>
            <a:pPr>
              <a:defRPr/>
            </a:pPr>
            <a:r>
              <a:rPr lang="en-US" smtClean="0"/>
              <a:t>File Name</a:t>
            </a:r>
            <a:endParaRPr lang="en-US" dirty="0"/>
          </a:p>
        </p:txBody>
      </p:sp>
    </p:spTree>
    <p:extLst>
      <p:ext uri="{BB962C8B-B14F-4D97-AF65-F5344CB8AC3E}">
        <p14:creationId xmlns:p14="http://schemas.microsoft.com/office/powerpoint/2010/main" val="2804894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3691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1927011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5551250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4792517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100333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smtClean="0"/>
              <a:t>Click to edit Master title style</a:t>
            </a:r>
            <a:endParaRPr lang="en-US" dirty="0" smtClean="0"/>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363159634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smtClean="0"/>
              <a:t>Click to edit Master title style</a:t>
            </a:r>
            <a:endParaRPr lang="en-US" dirty="0" smtClean="0"/>
          </a:p>
        </p:txBody>
      </p:sp>
      <p:sp>
        <p:nvSpPr>
          <p:cNvPr id="4" name="Footer Placeholder 4"/>
          <p:cNvSpPr>
            <a:spLocks noGrp="1"/>
          </p:cNvSpPr>
          <p:nvPr>
            <p:ph type="ftr" sz="quarter" idx="13"/>
          </p:nvPr>
        </p:nvSpPr>
        <p:spPr/>
        <p:txBody>
          <a:bodyPr/>
          <a:lstStyle>
            <a:lvl1pPr>
              <a:defRPr/>
            </a:lvl1pPr>
          </a:lstStyle>
          <a:p>
            <a:pPr>
              <a:defRPr/>
            </a:pPr>
            <a:r>
              <a:rPr lang="en-US"/>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a:p>
        </p:txBody>
      </p:sp>
    </p:spTree>
    <p:extLst>
      <p:ext uri="{BB962C8B-B14F-4D97-AF65-F5344CB8AC3E}">
        <p14:creationId xmlns:p14="http://schemas.microsoft.com/office/powerpoint/2010/main" val="82650386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3" name="Footer Placeholder 4"/>
          <p:cNvSpPr>
            <a:spLocks noGrp="1"/>
          </p:cNvSpPr>
          <p:nvPr>
            <p:ph type="ftr" sz="quarter" idx="10"/>
          </p:nvPr>
        </p:nvSpPr>
        <p:spPr/>
        <p:txBody>
          <a:bodyPr/>
          <a:lstStyle>
            <a:lvl1pPr>
              <a:defRPr/>
            </a:lvl1pPr>
          </a:lstStyle>
          <a:p>
            <a:pPr>
              <a:defRPr/>
            </a:pPr>
            <a:r>
              <a:rPr lang="en-US"/>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a:p>
        </p:txBody>
      </p:sp>
    </p:spTree>
    <p:extLst>
      <p:ext uri="{BB962C8B-B14F-4D97-AF65-F5344CB8AC3E}">
        <p14:creationId xmlns:p14="http://schemas.microsoft.com/office/powerpoint/2010/main" val="1547956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pPr algn="l" eaLnBrk="1" latinLnBrk="0" hangingPunct="1"/>
            <a:endParaRPr kumimoji="0" lang="en-US" dirty="0">
              <a:solidFill>
                <a:schemeClr val="tx2"/>
              </a:solidFill>
            </a:endParaRPr>
          </a:p>
        </p:txBody>
      </p:sp>
      <p:sp>
        <p:nvSpPr>
          <p:cNvPr id="12" name="TextBox 11"/>
          <p:cNvSpPr txBox="1"/>
          <p:nvPr/>
        </p:nvSpPr>
        <p:spPr>
          <a:xfrm>
            <a:off x="457200" y="5516644"/>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730609508"/>
      </p:ext>
    </p:extLst>
  </p:cSld>
  <p:clrMapOvr>
    <a:masterClrMapping/>
  </p:clrMapOvr>
  <p:extLst mod="1">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smtClean="0"/>
              <a:t>Click to edit Master title style</a:t>
            </a:r>
            <a:endParaRPr lang="en-US" dirty="0" smtClean="0"/>
          </a:p>
        </p:txBody>
      </p:sp>
      <p:sp>
        <p:nvSpPr>
          <p:cNvPr id="4" name="Footer Placeholder 4"/>
          <p:cNvSpPr>
            <a:spLocks noGrp="1"/>
          </p:cNvSpPr>
          <p:nvPr>
            <p:ph type="ftr" sz="quarter" idx="10"/>
          </p:nvPr>
        </p:nvSpPr>
        <p:spPr/>
        <p:txBody>
          <a:bodyPr/>
          <a:lstStyle>
            <a:lvl1pPr>
              <a:defRPr/>
            </a:lvl1pPr>
          </a:lstStyle>
          <a:p>
            <a:pPr>
              <a:defRPr/>
            </a:pPr>
            <a:r>
              <a:rPr lang="en-US"/>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a:p>
        </p:txBody>
      </p:sp>
    </p:spTree>
    <p:extLst>
      <p:ext uri="{BB962C8B-B14F-4D97-AF65-F5344CB8AC3E}">
        <p14:creationId xmlns:p14="http://schemas.microsoft.com/office/powerpoint/2010/main" val="1874193380"/>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a:p>
        </p:txBody>
      </p:sp>
    </p:spTree>
    <p:extLst>
      <p:ext uri="{BB962C8B-B14F-4D97-AF65-F5344CB8AC3E}">
        <p14:creationId xmlns:p14="http://schemas.microsoft.com/office/powerpoint/2010/main" val="345947298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t>File Name</a:t>
            </a:r>
            <a:endParaRPr lang="en-US" dirty="0"/>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pPr/>
              <a:t>‹#›</a:t>
            </a:fld>
            <a:endParaRPr lang="en-US" dirty="0"/>
          </a:p>
        </p:txBody>
      </p:sp>
    </p:spTree>
    <p:extLst>
      <p:ext uri="{BB962C8B-B14F-4D97-AF65-F5344CB8AC3E}">
        <p14:creationId xmlns:p14="http://schemas.microsoft.com/office/powerpoint/2010/main" val="38698023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smtClean="0"/>
              <a:t>File Name</a:t>
            </a:r>
            <a:endParaRPr lang="en-US"/>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pPr/>
              <a:t>‹#›</a:t>
            </a:fld>
            <a:endParaRPr lang="en-US"/>
          </a:p>
        </p:txBody>
      </p:sp>
    </p:spTree>
    <p:extLst>
      <p:ext uri="{BB962C8B-B14F-4D97-AF65-F5344CB8AC3E}">
        <p14:creationId xmlns:p14="http://schemas.microsoft.com/office/powerpoint/2010/main" val="5891852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smtClean="0"/>
              <a:t>File Name</a:t>
            </a:r>
            <a:endParaRPr lang="en-US" dirty="0"/>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a:p>
        </p:txBody>
      </p:sp>
    </p:spTree>
    <p:extLst>
      <p:ext uri="{BB962C8B-B14F-4D97-AF65-F5344CB8AC3E}">
        <p14:creationId xmlns:p14="http://schemas.microsoft.com/office/powerpoint/2010/main" val="31749712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9793948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0146375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1225550"/>
            <a:ext cx="8382000" cy="4718049"/>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26361857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hort Title and Content - 1 Colum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1"/>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1673499397"/>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hort Title and Content - 2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2"/>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83256129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lide - Background 2 80%">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11" name="Rounded Rectangle 10"/>
          <p:cNvSpPr/>
          <p:nvPr/>
        </p:nvSpPr>
        <p:spPr>
          <a:xfrm>
            <a:off x="202702" y="161925"/>
            <a:ext cx="8103097" cy="5207409"/>
          </a:xfrm>
          <a:prstGeom prst="roundRect">
            <a:avLst>
              <a:gd name="adj" fmla="val 2553"/>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pPr algn="l" eaLnBrk="1" latinLnBrk="0" hangingPunct="1"/>
            <a:endParaRPr kumimoji="0" lang="en-US" dirty="0">
              <a:solidFill>
                <a:schemeClr val="tx2"/>
              </a:solidFill>
            </a:endParaRPr>
          </a:p>
        </p:txBody>
      </p:sp>
    </p:spTree>
    <p:extLst>
      <p:ext uri="{BB962C8B-B14F-4D97-AF65-F5344CB8AC3E}">
        <p14:creationId xmlns:p14="http://schemas.microsoft.com/office/powerpoint/2010/main" val="3294461958"/>
      </p:ext>
    </p:extLst>
  </p:cSld>
  <p:clrMapOvr>
    <a:masterClrMapping/>
  </p:clrMapOvr>
  <p:extLst mod="1">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hort Title and Content - 3 Colum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942976"/>
            <a:ext cx="8382000" cy="5000624"/>
          </a:xfrm>
          <a:prstGeom prst="rect">
            <a:avLst/>
          </a:prstGeom>
          <a:noFill/>
          <a:ln w="9525">
            <a:noFill/>
            <a:miter lim="800000"/>
            <a:headEnd/>
            <a:tailEnd/>
          </a:ln>
        </p:spPr>
        <p:txBody>
          <a:bodyPr numCol="3"/>
          <a:lstStyle>
            <a:lvl1pPr marL="0" indent="0">
              <a:buNone/>
              <a:defRPr sz="24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374268554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Picture with Caption">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21" name="Text Placeholder 2"/>
          <p:cNvSpPr>
            <a:spLocks noGrp="1"/>
          </p:cNvSpPr>
          <p:nvPr>
            <p:ph idx="1"/>
          </p:nvPr>
        </p:nvSpPr>
        <p:spPr bwMode="auto">
          <a:xfrm>
            <a:off x="304800" y="5834379"/>
            <a:ext cx="6353175" cy="328296"/>
          </a:xfrm>
          <a:prstGeom prst="rect">
            <a:avLst/>
          </a:prstGeom>
          <a:noFill/>
          <a:ln w="9525">
            <a:noFill/>
            <a:miter lim="800000"/>
            <a:headEnd/>
            <a:tailEnd/>
          </a:ln>
        </p:spPr>
        <p:txBody>
          <a:bodyPr lIns="91440" tIns="0" numCol="1"/>
          <a:lstStyle>
            <a:lvl1pPr marL="0" indent="0">
              <a:buNone/>
              <a:defRPr sz="1600">
                <a:solidFill>
                  <a:schemeClr val="tx1">
                    <a:lumMod val="75000"/>
                    <a:lumOff val="25000"/>
                  </a:schemeClr>
                </a:solidFill>
              </a:defRPr>
            </a:lvl1pPr>
            <a:lvl2pPr>
              <a:defRPr sz="2400">
                <a:solidFill>
                  <a:srgbClr val="83847A"/>
                </a:solidFill>
              </a:defRPr>
            </a:lvl2pPr>
            <a:lvl3pPr>
              <a:defRPr sz="2000">
                <a:solidFill>
                  <a:srgbClr val="83847A"/>
                </a:solidFill>
              </a:defRPr>
            </a:lvl3pPr>
            <a:lvl4pPr>
              <a:defRPr sz="2000">
                <a:solidFill>
                  <a:srgbClr val="83847A"/>
                </a:solidFill>
              </a:defRPr>
            </a:lvl4pPr>
            <a:lvl5pPr>
              <a:defRPr sz="2000">
                <a:solidFill>
                  <a:srgbClr val="83847A"/>
                </a:solidFill>
              </a:defRPr>
            </a:lvl5pPr>
          </a:lstStyle>
          <a:p>
            <a:pPr lvl="0"/>
            <a:r>
              <a:rPr lang="en-US" noProof="0" dirty="0"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3" name="Picture Placeholder 2"/>
          <p:cNvSpPr>
            <a:spLocks noGrp="1"/>
          </p:cNvSpPr>
          <p:nvPr>
            <p:ph type="pic" sz="quarter" idx="12"/>
          </p:nvPr>
        </p:nvSpPr>
        <p:spPr>
          <a:xfrm>
            <a:off x="304800" y="942975"/>
            <a:ext cx="8382000" cy="4761228"/>
          </a:xfrm>
        </p:spPr>
        <p:txBody>
          <a:bodyPr/>
          <a:lstStyle/>
          <a:p>
            <a:endParaRPr lang="en-US" dirty="0"/>
          </a:p>
        </p:txBody>
      </p:sp>
    </p:spTree>
    <p:extLst>
      <p:ext uri="{BB962C8B-B14F-4D97-AF65-F5344CB8AC3E}">
        <p14:creationId xmlns:p14="http://schemas.microsoft.com/office/powerpoint/2010/main" val="2377084958"/>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1587225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6" name="Text Placeholder 3"/>
          <p:cNvSpPr>
            <a:spLocks noGrp="1"/>
          </p:cNvSpPr>
          <p:nvPr>
            <p:ph type="body" sz="quarter" idx="3"/>
          </p:nvPr>
        </p:nvSpPr>
        <p:spPr>
          <a:xfrm>
            <a:off x="4572000" y="1230511"/>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9" name="Text Placeholder 3"/>
          <p:cNvSpPr>
            <a:spLocks noGrp="1"/>
          </p:cNvSpPr>
          <p:nvPr>
            <p:ph type="body" sz="quarter" idx="13"/>
          </p:nvPr>
        </p:nvSpPr>
        <p:spPr>
          <a:xfrm>
            <a:off x="304800" y="1230511"/>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3" name="Content Placeholder 2"/>
          <p:cNvSpPr>
            <a:spLocks noGrp="1"/>
          </p:cNvSpPr>
          <p:nvPr>
            <p:ph sz="quarter" idx="15"/>
          </p:nvPr>
        </p:nvSpPr>
        <p:spPr>
          <a:xfrm>
            <a:off x="3048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981200"/>
            <a:ext cx="4114800" cy="3962400"/>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2028274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26955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1225550"/>
            <a:ext cx="5591175" cy="471805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2" name="Footer Placeholder 1"/>
          <p:cNvSpPr>
            <a:spLocks noGrp="1"/>
          </p:cNvSpPr>
          <p:nvPr>
            <p:ph type="ftr" sz="quarter" idx="18"/>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Tree>
    <p:extLst>
      <p:ext uri="{BB962C8B-B14F-4D97-AF65-F5344CB8AC3E}">
        <p14:creationId xmlns:p14="http://schemas.microsoft.com/office/powerpoint/2010/main" val="1701223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6451"/>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Content Placeholder 2"/>
          <p:cNvSpPr>
            <a:spLocks noGrp="1"/>
          </p:cNvSpPr>
          <p:nvPr>
            <p:ph sz="quarter" idx="15"/>
          </p:nvPr>
        </p:nvSpPr>
        <p:spPr>
          <a:xfrm>
            <a:off x="3048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4572000" y="1225550"/>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17"/>
          </p:nvPr>
        </p:nvSpPr>
        <p:spPr/>
        <p:txBody>
          <a:bodyPr/>
          <a:lstStyle>
            <a:lvl1pPr>
              <a:defRPr/>
            </a:lvl1pPr>
          </a:lstStyle>
          <a:p>
            <a:fld id="{3B773CDB-7973-454B-9699-5CCFA043586B}" type="slidenum">
              <a:rPr lang="en-US"/>
              <a:pPr/>
              <a:t>‹#›</a:t>
            </a:fld>
            <a:endParaRPr lang="en-US" dirty="0"/>
          </a:p>
        </p:txBody>
      </p:sp>
      <p:sp>
        <p:nvSpPr>
          <p:cNvPr id="6" name="Content Placeholder 2"/>
          <p:cNvSpPr>
            <a:spLocks noGrp="1"/>
          </p:cNvSpPr>
          <p:nvPr>
            <p:ph sz="quarter" idx="18"/>
          </p:nvPr>
        </p:nvSpPr>
        <p:spPr>
          <a:xfrm>
            <a:off x="3048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quarter" idx="19"/>
          </p:nvPr>
        </p:nvSpPr>
        <p:spPr>
          <a:xfrm>
            <a:off x="4572000" y="3597275"/>
            <a:ext cx="4114800" cy="228600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a:xfrm>
            <a:off x="304800" y="35496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492895" y="1225550"/>
            <a:ext cx="0" cy="465772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21684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hort Title - Sub-Head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6" name="Text Placeholder 3"/>
          <p:cNvSpPr>
            <a:spLocks noGrp="1"/>
          </p:cNvSpPr>
          <p:nvPr>
            <p:ph type="body" sz="quarter" idx="3"/>
          </p:nvPr>
        </p:nvSpPr>
        <p:spPr>
          <a:xfrm>
            <a:off x="4572000" y="942975"/>
            <a:ext cx="4114800" cy="663266"/>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7" name="Text Placeholder 3"/>
          <p:cNvSpPr>
            <a:spLocks noGrp="1"/>
          </p:cNvSpPr>
          <p:nvPr>
            <p:ph type="body" sz="quarter" idx="13"/>
          </p:nvPr>
        </p:nvSpPr>
        <p:spPr>
          <a:xfrm>
            <a:off x="304800" y="942975"/>
            <a:ext cx="4114800" cy="666241"/>
          </a:xfrm>
        </p:spPr>
        <p:txBody>
          <a:bodyPr bIns="0" anchor="b"/>
          <a:lstStyle>
            <a:lvl1pPr>
              <a:defRPr sz="1800">
                <a:solidFill>
                  <a:schemeClr val="tx1">
                    <a:lumMod val="75000"/>
                    <a:lumOff val="25000"/>
                  </a:schemeClr>
                </a:solidFill>
              </a:defRPr>
            </a:lvl1pPr>
          </a:lstStyle>
          <a:p>
            <a:pPr lvl="0"/>
            <a:r>
              <a:rPr lang="en-US" dirty="0" smtClean="0"/>
              <a:t>Click to edit Master text styles</a:t>
            </a:r>
          </a:p>
        </p:txBody>
      </p:sp>
      <p:sp>
        <p:nvSpPr>
          <p:cNvPr id="8" name="Content Placeholder 2"/>
          <p:cNvSpPr>
            <a:spLocks noGrp="1"/>
          </p:cNvSpPr>
          <p:nvPr>
            <p:ph sz="quarter" idx="15"/>
          </p:nvPr>
        </p:nvSpPr>
        <p:spPr>
          <a:xfrm>
            <a:off x="3048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1693664"/>
            <a:ext cx="4114800" cy="4230886"/>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57962075"/>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ort Title - 2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8" name="Content Placeholder 2"/>
          <p:cNvSpPr>
            <a:spLocks noGrp="1"/>
          </p:cNvSpPr>
          <p:nvPr>
            <p:ph sz="quarter" idx="15"/>
          </p:nvPr>
        </p:nvSpPr>
        <p:spPr>
          <a:xfrm>
            <a:off x="3048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sz="quarter" idx="16"/>
          </p:nvPr>
        </p:nvSpPr>
        <p:spPr>
          <a:xfrm>
            <a:off x="4572000" y="942975"/>
            <a:ext cx="4114800" cy="4981575"/>
          </a:xfrm>
        </p:spPr>
        <p:txBody>
          <a:bodyPr tIns="0"/>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1959838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ort Title - 2 Odd Sections">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7" name="Content Placeholder 2"/>
          <p:cNvSpPr>
            <a:spLocks noGrp="1"/>
          </p:cNvSpPr>
          <p:nvPr>
            <p:ph sz="quarter" idx="15"/>
          </p:nvPr>
        </p:nvSpPr>
        <p:spPr>
          <a:xfrm>
            <a:off x="304800" y="942975"/>
            <a:ext cx="26955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quarter" idx="16"/>
          </p:nvPr>
        </p:nvSpPr>
        <p:spPr>
          <a:xfrm>
            <a:off x="3095625" y="942975"/>
            <a:ext cx="5591175" cy="5000625"/>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60028856"/>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hort Title - Quad-Char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
        <p:nvSpPr>
          <p:cNvPr id="16" name="Content Placeholder 2"/>
          <p:cNvSpPr>
            <a:spLocks noGrp="1"/>
          </p:cNvSpPr>
          <p:nvPr>
            <p:ph sz="quarter" idx="15"/>
          </p:nvPr>
        </p:nvSpPr>
        <p:spPr>
          <a:xfrm>
            <a:off x="3048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sz="quarter" idx="16"/>
          </p:nvPr>
        </p:nvSpPr>
        <p:spPr>
          <a:xfrm>
            <a:off x="4572000" y="942975"/>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Content Placeholder 2"/>
          <p:cNvSpPr>
            <a:spLocks noGrp="1"/>
          </p:cNvSpPr>
          <p:nvPr>
            <p:ph sz="quarter" idx="18"/>
          </p:nvPr>
        </p:nvSpPr>
        <p:spPr>
          <a:xfrm>
            <a:off x="3048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Content Placeholder 2"/>
          <p:cNvSpPr>
            <a:spLocks noGrp="1"/>
          </p:cNvSpPr>
          <p:nvPr>
            <p:ph sz="quarter" idx="19"/>
          </p:nvPr>
        </p:nvSpPr>
        <p:spPr>
          <a:xfrm>
            <a:off x="4572000" y="3459480"/>
            <a:ext cx="4114800" cy="2423160"/>
          </a:xfrm>
        </p:spPr>
        <p:txBody>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20" name="Straight Connector 19"/>
          <p:cNvCxnSpPr/>
          <p:nvPr userDrawn="1"/>
        </p:nvCxnSpPr>
        <p:spPr>
          <a:xfrm>
            <a:off x="304800" y="3409950"/>
            <a:ext cx="8382000"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4492895" y="942975"/>
            <a:ext cx="0" cy="493966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8815019"/>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pPr algn="l" eaLnBrk="1" latinLnBrk="0" hangingPunct="1"/>
            <a:endParaRPr kumimoji="0" lang="en-US" dirty="0">
              <a:solidFill>
                <a:schemeClr val="tx2"/>
              </a:solidFill>
            </a:endParaRPr>
          </a:p>
        </p:txBody>
      </p:sp>
      <p:sp>
        <p:nvSpPr>
          <p:cNvPr id="14" name="TextBox 13"/>
          <p:cNvSpPr txBox="1"/>
          <p:nvPr/>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2404929161"/>
      </p:ext>
    </p:extLst>
  </p:cSld>
  <p:clrMapOvr>
    <a:masterClrMapping/>
  </p:clrMapOvr>
  <p:extLst mod="1">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6" name="Text Placeholder 5"/>
          <p:cNvSpPr>
            <a:spLocks noGrp="1"/>
          </p:cNvSpPr>
          <p:nvPr>
            <p:ph type="body" sz="quarter" idx="12"/>
          </p:nvPr>
        </p:nvSpPr>
        <p:spPr>
          <a:xfrm>
            <a:off x="304800" y="3687763"/>
            <a:ext cx="8382000" cy="854075"/>
          </a:xfrm>
        </p:spPr>
        <p:txBody>
          <a:bodyPr/>
          <a:lstStyle>
            <a:lvl1pPr marL="0" indent="0">
              <a:defRPr>
                <a:solidFill>
                  <a:schemeClr val="tx1">
                    <a:lumMod val="75000"/>
                    <a:lumOff val="25000"/>
                  </a:schemeClr>
                </a:solidFill>
              </a:defRPr>
            </a:lvl1pPr>
          </a:lstStyle>
          <a:p>
            <a:pPr lvl="0"/>
            <a:r>
              <a:rPr lang="en-US" dirty="0" smtClean="0"/>
              <a:t>Click to edit Master text styles</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444037111"/>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ection header - no Sub-Head">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286001"/>
            <a:ext cx="8382000" cy="1285874"/>
          </a:xfrm>
          <a:prstGeom prst="rect">
            <a:avLst/>
          </a:prstGeom>
          <a:noFill/>
          <a:ln w="9525">
            <a:noFill/>
            <a:miter lim="800000"/>
            <a:headEnd/>
            <a:tailEnd/>
          </a:ln>
        </p:spPr>
        <p:txBody>
          <a:bodyPr anchor="b"/>
          <a:lstStyle>
            <a:lvl1pPr>
              <a:defRPr sz="3600"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3"/>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4"/>
          </p:nvPr>
        </p:nvSpPr>
        <p:spPr/>
        <p:txBody>
          <a:bodyPr/>
          <a:lstStyle>
            <a:lvl1pPr>
              <a:defRPr/>
            </a:lvl1pPr>
          </a:lstStyle>
          <a:p>
            <a:fld id="{42D6254A-A357-4200-B73D-5001EDA92138}" type="slidenum">
              <a:rPr lang="en-US"/>
              <a:pPr/>
              <a:t>‹#›</a:t>
            </a:fld>
            <a:endParaRPr lang="en-US" dirty="0"/>
          </a:p>
        </p:txBody>
      </p:sp>
    </p:spTree>
    <p:extLst>
      <p:ext uri="{BB962C8B-B14F-4D97-AF65-F5344CB8AC3E}">
        <p14:creationId xmlns:p14="http://schemas.microsoft.com/office/powerpoint/2010/main" val="224119883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7"/>
            <a:ext cx="8382000" cy="801687"/>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3"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4" name="Slide Number Placeholder 5"/>
          <p:cNvSpPr>
            <a:spLocks noGrp="1"/>
          </p:cNvSpPr>
          <p:nvPr>
            <p:ph type="sldNum" sz="quarter" idx="11"/>
          </p:nvPr>
        </p:nvSpPr>
        <p:spPr/>
        <p:txBody>
          <a:bodyPr/>
          <a:lstStyle>
            <a:lvl1pPr>
              <a:defRPr/>
            </a:lvl1pPr>
          </a:lstStyle>
          <a:p>
            <a:fld id="{B694574C-E5D2-4987-ADCE-9F4F1F300184}" type="slidenum">
              <a:rPr lang="en-US"/>
              <a:pPr/>
              <a:t>‹#›</a:t>
            </a:fld>
            <a:endParaRPr lang="en-US" dirty="0"/>
          </a:p>
        </p:txBody>
      </p:sp>
    </p:spTree>
    <p:extLst>
      <p:ext uri="{BB962C8B-B14F-4D97-AF65-F5344CB8AC3E}">
        <p14:creationId xmlns:p14="http://schemas.microsoft.com/office/powerpoint/2010/main" val="3126099498"/>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hort Title - No Content">
    <p:spTree>
      <p:nvGrpSpPr>
        <p:cNvPr id="1" name=""/>
        <p:cNvGrpSpPr/>
        <p:nvPr/>
      </p:nvGrpSpPr>
      <p:grpSpPr>
        <a:xfrm>
          <a:off x="0" y="0"/>
          <a:ext cx="0" cy="0"/>
          <a:chOff x="0" y="0"/>
          <a:chExt cx="0" cy="0"/>
        </a:xfrm>
      </p:grpSpPr>
      <p:sp>
        <p:nvSpPr>
          <p:cNvPr id="14" name="Title Placeholder 1"/>
          <p:cNvSpPr>
            <a:spLocks noGrp="1"/>
          </p:cNvSpPr>
          <p:nvPr>
            <p:ph type="title"/>
          </p:nvPr>
        </p:nvSpPr>
        <p:spPr bwMode="auto">
          <a:xfrm>
            <a:off x="304800" y="274638"/>
            <a:ext cx="8382000" cy="538162"/>
          </a:xfrm>
          <a:prstGeom prst="rect">
            <a:avLst/>
          </a:prstGeom>
          <a:noFill/>
          <a:ln w="9525">
            <a:noFill/>
            <a:miter lim="800000"/>
            <a:headEnd/>
            <a:tailEnd/>
          </a:ln>
        </p:spPr>
        <p:txBody>
          <a:bodyPr/>
          <a:lstStyle>
            <a:lvl1pPr>
              <a:defRPr baseline="0">
                <a:solidFill>
                  <a:schemeClr val="tx1">
                    <a:lumMod val="75000"/>
                    <a:lumOff val="25000"/>
                  </a:schemeClr>
                </a:solidFill>
              </a:defRPr>
            </a:lvl1pPr>
          </a:lstStyle>
          <a:p>
            <a:pPr lvl="0"/>
            <a:r>
              <a:rPr lang="en-US" dirty="0" smtClean="0"/>
              <a:t>Click to edit Master title style</a:t>
            </a:r>
          </a:p>
        </p:txBody>
      </p:sp>
      <p:sp>
        <p:nvSpPr>
          <p:cNvPr id="4"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5" name="Slide Number Placeholder 5"/>
          <p:cNvSpPr>
            <a:spLocks noGrp="1"/>
          </p:cNvSpPr>
          <p:nvPr>
            <p:ph type="sldNum" sz="quarter" idx="11"/>
          </p:nvPr>
        </p:nvSpPr>
        <p:spPr/>
        <p:txBody>
          <a:bodyPr/>
          <a:lstStyle>
            <a:lvl1pPr>
              <a:defRPr/>
            </a:lvl1pPr>
          </a:lstStyle>
          <a:p>
            <a:fld id="{9A257827-C34C-4251-B995-96C9C233CCC8}" type="slidenum">
              <a:rPr lang="en-US"/>
              <a:pPr/>
              <a:t>‹#›</a:t>
            </a:fld>
            <a:endParaRPr lang="en-US" dirty="0"/>
          </a:p>
        </p:txBody>
      </p:sp>
    </p:spTree>
    <p:extLst>
      <p:ext uri="{BB962C8B-B14F-4D97-AF65-F5344CB8AC3E}">
        <p14:creationId xmlns:p14="http://schemas.microsoft.com/office/powerpoint/2010/main" val="89603473"/>
      </p:ext>
    </p:extLst>
  </p:cSld>
  <p:clrMapOvr>
    <a:masterClrMapping/>
  </p:clrMapOvr>
  <p:extLst mod="1">
    <p:ext uri="{DCECCB84-F9BA-43D5-87BE-67443E8EF086}">
      <p15:sldGuideLst xmlns:p15="http://schemas.microsoft.com/office/powerpoint/2012/main">
        <p15:guide id="1" orient="horz" pos="594">
          <p15:clr>
            <a:srgbClr val="FBAE40"/>
          </p15:clr>
        </p15:guide>
        <p15:guide id="2" orient="horz" pos="5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Blank with graphics">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r>
              <a:rPr lang="en-US" dirty="0">
                <a:solidFill>
                  <a:srgbClr val="000000">
                    <a:tint val="75000"/>
                  </a:srgbClr>
                </a:solidFill>
              </a:rPr>
              <a:t>File Name</a:t>
            </a:r>
          </a:p>
        </p:txBody>
      </p:sp>
      <p:sp>
        <p:nvSpPr>
          <p:cNvPr id="3" name="Slide Number Placeholder 5"/>
          <p:cNvSpPr>
            <a:spLocks noGrp="1"/>
          </p:cNvSpPr>
          <p:nvPr>
            <p:ph type="sldNum" sz="quarter" idx="11"/>
          </p:nvPr>
        </p:nvSpPr>
        <p:spPr/>
        <p:txBody>
          <a:bodyPr/>
          <a:lstStyle>
            <a:lvl1pPr>
              <a:defRPr/>
            </a:lvl1pPr>
          </a:lstStyle>
          <a:p>
            <a:fld id="{80DD7862-628A-4EC2-9AFF-4F23903537D2}" type="slidenum">
              <a:rPr lang="en-US"/>
              <a:pPr/>
              <a:t>‹#›</a:t>
            </a:fld>
            <a:endParaRPr lang="en-US" dirty="0"/>
          </a:p>
        </p:txBody>
      </p:sp>
    </p:spTree>
    <p:extLst>
      <p:ext uri="{BB962C8B-B14F-4D97-AF65-F5344CB8AC3E}">
        <p14:creationId xmlns:p14="http://schemas.microsoft.com/office/powerpoint/2010/main" val="3468851199"/>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White Blank">
    <p:bg>
      <p:bgPr>
        <a:solidFill>
          <a:schemeClr val="tx2"/>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bg1"/>
                </a:solidFill>
              </a:defRPr>
            </a:lvl1pPr>
          </a:lstStyle>
          <a:p>
            <a:pPr>
              <a:defRPr/>
            </a:pPr>
            <a:r>
              <a:rPr lang="en-US" dirty="0" smtClean="0">
                <a:solidFill>
                  <a:srgbClr val="83847A"/>
                </a:solidFill>
              </a:rPr>
              <a:t>File Name</a:t>
            </a:r>
            <a:endParaRPr lang="en-US" dirty="0">
              <a:solidFill>
                <a:srgbClr val="83847A"/>
              </a:solidFill>
            </a:endParaRPr>
          </a:p>
        </p:txBody>
      </p:sp>
      <p:sp>
        <p:nvSpPr>
          <p:cNvPr id="3" name="Slide Number Placeholder 3"/>
          <p:cNvSpPr>
            <a:spLocks noGrp="1"/>
          </p:cNvSpPr>
          <p:nvPr>
            <p:ph type="sldNum" sz="quarter" idx="11"/>
          </p:nvPr>
        </p:nvSpPr>
        <p:spPr/>
        <p:txBody>
          <a:bodyPr/>
          <a:lstStyle>
            <a:lvl1pPr>
              <a:defRPr>
                <a:solidFill>
                  <a:schemeClr val="bg1"/>
                </a:solidFill>
              </a:defRPr>
            </a:lvl1pPr>
          </a:lstStyle>
          <a:p>
            <a:fld id="{251E400F-A7F1-4EA8-93DC-39E6F5A643D7}" type="slidenum">
              <a:rPr lang="en-US" smtClean="0">
                <a:solidFill>
                  <a:srgbClr val="83847A"/>
                </a:solidFill>
              </a:rPr>
              <a:pPr/>
              <a:t>‹#›</a:t>
            </a:fld>
            <a:endParaRPr lang="en-US" dirty="0">
              <a:solidFill>
                <a:srgbClr val="83847A"/>
              </a:solidFill>
            </a:endParaRPr>
          </a:p>
        </p:txBody>
      </p:sp>
    </p:spTree>
    <p:extLst>
      <p:ext uri="{BB962C8B-B14F-4D97-AF65-F5344CB8AC3E}">
        <p14:creationId xmlns:p14="http://schemas.microsoft.com/office/powerpoint/2010/main" val="30167989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1_White Blank">
    <p:bg>
      <p:bgPr>
        <a:solidFill>
          <a:schemeClr val="bg1"/>
        </a:solid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solidFill>
                  <a:schemeClr val="tx2">
                    <a:lumMod val="95000"/>
                  </a:schemeClr>
                </a:solidFill>
              </a:defRPr>
            </a:lvl1pPr>
          </a:lstStyle>
          <a:p>
            <a:pPr>
              <a:defRPr/>
            </a:pPr>
            <a:r>
              <a:rPr lang="en-US" dirty="0" smtClean="0">
                <a:solidFill>
                  <a:srgbClr val="FFFFFF">
                    <a:lumMod val="95000"/>
                  </a:srgbClr>
                </a:solidFill>
              </a:rPr>
              <a:t>File Name</a:t>
            </a:r>
            <a:endParaRPr lang="en-US" dirty="0">
              <a:solidFill>
                <a:srgbClr val="FFFFFF">
                  <a:lumMod val="95000"/>
                </a:srgbClr>
              </a:solidFill>
            </a:endParaRPr>
          </a:p>
        </p:txBody>
      </p:sp>
      <p:sp>
        <p:nvSpPr>
          <p:cNvPr id="3" name="Slide Number Placeholder 3"/>
          <p:cNvSpPr>
            <a:spLocks noGrp="1"/>
          </p:cNvSpPr>
          <p:nvPr>
            <p:ph type="sldNum" sz="quarter" idx="11"/>
          </p:nvPr>
        </p:nvSpPr>
        <p:spPr/>
        <p:txBody>
          <a:bodyPr/>
          <a:lstStyle>
            <a:lvl1pPr>
              <a:defRPr>
                <a:solidFill>
                  <a:schemeClr val="tx2">
                    <a:lumMod val="95000"/>
                  </a:schemeClr>
                </a:solidFill>
              </a:defRPr>
            </a:lvl1pPr>
          </a:lstStyle>
          <a:p>
            <a:fld id="{251E400F-A7F1-4EA8-93DC-39E6F5A643D7}" type="slidenum">
              <a:rPr lang="en-US" smtClean="0">
                <a:solidFill>
                  <a:srgbClr val="FFFFFF">
                    <a:lumMod val="95000"/>
                  </a:srgbClr>
                </a:solidFill>
              </a:rPr>
              <a:pPr/>
              <a:t>‹#›</a:t>
            </a:fld>
            <a:endParaRPr lang="en-US" dirty="0">
              <a:solidFill>
                <a:srgbClr val="FFFFFF">
                  <a:lumMod val="95000"/>
                </a:srgbClr>
              </a:solidFill>
            </a:endParaRPr>
          </a:p>
        </p:txBody>
      </p:sp>
    </p:spTree>
    <p:extLst>
      <p:ext uri="{BB962C8B-B14F-4D97-AF65-F5344CB8AC3E}">
        <p14:creationId xmlns:p14="http://schemas.microsoft.com/office/powerpoint/2010/main" val="31310236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ck Blank">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3" name="Slide Number Placeholder 2"/>
          <p:cNvSpPr>
            <a:spLocks noGrp="1"/>
          </p:cNvSpPr>
          <p:nvPr>
            <p:ph type="sldNum" sz="quarter" idx="11"/>
          </p:nvPr>
        </p:nvSpPr>
        <p:spPr/>
        <p:txBody>
          <a:bodyPr/>
          <a:lstStyle/>
          <a:p>
            <a:fld id="{139BD942-CC14-44A4-87FB-46239297AFE5}" type="slidenum">
              <a:rPr lang="en-US" smtClean="0"/>
              <a:pPr/>
              <a:t>‹#›</a:t>
            </a:fld>
            <a:endParaRPr lang="en-US" dirty="0"/>
          </a:p>
        </p:txBody>
      </p:sp>
    </p:spTree>
    <p:extLst>
      <p:ext uri="{BB962C8B-B14F-4D97-AF65-F5344CB8AC3E}">
        <p14:creationId xmlns:p14="http://schemas.microsoft.com/office/powerpoint/2010/main" val="142272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 Background 1 15%">
    <p:bg>
      <p:bgPr>
        <a:solidFill>
          <a:schemeClr val="bg1">
            <a:lumMod val="85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pPr algn="l" eaLnBrk="1" latinLnBrk="0" hangingPunct="1"/>
            <a:endParaRPr kumimoji="0" lang="en-US" dirty="0">
              <a:solidFill>
                <a:schemeClr val="tx2"/>
              </a:solidFill>
            </a:endParaRPr>
          </a:p>
        </p:txBody>
      </p:sp>
    </p:spTree>
    <p:extLst>
      <p:ext uri="{BB962C8B-B14F-4D97-AF65-F5344CB8AC3E}">
        <p14:creationId xmlns:p14="http://schemas.microsoft.com/office/powerpoint/2010/main" val="624966916"/>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pPr algn="l" eaLnBrk="1" latinLnBrk="0" hangingPunct="1"/>
            <a:endParaRPr kumimoji="0" lang="en-US" dirty="0">
              <a:solidFill>
                <a:schemeClr val="tx2"/>
              </a:solidFill>
            </a:endParaRPr>
          </a:p>
        </p:txBody>
      </p:sp>
      <p:sp>
        <p:nvSpPr>
          <p:cNvPr id="14" name="TextBox 13"/>
          <p:cNvSpPr txBox="1"/>
          <p:nvPr/>
        </p:nvSpPr>
        <p:spPr>
          <a:xfrm>
            <a:off x="457200" y="5525353"/>
            <a:ext cx="4316413" cy="830997"/>
          </a:xfrm>
          <a:prstGeom prst="rect">
            <a:avLst/>
          </a:prstGeom>
          <a:noFill/>
        </p:spPr>
        <p:txBody>
          <a:bodyPr wrap="square">
            <a:spAutoFit/>
          </a:bodyPr>
          <a:lstStyle/>
          <a:p>
            <a:r>
              <a:rPr lang="en-US" altLang="en-US" sz="1200" i="1" dirty="0"/>
              <a:t>“</a:t>
            </a:r>
            <a:r>
              <a:rPr lang="en-US" sz="1200" i="1" dirty="0">
                <a:solidFill>
                  <a:srgbClr val="000000"/>
                </a:solidFill>
              </a:rPr>
              <a:t>The views, opinions and findings contained in this report are those of the authors(s) and should not be construed as an official Department of the Army position, policy or decision, unless so designated by other official documentation.</a:t>
            </a:r>
            <a:r>
              <a:rPr lang="en-US" altLang="en-US" sz="1200" i="1" dirty="0">
                <a:solidFill>
                  <a:srgbClr val="000000"/>
                </a:solidFill>
              </a:rPr>
              <a:t>”</a:t>
            </a:r>
            <a:endParaRPr lang="en-US" sz="1200" i="1" dirty="0">
              <a:solidFill>
                <a:srgbClr val="000000"/>
              </a:solidFill>
            </a:endParaRPr>
          </a:p>
        </p:txBody>
      </p:sp>
    </p:spTree>
    <p:extLst>
      <p:ext uri="{BB962C8B-B14F-4D97-AF65-F5344CB8AC3E}">
        <p14:creationId xmlns:p14="http://schemas.microsoft.com/office/powerpoint/2010/main" val="436192287"/>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Slide - Background 2 40%">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0" name="Rounded Rectangle 9"/>
          <p:cNvSpPr/>
          <p:nvPr/>
        </p:nvSpPr>
        <p:spPr>
          <a:xfrm>
            <a:off x="202702" y="161925"/>
            <a:ext cx="8103097" cy="5207409"/>
          </a:xfrm>
          <a:prstGeom prst="roundRect">
            <a:avLst>
              <a:gd name="adj" fmla="val 255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8"/>
          <p:cNvSpPr>
            <a:spLocks noGrp="1"/>
          </p:cNvSpPr>
          <p:nvPr>
            <p:ph type="body" sz="quarter" idx="12"/>
          </p:nvPr>
        </p:nvSpPr>
        <p:spPr>
          <a:xfrm>
            <a:off x="457199" y="3200400"/>
            <a:ext cx="6858001" cy="1562099"/>
          </a:xfrm>
        </p:spPr>
        <p:txBody>
          <a:bodyPr/>
          <a:lstStyle>
            <a:lvl1pPr>
              <a:defRPr>
                <a:solidFill>
                  <a:schemeClr val="tx1">
                    <a:lumMod val="75000"/>
                    <a:lumOff val="25000"/>
                  </a:schemeClr>
                </a:solidFill>
              </a:defRPr>
            </a:lvl1pPr>
          </a:lstStyle>
          <a:p>
            <a:pPr lvl="0"/>
            <a:r>
              <a:rPr lang="en-US" smtClean="0"/>
              <a:t>Click to edit Master text styles</a:t>
            </a:r>
          </a:p>
        </p:txBody>
      </p:sp>
      <p:sp>
        <p:nvSpPr>
          <p:cNvPr id="2" name="Title 1"/>
          <p:cNvSpPr>
            <a:spLocks noGrp="1"/>
          </p:cNvSpPr>
          <p:nvPr>
            <p:ph type="title"/>
          </p:nvPr>
        </p:nvSpPr>
        <p:spPr>
          <a:xfrm>
            <a:off x="457200" y="419100"/>
            <a:ext cx="6858000" cy="2552700"/>
          </a:xfrm>
        </p:spPr>
        <p:txBody>
          <a:bodyPr/>
          <a:lstStyle>
            <a:lvl1pPr>
              <a:defRPr>
                <a:solidFill>
                  <a:schemeClr val="tx1">
                    <a:lumMod val="75000"/>
                    <a:lumOff val="25000"/>
                  </a:schemeClr>
                </a:solidFill>
              </a:defRPr>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solidFill>
                  <a:schemeClr val="tx1">
                    <a:lumMod val="50000"/>
                    <a:lumOff val="50000"/>
                  </a:schemeClr>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4" name="Footer Placeholder 3"/>
          <p:cNvSpPr>
            <a:spLocks noGrp="1"/>
          </p:cNvSpPr>
          <p:nvPr>
            <p:ph type="ftr" sz="quarter" idx="11"/>
          </p:nvPr>
        </p:nvSpPr>
        <p:spPr/>
        <p:txBody>
          <a:bodyPr/>
          <a:lstStyle>
            <a:lvl1pPr>
              <a:defRPr>
                <a:solidFill>
                  <a:schemeClr val="tx1">
                    <a:lumMod val="50000"/>
                    <a:lumOff val="50000"/>
                  </a:schemeClr>
                </a:solidFill>
              </a:defRPr>
            </a:lvl1pPr>
          </a:lstStyle>
          <a:p>
            <a:pPr algn="l" eaLnBrk="1" latinLnBrk="0" hangingPunct="1"/>
            <a:endParaRPr kumimoji="0" lang="en-US" dirty="0">
              <a:solidFill>
                <a:schemeClr val="tx2"/>
              </a:solidFill>
            </a:endParaRPr>
          </a:p>
        </p:txBody>
      </p:sp>
    </p:spTree>
    <p:extLst>
      <p:ext uri="{BB962C8B-B14F-4D97-AF65-F5344CB8AC3E}">
        <p14:creationId xmlns:p14="http://schemas.microsoft.com/office/powerpoint/2010/main" val="401946805"/>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a:prstGeom prst="rect">
            <a:avLst/>
          </a:prstGeom>
        </p:spPr>
        <p:txBody>
          <a:bodyPr/>
          <a:lstStyle/>
          <a:p>
            <a:fld id="{E6F9B8CD-342D-4579-98EC-A8FD6B7370E1}" type="datetimeFigureOut">
              <a:rPr lang="en-US" smtClean="0"/>
              <a:pPr/>
              <a:t>12/11/2018</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a:t>‹#›</a:t>
            </a:fld>
            <a:endParaRPr kumimoji="0" lang="en-US"/>
          </a:p>
        </p:txBody>
      </p:sp>
    </p:spTree>
    <p:extLst>
      <p:ext uri="{BB962C8B-B14F-4D97-AF65-F5344CB8AC3E}">
        <p14:creationId xmlns:p14="http://schemas.microsoft.com/office/powerpoint/2010/main" val="256902528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image" Target="../media/image5.png"/><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8.png"/><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7.png"/><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theme" Target="../theme/theme3.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image" Target="../media/image9.tiff"/><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38" name="Picture 37"/>
          <p:cNvPicPr>
            <a:picLocks noChangeAspect="1"/>
          </p:cNvPicPr>
          <p:nvPr/>
        </p:nvPicPr>
        <p:blipFill>
          <a:blip r:embed="rId13"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Slide Number Placeholder 5"/>
          <p:cNvSpPr>
            <a:spLocks noGrp="1"/>
          </p:cNvSpPr>
          <p:nvPr>
            <p:ph type="sldNum" sz="quarter" idx="4"/>
          </p:nvPr>
        </p:nvSpPr>
        <p:spPr>
          <a:xfrm>
            <a:off x="8305799" y="228600"/>
            <a:ext cx="733425" cy="365125"/>
          </a:xfrm>
          <a:prstGeom prst="rect">
            <a:avLst/>
          </a:prstGeom>
        </p:spPr>
        <p:txBody>
          <a:bodyPr/>
          <a:lstStyle>
            <a:lvl1pPr algn="r">
              <a:defRPr sz="1000">
                <a:solidFill>
                  <a:schemeClr val="bg1"/>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
        <p:nvSpPr>
          <p:cNvPr id="18" name="Title Placeholder 17"/>
          <p:cNvSpPr>
            <a:spLocks noGrp="1"/>
          </p:cNvSpPr>
          <p:nvPr>
            <p:ph type="title"/>
          </p:nvPr>
        </p:nvSpPr>
        <p:spPr>
          <a:xfrm>
            <a:off x="457200" y="419100"/>
            <a:ext cx="6858000" cy="25527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19" name="Text Placeholder 18"/>
          <p:cNvSpPr>
            <a:spLocks noGrp="1"/>
          </p:cNvSpPr>
          <p:nvPr>
            <p:ph type="body" idx="1"/>
          </p:nvPr>
        </p:nvSpPr>
        <p:spPr>
          <a:xfrm>
            <a:off x="457200" y="3200400"/>
            <a:ext cx="6858000" cy="1562100"/>
          </a:xfrm>
          <a:prstGeom prst="rect">
            <a:avLst/>
          </a:prstGeom>
        </p:spPr>
        <p:txBody>
          <a:bodyPr vert="horz" lIns="91440" tIns="45720" rIns="91440" bIns="45720" rtlCol="0">
            <a:normAutofit/>
          </a:bodyPr>
          <a:lstStyle/>
          <a:p>
            <a:pPr lvl="0"/>
            <a:r>
              <a:rPr lang="en-US" dirty="0" smtClean="0"/>
              <a:t>Click to edit Master text styles</a:t>
            </a:r>
            <a:endParaRPr lang="en-US" dirty="0"/>
          </a:p>
        </p:txBody>
      </p:sp>
      <p:sp>
        <p:nvSpPr>
          <p:cNvPr id="20" name="Footer Placeholder 19"/>
          <p:cNvSpPr>
            <a:spLocks noGrp="1"/>
          </p:cNvSpPr>
          <p:nvPr>
            <p:ph type="ftr" sz="quarter" idx="3"/>
          </p:nvPr>
        </p:nvSpPr>
        <p:spPr>
          <a:xfrm>
            <a:off x="123825" y="6356350"/>
            <a:ext cx="3160713" cy="365125"/>
          </a:xfrm>
          <a:prstGeom prst="rect">
            <a:avLst/>
          </a:prstGeom>
        </p:spPr>
        <p:txBody>
          <a:bodyPr vert="horz" lIns="91440" tIns="45720" rIns="91440" bIns="45720" rtlCol="0" anchor="ctr"/>
          <a:lstStyle>
            <a:lvl1pPr algn="l">
              <a:defRPr sz="1000">
                <a:solidFill>
                  <a:schemeClr val="bg1"/>
                </a:solidFill>
              </a:defRPr>
            </a:lvl1pPr>
          </a:lstStyle>
          <a:p>
            <a:pPr algn="l" eaLnBrk="1" latinLnBrk="0" hangingPunct="1"/>
            <a:endParaRPr kumimoji="0" lang="en-US" dirty="0">
              <a:solidFill>
                <a:schemeClr val="tx2"/>
              </a:solidFill>
            </a:endParaRPr>
          </a:p>
        </p:txBody>
      </p:sp>
      <p:sp>
        <p:nvSpPr>
          <p:cNvPr id="25" name="Rectangle 24"/>
          <p:cNvSpPr/>
          <p:nvPr/>
        </p:nvSpPr>
        <p:spPr>
          <a:xfrm>
            <a:off x="2009775" y="1707600"/>
            <a:ext cx="558800" cy="558800"/>
          </a:xfrm>
          <a:prstGeom prst="rect">
            <a:avLst/>
          </a:prstGeom>
          <a:solidFill>
            <a:srgbClr val="D8D8D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217</a:t>
            </a:r>
          </a:p>
          <a:p>
            <a:pPr algn="ctr">
              <a:defRPr/>
            </a:pPr>
            <a:r>
              <a:rPr lang="en-US" sz="1000" dirty="0" smtClean="0">
                <a:solidFill>
                  <a:schemeClr val="tx1"/>
                </a:solidFill>
              </a:rPr>
              <a:t>217</a:t>
            </a:r>
          </a:p>
          <a:p>
            <a:pPr algn="ctr">
              <a:defRPr/>
            </a:pPr>
            <a:r>
              <a:rPr lang="en-US" sz="1000" dirty="0" smtClean="0">
                <a:solidFill>
                  <a:schemeClr val="tx1"/>
                </a:solidFill>
              </a:rPr>
              <a:t>217</a:t>
            </a:r>
            <a:endParaRPr lang="en-US" sz="1000" dirty="0">
              <a:solidFill>
                <a:schemeClr val="tx1"/>
              </a:solidFill>
            </a:endParaRPr>
          </a:p>
        </p:txBody>
      </p:sp>
      <p:sp>
        <p:nvSpPr>
          <p:cNvPr id="26" name="Rectangle 25"/>
          <p:cNvSpPr/>
          <p:nvPr/>
        </p:nvSpPr>
        <p:spPr>
          <a:xfrm>
            <a:off x="2730500" y="1707600"/>
            <a:ext cx="558800" cy="558800"/>
          </a:xfrm>
          <a:prstGeom prst="rect">
            <a:avLst/>
          </a:prstGeom>
          <a:solidFill>
            <a:srgbClr val="C9C9C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200</a:t>
            </a:r>
          </a:p>
          <a:p>
            <a:pPr algn="ctr">
              <a:defRPr/>
            </a:pPr>
            <a:r>
              <a:rPr lang="en-US" sz="1000" dirty="0" smtClean="0">
                <a:solidFill>
                  <a:schemeClr val="tx1"/>
                </a:solidFill>
              </a:rPr>
              <a:t>200</a:t>
            </a:r>
          </a:p>
          <a:p>
            <a:pPr algn="ctr">
              <a:defRPr/>
            </a:pPr>
            <a:r>
              <a:rPr lang="en-US" sz="1000" dirty="0" smtClean="0">
                <a:solidFill>
                  <a:schemeClr val="tx1"/>
                </a:solidFill>
              </a:rPr>
              <a:t>200</a:t>
            </a:r>
            <a:endParaRPr lang="en-US" sz="1000" dirty="0">
              <a:solidFill>
                <a:schemeClr val="tx1"/>
              </a:solidFill>
            </a:endParaRPr>
          </a:p>
        </p:txBody>
      </p:sp>
      <p:sp>
        <p:nvSpPr>
          <p:cNvPr id="27" name="Rectangle 26"/>
          <p:cNvSpPr/>
          <p:nvPr/>
        </p:nvSpPr>
        <p:spPr>
          <a:xfrm>
            <a:off x="568325" y="2394599"/>
            <a:ext cx="557213" cy="558800"/>
          </a:xfrm>
          <a:prstGeom prst="rect">
            <a:avLst/>
          </a:prstGeom>
          <a:solidFill>
            <a:schemeClr val="bg1"/>
          </a:solidFill>
          <a:ln w="317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255</a:t>
            </a:r>
          </a:p>
          <a:p>
            <a:pPr algn="ctr">
              <a:defRPr/>
            </a:pPr>
            <a:r>
              <a:rPr lang="en-US" sz="1000" dirty="0" smtClean="0">
                <a:solidFill>
                  <a:schemeClr val="tx1"/>
                </a:solidFill>
              </a:rPr>
              <a:t>255</a:t>
            </a:r>
          </a:p>
          <a:p>
            <a:pPr algn="ctr">
              <a:defRPr/>
            </a:pPr>
            <a:r>
              <a:rPr lang="en-US" sz="1000" dirty="0" smtClean="0">
                <a:solidFill>
                  <a:schemeClr val="tx1"/>
                </a:solidFill>
              </a:rPr>
              <a:t>255</a:t>
            </a:r>
            <a:endParaRPr lang="en-US" sz="1000" dirty="0">
              <a:solidFill>
                <a:schemeClr val="tx1"/>
              </a:solidFill>
            </a:endParaRPr>
          </a:p>
        </p:txBody>
      </p:sp>
      <p:sp>
        <p:nvSpPr>
          <p:cNvPr id="28" name="Rectangle 27"/>
          <p:cNvSpPr/>
          <p:nvPr/>
        </p:nvSpPr>
        <p:spPr>
          <a:xfrm>
            <a:off x="1289050" y="2394599"/>
            <a:ext cx="557213" cy="55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0</a:t>
            </a:r>
          </a:p>
          <a:p>
            <a:pPr algn="ctr">
              <a:defRPr/>
            </a:pPr>
            <a:r>
              <a:rPr lang="en-US" sz="1000" dirty="0" smtClean="0">
                <a:solidFill>
                  <a:schemeClr val="bg1"/>
                </a:solidFill>
              </a:rPr>
              <a:t>0</a:t>
            </a:r>
          </a:p>
          <a:p>
            <a:pPr algn="ctr">
              <a:defRPr/>
            </a:pPr>
            <a:r>
              <a:rPr lang="en-US" sz="1000" dirty="0">
                <a:solidFill>
                  <a:schemeClr val="bg1"/>
                </a:solidFill>
              </a:rPr>
              <a:t>0</a:t>
            </a:r>
          </a:p>
        </p:txBody>
      </p:sp>
      <p:sp>
        <p:nvSpPr>
          <p:cNvPr id="29" name="Rectangle 28"/>
          <p:cNvSpPr/>
          <p:nvPr/>
        </p:nvSpPr>
        <p:spPr>
          <a:xfrm>
            <a:off x="2009775" y="2394599"/>
            <a:ext cx="558800" cy="558800"/>
          </a:xfrm>
          <a:prstGeom prst="rect">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163</a:t>
            </a:r>
          </a:p>
          <a:p>
            <a:pPr algn="ctr">
              <a:defRPr/>
            </a:pPr>
            <a:r>
              <a:rPr lang="en-US" sz="1000" dirty="0" smtClean="0">
                <a:solidFill>
                  <a:schemeClr val="tx1"/>
                </a:solidFill>
              </a:rPr>
              <a:t>163</a:t>
            </a:r>
          </a:p>
          <a:p>
            <a:pPr algn="ctr">
              <a:defRPr/>
            </a:pPr>
            <a:r>
              <a:rPr lang="en-US" sz="1000" dirty="0" smtClean="0">
                <a:solidFill>
                  <a:schemeClr val="tx1"/>
                </a:solidFill>
              </a:rPr>
              <a:t>163</a:t>
            </a:r>
            <a:endParaRPr lang="en-US" sz="1000" dirty="0">
              <a:solidFill>
                <a:schemeClr val="tx1"/>
              </a:solidFill>
            </a:endParaRPr>
          </a:p>
        </p:txBody>
      </p:sp>
      <p:sp>
        <p:nvSpPr>
          <p:cNvPr id="30" name="Rectangle 29"/>
          <p:cNvSpPr/>
          <p:nvPr/>
        </p:nvSpPr>
        <p:spPr>
          <a:xfrm>
            <a:off x="2730500" y="2394599"/>
            <a:ext cx="558800" cy="558800"/>
          </a:xfrm>
          <a:prstGeom prst="rect">
            <a:avLst/>
          </a:prstGeom>
          <a:solidFill>
            <a:srgbClr val="8384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131</a:t>
            </a:r>
          </a:p>
          <a:p>
            <a:pPr algn="ctr">
              <a:defRPr/>
            </a:pPr>
            <a:r>
              <a:rPr lang="en-US" sz="1000" dirty="0" smtClean="0">
                <a:solidFill>
                  <a:schemeClr val="bg1"/>
                </a:solidFill>
              </a:rPr>
              <a:t>132</a:t>
            </a:r>
          </a:p>
          <a:p>
            <a:pPr algn="ctr">
              <a:defRPr/>
            </a:pPr>
            <a:r>
              <a:rPr lang="en-US" sz="1000" dirty="0" smtClean="0">
                <a:solidFill>
                  <a:schemeClr val="bg1"/>
                </a:solidFill>
              </a:rPr>
              <a:t>122</a:t>
            </a:r>
            <a:endParaRPr lang="en-US" sz="1000" dirty="0">
              <a:solidFill>
                <a:schemeClr val="bg1"/>
              </a:solidFill>
            </a:endParaRPr>
          </a:p>
        </p:txBody>
      </p:sp>
      <p:sp>
        <p:nvSpPr>
          <p:cNvPr id="31" name="Rectangle 30"/>
          <p:cNvSpPr/>
          <p:nvPr/>
        </p:nvSpPr>
        <p:spPr>
          <a:xfrm>
            <a:off x="3451225" y="2394599"/>
            <a:ext cx="558800" cy="558800"/>
          </a:xfrm>
          <a:prstGeom prst="rect">
            <a:avLst/>
          </a:prstGeom>
          <a:solidFill>
            <a:srgbClr val="EF413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239</a:t>
            </a:r>
          </a:p>
          <a:p>
            <a:pPr algn="ctr">
              <a:defRPr/>
            </a:pPr>
            <a:r>
              <a:rPr lang="en-US" sz="1000" dirty="0" smtClean="0">
                <a:solidFill>
                  <a:schemeClr val="tx1"/>
                </a:solidFill>
              </a:rPr>
              <a:t>65</a:t>
            </a:r>
          </a:p>
          <a:p>
            <a:pPr algn="ctr">
              <a:defRPr/>
            </a:pPr>
            <a:r>
              <a:rPr lang="en-US" sz="1000" dirty="0" smtClean="0">
                <a:solidFill>
                  <a:schemeClr val="tx1"/>
                </a:solidFill>
              </a:rPr>
              <a:t>53</a:t>
            </a:r>
            <a:endParaRPr lang="en-US" sz="1000" dirty="0">
              <a:solidFill>
                <a:schemeClr val="tx1"/>
              </a:solidFill>
            </a:endParaRPr>
          </a:p>
        </p:txBody>
      </p:sp>
      <p:sp>
        <p:nvSpPr>
          <p:cNvPr id="32" name="Rectangle 31"/>
          <p:cNvSpPr/>
          <p:nvPr/>
        </p:nvSpPr>
        <p:spPr>
          <a:xfrm>
            <a:off x="4171950" y="2394599"/>
            <a:ext cx="558800" cy="558800"/>
          </a:xfrm>
          <a:prstGeom prst="rect">
            <a:avLst/>
          </a:prstGeom>
          <a:solidFill>
            <a:srgbClr val="6E87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110</a:t>
            </a:r>
          </a:p>
          <a:p>
            <a:pPr algn="ctr">
              <a:defRPr/>
            </a:pPr>
            <a:r>
              <a:rPr lang="en-US" sz="1000" dirty="0" smtClean="0">
                <a:solidFill>
                  <a:schemeClr val="tx1"/>
                </a:solidFill>
              </a:rPr>
              <a:t>135</a:t>
            </a:r>
          </a:p>
          <a:p>
            <a:pPr algn="ctr">
              <a:defRPr/>
            </a:pPr>
            <a:r>
              <a:rPr lang="en-US" sz="1000" dirty="0" smtClean="0">
                <a:solidFill>
                  <a:schemeClr val="tx1"/>
                </a:solidFill>
              </a:rPr>
              <a:t>120</a:t>
            </a:r>
            <a:endParaRPr lang="en-US" sz="1000" dirty="0">
              <a:solidFill>
                <a:schemeClr val="tx1"/>
              </a:solidFill>
            </a:endParaRPr>
          </a:p>
        </p:txBody>
      </p:sp>
      <p:sp>
        <p:nvSpPr>
          <p:cNvPr id="33" name="Rectangle 32"/>
          <p:cNvSpPr/>
          <p:nvPr/>
        </p:nvSpPr>
        <p:spPr>
          <a:xfrm>
            <a:off x="4892675" y="2394599"/>
            <a:ext cx="558800" cy="558800"/>
          </a:xfrm>
          <a:prstGeom prst="rect">
            <a:avLst/>
          </a:prstGeom>
          <a:solidFill>
            <a:srgbClr val="705C3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112</a:t>
            </a:r>
          </a:p>
          <a:p>
            <a:pPr algn="ctr">
              <a:defRPr/>
            </a:pPr>
            <a:r>
              <a:rPr lang="en-US" sz="1000" dirty="0" smtClean="0">
                <a:solidFill>
                  <a:schemeClr val="tx1"/>
                </a:solidFill>
              </a:rPr>
              <a:t>92</a:t>
            </a:r>
          </a:p>
          <a:p>
            <a:pPr algn="ctr">
              <a:defRPr/>
            </a:pPr>
            <a:r>
              <a:rPr lang="en-US" sz="1000" dirty="0" smtClean="0">
                <a:solidFill>
                  <a:schemeClr val="tx1"/>
                </a:solidFill>
              </a:rPr>
              <a:t>56</a:t>
            </a:r>
            <a:endParaRPr lang="en-US" sz="1000" dirty="0">
              <a:solidFill>
                <a:schemeClr val="tx1"/>
              </a:solidFill>
            </a:endParaRPr>
          </a:p>
        </p:txBody>
      </p:sp>
      <p:sp>
        <p:nvSpPr>
          <p:cNvPr id="34" name="Rectangle 33"/>
          <p:cNvSpPr/>
          <p:nvPr/>
        </p:nvSpPr>
        <p:spPr>
          <a:xfrm>
            <a:off x="5613400" y="2394599"/>
            <a:ext cx="558800" cy="558800"/>
          </a:xfrm>
          <a:prstGeom prst="rect">
            <a:avLst/>
          </a:prstGeom>
          <a:solidFill>
            <a:srgbClr val="3E66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62</a:t>
            </a:r>
          </a:p>
          <a:p>
            <a:pPr algn="ctr">
              <a:defRPr/>
            </a:pPr>
            <a:r>
              <a:rPr lang="en-US" sz="1000" dirty="0" smtClean="0">
                <a:solidFill>
                  <a:schemeClr val="tx1"/>
                </a:solidFill>
              </a:rPr>
              <a:t>102</a:t>
            </a:r>
          </a:p>
          <a:p>
            <a:pPr algn="ctr">
              <a:defRPr/>
            </a:pPr>
            <a:r>
              <a:rPr lang="en-US" sz="1000" dirty="0" smtClean="0">
                <a:solidFill>
                  <a:schemeClr val="tx1"/>
                </a:solidFill>
              </a:rPr>
              <a:t>130</a:t>
            </a:r>
            <a:endParaRPr lang="en-US" sz="1000" dirty="0">
              <a:solidFill>
                <a:schemeClr val="tx1"/>
              </a:solidFill>
            </a:endParaRPr>
          </a:p>
        </p:txBody>
      </p:sp>
      <p:sp>
        <p:nvSpPr>
          <p:cNvPr id="35" name="Rectangle 34"/>
          <p:cNvSpPr/>
          <p:nvPr/>
        </p:nvSpPr>
        <p:spPr>
          <a:xfrm>
            <a:off x="6334125" y="2394599"/>
            <a:ext cx="558800" cy="558800"/>
          </a:xfrm>
          <a:prstGeom prst="rect">
            <a:avLst/>
          </a:prstGeom>
          <a:solidFill>
            <a:srgbClr val="6638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bg1"/>
                </a:solidFill>
              </a:rPr>
              <a:t>102</a:t>
            </a:r>
          </a:p>
          <a:p>
            <a:pPr algn="ctr">
              <a:defRPr/>
            </a:pPr>
            <a:r>
              <a:rPr lang="en-US" sz="1000" dirty="0" smtClean="0">
                <a:solidFill>
                  <a:schemeClr val="bg1"/>
                </a:solidFill>
              </a:rPr>
              <a:t>56</a:t>
            </a:r>
          </a:p>
          <a:p>
            <a:pPr algn="ctr">
              <a:defRPr/>
            </a:pPr>
            <a:r>
              <a:rPr lang="en-US" sz="1000" dirty="0" smtClean="0">
                <a:solidFill>
                  <a:schemeClr val="bg1"/>
                </a:solidFill>
              </a:rPr>
              <a:t>48</a:t>
            </a:r>
            <a:endParaRPr lang="en-US" sz="1000" dirty="0">
              <a:solidFill>
                <a:schemeClr val="bg1"/>
              </a:solidFill>
            </a:endParaRPr>
          </a:p>
        </p:txBody>
      </p:sp>
      <p:sp>
        <p:nvSpPr>
          <p:cNvPr id="36" name="Rectangle 35"/>
          <p:cNvSpPr/>
          <p:nvPr/>
        </p:nvSpPr>
        <p:spPr>
          <a:xfrm>
            <a:off x="7054850" y="2394599"/>
            <a:ext cx="558800" cy="558800"/>
          </a:xfrm>
          <a:prstGeom prst="rect">
            <a:avLst/>
          </a:prstGeom>
          <a:solidFill>
            <a:srgbClr val="8278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130</a:t>
            </a:r>
          </a:p>
          <a:p>
            <a:pPr algn="ctr">
              <a:defRPr/>
            </a:pPr>
            <a:r>
              <a:rPr lang="en-US" sz="1000" dirty="0" smtClean="0">
                <a:solidFill>
                  <a:schemeClr val="tx1"/>
                </a:solidFill>
              </a:rPr>
              <a:t>120</a:t>
            </a:r>
          </a:p>
          <a:p>
            <a:pPr algn="ctr">
              <a:defRPr/>
            </a:pPr>
            <a:r>
              <a:rPr lang="en-US" sz="1000" dirty="0" smtClean="0">
                <a:solidFill>
                  <a:schemeClr val="tx1"/>
                </a:solidFill>
              </a:rPr>
              <a:t>111</a:t>
            </a:r>
            <a:endParaRPr lang="en-US" sz="1000" dirty="0">
              <a:solidFill>
                <a:schemeClr val="tx1"/>
              </a:solidFill>
            </a:endParaRPr>
          </a:p>
        </p:txBody>
      </p:sp>
      <p:sp>
        <p:nvSpPr>
          <p:cNvPr id="37" name="Rectangle 36"/>
          <p:cNvSpPr/>
          <p:nvPr/>
        </p:nvSpPr>
        <p:spPr>
          <a:xfrm>
            <a:off x="1289050" y="1707600"/>
            <a:ext cx="558800" cy="558800"/>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237</a:t>
            </a:r>
          </a:p>
          <a:p>
            <a:pPr algn="ctr">
              <a:defRPr/>
            </a:pPr>
            <a:r>
              <a:rPr lang="en-US" sz="1000" dirty="0" smtClean="0">
                <a:solidFill>
                  <a:schemeClr val="tx1"/>
                </a:solidFill>
              </a:rPr>
              <a:t>237</a:t>
            </a:r>
          </a:p>
          <a:p>
            <a:pPr algn="ctr">
              <a:defRPr/>
            </a:pPr>
            <a:r>
              <a:rPr lang="en-US" sz="1000" dirty="0" smtClean="0">
                <a:solidFill>
                  <a:schemeClr val="tx1"/>
                </a:solidFill>
              </a:rPr>
              <a:t>237</a:t>
            </a:r>
            <a:endParaRPr lang="en-US" sz="1000" dirty="0">
              <a:solidFill>
                <a:schemeClr val="tx1"/>
              </a:solidFill>
            </a:endParaRPr>
          </a:p>
        </p:txBody>
      </p:sp>
      <p:sp>
        <p:nvSpPr>
          <p:cNvPr id="54" name="Rectangle 53"/>
          <p:cNvSpPr/>
          <p:nvPr/>
        </p:nvSpPr>
        <p:spPr>
          <a:xfrm>
            <a:off x="4171950" y="1707600"/>
            <a:ext cx="558800" cy="558800"/>
          </a:xfrm>
          <a:prstGeom prst="rect">
            <a:avLst/>
          </a:prstGeom>
          <a:solidFill>
            <a:srgbClr val="5077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80</a:t>
            </a:r>
          </a:p>
          <a:p>
            <a:pPr algn="ctr">
              <a:defRPr/>
            </a:pPr>
            <a:r>
              <a:rPr lang="en-US" sz="1000" dirty="0" smtClean="0">
                <a:solidFill>
                  <a:schemeClr val="tx1"/>
                </a:solidFill>
              </a:rPr>
              <a:t>119</a:t>
            </a:r>
          </a:p>
          <a:p>
            <a:pPr algn="ctr">
              <a:defRPr/>
            </a:pPr>
            <a:r>
              <a:rPr lang="en-US" sz="1000" dirty="0" smtClean="0">
                <a:solidFill>
                  <a:schemeClr val="tx1"/>
                </a:solidFill>
              </a:rPr>
              <a:t>27</a:t>
            </a:r>
            <a:endParaRPr lang="en-US" sz="1000" dirty="0">
              <a:solidFill>
                <a:schemeClr val="tx1"/>
              </a:solidFill>
            </a:endParaRPr>
          </a:p>
        </p:txBody>
      </p:sp>
      <p:sp>
        <p:nvSpPr>
          <p:cNvPr id="55" name="Rectangle 54"/>
          <p:cNvSpPr/>
          <p:nvPr/>
        </p:nvSpPr>
        <p:spPr>
          <a:xfrm>
            <a:off x="4892675" y="1707600"/>
            <a:ext cx="558800" cy="558800"/>
          </a:xfrm>
          <a:prstGeom prst="rect">
            <a:avLst/>
          </a:prstGeom>
          <a:solidFill>
            <a:srgbClr val="FCAE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1"/>
                </a:solidFill>
              </a:rPr>
              <a:t>252</a:t>
            </a:r>
          </a:p>
          <a:p>
            <a:pPr algn="ctr">
              <a:defRPr/>
            </a:pPr>
            <a:r>
              <a:rPr lang="en-US" sz="1000" dirty="0" smtClean="0">
                <a:solidFill>
                  <a:schemeClr val="tx1"/>
                </a:solidFill>
              </a:rPr>
              <a:t>174</a:t>
            </a:r>
          </a:p>
          <a:p>
            <a:pPr algn="ctr">
              <a:defRPr/>
            </a:pPr>
            <a:r>
              <a:rPr lang="en-US" sz="1000" dirty="0" smtClean="0">
                <a:solidFill>
                  <a:schemeClr val="tx1"/>
                </a:solidFill>
              </a:rPr>
              <a:t>.59</a:t>
            </a:r>
            <a:endParaRPr lang="en-US" sz="1000" dirty="0">
              <a:solidFill>
                <a:schemeClr val="tx1"/>
              </a:solidFill>
            </a:endParaRPr>
          </a:p>
        </p:txBody>
      </p:sp>
      <p:pic>
        <p:nvPicPr>
          <p:cNvPr id="58" name="Picture 6"/>
          <p:cNvPicPr>
            <a:picLocks noChangeAspect="1"/>
          </p:cNvPicPr>
          <p:nvPr/>
        </p:nvPicPr>
        <p:blipFill>
          <a:blip r:embed="rId14"/>
          <a:srcRect/>
          <a:stretch>
            <a:fillRect/>
          </a:stretch>
        </p:blipFill>
        <p:spPr bwMode="auto">
          <a:xfrm>
            <a:off x="4559300" y="3416300"/>
            <a:ext cx="19050" cy="3175"/>
          </a:xfrm>
          <a:prstGeom prst="rect">
            <a:avLst/>
          </a:prstGeom>
          <a:noFill/>
          <a:ln w="9525">
            <a:noFill/>
            <a:miter lim="800000"/>
            <a:headEnd/>
            <a:tailEnd/>
          </a:ln>
        </p:spPr>
      </p:pic>
      <p:pic>
        <p:nvPicPr>
          <p:cNvPr id="24" name="Picture 18"/>
          <p:cNvPicPr>
            <a:picLocks noChangeAspect="1"/>
          </p:cNvPicPr>
          <p:nvPr/>
        </p:nvPicPr>
        <p:blipFill rotWithShape="1">
          <a:blip r:embed="rId15"/>
          <a:srcRect l="3193" r="3193"/>
          <a:stretch/>
        </p:blipFill>
        <p:spPr bwMode="auto">
          <a:xfrm>
            <a:off x="7158038" y="5285203"/>
            <a:ext cx="1595437" cy="1482725"/>
          </a:xfrm>
          <a:prstGeom prst="rect">
            <a:avLst/>
          </a:prstGeom>
          <a:noFill/>
          <a:ln w="9525">
            <a:noFill/>
            <a:miter lim="800000"/>
            <a:headEnd/>
            <a:tailEnd/>
          </a:ln>
        </p:spPr>
      </p:pic>
      <p:pic>
        <p:nvPicPr>
          <p:cNvPr id="39" name="Picture 38"/>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357006" y="5570953"/>
            <a:ext cx="1197513" cy="907785"/>
          </a:xfrm>
          <a:prstGeom prst="rect">
            <a:avLst/>
          </a:prstGeom>
        </p:spPr>
      </p:pic>
    </p:spTree>
    <p:extLst>
      <p:ext uri="{BB962C8B-B14F-4D97-AF65-F5344CB8AC3E}">
        <p14:creationId xmlns:p14="http://schemas.microsoft.com/office/powerpoint/2010/main" val="40888335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742" r:id="rId10"/>
    <p:sldLayoutId id="2147483780" r:id="rId11"/>
  </p:sldLayoutIdLst>
  <p:txStyles>
    <p:titleStyle>
      <a:lvl1pPr algn="l" defTabSz="914400" rtl="0" eaLnBrk="1" latinLnBrk="0" hangingPunct="1">
        <a:lnSpc>
          <a:spcPct val="100000"/>
        </a:lnSpc>
        <a:spcBef>
          <a:spcPct val="0"/>
        </a:spcBef>
        <a:buNone/>
        <a:defRPr sz="3600" b="1" kern="1200" cap="all" baseline="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5ACBF0"/>
          </p15:clr>
        </p15:guide>
        <p15:guide id="2" pos="4608">
          <p15:clr>
            <a:srgbClr val="5ACBF0"/>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a:blip r:embed="rId25" cstate="print">
            <a:clrChange>
              <a:clrFrom>
                <a:srgbClr val="000000">
                  <a:alpha val="0"/>
                </a:srgbClr>
              </a:clrFrom>
              <a:clrTo>
                <a:srgbClr val="000000">
                  <a:alpha val="0"/>
                </a:srgbClr>
              </a:clrTo>
            </a:clrChange>
            <a:lum bright="70000" contrast="-70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ounded Rectangle 10"/>
          <p:cNvSpPr/>
          <p:nvPr/>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27" name="Picture 33"/>
          <p:cNvPicPr>
            <a:picLocks noChangeAspect="1"/>
          </p:cNvPicPr>
          <p:nvPr/>
        </p:nvPicPr>
        <p:blipFill>
          <a:blip r:embed="rId26"/>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t>File Name</a:t>
            </a:r>
            <a:endParaRPr lang="en-US" dirty="0"/>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fld id="{139BD942-CC14-44A4-87FB-46239297AFE5}" type="slidenum">
              <a:rPr lang="en-US" smtClean="0"/>
              <a:pPr/>
              <a:t>‹#›</a:t>
            </a:fld>
            <a:endParaRPr lang="en-US" dirty="0"/>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18" name="Picture 17"/>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6745540" y="6027335"/>
            <a:ext cx="761571" cy="577315"/>
          </a:xfrm>
          <a:prstGeom prst="rect">
            <a:avLst/>
          </a:prstGeom>
        </p:spPr>
      </p:pic>
    </p:spTree>
    <p:extLst>
      <p:ext uri="{BB962C8B-B14F-4D97-AF65-F5344CB8AC3E}">
        <p14:creationId xmlns:p14="http://schemas.microsoft.com/office/powerpoint/2010/main" val="3820861367"/>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716" r:id="rId19"/>
    <p:sldLayoutId id="2147483717" r:id="rId20"/>
    <p:sldLayoutId id="2147483718" r:id="rId21"/>
    <p:sldLayoutId id="2147483719" r:id="rId22"/>
    <p:sldLayoutId id="2147483720"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D8D8D8"/>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5"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1" name="Rounded Rectangle 10"/>
          <p:cNvSpPr/>
          <p:nvPr userDrawn="1"/>
        </p:nvSpPr>
        <p:spPr>
          <a:xfrm>
            <a:off x="184152" y="165462"/>
            <a:ext cx="8787251" cy="6518013"/>
          </a:xfrm>
          <a:prstGeom prst="roundRect">
            <a:avLst>
              <a:gd name="adj" fmla="val 225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2400" dirty="0">
              <a:solidFill>
                <a:srgbClr val="83847A"/>
              </a:solidFill>
            </a:endParaRPr>
          </a:p>
        </p:txBody>
      </p:sp>
      <p:pic>
        <p:nvPicPr>
          <p:cNvPr id="1027" name="Picture 33"/>
          <p:cNvPicPr>
            <a:picLocks noChangeAspect="1"/>
          </p:cNvPicPr>
          <p:nvPr/>
        </p:nvPicPr>
        <p:blipFill>
          <a:blip r:embed="rId26" cstate="email">
            <a:extLst>
              <a:ext uri="{28A0092B-C50C-407E-A947-70E740481C1C}">
                <a14:useLocalDpi xmlns:a14="http://schemas.microsoft.com/office/drawing/2010/main"/>
              </a:ext>
            </a:extLst>
          </a:blip>
          <a:srcRect/>
          <a:stretch>
            <a:fillRect/>
          </a:stretch>
        </p:blipFill>
        <p:spPr bwMode="auto">
          <a:xfrm>
            <a:off x="7924800" y="5815668"/>
            <a:ext cx="1108075" cy="963613"/>
          </a:xfrm>
          <a:prstGeom prst="rect">
            <a:avLst/>
          </a:prstGeom>
          <a:noFill/>
          <a:ln w="9525">
            <a:noFill/>
            <a:miter lim="800000"/>
            <a:headEnd/>
            <a:tailEnd/>
          </a:ln>
        </p:spPr>
      </p:pic>
      <p:sp>
        <p:nvSpPr>
          <p:cNvPr id="4099" name="Title Placeholder 1"/>
          <p:cNvSpPr>
            <a:spLocks noGrp="1"/>
          </p:cNvSpPr>
          <p:nvPr>
            <p:ph type="title"/>
          </p:nvPr>
        </p:nvSpPr>
        <p:spPr bwMode="auto">
          <a:xfrm>
            <a:off x="304800" y="274638"/>
            <a:ext cx="8382000" cy="806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slide</a:t>
            </a:r>
          </a:p>
        </p:txBody>
      </p:sp>
      <p:sp>
        <p:nvSpPr>
          <p:cNvPr id="1030" name="Text Placeholder 2"/>
          <p:cNvSpPr>
            <a:spLocks noGrp="1"/>
          </p:cNvSpPr>
          <p:nvPr>
            <p:ph type="body" idx="1"/>
          </p:nvPr>
        </p:nvSpPr>
        <p:spPr bwMode="auto">
          <a:xfrm>
            <a:off x="304800" y="1233932"/>
            <a:ext cx="8382000" cy="470966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309986" y="6470426"/>
            <a:ext cx="2900362" cy="217493"/>
          </a:xfrm>
          <a:prstGeom prst="rect">
            <a:avLst/>
          </a:prstGeom>
        </p:spPr>
        <p:txBody>
          <a:bodyPr vert="horz" lIns="91440" tIns="45720" rIns="91440" bIns="45720" rtlCol="0" anchor="ctr"/>
          <a:lstStyle>
            <a:lvl1pPr algn="l" fontAlgn="auto">
              <a:spcBef>
                <a:spcPts val="0"/>
              </a:spcBef>
              <a:spcAft>
                <a:spcPts val="0"/>
              </a:spcAft>
              <a:defRPr sz="1000">
                <a:solidFill>
                  <a:schemeClr val="tx1">
                    <a:tint val="75000"/>
                  </a:schemeClr>
                </a:solidFill>
                <a:latin typeface="Arial" pitchFamily="34" charset="0"/>
                <a:ea typeface="+mn-ea"/>
                <a:cs typeface="Arial" pitchFamily="34" charset="0"/>
              </a:defRPr>
            </a:lvl1pPr>
          </a:lstStyle>
          <a:p>
            <a:pPr>
              <a:defRPr/>
            </a:pPr>
            <a:r>
              <a:rPr lang="en-US" dirty="0" smtClean="0">
                <a:solidFill>
                  <a:srgbClr val="000000">
                    <a:tint val="75000"/>
                  </a:srgbClr>
                </a:solidFill>
              </a:rPr>
              <a:t>File Name</a:t>
            </a:r>
            <a:endParaRPr lang="en-US" dirty="0">
              <a:solidFill>
                <a:srgbClr val="000000">
                  <a:tint val="75000"/>
                </a:srgbClr>
              </a:solidFill>
            </a:endParaRPr>
          </a:p>
        </p:txBody>
      </p:sp>
      <p:sp>
        <p:nvSpPr>
          <p:cNvPr id="6" name="Slide Number Placeholder 5"/>
          <p:cNvSpPr>
            <a:spLocks noGrp="1"/>
          </p:cNvSpPr>
          <p:nvPr>
            <p:ph type="sldNum" sz="quarter" idx="4"/>
          </p:nvPr>
        </p:nvSpPr>
        <p:spPr>
          <a:xfrm>
            <a:off x="8305799" y="228600"/>
            <a:ext cx="727075"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cs typeface="Arial" pitchFamily="34" charset="0"/>
              </a:defRPr>
            </a:lvl1pPr>
          </a:lstStyle>
          <a:p>
            <a:pPr fontAlgn="base">
              <a:spcBef>
                <a:spcPct val="0"/>
              </a:spcBef>
              <a:spcAft>
                <a:spcPct val="0"/>
              </a:spcAft>
            </a:pPr>
            <a:fld id="{139BD942-CC14-44A4-87FB-46239297AFE5}" type="slidenum">
              <a:rPr lang="en-US" smtClean="0">
                <a:ea typeface="ＭＳ Ｐゴシック" pitchFamily="34" charset="-128"/>
              </a:rPr>
              <a:pPr fontAlgn="base">
                <a:spcBef>
                  <a:spcPct val="0"/>
                </a:spcBef>
                <a:spcAft>
                  <a:spcPct val="0"/>
                </a:spcAft>
              </a:pPr>
              <a:t>‹#›</a:t>
            </a:fld>
            <a:endParaRPr lang="en-US" dirty="0">
              <a:ea typeface="ＭＳ Ｐゴシック" pitchFamily="34" charset="-128"/>
            </a:endParaRPr>
          </a:p>
        </p:txBody>
      </p:sp>
      <p:pic>
        <p:nvPicPr>
          <p:cNvPr id="1033" name="Picture 6"/>
          <p:cNvPicPr>
            <a:picLocks noChangeAspect="1"/>
          </p:cNvPicPr>
          <p:nvPr/>
        </p:nvPicPr>
        <p:blipFill>
          <a:blip r:embed="rId27"/>
          <a:srcRect/>
          <a:stretch>
            <a:fillRect/>
          </a:stretch>
        </p:blipFill>
        <p:spPr bwMode="auto">
          <a:xfrm>
            <a:off x="4559300" y="3416300"/>
            <a:ext cx="19050" cy="3175"/>
          </a:xfrm>
          <a:prstGeom prst="rect">
            <a:avLst/>
          </a:prstGeom>
          <a:noFill/>
          <a:ln w="9525">
            <a:noFill/>
            <a:miter lim="800000"/>
            <a:headEnd/>
            <a:tailEnd/>
          </a:ln>
        </p:spPr>
      </p:pic>
      <p:pic>
        <p:nvPicPr>
          <p:cNvPr id="2" name="Picture 1"/>
          <p:cNvPicPr>
            <a:picLocks noChangeAspect="1"/>
          </p:cNvPicPr>
          <p:nvPr userDrawn="1"/>
        </p:nvPicPr>
        <p:blipFill>
          <a:blip r:embed="rId28" cstate="email">
            <a:extLst>
              <a:ext uri="{28A0092B-C50C-407E-A947-70E740481C1C}">
                <a14:useLocalDpi xmlns:a14="http://schemas.microsoft.com/office/drawing/2010/main" val="0"/>
              </a:ext>
            </a:extLst>
          </a:blip>
          <a:stretch>
            <a:fillRect/>
          </a:stretch>
        </p:blipFill>
        <p:spPr>
          <a:xfrm>
            <a:off x="6671409" y="5941983"/>
            <a:ext cx="931494" cy="750370"/>
          </a:xfrm>
          <a:prstGeom prst="rect">
            <a:avLst/>
          </a:prstGeom>
        </p:spPr>
      </p:pic>
    </p:spTree>
    <p:extLst>
      <p:ext uri="{BB962C8B-B14F-4D97-AF65-F5344CB8AC3E}">
        <p14:creationId xmlns:p14="http://schemas.microsoft.com/office/powerpoint/2010/main" val="197590355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Lst>
  <p:hf hdr="0"/>
  <p:txStyles>
    <p:titleStyle>
      <a:lvl1pPr algn="l" rtl="0" eaLnBrk="1" fontAlgn="base" hangingPunct="1">
        <a:spcBef>
          <a:spcPct val="0"/>
        </a:spcBef>
        <a:spcAft>
          <a:spcPct val="0"/>
        </a:spcAft>
        <a:defRPr sz="2400" b="1" kern="1200" cap="all">
          <a:solidFill>
            <a:schemeClr val="tx1">
              <a:lumMod val="75000"/>
              <a:lumOff val="25000"/>
            </a:schemeClr>
          </a:solidFill>
          <a:latin typeface="Arial" pitchFamily="34" charset="0"/>
          <a:ea typeface="ＭＳ Ｐゴシック" charset="0"/>
          <a:cs typeface="Arial" pitchFamily="34" charset="0"/>
        </a:defRPr>
      </a:lvl1pPr>
      <a:lvl2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2pPr>
      <a:lvl3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3pPr>
      <a:lvl4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4pPr>
      <a:lvl5pPr algn="l" rtl="0" eaLnBrk="1" fontAlgn="base" hangingPunct="1">
        <a:spcBef>
          <a:spcPct val="0"/>
        </a:spcBef>
        <a:spcAft>
          <a:spcPct val="0"/>
        </a:spcAft>
        <a:defRPr sz="2400" b="1">
          <a:solidFill>
            <a:srgbClr val="978473"/>
          </a:solidFill>
          <a:latin typeface="Arial" charset="0"/>
          <a:ea typeface="ＭＳ Ｐゴシック" charset="0"/>
          <a:cs typeface="Arial" charset="0"/>
        </a:defRPr>
      </a:lvl5pPr>
      <a:lvl6pPr marL="457200" algn="l" rtl="0" eaLnBrk="1" fontAlgn="base" hangingPunct="1">
        <a:spcBef>
          <a:spcPct val="0"/>
        </a:spcBef>
        <a:spcAft>
          <a:spcPct val="0"/>
        </a:spcAft>
        <a:defRPr sz="4400">
          <a:solidFill>
            <a:schemeClr val="tx1"/>
          </a:solidFill>
          <a:latin typeface="Arial" charset="0"/>
          <a:cs typeface="Arial" charset="0"/>
        </a:defRPr>
      </a:lvl6pPr>
      <a:lvl7pPr marL="914400" algn="l" rtl="0" eaLnBrk="1" fontAlgn="base" hangingPunct="1">
        <a:spcBef>
          <a:spcPct val="0"/>
        </a:spcBef>
        <a:spcAft>
          <a:spcPct val="0"/>
        </a:spcAft>
        <a:defRPr sz="4400">
          <a:solidFill>
            <a:schemeClr val="tx1"/>
          </a:solidFill>
          <a:latin typeface="Arial" charset="0"/>
          <a:cs typeface="Arial" charset="0"/>
        </a:defRPr>
      </a:lvl7pPr>
      <a:lvl8pPr marL="1371600" algn="l" rtl="0" eaLnBrk="1" fontAlgn="base" hangingPunct="1">
        <a:spcBef>
          <a:spcPct val="0"/>
        </a:spcBef>
        <a:spcAft>
          <a:spcPct val="0"/>
        </a:spcAft>
        <a:defRPr sz="4400">
          <a:solidFill>
            <a:schemeClr val="tx1"/>
          </a:solidFill>
          <a:latin typeface="Arial" charset="0"/>
          <a:cs typeface="Arial" charset="0"/>
        </a:defRPr>
      </a:lvl8pPr>
      <a:lvl9pPr marL="1828800" algn="l" rtl="0" eaLnBrk="1" fontAlgn="base" hangingPunct="1">
        <a:spcBef>
          <a:spcPct val="0"/>
        </a:spcBef>
        <a:spcAft>
          <a:spcPct val="0"/>
        </a:spcAft>
        <a:defRPr sz="4400">
          <a:solidFill>
            <a:schemeClr val="tx1"/>
          </a:solidFill>
          <a:latin typeface="Arial" charset="0"/>
          <a:cs typeface="Arial" charset="0"/>
        </a:defRPr>
      </a:lvl9pPr>
    </p:titleStyle>
    <p:bodyStyle>
      <a:lvl1pPr marL="342900" indent="-342900" algn="l" rtl="0" eaLnBrk="1" fontAlgn="base" hangingPunct="1">
        <a:spcBef>
          <a:spcPts val="300"/>
        </a:spcBef>
        <a:spcAft>
          <a:spcPct val="0"/>
        </a:spcAft>
        <a:buFont typeface="Arial" pitchFamily="34" charset="0"/>
        <a:defRPr sz="2400" kern="1200">
          <a:solidFill>
            <a:schemeClr val="tx1">
              <a:lumMod val="75000"/>
              <a:lumOff val="25000"/>
            </a:schemeClr>
          </a:solidFill>
          <a:latin typeface="Arial" pitchFamily="34" charset="0"/>
          <a:ea typeface="ＭＳ Ｐゴシック" charset="0"/>
          <a:cs typeface="Arial" pitchFamily="34" charset="0"/>
        </a:defRPr>
      </a:lvl1pPr>
      <a:lvl2pPr marL="514350" indent="-285750" algn="l" rtl="0" eaLnBrk="1" fontAlgn="base" hangingPunct="1">
        <a:spcBef>
          <a:spcPts val="300"/>
        </a:spcBef>
        <a:spcAft>
          <a:spcPct val="0"/>
        </a:spcAft>
        <a:buFont typeface="Arial" pitchFamily="34" charset="0"/>
        <a:buChar char="–"/>
        <a:defRPr sz="2400" kern="1200">
          <a:solidFill>
            <a:schemeClr val="tx1">
              <a:lumMod val="75000"/>
              <a:lumOff val="25000"/>
            </a:schemeClr>
          </a:solidFill>
          <a:latin typeface="Arial" pitchFamily="34" charset="0"/>
          <a:ea typeface="Arial" charset="0"/>
          <a:cs typeface="Arial" pitchFamily="34" charset="0"/>
        </a:defRPr>
      </a:lvl2pPr>
      <a:lvl3pPr marL="9144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3pPr>
      <a:lvl4pPr marL="13716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4pPr>
      <a:lvl5pPr marL="1828800" indent="-228600" algn="l" rtl="0" eaLnBrk="1" fontAlgn="base" hangingPunct="1">
        <a:spcBef>
          <a:spcPts val="300"/>
        </a:spcBef>
        <a:spcAft>
          <a:spcPct val="0"/>
        </a:spcAft>
        <a:buFont typeface="Arial" pitchFamily="34" charset="0"/>
        <a:buChar char="»"/>
        <a:defRPr sz="2000" kern="1200">
          <a:solidFill>
            <a:schemeClr val="tx1">
              <a:lumMod val="75000"/>
              <a:lumOff val="25000"/>
            </a:schemeClr>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192">
          <p15:clr>
            <a:srgbClr val="5ACBF0"/>
          </p15:clr>
        </p15:guide>
        <p15:guide id="2" pos="5472">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31.png"/><Relationship Id="rId3" Type="http://schemas.openxmlformats.org/officeDocument/2006/relationships/image" Target="../media/image24.png"/><Relationship Id="rId7" Type="http://schemas.openxmlformats.org/officeDocument/2006/relationships/image" Target="../media/image15.png"/><Relationship Id="rId12"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7.png"/><Relationship Id="rId11" Type="http://schemas.openxmlformats.org/officeDocument/2006/relationships/image" Target="../media/image29.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image" Target="../media/image25.png"/><Relationship Id="rId9"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hyperlink" Target="https://www.usace.army.mil/corpsclimate/Public_Tools_Dev_by_USACE/Climate-Impacted_Hydrology/"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type="body" sz="quarter" idx="12"/>
          </p:nvPr>
        </p:nvSpPr>
        <p:spPr>
          <a:xfrm>
            <a:off x="457198" y="5105400"/>
            <a:ext cx="7772400" cy="1143000"/>
          </a:xfrm>
        </p:spPr>
        <p:txBody>
          <a:bodyPr>
            <a:noAutofit/>
          </a:bodyPr>
          <a:lstStyle/>
          <a:p>
            <a:pPr>
              <a:lnSpc>
                <a:spcPts val="1600"/>
              </a:lnSpc>
            </a:pPr>
            <a:r>
              <a:rPr lang="en-US" sz="1800" b="1" dirty="0" smtClean="0">
                <a:solidFill>
                  <a:schemeClr val="bg1"/>
                </a:solidFill>
              </a:rPr>
              <a:t>11 Dec2018 | American Geophysical Union | Washington, DC</a:t>
            </a:r>
            <a:endParaRPr lang="en-US" sz="1800" b="1" i="1" dirty="0" smtClean="0">
              <a:solidFill>
                <a:schemeClr val="bg1"/>
              </a:solidFill>
            </a:endParaRPr>
          </a:p>
        </p:txBody>
      </p:sp>
      <p:sp>
        <p:nvSpPr>
          <p:cNvPr id="5" name="Title 4"/>
          <p:cNvSpPr>
            <a:spLocks noGrp="1"/>
          </p:cNvSpPr>
          <p:nvPr>
            <p:ph type="title"/>
          </p:nvPr>
        </p:nvSpPr>
        <p:spPr>
          <a:xfrm>
            <a:off x="457198" y="304800"/>
            <a:ext cx="7848602" cy="4038600"/>
          </a:xfrm>
          <a:noFill/>
          <a:effectLst/>
        </p:spPr>
        <p:txBody>
          <a:bodyPr>
            <a:normAutofit fontScale="90000"/>
          </a:bodyPr>
          <a:lstStyle/>
          <a:p>
            <a:r>
              <a:rPr lang="en-US" sz="3300" dirty="0"/>
              <a:t>Understanding the impacts of compound and cascading </a:t>
            </a:r>
            <a:r>
              <a:rPr lang="en-US" sz="3300" dirty="0" smtClean="0"/>
              <a:t>events </a:t>
            </a:r>
            <a:r>
              <a:rPr lang="en-US" sz="3300" dirty="0"/>
              <a:t>on water resources management</a:t>
            </a:r>
            <a:r>
              <a:rPr lang="en-US" sz="3300" dirty="0" smtClean="0"/>
              <a:t/>
            </a:r>
            <a:br>
              <a:rPr lang="en-US" sz="3300" dirty="0" smtClean="0"/>
            </a:br>
            <a:r>
              <a:rPr lang="en-US" sz="3300" dirty="0" smtClean="0"/>
              <a:t/>
            </a:r>
            <a:br>
              <a:rPr lang="en-US" sz="3300" dirty="0" smtClean="0"/>
            </a:br>
            <a:r>
              <a:rPr lang="en-US" sz="2200" dirty="0" smtClean="0"/>
              <a:t>Presented by: Kate White, PhD, </a:t>
            </a:r>
            <a:r>
              <a:rPr lang="en-US" sz="2200" dirty="0" err="1" smtClean="0"/>
              <a:t>p.e.</a:t>
            </a:r>
            <a:r>
              <a:rPr lang="en-US" sz="2200" dirty="0" smtClean="0"/>
              <a:t/>
            </a:r>
            <a:br>
              <a:rPr lang="en-US" sz="2200" dirty="0" smtClean="0"/>
            </a:br>
            <a:r>
              <a:rPr lang="en-US" sz="2000" b="0" dirty="0" smtClean="0"/>
              <a:t>USACE Lead for  Climate preparedness and Resilience</a:t>
            </a:r>
            <a:r>
              <a:rPr lang="en-US" sz="2200" dirty="0" smtClean="0"/>
              <a:t/>
            </a:r>
            <a:br>
              <a:rPr lang="en-US" sz="2200" dirty="0" smtClean="0"/>
            </a:br>
            <a:r>
              <a:rPr lang="en-US" sz="2200" dirty="0" smtClean="0"/>
              <a:t/>
            </a:r>
            <a:br>
              <a:rPr lang="en-US" sz="2200" dirty="0" smtClean="0"/>
            </a:br>
            <a:r>
              <a:rPr lang="en-US" sz="1600" dirty="0" smtClean="0"/>
              <a:t>Co-Authors:</a:t>
            </a:r>
            <a:br>
              <a:rPr lang="en-US" sz="1600" dirty="0" smtClean="0"/>
            </a:br>
            <a:r>
              <a:rPr lang="en-US" sz="1600" dirty="0"/>
              <a:t>Thomas Wahl, </a:t>
            </a:r>
            <a:r>
              <a:rPr lang="en-US" sz="1600" b="0" dirty="0"/>
              <a:t>Civil, Environmental &amp; Construction Engineering and National Center for Integrated Coastal Research, University of Central Florida</a:t>
            </a:r>
            <a:br>
              <a:rPr lang="en-US" sz="1600" b="0" dirty="0"/>
            </a:br>
            <a:r>
              <a:rPr lang="en-US" sz="1600" dirty="0"/>
              <a:t>Ariane O Pinson, </a:t>
            </a:r>
            <a:r>
              <a:rPr lang="en-US" sz="1600" b="0" dirty="0" smtClean="0"/>
              <a:t>USACE Albuquerque District, </a:t>
            </a:r>
            <a:r>
              <a:rPr lang="en-US" sz="1600" b="0" dirty="0"/>
              <a:t>Albuquerque, </a:t>
            </a:r>
            <a:r>
              <a:rPr lang="en-US" sz="1600" b="0" dirty="0" smtClean="0"/>
              <a:t>NM</a:t>
            </a:r>
            <a:r>
              <a:rPr lang="en-US" sz="1600" dirty="0" smtClean="0"/>
              <a:t/>
            </a:r>
            <a:br>
              <a:rPr lang="en-US" sz="1600" dirty="0" smtClean="0"/>
            </a:br>
            <a:r>
              <a:rPr lang="en-US" sz="1600" dirty="0" smtClean="0"/>
              <a:t>Will Veatch, </a:t>
            </a:r>
            <a:r>
              <a:rPr lang="en-US" sz="1600" b="0" dirty="0" smtClean="0"/>
              <a:t>USACE New </a:t>
            </a:r>
            <a:r>
              <a:rPr lang="en-US" sz="1600" b="0" dirty="0"/>
              <a:t>Orleans District,</a:t>
            </a:r>
            <a:r>
              <a:rPr lang="en-US" sz="1600" dirty="0"/>
              <a:t> </a:t>
            </a:r>
            <a:r>
              <a:rPr lang="en-US" sz="1600" b="0" dirty="0"/>
              <a:t>New Orleans, </a:t>
            </a:r>
            <a:r>
              <a:rPr lang="en-US" sz="1600" b="0" dirty="0" smtClean="0"/>
              <a:t>LA</a:t>
            </a:r>
            <a:br>
              <a:rPr lang="en-US" sz="1600" b="0" dirty="0" smtClean="0"/>
            </a:br>
            <a:r>
              <a:rPr lang="en-US" sz="1600" dirty="0" smtClean="0"/>
              <a:t>Gabriele </a:t>
            </a:r>
            <a:r>
              <a:rPr lang="en-US" sz="1600" dirty="0"/>
              <a:t>Villarini, </a:t>
            </a:r>
            <a:r>
              <a:rPr lang="en-US" sz="1600" b="0" dirty="0"/>
              <a:t>University of Iowa, </a:t>
            </a:r>
            <a:r>
              <a:rPr lang="en-US" sz="1600" b="0" dirty="0" smtClean="0"/>
              <a:t>Civil </a:t>
            </a:r>
            <a:r>
              <a:rPr lang="en-US" sz="1600" b="0" dirty="0"/>
              <a:t>and Environmental Engineering, Iowa City, </a:t>
            </a:r>
            <a:r>
              <a:rPr lang="en-US" sz="1600" b="0" dirty="0" smtClean="0"/>
              <a:t>IA</a:t>
            </a:r>
            <a:endParaRPr lang="en-US" sz="1600" dirty="0"/>
          </a:p>
        </p:txBody>
      </p:sp>
    </p:spTree>
    <p:extLst>
      <p:ext uri="{BB962C8B-B14F-4D97-AF65-F5344CB8AC3E}">
        <p14:creationId xmlns:p14="http://schemas.microsoft.com/office/powerpoint/2010/main" val="90491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77154" y="1030287"/>
            <a:ext cx="8843020" cy="5657632"/>
          </a:xfrm>
          <a:prstGeom prst="rect">
            <a:avLst/>
          </a:prstGeom>
        </p:spPr>
      </p:pic>
      <p:sp>
        <p:nvSpPr>
          <p:cNvPr id="2" name="Title 1"/>
          <p:cNvSpPr>
            <a:spLocks noGrp="1"/>
          </p:cNvSpPr>
          <p:nvPr>
            <p:ph type="title"/>
          </p:nvPr>
        </p:nvSpPr>
        <p:spPr>
          <a:xfrm>
            <a:off x="327576" y="305278"/>
            <a:ext cx="8382000" cy="801687"/>
          </a:xfrm>
        </p:spPr>
        <p:txBody>
          <a:bodyPr/>
          <a:lstStyle/>
          <a:p>
            <a:r>
              <a:rPr lang="en-US" dirty="0" smtClean="0"/>
              <a:t>How might changing conditions impact reservoir sedimentation?  WOWA approach</a:t>
            </a:r>
            <a:endParaRPr lang="en-US" dirty="0"/>
          </a:p>
        </p:txBody>
      </p:sp>
      <p:sp>
        <p:nvSpPr>
          <p:cNvPr id="4" name="Footer Placeholder 3"/>
          <p:cNvSpPr>
            <a:spLocks noGrp="1"/>
          </p:cNvSpPr>
          <p:nvPr>
            <p:ph type="ftr" sz="quarter" idx="10"/>
          </p:nvPr>
        </p:nvSpPr>
        <p:spPr/>
        <p:txBody>
          <a:bodyPr/>
          <a:lstStyle/>
          <a:p>
            <a:pPr>
              <a:defRPr/>
            </a:pPr>
            <a:r>
              <a:rPr lang="en-US" smtClean="0"/>
              <a:t>File Name</a:t>
            </a:r>
            <a:endParaRPr lang="en-US"/>
          </a:p>
        </p:txBody>
      </p:sp>
      <p:sp>
        <p:nvSpPr>
          <p:cNvPr id="5" name="Slide Number Placeholder 4"/>
          <p:cNvSpPr>
            <a:spLocks noGrp="1"/>
          </p:cNvSpPr>
          <p:nvPr>
            <p:ph type="sldNum" sz="quarter" idx="11"/>
          </p:nvPr>
        </p:nvSpPr>
        <p:spPr/>
        <p:txBody>
          <a:bodyPr/>
          <a:lstStyle/>
          <a:p>
            <a:fld id="{9A257827-C34C-4251-B995-96C9C233CCC8}" type="slidenum">
              <a:rPr lang="en-US" smtClean="0"/>
              <a:pPr/>
              <a:t>10</a:t>
            </a:fld>
            <a:endParaRPr lang="en-US"/>
          </a:p>
        </p:txBody>
      </p:sp>
      <p:grpSp>
        <p:nvGrpSpPr>
          <p:cNvPr id="25" name="Group 24"/>
          <p:cNvGrpSpPr/>
          <p:nvPr/>
        </p:nvGrpSpPr>
        <p:grpSpPr>
          <a:xfrm>
            <a:off x="109480" y="3962400"/>
            <a:ext cx="2155124" cy="2770661"/>
            <a:chOff x="109480" y="3962400"/>
            <a:chExt cx="2155124" cy="2770661"/>
          </a:xfrm>
        </p:grpSpPr>
        <p:sp>
          <p:nvSpPr>
            <p:cNvPr id="6" name="Rectangle 5"/>
            <p:cNvSpPr/>
            <p:nvPr/>
          </p:nvSpPr>
          <p:spPr>
            <a:xfrm>
              <a:off x="177154" y="3962400"/>
              <a:ext cx="2032646" cy="2725519"/>
            </a:xfrm>
            <a:prstGeom prst="rect">
              <a:avLst/>
            </a:prstGeom>
            <a:solidFill>
              <a:schemeClr val="tx1">
                <a:alpha val="89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8" name="Straight Arrow Connector 7"/>
            <p:cNvCxnSpPr/>
            <p:nvPr/>
          </p:nvCxnSpPr>
          <p:spPr>
            <a:xfrm flipV="1">
              <a:off x="609600" y="4343400"/>
              <a:ext cx="0" cy="1524000"/>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609600" y="5867400"/>
              <a:ext cx="609600" cy="60302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09599" y="5181600"/>
              <a:ext cx="1250951" cy="685801"/>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93477" y="4837781"/>
              <a:ext cx="1071127" cy="307777"/>
            </a:xfrm>
            <a:prstGeom prst="rect">
              <a:avLst/>
            </a:prstGeom>
            <a:noFill/>
          </p:spPr>
          <p:txBody>
            <a:bodyPr wrap="none" rtlCol="0">
              <a:spAutoFit/>
            </a:bodyPr>
            <a:lstStyle/>
            <a:p>
              <a:r>
                <a:rPr lang="en-US" sz="1400" dirty="0" smtClean="0">
                  <a:solidFill>
                    <a:schemeClr val="bg1">
                      <a:lumMod val="20000"/>
                      <a:lumOff val="80000"/>
                    </a:schemeClr>
                  </a:solidFill>
                  <a:latin typeface="Arial Black" panose="020B0A04020102020204" pitchFamily="34" charset="0"/>
                </a:rPr>
                <a:t>Soil Loss</a:t>
              </a:r>
              <a:endParaRPr lang="en-US" sz="1400" dirty="0">
                <a:solidFill>
                  <a:schemeClr val="bg1">
                    <a:lumMod val="20000"/>
                    <a:lumOff val="80000"/>
                  </a:schemeClr>
                </a:solidFill>
                <a:latin typeface="Arial Black" panose="020B0A04020102020204" pitchFamily="34" charset="0"/>
              </a:endParaRPr>
            </a:p>
          </p:txBody>
        </p:sp>
        <p:sp>
          <p:nvSpPr>
            <p:cNvPr id="22" name="TextBox 21"/>
            <p:cNvSpPr txBox="1"/>
            <p:nvPr/>
          </p:nvSpPr>
          <p:spPr>
            <a:xfrm>
              <a:off x="109480" y="3999012"/>
              <a:ext cx="2112886" cy="307777"/>
            </a:xfrm>
            <a:prstGeom prst="rect">
              <a:avLst/>
            </a:prstGeom>
            <a:noFill/>
          </p:spPr>
          <p:txBody>
            <a:bodyPr wrap="none" rtlCol="0">
              <a:spAutoFit/>
            </a:bodyPr>
            <a:lstStyle/>
            <a:p>
              <a:r>
                <a:rPr lang="en-US" sz="1400" dirty="0" smtClean="0">
                  <a:solidFill>
                    <a:schemeClr val="bg1">
                      <a:lumMod val="20000"/>
                      <a:lumOff val="80000"/>
                    </a:schemeClr>
                  </a:solidFill>
                  <a:latin typeface="Arial Black" panose="020B0A04020102020204" pitchFamily="34" charset="0"/>
                </a:rPr>
                <a:t>10% AEP Discharge</a:t>
              </a:r>
              <a:endParaRPr lang="en-US" sz="1400" dirty="0">
                <a:solidFill>
                  <a:schemeClr val="bg1">
                    <a:lumMod val="20000"/>
                    <a:lumOff val="80000"/>
                  </a:schemeClr>
                </a:solidFill>
                <a:latin typeface="Arial Black" panose="020B0A04020102020204" pitchFamily="34" charset="0"/>
              </a:endParaRPr>
            </a:p>
          </p:txBody>
        </p:sp>
        <p:sp>
          <p:nvSpPr>
            <p:cNvPr id="23" name="TextBox 22"/>
            <p:cNvSpPr txBox="1"/>
            <p:nvPr/>
          </p:nvSpPr>
          <p:spPr>
            <a:xfrm>
              <a:off x="230072" y="6425284"/>
              <a:ext cx="1926810" cy="307777"/>
            </a:xfrm>
            <a:prstGeom prst="rect">
              <a:avLst/>
            </a:prstGeom>
            <a:noFill/>
          </p:spPr>
          <p:txBody>
            <a:bodyPr wrap="none" rtlCol="0">
              <a:spAutoFit/>
            </a:bodyPr>
            <a:lstStyle/>
            <a:p>
              <a:r>
                <a:rPr lang="en-US" sz="1400" dirty="0" smtClean="0">
                  <a:solidFill>
                    <a:schemeClr val="bg1">
                      <a:lumMod val="20000"/>
                      <a:lumOff val="80000"/>
                    </a:schemeClr>
                  </a:solidFill>
                  <a:latin typeface="Arial Black" panose="020B0A04020102020204" pitchFamily="34" charset="0"/>
                </a:rPr>
                <a:t>Stream Sed. Load</a:t>
              </a:r>
              <a:endParaRPr lang="en-US" sz="1400" dirty="0">
                <a:solidFill>
                  <a:schemeClr val="bg1">
                    <a:lumMod val="20000"/>
                    <a:lumOff val="80000"/>
                  </a:schemeClr>
                </a:solidFill>
                <a:latin typeface="Arial Black" panose="020B0A04020102020204" pitchFamily="34" charset="0"/>
              </a:endParaRPr>
            </a:p>
          </p:txBody>
        </p:sp>
        <p:sp>
          <p:nvSpPr>
            <p:cNvPr id="24" name="Oval 23"/>
            <p:cNvSpPr/>
            <p:nvPr/>
          </p:nvSpPr>
          <p:spPr>
            <a:xfrm>
              <a:off x="914400" y="5325159"/>
              <a:ext cx="152400" cy="152400"/>
            </a:xfrm>
            <a:prstGeom prst="ellipse">
              <a:avLst/>
            </a:prstGeom>
            <a:solidFill>
              <a:srgbClr val="FFFF00">
                <a:alpha val="89000"/>
              </a:srgbClr>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916303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Takeaways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sz="2000" dirty="0"/>
              <a:t>We can't afford to wait for better data; we must focus on robust decision making with the best available </a:t>
            </a:r>
            <a:r>
              <a:rPr lang="en-US" sz="2000" dirty="0" smtClean="0"/>
              <a:t>science </a:t>
            </a:r>
          </a:p>
          <a:p>
            <a:pPr marL="342900" indent="-342900">
              <a:buFont typeface="Arial" panose="020B0604020202020204" pitchFamily="34" charset="0"/>
              <a:buChar char="•"/>
            </a:pPr>
            <a:endParaRPr lang="en-US" sz="900" dirty="0" smtClean="0"/>
          </a:p>
          <a:p>
            <a:pPr marL="342900" indent="-342900">
              <a:buFont typeface="Arial" panose="020B0604020202020204" pitchFamily="34" charset="0"/>
              <a:buChar char="•"/>
            </a:pPr>
            <a:r>
              <a:rPr lang="en-US" sz="2000" dirty="0" smtClean="0"/>
              <a:t>Developing conceptual models of the important processes allows us to imagine surprise amplifiers or cascades</a:t>
            </a:r>
          </a:p>
          <a:p>
            <a:pPr marL="342900" indent="-342900">
              <a:buFont typeface="Arial" panose="020B0604020202020204" pitchFamily="34" charset="0"/>
              <a:buChar char="•"/>
            </a:pPr>
            <a:endParaRPr lang="en-US" sz="900" dirty="0" smtClean="0"/>
          </a:p>
          <a:p>
            <a:pPr marL="342900" indent="-342900">
              <a:buFont typeface="Arial" panose="020B0604020202020204" pitchFamily="34" charset="0"/>
              <a:buChar char="•"/>
            </a:pPr>
            <a:r>
              <a:rPr lang="en-US" sz="2000" dirty="0"/>
              <a:t>Conceptual models can capture the direction and </a:t>
            </a:r>
            <a:r>
              <a:rPr lang="en-US" sz="2000" dirty="0" smtClean="0"/>
              <a:t>~ </a:t>
            </a:r>
            <a:r>
              <a:rPr lang="en-US" sz="2000" dirty="0"/>
              <a:t>magnitude </a:t>
            </a:r>
            <a:r>
              <a:rPr lang="en-US" sz="2000" dirty="0" smtClean="0"/>
              <a:t>sufficiently </a:t>
            </a:r>
            <a:r>
              <a:rPr lang="en-US" sz="2000" dirty="0"/>
              <a:t>to indicate the kinds of </a:t>
            </a:r>
            <a:r>
              <a:rPr lang="en-US" sz="2000" dirty="0" smtClean="0"/>
              <a:t>measures needed </a:t>
            </a:r>
            <a:r>
              <a:rPr lang="en-US" sz="2000" dirty="0"/>
              <a:t>to ensure the long-term performance of the Nation's water resources infrastructure</a:t>
            </a:r>
          </a:p>
          <a:p>
            <a:pPr marL="342900" indent="-342900">
              <a:buFont typeface="Arial" panose="020B0604020202020204" pitchFamily="34" charset="0"/>
              <a:buChar char="•"/>
            </a:pPr>
            <a:endParaRPr lang="en-US" sz="900" dirty="0" smtClean="0"/>
          </a:p>
          <a:p>
            <a:pPr marL="342900" indent="-342900">
              <a:buFont typeface="Arial" panose="020B0604020202020204" pitchFamily="34" charset="0"/>
              <a:buChar char="•"/>
            </a:pPr>
            <a:r>
              <a:rPr lang="en-US" sz="2000" dirty="0" smtClean="0"/>
              <a:t>Socio-economic issues that impact adaptive capacity are the ultimate reason we need to analyze potential events</a:t>
            </a:r>
          </a:p>
          <a:p>
            <a:pPr marL="342900" indent="-342900">
              <a:buFont typeface="Arial" panose="020B0604020202020204" pitchFamily="34" charset="0"/>
              <a:buChar char="•"/>
            </a:pPr>
            <a:endParaRPr lang="en-US" sz="900" dirty="0" smtClean="0"/>
          </a:p>
          <a:p>
            <a:pPr marL="342900" indent="-342900">
              <a:buFont typeface="Arial" panose="020B0604020202020204" pitchFamily="34" charset="0"/>
              <a:buChar char="•"/>
            </a:pPr>
            <a:r>
              <a:rPr lang="en-US" sz="2000" dirty="0" smtClean="0"/>
              <a:t>There is no one right approach - various methods and simple approaches should be considered</a:t>
            </a:r>
            <a:endParaRPr lang="en-US" sz="2000" dirty="0"/>
          </a:p>
        </p:txBody>
      </p:sp>
      <p:sp>
        <p:nvSpPr>
          <p:cNvPr id="4" name="Footer Placeholder 3"/>
          <p:cNvSpPr>
            <a:spLocks noGrp="1"/>
          </p:cNvSpPr>
          <p:nvPr>
            <p:ph type="ftr" sz="quarter" idx="10"/>
          </p:nvPr>
        </p:nvSpPr>
        <p:spPr/>
        <p:txBody>
          <a:bodyPr/>
          <a:lstStyle/>
          <a:p>
            <a:pPr>
              <a:defRPr/>
            </a:pPr>
            <a:r>
              <a:rPr lang="en-US" smtClean="0"/>
              <a:t>File Name</a:t>
            </a:r>
            <a:endParaRPr lang="en-US"/>
          </a:p>
        </p:txBody>
      </p:sp>
      <p:sp>
        <p:nvSpPr>
          <p:cNvPr id="5" name="Slide Number Placeholder 4"/>
          <p:cNvSpPr>
            <a:spLocks noGrp="1"/>
          </p:cNvSpPr>
          <p:nvPr>
            <p:ph type="sldNum" sz="quarter" idx="11"/>
          </p:nvPr>
        </p:nvSpPr>
        <p:spPr/>
        <p:txBody>
          <a:bodyPr/>
          <a:lstStyle/>
          <a:p>
            <a:fld id="{9A257827-C34C-4251-B995-96C9C233CCC8}" type="slidenum">
              <a:rPr lang="en-US" smtClean="0"/>
              <a:pPr/>
              <a:t>11</a:t>
            </a:fld>
            <a:endParaRPr lang="en-US"/>
          </a:p>
        </p:txBody>
      </p:sp>
    </p:spTree>
    <p:extLst>
      <p:ext uri="{BB962C8B-B14F-4D97-AF65-F5344CB8AC3E}">
        <p14:creationId xmlns:p14="http://schemas.microsoft.com/office/powerpoint/2010/main" val="20209966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Water Resources Management is a </a:t>
            </a:r>
            <a:r>
              <a:rPr lang="en-US" sz="2000" dirty="0" smtClean="0"/>
              <a:t>System </a:t>
            </a:r>
            <a:r>
              <a:rPr lang="en-US" sz="2000" dirty="0"/>
              <a:t>of Systems</a:t>
            </a:r>
          </a:p>
        </p:txBody>
      </p:sp>
      <p:sp>
        <p:nvSpPr>
          <p:cNvPr id="5" name="Slide Number Placeholder 4"/>
          <p:cNvSpPr>
            <a:spLocks noGrp="1"/>
          </p:cNvSpPr>
          <p:nvPr>
            <p:ph type="sldNum" sz="quarter" idx="11"/>
          </p:nvPr>
        </p:nvSpPr>
        <p:spPr/>
        <p:txBody>
          <a:bodyPr/>
          <a:lstStyle/>
          <a:p>
            <a:fld id="{9A257827-C34C-4251-B995-96C9C233CCC8}" type="slidenum">
              <a:rPr lang="en-US" smtClean="0">
                <a:solidFill>
                  <a:srgbClr val="83847A"/>
                </a:solidFill>
              </a:rPr>
              <a:pPr/>
              <a:t>2</a:t>
            </a:fld>
            <a:endParaRPr lang="en-US" dirty="0">
              <a:solidFill>
                <a:srgbClr val="83847A"/>
              </a:solidFill>
            </a:endParaRPr>
          </a:p>
        </p:txBody>
      </p:sp>
      <p:pic>
        <p:nvPicPr>
          <p:cNvPr id="6" name="Content Placeholder 5"/>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74133" y="984955"/>
            <a:ext cx="7696200" cy="5678488"/>
          </a:xfrm>
        </p:spPr>
      </p:pic>
    </p:spTree>
    <p:extLst>
      <p:ext uri="{BB962C8B-B14F-4D97-AF65-F5344CB8AC3E}">
        <p14:creationId xmlns:p14="http://schemas.microsoft.com/office/powerpoint/2010/main" val="40123983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7"/>
            <a:ext cx="8610600" cy="806451"/>
          </a:xfrm>
        </p:spPr>
        <p:txBody>
          <a:bodyPr/>
          <a:lstStyle/>
          <a:p>
            <a:r>
              <a:rPr lang="en-US" sz="2000" dirty="0" smtClean="0"/>
              <a:t>Compound events are common Water resources Challenges </a:t>
            </a:r>
            <a:endParaRPr lang="en-US" sz="2000" dirty="0"/>
          </a:p>
        </p:txBody>
      </p:sp>
      <p:sp>
        <p:nvSpPr>
          <p:cNvPr id="3" name="Content Placeholder 2"/>
          <p:cNvSpPr>
            <a:spLocks noGrp="1"/>
          </p:cNvSpPr>
          <p:nvPr>
            <p:ph idx="1"/>
          </p:nvPr>
        </p:nvSpPr>
        <p:spPr>
          <a:xfrm>
            <a:off x="304800" y="1143000"/>
            <a:ext cx="8382000" cy="4718049"/>
          </a:xfrm>
        </p:spPr>
        <p:txBody>
          <a:bodyPr/>
          <a:lstStyle/>
          <a:p>
            <a:pPr marL="400050" lvl="0" indent="-342900">
              <a:buFont typeface="Arial" panose="020B0604020202020204" pitchFamily="34" charset="0"/>
              <a:buChar char="•"/>
            </a:pPr>
            <a:r>
              <a:rPr lang="en-US" sz="2000" b="1" u="sng" dirty="0" smtClean="0"/>
              <a:t>IPCC</a:t>
            </a:r>
            <a:r>
              <a:rPr lang="en-US" sz="2000" b="1" u="sng" dirty="0"/>
              <a:t>, 2012: </a:t>
            </a:r>
            <a:endParaRPr lang="en-US" sz="2000" b="1" u="sng" dirty="0" smtClean="0"/>
          </a:p>
          <a:p>
            <a:pPr marL="914400" lvl="1" indent="-342900">
              <a:buFont typeface="Arial" panose="020B0604020202020204" pitchFamily="34" charset="0"/>
              <a:buChar char="•"/>
            </a:pPr>
            <a:r>
              <a:rPr lang="en-US" sz="2000" dirty="0" smtClean="0"/>
              <a:t>(</a:t>
            </a:r>
            <a:r>
              <a:rPr lang="en-US" sz="1800" dirty="0"/>
              <a:t>1) two or more </a:t>
            </a:r>
            <a:r>
              <a:rPr lang="en-US" sz="1800" b="1" dirty="0"/>
              <a:t>extreme events occurring simultaneously or successively</a:t>
            </a:r>
            <a:r>
              <a:rPr lang="en-US" sz="1800" dirty="0"/>
              <a:t>; </a:t>
            </a:r>
            <a:endParaRPr lang="en-US" sz="1800" dirty="0" smtClean="0"/>
          </a:p>
          <a:p>
            <a:pPr marL="914400" lvl="1" indent="-342900">
              <a:buFont typeface="Arial" panose="020B0604020202020204" pitchFamily="34" charset="0"/>
              <a:buChar char="•"/>
            </a:pPr>
            <a:r>
              <a:rPr lang="en-US" sz="1800" dirty="0" smtClean="0"/>
              <a:t>(</a:t>
            </a:r>
            <a:r>
              <a:rPr lang="en-US" sz="1800" dirty="0"/>
              <a:t>2) </a:t>
            </a:r>
            <a:r>
              <a:rPr lang="en-US" sz="1800" b="1" i="1" dirty="0"/>
              <a:t>combinations</a:t>
            </a:r>
            <a:r>
              <a:rPr lang="en-US" sz="1800" dirty="0"/>
              <a:t> of extreme events with underlying conditions that </a:t>
            </a:r>
            <a:r>
              <a:rPr lang="en-US" sz="1800" b="1" i="1" dirty="0"/>
              <a:t>amplify the impact of the events</a:t>
            </a:r>
            <a:r>
              <a:rPr lang="en-US" sz="1800" dirty="0"/>
              <a:t>; or </a:t>
            </a:r>
            <a:endParaRPr lang="en-US" sz="1800" dirty="0" smtClean="0"/>
          </a:p>
          <a:p>
            <a:pPr marL="914400" lvl="1" indent="-342900">
              <a:buFont typeface="Arial" panose="020B0604020202020204" pitchFamily="34" charset="0"/>
              <a:buChar char="•"/>
            </a:pPr>
            <a:r>
              <a:rPr lang="en-US" sz="1800" dirty="0" smtClean="0"/>
              <a:t>(</a:t>
            </a:r>
            <a:r>
              <a:rPr lang="en-US" sz="1800" dirty="0"/>
              <a:t>3) combinations of events that are not themselves extremes but lead to an </a:t>
            </a:r>
            <a:r>
              <a:rPr lang="en-US" sz="1800" b="1" i="1" dirty="0"/>
              <a:t>extreme event or impact when </a:t>
            </a:r>
            <a:r>
              <a:rPr lang="en-US" sz="1800" b="1" i="1" dirty="0" smtClean="0"/>
              <a:t>combined</a:t>
            </a:r>
            <a:r>
              <a:rPr lang="en-US" sz="1800" dirty="0" smtClean="0"/>
              <a:t> -  the </a:t>
            </a:r>
            <a:r>
              <a:rPr lang="en-US" sz="1800" dirty="0"/>
              <a:t>contributing events can be of similar (clustered multiple events) or different type(s</a:t>
            </a:r>
            <a:r>
              <a:rPr lang="en-US" sz="1800" dirty="0" smtClean="0"/>
              <a:t>) </a:t>
            </a:r>
          </a:p>
          <a:p>
            <a:pPr marL="914400" lvl="1" indent="-342900">
              <a:buFont typeface="Arial" panose="020B0604020202020204" pitchFamily="34" charset="0"/>
              <a:buChar char="•"/>
            </a:pPr>
            <a:endParaRPr lang="en-US" sz="1000" dirty="0"/>
          </a:p>
          <a:p>
            <a:pPr marL="400050" lvl="0" indent="-342900">
              <a:buFont typeface="Arial" panose="020B0604020202020204" pitchFamily="34" charset="0"/>
              <a:buChar char="•"/>
            </a:pPr>
            <a:r>
              <a:rPr lang="en-US" sz="2000" b="1" u="sng" dirty="0"/>
              <a:t>Leonard et al., 2014: </a:t>
            </a:r>
            <a:endParaRPr lang="en-US" sz="2000" b="1" u="sng" dirty="0" smtClean="0"/>
          </a:p>
          <a:p>
            <a:pPr marL="914400" lvl="1" indent="-342900">
              <a:buFont typeface="Arial" panose="020B0604020202020204" pitchFamily="34" charset="0"/>
              <a:buChar char="•"/>
            </a:pPr>
            <a:r>
              <a:rPr lang="en-US" sz="1800" dirty="0" smtClean="0"/>
              <a:t>A </a:t>
            </a:r>
            <a:r>
              <a:rPr lang="en-US" sz="1800" dirty="0"/>
              <a:t>compound event is an </a:t>
            </a:r>
            <a:r>
              <a:rPr lang="en-US" sz="1800" b="1" i="1" dirty="0"/>
              <a:t>extreme impact that depends on multiple statistically dependent </a:t>
            </a:r>
            <a:r>
              <a:rPr lang="en-US" sz="1800" dirty="0"/>
              <a:t>variables or </a:t>
            </a:r>
            <a:r>
              <a:rPr lang="en-US" sz="1800" dirty="0" smtClean="0"/>
              <a:t>events</a:t>
            </a:r>
          </a:p>
          <a:p>
            <a:pPr marL="914400" lvl="1" indent="-342900">
              <a:buFont typeface="Arial" panose="020B0604020202020204" pitchFamily="34" charset="0"/>
              <a:buChar char="•"/>
            </a:pPr>
            <a:endParaRPr lang="en-US" sz="1000" dirty="0"/>
          </a:p>
          <a:p>
            <a:pPr marL="400050" lvl="0" indent="-342900">
              <a:buFont typeface="Arial" panose="020B0604020202020204" pitchFamily="34" charset="0"/>
              <a:buChar char="•"/>
            </a:pPr>
            <a:r>
              <a:rPr lang="en-US" sz="2000" b="1" u="sng" dirty="0" err="1"/>
              <a:t>Zscheischler</a:t>
            </a:r>
            <a:r>
              <a:rPr lang="en-US" sz="2000" b="1" u="sng" dirty="0"/>
              <a:t> et al., 2018: </a:t>
            </a:r>
            <a:endParaRPr lang="en-US" sz="2000" b="1" u="sng" dirty="0" smtClean="0"/>
          </a:p>
          <a:p>
            <a:pPr marL="914400" lvl="1" indent="-342900">
              <a:buFont typeface="Arial" panose="020B0604020202020204" pitchFamily="34" charset="0"/>
              <a:buChar char="•"/>
            </a:pPr>
            <a:r>
              <a:rPr lang="en-US" sz="1800" dirty="0" smtClean="0"/>
              <a:t>The </a:t>
            </a:r>
            <a:r>
              <a:rPr lang="en-US" sz="1800" b="1" i="1" dirty="0"/>
              <a:t>combination of multiple drivers and/or hazards that contributes to societal or environmental </a:t>
            </a:r>
            <a:r>
              <a:rPr lang="en-US" sz="1800" b="1" i="1" dirty="0" smtClean="0"/>
              <a:t>impacts</a:t>
            </a:r>
            <a:endParaRPr lang="en-US" sz="1800" dirty="0"/>
          </a:p>
          <a:p>
            <a:endParaRPr lang="en-US" sz="2000" dirty="0"/>
          </a:p>
          <a:p>
            <a:endParaRPr lang="en-US" sz="2000" dirty="0"/>
          </a:p>
        </p:txBody>
      </p:sp>
      <p:sp>
        <p:nvSpPr>
          <p:cNvPr id="4" name="Footer Placeholder 3"/>
          <p:cNvSpPr>
            <a:spLocks noGrp="1"/>
          </p:cNvSpPr>
          <p:nvPr>
            <p:ph type="ftr" sz="quarter" idx="10"/>
          </p:nvPr>
        </p:nvSpPr>
        <p:spPr/>
        <p:txBody>
          <a:bodyPr/>
          <a:lstStyle/>
          <a:p>
            <a:pPr>
              <a:defRPr/>
            </a:pPr>
            <a:r>
              <a:rPr lang="en-US" smtClean="0"/>
              <a:t>File Name</a:t>
            </a:r>
            <a:endParaRPr lang="en-US"/>
          </a:p>
        </p:txBody>
      </p:sp>
      <p:sp>
        <p:nvSpPr>
          <p:cNvPr id="5" name="Slide Number Placeholder 4"/>
          <p:cNvSpPr>
            <a:spLocks noGrp="1"/>
          </p:cNvSpPr>
          <p:nvPr>
            <p:ph type="sldNum" sz="quarter" idx="11"/>
          </p:nvPr>
        </p:nvSpPr>
        <p:spPr/>
        <p:txBody>
          <a:bodyPr/>
          <a:lstStyle/>
          <a:p>
            <a:fld id="{9A257827-C34C-4251-B995-96C9C233CCC8}" type="slidenum">
              <a:rPr lang="en-US" smtClean="0"/>
              <a:pPr/>
              <a:t>3</a:t>
            </a:fld>
            <a:endParaRPr lang="en-US"/>
          </a:p>
        </p:txBody>
      </p:sp>
    </p:spTree>
    <p:extLst>
      <p:ext uri="{BB962C8B-B14F-4D97-AF65-F5344CB8AC3E}">
        <p14:creationId xmlns:p14="http://schemas.microsoft.com/office/powerpoint/2010/main" val="10673460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and cascading events – Coastal</a:t>
            </a:r>
            <a:endParaRPr lang="en-US" dirty="0"/>
          </a:p>
        </p:txBody>
      </p:sp>
      <p:sp>
        <p:nvSpPr>
          <p:cNvPr id="4" name="Footer Placeholder 3"/>
          <p:cNvSpPr>
            <a:spLocks noGrp="1"/>
          </p:cNvSpPr>
          <p:nvPr>
            <p:ph type="ftr" sz="quarter" idx="10"/>
          </p:nvPr>
        </p:nvSpPr>
        <p:spPr/>
        <p:txBody>
          <a:bodyPr/>
          <a:lstStyle/>
          <a:p>
            <a:pPr>
              <a:defRPr/>
            </a:pPr>
            <a:r>
              <a:rPr lang="en-US" smtClean="0"/>
              <a:t>File Name</a:t>
            </a:r>
            <a:endParaRPr lang="en-US"/>
          </a:p>
        </p:txBody>
      </p:sp>
      <p:sp>
        <p:nvSpPr>
          <p:cNvPr id="5" name="Slide Number Placeholder 4"/>
          <p:cNvSpPr>
            <a:spLocks noGrp="1"/>
          </p:cNvSpPr>
          <p:nvPr>
            <p:ph type="sldNum" sz="quarter" idx="11"/>
          </p:nvPr>
        </p:nvSpPr>
        <p:spPr/>
        <p:txBody>
          <a:bodyPr/>
          <a:lstStyle/>
          <a:p>
            <a:fld id="{9A257827-C34C-4251-B995-96C9C233CCC8}" type="slidenum">
              <a:rPr lang="en-US" smtClean="0"/>
              <a:pPr/>
              <a:t>4</a:t>
            </a:fld>
            <a:endParaRPr lang="en-US"/>
          </a:p>
        </p:txBody>
      </p:sp>
      <p:pic>
        <p:nvPicPr>
          <p:cNvPr id="7" name="Picture 6"/>
          <p:cNvPicPr>
            <a:picLocks noChangeAspect="1"/>
          </p:cNvPicPr>
          <p:nvPr/>
        </p:nvPicPr>
        <p:blipFill>
          <a:blip r:embed="rId3"/>
          <a:stretch>
            <a:fillRect/>
          </a:stretch>
        </p:blipFill>
        <p:spPr>
          <a:xfrm>
            <a:off x="382140" y="1946393"/>
            <a:ext cx="1378027" cy="1364437"/>
          </a:xfrm>
          <a:prstGeom prst="rect">
            <a:avLst/>
          </a:prstGeom>
        </p:spPr>
      </p:pic>
      <p:pic>
        <p:nvPicPr>
          <p:cNvPr id="11" name="Picture 10"/>
          <p:cNvPicPr>
            <a:picLocks noChangeAspect="1"/>
          </p:cNvPicPr>
          <p:nvPr/>
        </p:nvPicPr>
        <p:blipFill>
          <a:blip r:embed="rId4"/>
          <a:stretch>
            <a:fillRect/>
          </a:stretch>
        </p:blipFill>
        <p:spPr>
          <a:xfrm>
            <a:off x="234743" y="3845289"/>
            <a:ext cx="1289053" cy="1246352"/>
          </a:xfrm>
          <a:prstGeom prst="rect">
            <a:avLst/>
          </a:prstGeom>
        </p:spPr>
      </p:pic>
      <p:pic>
        <p:nvPicPr>
          <p:cNvPr id="12" name="Picture 11"/>
          <p:cNvPicPr>
            <a:picLocks noChangeAspect="1"/>
          </p:cNvPicPr>
          <p:nvPr/>
        </p:nvPicPr>
        <p:blipFill>
          <a:blip r:embed="rId5"/>
          <a:stretch>
            <a:fillRect/>
          </a:stretch>
        </p:blipFill>
        <p:spPr>
          <a:xfrm>
            <a:off x="1446667" y="3874278"/>
            <a:ext cx="1248053" cy="1154914"/>
          </a:xfrm>
          <a:prstGeom prst="rect">
            <a:avLst/>
          </a:prstGeom>
        </p:spPr>
      </p:pic>
      <p:pic>
        <p:nvPicPr>
          <p:cNvPr id="15" name="Picture 14"/>
          <p:cNvPicPr>
            <a:picLocks noChangeAspect="1"/>
          </p:cNvPicPr>
          <p:nvPr/>
        </p:nvPicPr>
        <p:blipFill>
          <a:blip r:embed="rId6"/>
          <a:stretch>
            <a:fillRect/>
          </a:stretch>
        </p:blipFill>
        <p:spPr>
          <a:xfrm>
            <a:off x="1526893" y="1993604"/>
            <a:ext cx="1367738" cy="1291908"/>
          </a:xfrm>
          <a:prstGeom prst="rect">
            <a:avLst/>
          </a:prstGeom>
        </p:spPr>
      </p:pic>
      <p:pic>
        <p:nvPicPr>
          <p:cNvPr id="16" name="Picture 15"/>
          <p:cNvPicPr>
            <a:picLocks noChangeAspect="1"/>
          </p:cNvPicPr>
          <p:nvPr/>
        </p:nvPicPr>
        <p:blipFill>
          <a:blip r:embed="rId7"/>
          <a:stretch>
            <a:fillRect/>
          </a:stretch>
        </p:blipFill>
        <p:spPr>
          <a:xfrm>
            <a:off x="6293254" y="2154051"/>
            <a:ext cx="2568335" cy="2585650"/>
          </a:xfrm>
          <a:prstGeom prst="rect">
            <a:avLst/>
          </a:prstGeom>
        </p:spPr>
      </p:pic>
      <p:pic>
        <p:nvPicPr>
          <p:cNvPr id="18" name="Picture 17"/>
          <p:cNvPicPr>
            <a:picLocks noChangeAspect="1"/>
          </p:cNvPicPr>
          <p:nvPr/>
        </p:nvPicPr>
        <p:blipFill>
          <a:blip r:embed="rId8"/>
          <a:stretch>
            <a:fillRect/>
          </a:stretch>
        </p:blipFill>
        <p:spPr>
          <a:xfrm>
            <a:off x="2834365" y="1990976"/>
            <a:ext cx="1310141" cy="1347650"/>
          </a:xfrm>
          <a:prstGeom prst="rect">
            <a:avLst/>
          </a:prstGeom>
        </p:spPr>
      </p:pic>
      <p:pic>
        <p:nvPicPr>
          <p:cNvPr id="19" name="Picture 1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8090" y="5251781"/>
            <a:ext cx="1102899" cy="1102899"/>
          </a:xfrm>
          <a:prstGeom prst="rect">
            <a:avLst/>
          </a:prstGeom>
        </p:spPr>
      </p:pic>
      <p:pic>
        <p:nvPicPr>
          <p:cNvPr id="21" name="Picture 20"/>
          <p:cNvPicPr>
            <a:picLocks noChangeAspect="1"/>
          </p:cNvPicPr>
          <p:nvPr/>
        </p:nvPicPr>
        <p:blipFill>
          <a:blip r:embed="rId6"/>
          <a:stretch>
            <a:fillRect/>
          </a:stretch>
        </p:blipFill>
        <p:spPr>
          <a:xfrm>
            <a:off x="2574012" y="3737284"/>
            <a:ext cx="1367738" cy="1291908"/>
          </a:xfrm>
          <a:prstGeom prst="rect">
            <a:avLst/>
          </a:prstGeom>
        </p:spPr>
      </p:pic>
      <p:pic>
        <p:nvPicPr>
          <p:cNvPr id="22" name="Picture 21"/>
          <p:cNvPicPr>
            <a:picLocks noChangeAspect="1"/>
          </p:cNvPicPr>
          <p:nvPr/>
        </p:nvPicPr>
        <p:blipFill>
          <a:blip r:embed="rId8"/>
          <a:stretch>
            <a:fillRect/>
          </a:stretch>
        </p:blipFill>
        <p:spPr>
          <a:xfrm>
            <a:off x="3887594" y="3778492"/>
            <a:ext cx="1256592" cy="1292568"/>
          </a:xfrm>
          <a:prstGeom prst="rect">
            <a:avLst/>
          </a:prstGeom>
        </p:spPr>
      </p:pic>
      <p:pic>
        <p:nvPicPr>
          <p:cNvPr id="23" name="Picture 22"/>
          <p:cNvPicPr>
            <a:picLocks noChangeAspect="1"/>
          </p:cNvPicPr>
          <p:nvPr/>
        </p:nvPicPr>
        <p:blipFill>
          <a:blip r:embed="rId10"/>
          <a:stretch>
            <a:fillRect/>
          </a:stretch>
        </p:blipFill>
        <p:spPr>
          <a:xfrm>
            <a:off x="5281501" y="3737284"/>
            <a:ext cx="1251919" cy="1191628"/>
          </a:xfrm>
          <a:prstGeom prst="rect">
            <a:avLst/>
          </a:prstGeom>
        </p:spPr>
      </p:pic>
      <p:pic>
        <p:nvPicPr>
          <p:cNvPr id="24" name="Picture 23"/>
          <p:cNvPicPr>
            <a:picLocks noChangeAspect="1"/>
          </p:cNvPicPr>
          <p:nvPr/>
        </p:nvPicPr>
        <p:blipFill>
          <a:blip r:embed="rId11"/>
          <a:stretch>
            <a:fillRect/>
          </a:stretch>
        </p:blipFill>
        <p:spPr>
          <a:xfrm>
            <a:off x="4344034" y="5227496"/>
            <a:ext cx="1254897" cy="1151471"/>
          </a:xfrm>
          <a:prstGeom prst="rect">
            <a:avLst/>
          </a:prstGeom>
        </p:spPr>
      </p:pic>
      <p:pic>
        <p:nvPicPr>
          <p:cNvPr id="25" name="Picture 2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277608" y="1967785"/>
            <a:ext cx="1078535" cy="1078535"/>
          </a:xfrm>
          <a:prstGeom prst="rect">
            <a:avLst/>
          </a:prstGeom>
        </p:spPr>
      </p:pic>
      <p:pic>
        <p:nvPicPr>
          <p:cNvPr id="26" name="Picture 25"/>
          <p:cNvPicPr>
            <a:picLocks noChangeAspect="1"/>
          </p:cNvPicPr>
          <p:nvPr/>
        </p:nvPicPr>
        <p:blipFill>
          <a:blip r:embed="rId13"/>
          <a:stretch>
            <a:fillRect/>
          </a:stretch>
        </p:blipFill>
        <p:spPr>
          <a:xfrm>
            <a:off x="6710295" y="4739701"/>
            <a:ext cx="2176410" cy="1918291"/>
          </a:xfrm>
          <a:prstGeom prst="rect">
            <a:avLst/>
          </a:prstGeom>
        </p:spPr>
      </p:pic>
      <p:pic>
        <p:nvPicPr>
          <p:cNvPr id="27" name="Picture 26">
            <a:extLst>
              <a:ext uri="{FF2B5EF4-FFF2-40B4-BE49-F238E27FC236}">
                <a16:creationId xmlns="" xmlns:a16="http://schemas.microsoft.com/office/drawing/2014/main" id="{A2A2886D-1BAA-AB4F-9B09-7D6049ABC879}"/>
              </a:ext>
            </a:extLst>
          </p:cNvPr>
          <p:cNvPicPr>
            <a:picLocks noChangeAspect="1"/>
          </p:cNvPicPr>
          <p:nvPr/>
        </p:nvPicPr>
        <p:blipFill>
          <a:blip r:embed="rId14"/>
          <a:stretch>
            <a:fillRect/>
          </a:stretch>
        </p:blipFill>
        <p:spPr>
          <a:xfrm>
            <a:off x="6367493" y="991020"/>
            <a:ext cx="1102471" cy="1102471"/>
          </a:xfrm>
          <a:prstGeom prst="rect">
            <a:avLst/>
          </a:prstGeom>
        </p:spPr>
      </p:pic>
      <p:pic>
        <p:nvPicPr>
          <p:cNvPr id="3" name="Picture 2"/>
          <p:cNvPicPr>
            <a:picLocks noChangeAspect="1"/>
          </p:cNvPicPr>
          <p:nvPr/>
        </p:nvPicPr>
        <p:blipFill>
          <a:blip r:embed="rId15"/>
          <a:stretch>
            <a:fillRect/>
          </a:stretch>
        </p:blipFill>
        <p:spPr>
          <a:xfrm>
            <a:off x="5144186" y="1091870"/>
            <a:ext cx="909491" cy="936197"/>
          </a:xfrm>
          <a:prstGeom prst="ellipse">
            <a:avLst/>
          </a:prstGeom>
        </p:spPr>
      </p:pic>
    </p:spTree>
    <p:extLst>
      <p:ext uri="{BB962C8B-B14F-4D97-AF65-F5344CB8AC3E}">
        <p14:creationId xmlns:p14="http://schemas.microsoft.com/office/powerpoint/2010/main" val="3251889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Compound and cascading events – Inland</a:t>
            </a:r>
            <a:endParaRPr lang="en-US" dirty="0"/>
          </a:p>
        </p:txBody>
      </p:sp>
      <p:sp>
        <p:nvSpPr>
          <p:cNvPr id="4" name="Footer Placeholder 3"/>
          <p:cNvSpPr>
            <a:spLocks noGrp="1"/>
          </p:cNvSpPr>
          <p:nvPr>
            <p:ph type="ftr" sz="quarter" idx="10"/>
          </p:nvPr>
        </p:nvSpPr>
        <p:spPr/>
        <p:txBody>
          <a:bodyPr/>
          <a:lstStyle/>
          <a:p>
            <a:pPr>
              <a:defRPr/>
            </a:pPr>
            <a:r>
              <a:rPr lang="en-US" smtClean="0"/>
              <a:t>File Name</a:t>
            </a:r>
            <a:endParaRPr lang="en-US"/>
          </a:p>
        </p:txBody>
      </p:sp>
      <p:sp>
        <p:nvSpPr>
          <p:cNvPr id="5" name="Slide Number Placeholder 4"/>
          <p:cNvSpPr>
            <a:spLocks noGrp="1"/>
          </p:cNvSpPr>
          <p:nvPr>
            <p:ph type="sldNum" sz="quarter" idx="11"/>
          </p:nvPr>
        </p:nvSpPr>
        <p:spPr/>
        <p:txBody>
          <a:bodyPr/>
          <a:lstStyle/>
          <a:p>
            <a:fld id="{9A257827-C34C-4251-B995-96C9C233CCC8}" type="slidenum">
              <a:rPr lang="en-US" smtClean="0"/>
              <a:pPr/>
              <a:t>5</a:t>
            </a:fld>
            <a:endParaRPr lang="en-US"/>
          </a:p>
        </p:txBody>
      </p:sp>
      <p:pic>
        <p:nvPicPr>
          <p:cNvPr id="8" name="Picture 7"/>
          <p:cNvPicPr>
            <a:picLocks noChangeAspect="1"/>
          </p:cNvPicPr>
          <p:nvPr/>
        </p:nvPicPr>
        <p:blipFill>
          <a:blip r:embed="rId3"/>
          <a:stretch>
            <a:fillRect/>
          </a:stretch>
        </p:blipFill>
        <p:spPr>
          <a:xfrm>
            <a:off x="184575" y="2233930"/>
            <a:ext cx="1849088" cy="1699473"/>
          </a:xfrm>
          <a:prstGeom prst="ellipse">
            <a:avLst/>
          </a:prstGeom>
        </p:spPr>
      </p:pic>
      <p:pic>
        <p:nvPicPr>
          <p:cNvPr id="9" name="Picture 8"/>
          <p:cNvPicPr>
            <a:picLocks noChangeAspect="1"/>
          </p:cNvPicPr>
          <p:nvPr/>
        </p:nvPicPr>
        <p:blipFill>
          <a:blip r:embed="rId4"/>
          <a:stretch>
            <a:fillRect/>
          </a:stretch>
        </p:blipFill>
        <p:spPr>
          <a:xfrm>
            <a:off x="705926" y="4612943"/>
            <a:ext cx="1954555" cy="2057662"/>
          </a:xfrm>
          <a:prstGeom prst="rect">
            <a:avLst/>
          </a:prstGeom>
        </p:spPr>
      </p:pic>
      <p:pic>
        <p:nvPicPr>
          <p:cNvPr id="13" name="Picture 12"/>
          <p:cNvPicPr>
            <a:picLocks noChangeAspect="1"/>
          </p:cNvPicPr>
          <p:nvPr/>
        </p:nvPicPr>
        <p:blipFill>
          <a:blip r:embed="rId5"/>
          <a:stretch>
            <a:fillRect/>
          </a:stretch>
        </p:blipFill>
        <p:spPr>
          <a:xfrm>
            <a:off x="3272044" y="2135892"/>
            <a:ext cx="1941969" cy="1860544"/>
          </a:xfrm>
          <a:prstGeom prst="rect">
            <a:avLst/>
          </a:prstGeom>
        </p:spPr>
      </p:pic>
      <p:pic>
        <p:nvPicPr>
          <p:cNvPr id="14" name="Picture 13"/>
          <p:cNvPicPr>
            <a:picLocks noChangeAspect="1"/>
          </p:cNvPicPr>
          <p:nvPr/>
        </p:nvPicPr>
        <p:blipFill>
          <a:blip r:embed="rId6"/>
          <a:stretch>
            <a:fillRect/>
          </a:stretch>
        </p:blipFill>
        <p:spPr>
          <a:xfrm>
            <a:off x="4944308" y="3138176"/>
            <a:ext cx="2043876" cy="1948069"/>
          </a:xfrm>
          <a:prstGeom prst="ellipse">
            <a:avLst/>
          </a:prstGeom>
        </p:spPr>
      </p:pic>
      <p:pic>
        <p:nvPicPr>
          <p:cNvPr id="16" name="Picture 15"/>
          <p:cNvPicPr>
            <a:picLocks noChangeAspect="1"/>
          </p:cNvPicPr>
          <p:nvPr/>
        </p:nvPicPr>
        <p:blipFill>
          <a:blip r:embed="rId7"/>
          <a:stretch>
            <a:fillRect/>
          </a:stretch>
        </p:blipFill>
        <p:spPr>
          <a:xfrm>
            <a:off x="6564054" y="1812875"/>
            <a:ext cx="2386762" cy="2402853"/>
          </a:xfrm>
          <a:prstGeom prst="ellipse">
            <a:avLst/>
          </a:prstGeom>
        </p:spPr>
      </p:pic>
      <p:pic>
        <p:nvPicPr>
          <p:cNvPr id="3" name="Picture 2"/>
          <p:cNvPicPr>
            <a:picLocks noChangeAspect="1"/>
          </p:cNvPicPr>
          <p:nvPr/>
        </p:nvPicPr>
        <p:blipFill>
          <a:blip r:embed="rId8"/>
          <a:stretch>
            <a:fillRect/>
          </a:stretch>
        </p:blipFill>
        <p:spPr>
          <a:xfrm>
            <a:off x="4495800" y="4948477"/>
            <a:ext cx="2068254" cy="1760794"/>
          </a:xfrm>
          <a:prstGeom prst="rect">
            <a:avLst/>
          </a:prstGeom>
        </p:spPr>
      </p:pic>
      <p:pic>
        <p:nvPicPr>
          <p:cNvPr id="20" name="Picture 19"/>
          <p:cNvPicPr>
            <a:picLocks noChangeAspect="1"/>
          </p:cNvPicPr>
          <p:nvPr/>
        </p:nvPicPr>
        <p:blipFill>
          <a:blip r:embed="rId9"/>
          <a:stretch>
            <a:fillRect/>
          </a:stretch>
        </p:blipFill>
        <p:spPr>
          <a:xfrm>
            <a:off x="5112255" y="1220265"/>
            <a:ext cx="1707982" cy="1625727"/>
          </a:xfrm>
          <a:prstGeom prst="rect">
            <a:avLst/>
          </a:prstGeom>
        </p:spPr>
      </p:pic>
      <p:pic>
        <p:nvPicPr>
          <p:cNvPr id="21" name="Picture 20">
            <a:extLst>
              <a:ext uri="{FF2B5EF4-FFF2-40B4-BE49-F238E27FC236}">
                <a16:creationId xmlns:lc="http://schemas.openxmlformats.org/drawingml/2006/lockedCanvas" xmlns:a16="http://schemas.microsoft.com/office/drawing/2014/main" xmlns="" id="{23C56070-3C50-D74F-88B4-29CBCC477FA8}"/>
              </a:ext>
            </a:extLst>
          </p:cNvPr>
          <p:cNvPicPr>
            <a:picLocks noChangeAspect="1"/>
          </p:cNvPicPr>
          <p:nvPr/>
        </p:nvPicPr>
        <p:blipFill>
          <a:blip r:embed="rId10"/>
          <a:stretch>
            <a:fillRect/>
          </a:stretch>
        </p:blipFill>
        <p:spPr>
          <a:xfrm>
            <a:off x="1720577" y="1255634"/>
            <a:ext cx="1364158" cy="1364158"/>
          </a:xfrm>
          <a:prstGeom prst="rect">
            <a:avLst/>
          </a:prstGeom>
        </p:spPr>
      </p:pic>
      <p:pic>
        <p:nvPicPr>
          <p:cNvPr id="10" name="Content Placeholder 9"/>
          <p:cNvPicPr>
            <a:picLocks noGrp="1" noChangeAspect="1"/>
          </p:cNvPicPr>
          <p:nvPr>
            <p:ph idx="1"/>
          </p:nvPr>
        </p:nvPicPr>
        <p:blipFill>
          <a:blip r:embed="rId11"/>
          <a:stretch>
            <a:fillRect/>
          </a:stretch>
        </p:blipFill>
        <p:spPr>
          <a:xfrm>
            <a:off x="1554700" y="3223766"/>
            <a:ext cx="1955782" cy="1862479"/>
          </a:xfrm>
          <a:prstGeom prst="ellipse">
            <a:avLst/>
          </a:prstGeom>
        </p:spPr>
      </p:pic>
      <p:pic>
        <p:nvPicPr>
          <p:cNvPr id="18" name="Picture 17"/>
          <p:cNvPicPr>
            <a:picLocks noChangeAspect="1"/>
          </p:cNvPicPr>
          <p:nvPr/>
        </p:nvPicPr>
        <p:blipFill>
          <a:blip r:embed="rId12"/>
          <a:stretch>
            <a:fillRect/>
          </a:stretch>
        </p:blipFill>
        <p:spPr>
          <a:xfrm>
            <a:off x="6564054" y="4703091"/>
            <a:ext cx="2442034" cy="2006180"/>
          </a:xfrm>
          <a:prstGeom prst="rect">
            <a:avLst/>
          </a:prstGeom>
        </p:spPr>
      </p:pic>
      <p:pic>
        <p:nvPicPr>
          <p:cNvPr id="15" name="Picture 14">
            <a:extLst>
              <a:ext uri="{FF2B5EF4-FFF2-40B4-BE49-F238E27FC236}">
                <a16:creationId xmlns:a16="http://schemas.microsoft.com/office/drawing/2014/main" xmlns="" id="{5B6F4DA0-A985-4F46-BC9D-47182D66A94A}"/>
              </a:ext>
            </a:extLst>
          </p:cNvPr>
          <p:cNvPicPr>
            <a:picLocks noChangeAspect="1"/>
          </p:cNvPicPr>
          <p:nvPr/>
        </p:nvPicPr>
        <p:blipFill>
          <a:blip r:embed="rId13"/>
          <a:stretch>
            <a:fillRect/>
          </a:stretch>
        </p:blipFill>
        <p:spPr>
          <a:xfrm>
            <a:off x="3056422" y="4278570"/>
            <a:ext cx="1625818" cy="1623122"/>
          </a:xfrm>
          <a:prstGeom prst="rect">
            <a:avLst/>
          </a:prstGeom>
        </p:spPr>
      </p:pic>
    </p:spTree>
    <p:extLst>
      <p:ext uri="{BB962C8B-B14F-4D97-AF65-F5344CB8AC3E}">
        <p14:creationId xmlns:p14="http://schemas.microsoft.com/office/powerpoint/2010/main" val="3407973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Decision-Makers perspective – Actionable science, not necessarily latest  or most complex science Approach</a:t>
            </a:r>
            <a:endParaRPr lang="en-US" sz="2000" dirty="0"/>
          </a:p>
        </p:txBody>
      </p:sp>
      <p:sp>
        <p:nvSpPr>
          <p:cNvPr id="3" name="Content Placeholder 2"/>
          <p:cNvSpPr>
            <a:spLocks noGrp="1"/>
          </p:cNvSpPr>
          <p:nvPr>
            <p:ph idx="1"/>
          </p:nvPr>
        </p:nvSpPr>
        <p:spPr>
          <a:xfrm>
            <a:off x="313267" y="1759268"/>
            <a:ext cx="8382000" cy="4611363"/>
          </a:xfrm>
        </p:spPr>
        <p:txBody>
          <a:bodyPr/>
          <a:lstStyle/>
          <a:p>
            <a:pPr marL="342900" indent="-342900">
              <a:buFont typeface="Arial" panose="020B0604020202020204" pitchFamily="34" charset="0"/>
              <a:buChar char="•"/>
            </a:pPr>
            <a:r>
              <a:rPr lang="en-US" sz="2000" dirty="0" smtClean="0"/>
              <a:t>Decision-makers especially need to consider surprises or cases where a weak signal could result in large consequence – these are situations where models provide only part of needed information</a:t>
            </a:r>
          </a:p>
          <a:p>
            <a:pPr marL="342900" indent="-342900">
              <a:buFont typeface="Arial" panose="020B0604020202020204" pitchFamily="34" charset="0"/>
              <a:buChar char="•"/>
            </a:pPr>
            <a:r>
              <a:rPr lang="en-US" sz="2000" dirty="0" smtClean="0"/>
              <a:t>Decision-makers begin with the requirements for acceptable performance and reliability of </a:t>
            </a:r>
            <a:r>
              <a:rPr lang="en-US" sz="2000" dirty="0"/>
              <a:t>their asset/project/system </a:t>
            </a:r>
            <a:r>
              <a:rPr lang="en-US" sz="2000" dirty="0" smtClean="0"/>
              <a:t>and </a:t>
            </a:r>
            <a:r>
              <a:rPr lang="en-US" sz="2000" i="1" dirty="0" smtClean="0"/>
              <a:t>then</a:t>
            </a:r>
            <a:r>
              <a:rPr lang="en-US" sz="2000" dirty="0" smtClean="0"/>
              <a:t> </a:t>
            </a:r>
          </a:p>
          <a:p>
            <a:pPr marL="857250" lvl="1" indent="-342900">
              <a:buFont typeface="Arial" panose="020B0604020202020204" pitchFamily="34" charset="0"/>
              <a:buChar char="•"/>
            </a:pPr>
            <a:r>
              <a:rPr lang="en-US" sz="2000" dirty="0" smtClean="0"/>
              <a:t>ID the impacts or combinations of impacts that increase vulnerability and decrease performance and reliability </a:t>
            </a:r>
          </a:p>
          <a:p>
            <a:pPr marL="857250" lvl="1" indent="-342900">
              <a:buFont typeface="Arial" panose="020B0604020202020204" pitchFamily="34" charset="0"/>
              <a:buChar char="•"/>
            </a:pPr>
            <a:r>
              <a:rPr lang="en-US" sz="2000" dirty="0" smtClean="0"/>
              <a:t>Assess likelihood of occurrence</a:t>
            </a:r>
          </a:p>
          <a:p>
            <a:pPr marL="857250" lvl="1" indent="-342900">
              <a:buFont typeface="Arial" panose="020B0604020202020204" pitchFamily="34" charset="0"/>
              <a:buChar char="•"/>
            </a:pPr>
            <a:r>
              <a:rPr lang="en-US" sz="2000" dirty="0" smtClean="0"/>
              <a:t>Use this knowledge to plan and implement measures to prepare, absorb, recover wisely, and adapt or transform to reduce future occurrences</a:t>
            </a:r>
          </a:p>
          <a:p>
            <a:pPr marL="342900" indent="-342900">
              <a:buFont typeface="Arial" panose="020B0604020202020204" pitchFamily="34" charset="0"/>
              <a:buChar char="•"/>
            </a:pPr>
            <a:r>
              <a:rPr lang="en-US" sz="2000" dirty="0" smtClean="0"/>
              <a:t>The information supporting the assessment does not necessarily have to be complex but it does have to be actionable</a:t>
            </a:r>
          </a:p>
        </p:txBody>
      </p:sp>
      <p:sp>
        <p:nvSpPr>
          <p:cNvPr id="4" name="Footer Placeholder 3"/>
          <p:cNvSpPr>
            <a:spLocks noGrp="1"/>
          </p:cNvSpPr>
          <p:nvPr>
            <p:ph type="ftr" sz="quarter" idx="10"/>
          </p:nvPr>
        </p:nvSpPr>
        <p:spPr>
          <a:xfrm>
            <a:off x="353811" y="6516364"/>
            <a:ext cx="2900362" cy="217493"/>
          </a:xfrm>
        </p:spPr>
        <p:txBody>
          <a:bodyPr/>
          <a:lstStyle/>
          <a:p>
            <a:pPr>
              <a:defRPr/>
            </a:pPr>
            <a:r>
              <a:rPr lang="en-US" smtClean="0"/>
              <a:t>File Name</a:t>
            </a:r>
            <a:endParaRPr lang="en-US"/>
          </a:p>
        </p:txBody>
      </p:sp>
      <p:sp>
        <p:nvSpPr>
          <p:cNvPr id="5" name="Slide Number Placeholder 4"/>
          <p:cNvSpPr>
            <a:spLocks noGrp="1"/>
          </p:cNvSpPr>
          <p:nvPr>
            <p:ph type="sldNum" sz="quarter" idx="11"/>
          </p:nvPr>
        </p:nvSpPr>
        <p:spPr/>
        <p:txBody>
          <a:bodyPr/>
          <a:lstStyle/>
          <a:p>
            <a:fld id="{9A257827-C34C-4251-B995-96C9C233CCC8}" type="slidenum">
              <a:rPr lang="en-US" smtClean="0"/>
              <a:pPr/>
              <a:t>6</a:t>
            </a:fld>
            <a:endParaRPr lang="en-US"/>
          </a:p>
        </p:txBody>
      </p:sp>
      <p:sp>
        <p:nvSpPr>
          <p:cNvPr id="10" name="TextBox 9"/>
          <p:cNvSpPr txBox="1"/>
          <p:nvPr/>
        </p:nvSpPr>
        <p:spPr>
          <a:xfrm>
            <a:off x="533400" y="1213426"/>
            <a:ext cx="8347074" cy="400110"/>
          </a:xfrm>
          <a:prstGeom prst="rect">
            <a:avLst/>
          </a:prstGeom>
          <a:noFill/>
        </p:spPr>
        <p:txBody>
          <a:bodyPr wrap="square" rtlCol="0">
            <a:spAutoFit/>
          </a:bodyPr>
          <a:lstStyle/>
          <a:p>
            <a:r>
              <a:rPr lang="en-US" sz="2000" i="1" dirty="0" smtClean="0"/>
              <a:t>“All models are wrong; some are useful.” </a:t>
            </a:r>
            <a:r>
              <a:rPr lang="en-US" sz="2000" dirty="0" smtClean="0"/>
              <a:t>George EP Box</a:t>
            </a:r>
            <a:endParaRPr lang="en-US" sz="2000" dirty="0"/>
          </a:p>
        </p:txBody>
      </p:sp>
    </p:spTree>
    <p:extLst>
      <p:ext uri="{BB962C8B-B14F-4D97-AF65-F5344CB8AC3E}">
        <p14:creationId xmlns:p14="http://schemas.microsoft.com/office/powerpoint/2010/main" val="2975900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does combined storm surge and runoff impact levee performance? Simple evaluation</a:t>
            </a:r>
            <a:endParaRPr lang="en-US" dirty="0"/>
          </a:p>
        </p:txBody>
      </p:sp>
      <p:pic>
        <p:nvPicPr>
          <p:cNvPr id="6" name="Content Placeholder 5"/>
          <p:cNvPicPr>
            <a:picLocks noGrp="1" noChangeAspect="1"/>
          </p:cNvPicPr>
          <p:nvPr>
            <p:ph idx="1"/>
          </p:nvPr>
        </p:nvPicPr>
        <p:blipFill>
          <a:blip r:embed="rId3"/>
          <a:stretch>
            <a:fillRect/>
          </a:stretch>
        </p:blipFill>
        <p:spPr>
          <a:xfrm>
            <a:off x="4495800" y="1371600"/>
            <a:ext cx="4327594" cy="3308239"/>
          </a:xfrm>
          <a:prstGeom prst="rect">
            <a:avLst/>
          </a:prstGeom>
        </p:spPr>
      </p:pic>
      <p:sp>
        <p:nvSpPr>
          <p:cNvPr id="4" name="Footer Placeholder 3"/>
          <p:cNvSpPr>
            <a:spLocks noGrp="1"/>
          </p:cNvSpPr>
          <p:nvPr>
            <p:ph type="ftr" sz="quarter" idx="10"/>
          </p:nvPr>
        </p:nvSpPr>
        <p:spPr/>
        <p:txBody>
          <a:bodyPr/>
          <a:lstStyle/>
          <a:p>
            <a:pPr>
              <a:defRPr/>
            </a:pPr>
            <a:r>
              <a:rPr lang="en-US" smtClean="0"/>
              <a:t>File Name</a:t>
            </a:r>
            <a:endParaRPr lang="en-US"/>
          </a:p>
        </p:txBody>
      </p:sp>
      <p:sp>
        <p:nvSpPr>
          <p:cNvPr id="5" name="Slide Number Placeholder 4"/>
          <p:cNvSpPr>
            <a:spLocks noGrp="1"/>
          </p:cNvSpPr>
          <p:nvPr>
            <p:ph type="sldNum" sz="quarter" idx="11"/>
          </p:nvPr>
        </p:nvSpPr>
        <p:spPr/>
        <p:txBody>
          <a:bodyPr/>
          <a:lstStyle/>
          <a:p>
            <a:fld id="{9A257827-C34C-4251-B995-96C9C233CCC8}" type="slidenum">
              <a:rPr lang="en-US" smtClean="0"/>
              <a:pPr/>
              <a:t>7</a:t>
            </a:fld>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9948" y="1214507"/>
            <a:ext cx="2804745" cy="2461846"/>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3603" y="4023903"/>
            <a:ext cx="3011090" cy="2191266"/>
          </a:xfrm>
          <a:prstGeom prst="rect">
            <a:avLst/>
          </a:prstGeom>
        </p:spPr>
      </p:pic>
      <p:sp>
        <p:nvSpPr>
          <p:cNvPr id="9" name="TextBox 8"/>
          <p:cNvSpPr txBox="1"/>
          <p:nvPr/>
        </p:nvSpPr>
        <p:spPr>
          <a:xfrm>
            <a:off x="1209024" y="3594080"/>
            <a:ext cx="2480166" cy="369332"/>
          </a:xfrm>
          <a:prstGeom prst="rect">
            <a:avLst/>
          </a:prstGeom>
          <a:noFill/>
        </p:spPr>
        <p:txBody>
          <a:bodyPr wrap="none" rtlCol="0">
            <a:spAutoFit/>
          </a:bodyPr>
          <a:lstStyle/>
          <a:p>
            <a:r>
              <a:rPr lang="en-US" b="1" dirty="0" smtClean="0"/>
              <a:t>Storm causing surge</a:t>
            </a:r>
            <a:endParaRPr lang="en-US" b="1" dirty="0"/>
          </a:p>
        </p:txBody>
      </p:sp>
      <p:sp>
        <p:nvSpPr>
          <p:cNvPr id="10" name="TextBox 9"/>
          <p:cNvSpPr txBox="1"/>
          <p:nvPr/>
        </p:nvSpPr>
        <p:spPr>
          <a:xfrm>
            <a:off x="811468" y="6077205"/>
            <a:ext cx="3031890" cy="369332"/>
          </a:xfrm>
          <a:prstGeom prst="rect">
            <a:avLst/>
          </a:prstGeom>
          <a:noFill/>
        </p:spPr>
        <p:txBody>
          <a:bodyPr wrap="square" rtlCol="0">
            <a:spAutoFit/>
          </a:bodyPr>
          <a:lstStyle/>
          <a:p>
            <a:r>
              <a:rPr lang="en-US" b="1" dirty="0" smtClean="0"/>
              <a:t>Simple flow relationship</a:t>
            </a:r>
            <a:endParaRPr lang="en-US" b="1" dirty="0"/>
          </a:p>
        </p:txBody>
      </p:sp>
      <p:sp>
        <p:nvSpPr>
          <p:cNvPr id="11" name="Right Brace 10"/>
          <p:cNvSpPr/>
          <p:nvPr/>
        </p:nvSpPr>
        <p:spPr>
          <a:xfrm>
            <a:off x="3694877" y="1371600"/>
            <a:ext cx="743058" cy="492609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pic>
        <p:nvPicPr>
          <p:cNvPr id="12" name="Picture 11"/>
          <p:cNvPicPr>
            <a:picLocks noChangeAspect="1"/>
          </p:cNvPicPr>
          <p:nvPr/>
        </p:nvPicPr>
        <p:blipFill>
          <a:blip r:embed="rId6"/>
          <a:stretch>
            <a:fillRect/>
          </a:stretch>
        </p:blipFill>
        <p:spPr>
          <a:xfrm>
            <a:off x="6226639" y="4183174"/>
            <a:ext cx="2602442" cy="2395998"/>
          </a:xfrm>
          <a:prstGeom prst="rect">
            <a:avLst/>
          </a:prstGeom>
          <a:ln>
            <a:noFill/>
          </a:ln>
          <a:effectLst>
            <a:outerShdw blurRad="292100" dist="139700" dir="2700000" algn="tl" rotWithShape="0">
              <a:srgbClr val="333333">
                <a:alpha val="65000"/>
              </a:srgbClr>
            </a:outerShdw>
          </a:effectLst>
        </p:spPr>
      </p:pic>
      <p:cxnSp>
        <p:nvCxnSpPr>
          <p:cNvPr id="14" name="Straight Connector 13"/>
          <p:cNvCxnSpPr/>
          <p:nvPr/>
        </p:nvCxnSpPr>
        <p:spPr>
          <a:xfrm>
            <a:off x="5029200" y="3834648"/>
            <a:ext cx="1219200" cy="2744524"/>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a:off x="6426503" y="3276600"/>
            <a:ext cx="2320557" cy="933932"/>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19280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 xmlns:a16="http://schemas.microsoft.com/office/drawing/2014/main" id="{104F76A7-39F6-4B4F-BC0B-FD487079E508}"/>
              </a:ext>
            </a:extLst>
          </p:cNvPr>
          <p:cNvSpPr>
            <a:spLocks noGrp="1"/>
          </p:cNvSpPr>
          <p:nvPr>
            <p:ph type="title"/>
          </p:nvPr>
        </p:nvSpPr>
        <p:spPr/>
        <p:txBody>
          <a:bodyPr/>
          <a:lstStyle/>
          <a:p>
            <a:r>
              <a:rPr lang="en-US" dirty="0" smtClean="0"/>
              <a:t>Where might we see changing runoff? Nonstationarity of Unimpaired </a:t>
            </a:r>
            <a:r>
              <a:rPr lang="en-US" dirty="0"/>
              <a:t>Stream Gauges</a:t>
            </a:r>
          </a:p>
        </p:txBody>
      </p:sp>
      <p:sp>
        <p:nvSpPr>
          <p:cNvPr id="4" name="Slide Number Placeholder 3">
            <a:extLst>
              <a:ext uri="{FF2B5EF4-FFF2-40B4-BE49-F238E27FC236}">
                <a16:creationId xmlns="" xmlns:a16="http://schemas.microsoft.com/office/drawing/2014/main" id="{6D234F3E-98CC-45F0-9259-594AFACE1CBC}"/>
              </a:ext>
            </a:extLst>
          </p:cNvPr>
          <p:cNvSpPr>
            <a:spLocks noGrp="1"/>
          </p:cNvSpPr>
          <p:nvPr>
            <p:ph type="sldNum" sz="quarter" idx="11"/>
          </p:nvPr>
        </p:nvSpPr>
        <p:spPr/>
        <p:txBody>
          <a:bodyPr/>
          <a:lstStyle/>
          <a:p>
            <a:fld id="{0D0E9D3B-CB56-40AE-B0A9-8DA5E1AEFDB7}" type="slidenum">
              <a:rPr lang="en-US" smtClean="0"/>
              <a:pPr/>
              <a:t>8</a:t>
            </a:fld>
            <a:endParaRPr lang="en-US" dirty="0"/>
          </a:p>
        </p:txBody>
      </p:sp>
      <p:sp>
        <p:nvSpPr>
          <p:cNvPr id="8" name="Rectangle 7">
            <a:extLst>
              <a:ext uri="{FF2B5EF4-FFF2-40B4-BE49-F238E27FC236}">
                <a16:creationId xmlns="" xmlns:a16="http://schemas.microsoft.com/office/drawing/2014/main" id="{D95265A2-F49D-46F4-8B85-5E3AD964C21E}"/>
              </a:ext>
            </a:extLst>
          </p:cNvPr>
          <p:cNvSpPr/>
          <p:nvPr/>
        </p:nvSpPr>
        <p:spPr>
          <a:xfrm>
            <a:off x="344364" y="1294128"/>
            <a:ext cx="8382000" cy="1144272"/>
          </a:xfrm>
          <a:prstGeom prst="rect">
            <a:avLst/>
          </a:prstGeom>
          <a:solidFill>
            <a:schemeClr val="tx2">
              <a:alpha val="89000"/>
            </a:schemeClr>
          </a:solidFill>
          <a:ln>
            <a:solidFill>
              <a:schemeClr val="tx1"/>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 xmlns:a16="http://schemas.microsoft.com/office/drawing/2014/main" id="{11272D2A-3B75-4DA3-BCF7-FC66DEC61034}"/>
              </a:ext>
            </a:extLst>
          </p:cNvPr>
          <p:cNvSpPr txBox="1"/>
          <p:nvPr/>
        </p:nvSpPr>
        <p:spPr>
          <a:xfrm>
            <a:off x="609600" y="1081088"/>
            <a:ext cx="848460" cy="276999"/>
          </a:xfrm>
          <a:prstGeom prst="rect">
            <a:avLst/>
          </a:prstGeom>
          <a:solidFill>
            <a:schemeClr val="tx2"/>
          </a:solidFill>
        </p:spPr>
        <p:txBody>
          <a:bodyPr wrap="square" rtlCol="0">
            <a:spAutoFit/>
          </a:bodyPr>
          <a:lstStyle/>
          <a:p>
            <a:pPr algn="ctr"/>
            <a:r>
              <a:rPr lang="en-US" sz="1200" b="1" dirty="0"/>
              <a:t>Dataset</a:t>
            </a:r>
          </a:p>
        </p:txBody>
      </p:sp>
      <p:sp>
        <p:nvSpPr>
          <p:cNvPr id="10" name="Rectangle 9">
            <a:extLst>
              <a:ext uri="{FF2B5EF4-FFF2-40B4-BE49-F238E27FC236}">
                <a16:creationId xmlns="" xmlns:a16="http://schemas.microsoft.com/office/drawing/2014/main" id="{676B73A6-F15F-42DC-8BC7-20E78B59C926}"/>
              </a:ext>
            </a:extLst>
          </p:cNvPr>
          <p:cNvSpPr/>
          <p:nvPr/>
        </p:nvSpPr>
        <p:spPr>
          <a:xfrm>
            <a:off x="353478" y="1269177"/>
            <a:ext cx="8408376" cy="1061829"/>
          </a:xfrm>
          <a:prstGeom prst="rect">
            <a:avLst/>
          </a:prstGeom>
        </p:spPr>
        <p:txBody>
          <a:bodyPr wrap="square">
            <a:spAutoFit/>
          </a:bodyPr>
          <a:lstStyle/>
          <a:p>
            <a:r>
              <a:rPr lang="en-US" sz="1050" i="1" dirty="0"/>
              <a:t>Stream data was pulled from </a:t>
            </a:r>
            <a:r>
              <a:rPr lang="en-US" sz="1050" i="1" dirty="0" smtClean="0"/>
              <a:t>USGS </a:t>
            </a:r>
            <a:r>
              <a:rPr lang="en-US" sz="1050" b="1" i="1" dirty="0" smtClean="0"/>
              <a:t>(the Gages II data)</a:t>
            </a:r>
            <a:r>
              <a:rPr lang="en-US" sz="1050" i="1" dirty="0" smtClean="0"/>
              <a:t> </a:t>
            </a:r>
            <a:r>
              <a:rPr lang="en-US" sz="1050" i="1" dirty="0"/>
              <a:t>and reduced to just those streams which are defined to be </a:t>
            </a:r>
            <a:r>
              <a:rPr lang="en-US" sz="1050" b="1" i="1" dirty="0"/>
              <a:t>unimpaired</a:t>
            </a:r>
            <a:r>
              <a:rPr lang="en-US" sz="1050" i="1" dirty="0"/>
              <a:t>.</a:t>
            </a:r>
          </a:p>
          <a:p>
            <a:pPr marL="171450" indent="-171450">
              <a:buFont typeface="Arial" panose="020B0604020202020204" pitchFamily="34" charset="0"/>
              <a:buChar char="•"/>
            </a:pPr>
            <a:r>
              <a:rPr lang="en-US" sz="1050" dirty="0"/>
              <a:t>For each stream in the data set, annual instantaneous peak flow was used as a measure of stream behavior</a:t>
            </a:r>
          </a:p>
          <a:p>
            <a:pPr marL="171450" indent="-171450">
              <a:buFont typeface="Arial" panose="020B0604020202020204" pitchFamily="34" charset="0"/>
              <a:buChar char="•"/>
            </a:pPr>
            <a:r>
              <a:rPr lang="en-US" sz="1050" dirty="0"/>
              <a:t>Stream were flagged as having a nonstationarity if two or more statistical methods detected a change in the same year at that gauge</a:t>
            </a:r>
          </a:p>
          <a:p>
            <a:pPr marL="628650" lvl="1" indent="-171450">
              <a:buFont typeface="Arial" panose="020B0604020202020204" pitchFamily="34" charset="0"/>
              <a:buChar char="•"/>
            </a:pPr>
            <a:r>
              <a:rPr lang="en-US" sz="1050" dirty="0"/>
              <a:t>This is shown in the plot below, where blue gauges did not have a nonstationarity with consensus and the orange did</a:t>
            </a:r>
          </a:p>
          <a:p>
            <a:pPr marL="171450" indent="-171450">
              <a:buFont typeface="Arial" panose="020B0604020202020204" pitchFamily="34" charset="0"/>
              <a:buChar char="•"/>
            </a:pPr>
            <a:r>
              <a:rPr lang="en-US" sz="1050" dirty="0"/>
              <a:t>The resulting data set held a variety of features, but the analysis here focused on presence of nonstationarity, and latitude / </a:t>
            </a:r>
            <a:r>
              <a:rPr lang="en-US" sz="1050" dirty="0" smtClean="0"/>
              <a:t>longitude</a:t>
            </a:r>
          </a:p>
          <a:p>
            <a:pPr marL="171450" indent="-171450">
              <a:buFont typeface="Arial" panose="020B0604020202020204" pitchFamily="34" charset="0"/>
              <a:buChar char="•"/>
            </a:pPr>
            <a:r>
              <a:rPr lang="en-US" sz="1050" dirty="0" smtClean="0"/>
              <a:t>Next, we wanted to know if any of the nonstationarities represented an unusual condition.</a:t>
            </a:r>
            <a:endParaRPr lang="en-US" sz="1050" dirty="0"/>
          </a:p>
        </p:txBody>
      </p:sp>
      <p:sp>
        <p:nvSpPr>
          <p:cNvPr id="11" name="Rectangle 10">
            <a:extLst>
              <a:ext uri="{FF2B5EF4-FFF2-40B4-BE49-F238E27FC236}">
                <a16:creationId xmlns="" xmlns:a16="http://schemas.microsoft.com/office/drawing/2014/main" id="{01479515-BBC0-44E8-857A-04E00B618964}"/>
              </a:ext>
            </a:extLst>
          </p:cNvPr>
          <p:cNvSpPr/>
          <p:nvPr/>
        </p:nvSpPr>
        <p:spPr>
          <a:xfrm>
            <a:off x="6475536" y="2254540"/>
            <a:ext cx="2211264" cy="3705996"/>
          </a:xfrm>
          <a:prstGeom prst="rect">
            <a:avLst/>
          </a:prstGeom>
          <a:solidFill>
            <a:schemeClr val="bg1">
              <a:lumMod val="20000"/>
              <a:lumOff val="80000"/>
              <a:alpha val="89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 xmlns:a16="http://schemas.microsoft.com/office/drawing/2014/main" id="{6A9B7D78-414F-44A3-8F33-DA58ED721ADF}"/>
              </a:ext>
            </a:extLst>
          </p:cNvPr>
          <p:cNvSpPr txBox="1"/>
          <p:nvPr/>
        </p:nvSpPr>
        <p:spPr>
          <a:xfrm>
            <a:off x="6515100" y="2257570"/>
            <a:ext cx="965369" cy="274615"/>
          </a:xfrm>
          <a:prstGeom prst="rect">
            <a:avLst/>
          </a:prstGeom>
          <a:solidFill>
            <a:schemeClr val="tx2"/>
          </a:solidFill>
          <a:ln>
            <a:solidFill>
              <a:schemeClr val="tx1"/>
            </a:solidFill>
          </a:ln>
        </p:spPr>
        <p:txBody>
          <a:bodyPr wrap="square" rtlCol="0">
            <a:spAutoFit/>
          </a:bodyPr>
          <a:lstStyle/>
          <a:p>
            <a:pPr algn="ctr"/>
            <a:r>
              <a:rPr lang="en-US" sz="1200" b="1" dirty="0"/>
              <a:t>Objective</a:t>
            </a:r>
          </a:p>
        </p:txBody>
      </p:sp>
      <p:sp>
        <p:nvSpPr>
          <p:cNvPr id="16" name="Rectangle 15">
            <a:extLst>
              <a:ext uri="{FF2B5EF4-FFF2-40B4-BE49-F238E27FC236}">
                <a16:creationId xmlns="" xmlns:a16="http://schemas.microsoft.com/office/drawing/2014/main" id="{A217BDA6-5FE9-4DE9-8876-DD2AAE47B8AC}"/>
              </a:ext>
            </a:extLst>
          </p:cNvPr>
          <p:cNvSpPr/>
          <p:nvPr/>
        </p:nvSpPr>
        <p:spPr>
          <a:xfrm>
            <a:off x="6515100" y="2639579"/>
            <a:ext cx="2211264" cy="3170099"/>
          </a:xfrm>
          <a:prstGeom prst="rect">
            <a:avLst/>
          </a:prstGeom>
        </p:spPr>
        <p:txBody>
          <a:bodyPr wrap="square">
            <a:spAutoFit/>
          </a:bodyPr>
          <a:lstStyle/>
          <a:p>
            <a:r>
              <a:rPr lang="en-US" sz="1000" dirty="0"/>
              <a:t>While identifying nonstationarities at specific gauges is of critical importance in the analysis of that gauge, it is also of importance to understand global trends and relationships in nonstationarities across multiple gauges.</a:t>
            </a:r>
          </a:p>
          <a:p>
            <a:pPr marL="171450" indent="-171450">
              <a:buFont typeface="Arial" panose="020B0604020202020204" pitchFamily="34" charset="0"/>
              <a:buChar char="•"/>
            </a:pPr>
            <a:r>
              <a:rPr lang="en-US" sz="1000" dirty="0"/>
              <a:t>Here, particular attention was paid to the relationship between geographic location of the gauge and the tendency of that gauge to have a nonstationarity.</a:t>
            </a:r>
          </a:p>
          <a:p>
            <a:endParaRPr lang="en-US" sz="1000" dirty="0"/>
          </a:p>
          <a:p>
            <a:r>
              <a:rPr lang="en-US" sz="1000" b="1" dirty="0"/>
              <a:t>While many different predictors were considered, using a variety of models and techniques, the small sample size limited the significance of predictive conclusions using </a:t>
            </a:r>
            <a:br>
              <a:rPr lang="en-US" sz="1000" b="1" dirty="0"/>
            </a:br>
            <a:r>
              <a:rPr lang="en-US" sz="1000" b="1" dirty="0"/>
              <a:t>non-geographic features.</a:t>
            </a:r>
          </a:p>
        </p:txBody>
      </p:sp>
      <p:pic>
        <p:nvPicPr>
          <p:cNvPr id="3" name="Picture 2">
            <a:extLst>
              <a:ext uri="{FF2B5EF4-FFF2-40B4-BE49-F238E27FC236}">
                <a16:creationId xmlns="" xmlns:a16="http://schemas.microsoft.com/office/drawing/2014/main" id="{F6B3CDE3-1E3A-4783-A1C7-EDF510A2BC8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12742" y="2278049"/>
            <a:ext cx="6127011" cy="3817951"/>
          </a:xfrm>
          <a:prstGeom prst="rect">
            <a:avLst/>
          </a:prstGeom>
        </p:spPr>
      </p:pic>
      <p:sp>
        <p:nvSpPr>
          <p:cNvPr id="2" name="TextBox 1"/>
          <p:cNvSpPr txBox="1"/>
          <p:nvPr/>
        </p:nvSpPr>
        <p:spPr>
          <a:xfrm>
            <a:off x="309278" y="6203395"/>
            <a:ext cx="6396322" cy="415498"/>
          </a:xfrm>
          <a:prstGeom prst="rect">
            <a:avLst/>
          </a:prstGeom>
          <a:noFill/>
        </p:spPr>
        <p:txBody>
          <a:bodyPr wrap="square" rtlCol="0">
            <a:spAutoFit/>
          </a:bodyPr>
          <a:lstStyle/>
          <a:p>
            <a:r>
              <a:rPr lang="en-US" sz="1050" dirty="0" smtClean="0"/>
              <a:t>Tool for single </a:t>
            </a:r>
            <a:r>
              <a:rPr lang="en-US" sz="1050" dirty="0" err="1" smtClean="0"/>
              <a:t>streamgage</a:t>
            </a:r>
            <a:r>
              <a:rPr lang="en-US" sz="1050" dirty="0" smtClean="0"/>
              <a:t> </a:t>
            </a:r>
            <a:r>
              <a:rPr lang="en-US" sz="1050" dirty="0"/>
              <a:t>analysis: </a:t>
            </a:r>
            <a:r>
              <a:rPr lang="en-US" sz="1050" dirty="0">
                <a:hlinkClick r:id="rId4"/>
              </a:rPr>
              <a:t>https://www.usace.army.mil/corpsclimate/Public_Tools_Dev_by_USACE/Climate-Impacted_Hydrology</a:t>
            </a:r>
            <a:r>
              <a:rPr lang="en-US" sz="1050" dirty="0" smtClean="0">
                <a:hlinkClick r:id="rId4"/>
              </a:rPr>
              <a:t>/</a:t>
            </a:r>
            <a:r>
              <a:rPr lang="en-US" sz="1050" dirty="0" smtClean="0"/>
              <a:t> </a:t>
            </a:r>
            <a:endParaRPr lang="en-US" sz="1050" dirty="0"/>
          </a:p>
        </p:txBody>
      </p:sp>
    </p:spTree>
    <p:extLst>
      <p:ext uri="{BB962C8B-B14F-4D97-AF65-F5344CB8AC3E}">
        <p14:creationId xmlns:p14="http://schemas.microsoft.com/office/powerpoint/2010/main" val="325358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30321" y="207088"/>
            <a:ext cx="8494365" cy="762000"/>
          </a:xfrm>
        </p:spPr>
        <p:txBody>
          <a:bodyPr/>
          <a:lstStyle/>
          <a:p>
            <a:r>
              <a:rPr lang="en-US" b="1" dirty="0" smtClean="0"/>
              <a:t>Where might we see increasing Wildfire RISK? </a:t>
            </a:r>
            <a:r>
              <a:rPr lang="en-US" dirty="0" smtClean="0"/>
              <a:t>Weighted order weighted average approach</a:t>
            </a:r>
            <a:endParaRPr lang="en-US" b="1" dirty="0"/>
          </a:p>
        </p:txBody>
      </p:sp>
      <p:pic>
        <p:nvPicPr>
          <p:cNvPr id="5" name="Picture 4"/>
          <p:cNvPicPr>
            <a:picLocks noChangeAspect="1"/>
          </p:cNvPicPr>
          <p:nvPr/>
        </p:nvPicPr>
        <p:blipFill>
          <a:blip r:embed="rId3"/>
          <a:stretch>
            <a:fillRect/>
          </a:stretch>
        </p:blipFill>
        <p:spPr>
          <a:xfrm>
            <a:off x="330322" y="1076554"/>
            <a:ext cx="3474343" cy="231261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2613695697"/>
              </p:ext>
            </p:extLst>
          </p:nvPr>
        </p:nvGraphicFramePr>
        <p:xfrm>
          <a:off x="330321" y="3879495"/>
          <a:ext cx="6026936" cy="2499360"/>
        </p:xfrm>
        <a:graphic>
          <a:graphicData uri="http://schemas.openxmlformats.org/drawingml/2006/table">
            <a:tbl>
              <a:tblPr firstRow="1" bandRow="1">
                <a:tableStyleId>{37CE84F3-28C3-443E-9E96-99CF82512B78}</a:tableStyleId>
              </a:tblPr>
              <a:tblGrid>
                <a:gridCol w="4706136"/>
                <a:gridCol w="1320800"/>
              </a:tblGrid>
              <a:tr h="0">
                <a:tc>
                  <a:txBody>
                    <a:bodyPr/>
                    <a:lstStyle/>
                    <a:p>
                      <a:r>
                        <a:rPr lang="en-US" sz="1400" b="1" dirty="0" smtClean="0">
                          <a:solidFill>
                            <a:schemeClr val="bg1">
                              <a:lumMod val="20000"/>
                              <a:lumOff val="80000"/>
                            </a:schemeClr>
                          </a:solidFill>
                          <a:latin typeface="Arial Black" panose="020B0A04020102020204" pitchFamily="34" charset="0"/>
                        </a:rPr>
                        <a:t>INDICATOR</a:t>
                      </a:r>
                      <a:endParaRPr lang="en-US" sz="1400" b="1" dirty="0">
                        <a:solidFill>
                          <a:schemeClr val="bg1">
                            <a:lumMod val="20000"/>
                            <a:lumOff val="80000"/>
                          </a:schemeClr>
                        </a:solidFill>
                        <a:latin typeface="Arial Black" panose="020B0A04020102020204" pitchFamily="34" charset="0"/>
                      </a:endParaRPr>
                    </a:p>
                  </a:txBody>
                  <a:tcPr marR="0" marT="91440" marB="0" anchor="ctr"/>
                </a:tc>
                <a:tc>
                  <a:txBody>
                    <a:bodyPr/>
                    <a:lstStyle/>
                    <a:p>
                      <a:pPr algn="ctr"/>
                      <a:r>
                        <a:rPr lang="en-US" sz="1400" b="1" baseline="0" dirty="0" smtClean="0">
                          <a:solidFill>
                            <a:schemeClr val="bg1">
                              <a:lumMod val="20000"/>
                              <a:lumOff val="80000"/>
                            </a:schemeClr>
                          </a:solidFill>
                          <a:latin typeface="Arial Black" panose="020B0A04020102020204" pitchFamily="34" charset="0"/>
                        </a:rPr>
                        <a:t>RANKING</a:t>
                      </a:r>
                      <a:endParaRPr lang="en-US" sz="1400" b="1" dirty="0">
                        <a:solidFill>
                          <a:schemeClr val="bg1">
                            <a:lumMod val="20000"/>
                            <a:lumOff val="80000"/>
                          </a:schemeClr>
                        </a:solidFill>
                        <a:latin typeface="Arial Black" panose="020B0A04020102020204" pitchFamily="34" charset="0"/>
                      </a:endParaRPr>
                    </a:p>
                  </a:txBody>
                  <a:tcPr marR="0" marT="91440" marB="0"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20000"/>
                              <a:lumOff val="80000"/>
                            </a:schemeClr>
                          </a:solidFill>
                        </a:rPr>
                        <a:t>Extremely dry weather for weeks or months (KBDI&gt;600) [</a:t>
                      </a:r>
                      <a:r>
                        <a:rPr lang="en-US" sz="1400" b="0" dirty="0" err="1" smtClean="0">
                          <a:solidFill>
                            <a:schemeClr val="bg1">
                              <a:lumMod val="20000"/>
                              <a:lumOff val="80000"/>
                            </a:schemeClr>
                          </a:solidFill>
                        </a:rPr>
                        <a:t>Keetch</a:t>
                      </a:r>
                      <a:r>
                        <a:rPr lang="en-US" sz="1400" b="0" dirty="0" smtClean="0">
                          <a:solidFill>
                            <a:schemeClr val="bg1">
                              <a:lumMod val="20000"/>
                              <a:lumOff val="80000"/>
                            </a:schemeClr>
                          </a:solidFill>
                        </a:rPr>
                        <a:t> and </a:t>
                      </a:r>
                      <a:r>
                        <a:rPr lang="en-US" sz="1400" b="0" dirty="0" err="1" smtClean="0">
                          <a:solidFill>
                            <a:schemeClr val="bg1">
                              <a:lumMod val="20000"/>
                              <a:lumOff val="80000"/>
                            </a:schemeClr>
                          </a:solidFill>
                        </a:rPr>
                        <a:t>Byram</a:t>
                      </a:r>
                      <a:r>
                        <a:rPr lang="en-US" sz="1400" b="0" dirty="0" smtClean="0">
                          <a:solidFill>
                            <a:schemeClr val="bg1">
                              <a:lumMod val="20000"/>
                              <a:lumOff val="80000"/>
                            </a:schemeClr>
                          </a:solidFill>
                        </a:rPr>
                        <a:t> 1968]</a:t>
                      </a:r>
                    </a:p>
                    <a:p>
                      <a:pPr algn="l"/>
                      <a:endParaRPr lang="en-US" sz="1400" b="0" dirty="0">
                        <a:solidFill>
                          <a:schemeClr val="bg1">
                            <a:lumMod val="20000"/>
                            <a:lumOff val="80000"/>
                          </a:schemeClr>
                        </a:solidFill>
                      </a:endParaRPr>
                    </a:p>
                  </a:txBody>
                  <a:tcPr marR="0" marT="91440" marB="0" anchor="ctr"/>
                </a:tc>
                <a:tc>
                  <a:txBody>
                    <a:bodyPr/>
                    <a:lstStyle/>
                    <a:p>
                      <a:pPr algn="ctr"/>
                      <a:r>
                        <a:rPr lang="en-US" sz="1400" dirty="0" smtClean="0">
                          <a:solidFill>
                            <a:schemeClr val="bg1">
                              <a:lumMod val="20000"/>
                              <a:lumOff val="80000"/>
                            </a:schemeClr>
                          </a:solidFill>
                        </a:rPr>
                        <a:t>1.7</a:t>
                      </a:r>
                      <a:endParaRPr lang="en-US" sz="1400" dirty="0">
                        <a:solidFill>
                          <a:schemeClr val="bg1">
                            <a:lumMod val="20000"/>
                            <a:lumOff val="80000"/>
                          </a:schemeClr>
                        </a:solidFill>
                      </a:endParaRPr>
                    </a:p>
                  </a:txBody>
                  <a:tcPr marR="0" marT="91440" marB="0"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20000"/>
                              <a:lumOff val="80000"/>
                            </a:schemeClr>
                          </a:solidFill>
                        </a:rPr>
                        <a:t>Fuel (</a:t>
                      </a:r>
                      <a:r>
                        <a:rPr lang="en-US" sz="1400" b="0" dirty="0" err="1" smtClean="0">
                          <a:solidFill>
                            <a:schemeClr val="bg1">
                              <a:lumMod val="20000"/>
                              <a:lumOff val="80000"/>
                            </a:schemeClr>
                          </a:solidFill>
                        </a:rPr>
                        <a:t>wildland</a:t>
                      </a:r>
                      <a:r>
                        <a:rPr lang="en-US" sz="1400" b="0" dirty="0" smtClean="0">
                          <a:solidFill>
                            <a:schemeClr val="bg1">
                              <a:lumMod val="20000"/>
                              <a:lumOff val="80000"/>
                            </a:schemeClr>
                          </a:solidFill>
                        </a:rPr>
                        <a:t> vegetation) </a:t>
                      </a:r>
                      <a:br>
                        <a:rPr lang="en-US" sz="1400" b="0" dirty="0" smtClean="0">
                          <a:solidFill>
                            <a:schemeClr val="bg1">
                              <a:lumMod val="20000"/>
                              <a:lumOff val="80000"/>
                            </a:schemeClr>
                          </a:solidFill>
                        </a:rPr>
                      </a:br>
                      <a:r>
                        <a:rPr lang="en-US" sz="1400" b="0" dirty="0" smtClean="0">
                          <a:solidFill>
                            <a:schemeClr val="bg1">
                              <a:lumMod val="20000"/>
                              <a:lumOff val="80000"/>
                            </a:schemeClr>
                          </a:solidFill>
                        </a:rPr>
                        <a:t>[</a:t>
                      </a:r>
                      <a:r>
                        <a:rPr lang="en-US" sz="1400" b="0" dirty="0" err="1" smtClean="0">
                          <a:solidFill>
                            <a:schemeClr val="bg1">
                              <a:lumMod val="20000"/>
                              <a:lumOff val="80000"/>
                            </a:schemeClr>
                          </a:solidFill>
                        </a:rPr>
                        <a:t>Radeloff</a:t>
                      </a:r>
                      <a:r>
                        <a:rPr lang="en-US" sz="1400" b="0" dirty="0" smtClean="0">
                          <a:solidFill>
                            <a:schemeClr val="bg1">
                              <a:lumMod val="20000"/>
                              <a:lumOff val="80000"/>
                            </a:schemeClr>
                          </a:solidFill>
                        </a:rPr>
                        <a:t> et al 2017; Stein et al</a:t>
                      </a:r>
                      <a:r>
                        <a:rPr lang="en-US" sz="1400" b="0" baseline="0" dirty="0" smtClean="0">
                          <a:solidFill>
                            <a:schemeClr val="bg1">
                              <a:lumMod val="20000"/>
                              <a:lumOff val="80000"/>
                            </a:schemeClr>
                          </a:solidFill>
                        </a:rPr>
                        <a:t> 2013]</a:t>
                      </a:r>
                      <a:endParaRPr lang="en-US" sz="1400" b="0" dirty="0" smtClean="0">
                        <a:solidFill>
                          <a:schemeClr val="bg1">
                            <a:lumMod val="20000"/>
                            <a:lumOff val="80000"/>
                          </a:schemeClr>
                        </a:solidFill>
                      </a:endParaRPr>
                    </a:p>
                    <a:p>
                      <a:pPr algn="l"/>
                      <a:endParaRPr lang="en-US" sz="1400" b="0" dirty="0">
                        <a:solidFill>
                          <a:schemeClr val="bg1">
                            <a:lumMod val="20000"/>
                            <a:lumOff val="80000"/>
                          </a:schemeClr>
                        </a:solidFill>
                      </a:endParaRPr>
                    </a:p>
                  </a:txBody>
                  <a:tcPr marR="0" marT="91440" marB="0" anchor="ctr"/>
                </a:tc>
                <a:tc>
                  <a:txBody>
                    <a:bodyPr/>
                    <a:lstStyle/>
                    <a:p>
                      <a:pPr algn="ctr"/>
                      <a:r>
                        <a:rPr lang="en-US" sz="1400" dirty="0" smtClean="0">
                          <a:solidFill>
                            <a:schemeClr val="bg1">
                              <a:lumMod val="20000"/>
                              <a:lumOff val="80000"/>
                            </a:schemeClr>
                          </a:solidFill>
                        </a:rPr>
                        <a:t>1.6</a:t>
                      </a:r>
                      <a:endParaRPr lang="en-US" sz="1400" dirty="0">
                        <a:solidFill>
                          <a:schemeClr val="bg1">
                            <a:lumMod val="20000"/>
                            <a:lumOff val="80000"/>
                          </a:schemeClr>
                        </a:solidFill>
                      </a:endParaRPr>
                    </a:p>
                  </a:txBody>
                  <a:tcPr marR="0" marT="91440" marB="0" anchor="ctr"/>
                </a:tc>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20000"/>
                              <a:lumOff val="80000"/>
                            </a:schemeClr>
                          </a:solidFill>
                        </a:rPr>
                        <a:t>Infrastructure at risk (interface/intermix development)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lumMod val="20000"/>
                              <a:lumOff val="80000"/>
                            </a:schemeClr>
                          </a:solidFill>
                        </a:rPr>
                        <a:t>[</a:t>
                      </a:r>
                      <a:r>
                        <a:rPr lang="en-US" sz="1400" b="0" dirty="0" err="1" smtClean="0">
                          <a:solidFill>
                            <a:schemeClr val="bg1">
                              <a:lumMod val="20000"/>
                              <a:lumOff val="80000"/>
                            </a:schemeClr>
                          </a:solidFill>
                        </a:rPr>
                        <a:t>Radeloff</a:t>
                      </a:r>
                      <a:r>
                        <a:rPr lang="en-US" sz="1400" b="0" dirty="0" smtClean="0">
                          <a:solidFill>
                            <a:schemeClr val="bg1">
                              <a:lumMod val="20000"/>
                              <a:lumOff val="80000"/>
                            </a:schemeClr>
                          </a:solidFill>
                        </a:rPr>
                        <a:t> et al 2017; Stein et al</a:t>
                      </a:r>
                      <a:r>
                        <a:rPr lang="en-US" sz="1400" b="0" baseline="0" dirty="0" smtClean="0">
                          <a:solidFill>
                            <a:schemeClr val="bg1">
                              <a:lumMod val="20000"/>
                              <a:lumOff val="80000"/>
                            </a:schemeClr>
                          </a:solidFill>
                        </a:rPr>
                        <a:t> 2013]</a:t>
                      </a:r>
                      <a:endParaRPr lang="en-US" sz="1400" b="0" dirty="0" smtClean="0">
                        <a:solidFill>
                          <a:schemeClr val="bg1">
                            <a:lumMod val="20000"/>
                            <a:lumOff val="80000"/>
                          </a:schemeClr>
                        </a:solidFill>
                      </a:endParaRPr>
                    </a:p>
                    <a:p>
                      <a:pPr algn="l"/>
                      <a:endParaRPr lang="en-US" sz="1400" b="0" dirty="0">
                        <a:solidFill>
                          <a:schemeClr val="bg1">
                            <a:lumMod val="20000"/>
                            <a:lumOff val="80000"/>
                          </a:schemeClr>
                        </a:solidFill>
                      </a:endParaRPr>
                    </a:p>
                  </a:txBody>
                  <a:tcPr marR="0" marT="91440" marB="0" anchor="ctr"/>
                </a:tc>
                <a:tc>
                  <a:txBody>
                    <a:bodyPr/>
                    <a:lstStyle/>
                    <a:p>
                      <a:pPr algn="ctr"/>
                      <a:r>
                        <a:rPr lang="en-US" sz="1400" dirty="0" smtClean="0">
                          <a:solidFill>
                            <a:schemeClr val="bg1">
                              <a:lumMod val="20000"/>
                              <a:lumOff val="80000"/>
                            </a:schemeClr>
                          </a:solidFill>
                        </a:rPr>
                        <a:t>1.1</a:t>
                      </a:r>
                      <a:endParaRPr lang="en-US" sz="1400" dirty="0">
                        <a:solidFill>
                          <a:schemeClr val="bg1">
                            <a:lumMod val="20000"/>
                            <a:lumOff val="80000"/>
                          </a:schemeClr>
                        </a:solidFill>
                      </a:endParaRPr>
                    </a:p>
                  </a:txBody>
                  <a:tcPr marR="0" marT="91440" marB="0" anchor="ctr"/>
                </a:tc>
              </a:tr>
            </a:tbl>
          </a:graphicData>
        </a:graphic>
      </p:graphicFrame>
      <p:sp>
        <p:nvSpPr>
          <p:cNvPr id="11" name="Rectangle 10"/>
          <p:cNvSpPr/>
          <p:nvPr/>
        </p:nvSpPr>
        <p:spPr>
          <a:xfrm>
            <a:off x="330321" y="3371919"/>
            <a:ext cx="3020309" cy="400110"/>
          </a:xfrm>
          <a:prstGeom prst="rect">
            <a:avLst/>
          </a:prstGeom>
        </p:spPr>
        <p:txBody>
          <a:bodyPr wrap="square">
            <a:spAutoFit/>
          </a:bodyPr>
          <a:lstStyle/>
          <a:p>
            <a:r>
              <a:rPr lang="en-US" sz="1000" i="1" dirty="0">
                <a:solidFill>
                  <a:schemeClr val="bg1"/>
                </a:solidFill>
              </a:rPr>
              <a:t>https://www.army.mil/article/65007/fort_hood_battles_11380_acres_of_wildfires</a:t>
            </a:r>
          </a:p>
        </p:txBody>
      </p:sp>
      <p:sp>
        <p:nvSpPr>
          <p:cNvPr id="13" name="TextBox 12"/>
          <p:cNvSpPr txBox="1"/>
          <p:nvPr/>
        </p:nvSpPr>
        <p:spPr>
          <a:xfrm>
            <a:off x="4127486" y="1076554"/>
            <a:ext cx="4941874" cy="2585323"/>
          </a:xfrm>
          <a:prstGeom prst="rect">
            <a:avLst/>
          </a:prstGeom>
          <a:noFill/>
        </p:spPr>
        <p:txBody>
          <a:bodyPr wrap="square" rtlCol="0">
            <a:spAutoFit/>
          </a:bodyPr>
          <a:lstStyle/>
          <a:p>
            <a:r>
              <a:rPr lang="en-US" b="1" dirty="0" smtClean="0"/>
              <a:t>Drivers: </a:t>
            </a:r>
            <a:r>
              <a:rPr lang="en-US" dirty="0" smtClean="0"/>
              <a:t>Increase in temperature, evaporation; changes in precipitation frequency</a:t>
            </a:r>
          </a:p>
          <a:p>
            <a:endParaRPr lang="en-US" b="1" dirty="0" smtClean="0"/>
          </a:p>
          <a:p>
            <a:r>
              <a:rPr lang="en-US" b="1" dirty="0" smtClean="0"/>
              <a:t>Hazard: </a:t>
            </a:r>
            <a:r>
              <a:rPr lang="en-US" dirty="0" smtClean="0"/>
              <a:t>Dry vegetation due to low soil moisture</a:t>
            </a:r>
          </a:p>
          <a:p>
            <a:endParaRPr lang="en-US" b="1" dirty="0" smtClean="0"/>
          </a:p>
          <a:p>
            <a:r>
              <a:rPr lang="en-US" b="1" dirty="0" smtClean="0"/>
              <a:t>Exposure:</a:t>
            </a:r>
            <a:r>
              <a:rPr lang="en-US" dirty="0" smtClean="0"/>
              <a:t> Flammable wildland vegetation and infrastructure in or next to it (</a:t>
            </a:r>
            <a:r>
              <a:rPr lang="en-US" dirty="0" err="1" smtClean="0"/>
              <a:t>wildand</a:t>
            </a:r>
            <a:r>
              <a:rPr lang="en-US" dirty="0" smtClean="0"/>
              <a:t>-urban interface and intermix)</a:t>
            </a:r>
            <a:endParaRPr lang="en-US" b="1" dirty="0"/>
          </a:p>
        </p:txBody>
      </p:sp>
      <p:grpSp>
        <p:nvGrpSpPr>
          <p:cNvPr id="7" name="Group 6"/>
          <p:cNvGrpSpPr/>
          <p:nvPr/>
        </p:nvGrpSpPr>
        <p:grpSpPr>
          <a:xfrm>
            <a:off x="301418" y="6371113"/>
            <a:ext cx="4762097" cy="402342"/>
            <a:chOff x="632969" y="5257800"/>
            <a:chExt cx="5528162" cy="630942"/>
          </a:xfrm>
        </p:grpSpPr>
        <p:sp>
          <p:nvSpPr>
            <p:cNvPr id="8" name="Rectangle 7"/>
            <p:cNvSpPr/>
            <p:nvPr/>
          </p:nvSpPr>
          <p:spPr>
            <a:xfrm>
              <a:off x="632969" y="5257800"/>
              <a:ext cx="5528162" cy="261610"/>
            </a:xfrm>
            <a:prstGeom prst="rect">
              <a:avLst/>
            </a:prstGeom>
          </p:spPr>
          <p:txBody>
            <a:bodyPr wrap="none">
              <a:spAutoFit/>
            </a:bodyPr>
            <a:lstStyle/>
            <a:p>
              <a:r>
                <a:rPr lang="en-US" sz="1100" dirty="0" smtClean="0"/>
                <a:t>Machado and </a:t>
              </a:r>
              <a:r>
                <a:rPr lang="en-US" sz="1100" dirty="0" err="1"/>
                <a:t>Ratick</a:t>
              </a:r>
              <a:r>
                <a:rPr lang="en-US" sz="1100" dirty="0"/>
                <a:t> (2017</a:t>
              </a:r>
              <a:r>
                <a:rPr lang="en-US" sz="1100" dirty="0" smtClean="0"/>
                <a:t>) </a:t>
              </a:r>
              <a:r>
                <a:rPr lang="en-US" sz="1100" dirty="0"/>
                <a:t>https://doi.org/10.1007/s11027-11017-19775-11027. </a:t>
              </a:r>
              <a:r>
                <a:rPr lang="en-US" sz="1100" dirty="0" smtClean="0"/>
                <a:t> </a:t>
              </a:r>
              <a:endParaRPr lang="en-US" sz="1100" dirty="0"/>
            </a:p>
          </p:txBody>
        </p:sp>
        <p:sp>
          <p:nvSpPr>
            <p:cNvPr id="10" name="Rectangle 9"/>
            <p:cNvSpPr/>
            <p:nvPr/>
          </p:nvSpPr>
          <p:spPr>
            <a:xfrm>
              <a:off x="632969" y="5627132"/>
              <a:ext cx="5052289" cy="261610"/>
            </a:xfrm>
            <a:prstGeom prst="rect">
              <a:avLst/>
            </a:prstGeom>
          </p:spPr>
          <p:txBody>
            <a:bodyPr wrap="none">
              <a:spAutoFit/>
            </a:bodyPr>
            <a:lstStyle/>
            <a:p>
              <a:r>
                <a:rPr lang="en-US" sz="1100" dirty="0" err="1" smtClean="0"/>
                <a:t>Runfola</a:t>
              </a:r>
              <a:r>
                <a:rPr lang="en-US" sz="1100" dirty="0" smtClean="0"/>
                <a:t> et al. (2017) </a:t>
              </a:r>
              <a:r>
                <a:rPr lang="en-US" sz="1100" dirty="0"/>
                <a:t>https://doi.org/10.1007/s11027-11015-19674-11028. </a:t>
              </a:r>
              <a:r>
                <a:rPr lang="en-US" sz="1100" dirty="0" smtClean="0"/>
                <a:t> </a:t>
              </a:r>
              <a:endParaRPr lang="en-US" sz="1100" dirty="0"/>
            </a:p>
          </p:txBody>
        </p:sp>
      </p:grpSp>
    </p:spTree>
    <p:extLst>
      <p:ext uri="{BB962C8B-B14F-4D97-AF65-F5344CB8AC3E}">
        <p14:creationId xmlns:p14="http://schemas.microsoft.com/office/powerpoint/2010/main" val="1381131294"/>
      </p:ext>
    </p:extLst>
  </p:cSld>
  <p:clrMapOvr>
    <a:masterClrMapping/>
  </p:clrMapOvr>
  <p:timing>
    <p:tnLst>
      <p:par>
        <p:cTn id="1" dur="indefinite" restart="never" nodeType="tmRoot"/>
      </p:par>
    </p:tnLst>
  </p:timing>
</p:sld>
</file>

<file path=ppt/theme/theme1.xml><?xml version="1.0" encoding="utf-8"?>
<a:theme xmlns:a="http://schemas.openxmlformats.org/drawingml/2006/main" name="Title Slide Templates">
  <a:themeElements>
    <a:clrScheme name="Custom 2">
      <a:dk1>
        <a:srgbClr val="000000"/>
      </a:dk1>
      <a:lt1>
        <a:srgbClr val="FFFFFF"/>
      </a:lt1>
      <a:dk2>
        <a:srgbClr val="83847A"/>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8716D87-7E03-45E0-B0FD-33082A230BB4}" vid="{2FBFD162-1A33-4D3C-9A4E-25AC5DA4971C}"/>
    </a:ext>
  </a:extLst>
</a:theme>
</file>

<file path=ppt/theme/theme2.xml><?xml version="1.0" encoding="utf-8"?>
<a:theme xmlns:a="http://schemas.openxmlformats.org/drawingml/2006/main" name="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3.xml><?xml version="1.0" encoding="utf-8"?>
<a:theme xmlns:a="http://schemas.openxmlformats.org/drawingml/2006/main" name="1_Content Templates">
  <a:themeElements>
    <a:clrScheme name="USACE COLOR SCHEME">
      <a:dk1>
        <a:srgbClr val="000000"/>
      </a:dk1>
      <a:lt1>
        <a:srgbClr val="83847A"/>
      </a:lt1>
      <a:dk2>
        <a:srgbClr val="FFFFFF"/>
      </a:dk2>
      <a:lt2>
        <a:srgbClr val="A3A3A3"/>
      </a:lt2>
      <a:accent1>
        <a:srgbClr val="82786F"/>
      </a:accent1>
      <a:accent2>
        <a:srgbClr val="6E8778"/>
      </a:accent2>
      <a:accent3>
        <a:srgbClr val="705C38"/>
      </a:accent3>
      <a:accent4>
        <a:srgbClr val="3E6682"/>
      </a:accent4>
      <a:accent5>
        <a:srgbClr val="663830"/>
      </a:accent5>
      <a:accent6>
        <a:srgbClr val="EF4135"/>
      </a:accent6>
      <a:hlink>
        <a:srgbClr val="3E6682"/>
      </a:hlink>
      <a:folHlink>
        <a:srgbClr val="EF4135"/>
      </a:folHlink>
    </a:clrScheme>
    <a:fontScheme name="USACE TEMPLAT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F4339">
            <a:alpha val="89000"/>
          </a:srgbClr>
        </a:solidFill>
        <a:ln>
          <a:noFill/>
        </a:ln>
        <a:effectLst/>
      </a:spPr>
      <a:bodyPr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Presentation1" id="{78716D87-7E03-45E0-B0FD-33082A230BB4}" vid="{8B72B352-3F7B-4112-BB73-F0A4A820AC4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USACE_Slide_Template_2016</Template>
  <TotalTime>12385</TotalTime>
  <Words>3028</Words>
  <Application>Microsoft Office PowerPoint</Application>
  <PresentationFormat>On-screen Show (4:3)</PresentationFormat>
  <Paragraphs>192</Paragraphs>
  <Slides>11</Slides>
  <Notes>11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ＭＳ Ｐゴシック</vt:lpstr>
      <vt:lpstr>Arial</vt:lpstr>
      <vt:lpstr>Arial Black</vt:lpstr>
      <vt:lpstr>Calibri</vt:lpstr>
      <vt:lpstr>Cambria Math</vt:lpstr>
      <vt:lpstr>Wingdings</vt:lpstr>
      <vt:lpstr>Title Slide Templates</vt:lpstr>
      <vt:lpstr>Content Templates</vt:lpstr>
      <vt:lpstr>1_Content Templates</vt:lpstr>
      <vt:lpstr>Understanding the impacts of compound and cascading events on water resources management  Presented by: Kate White, PhD, p.e. USACE Lead for  Climate preparedness and Resilience  Co-Authors: Thomas Wahl, Civil, Environmental &amp; Construction Engineering and National Center for Integrated Coastal Research, University of Central Florida Ariane O Pinson, USACE Albuquerque District, Albuquerque, NM Will Veatch, USACE New Orleans District, New Orleans, LA Gabriele Villarini, University of Iowa, Civil and Environmental Engineering, Iowa City, IA</vt:lpstr>
      <vt:lpstr>Water Resources Management is a System of Systems</vt:lpstr>
      <vt:lpstr>Compound events are common Water resources Challenges </vt:lpstr>
      <vt:lpstr>Compound and cascading events – Coastal</vt:lpstr>
      <vt:lpstr>Compound and cascading events – Inland</vt:lpstr>
      <vt:lpstr>Decision-Makers perspective – Actionable science, not necessarily latest  or most complex science Approach</vt:lpstr>
      <vt:lpstr>When does combined storm surge and runoff impact levee performance? Simple evaluation</vt:lpstr>
      <vt:lpstr>Where might we see changing runoff? Nonstationarity of Unimpaired Stream Gauges</vt:lpstr>
      <vt:lpstr>Where might we see increasing Wildfire RISK? Weighted order weighted average approach</vt:lpstr>
      <vt:lpstr>How might changing conditions impact reservoir sedimentation?  WOWA approach</vt:lpstr>
      <vt:lpstr>Key Takeaways</vt:lpstr>
    </vt:vector>
  </TitlesOfParts>
  <Company>USACE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WBDG Whole Building Design Guide</dc:title>
  <dc:creator>a0edesgb</dc:creator>
  <cp:lastModifiedBy>White, Kathleen D (Kate) CIV USARMY CEHQ (US)</cp:lastModifiedBy>
  <cp:revision>621</cp:revision>
  <cp:lastPrinted>2018-12-10T14:00:52Z</cp:lastPrinted>
  <dcterms:created xsi:type="dcterms:W3CDTF">2010-11-01T19:49:00Z</dcterms:created>
  <dcterms:modified xsi:type="dcterms:W3CDTF">2018-12-11T15:34:03Z</dcterms:modified>
</cp:coreProperties>
</file>