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d3313a48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d3313a4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3313a48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3313a48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65bd11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65bd1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d3313a48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d3313a48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965bd11a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965bd11a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965bd11a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965bd11a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d3313a4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d3313a4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d3313a48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d3313a48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65bd11a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65bd11a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65bd11a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65bd11a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d3313a4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d3313a4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65bd11a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65bd11a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965bd11a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965bd11a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65bd11a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965bd11a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965bd11a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965bd11a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965bd11a4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965bd11a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965bd11a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965bd11a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965bd11a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965bd11a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965bd11a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965bd11a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965bd11a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965bd11a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965bd11a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965bd11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965bd11a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965bd11a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965bd11a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965bd11a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965bd11a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965bd11a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965bd11a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965bd11a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965bd11a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965bd11a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965bd11a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965bd11a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965bd11a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965bd11a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965bd11a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965bd11a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65bd11a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65bd11a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65bd11a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65bd11a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3313a48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3313a48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d3313a48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d3313a4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965bd11a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965bd11a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D0E0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obamawhitehouse.archives.gov/sites/default/files/microsites/ostp/ostp_public_access_memo_2013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jupyter.org/" TargetMode="External"/><Relationship Id="rId4" Type="http://schemas.openxmlformats.org/officeDocument/2006/relationships/hyperlink" Target="http://jupyter.org/" TargetMode="External"/><Relationship Id="rId5" Type="http://schemas.openxmlformats.org/officeDocument/2006/relationships/hyperlink" Target="http://jupyter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Making Data Matter: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Results from the ESIP Community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121600"/>
          </a:xfrm>
          <a:prstGeom prst="rect">
            <a:avLst/>
          </a:prstGeom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Arika Virapongse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Middle Path EcoSolutions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av@middlepatheco.com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Presentation for the 2019 ESIP winter meeting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Jan 16, 2019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5" y="150300"/>
            <a:ext cx="2704275" cy="13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Culture change needed to achieve values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133400" y="71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text: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b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 points: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 change needed to achieve value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High-quality, efficient, and innovative science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" sz="1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data management (metadata, curation, stewardship - citation &amp; provenance)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normalized as part of the science workflow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 data workflows in science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data are maximized through preservation, good data stewardship, re-use, provenance, high discoverability, and use of harder-to-access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 are sufficiently trained to manage data, as well as know when they need expert assistance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help each other do our work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leverage and acknowledge our specific roles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models have high accuracy to enhance their socioeconomic application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for science is used efficiently	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innovation is enabled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community models to optimize human and financial resources, and align goals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treated as a valued product (rather than a supplemental product)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of science initiatives and organizations is valued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 and motivation shifts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Co-creation of knowledge by working across disciplines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between individuals, as well as within and across agencies, repositories, domain &amp; data scientists, sectors, and organizations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integration of diverse datasets (from different sources, e.g., satellite &amp; ground-based data;  e.g., non-streaming &amp; streaming data, and from different centers) </a:t>
            </a:r>
            <a:endParaRPr b="1"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of citizen science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130400" y="238075"/>
            <a:ext cx="884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 and data as a basis for decision-making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rgbClr val="353535"/>
                </a:solidFill>
                <a:latin typeface="Calibri"/>
                <a:ea typeface="Calibri"/>
                <a:cs typeface="Calibri"/>
                <a:sym typeface="Calibri"/>
              </a:rPr>
              <a:t>Higher trust and appreciation of science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are used to inform decision-making and solve problems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communication from the Earth Sciences to non-scientists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data (see below)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Social equity in earth science data/informatics</a:t>
            </a: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diversity is present in Earth Science data/informatics</a:t>
            </a: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and recipients of Earth Science data and tools have equal access to data, tools, and information</a:t>
            </a:r>
            <a:endParaRPr b="1"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data (see below)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data</a:t>
            </a: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and free data &amp; software for any user (public)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computing power for different types of users	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sharing and exchange is normalized across all governance scales, ranging from state-, national-, international-levels	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people’s ideas and trust-level about releasing their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widely used to support data sharing: people provide quality metadata,  standards are applied across domains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support that allows open science and data sharing/exchange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Earth Science data is usable by different types of people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access is stable and sustainable</a:t>
            </a:r>
            <a:endParaRPr b="1"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Ethical data use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technological development with social systems (ethics and politics)  	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 of misuse of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for effortless provenance through tech mechanisms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that data has integrity, such as through appraisal and good selection of data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ESIP’s role in culture change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people like attending and being part of ESIP?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specific to data that is open-minded, sustained, enthusiastic, comfortable and trustworthy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attendees/ESIP members share similar interests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contribute toward advocating for good data management in science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collaborations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about and trial cutting edge ideas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too big, highly focused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Mentorships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refresh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Cross-domain work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attendees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314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ESIP work?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(unique characteristics of ESIP)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Longevity &amp; sustainability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organizational structure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focused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characteristics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competition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Middle-out or Bottom-up organization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culture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Criticisms of ESIP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nice - “Does there need to be some controversy to stir more conversation?”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white - Earth Science informatics is too white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159300" y="695275"/>
            <a:ext cx="434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more details  in “raw data” slide) 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Ubiquitousness of data and data collection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Increasing volumes of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Integration of diverse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Crossing domains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&amp; tech being a part of people’s daily lives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 for everyone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access to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for Problem-solving &amp; empowerment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Trustworthy and ethical data &amp; science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Increasing interest in earth stewardship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efficient use of data &amp; resources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has more value (people credited for data)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challenges will continue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Vision for the Future (summary)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4572000" y="1074350"/>
            <a:ext cx="4340100" cy="23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Culture change related to science will persist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Cost of data storage and tech will decrease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tech innovation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moving to the cloud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public-private partnerships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data sharing (through more robust infrastructure)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More team work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Better Metadata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Increased Machine learning &amp; Artificial intelligence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Change in meetings 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Spatial data advances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06775" y="923875"/>
            <a:ext cx="390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sharing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Oceanic data (NOAA)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Seismology &amp; moving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sharing &amp; moving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Airborne data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Remote sensing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Sequoia 2000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NASA EOS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ESIP &amp; data societies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One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Large scale ecological monitoring networks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Distrust of science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Oil industry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State geologists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Spatial</a:t>
            </a:r>
            <a:endParaRPr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Historical perspective (Summary)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4482400" y="923875"/>
            <a:ext cx="42762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Cost reductions to process and store data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Library science &amp; Data curation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Discoverability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Cyberinfrastructure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Library Science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Preservation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Regional and national-level data sharing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standards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Citation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Overall data - Broad-scale change &amp; new tech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Meta data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Monetization of data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Open-source of data/tools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Changes in workflows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Char char="●"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Equity and trust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306775" y="560525"/>
            <a:ext cx="6772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These are topic areas (see milestone events for each topic in “raw data” slide) - activity to be continued during reception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Activity - break out groups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 out group topics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High-quality, efficient, and innovative science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and data as a basis for decision-making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equity in earth science data/informatics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Ethical data use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Goals: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culture changes are most important?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mechanisms to further culture change?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does the ESIP community fit in?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57475" r="0" t="0"/>
          <a:stretch/>
        </p:blipFill>
        <p:spPr>
          <a:xfrm>
            <a:off x="5701250" y="1963050"/>
            <a:ext cx="3442751" cy="318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Raw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Analysis level 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Analysis level 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Evidence (summarized statements from interviewees)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Values, Culture Change, </a:t>
            </a:r>
            <a:r>
              <a:rPr b="1" lang="en" sz="1800"/>
              <a:t>&amp; Mechanisms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159300" y="39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Blue text: </a:t>
            </a:r>
            <a:r>
              <a:rPr lang="en" sz="900">
                <a:solidFill>
                  <a:schemeClr val="dk1"/>
                </a:solidFill>
              </a:rPr>
              <a:t>Values</a:t>
            </a:r>
            <a:br>
              <a:rPr b="1" lang="en" sz="900">
                <a:solidFill>
                  <a:schemeClr val="dk1"/>
                </a:solidFill>
              </a:rPr>
            </a:br>
            <a:r>
              <a:rPr b="1" lang="en" sz="900">
                <a:solidFill>
                  <a:schemeClr val="dk1"/>
                </a:solidFill>
              </a:rPr>
              <a:t>Bullet points: </a:t>
            </a:r>
            <a:r>
              <a:rPr lang="en" sz="900">
                <a:solidFill>
                  <a:schemeClr val="dk1"/>
                </a:solidFill>
              </a:rPr>
              <a:t>Culture change needed to achieve value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Hollow bullet points: </a:t>
            </a:r>
            <a:r>
              <a:rPr lang="en" sz="900">
                <a:solidFill>
                  <a:schemeClr val="dk1"/>
                </a:solidFill>
              </a:rPr>
              <a:t>Mechanisms - one way to push forward culture change (statements from specific interviewee/lunch discussion)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Science and data as a basis for decision-making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rgbClr val="353535"/>
                </a:solidFill>
              </a:rPr>
              <a:t>Higher trust and appreciation of science</a:t>
            </a:r>
            <a:endParaRPr sz="900">
              <a:solidFill>
                <a:srgbClr val="353535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Bridge the gap between facts (science) and disbelief in science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rgbClr val="353535"/>
                </a:solidFill>
              </a:rPr>
              <a:t>Science used to guide policy-making (by politicians)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are used to inform decision-making and solve problems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Earth science data is applicable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People have access to data and information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Good communication from the Earth Sciences to non-scientists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Interaction with the general public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Scientists as advocates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Accessible data (see below)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Social equity in earth science data/informatics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Social diversity is present in Earth Science data/informatics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Support, demonstrate, and prioritize social diversity in Earth Science data/informatics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Reach out to community colleges to improve diversity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Involve young people/generations in environmental issues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Embrace the wide spectrum of perspectives around data management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Users and recipients of Earth Science data and tools have equal access to data, tools, and information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Consider the have-nots, in addition to the have’s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Leverage federal-level policy mandates</a:t>
            </a:r>
            <a:endParaRPr b="1" sz="900">
              <a:solidFill>
                <a:srgbClr val="0000FF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FAIR data standards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certifications of data repositories to ensure trustworthiness (lunch)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Accessible data (see below)</a:t>
            </a:r>
            <a:endParaRPr sz="900">
              <a:solidFill>
                <a:schemeClr val="dk1"/>
              </a:solidFill>
            </a:endParaRPr>
          </a:p>
        </p:txBody>
      </p:sp>
      <p:cxnSp>
        <p:nvCxnSpPr>
          <p:cNvPr id="166" name="Google Shape;166;p30"/>
          <p:cNvCxnSpPr/>
          <p:nvPr/>
        </p:nvCxnSpPr>
        <p:spPr>
          <a:xfrm>
            <a:off x="186375" y="1056850"/>
            <a:ext cx="835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30"/>
          <p:cNvSpPr/>
          <p:nvPr/>
        </p:nvSpPr>
        <p:spPr>
          <a:xfrm>
            <a:off x="4327325" y="1464475"/>
            <a:ext cx="289500" cy="243000"/>
          </a:xfrm>
          <a:prstGeom prst="rightBrace">
            <a:avLst>
              <a:gd fmla="val 8333" name="adj1"/>
              <a:gd fmla="val 499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4570400" y="1376700"/>
            <a:ext cx="1412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Evidence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4570400" y="1095925"/>
            <a:ext cx="18885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Analysis levels 1 &amp; 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4327325" y="1159675"/>
            <a:ext cx="289500" cy="243000"/>
          </a:xfrm>
          <a:prstGeom prst="rightBrace">
            <a:avLst>
              <a:gd fmla="val 8333" name="adj1"/>
              <a:gd fmla="val 499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85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Accessible data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Open and free data &amp; software for any user (public)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Researchers negotiate with publishers to maintain their rights to the pub and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Open scripting and Jupyter-type tools (online notebooks) to make it easier to share and re-use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Private sector including open source software in their business models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Open source data policy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Access to computing power for different types of users	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Solving the problem of getting data to a high performance computing facility and then to the end users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sharing and exchange is normalized across all governance scales, ranging from state-, national-, international-levels	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Standardizing information through collaborative efforts to enhance data sharing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Federal/higher-level policy changes in regards to data sharing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Consider the priorities, capabilities, and limitations of other nations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Changing people’s ideas and trust-level about releasing their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FAIR data standards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certifications of data repositories to ensure trustworthiness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Metadata widely used to support data sharing: people provide quality metadata,  standards are applied across domains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standards are balanced with old standards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Appropriate support that allows open science and data sharing/exchange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tools to do open science and share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capacity building for open science and sharing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cloud access and use (challenge: moving users to the cloud)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More learning orgs across the sciences,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Technical training that includes data science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Ensure that Earth Science data is usable by different types of people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access is stable and sustainable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Session plan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Objective: Get feedback from the ESIP community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Outline: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of results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 out groups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375" y="3502550"/>
            <a:ext cx="3281925" cy="16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130400" y="9475"/>
            <a:ext cx="884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High-quality, efficient, and innovative science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Good </a:t>
            </a:r>
            <a:r>
              <a:rPr lang="en" sz="900">
                <a:solidFill>
                  <a:srgbClr val="333333"/>
                </a:solidFill>
              </a:rPr>
              <a:t>data management (metadata, curation, stewardship - citation &amp; provenance) </a:t>
            </a:r>
            <a:r>
              <a:rPr lang="en" sz="900">
                <a:solidFill>
                  <a:schemeClr val="dk1"/>
                </a:solidFill>
              </a:rPr>
              <a:t>is normalized as part of the science workflow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Data management support in the workplace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Data management/archival does not compete with time that can be used to achieve direct benefit (e.g., writing a proposal)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Data management is integrated into everyday workflows, such as through preparing data for sharing and creating metadata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Early career folks that are interested and supportive of good data management practices influence change among their senior supervisors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Consider other people’s perspectives regarding data management and sharing to better align data management approaches with people’s existing workflows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Funding is available to support data management/curation/stewardship (metadata, standards)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Diminish the competition between geoinformatics and scientists for funding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efficient data workflows in science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Bring data/services to one place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Piecemeal work that needs to be done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Leverage open software to help develop tools and code to improve workflows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Support development and use of domain/general repositories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Value of data are maximized through preservation, good data stewardship, re-use, provenance, high discoverability, and use of harder-to-access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Use other people’s datasets (testing case studies) in practice to understand and clean-up data for re-use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Using metadata properly to document samples for discovery and re-use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Maintain a low bar for entry into archiving/sharing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Consistent use of persistent identifiers and good citation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Apply standards across domains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Ensure quality metadata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Compatibility between ontologies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Scientists are sufficiently trained to manage data, as well as know when they need expert assistance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Basic data management skills are taught in formal science education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Advanced training for data and informatics in science is available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Building capacity in universities so that they can train students appropriately to keep up with technology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Building data capacity/skills appropriate for investigating the effects of large scale (landscape-level) influences (e.g., biogeography, biodiversity) on the environment</a:t>
            </a: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1593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High-quality, efficient, and innovative science (con’t)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159300" y="161875"/>
            <a:ext cx="8703000" cy="49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We help each other do our work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Provide better data availability/services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Changing people’s perspective of why you might need someone who knows about data; (DH)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Data repositories providing a helping hand (standards, best practices, tools, advice), rather than as gate keepers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Each stakeholder in the data value chain takes responsibility for their own role in archiving/sharing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We leverage and acknowledge our specific roles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Coordinate input from domain scientists and data experts (who work together) to optimize data management and stewardship for science, and science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Don’t expect scientists to become expert data managers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Be aware of the needs of different data generators (e.g., investigators, repositories, museums)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Social scientists work closely with technologists to achieve faster culture change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Balance between people’s roles and technology’s roles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Leverage and develop machine learning to help work with big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Scientific models have high accuracy to enhance their socioeconomic application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Use multiple technologies to address a (difficult earth science) problem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Funding for science is used efficiently	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Leverage the steadily lowering cost of data processing, computer power, data visualizations, storage per GB, sensor hardware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Systematic program improvement based on evaluation, metrics, and lessons learned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Science innovation is enabled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Ensure that older scientists are not left behind,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Take steps to maintain long term users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Balance innovation with sustainability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Use community models to optimize human and financial resources, and align goals  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Build and use cooperative models to share data manager experts that work on science projects and advise scientists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Coordination among scientists (seismologists) to use shared infrastructure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is treated as a valued product (rather than a supplemental product)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Sustainability of science initiatives and organizations is valued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rgbClr val="333333"/>
                </a:solidFill>
              </a:rPr>
              <a:t>Aim for and design for organizational sustainability (particularly fiscal)</a:t>
            </a:r>
            <a:endParaRPr sz="900">
              <a:solidFill>
                <a:srgbClr val="333333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Encourage dedication and commitment by individuals in a community and an organization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Dedicate more funding to support sustainability in science projects (rather than just innovative ideas)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Aim for long-term infrastructure and sustainability of data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High-quality, efficient, and innovative science (con’t)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856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</a:pPr>
            <a:r>
              <a:rPr lang="en" sz="900">
                <a:solidFill>
                  <a:schemeClr val="dk1"/>
                </a:solidFill>
              </a:rPr>
              <a:t>Incentives and motivation shifts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Give credit for data, data products, data preservation activities, and people who work with data and keep data usable and interoperable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shifts in the mentor/apprenticeship mode for academics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Use a mixed approach of top-down mandate (e.g., NSF and NIH) and personal motivation for proper data management/archival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Involve motivated people to push processes forward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Training to help people integrate data management into everyday workflows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Repositories provide services/tools that are useful in people’s everyday workflows (e.g., templates for sample labels, a place to store images of samples)</a:t>
            </a:r>
            <a:endParaRPr b="1"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Institutional support of scientists to manage, store, and share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Co-creation of knowledge by working across disciplines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Encourage inter- and transdisciplinary science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Social science in partnership with “hard” sciences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Collaboration between individuals, as well as within and across agencies, repositories, domain &amp; data scientists, sectors, and organizations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Build and develop community  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Data societies and focus groups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Build trust by understanding different viewpoints of stakeholders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Good communication across domains to encourage interaction: Develop and use a common vocabulary for scientists, general public, and data experts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NOT forcing information/an approach on people you want to work with; (KM)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Making sure that people you work with are part of the decision-making process to get their buy-in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Attitude adjustments: Don’t be arrogant, Be patient, and Respect whose shoulders you are standing on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integration of diverse datasets (from different sources, e.g., satellite &amp; ground-based data;  e.g., non-streaming &amp; streaming data, and from different centers) 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Interoperability of data, </a:t>
            </a:r>
            <a:r>
              <a:rPr lang="en" sz="900">
                <a:solidFill>
                  <a:srgbClr val="333333"/>
                </a:solidFill>
              </a:rPr>
              <a:t>data management workflows, and infrastructure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Follow common standards and controlled vocabularies for diverse datasets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Efficient discoverability of data, particularly as data continues to diversify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Support data diversity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Growth of citizen science</a:t>
            </a:r>
            <a:endParaRPr sz="9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Ethical data use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Align technological development with social systems (ethics and politics)  	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Prevention of misuse of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Aim for effortless provenance through tech mechanisms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Make sure that data has integrity, such as through 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appraisal and good selection of data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for the Future (details)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619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Blue text: </a:t>
            </a:r>
            <a:r>
              <a:rPr lang="en" sz="900">
                <a:solidFill>
                  <a:srgbClr val="000000"/>
                </a:solidFill>
              </a:rPr>
              <a:t>Vision for the future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Bullet points: </a:t>
            </a:r>
            <a:r>
              <a:rPr lang="en" sz="900">
                <a:solidFill>
                  <a:schemeClr val="dk1"/>
                </a:solidFill>
              </a:rPr>
              <a:t>S</a:t>
            </a:r>
            <a:r>
              <a:rPr lang="en" sz="900">
                <a:solidFill>
                  <a:schemeClr val="dk1"/>
                </a:solidFill>
              </a:rPr>
              <a:t>tatements from specific interviewee/lunch discussion that were used to identify the vision (for the purpose of this presentation, not all statements are included to reduce redundancy)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Ubiquitousness of data and data collection</a:t>
            </a:r>
            <a:endParaRPr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ubiquitous data everywhere for private decision-making (e.g. in their phone)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ubiquitous tiny sensors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Any data, anywhere &amp; anytime &amp; any device &amp; any person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Increasing volumes of data (from more widespread data collection)</a:t>
            </a:r>
            <a:endParaRPr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able to do deployments of a million (sensors?) in 10-15 years from now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Really easy to collect large sums of data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Integration of diverse data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linked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Interoperability between regional and national-level data sets to address broad environmental issues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cloud to leverage diversity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informatics that allow data to be integrated more richly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integrated non-streaming and streaming data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Crossing domains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Socioecology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integrating scientific with local environmental knowledge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inter- transdisciplinary science/research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opportunity for people to work across disciplines</a:t>
            </a:r>
            <a:endParaRPr/>
          </a:p>
        </p:txBody>
      </p:sp>
      <p:cxnSp>
        <p:nvCxnSpPr>
          <p:cNvPr id="199" name="Google Shape;199;p35"/>
          <p:cNvCxnSpPr/>
          <p:nvPr/>
        </p:nvCxnSpPr>
        <p:spPr>
          <a:xfrm>
            <a:off x="414975" y="1361650"/>
            <a:ext cx="835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9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Data &amp; tech being a part of people’s daily lives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information provided more openly to the public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internet of things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big data analytics coupled with things that we do on a daily basis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reliance on environmental data by big business (intertwining of the economy and environmental data)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Science for everyone</a:t>
            </a:r>
            <a:endParaRPr sz="900" u="sng">
              <a:solidFill>
                <a:srgbClr val="0000FF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Citizens as scientists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literacy education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Usable software for small independent groups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More access to data</a:t>
            </a:r>
            <a:endParaRPr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Conventional academic publishing breaking down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Cloud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Data for Problem-solving &amp; empowerment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applied science; (TL)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data to empower communities </a:t>
            </a:r>
            <a:r>
              <a:rPr lang="en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(Table 20)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Trustworthy and ethical data &amp; science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increasing need to know how to trust data and data sources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better tracking of where data come from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consideration and social/political systems that address and ensure ethics from the application of science (e.g., designer babies)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Increasing interest in earth stewardship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increased interest and influence from new generations regarding earth stewardship and innovation with data use</a:t>
            </a:r>
            <a:endParaRPr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165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More efficient use of data &amp; resources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scientists have the tools/information that they need to decide if they need to collect new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scientists are aware of what others are doing so they can collaborate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scientists know what tools are available to help them analyze their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people can leverage existing data, so that it can be re-used to its fullest potential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shared models (cooperative models) for infrastructure and services across organizations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sharing will increase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Archive media continues to evolve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Growth of crowdsourcing data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Easier to quickly visualize &amp; analyze data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Data has more value (people credited for data)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giving people credit for publishing data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Data challenges will continue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some systemic challenges (e.g., metadata, identifiers) are inherent in  data, and will continue to be challenges</a:t>
            </a:r>
            <a:endParaRPr b="1"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Technology advancing &amp; new problems arising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challenges will not go away. Instead they evolve with the data and the technology. Not all of the data/informatics challenges are problems that have a definite solution. Rather, its an on-going community effort that evolves with the times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Culture change related to science will persist and occur</a:t>
            </a:r>
            <a:endParaRPr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Change in perception of science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New definitions of what “research” means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Sociological problems persist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Cost of data storage and tech will decrease</a:t>
            </a:r>
            <a:endParaRPr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</a:rPr>
              <a:t>More tech innovation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commodities sector will drive more tech innovation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Feature development going up - infrastructure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235500" y="61100"/>
            <a:ext cx="893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Data moving to the cloud</a:t>
            </a:r>
            <a:endParaRPr sz="900" u="sng">
              <a:solidFill>
                <a:srgbClr val="0000FF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Linked - Open data in the cloud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Near &amp; long-term: Reduction of need for local resources and move toward the cloud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More public-private partnerships</a:t>
            </a:r>
            <a:endParaRPr sz="900" u="sng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More data sharing (through more robust infrastructure)</a:t>
            </a:r>
            <a:endParaRPr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More team work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Opportunities for collaboration will increase, and the community will work toward common objectives</a:t>
            </a:r>
            <a:endParaRPr sz="900" u="sng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Team based work - evident &amp; required. Individuals are not as efficient at the scales at which we need to work</a:t>
            </a:r>
            <a:endParaRPr sz="9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Better Metadata</a:t>
            </a:r>
            <a:endParaRPr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Increased Machine learning &amp; Artificial intelligence</a:t>
            </a:r>
            <a:endParaRPr b="1"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Meetings </a:t>
            </a:r>
            <a:endParaRPr b="1" sz="900">
              <a:solidFill>
                <a:srgbClr val="0000FF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More meetings or less in-person meetings - more virtual)</a:t>
            </a:r>
            <a:endParaRPr sz="9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</a:rPr>
              <a:t>Spatial data advances</a:t>
            </a:r>
            <a:endParaRPr sz="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perspective (Details)</a:t>
            </a:r>
            <a:endParaRPr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Blue text: </a:t>
            </a:r>
            <a:r>
              <a:rPr lang="en" sz="900">
                <a:solidFill>
                  <a:srgbClr val="000000"/>
                </a:solidFill>
              </a:rPr>
              <a:t>Historical topic area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Bullet points: </a:t>
            </a:r>
            <a:r>
              <a:rPr lang="en" sz="900">
                <a:solidFill>
                  <a:srgbClr val="000000"/>
                </a:solidFill>
              </a:rPr>
              <a:t>Events noted by an interviewee/lunch table discussion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Red text: </a:t>
            </a:r>
            <a:r>
              <a:rPr lang="en" sz="900">
                <a:solidFill>
                  <a:srgbClr val="000000"/>
                </a:solidFill>
              </a:rPr>
              <a:t>Repeated under a different historical theme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</a:rPr>
              <a:t>Highlighted text: </a:t>
            </a:r>
            <a:r>
              <a:rPr lang="en" sz="900">
                <a:solidFill>
                  <a:srgbClr val="000000"/>
                </a:solidFill>
              </a:rPr>
              <a:t>Topics linked by at least one overlapping event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FF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FFF2CC"/>
                </a:highlight>
              </a:rPr>
              <a:t>Data sharing</a:t>
            </a:r>
            <a:endParaRPr b="1" sz="900">
              <a:solidFill>
                <a:srgbClr val="0000FF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</a:t>
            </a:r>
            <a:r>
              <a:rPr lang="en" sz="900">
                <a:solidFill>
                  <a:srgbClr val="980000"/>
                </a:solidFill>
                <a:highlight>
                  <a:srgbClr val="FFF2CC"/>
                </a:highlight>
              </a:rPr>
              <a:t>OSTP memo on data sharing</a:t>
            </a: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 (2010? </a:t>
            </a:r>
            <a:r>
              <a:rPr lang="en" sz="900" u="sng">
                <a:solidFill>
                  <a:srgbClr val="1155CC"/>
                </a:solidFill>
                <a:highlight>
                  <a:srgbClr val="FFF2CC"/>
                </a:highlight>
                <a:hlinkClick r:id="rId3"/>
              </a:rPr>
              <a:t>https://obamawhitehouse.archives.gov/sites/default/files/microsites/ostp/ostp_public_access_memo_2013.pdf</a:t>
            </a: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 ?) </a:t>
            </a:r>
            <a:endParaRPr b="1"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FFF2CC"/>
                </a:highlight>
              </a:rPr>
              <a:t>Oceanic data (NOAA)</a:t>
            </a:r>
            <a:endParaRPr sz="900">
              <a:solidFill>
                <a:srgbClr val="0000FF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NODC (National Oceanic Data Center, NOAA) was created in 1960</a:t>
            </a:r>
            <a:endParaRPr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Archiving data in their original package in NODC based on director’s mandate (80s or 90s)</a:t>
            </a:r>
            <a:endParaRPr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World wide web was taking off (had less than 1000 websites online), Pathfinder Cafe website released to share sea surface temps (1994)</a:t>
            </a:r>
            <a:endParaRPr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</a:t>
            </a:r>
            <a:r>
              <a:rPr lang="en" sz="900">
                <a:solidFill>
                  <a:srgbClr val="980000"/>
                </a:solidFill>
                <a:highlight>
                  <a:srgbClr val="FFF2CC"/>
                </a:highlight>
              </a:rPr>
              <a:t>Federal open data policy </a:t>
            </a: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(2010)</a:t>
            </a:r>
            <a:endParaRPr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FFF2CC"/>
                </a:highlight>
              </a:rPr>
              <a:t>·       NOAA environmental data centers merged to become NCEI (2015)</a:t>
            </a:r>
            <a:endParaRPr sz="90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EAD1DC"/>
                </a:highlight>
              </a:rPr>
              <a:t>Seismology &amp; moving data</a:t>
            </a:r>
            <a:endParaRPr b="1" sz="900">
              <a:solidFill>
                <a:srgbClr val="0000FF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lots of funding available from NSF and the science, attempting to coordinate seismologists and their data (IRIS, 1988)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2-4 GB/hour from long streamers with lots of sensors recording at a few milliseconds/sample (oil company, 1980s)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distributing in MB, ingesting in GB (IRIS, 1980s)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TB coming in, PB going out (IRIS, 2018)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data volume is going up, but storage space is also going up even higher (2018)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 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FF"/>
                </a:solidFill>
                <a:highlight>
                  <a:srgbClr val="EAD1DC"/>
                </a:highlight>
              </a:rPr>
              <a:t>Data sharing &amp; moving data</a:t>
            </a:r>
            <a:endParaRPr b="1" sz="900">
              <a:solidFill>
                <a:srgbClr val="0000FF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2GB was a lot of free storage, data sharing’s big barrier was having to physically send data via hard drives, initial capability of sharing data via internet (2008) 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early stages of addressing international data challenges, particularly across the developing world (2018)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EAD1DC"/>
                </a:highlight>
              </a:rPr>
              <a:t>·       social science is more valued in partnership with “harder” sciences to add context to the application of data (2018)</a:t>
            </a:r>
            <a:endParaRPr sz="900">
              <a:solidFill>
                <a:schemeClr val="dk1"/>
              </a:solidFill>
              <a:highlight>
                <a:srgbClr val="EAD1D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cxnSp>
        <p:nvCxnSpPr>
          <p:cNvPr id="221" name="Google Shape;221;p39"/>
          <p:cNvCxnSpPr/>
          <p:nvPr/>
        </p:nvCxnSpPr>
        <p:spPr>
          <a:xfrm>
            <a:off x="414975" y="1590250"/>
            <a:ext cx="835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idx="1" type="body"/>
          </p:nvPr>
        </p:nvSpPr>
        <p:spPr>
          <a:xfrm>
            <a:off x="83100" y="85675"/>
            <a:ext cx="890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chemeClr val="dk1"/>
                </a:solidFill>
                <a:highlight>
                  <a:srgbClr val="CFE2F3"/>
                </a:highlight>
              </a:rPr>
              <a:t>Airborne data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analyzing atmospheric data collected from aircrafts and sent to super computers with card decks, writing code to plot data to compare them (NCAR, 1981))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departmental servers instead of super computers (NCAR, mid- to late-80s)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next: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UNIX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 was used on departmental servers (late 80s)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attached a radium satellite phone to an antenna on an aircraft to allow for real-time communications between the ground and aircraft and streaming data, leading to imagery and larger datasets (2002)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access to satellite and radar overlays, and other in-situ and fixed measurements to overlay airborne data on top and help guide the mission - improved their information about current conditions (early 2000s)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funding from NSF for data management, more diverse menu of data products, such as real-time displays of disparate datasets, more staff dollars to support data/informatics folks, improvement of data stewardship and data quality overall (2018)</a:t>
            </a:r>
            <a:endParaRPr b="1"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chemeClr val="dk1"/>
                </a:solidFill>
                <a:highlight>
                  <a:srgbClr val="CFE2F3"/>
                </a:highlight>
              </a:rPr>
              <a:t>Remote sensing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Esri founded (1969)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Environmental remote sensing via LandSat, changing from film to digital, required access to mainframe computers (1970s)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Developed software to analyze NASA remote sensing data on university mainframe (1970s)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Unix 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system available to universities for free through changes in licensing, led to Unix being used for analysis of remote sensing data (1990s)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X-window system developed by the Athena project by DEC (Digital Equipment Corporation) from MIT (1980s)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Sequoia 2000 project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, which mixed computer scientists and natural scientists to look at massive problems (i.e., environmental problems), was funded by DEC in the 1990s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Bren School - interdisciplinary grad program in environmental science - at UCSB (started in 1997); RFP for NASA - WP-ESIP Federation: “Working Prototype-Earth Science Information Provider” came out (1997)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   NASA EOS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 - satellite launched in 1997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NASA EOS highlighted the need for a very complex ground data system, so ESIP was formed to provide the insight needed to know what needed to be created (1997) 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 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chemeClr val="dk1"/>
                </a:solidFill>
                <a:highlight>
                  <a:srgbClr val="CFE2F3"/>
                </a:highlight>
              </a:rPr>
              <a:t>Sequoia 2000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 Sequoia 2000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 millions of dollars to build a better computing environment for global change researchers (early 90s)</a:t>
            </a:r>
            <a:endParaRPr b="1" sz="700" u="sng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 u="sng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rgbClr val="980000"/>
                </a:solidFill>
                <a:highlight>
                  <a:srgbClr val="CFE2F3"/>
                </a:highlight>
              </a:rPr>
              <a:t>NASA EOS</a:t>
            </a:r>
            <a:endParaRPr sz="700">
              <a:solidFill>
                <a:srgbClr val="980000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NASA’s EOS and handling all of that data (started in 1990)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NASA released data products for free (1990s)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getting sensor webs to cooperate (2000s)</a:t>
            </a:r>
            <a:endParaRPr sz="700">
              <a:solidFill>
                <a:srgbClr val="980000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Scientists identified a need to understand climate change as a system (1980s)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EOS-DIS approved by congress, during Bush admin because they wanted to understand climate change, NASA budget increased by 20x (1990)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</a:t>
            </a:r>
            <a:r>
              <a:rPr lang="en" sz="700">
                <a:solidFill>
                  <a:srgbClr val="980000"/>
                </a:solidFill>
                <a:highlight>
                  <a:srgbClr val="CFE2F3"/>
                </a:highlight>
              </a:rPr>
              <a:t>ESIP</a:t>
            </a: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 started because building EOS-DIS was so difficult, internet was still very new (1998)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Mainframe computer, everyone using terminals, FORTRAN programming, NOAA/NASA data needed for weather forecasting (1990s)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·       federal data became free (1990s)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 u="sng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00">
                <a:solidFill>
                  <a:srgbClr val="980000"/>
                </a:solidFill>
                <a:highlight>
                  <a:srgbClr val="CFE2F3"/>
                </a:highlight>
              </a:rPr>
              <a:t>ESIP &amp; data societies</a:t>
            </a:r>
            <a:endParaRPr b="1" sz="700">
              <a:solidFill>
                <a:srgbClr val="980000"/>
              </a:solidFill>
              <a:highlight>
                <a:srgbClr val="CFE2F3"/>
              </a:highlight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●"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1995 study that launched ESIP - USGCRP/ NASA - reviewed EOS-DIS if still viable - not, so led to ESIP’s creation</a:t>
            </a:r>
            <a:endParaRPr sz="700"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●"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ESIP founded in 1998</a:t>
            </a:r>
            <a:endParaRPr sz="7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Creation of new societies and focus groups, eg, RDA and ESSI at AGU</a:t>
            </a:r>
            <a:endParaRPr sz="7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Char char="●"/>
            </a:pPr>
            <a:r>
              <a:rPr lang="en" sz="700">
                <a:solidFill>
                  <a:schemeClr val="dk1"/>
                </a:solidFill>
                <a:highlight>
                  <a:srgbClr val="CFE2F3"/>
                </a:highlight>
              </a:rPr>
              <a:t>NCAR became ESIP member (2011 or 2012)</a:t>
            </a:r>
            <a:endParaRPr sz="700">
              <a:solidFill>
                <a:schemeClr val="dk1"/>
              </a:solidFill>
              <a:highlight>
                <a:srgbClr val="CFE2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11700" y="97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Data One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NSF solicitation for DataNet that asked for participation of librarians and multidisciplinary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Economic Stimulus finding in 2009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DataOne project funded in 2009 that focused on data re-use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Large scale ecological monitoring networks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few people trained in data/informatics for science (2005)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little understanding of how people were going to manage big data from large scale monitoring networks (2010)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sensors cheaper, high performance computing advancing, cloud services, cost of doing heavy/intense computation work is cheaper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Distrust of science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climate gate (2009)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schism between science and distrust for science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Oil industry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Lack of geophysicists, oil industry was booming, 3 main oil companies and they were all doing state of the art things, lots of money to do big projects (1980)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oil industry crashed (1985)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State geologists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National Geothermal Database System for the American Association of State Geologists (2011)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no data managers at the Alabama State Geological Survey (2018);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Spatial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Google earth engine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Relational databases (spatial)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Esri objects - Information (?) Oracle Esri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Spatial Data Infrastructure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Cubesats - miniature satellite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Lidar / UAVs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Objective of the study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understand the landscape of Earth Science data and information (past, present, future) from the perspective of ESIP community members.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Addressing such questions as: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has the landscape changed over time?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 challenges and potential solutions?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vision for the future?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can/should be ESIP’s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 in this landscape?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139650"/>
            <a:ext cx="9144003" cy="100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6900" y="85675"/>
            <a:ext cx="90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Cloud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Ability to perform cloud computation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Acceptance and embracing of the cloud by NASA and NOAA to be used as a “forcing function” for Earth Science data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Makes it less important to have your own hardware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Cost has come down → has become a “commoditized” resource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It's OK not to be a “server hugger”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Perceived risk of loss of SA’s, but not an actual risk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Perceived risk of cloud not being secure was also debunked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 are in the cloud where you are downloading small outputs of the analysis and NOT the data (2018)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AWS - Cloud Computing- 2006-2009ish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Cost reductions to process and store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GPU Processing increases computer power with much lower cost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“Egde” (sp?) Computing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On-demand data visualizations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Q-buts have revolutionalized data processing speeds for quantum computing → JPL produced the first quantum chip in 2007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Price per GB goes below a $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Cheap sensor hardware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When she was working on her Master’s thesis (1997), it was hugely expensive for her to get a 100 MB zip disk. Now she has a flash drive that has 16 GB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Library science &amp; Data curation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Building a preservation and institutional repository, this was before term-case solutions and open source solutions were available (Stanford, 2000)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Building a geospatial data repository, but Stanford wasn’t ready to do what they wanted (2005)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tried to work bibliographic data into a search/discovery environment - was well before others tried to do this, using an xml environment (early 2000s)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working more with ontologies than xml (2007-2009)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dot bomb (2009)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Atypical for scientists to curate samples well (2012)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data have changed to facilitate or obfuscate discovery, e.g., social media and twitter requires a different discoverability strategy than typical data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storage environment, eg. cloud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6900" y="141275"/>
            <a:ext cx="89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Discoverability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ESIP Advances: Open search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Google search engine,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Search and Discovery (digital)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Cyberinfrastructure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large funding of $50.3 million to build cyberinfrastructure for plant sciences (iPlant, 2008)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term “cyberinfrastructure” fairly unknown (2008)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Library Science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2010 revised NSF policy to include data management plan (2010)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science data viewed as a special collection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more data that could be captured and stored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commercial entities moving into the data preservation and management space (e.g., publishing companies)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Universities refusing to pay high costs of publishers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Preservation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ESIP Advances: PCCS (Preservation provenance &amp; Context standard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arenR"/>
            </a:pPr>
            <a:r>
              <a:rPr lang="en" sz="900">
                <a:solidFill>
                  <a:schemeClr val="dk1"/>
                </a:solidFill>
              </a:rPr>
              <a:t>NASAs preservation content spec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arenR"/>
            </a:pPr>
            <a:r>
              <a:rPr lang="en" sz="900">
                <a:solidFill>
                  <a:schemeClr val="dk1"/>
                </a:solidFill>
              </a:rPr>
              <a:t>ESA/CEOS longterm data preservation content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arenR"/>
            </a:pPr>
            <a:r>
              <a:rPr lang="en" sz="900">
                <a:solidFill>
                  <a:schemeClr val="dk1"/>
                </a:solidFill>
              </a:rPr>
              <a:t>ISO 19165 digital data &amp; metadata preservation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LcParenR"/>
            </a:pPr>
            <a:r>
              <a:rPr lang="en" sz="900">
                <a:solidFill>
                  <a:schemeClr val="dk1"/>
                </a:solidFill>
              </a:rPr>
              <a:t>ISO 19165-2 extending to Earth Science (NASA &amp; CEOS docs)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Regional and national-level data sharing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interagency multi-state (including Michigan) data exchange project for fisheries, but it wasn’t the first time it was attempted (2001)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data-oriented and coding courses for science at the university just beginning to pick up - data skills gaining in value (2009)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·       lots of national data sets becoming available (2018)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</a:t>
            </a:r>
            <a:endParaRPr sz="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" type="body"/>
          </p:nvPr>
        </p:nvSpPr>
        <p:spPr>
          <a:xfrm>
            <a:off x="119925" y="50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Overall data - Broad-scale change &amp; new tech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Scientists were just starting to talk about data stuff (2007)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scientists are aware of the expectations around what they should do with their data, but don’t really know what to do (2008-2018)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internet has made it easier to share things, public scrutiny of science (2018)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expectation that public money was used to fund data and that data has economic value (2018)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Parallel processing - when she first got started it was neither common nor easy to do parallel processing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The speed of processing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Some recognition that data should be interoperable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Idea of open data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·       Idea of Fair data - what that actually looks like and how that might work in a way that supports science and its data - supports scientists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FAIR Data Standards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800">
                <a:solidFill>
                  <a:schemeClr val="dk1"/>
                </a:solidFill>
              </a:rPr>
              <a:t>AI → machine learning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800">
                <a:solidFill>
                  <a:schemeClr val="dk1"/>
                </a:solidFill>
              </a:rPr>
              <a:t>Semantic web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800">
                <a:solidFill>
                  <a:schemeClr val="dk1"/>
                </a:solidFill>
              </a:rPr>
              <a:t>Standardization recognition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Challenges of moving from legacy systems to new ways of doing things, e.g, manual code to the use of Git / Github.</a:t>
            </a:r>
            <a:endParaRPr b="1" sz="800" u="sng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Rise of the PC !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Being able to access data online (versus ordering physical copies of data on discs, etc)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Vast improvements in tech used to collect field data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Standards for access (wms, opendap, etc)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Creation and use of the internet/world wide web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improved interoperability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growth of citizen science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new capabilities to guarantee data quality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Web services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High speed wireless networking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CD ROMS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Data Formats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Programming language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Accessibility to HPC → GPU processing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Advent of High Level Programming long, +R, Python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" sz="800">
                <a:solidFill>
                  <a:schemeClr val="dk1"/>
                </a:solidFill>
              </a:rPr>
              <a:t>Increased processing power: www - NCSA (</a:t>
            </a:r>
            <a:r>
              <a:rPr b="1" lang="en" sz="800">
                <a:solidFill>
                  <a:srgbClr val="6A6A6A"/>
                </a:solidFill>
              </a:rPr>
              <a:t>National Center for Supercomputing Applications</a:t>
            </a:r>
            <a:r>
              <a:rPr lang="en" sz="800">
                <a:solidFill>
                  <a:srgbClr val="545454"/>
                </a:solidFill>
              </a:rPr>
              <a:t>)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Digital photos &amp; analysis of digital photos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Q / grass / gdal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Next-gen sequencing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Daas, Saas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109450" y="69075"/>
            <a:ext cx="890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Data standards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Proliferation of / adoption of data standards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Standardization of interface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Citation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ESIP Advances: Data citation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NASA use of DOIs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Data/software citations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People began assigning DOIs for data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Persistent IDs for data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Meta data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Z39.50 early metadata client/power search technology (libraries)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FGDC catalog metadata (USGS)(metadata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GCMD/IDN catalogs and keywords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EOSDIS IMS V0 (NASA ES)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OGC Catalog Services for web (FGDC &amp; CEOS) OGC International community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OGC Web Map Services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NASA UMM (Unified Metadata Model) (metadata and catalog search)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ISO metadata &amp; data quality (metadata and catalog search)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Consolidation of NASA EOSDIS metadata into one repository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Creation of metadata standards, formats etc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Metadata Standards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Metadata policy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Monetization of data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Monetization of data in systems, e.g., from “free/taxpayer paid” data to re-use by companies and others to then sell. More than ever, info = power = $$.  Has had a major impact on the creation of new scientific data, both good and bad.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Downside of data being monetized is that it is sometimes not possible to use data or data products if you can’t afford. Data becomes inaccessible.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Different models of services available, e.g., free data, but need to buy / contract for data analysis services; monetization of computer time, with impacts on the research team.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idx="1" type="body"/>
          </p:nvPr>
        </p:nvSpPr>
        <p:spPr>
          <a:xfrm>
            <a:off x="83100" y="-15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Open-source of data/tools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There is now a lot more “free” data, with less need to create your own, so the creation of data has accelerated from the opportunities to re-use the freely available data.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Jupyter type tools have made it easier to share and re-use data as workflow can be containerized and made  more easily available.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Online notebooks !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The movement to open source software, including the contribution of companies that have included it in their business models, e.g., RedHat and Google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Open Source / Data policy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R, python - mainstream open scripting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Scientific Python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Open data and linked data caught on and spread widely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Open Source for sharing code / tools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Open data- Office of Science &amp; Technology - Obama admin (2010)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Machine accessible, open and transparent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Executive order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Changed grassroots efforts</a:t>
            </a:r>
            <a:endParaRPr sz="900">
              <a:solidFill>
                <a:schemeClr val="dk1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Challenges still to open data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Changes in workflows</a:t>
            </a:r>
            <a:endParaRPr b="1"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Bringing all kinds of data and services together in one place, e.g., NOAA’s OneStop.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May not be able to keep all members of a research team on staff at all times, so piecemealing the work that needs to be done.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transformation of workflows from 10 years ago. .. More accessibility to tooks and code to help with workflows. Thank open software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/ general repositories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Localization of computer data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The progression of computer modeling from single PCs to parallel / distributed computer processing, i.e, single PCs, to client server model to grid computing to cloud computing.  Impact on way work is done.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paradigm -- operate on a single file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learned about web services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2000s  - how cool web services were. As time &amp; resolution grew, the power of web services could be harnessed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and trust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●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Certification of data repositories to ensure trustworthiness</a:t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Entities</a:t>
            </a:r>
            <a:endParaRPr/>
          </a:p>
        </p:txBody>
      </p:sp>
      <p:sp>
        <p:nvSpPr>
          <p:cNvPr id="262" name="Google Shape;262;p47"/>
          <p:cNvSpPr txBox="1"/>
          <p:nvPr>
            <p:ph idx="1" type="body"/>
          </p:nvPr>
        </p:nvSpPr>
        <p:spPr>
          <a:xfrm>
            <a:off x="311700" y="466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Frequency of mention and entity name; listing here only shows those entities with &gt;1 frequency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16 ESIP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14 NASA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10 NOAA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7 NSF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6 DataOne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6 USGS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5 Earthcube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4 Google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4 RDA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AGU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Amazon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LTER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NCAR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Python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U. New Mexico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3 UCSB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Arizona Geological Survey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Esri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Jupyter.org</a:t>
            </a:r>
            <a:endParaRPr sz="1100" u="sng">
              <a:solidFill>
                <a:schemeClr val="hlink"/>
              </a:solidFill>
              <a:hlinkClick r:id="rId5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OGC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R Foundation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Sequoia 2000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2 UCLA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 collection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were collected from: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lunch table activity at the 2018 ESIP summer meeting that focused on questions about the milestones, challenges, and future for Earth Science data/informatics. A total of 13 tables contributed notes from their discussions, representing about 100 attendees.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informant interviews with 4 long-time ESIP community members.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In-person video interviews at the 2018 ESIP summer meeting with 13 attendees.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Interview questions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(past) How did you get started working in the field of data and informatics, particularly as it pertains to Earth Science?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(past) What was the political / science &amp; technology climate at the time that you began your career in Earth Science data?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(change over time) Since you began working in the field of data and informatics, what are some major milestones that have occurred in the field of Earth Science data / informatics?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(present) What are some of the major challenges and issues that are facing Earth Science or Earth Science data / informatics today?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(future) Where do you think Earth Science data / informatics is going in the future?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Analysis approach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100" y="1183100"/>
            <a:ext cx="544139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Work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interviews publicly available to be mined for other purposes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interviews will be posted on ESIP blog to highlight ESIP community members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Informing ESIP’s next strategic plan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Others?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524" y="2896175"/>
            <a:ext cx="4910475" cy="22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Results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Culture change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for the future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ESIP’s role in culture change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Historical perspective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62906" r="2610" t="0"/>
          <a:stretch/>
        </p:blipFill>
        <p:spPr>
          <a:xfrm>
            <a:off x="5014425" y="19675"/>
            <a:ext cx="4122675" cy="51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alibri"/>
                <a:ea typeface="Calibri"/>
                <a:cs typeface="Calibri"/>
                <a:sym typeface="Calibri"/>
              </a:rPr>
              <a:t>Values</a:t>
            </a:r>
            <a:endParaRPr b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923875"/>
            <a:ext cx="8520600" cy="14151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Values elicited from the project: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High-quality, efficient, and innovative science</a:t>
            </a:r>
            <a:endParaRPr b="1"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 and data as a basis for decision-making</a:t>
            </a:r>
            <a:endParaRPr b="1"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Social equity in earth science data/informatics</a:t>
            </a:r>
            <a:endParaRPr b="1"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Ethical data use</a:t>
            </a:r>
            <a:endParaRPr b="1" sz="1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311700" y="2511150"/>
            <a:ext cx="8693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For comparison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these are the current values of ESIP: </a:t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Openness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ESIP is a neutral platform committed to a culture of teamwork and collaboration.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Participation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We value and recognize the voluntary work done by our many partners organizations and individual contributors.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Inclusiveness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7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ESIP is committed to equality and maintain a collegial working environment.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b="1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We encourage creativity and novel ideas that enhance our community, and the use of Earth science data and information.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