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02" r:id="rId2"/>
    <p:sldMasterId id="2147484014" r:id="rId3"/>
  </p:sldMasterIdLst>
  <p:notesMasterIdLst>
    <p:notesMasterId r:id="rId56"/>
  </p:notesMasterIdLst>
  <p:sldIdLst>
    <p:sldId id="327" r:id="rId4"/>
    <p:sldId id="306" r:id="rId5"/>
    <p:sldId id="336" r:id="rId6"/>
    <p:sldId id="330" r:id="rId7"/>
    <p:sldId id="322" r:id="rId8"/>
    <p:sldId id="278" r:id="rId9"/>
    <p:sldId id="449" r:id="rId10"/>
    <p:sldId id="261" r:id="rId11"/>
    <p:sldId id="264" r:id="rId12"/>
    <p:sldId id="260" r:id="rId13"/>
    <p:sldId id="257" r:id="rId14"/>
    <p:sldId id="258" r:id="rId15"/>
    <p:sldId id="259" r:id="rId16"/>
    <p:sldId id="265" r:id="rId17"/>
    <p:sldId id="266" r:id="rId18"/>
    <p:sldId id="267" r:id="rId19"/>
    <p:sldId id="268" r:id="rId20"/>
    <p:sldId id="272" r:id="rId21"/>
    <p:sldId id="269" r:id="rId22"/>
    <p:sldId id="270" r:id="rId23"/>
    <p:sldId id="271" r:id="rId24"/>
    <p:sldId id="450" r:id="rId25"/>
    <p:sldId id="451" r:id="rId26"/>
    <p:sldId id="275" r:id="rId27"/>
    <p:sldId id="284" r:id="rId28"/>
    <p:sldId id="276" r:id="rId29"/>
    <p:sldId id="277" r:id="rId30"/>
    <p:sldId id="452" r:id="rId31"/>
    <p:sldId id="280" r:id="rId32"/>
    <p:sldId id="453" r:id="rId33"/>
    <p:sldId id="262" r:id="rId34"/>
    <p:sldId id="273" r:id="rId35"/>
    <p:sldId id="274" r:id="rId36"/>
    <p:sldId id="332" r:id="rId37"/>
    <p:sldId id="357" r:id="rId38"/>
    <p:sldId id="326" r:id="rId39"/>
    <p:sldId id="323" r:id="rId40"/>
    <p:sldId id="444" r:id="rId41"/>
    <p:sldId id="281" r:id="rId42"/>
    <p:sldId id="461" r:id="rId43"/>
    <p:sldId id="458" r:id="rId44"/>
    <p:sldId id="460" r:id="rId45"/>
    <p:sldId id="459" r:id="rId46"/>
    <p:sldId id="446" r:id="rId47"/>
    <p:sldId id="454" r:id="rId48"/>
    <p:sldId id="456" r:id="rId49"/>
    <p:sldId id="457" r:id="rId50"/>
    <p:sldId id="455" r:id="rId51"/>
    <p:sldId id="320" r:id="rId52"/>
    <p:sldId id="445" r:id="rId53"/>
    <p:sldId id="447" r:id="rId54"/>
    <p:sldId id="324" r:id="rId5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66FF"/>
    <a:srgbClr val="2D8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86409" autoAdjust="0"/>
  </p:normalViewPr>
  <p:slideViewPr>
    <p:cSldViewPr snapToGrid="0" snapToObjects="1">
      <p:cViewPr varScale="1">
        <p:scale>
          <a:sx n="75" d="100"/>
          <a:sy n="75" d="100"/>
        </p:scale>
        <p:origin x="1061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A79D9AE-5AFB-4AFD-AE1D-C0B69B1C3E9F}" type="datetimeFigureOut">
              <a:rPr lang="en-US"/>
              <a:pPr>
                <a:defRPr/>
              </a:pPr>
              <a:t>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EE274FC-D14D-413B-8B81-EF33A60DF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63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E274FC-D14D-413B-8B81-EF33A60DF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348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E274FC-D14D-413B-8B81-EF33A60DFEF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67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E274FC-D14D-413B-8B81-EF33A60DFEF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22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E274FC-D14D-413B-8B81-EF33A60DF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609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E274FC-D14D-413B-8B81-EF33A60DFEF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92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E274FC-D14D-413B-8B81-EF33A60DF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86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summarize, this is what we have now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E274FC-D14D-413B-8B81-EF33A60DFEF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56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E274FC-D14D-413B-8B81-EF33A60DFEF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86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Title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187325"/>
            <a:ext cx="11768667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1" y="2492376"/>
            <a:ext cx="901699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2" y="3966882"/>
            <a:ext cx="901699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329DA-A91A-4F2C-82B7-69D6079CB5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7079A-3D2F-4664-84EE-CDF3DC7F2C67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47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" y="187326"/>
            <a:ext cx="1177078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3E459-1024-45CA-B604-C84CE85705D0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2D029-A552-459B-8C71-DC64C6255D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37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187325"/>
            <a:ext cx="11768667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590550"/>
            <a:ext cx="48768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7364" y="739589"/>
            <a:ext cx="48768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285" y="1816100"/>
            <a:ext cx="48768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017C2-3C3F-4140-B3AD-0EE5AA54313C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03904-00EA-4291-9A00-18315DC4BC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578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8" y="187325"/>
            <a:ext cx="11381316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533400"/>
            <a:ext cx="59690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499" y="1828800"/>
            <a:ext cx="5966052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51005" y="179292"/>
            <a:ext cx="4374783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600" y="6288089"/>
            <a:ext cx="25167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E95B1-E1DF-42BE-8C85-2259CF8DC93B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823201" y="6288089"/>
            <a:ext cx="3568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B58E3-B27E-41CF-8149-C6B930924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989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187325"/>
            <a:ext cx="11768667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271" y="533400"/>
            <a:ext cx="48768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794871" y="1600200"/>
            <a:ext cx="48768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0549" y="1828800"/>
            <a:ext cx="48768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08001" y="6288089"/>
            <a:ext cx="248708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5F5D4-2902-4E39-A62D-340A3D8FA586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34417" y="6288089"/>
            <a:ext cx="695748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C3D61-CE18-4931-89C0-4F6DCA207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132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187325"/>
            <a:ext cx="11768667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385" y="3778624"/>
            <a:ext cx="10080687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162112" y="762000"/>
            <a:ext cx="9903635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380" y="4827494"/>
            <a:ext cx="10079969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08001" y="6288089"/>
            <a:ext cx="248708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C2BC8-84F6-4E94-95D4-FD9361D68FA6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34417" y="6288089"/>
            <a:ext cx="695748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D615F-7B21-41E5-A8C8-B394B7695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672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" y="187326"/>
            <a:ext cx="1177078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A2C0A-C0E7-4ED3-8B62-A5239F9A93E3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0B912-2263-4585-877E-487DA7B116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297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" y="187326"/>
            <a:ext cx="1177078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71529" y="779463"/>
            <a:ext cx="1810871" cy="5268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283" y="779465"/>
            <a:ext cx="8227484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FCFED-CC95-4F55-A390-C1CA697B3BBC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4CF91-6A98-4FCE-9A2B-578FEB5D9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22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79045"/>
            <a:ext cx="12192000" cy="578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3" y="6298023"/>
            <a:ext cx="2031997" cy="515282"/>
          </a:xfrm>
          <a:prstGeom prst="rect">
            <a:avLst/>
          </a:prstGeom>
        </p:spPr>
      </p:pic>
      <p:pic>
        <p:nvPicPr>
          <p:cNvPr id="9" name="Picture 8" descr="Image result for geoscience and cyberinfrastructure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279045"/>
            <a:ext cx="609600" cy="5532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1417320"/>
          </a:xfrm>
          <a:prstGeom prst="rect">
            <a:avLst/>
          </a:prstGeom>
          <a:solidFill>
            <a:srgbClr val="3D6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0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279045"/>
            <a:ext cx="12192000" cy="578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17320"/>
          </a:xfrm>
          <a:prstGeom prst="rect">
            <a:avLst/>
          </a:prstGeom>
          <a:solidFill>
            <a:srgbClr val="3D6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3" y="6298023"/>
            <a:ext cx="2031997" cy="515282"/>
          </a:xfrm>
          <a:prstGeom prst="rect">
            <a:avLst/>
          </a:prstGeom>
        </p:spPr>
      </p:pic>
      <p:pic>
        <p:nvPicPr>
          <p:cNvPr id="11" name="Picture 10" descr="Image result for geoscience and cyberinfrastructure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279045"/>
            <a:ext cx="609600" cy="55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387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3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" y="187326"/>
            <a:ext cx="1177078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8E98D-10DD-49BB-903C-53E886D1D57C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AA8F0-53DF-4A49-A82E-6AD1ACC16C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175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46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98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44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16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8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19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63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69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C549B-0B8A-4FDC-B2B5-DEB1BA253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8F264-BFFC-44B0-83C9-0D02A2490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6F6D1-12CC-4EAC-B6CD-A28832F1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F3C28-1556-4146-8822-A9962D8F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39775-6D79-43D8-9F1D-FF764667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01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C2D0A-8DA1-4394-8152-57DACC51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457E2-A642-481C-B057-4745C8812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08C53-F817-468E-A515-F16857F6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4BCD2-98FD-4670-9B54-A8960A928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0D4B7-0EBE-45AC-B4F5-8596C96F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8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187325"/>
            <a:ext cx="11768667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2591361"/>
            <a:ext cx="10111316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5" y="3950355"/>
            <a:ext cx="10111316" cy="1500187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A8CFB-070A-4175-9A02-B3D4CD555D8B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DF264-2EEB-41C2-87D2-662F59B0B8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410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61067-298E-46F1-8DEC-CBB97830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AD83F-56ED-4AA1-BD1B-82E7C5998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52325-95AC-45A8-9AC3-C0022A6B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778C-72B0-4972-82F2-4CDAD043A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2E265-1E28-4429-A63F-DF386D66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03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24895-D4B0-4C80-92D8-0AB31872D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EF0BA-4A2A-4D03-9158-7526AE413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DB1C3-A5C8-42FD-8C0C-B7E55E456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90FA9-8F0F-4DB7-BD42-E61A963D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20DBF-27E7-430E-A763-7CCC4617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D2035-4D3A-46EB-991B-49DEB294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99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E3B4-87A1-4831-B587-6868C5BD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0FCB3-263C-4024-86F1-BC4FF75A3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BF21B-58E7-43BF-A1BE-1CD76222B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CB3025-F653-44EE-83EF-87CBFA10C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A069E-E42A-4503-81AB-593C2C268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F345C-3F8A-472E-80A0-95B5D241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E619D4-9E38-45CA-8C5F-E8D772BE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864760-A091-48E0-A69B-7EC07AC1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78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54A3-FB12-4952-80D7-A29E16FC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F053CE-A775-4245-A281-A847BE5ED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02BB-4A9E-4AB5-AF83-18475958B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47649-D1BC-42FF-A8BC-2D3F7E28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90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D0A667-AA8D-488B-923C-2B97D0E85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CED300-E349-4B62-9B69-B6BB6373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BF9C2-D5FA-4122-87FC-50FCCB2B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03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FAF0-18F6-4BDC-B462-FCB9479C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AB734-068D-4104-AF03-47CB4A7A5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A3F69-E3A6-4EEA-AC18-65FE0A73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72274-9701-4726-8E0D-90653C6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6499C-0B66-4997-93D5-557836F6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DBC96-C0D8-4048-8A5C-BC45A14E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6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F02D3-C303-4579-A4BE-58A42824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BD6082-B920-45DF-935B-B1FD3CB67E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336D1-64BC-47E8-96D2-4AE8A8807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23CD9-C669-472C-BEC7-06591A9A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87725-8633-493C-9D9A-B11CA8D0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F99F7-38B2-4676-8C70-25D1D18E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9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05B5-F77B-407F-8F5A-44E2F28F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E12063-F77D-4862-ACFE-7FA38FD2D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498B1-1AE8-4921-A93E-3DDD8145A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93FFB-DC42-4436-8094-20887645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C492F-42C6-4D34-B984-163A42CE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89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6F181B-FD88-498B-8CD1-F61C52FE4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71163-886A-4CCC-B12D-D2E8D16C9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A9F68-DD01-496E-941D-6EE3B7D0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97094-1BF7-4348-8C28-027971DF2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03BE6-219D-45B4-A823-CC403437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" y="187326"/>
            <a:ext cx="1177078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283" y="1828800"/>
            <a:ext cx="48768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1388" y="1828800"/>
            <a:ext cx="48768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B1677-8115-4F92-989F-82C81427129D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25D5A-6309-4AB2-9012-CA85E168F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16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" y="187326"/>
            <a:ext cx="1177078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166284" y="2286000"/>
            <a:ext cx="47498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21968" y="2286000"/>
            <a:ext cx="475403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66284" y="2286000"/>
            <a:ext cx="47498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21968" y="2286000"/>
            <a:ext cx="475403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381000"/>
            <a:ext cx="10111316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4" y="1438835"/>
            <a:ext cx="48768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284" y="2362200"/>
            <a:ext cx="48768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3800" y="1438835"/>
            <a:ext cx="48768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3800" y="2362200"/>
            <a:ext cx="48768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1428-2671-4BF7-81CB-3D831E7914DE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B0F42-F99C-437C-8749-DF78B94904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7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" y="187326"/>
            <a:ext cx="1177078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283" y="1828801"/>
            <a:ext cx="10113435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039283" y="3991816"/>
            <a:ext cx="10113435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5F5C8-CCD3-43AF-AABB-00EAC97844DD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B9F5C-0757-4998-B065-4CD1DC8FF2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74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" y="187326"/>
            <a:ext cx="1177078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1271" y="1828801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281271" y="3991816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1039283" y="1828800"/>
            <a:ext cx="48768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89C08-8BE0-4949-BEA2-4BBADDD3D5A8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D5D84-6290-439F-A84B-46E6105E58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70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" y="187326"/>
            <a:ext cx="1177078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1039284" y="1828801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1039284" y="3991816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281271" y="1828801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81271" y="3991816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E7E65-4987-4A0E-B901-33CE510D0805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2075B-43C1-4A0E-9B04-A35EED62C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29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" y="187326"/>
            <a:ext cx="1177078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66E79-C6E0-4C7D-A94F-F88635A3887B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4CA4C-6B80-4B6F-B90C-29FB47D0B1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79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254000" y="190500"/>
            <a:ext cx="11686117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39285" y="381001"/>
            <a:ext cx="1011131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9285" y="1828801"/>
            <a:ext cx="10111316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6288089"/>
            <a:ext cx="251671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1DC05EE-9914-4567-8523-589578587FDA}" type="datetimeFigureOut">
              <a:rPr lang="en-US" altLang="en-US"/>
              <a:pPr>
                <a:defRPr/>
              </a:pPr>
              <a:t>1/15/2019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6900" y="6288089"/>
            <a:ext cx="6985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5634" y="219076"/>
            <a:ext cx="6582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21F710A-4BCB-4BA4-AF71-BCC07A1C3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panose="05020102010507070707" pitchFamily="18" charset="2"/>
        <a:buChar char=""/>
        <a:defRPr sz="2200" kern="1200">
          <a:solidFill>
            <a:schemeClr val="bg1"/>
          </a:solidFill>
          <a:latin typeface="+mn-lt"/>
          <a:ea typeface="MS PGothic" pitchFamily="34" charset="-128"/>
          <a:cs typeface="ＭＳ Ｐゴシック" charset="0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panose="05020102010507070707" pitchFamily="18" charset="2"/>
        <a:buChar char=""/>
        <a:defRPr sz="2000" kern="1200">
          <a:solidFill>
            <a:schemeClr val="bg1"/>
          </a:solidFill>
          <a:latin typeface="+mn-lt"/>
          <a:ea typeface="MS PGothic" pitchFamily="34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panose="05020102010507070707" pitchFamily="18" charset="2"/>
        <a:buChar char=""/>
        <a:defRPr kern="1200">
          <a:solidFill>
            <a:schemeClr val="bg1"/>
          </a:solidFill>
          <a:latin typeface="+mn-lt"/>
          <a:ea typeface="MS PGothic" pitchFamily="34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panose="05020102010507070707" pitchFamily="18" charset="2"/>
        <a:buChar char=""/>
        <a:defRPr kern="1200">
          <a:solidFill>
            <a:schemeClr val="bg1"/>
          </a:solidFill>
          <a:latin typeface="+mn-lt"/>
          <a:ea typeface="MS PGothic" pitchFamily="34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panose="05020102010507070707" pitchFamily="18" charset="2"/>
        <a:buChar char=""/>
        <a:defRPr kern="1200">
          <a:solidFill>
            <a:schemeClr val="bg1"/>
          </a:solidFill>
          <a:latin typeface="+mn-lt"/>
          <a:ea typeface="MS PGothic" pitchFamily="34" charset="-128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595B78-0D1E-4C45-9605-9333E54393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E4604D-E33D-41A3-88E3-AD380313F9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1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2F9097-14D0-4F7D-AC2A-26D420A9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328AB-0994-4AE1-8BB6-5141C86C7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610F8-D1F8-422E-A05C-ED2022F99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DCBA9-1CC2-449D-8503-9DFFF0AA33D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6216D-7567-4541-8BF8-DAA66CA5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BFFF5-F788-4559-B8E5-0EE06AA4C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65F5A-C719-4F49-B7EA-C2499CD74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https://lh3.googleusercontent.com/1GDEeeiGDo0ix1uWakuTRKkvGQAGRHbCYNynrgvvhmTeCxIqoHvTfusiTLWYqwLFmxiNeIyWXvzjJycnyIfPKFK9IbxfeaNVzXcKBmiqKsqr7gSeaK0mRJAeweqh6IRiRFv2m-_N" TargetMode="External"/><Relationship Id="rId5" Type="http://schemas.openxmlformats.org/officeDocument/2006/relationships/hyperlink" Target="http://datadiscoverystudio.org/" TargetMode="Externa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12.png"/><Relationship Id="rId10" Type="http://schemas.openxmlformats.org/officeDocument/2006/relationships/image" Target="../media/image61.png"/><Relationship Id="rId4" Type="http://schemas.openxmlformats.org/officeDocument/2006/relationships/image" Target="../media/image15.PN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box.google.com/datasetsearch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atadiscoverystudio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https://lh3.googleusercontent.com/1GDEeeiGDo0ix1uWakuTRKkvGQAGRHbCYNynrgvvhmTeCxIqoHvTfusiTLWYqwLFmxiNeIyWXvzjJycnyIfPKFK9IbxfeaNVzXcKBmiqKsqr7gSeaK0mRJAeweqh6IRiRFv2m-_N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datadiscoverystudio@gmail.com" TargetMode="External"/><Relationship Id="rId2" Type="http://schemas.openxmlformats.org/officeDocument/2006/relationships/hyperlink" Target="https://docs.google.com/document/d/1moHGmVU3WYdP5Q63iublA3EdUNJGT3eAZ9UImhH7b_U/edit#heading=h.j4xlk35vw3t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4307-E3B1-4F69-A287-52177EDCC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662" y="1926137"/>
            <a:ext cx="10642599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800" b="1" dirty="0"/>
              <a:t>Linking Geoscience Resource Discovery and Exploration using </a:t>
            </a:r>
            <a:r>
              <a:rPr lang="en-US" sz="4800" b="1" dirty="0" err="1"/>
              <a:t>Jupyter</a:t>
            </a:r>
            <a:r>
              <a:rPr lang="en-US" sz="4800" b="1" dirty="0"/>
              <a:t> Notebooks:</a:t>
            </a:r>
            <a:br>
              <a:rPr lang="en-US" sz="4800" b="1" dirty="0"/>
            </a:br>
            <a:r>
              <a:rPr lang="en-US" sz="3600" b="1" i="1" dirty="0">
                <a:solidFill>
                  <a:srgbClr val="FFFF00"/>
                </a:solidFill>
              </a:rPr>
              <a:t>the EarthCube Data Discovery Studio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C5996-B673-4435-A9AD-C43AF1BFD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522" y="6037216"/>
            <a:ext cx="9016999" cy="495664"/>
          </a:xfrm>
        </p:spPr>
        <p:txBody>
          <a:bodyPr>
            <a:normAutofit/>
          </a:bodyPr>
          <a:lstStyle/>
          <a:p>
            <a:pPr algn="l"/>
            <a:r>
              <a:rPr lang="en-US" sz="1300" b="1" dirty="0"/>
              <a:t>2019 ESIP Winter Meeting</a:t>
            </a:r>
            <a:endParaRPr lang="en-US" sz="13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BBBA9E5-690D-46C5-BFB0-B9335C075BBB}"/>
              </a:ext>
            </a:extLst>
          </p:cNvPr>
          <p:cNvSpPr txBox="1">
            <a:spLocks/>
          </p:cNvSpPr>
          <p:nvPr/>
        </p:nvSpPr>
        <p:spPr bwMode="auto">
          <a:xfrm>
            <a:off x="6665014" y="3738880"/>
            <a:ext cx="4507204" cy="267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anose="05020102010507070707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anose="05020102010507070707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anose="050201020105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anose="050201020105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anose="050201020105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Ilya Zaslavsky</a:t>
            </a:r>
          </a:p>
          <a:p>
            <a:r>
              <a:rPr lang="en-US" dirty="0"/>
              <a:t>San Diego Supercomputer Center</a:t>
            </a:r>
          </a:p>
          <a:p>
            <a:r>
              <a:rPr lang="en-US" dirty="0"/>
              <a:t>University of California San Diego</a:t>
            </a:r>
          </a:p>
          <a:p>
            <a:endParaRPr lang="en-US" dirty="0"/>
          </a:p>
          <a:p>
            <a:r>
              <a:rPr lang="en-US" sz="2800" b="1" dirty="0"/>
              <a:t>Stephen Richard</a:t>
            </a:r>
          </a:p>
          <a:p>
            <a:r>
              <a:rPr lang="en-US" dirty="0"/>
              <a:t>Columbia University </a:t>
            </a:r>
            <a:br>
              <a:rPr lang="en-US" dirty="0"/>
            </a:br>
            <a:r>
              <a:rPr lang="en-US" dirty="0"/>
              <a:t>and the US Geoscience Information Network</a:t>
            </a:r>
          </a:p>
          <a:p>
            <a:endParaRPr lang="en-US" dirty="0"/>
          </a:p>
          <a:p>
            <a:r>
              <a:rPr lang="en-US" sz="2900" dirty="0"/>
              <a:t>Ouida Meier</a:t>
            </a:r>
          </a:p>
          <a:p>
            <a:r>
              <a:rPr lang="en-US" dirty="0"/>
              <a:t>University of Hawaii</a:t>
            </a:r>
          </a:p>
        </p:txBody>
      </p:sp>
      <p:pic>
        <p:nvPicPr>
          <p:cNvPr id="5" name="Picture 2" descr="Image result for jupyter hub">
            <a:extLst>
              <a:ext uri="{FF2B5EF4-FFF2-40B4-BE49-F238E27FC236}">
                <a16:creationId xmlns:a16="http://schemas.microsoft.com/office/drawing/2014/main" id="{CA1F56F6-1EA9-46DC-A19F-BB67BA965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60" y="3967561"/>
            <a:ext cx="1536015" cy="6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A1E6B-9372-4E5D-9D41-08B4F8651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6"/>
          <a:stretch/>
        </p:blipFill>
        <p:spPr>
          <a:xfrm>
            <a:off x="1019782" y="3891504"/>
            <a:ext cx="1872273" cy="1337234"/>
          </a:xfrm>
          <a:prstGeom prst="rect">
            <a:avLst/>
          </a:prstGeom>
        </p:spPr>
      </p:pic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FF078C6F-324B-4B71-918E-4B04970FC35B}"/>
              </a:ext>
            </a:extLst>
          </p:cNvPr>
          <p:cNvSpPr/>
          <p:nvPr/>
        </p:nvSpPr>
        <p:spPr>
          <a:xfrm>
            <a:off x="3009009" y="4395316"/>
            <a:ext cx="689898" cy="329610"/>
          </a:xfrm>
          <a:prstGeom prst="left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Image result for jupyter hub">
            <a:extLst>
              <a:ext uri="{FF2B5EF4-FFF2-40B4-BE49-F238E27FC236}">
                <a16:creationId xmlns:a16="http://schemas.microsoft.com/office/drawing/2014/main" id="{CC56E59C-FBDF-424A-9E16-E4565EF4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53" y="4164919"/>
            <a:ext cx="1536015" cy="6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jupyter hub">
            <a:extLst>
              <a:ext uri="{FF2B5EF4-FFF2-40B4-BE49-F238E27FC236}">
                <a16:creationId xmlns:a16="http://schemas.microsoft.com/office/drawing/2014/main" id="{58917A20-31C0-462A-926E-B5E64BA61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47" y="4362735"/>
            <a:ext cx="1536015" cy="6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137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B8344E-9DF3-4BBD-B3FD-038349CB4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" r="50746" b="4671"/>
          <a:stretch/>
        </p:blipFill>
        <p:spPr>
          <a:xfrm>
            <a:off x="4259174" y="112786"/>
            <a:ext cx="4981077" cy="6629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47D952-F0FE-42A5-9C5A-242F5350FA05}"/>
              </a:ext>
            </a:extLst>
          </p:cNvPr>
          <p:cNvSpPr txBox="1"/>
          <p:nvPr/>
        </p:nvSpPr>
        <p:spPr>
          <a:xfrm>
            <a:off x="622955" y="338030"/>
            <a:ext cx="30506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Coral reef data resides in many formal (and informal) repositories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…so finding, storing, and sharing data are challenges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85039-6A65-4A84-8345-0ECCEEE10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17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B1C0F-FAA9-4A95-AA25-65E0CD23B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78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4193C-7BBE-4740-86AA-5938B2172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53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1F8625-4F07-4BE3-999B-B919EEF1E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82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B7022-1A92-4341-80C8-DF17832C6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54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03BA1-587D-446F-95BE-AF68C437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58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6B917-F6B3-49B5-A55D-AAE9B52EF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121920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46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69825-7175-4F9C-AA91-79E17068C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4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DF271-1C24-4879-BFFF-41D01A5D7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39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EarthCube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80" i="1" dirty="0"/>
              <a:t>“</a:t>
            </a:r>
            <a:r>
              <a:rPr lang="en-US" sz="2880" i="1" dirty="0" err="1"/>
              <a:t>EarthCube</a:t>
            </a:r>
            <a:r>
              <a:rPr lang="en-US" sz="2880" i="1" dirty="0"/>
              <a:t> is a community effort to promote interdisciplinary geoscience by enabling technology, organization, and culture that facilitates connectivity through standards and protocols to existing and emerging resources.” 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NSF &amp; GEOSCIENCE COMMUNITY PARTNERSHIP </a:t>
            </a:r>
          </a:p>
          <a:p>
            <a:pPr marL="0" indent="0" algn="ctr">
              <a:buNone/>
            </a:pPr>
            <a:r>
              <a:rPr lang="en-US" sz="2640" dirty="0">
                <a:solidFill>
                  <a:srgbClr val="C00000"/>
                </a:solidFill>
              </a:rPr>
              <a:t>Geoscience community involvement in decision-making processes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 descr="Image result for geoscience and cyberinfrastructu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072" y="4983480"/>
            <a:ext cx="1069848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892040"/>
            <a:ext cx="1280160" cy="1280160"/>
          </a:xfrm>
          <a:prstGeom prst="rect">
            <a:avLst/>
          </a:prstGeom>
        </p:spPr>
      </p:pic>
      <p:sp>
        <p:nvSpPr>
          <p:cNvPr id="12" name="Left-Right Arrow 11"/>
          <p:cNvSpPr/>
          <p:nvPr/>
        </p:nvSpPr>
        <p:spPr>
          <a:xfrm>
            <a:off x="5181600" y="5394960"/>
            <a:ext cx="2011680" cy="274320"/>
          </a:xfrm>
          <a:prstGeom prst="left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44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784BA-946A-4471-9D8D-F6D914A81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54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0C07C6-CDF2-428B-8227-6514393DE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7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4B5FB-0EBD-4A77-8C91-13ADF31F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71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6ED7C2-9EB0-49B8-9651-EA58BC0E0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55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16536F-3F3C-4BCB-8E81-8B44F5E7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4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9EE06-A118-488A-914A-7FC87497F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31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3633F-5719-44DE-833D-4E245BC78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72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64F0E3-C1DB-450B-87A0-68446DCD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00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148AE-ED47-4772-97FC-1BE8083C0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78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F7728-C7CC-4C3F-B25D-692FF13D7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96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E10C8-58F8-47E7-A583-FDE8BCCEC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285" y="741613"/>
            <a:ext cx="10111316" cy="1044575"/>
          </a:xfrm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The Many Challenges of Geoscience Resource Discovery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906DD-C439-454C-BBB2-A0574B1A8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285" y="1801603"/>
            <a:ext cx="10111316" cy="4208463"/>
          </a:xfrm>
        </p:spPr>
        <p:txBody>
          <a:bodyPr/>
          <a:lstStyle/>
          <a:p>
            <a:r>
              <a:rPr lang="en-US" dirty="0"/>
              <a:t>Incomplete and poorly formatted metadata</a:t>
            </a:r>
          </a:p>
          <a:p>
            <a:r>
              <a:rPr lang="en-US" dirty="0"/>
              <a:t>Variety of resource types across domains in Earth observations and the geosciences complicate cross-domain search</a:t>
            </a:r>
          </a:p>
          <a:p>
            <a:r>
              <a:rPr lang="en-US" dirty="0"/>
              <a:t>Different formats and interface conventions</a:t>
            </a:r>
          </a:p>
          <a:p>
            <a:r>
              <a:rPr lang="en-US" dirty="0"/>
              <a:t>Underdeveloped or poorly aligned semantic models</a:t>
            </a:r>
          </a:p>
          <a:p>
            <a:r>
              <a:rPr lang="en-US" dirty="0"/>
              <a:t>Different levels of granularity</a:t>
            </a:r>
          </a:p>
          <a:p>
            <a:r>
              <a:rPr lang="en-US" dirty="0"/>
              <a:t>Discovery portals typically separate from data integration, analysis, usage reporting</a:t>
            </a:r>
          </a:p>
          <a:p>
            <a:r>
              <a:rPr lang="en-US" dirty="0"/>
              <a:t>Many discovery portals and APIs</a:t>
            </a:r>
          </a:p>
        </p:txBody>
      </p:sp>
    </p:spTree>
    <p:extLst>
      <p:ext uri="{BB962C8B-B14F-4D97-AF65-F5344CB8AC3E}">
        <p14:creationId xmlns:p14="http://schemas.microsoft.com/office/powerpoint/2010/main" val="1306564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EE161-7C3A-4EA0-A200-7E85E417F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066" b="52142"/>
          <a:stretch/>
        </p:blipFill>
        <p:spPr>
          <a:xfrm>
            <a:off x="0" y="127000"/>
            <a:ext cx="6404722" cy="5198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E9882E-C119-4E72-BB90-F4DB3077E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15" r="64225"/>
          <a:stretch/>
        </p:blipFill>
        <p:spPr>
          <a:xfrm>
            <a:off x="6336631" y="2679033"/>
            <a:ext cx="5961659" cy="45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57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8C6527-C6E9-4C8A-9605-125CD78D4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645" y="1989221"/>
            <a:ext cx="7072113" cy="4199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E31DF-B299-4327-A18A-4BB6070C8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3" b="56117"/>
          <a:stretch/>
        </p:blipFill>
        <p:spPr>
          <a:xfrm>
            <a:off x="401052" y="48127"/>
            <a:ext cx="4668253" cy="25724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3DD7D6-5D7B-4128-90A1-01968292553B}"/>
              </a:ext>
            </a:extLst>
          </p:cNvPr>
          <p:cNvSpPr/>
          <p:nvPr/>
        </p:nvSpPr>
        <p:spPr>
          <a:xfrm>
            <a:off x="193391" y="2630907"/>
            <a:ext cx="466825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Coral reef researchers are growing to appreciate the power of metadata to maximize data sharing and integration.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Data Discovery Studio is a research tool that helps harness the power of metadata for richer targeted data access and exploration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beyond discovery.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420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272321"/>
            <a:ext cx="10859490" cy="1044575"/>
          </a:xfrm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The CINERGI Metadata Pipeline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altLang="en-US" sz="2000" b="1" dirty="0"/>
              <a:t>CINERGI: </a:t>
            </a:r>
            <a:r>
              <a:rPr lang="en-US" altLang="en-US" sz="2000" b="1" u="sng" dirty="0"/>
              <a:t>C</a:t>
            </a:r>
            <a:r>
              <a:rPr lang="en-US" altLang="en-US" sz="2000" b="1" dirty="0"/>
              <a:t>ommunity </a:t>
            </a:r>
            <a:r>
              <a:rPr lang="en-US" altLang="en-US" sz="2000" b="1" u="sng" dirty="0"/>
              <a:t>In</a:t>
            </a:r>
            <a:r>
              <a:rPr lang="en-US" altLang="en-US" sz="2000" b="1" dirty="0"/>
              <a:t>ventory of </a:t>
            </a:r>
            <a:r>
              <a:rPr lang="en-US" altLang="en-US" sz="2000" b="1" u="sng" dirty="0"/>
              <a:t>E</a:t>
            </a:r>
            <a:r>
              <a:rPr lang="en-US" altLang="en-US" sz="2000" b="1" dirty="0"/>
              <a:t>arthCube </a:t>
            </a:r>
            <a:r>
              <a:rPr lang="en-US" altLang="en-US" sz="2000" b="1" u="sng" dirty="0"/>
              <a:t>R</a:t>
            </a:r>
            <a:r>
              <a:rPr lang="en-US" altLang="en-US" sz="2000" b="1" dirty="0"/>
              <a:t>esources for </a:t>
            </a:r>
            <a:r>
              <a:rPr lang="en-US" altLang="en-US" sz="2000" b="1" u="sng" dirty="0"/>
              <a:t>G</a:t>
            </a:r>
            <a:r>
              <a:rPr lang="en-US" altLang="en-US" sz="2000" b="1" dirty="0"/>
              <a:t>eoscience </a:t>
            </a:r>
            <a:r>
              <a:rPr lang="en-US" altLang="en-US" sz="2000" b="1" u="sng" dirty="0"/>
              <a:t>I</a:t>
            </a:r>
            <a:r>
              <a:rPr lang="en-US" altLang="en-US" sz="2000" b="1" dirty="0"/>
              <a:t>nteroperability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97" y="1389422"/>
            <a:ext cx="9235752" cy="36039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8391238" y="6492739"/>
            <a:ext cx="16546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http://cinergi.sdsc.edu/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3572" y="5058423"/>
            <a:ext cx="12586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Domain Inventories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97" y="5252179"/>
            <a:ext cx="524926" cy="466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846" y="6175279"/>
            <a:ext cx="540798" cy="480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5995" y="5429803"/>
            <a:ext cx="506106" cy="449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830" y="5512621"/>
            <a:ext cx="697082" cy="4510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20546" y="6175279"/>
            <a:ext cx="7231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RCN </a:t>
            </a:r>
            <a:br>
              <a:rPr kumimoji="0" lang="en-US" sz="9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(Research Coordination</a:t>
            </a:r>
            <a:br>
              <a:rPr kumimoji="0" 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sz="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 Networks)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1261" y="5060471"/>
            <a:ext cx="83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Domain workshops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79452" y="5931093"/>
            <a:ext cx="10903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High-level assets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42599" y="5127811"/>
            <a:ext cx="2046207" cy="11220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Content enhancement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t="9573"/>
          <a:stretch/>
        </p:blipFill>
        <p:spPr>
          <a:xfrm>
            <a:off x="7692820" y="5020191"/>
            <a:ext cx="2521858" cy="1456453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3750197" y="5289255"/>
            <a:ext cx="763930" cy="336041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796266" y="5302755"/>
            <a:ext cx="763930" cy="336041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69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Content Enhancement Components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98903" y="1766539"/>
            <a:ext cx="4753751" cy="4660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6" marR="0" lvl="0" indent="-342906" algn="l" defTabSz="45720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Common enhancer API</a:t>
            </a:r>
          </a:p>
          <a:p>
            <a:pPr marL="342906" marR="0" lvl="0" indent="-342906" algn="l" defTabSz="45720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Provenance recording: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W3C PROV and Neo4J</a:t>
            </a:r>
          </a:p>
          <a:p>
            <a:pPr marL="342906" marR="0" lvl="0" indent="-342906" algn="l" defTabSz="45720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Spatial enhancer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(bounding boxes)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  <a:p>
            <a:pPr marL="342906" marR="0" lvl="0" indent="-342906" algn="l" defTabSz="45720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Keyword enhancer</a:t>
            </a:r>
          </a:p>
          <a:p>
            <a:pPr marL="742962" marR="0" lvl="1" indent="-285755" algn="l" defTabSz="45720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Materials; Processes; Equipment; Methods; Features; Activities; Science Domains; Geologic age; Organizations; Resource types</a:t>
            </a:r>
          </a:p>
          <a:p>
            <a:pPr marL="342906" marR="0" lvl="0" indent="-342906" algn="l" defTabSz="45720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Organization Enhancer</a:t>
            </a:r>
          </a:p>
          <a:p>
            <a:pPr marL="742962" marR="0" lvl="1" indent="-285755" algn="l" defTabSz="45720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Associate with Virtual Authority Identifiers </a:t>
            </a:r>
          </a:p>
          <a:p>
            <a:pPr marL="342906" marR="0" lvl="0" indent="-342906" algn="l" defTabSz="45720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Collection Enhancer</a:t>
            </a:r>
          </a:p>
          <a:p>
            <a:pPr marL="742962" marR="0" lvl="1" indent="-285755" algn="l" defTabSz="45720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Add keywords to a metadata collection</a:t>
            </a:r>
          </a:p>
          <a:p>
            <a:pPr marL="342906" marR="0" lvl="0" indent="-342906" algn="l" defTabSz="45720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Schema validation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120"/>
          <a:stretch/>
        </p:blipFill>
        <p:spPr>
          <a:xfrm>
            <a:off x="5777345" y="1669556"/>
            <a:ext cx="5818910" cy="46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79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008" y="375237"/>
            <a:ext cx="8202091" cy="75104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400" b="1" dirty="0" err="1">
                <a:solidFill>
                  <a:srgbClr val="FFFF00"/>
                </a:solidFill>
              </a:rPr>
              <a:t>GeoSciGraph</a:t>
            </a:r>
            <a:r>
              <a:rPr lang="en-US" sz="4400" b="1" dirty="0">
                <a:solidFill>
                  <a:srgbClr val="FFFF00"/>
                </a:solidFill>
              </a:rPr>
              <a:t> and Ontologies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042" y="1185209"/>
            <a:ext cx="11001185" cy="38142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 err="1"/>
              <a:t>GeoSciGraph</a:t>
            </a:r>
            <a:r>
              <a:rPr lang="en-US" sz="2400" dirty="0"/>
              <a:t> ontology management system provides semantic infrastructure.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It relies on a cross-domain ontology of geoscience terms, amalgamating several independently developed ontologies or taxonomies</a:t>
            </a:r>
            <a:br>
              <a:rPr lang="en-US" sz="2400" dirty="0">
                <a:solidFill>
                  <a:srgbClr val="FFFF00"/>
                </a:solidFill>
              </a:rPr>
            </a:br>
            <a:endParaRPr lang="en-US" sz="1100" dirty="0">
              <a:solidFill>
                <a:srgbClr val="FFFF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 u="sng" dirty="0">
                <a:solidFill>
                  <a:srgbClr val="FFFF00"/>
                </a:solidFill>
              </a:rPr>
              <a:t>Some included ontologies: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SWEET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ENVO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CHEBI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YAGO (geo features)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NASA GCMD (equipment, providers)</a:t>
            </a:r>
          </a:p>
          <a:p>
            <a:pPr>
              <a:spcBef>
                <a:spcPts val="600"/>
              </a:spcBef>
            </a:pPr>
            <a:r>
              <a:rPr lang="en-US" sz="1800" dirty="0" err="1"/>
              <a:t>GeoSciML</a:t>
            </a: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/>
              <a:t>Geochronology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EDAM Bioinformatics (software terms and operations)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Also: VIAF</a:t>
            </a:r>
          </a:p>
          <a:p>
            <a:pPr>
              <a:spcBef>
                <a:spcPts val="600"/>
              </a:spcBef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021" y="2497925"/>
            <a:ext cx="1223071" cy="1120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791" y="3782348"/>
            <a:ext cx="1203735" cy="1053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964" y="4938826"/>
            <a:ext cx="4243713" cy="534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594" y="5896557"/>
            <a:ext cx="2965093" cy="605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024" y="3144500"/>
            <a:ext cx="1164829" cy="11648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61513" y="2533804"/>
            <a:ext cx="1813709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Added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annotation properties for combining ontology fragments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cinergiFacet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cinergiParent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01" y="2674477"/>
            <a:ext cx="2241715" cy="16348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91691" y="4295768"/>
            <a:ext cx="21659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Metadata editor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Approve or discard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semantic annotations</a:t>
            </a:r>
          </a:p>
        </p:txBody>
      </p:sp>
    </p:spTree>
    <p:extLst>
      <p:ext uri="{BB962C8B-B14F-4D97-AF65-F5344CB8AC3E}">
        <p14:creationId xmlns:p14="http://schemas.microsoft.com/office/powerpoint/2010/main" val="241290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80340DD2-B9D4-4A1D-8D30-452C4057A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852" y="1949326"/>
            <a:ext cx="5358624" cy="3907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71BBCF-65EB-4A81-858F-1E759AD96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32" y="1355272"/>
            <a:ext cx="7261568" cy="29890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36F666-7B20-49EC-8260-EB8693FFA7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 b="60953"/>
          <a:stretch/>
        </p:blipFill>
        <p:spPr>
          <a:xfrm>
            <a:off x="574116" y="4279002"/>
            <a:ext cx="4729238" cy="2285083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2D8E109F-AC14-4BB1-80A2-B102D80688D9}"/>
              </a:ext>
            </a:extLst>
          </p:cNvPr>
          <p:cNvSpPr txBox="1">
            <a:spLocks/>
          </p:cNvSpPr>
          <p:nvPr/>
        </p:nvSpPr>
        <p:spPr bwMode="auto">
          <a:xfrm>
            <a:off x="919351" y="236151"/>
            <a:ext cx="9186674" cy="93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4800" b="1">
                <a:solidFill>
                  <a:srgbClr val="FFFF00"/>
                </a:solidFill>
                <a:latin typeface="+mj-lt"/>
                <a:cs typeface="ＭＳ Ｐゴシック" charset="0"/>
              </a:defRPr>
            </a:lvl1pPr>
            <a:lvl2pPr>
              <a:defRPr sz="3800">
                <a:solidFill>
                  <a:schemeClr val="bg1"/>
                </a:solidFill>
                <a:latin typeface="Trebuchet MS" charset="0"/>
                <a:cs typeface="ＭＳ Ｐゴシック" charset="0"/>
              </a:defRPr>
            </a:lvl2pPr>
            <a:lvl3pPr>
              <a:defRPr sz="3800">
                <a:solidFill>
                  <a:schemeClr val="bg1"/>
                </a:solidFill>
                <a:latin typeface="Trebuchet MS" charset="0"/>
                <a:cs typeface="ＭＳ Ｐゴシック" charset="0"/>
              </a:defRPr>
            </a:lvl3pPr>
            <a:lvl4pPr>
              <a:defRPr sz="3800">
                <a:solidFill>
                  <a:schemeClr val="bg1"/>
                </a:solidFill>
                <a:latin typeface="Trebuchet MS" charset="0"/>
                <a:cs typeface="ＭＳ Ｐゴシック" charset="0"/>
              </a:defRPr>
            </a:lvl4pPr>
            <a:lvl5pPr>
              <a:defRPr sz="3800">
                <a:solidFill>
                  <a:schemeClr val="bg1"/>
                </a:solidFill>
                <a:latin typeface="Trebuchet MS" charset="0"/>
                <a:cs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Towards a New Curation Model</a:t>
            </a:r>
          </a:p>
        </p:txBody>
      </p:sp>
    </p:spTree>
    <p:extLst>
      <p:ext uri="{BB962C8B-B14F-4D97-AF65-F5344CB8AC3E}">
        <p14:creationId xmlns:p14="http://schemas.microsoft.com/office/powerpoint/2010/main" val="204618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5F33-20AE-4153-A0C2-099DD4A1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34" y="1800085"/>
            <a:ext cx="5201571" cy="10445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Beyond Search: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Data Discovery Studio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EE92BB-83B2-4B2D-9DEA-62728D4BF9BA}"/>
              </a:ext>
            </a:extLst>
          </p:cNvPr>
          <p:cNvGrpSpPr/>
          <p:nvPr/>
        </p:nvGrpSpPr>
        <p:grpSpPr>
          <a:xfrm>
            <a:off x="7087018" y="2197404"/>
            <a:ext cx="2557848" cy="2508421"/>
            <a:chOff x="4485503" y="2100648"/>
            <a:chExt cx="2557848" cy="250842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9B4DBCF-B1C3-49EB-8DA0-9654E7C4E844}"/>
                </a:ext>
              </a:extLst>
            </p:cNvPr>
            <p:cNvSpPr/>
            <p:nvPr/>
          </p:nvSpPr>
          <p:spPr>
            <a:xfrm>
              <a:off x="4485503" y="2100648"/>
              <a:ext cx="2557848" cy="250842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1026" name="Picture 2" descr="Image result for search icon">
              <a:extLst>
                <a:ext uri="{FF2B5EF4-FFF2-40B4-BE49-F238E27FC236}">
                  <a16:creationId xmlns:a16="http://schemas.microsoft.com/office/drawing/2014/main" id="{37621EC4-B65B-4271-ACDE-F03E8B049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415" y="2421928"/>
              <a:ext cx="1299518" cy="129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4065B9-921E-4347-AA1C-53161B5DC2D1}"/>
                </a:ext>
              </a:extLst>
            </p:cNvPr>
            <p:cNvSpPr txBox="1"/>
            <p:nvPr/>
          </p:nvSpPr>
          <p:spPr>
            <a:xfrm>
              <a:off x="4850563" y="2942966"/>
              <a:ext cx="124438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MS PGothic" panose="020B0600070205080204" pitchFamily="34" charset="-128"/>
                  <a:cs typeface="+mn-cs"/>
                </a:rPr>
                <a:t>Text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MS PGothic" panose="020B0600070205080204" pitchFamily="34" charset="-128"/>
                  <a:cs typeface="+mn-cs"/>
                </a:rPr>
                <a:t>Spatial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MS PGothic" panose="020B0600070205080204" pitchFamily="34" charset="-128"/>
                  <a:cs typeface="+mn-cs"/>
                </a:rPr>
                <a:t>Temporal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MS PGothic" panose="020B0600070205080204" pitchFamily="34" charset="-128"/>
                  <a:cs typeface="+mn-cs"/>
                </a:rPr>
                <a:t>Facets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175C681-F6E9-47DC-B215-8113ECBD4257}"/>
              </a:ext>
            </a:extLst>
          </p:cNvPr>
          <p:cNvSpPr/>
          <p:nvPr/>
        </p:nvSpPr>
        <p:spPr>
          <a:xfrm>
            <a:off x="9686279" y="1402670"/>
            <a:ext cx="1620787" cy="158946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Trebuchet MS"/>
              </a:rPr>
              <a:t>Retrieve and explore data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6E49B1-A979-40C9-BED0-4015E0DC3341}"/>
              </a:ext>
            </a:extLst>
          </p:cNvPr>
          <p:cNvSpPr/>
          <p:nvPr/>
        </p:nvSpPr>
        <p:spPr>
          <a:xfrm>
            <a:off x="9989715" y="3306480"/>
            <a:ext cx="1620787" cy="158946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Register additional resources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D2F290-E950-45A9-8DB1-22CF0D15ED25}"/>
              </a:ext>
            </a:extLst>
          </p:cNvPr>
          <p:cNvSpPr/>
          <p:nvPr/>
        </p:nvSpPr>
        <p:spPr>
          <a:xfrm>
            <a:off x="8672363" y="4895947"/>
            <a:ext cx="1620787" cy="158946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Trebuchet MS"/>
              </a:rPr>
              <a:t>Republish to Google Search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23AA9AF-016E-4EE8-807F-5FC0210381FA}"/>
              </a:ext>
            </a:extLst>
          </p:cNvPr>
          <p:cNvSpPr/>
          <p:nvPr/>
        </p:nvSpPr>
        <p:spPr>
          <a:xfrm>
            <a:off x="6355913" y="4883509"/>
            <a:ext cx="1620787" cy="158946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Edit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metadata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C62D5C-64A0-448E-BB44-8DB2C799F2DD}"/>
              </a:ext>
            </a:extLst>
          </p:cNvPr>
          <p:cNvSpPr/>
          <p:nvPr/>
        </p:nvSpPr>
        <p:spPr>
          <a:xfrm>
            <a:off x="5121382" y="3007017"/>
            <a:ext cx="1620787" cy="158946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Trebuchet MS"/>
              </a:rPr>
              <a:t>Workbench integration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D7D99E-A42B-40FE-B9DB-0E9F1FF3874A}"/>
              </a:ext>
            </a:extLst>
          </p:cNvPr>
          <p:cNvSpPr/>
          <p:nvPr/>
        </p:nvSpPr>
        <p:spPr>
          <a:xfrm>
            <a:off x="5424818" y="894219"/>
            <a:ext cx="1620787" cy="158946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Enhance and validate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metadata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CC11FE-1AF7-4959-A645-FD4EAC0BDBEB}"/>
              </a:ext>
            </a:extLst>
          </p:cNvPr>
          <p:cNvSpPr/>
          <p:nvPr/>
        </p:nvSpPr>
        <p:spPr>
          <a:xfrm>
            <a:off x="7745795" y="322840"/>
            <a:ext cx="1620787" cy="158946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Trace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provenance</a:t>
            </a:r>
          </a:p>
        </p:txBody>
      </p:sp>
    </p:spTree>
    <p:extLst>
      <p:ext uri="{BB962C8B-B14F-4D97-AF65-F5344CB8AC3E}">
        <p14:creationId xmlns:p14="http://schemas.microsoft.com/office/powerpoint/2010/main" val="3943123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5F33-20AE-4153-A0C2-099DD4A1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34" y="1800085"/>
            <a:ext cx="5201571" cy="10445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Beyond Search: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Data Discovery Studio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EE92BB-83B2-4B2D-9DEA-62728D4BF9BA}"/>
              </a:ext>
            </a:extLst>
          </p:cNvPr>
          <p:cNvGrpSpPr/>
          <p:nvPr/>
        </p:nvGrpSpPr>
        <p:grpSpPr>
          <a:xfrm>
            <a:off x="7087018" y="2197404"/>
            <a:ext cx="2557848" cy="2508421"/>
            <a:chOff x="4485503" y="2100648"/>
            <a:chExt cx="2557848" cy="250842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9B4DBCF-B1C3-49EB-8DA0-9654E7C4E844}"/>
                </a:ext>
              </a:extLst>
            </p:cNvPr>
            <p:cNvSpPr/>
            <p:nvPr/>
          </p:nvSpPr>
          <p:spPr>
            <a:xfrm>
              <a:off x="4485503" y="2100648"/>
              <a:ext cx="2557848" cy="250842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1026" name="Picture 2" descr="Image result for search icon">
              <a:extLst>
                <a:ext uri="{FF2B5EF4-FFF2-40B4-BE49-F238E27FC236}">
                  <a16:creationId xmlns:a16="http://schemas.microsoft.com/office/drawing/2014/main" id="{37621EC4-B65B-4271-ACDE-F03E8B049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415" y="2421928"/>
              <a:ext cx="1299518" cy="129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4065B9-921E-4347-AA1C-53161B5DC2D1}"/>
                </a:ext>
              </a:extLst>
            </p:cNvPr>
            <p:cNvSpPr txBox="1"/>
            <p:nvPr/>
          </p:nvSpPr>
          <p:spPr>
            <a:xfrm>
              <a:off x="4850563" y="2942966"/>
              <a:ext cx="124438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MS PGothic" panose="020B0600070205080204" pitchFamily="34" charset="-128"/>
                  <a:cs typeface="+mn-cs"/>
                </a:rPr>
                <a:t>Text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MS PGothic" panose="020B0600070205080204" pitchFamily="34" charset="-128"/>
                  <a:cs typeface="+mn-cs"/>
                </a:rPr>
                <a:t>Spatial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MS PGothic" panose="020B0600070205080204" pitchFamily="34" charset="-128"/>
                  <a:cs typeface="+mn-cs"/>
                </a:rPr>
                <a:t>Temporal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MS PGothic" panose="020B0600070205080204" pitchFamily="34" charset="-128"/>
                  <a:cs typeface="+mn-cs"/>
                </a:rPr>
                <a:t>Facets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175C681-F6E9-47DC-B215-8113ECBD4257}"/>
              </a:ext>
            </a:extLst>
          </p:cNvPr>
          <p:cNvSpPr/>
          <p:nvPr/>
        </p:nvSpPr>
        <p:spPr>
          <a:xfrm>
            <a:off x="9686279" y="1402670"/>
            <a:ext cx="1620787" cy="15894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Retrieve and explore data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6E49B1-A979-40C9-BED0-4015E0DC3341}"/>
              </a:ext>
            </a:extLst>
          </p:cNvPr>
          <p:cNvSpPr/>
          <p:nvPr/>
        </p:nvSpPr>
        <p:spPr>
          <a:xfrm>
            <a:off x="9989715" y="3306480"/>
            <a:ext cx="1620787" cy="158946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Register additional resources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D2F290-E950-45A9-8DB1-22CF0D15ED25}"/>
              </a:ext>
            </a:extLst>
          </p:cNvPr>
          <p:cNvSpPr/>
          <p:nvPr/>
        </p:nvSpPr>
        <p:spPr>
          <a:xfrm>
            <a:off x="8672363" y="4895947"/>
            <a:ext cx="1620787" cy="15894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Republish to Google Search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23AA9AF-016E-4EE8-807F-5FC0210381FA}"/>
              </a:ext>
            </a:extLst>
          </p:cNvPr>
          <p:cNvSpPr/>
          <p:nvPr/>
        </p:nvSpPr>
        <p:spPr>
          <a:xfrm>
            <a:off x="6355913" y="4883509"/>
            <a:ext cx="1620787" cy="158946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Edit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metadata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C62D5C-64A0-448E-BB44-8DB2C799F2DD}"/>
              </a:ext>
            </a:extLst>
          </p:cNvPr>
          <p:cNvSpPr/>
          <p:nvPr/>
        </p:nvSpPr>
        <p:spPr>
          <a:xfrm>
            <a:off x="5121382" y="3007017"/>
            <a:ext cx="1620787" cy="15894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Workbench integration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D7D99E-A42B-40FE-B9DB-0E9F1FF3874A}"/>
              </a:ext>
            </a:extLst>
          </p:cNvPr>
          <p:cNvSpPr/>
          <p:nvPr/>
        </p:nvSpPr>
        <p:spPr>
          <a:xfrm>
            <a:off x="5424818" y="894219"/>
            <a:ext cx="1620787" cy="158946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Enhance and validate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metadata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CC11FE-1AF7-4959-A645-FD4EAC0BDBEB}"/>
              </a:ext>
            </a:extLst>
          </p:cNvPr>
          <p:cNvSpPr/>
          <p:nvPr/>
        </p:nvSpPr>
        <p:spPr>
          <a:xfrm>
            <a:off x="7745795" y="322840"/>
            <a:ext cx="1620787" cy="158946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Trace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provenance</a:t>
            </a:r>
          </a:p>
        </p:txBody>
      </p:sp>
    </p:spTree>
    <p:extLst>
      <p:ext uri="{BB962C8B-B14F-4D97-AF65-F5344CB8AC3E}">
        <p14:creationId xmlns:p14="http://schemas.microsoft.com/office/powerpoint/2010/main" val="2631792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C7E886-22D4-45F9-ADE9-4BB106532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0869" y="3597217"/>
            <a:ext cx="9016999" cy="1470025"/>
          </a:xfrm>
        </p:spPr>
        <p:txBody>
          <a:bodyPr/>
          <a:lstStyle/>
          <a:p>
            <a:r>
              <a:rPr lang="en-US" sz="6600" b="1" dirty="0">
                <a:solidFill>
                  <a:srgbClr val="FFFF00"/>
                </a:solidFill>
              </a:rPr>
              <a:t>DEMO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7DA609-25C8-414A-9EE6-70466344B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" t="11733" r="4334" b="2185"/>
          <a:stretch/>
        </p:blipFill>
        <p:spPr>
          <a:xfrm>
            <a:off x="670560" y="497819"/>
            <a:ext cx="5956749" cy="2931182"/>
          </a:xfrm>
          <a:prstGeom prst="rect">
            <a:avLst/>
          </a:prstGeom>
        </p:spPr>
      </p:pic>
      <p:pic>
        <p:nvPicPr>
          <p:cNvPr id="7" name="Picture 2" descr="Image result for jupyter hub">
            <a:extLst>
              <a:ext uri="{FF2B5EF4-FFF2-40B4-BE49-F238E27FC236}">
                <a16:creationId xmlns:a16="http://schemas.microsoft.com/office/drawing/2014/main" id="{B12012B2-087D-4C51-8562-4A1F7AF80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76" y="1159913"/>
            <a:ext cx="3343533" cy="147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2C7F74ED-AB4F-47EF-8E6F-11924D8E020A}"/>
              </a:ext>
            </a:extLst>
          </p:cNvPr>
          <p:cNvSpPr/>
          <p:nvPr/>
        </p:nvSpPr>
        <p:spPr>
          <a:xfrm>
            <a:off x="6879265" y="1616147"/>
            <a:ext cx="1111720" cy="588356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40350DE3-23A3-40C6-B911-6638EEFA9BD6}"/>
              </a:ext>
            </a:extLst>
          </p:cNvPr>
          <p:cNvSpPr txBox="1">
            <a:spLocks/>
          </p:cNvSpPr>
          <p:nvPr/>
        </p:nvSpPr>
        <p:spPr bwMode="auto">
          <a:xfrm>
            <a:off x="-47691" y="5723912"/>
            <a:ext cx="6533594" cy="68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anose="05020102010507070707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anose="05020102010507070707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anose="050201020105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anose="050201020105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anose="050201020105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hlinkClick r:id="rId5"/>
              </a:rPr>
              <a:t>http://datadiscoverystudio.org</a:t>
            </a:r>
            <a:r>
              <a:rPr lang="en-US" sz="3200"/>
              <a:t> </a:t>
            </a:r>
            <a:endParaRPr lang="en-US" sz="3200" dirty="0"/>
          </a:p>
        </p:txBody>
      </p:sp>
      <p:pic>
        <p:nvPicPr>
          <p:cNvPr id="9" name="Picture 2" descr="https://lh3.googleusercontent.com/1GDEeeiGDo0ix1uWakuTRKkvGQAGRHbCYNynrgvvhmTeCxIqoHvTfusiTLWYqwLFmxiNeIyWXvzjJycnyIfPKFK9IbxfeaNVzXcKBmiqKsqr7gSeaK0mRJAeweqh6IRiRFv2m-_N">
            <a:extLst>
              <a:ext uri="{FF2B5EF4-FFF2-40B4-BE49-F238E27FC236}">
                <a16:creationId xmlns:a16="http://schemas.microsoft.com/office/drawing/2014/main" id="{41DC878C-BC54-4AFA-A0CB-59ED38A7FAB1}"/>
              </a:ext>
            </a:extLst>
          </p:cNvPr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4291988"/>
            <a:ext cx="5377193" cy="147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519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1109D-C5BA-44FA-8A2F-EA97BB6E90B0}"/>
              </a:ext>
            </a:extLst>
          </p:cNvPr>
          <p:cNvSpPr/>
          <p:nvPr/>
        </p:nvSpPr>
        <p:spPr>
          <a:xfrm>
            <a:off x="152400" y="213152"/>
            <a:ext cx="126301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/>
              <a:t>From Data Discovery to Research Workflows in EarthCube</a:t>
            </a:r>
            <a:endParaRPr lang="en-US" sz="34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617D4D8-FF71-402A-BFA0-BA20C2600CA2}"/>
              </a:ext>
            </a:extLst>
          </p:cNvPr>
          <p:cNvSpPr/>
          <p:nvPr/>
        </p:nvSpPr>
        <p:spPr>
          <a:xfrm>
            <a:off x="2106930" y="1151760"/>
            <a:ext cx="2063444" cy="893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Data Discovery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4973ED8-C765-4E3E-AA6E-6C942AE0B4A9}"/>
              </a:ext>
            </a:extLst>
          </p:cNvPr>
          <p:cNvCxnSpPr>
            <a:cxnSpLocks/>
          </p:cNvCxnSpPr>
          <p:nvPr/>
        </p:nvCxnSpPr>
        <p:spPr>
          <a:xfrm>
            <a:off x="4382080" y="1427792"/>
            <a:ext cx="2750133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A7D3F27-50F3-47D3-9CF6-2525DDA4186D}"/>
              </a:ext>
            </a:extLst>
          </p:cNvPr>
          <p:cNvSpPr txBox="1"/>
          <p:nvPr/>
        </p:nvSpPr>
        <p:spPr>
          <a:xfrm>
            <a:off x="4758544" y="957317"/>
            <a:ext cx="2061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Document IDs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50A40F-FFA7-40B1-8B1E-B0957D28CFB9}"/>
              </a:ext>
            </a:extLst>
          </p:cNvPr>
          <p:cNvSpPr txBox="1"/>
          <p:nvPr/>
        </p:nvSpPr>
        <p:spPr>
          <a:xfrm>
            <a:off x="4515761" y="1669832"/>
            <a:ext cx="2547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Usage metadata</a:t>
            </a:r>
          </a:p>
        </p:txBody>
      </p:sp>
      <p:pic>
        <p:nvPicPr>
          <p:cNvPr id="63" name="Picture 2" descr="Image result for jupyter hub">
            <a:extLst>
              <a:ext uri="{FF2B5EF4-FFF2-40B4-BE49-F238E27FC236}">
                <a16:creationId xmlns:a16="http://schemas.microsoft.com/office/drawing/2014/main" id="{131EF130-1CFA-46C9-96FD-B1969C64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172" y="1117705"/>
            <a:ext cx="1827534" cy="8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6915982-BF52-4330-86A8-F48FB6E85049}"/>
              </a:ext>
            </a:extLst>
          </p:cNvPr>
          <p:cNvCxnSpPr>
            <a:cxnSpLocks/>
          </p:cNvCxnSpPr>
          <p:nvPr/>
        </p:nvCxnSpPr>
        <p:spPr>
          <a:xfrm flipH="1">
            <a:off x="4363030" y="1713542"/>
            <a:ext cx="2750133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033ED73-6404-4A18-81A8-58D5F23FBF16}"/>
              </a:ext>
            </a:extLst>
          </p:cNvPr>
          <p:cNvSpPr/>
          <p:nvPr/>
        </p:nvSpPr>
        <p:spPr>
          <a:xfrm>
            <a:off x="7343919" y="1142837"/>
            <a:ext cx="2063444" cy="89329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Workbench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788ECE38-CAD1-4B7D-8B10-2D4159FD1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38" y="2689038"/>
            <a:ext cx="3073286" cy="224130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B73765A-E8B6-4BFB-A38C-37DE29C692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16"/>
          <a:stretch/>
        </p:blipFill>
        <p:spPr>
          <a:xfrm>
            <a:off x="342428" y="3809691"/>
            <a:ext cx="4067188" cy="290490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27E56F7-17AD-476D-BA76-56A930E2B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036" y="2440574"/>
            <a:ext cx="1611828" cy="172839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1F9D45F-EA2F-44C6-924D-66DF23BFD0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00" t="70016" r="52777" b="10280"/>
          <a:stretch/>
        </p:blipFill>
        <p:spPr>
          <a:xfrm>
            <a:off x="2385682" y="3716924"/>
            <a:ext cx="848097" cy="44001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71" name="Oval Callout 67">
            <a:extLst>
              <a:ext uri="{FF2B5EF4-FFF2-40B4-BE49-F238E27FC236}">
                <a16:creationId xmlns:a16="http://schemas.microsoft.com/office/drawing/2014/main" id="{570DCC7A-93DB-46EE-9AE5-2DB5FF7FB13C}"/>
              </a:ext>
            </a:extLst>
          </p:cNvPr>
          <p:cNvSpPr/>
          <p:nvPr/>
        </p:nvSpPr>
        <p:spPr>
          <a:xfrm>
            <a:off x="4574124" y="5895449"/>
            <a:ext cx="1638300" cy="819150"/>
          </a:xfrm>
          <a:prstGeom prst="wedgeEllipseCallout">
            <a:avLst>
              <a:gd name="adj1" fmla="val -94241"/>
              <a:gd name="adj2" fmla="val -1122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Schema.org  vocabularies</a:t>
            </a:r>
          </a:p>
        </p:txBody>
      </p:sp>
      <p:sp>
        <p:nvSpPr>
          <p:cNvPr id="72" name="Oval Callout 67">
            <a:extLst>
              <a:ext uri="{FF2B5EF4-FFF2-40B4-BE49-F238E27FC236}">
                <a16:creationId xmlns:a16="http://schemas.microsoft.com/office/drawing/2014/main" id="{673B1B2D-1457-4960-AF94-6C1CF1287149}"/>
              </a:ext>
            </a:extLst>
          </p:cNvPr>
          <p:cNvSpPr/>
          <p:nvPr/>
        </p:nvSpPr>
        <p:spPr>
          <a:xfrm>
            <a:off x="906307" y="5034595"/>
            <a:ext cx="2758684" cy="1468394"/>
          </a:xfrm>
          <a:prstGeom prst="wedgeEllipseCallout">
            <a:avLst>
              <a:gd name="adj1" fmla="val -45365"/>
              <a:gd name="adj2" fmla="val -116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1.6+ mil </a:t>
            </a:r>
            <a:br>
              <a:rPr lang="en-US" sz="1600" dirty="0"/>
            </a:br>
            <a:r>
              <a:rPr lang="en-US" sz="1600" dirty="0"/>
              <a:t>registered  and semantically enhanced metadata records from 30+ sources</a:t>
            </a:r>
          </a:p>
        </p:txBody>
      </p:sp>
      <p:sp>
        <p:nvSpPr>
          <p:cNvPr id="73" name="Oval Callout 67">
            <a:extLst>
              <a:ext uri="{FF2B5EF4-FFF2-40B4-BE49-F238E27FC236}">
                <a16:creationId xmlns:a16="http://schemas.microsoft.com/office/drawing/2014/main" id="{027A304A-C5CE-4744-8F8A-8AE010B09FED}"/>
              </a:ext>
            </a:extLst>
          </p:cNvPr>
          <p:cNvSpPr/>
          <p:nvPr/>
        </p:nvSpPr>
        <p:spPr>
          <a:xfrm>
            <a:off x="4004568" y="2440574"/>
            <a:ext cx="1638300" cy="819150"/>
          </a:xfrm>
          <a:prstGeom prst="wedgeEllipseCallout">
            <a:avLst>
              <a:gd name="adj1" fmla="val -34680"/>
              <a:gd name="adj2" fmla="val 85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Metadata editing and validation</a:t>
            </a:r>
          </a:p>
        </p:txBody>
      </p:sp>
      <p:sp>
        <p:nvSpPr>
          <p:cNvPr id="74" name="Oval Callout 67">
            <a:extLst>
              <a:ext uri="{FF2B5EF4-FFF2-40B4-BE49-F238E27FC236}">
                <a16:creationId xmlns:a16="http://schemas.microsoft.com/office/drawing/2014/main" id="{F465AA76-5DA1-4D19-AD4F-FC4A07FBC6FE}"/>
              </a:ext>
            </a:extLst>
          </p:cNvPr>
          <p:cNvSpPr/>
          <p:nvPr/>
        </p:nvSpPr>
        <p:spPr>
          <a:xfrm>
            <a:off x="321022" y="3829688"/>
            <a:ext cx="1613863" cy="515832"/>
          </a:xfrm>
          <a:prstGeom prst="wedgeEllipseCallout">
            <a:avLst>
              <a:gd name="adj1" fmla="val 82478"/>
              <a:gd name="adj2" fmla="val 1464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Provenance</a:t>
            </a:r>
          </a:p>
        </p:txBody>
      </p:sp>
      <p:sp>
        <p:nvSpPr>
          <p:cNvPr id="75" name="Oval Callout 67">
            <a:extLst>
              <a:ext uri="{FF2B5EF4-FFF2-40B4-BE49-F238E27FC236}">
                <a16:creationId xmlns:a16="http://schemas.microsoft.com/office/drawing/2014/main" id="{37126437-A6A7-41C1-B3F3-DC453F386692}"/>
              </a:ext>
            </a:extLst>
          </p:cNvPr>
          <p:cNvSpPr/>
          <p:nvPr/>
        </p:nvSpPr>
        <p:spPr>
          <a:xfrm>
            <a:off x="4278061" y="4800990"/>
            <a:ext cx="1835195" cy="943708"/>
          </a:xfrm>
          <a:prstGeom prst="wedgeEllipseCallout">
            <a:avLst>
              <a:gd name="adj1" fmla="val -110274"/>
              <a:gd name="adj2" fmla="val -3871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/>
              <a:t>Workbench Integration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9550D0A4-D3A6-47A1-AA67-FB0836EB6B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0" t="4995" r="2250"/>
          <a:stretch/>
        </p:blipFill>
        <p:spPr>
          <a:xfrm>
            <a:off x="7895017" y="2395384"/>
            <a:ext cx="2292485" cy="195013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CAC1C29-FABC-4FCA-8C5B-013BEC3474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85" t="6009" r="3082" b="5070"/>
          <a:stretch/>
        </p:blipFill>
        <p:spPr>
          <a:xfrm>
            <a:off x="9508388" y="2818392"/>
            <a:ext cx="2460253" cy="198259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81" name="Oval Callout 67">
            <a:extLst>
              <a:ext uri="{FF2B5EF4-FFF2-40B4-BE49-F238E27FC236}">
                <a16:creationId xmlns:a16="http://schemas.microsoft.com/office/drawing/2014/main" id="{E36D4A66-D087-49E9-B734-5D4FA1D4ED42}"/>
              </a:ext>
            </a:extLst>
          </p:cNvPr>
          <p:cNvSpPr/>
          <p:nvPr/>
        </p:nvSpPr>
        <p:spPr>
          <a:xfrm>
            <a:off x="123703" y="2429541"/>
            <a:ext cx="1712131" cy="711072"/>
          </a:xfrm>
          <a:prstGeom prst="wedgeEllipseCallout">
            <a:avLst>
              <a:gd name="adj1" fmla="val 55090"/>
              <a:gd name="adj2" fmla="val 44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Community contributions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2ED1F7-057D-4E67-A0C6-6B5B35C61E0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" t="20949" r="24579" b="34599"/>
          <a:stretch/>
        </p:blipFill>
        <p:spPr>
          <a:xfrm>
            <a:off x="9596060" y="3892765"/>
            <a:ext cx="2505113" cy="12924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FA1FA7B-DE3C-433C-9E70-3E35D076B52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74" t="5494" r="3199" b="23637"/>
          <a:stretch/>
        </p:blipFill>
        <p:spPr>
          <a:xfrm>
            <a:off x="8255049" y="4524534"/>
            <a:ext cx="2580599" cy="1701121"/>
          </a:xfrm>
          <a:prstGeom prst="rect">
            <a:avLst/>
          </a:prstGeom>
        </p:spPr>
      </p:pic>
      <p:sp>
        <p:nvSpPr>
          <p:cNvPr id="79" name="Oval Callout 67">
            <a:extLst>
              <a:ext uri="{FF2B5EF4-FFF2-40B4-BE49-F238E27FC236}">
                <a16:creationId xmlns:a16="http://schemas.microsoft.com/office/drawing/2014/main" id="{1C0D5453-AC3E-4800-BEE0-DCE31D0B8982}"/>
              </a:ext>
            </a:extLst>
          </p:cNvPr>
          <p:cNvSpPr/>
          <p:nvPr/>
        </p:nvSpPr>
        <p:spPr>
          <a:xfrm>
            <a:off x="6770337" y="4455186"/>
            <a:ext cx="1871399" cy="950313"/>
          </a:xfrm>
          <a:prstGeom prst="wedgeEllipseCallout">
            <a:avLst>
              <a:gd name="adj1" fmla="val 24355"/>
              <a:gd name="adj2" fmla="val -105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DDS “dispatcher” notebook</a:t>
            </a:r>
          </a:p>
        </p:txBody>
      </p:sp>
      <p:sp>
        <p:nvSpPr>
          <p:cNvPr id="80" name="Oval Callout 67">
            <a:extLst>
              <a:ext uri="{FF2B5EF4-FFF2-40B4-BE49-F238E27FC236}">
                <a16:creationId xmlns:a16="http://schemas.microsoft.com/office/drawing/2014/main" id="{5E1094EA-3686-40AB-9DBC-64155B623B26}"/>
              </a:ext>
            </a:extLst>
          </p:cNvPr>
          <p:cNvSpPr/>
          <p:nvPr/>
        </p:nvSpPr>
        <p:spPr>
          <a:xfrm>
            <a:off x="9980724" y="5702083"/>
            <a:ext cx="2120449" cy="988167"/>
          </a:xfrm>
          <a:prstGeom prst="wedgeEllipseCallout">
            <a:avLst>
              <a:gd name="adj1" fmla="val -29639"/>
              <a:gd name="adj2" fmla="val -6245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“Operational” notebooks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1E507-06F7-4B0C-8C5A-992CCEB9A562}"/>
              </a:ext>
            </a:extLst>
          </p:cNvPr>
          <p:cNvSpPr txBox="1"/>
          <p:nvPr/>
        </p:nvSpPr>
        <p:spPr>
          <a:xfrm>
            <a:off x="6227883" y="6478774"/>
            <a:ext cx="3858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http://datadiscoverystudio.org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CD57F2-B157-496E-9BE6-00F520247D9B}"/>
              </a:ext>
            </a:extLst>
          </p:cNvPr>
          <p:cNvSpPr/>
          <p:nvPr/>
        </p:nvSpPr>
        <p:spPr>
          <a:xfrm>
            <a:off x="9938871" y="4168968"/>
            <a:ext cx="2109694" cy="1765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4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77536"/>
            <a:ext cx="10111316" cy="10445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EarthCube Data Discovery Studio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573"/>
          <a:stretch/>
        </p:blipFill>
        <p:spPr>
          <a:xfrm>
            <a:off x="1236365" y="1190191"/>
            <a:ext cx="5475416" cy="3162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17" y="2771304"/>
            <a:ext cx="3494927" cy="25488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63515" y="1260749"/>
            <a:ext cx="2385392" cy="1290489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C0001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Over 1.6 million records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8821" y="2954463"/>
            <a:ext cx="2023250" cy="146927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0001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From 40+ repositories and EC contributions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9513198" y="4826964"/>
            <a:ext cx="2023250" cy="146927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0001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Metadata automatically enhanced through CINERGI</a:t>
            </a:r>
          </a:p>
        </p:txBody>
      </p:sp>
      <p:sp>
        <p:nvSpPr>
          <p:cNvPr id="9" name="Rectangle 8"/>
          <p:cNvSpPr/>
          <p:nvPr/>
        </p:nvSpPr>
        <p:spPr>
          <a:xfrm>
            <a:off x="802302" y="4448930"/>
            <a:ext cx="5213370" cy="20280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0001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Provenance tracing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0001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Metadata editing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0001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Automated semantic processing and indexing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0001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Faceted search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0001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New: interfacing with EC Workbench</a:t>
            </a:r>
          </a:p>
        </p:txBody>
      </p:sp>
    </p:spTree>
    <p:extLst>
      <p:ext uri="{BB962C8B-B14F-4D97-AF65-F5344CB8AC3E}">
        <p14:creationId xmlns:p14="http://schemas.microsoft.com/office/powerpoint/2010/main" val="294691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uiExpand="1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804" y="492761"/>
            <a:ext cx="10543115" cy="10445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Data Discovery to Research Workflows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 minimize the effort (clicks, forms, software) required to get from choosing a dataset in search results to using it for research.</a:t>
            </a:r>
          </a:p>
          <a:p>
            <a:r>
              <a:rPr lang="en-US" dirty="0"/>
              <a:t>Components:</a:t>
            </a:r>
          </a:p>
          <a:p>
            <a:pPr lvl="1"/>
            <a:r>
              <a:rPr lang="en-US" dirty="0"/>
              <a:t>How are data accessed </a:t>
            </a:r>
          </a:p>
          <a:p>
            <a:pPr lvl="1"/>
            <a:r>
              <a:rPr lang="en-US" dirty="0"/>
              <a:t>What software does it work with</a:t>
            </a:r>
          </a:p>
          <a:p>
            <a:pPr lvl="1"/>
            <a:r>
              <a:rPr lang="en-US" dirty="0"/>
              <a:t>Client applications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97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Data Type Registry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285" y="1669985"/>
            <a:ext cx="9548504" cy="3689683"/>
          </a:xfrm>
        </p:spPr>
        <p:txBody>
          <a:bodyPr/>
          <a:lstStyle/>
          <a:p>
            <a:r>
              <a:rPr lang="en-US" sz="2800" dirty="0"/>
              <a:t>Define data types used to serialize data for online access</a:t>
            </a:r>
          </a:p>
          <a:p>
            <a:pPr lvl="1"/>
            <a:r>
              <a:rPr lang="en-US" dirty="0"/>
              <a:t>File format</a:t>
            </a:r>
          </a:p>
          <a:p>
            <a:pPr lvl="1"/>
            <a:r>
              <a:rPr lang="en-US" dirty="0"/>
              <a:t>Information model</a:t>
            </a:r>
          </a:p>
          <a:p>
            <a:pPr lvl="1"/>
            <a:r>
              <a:rPr lang="en-US" dirty="0"/>
              <a:t>Serialization scheme</a:t>
            </a:r>
          </a:p>
          <a:p>
            <a:pPr lvl="1"/>
            <a:r>
              <a:rPr lang="en-US" dirty="0"/>
              <a:t>Vocabulary used</a:t>
            </a:r>
          </a:p>
          <a:p>
            <a:r>
              <a:rPr lang="en-US" sz="2400" dirty="0"/>
              <a:t>Assign identifiers for these</a:t>
            </a:r>
          </a:p>
        </p:txBody>
      </p:sp>
    </p:spTree>
    <p:extLst>
      <p:ext uri="{BB962C8B-B14F-4D97-AF65-F5344CB8AC3E}">
        <p14:creationId xmlns:p14="http://schemas.microsoft.com/office/powerpoint/2010/main" val="2433094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Examples</a:t>
            </a:r>
            <a:r>
              <a:rPr lang="en-US" dirty="0"/>
              <a:t>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OneGeology</a:t>
            </a:r>
            <a:r>
              <a:rPr lang="en-US" sz="2400" dirty="0"/>
              <a:t> GSML lite geologic unit;</a:t>
            </a:r>
          </a:p>
          <a:p>
            <a:r>
              <a:rPr lang="en-US" sz="2400" dirty="0"/>
              <a:t>IRIS </a:t>
            </a:r>
            <a:r>
              <a:rPr lang="en-US" sz="2400" dirty="0" err="1"/>
              <a:t>GeoCSV</a:t>
            </a:r>
            <a:r>
              <a:rPr lang="en-US" sz="2400" dirty="0"/>
              <a:t> earthquake hypocenter, </a:t>
            </a:r>
          </a:p>
          <a:p>
            <a:r>
              <a:rPr lang="en-US" sz="2400" dirty="0"/>
              <a:t>NWIS RDB groundwater levels</a:t>
            </a:r>
          </a:p>
          <a:p>
            <a:r>
              <a:rPr lang="en-US" sz="3200" dirty="0"/>
              <a:t>Observations: </a:t>
            </a:r>
          </a:p>
          <a:p>
            <a:pPr lvl="1"/>
            <a:r>
              <a:rPr lang="en-US" sz="2200" dirty="0"/>
              <a:t>A steward organization defines profile details– vocabularies, encoding details (date format…), conventions for alternate approaches</a:t>
            </a:r>
          </a:p>
          <a:p>
            <a:pPr lvl="1"/>
            <a:r>
              <a:rPr lang="en-US" sz="2200" dirty="0"/>
              <a:t>File format is serialization scheme</a:t>
            </a:r>
          </a:p>
          <a:p>
            <a:pPr lvl="1"/>
            <a:r>
              <a:rPr lang="en-US" sz="2200" dirty="0"/>
              <a:t>Feature or observation type– the information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68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Data Access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Include identifier for Data Type for distribution</a:t>
            </a:r>
          </a:p>
          <a:p>
            <a:r>
              <a:rPr lang="en-US" sz="3200" dirty="0"/>
              <a:t>Protocol defines interface for accessing the data type</a:t>
            </a:r>
          </a:p>
          <a:p>
            <a:r>
              <a:rPr lang="en-US" sz="3200" dirty="0"/>
              <a:t>Registry provides binding between data type, protocol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1829413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56CC-BFCC-42BC-9444-9A43066ACB6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Frictionless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A6CA-9532-4BE0-800C-2DDBDE2F0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Metadata content needs machine-actionable links for dataset distribution</a:t>
            </a:r>
          </a:p>
          <a:p>
            <a:r>
              <a:rPr lang="en-US" sz="2400" dirty="0"/>
              <a:t>ISO metadata elements: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URL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Name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Description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Function: controlled vocabulary {information, download, search, </a:t>
            </a:r>
            <a:r>
              <a:rPr lang="en-US" sz="2400" dirty="0" err="1"/>
              <a:t>offlineAccess</a:t>
            </a:r>
            <a:r>
              <a:rPr lang="en-US" sz="2400" dirty="0"/>
              <a:t>, order, </a:t>
            </a:r>
            <a:r>
              <a:rPr lang="en-US" sz="2400" dirty="0" err="1"/>
              <a:t>fileAccess</a:t>
            </a:r>
            <a:r>
              <a:rPr lang="en-US" sz="2400" dirty="0"/>
              <a:t>}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Protocol</a:t>
            </a:r>
          </a:p>
          <a:p>
            <a:pPr lvl="1">
              <a:spcBef>
                <a:spcPts val="0"/>
              </a:spcBef>
            </a:pPr>
            <a:r>
              <a:rPr lang="en-US" sz="2400" dirty="0" err="1"/>
              <a:t>Appliction</a:t>
            </a:r>
            <a:r>
              <a:rPr lang="en-US" sz="2400" dirty="0"/>
              <a:t> Profile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6219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45" y="721513"/>
            <a:ext cx="10111316" cy="10445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Analysis of Distribution Links: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4000" b="1" dirty="0">
                <a:solidFill>
                  <a:srgbClr val="FFFF00"/>
                </a:solidFill>
              </a:rPr>
              <a:t>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325" y="1960881"/>
            <a:ext cx="6641675" cy="4208463"/>
          </a:xfrm>
        </p:spPr>
        <p:txBody>
          <a:bodyPr/>
          <a:lstStyle/>
          <a:p>
            <a:r>
              <a:rPr lang="en-US" dirty="0"/>
              <a:t>~1.4 million distribution links from ~500,000 records</a:t>
            </a:r>
          </a:p>
          <a:p>
            <a:r>
              <a:rPr lang="en-US" dirty="0"/>
              <a:t>Protocol 13 useful values</a:t>
            </a:r>
          </a:p>
          <a:p>
            <a:r>
              <a:rPr lang="en-US" dirty="0"/>
              <a:t>Mostly HTTP--  Landing pages, information page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062350"/>
              </p:ext>
            </p:extLst>
          </p:nvPr>
        </p:nvGraphicFramePr>
        <p:xfrm>
          <a:off x="7680960" y="213361"/>
          <a:ext cx="4028440" cy="6386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9247">
                  <a:extLst>
                    <a:ext uri="{9D8B030D-6E8A-4147-A177-3AD203B41FA5}">
                      <a16:colId xmlns:a16="http://schemas.microsoft.com/office/drawing/2014/main" val="2286469022"/>
                    </a:ext>
                  </a:extLst>
                </a:gridCol>
                <a:gridCol w="2259193">
                  <a:extLst>
                    <a:ext uri="{9D8B030D-6E8A-4147-A177-3AD203B41FA5}">
                      <a16:colId xmlns:a16="http://schemas.microsoft.com/office/drawing/2014/main" val="390429137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u="none" strike="noStrike">
                          <a:effectLst/>
                        </a:rPr>
                        <a:t>group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u="none" strike="noStrike" dirty="0">
                          <a:effectLst/>
                        </a:rPr>
                        <a:t>count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082723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HTTP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1180883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8012394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FTP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13680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59050118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WMS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2288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9660362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KML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1821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1401704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OpenDAP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786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113770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WFS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580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5645293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THREDDS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517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8362281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ESRI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282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487129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WCS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153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0434647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err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114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831913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ECWS_REST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34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7014465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LAS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24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0144724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AWS S3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2335542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 dirty="0" err="1">
                          <a:effectLst/>
                        </a:rPr>
                        <a:t>GridDAP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78024211"/>
                  </a:ext>
                </a:extLst>
              </a:tr>
              <a:tr h="224789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9938245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1201166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61307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028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25" y="721513"/>
            <a:ext cx="10111316" cy="10445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Analysis of Distribution Links: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4000" b="1" dirty="0">
                <a:solidFill>
                  <a:srgbClr val="FFFF00"/>
                </a:solidFill>
              </a:rPr>
              <a:t>Application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645" y="1960881"/>
            <a:ext cx="6641675" cy="4208463"/>
          </a:xfrm>
        </p:spPr>
        <p:txBody>
          <a:bodyPr/>
          <a:lstStyle/>
          <a:p>
            <a:r>
              <a:rPr lang="en-US" sz="2800" dirty="0"/>
              <a:t> Only ~ half of records have</a:t>
            </a:r>
          </a:p>
          <a:p>
            <a:r>
              <a:rPr lang="en-US" sz="2800" dirty="0"/>
              <a:t>12 useful values</a:t>
            </a:r>
          </a:p>
          <a:p>
            <a:r>
              <a:rPr lang="en-US" sz="2800" dirty="0"/>
              <a:t>Mostly web browser</a:t>
            </a:r>
          </a:p>
          <a:p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536839"/>
              </p:ext>
            </p:extLst>
          </p:nvPr>
        </p:nvGraphicFramePr>
        <p:xfrm>
          <a:off x="7860629" y="382491"/>
          <a:ext cx="3769896" cy="6075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4948">
                  <a:extLst>
                    <a:ext uri="{9D8B030D-6E8A-4147-A177-3AD203B41FA5}">
                      <a16:colId xmlns:a16="http://schemas.microsoft.com/office/drawing/2014/main" val="1979141471"/>
                    </a:ext>
                  </a:extLst>
                </a:gridCol>
                <a:gridCol w="1884948">
                  <a:extLst>
                    <a:ext uri="{9D8B030D-6E8A-4147-A177-3AD203B41FA5}">
                      <a16:colId xmlns:a16="http://schemas.microsoft.com/office/drawing/2014/main" val="178465842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group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count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407899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browser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708284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6586883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ftp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13601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192675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openDAP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1095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699424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err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1019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410684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function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3307754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tool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51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195044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THREDDS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8452479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Google Earth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4397028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kml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699946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REST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951678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wms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6734973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ESRI client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982974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wfs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092553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ERDDAP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617329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724593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94602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56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685" y="680873"/>
            <a:ext cx="10111316" cy="10445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Analysis of Distribution Links: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4000" b="1" dirty="0">
                <a:solidFill>
                  <a:srgbClr val="FFFF00"/>
                </a:solidFill>
              </a:rPr>
              <a:t>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285" y="1889761"/>
            <a:ext cx="6641675" cy="4208463"/>
          </a:xfrm>
        </p:spPr>
        <p:txBody>
          <a:bodyPr/>
          <a:lstStyle/>
          <a:p>
            <a:r>
              <a:rPr lang="en-US" dirty="0"/>
              <a:t>6  useful values</a:t>
            </a:r>
          </a:p>
          <a:p>
            <a:r>
              <a:rPr lang="en-US" dirty="0"/>
              <a:t>Mostly web browser</a:t>
            </a: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749412"/>
              </p:ext>
            </p:extLst>
          </p:nvPr>
        </p:nvGraphicFramePr>
        <p:xfrm>
          <a:off x="8005010" y="1358967"/>
          <a:ext cx="3630195" cy="3409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1921">
                  <a:extLst>
                    <a:ext uri="{9D8B030D-6E8A-4147-A177-3AD203B41FA5}">
                      <a16:colId xmlns:a16="http://schemas.microsoft.com/office/drawing/2014/main" val="598890880"/>
                    </a:ext>
                  </a:extLst>
                </a:gridCol>
                <a:gridCol w="1428274">
                  <a:extLst>
                    <a:ext uri="{9D8B030D-6E8A-4147-A177-3AD203B41FA5}">
                      <a16:colId xmlns:a16="http://schemas.microsoft.com/office/drawing/2014/main" val="4153654280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group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count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167392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information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1159718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4998975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download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229499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873158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err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4238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205618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search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3963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5226211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offlineAccess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1787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72526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order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53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777450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fileAccess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310982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1399292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25788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749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How to Improve Metadata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Enhancer to parse URL:</a:t>
            </a:r>
          </a:p>
          <a:p>
            <a:pPr lvl="1"/>
            <a:r>
              <a:rPr lang="en-US" sz="3200" dirty="0"/>
              <a:t>Parse name and description content</a:t>
            </a:r>
          </a:p>
          <a:p>
            <a:pPr lvl="1"/>
            <a:r>
              <a:rPr lang="en-US" sz="3200" dirty="0"/>
              <a:t>File extensions</a:t>
            </a:r>
          </a:p>
          <a:p>
            <a:pPr lvl="1"/>
            <a:r>
              <a:rPr lang="en-US" sz="3200" dirty="0"/>
              <a:t>Local path structure</a:t>
            </a:r>
          </a:p>
          <a:p>
            <a:pPr lvl="1"/>
            <a:r>
              <a:rPr lang="en-US" sz="3200" dirty="0"/>
              <a:t>Parameters</a:t>
            </a:r>
          </a:p>
          <a:p>
            <a:pPr lvl="1"/>
            <a:r>
              <a:rPr lang="en-US" sz="3200" dirty="0"/>
              <a:t>Follow links to web pages and extract information?</a:t>
            </a:r>
          </a:p>
        </p:txBody>
      </p:sp>
    </p:spTree>
    <p:extLst>
      <p:ext uri="{BB962C8B-B14F-4D97-AF65-F5344CB8AC3E}">
        <p14:creationId xmlns:p14="http://schemas.microsoft.com/office/powerpoint/2010/main" val="3063740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BD46A-6F30-4734-980F-63494EC3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511807"/>
            <a:ext cx="10685990" cy="1044575"/>
          </a:xfrm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Connection with Google Dataset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B7451-9FDA-4646-9B5E-9736DB7E5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593" y="2076994"/>
            <a:ext cx="5416007" cy="3960270"/>
          </a:xfrm>
        </p:spPr>
        <p:txBody>
          <a:bodyPr/>
          <a:lstStyle/>
          <a:p>
            <a:r>
              <a:rPr lang="en-US" dirty="0"/>
              <a:t>Schema.org markup is created on the fly for all records</a:t>
            </a:r>
          </a:p>
          <a:p>
            <a:pPr lvl="1"/>
            <a:r>
              <a:rPr lang="en-US" dirty="0"/>
              <a:t>If you don’t yet publish your datasets in schema.org – you may do so through the Data Discovery Studio </a:t>
            </a:r>
          </a:p>
          <a:p>
            <a:r>
              <a:rPr lang="en-US" dirty="0"/>
              <a:t>Our resources are indexed by Google dataset search</a:t>
            </a:r>
          </a:p>
          <a:p>
            <a:r>
              <a:rPr lang="en-US" dirty="0"/>
              <a:t>The records are semantically-enhanced via the pipeline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920EF-FF90-4858-AA21-FF30DD0E0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" y="1731930"/>
            <a:ext cx="4706826" cy="4614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89967-5DC9-444D-8956-D5085D49B9E4}"/>
              </a:ext>
            </a:extLst>
          </p:cNvPr>
          <p:cNvSpPr txBox="1"/>
          <p:nvPr/>
        </p:nvSpPr>
        <p:spPr>
          <a:xfrm>
            <a:off x="6495158" y="451404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https://toolbox.google.com/datasetsearch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95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C7E886-22D4-45F9-ADE9-4BB106532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4441" y="3531986"/>
            <a:ext cx="9016999" cy="1470025"/>
          </a:xfrm>
        </p:spPr>
        <p:txBody>
          <a:bodyPr/>
          <a:lstStyle/>
          <a:p>
            <a:r>
              <a:rPr lang="en-US" sz="6600" b="1" dirty="0">
                <a:solidFill>
                  <a:srgbClr val="FFFF00"/>
                </a:solidFill>
              </a:rPr>
              <a:t>DEMO 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06E0FAC-7755-4A76-AF3C-2E9B61B52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7691" y="6042889"/>
            <a:ext cx="6533594" cy="684553"/>
          </a:xfrm>
        </p:spPr>
        <p:txBody>
          <a:bodyPr>
            <a:normAutofit/>
          </a:bodyPr>
          <a:lstStyle/>
          <a:p>
            <a:r>
              <a:rPr lang="en-US" sz="3200" dirty="0">
                <a:hlinkClick r:id="rId3"/>
              </a:rPr>
              <a:t>http://datadiscoverystudio.org</a:t>
            </a:r>
            <a:r>
              <a:rPr lang="en-US" sz="3200" dirty="0"/>
              <a:t> </a:t>
            </a:r>
          </a:p>
        </p:txBody>
      </p:sp>
      <p:pic>
        <p:nvPicPr>
          <p:cNvPr id="6" name="Picture 2" descr="https://lh3.googleusercontent.com/1GDEeeiGDo0ix1uWakuTRKkvGQAGRHbCYNynrgvvhmTeCxIqoHvTfusiTLWYqwLFmxiNeIyWXvzjJycnyIfPKFK9IbxfeaNVzXcKBmiqKsqr7gSeaK0mRJAeweqh6IRiRFv2m-_N">
            <a:extLst>
              <a:ext uri="{FF2B5EF4-FFF2-40B4-BE49-F238E27FC236}">
                <a16:creationId xmlns:a16="http://schemas.microsoft.com/office/drawing/2014/main" id="{13D84A02-02FC-405C-AB5C-F7830047DE99}"/>
              </a:ext>
            </a:extLst>
          </p:cNvPr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76" y="777011"/>
            <a:ext cx="5377193" cy="147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7DA609-25C8-414A-9EE6-70466344B4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0" t="11733" r="4334" b="2185"/>
          <a:stretch/>
        </p:blipFill>
        <p:spPr>
          <a:xfrm>
            <a:off x="670560" y="497818"/>
            <a:ext cx="6896192" cy="3393461"/>
          </a:xfrm>
          <a:prstGeom prst="rect">
            <a:avLst/>
          </a:prstGeom>
        </p:spPr>
      </p:pic>
      <p:pic>
        <p:nvPicPr>
          <p:cNvPr id="7" name="Picture 2" descr="https://lh3.googleusercontent.com/1GDEeeiGDo0ix1uWakuTRKkvGQAGRHbCYNynrgvvhmTeCxIqoHvTfusiTLWYqwLFmxiNeIyWXvzjJycnyIfPKFK9IbxfeaNVzXcKBmiqKsqr7gSeaK0mRJAeweqh6IRiRFv2m-_N">
            <a:extLst>
              <a:ext uri="{FF2B5EF4-FFF2-40B4-BE49-F238E27FC236}">
                <a16:creationId xmlns:a16="http://schemas.microsoft.com/office/drawing/2014/main" id="{9BB63DB5-F936-41A6-87E4-C30DBF8F9BAB}"/>
              </a:ext>
            </a:extLst>
          </p:cNvPr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4610965"/>
            <a:ext cx="5377193" cy="147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0926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8C57C-EA0E-40C9-B7FB-7AB2F3CF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285" y="715854"/>
            <a:ext cx="10513064" cy="10445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Data Discovery Science Competition </a:t>
            </a:r>
            <a:br>
              <a:rPr lang="en-US" sz="4800" b="1" dirty="0">
                <a:solidFill>
                  <a:srgbClr val="FFFF00"/>
                </a:solidFill>
              </a:rPr>
            </a:br>
            <a:r>
              <a:rPr lang="en-US" sz="3600" b="1" dirty="0"/>
              <a:t>(a pre-announcement)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F5B77-8BDB-4647-BFAA-2A8A29138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406" y="1918954"/>
            <a:ext cx="10111316" cy="42084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DDS: Learning from data to improve data discovery, understanding and re-use…</a:t>
            </a:r>
            <a:br>
              <a:rPr lang="en-US" dirty="0"/>
            </a:br>
            <a:r>
              <a:rPr lang="en-US" dirty="0"/>
              <a:t>        Beyond common data search</a:t>
            </a:r>
          </a:p>
          <a:p>
            <a:r>
              <a:rPr lang="en-US" dirty="0"/>
              <a:t>Category 1: assemble a collection of resources addressing a research question (also, edit resource descriptions to make them easier to discover for this use; contribute and describe missing resources)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Category 2: contribute a Jupyter notebook to explore an additional resource type (</a:t>
            </a:r>
            <a:r>
              <a:rPr lang="en-US" dirty="0">
                <a:hlinkClick r:id="rId2"/>
              </a:rPr>
              <a:t>Instructions</a:t>
            </a:r>
            <a:r>
              <a:rPr lang="en-US" dirty="0"/>
              <a:t>)</a:t>
            </a:r>
          </a:p>
          <a:p>
            <a:r>
              <a:rPr lang="en-US" dirty="0"/>
              <a:t>Submission by May 1</a:t>
            </a:r>
          </a:p>
          <a:p>
            <a:r>
              <a:rPr lang="en-US" dirty="0"/>
              <a:t>Awards: TBD</a:t>
            </a:r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9F1B7C-E713-4252-A9EB-8D6248B0116E}"/>
              </a:ext>
            </a:extLst>
          </p:cNvPr>
          <p:cNvSpPr txBox="1"/>
          <p:nvPr/>
        </p:nvSpPr>
        <p:spPr>
          <a:xfrm>
            <a:off x="6295817" y="5065293"/>
            <a:ext cx="467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Email</a:t>
            </a:r>
            <a:r>
              <a:rPr lang="en-US" sz="2400" dirty="0"/>
              <a:t> </a:t>
            </a:r>
            <a:r>
              <a:rPr lang="en-US" sz="2400" dirty="0">
                <a:hlinkClick r:id="rId3"/>
              </a:rPr>
              <a:t>datadiscoverystudio@gmail.com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if you have questions</a:t>
            </a:r>
          </a:p>
        </p:txBody>
      </p:sp>
    </p:spTree>
    <p:extLst>
      <p:ext uri="{BB962C8B-B14F-4D97-AF65-F5344CB8AC3E}">
        <p14:creationId xmlns:p14="http://schemas.microsoft.com/office/powerpoint/2010/main" val="3460335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0411-1C92-462A-9253-23C9130C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31F0-083C-42EA-96AF-D1E316EAB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285" y="1687133"/>
            <a:ext cx="10111316" cy="4350132"/>
          </a:xfrm>
        </p:spPr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</a:rPr>
              <a:t>The DDS team:</a:t>
            </a:r>
            <a:r>
              <a:rPr lang="en-US" dirty="0"/>
              <a:t> </a:t>
            </a:r>
            <a:r>
              <a:rPr lang="en-US" sz="2000" dirty="0"/>
              <a:t>Ilya Zaslavsky, David Valentine, Karen Stocks, Jeffrey Grethe, Amarnath Gupta, Burak Ozyurt (UCSD); </a:t>
            </a:r>
            <a:br>
              <a:rPr lang="en-US" sz="2000" dirty="0"/>
            </a:br>
            <a:r>
              <a:rPr lang="en-US" sz="2000" dirty="0"/>
              <a:t>Stephen Richard (Columbia </a:t>
            </a:r>
            <a:r>
              <a:rPr lang="en-US" sz="2000" dirty="0" err="1"/>
              <a:t>Univ</a:t>
            </a:r>
            <a:r>
              <a:rPr lang="en-US" sz="2000" dirty="0"/>
              <a:t> and USGIN), Gary Hudman</a:t>
            </a:r>
            <a:r>
              <a:rPr lang="en-US" sz="2000" baseline="30000" dirty="0"/>
              <a:t> </a:t>
            </a:r>
            <a:r>
              <a:rPr lang="en-US" sz="2000" dirty="0"/>
              <a:t>(AZGS), Ouida Meier</a:t>
            </a:r>
            <a:r>
              <a:rPr lang="en-US" sz="2000" baseline="300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Univ</a:t>
            </a:r>
            <a:r>
              <a:rPr lang="en-US" sz="2000" dirty="0"/>
              <a:t> of Hawaii), Bernhard Peucker-Ehrenbrink (WHOI)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Science Gateways Community Institute:</a:t>
            </a:r>
          </a:p>
          <a:p>
            <a:pPr lvl="1"/>
            <a:r>
              <a:rPr lang="en-US" dirty="0"/>
              <a:t>Claire Stirm</a:t>
            </a:r>
          </a:p>
          <a:p>
            <a:pPr lvl="1"/>
            <a:r>
              <a:rPr lang="en-US" dirty="0"/>
              <a:t>Ilya </a:t>
            </a:r>
            <a:r>
              <a:rPr lang="en-US" dirty="0" err="1"/>
              <a:t>Shunko</a:t>
            </a:r>
            <a:endParaRPr lang="en-US" dirty="0"/>
          </a:p>
          <a:p>
            <a:pPr lvl="1"/>
            <a:r>
              <a:rPr lang="en-US" dirty="0" err="1"/>
              <a:t>Nayiri</a:t>
            </a:r>
            <a:r>
              <a:rPr lang="en-US" dirty="0"/>
              <a:t> </a:t>
            </a:r>
            <a:r>
              <a:rPr lang="en-US" dirty="0" err="1"/>
              <a:t>Mullinix</a:t>
            </a:r>
            <a:endParaRPr lang="en-US" dirty="0"/>
          </a:p>
          <a:p>
            <a:r>
              <a:rPr lang="en-US" b="1" dirty="0">
                <a:solidFill>
                  <a:srgbClr val="FFFF00"/>
                </a:solidFill>
              </a:rPr>
              <a:t>NSF </a:t>
            </a:r>
            <a:r>
              <a:rPr lang="en-US" dirty="0"/>
              <a:t>awards: </a:t>
            </a:r>
            <a:r>
              <a:rPr lang="en-US" sz="2000" dirty="0"/>
              <a:t>ICER 1639764, 1639775, 1639557 </a:t>
            </a:r>
            <a:br>
              <a:rPr lang="en-US" sz="2000" dirty="0"/>
            </a:br>
            <a:r>
              <a:rPr lang="en-US" sz="2000" dirty="0"/>
              <a:t>(</a:t>
            </a:r>
            <a:r>
              <a:rPr lang="en-US" sz="2000" i="1" dirty="0"/>
              <a:t>EarthCube Building Blocks: Collaborative Proposal: </a:t>
            </a:r>
            <a:br>
              <a:rPr lang="en-US" sz="2000" i="1" dirty="0"/>
            </a:br>
            <a:r>
              <a:rPr lang="en-US" sz="2000" i="1" dirty="0"/>
              <a:t>EarthCube Data Discovery Hub)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B8AC1-39EF-4CC8-B4F3-42B540EB4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1" t="23850" r="11500" b="11967"/>
          <a:stretch/>
        </p:blipFill>
        <p:spPr>
          <a:xfrm>
            <a:off x="7608910" y="3271939"/>
            <a:ext cx="3799268" cy="25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52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F6FB-8C7A-4D69-9DE0-D78976279C3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Call for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47A72-4CC4-408E-AA16-83711FFCE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additional resources would you want to see indexed by the system?</a:t>
            </a:r>
          </a:p>
          <a:p>
            <a:r>
              <a:rPr lang="en-US" dirty="0"/>
              <a:t>Additional workflows (implemented as notebooks?) to integrate, working with your favorite data types or sources</a:t>
            </a:r>
          </a:p>
          <a:p>
            <a:pPr lvl="1"/>
            <a:r>
              <a:rPr lang="en-US" dirty="0"/>
              <a:t>Or use other mechanisms besides notebooks</a:t>
            </a:r>
          </a:p>
          <a:p>
            <a:pPr lvl="1"/>
            <a:r>
              <a:rPr lang="en-US" dirty="0"/>
              <a:t>Which data types or data sources are a priority?</a:t>
            </a:r>
          </a:p>
          <a:p>
            <a:r>
              <a:rPr lang="en-US" dirty="0"/>
              <a:t>Help review and curate metadata from your favorite repositories or in your area of expertise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2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6189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23" y="307258"/>
            <a:ext cx="11468100" cy="1044575"/>
          </a:xfrm>
        </p:spPr>
        <p:txBody>
          <a:bodyPr/>
          <a:lstStyle/>
          <a:p>
            <a:r>
              <a:rPr lang="en-US" sz="4400" b="1" dirty="0">
                <a:solidFill>
                  <a:srgbClr val="FFFF00"/>
                </a:solidFill>
              </a:rPr>
              <a:t>Metadata Sources in Data Discovery Studio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6690" y="1533984"/>
            <a:ext cx="226215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USGS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NOAA/NCEI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CUAHSI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Data.gov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USGIN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NGDS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CZO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NCDC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CORIS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DataCite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3397" y="1533984"/>
            <a:ext cx="727474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Re3data/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databib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EarthCube projects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RCNs: C4P, SEN, ECOGEO, CRESCYNT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Model catalogs (NOAA, EPA, TESS)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Geoscience Australia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OpenTopography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IEDA (MGDS, ECL,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MetPetDB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EarthRef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MagIC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CINERGI Cyberinfrastructure resources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DDH use cases</a:t>
            </a:r>
          </a:p>
        </p:txBody>
      </p:sp>
    </p:spTree>
    <p:extLst>
      <p:ext uri="{BB962C8B-B14F-4D97-AF65-F5344CB8AC3E}">
        <p14:creationId xmlns:p14="http://schemas.microsoft.com/office/powerpoint/2010/main" val="20633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48A09E-66C9-4A33-8FF5-C5F8EF23F73E}"/>
              </a:ext>
            </a:extLst>
          </p:cNvPr>
          <p:cNvSpPr txBox="1"/>
          <p:nvPr/>
        </p:nvSpPr>
        <p:spPr>
          <a:xfrm>
            <a:off x="446493" y="883464"/>
            <a:ext cx="1116799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Discovery Studio 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Coral reef research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a representatively diverse and complex disciplinary use case</a:t>
            </a:r>
          </a:p>
        </p:txBody>
      </p:sp>
    </p:spTree>
    <p:extLst>
      <p:ext uri="{BB962C8B-B14F-4D97-AF65-F5344CB8AC3E}">
        <p14:creationId xmlns:p14="http://schemas.microsoft.com/office/powerpoint/2010/main" val="247138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B6B478-226E-4240-B26D-06C9C3CB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168" y="3316555"/>
            <a:ext cx="8262355" cy="48949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27D9F5E-2B4F-4883-A39E-0A4017F7DCAF}"/>
              </a:ext>
            </a:extLst>
          </p:cNvPr>
          <p:cNvGrpSpPr/>
          <p:nvPr/>
        </p:nvGrpSpPr>
        <p:grpSpPr>
          <a:xfrm>
            <a:off x="41966146" y="8146922"/>
            <a:ext cx="6898798" cy="6858515"/>
            <a:chOff x="20820795" y="30180434"/>
            <a:chExt cx="7852180" cy="78063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114F0E-378B-46C8-8BAF-E760A3C87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8282" y="30551548"/>
              <a:ext cx="7060017" cy="706001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138871-8E24-4973-8CC5-64074B391D0E}"/>
                </a:ext>
              </a:extLst>
            </p:cNvPr>
            <p:cNvSpPr/>
            <p:nvPr/>
          </p:nvSpPr>
          <p:spPr>
            <a:xfrm rot="16200000">
              <a:off x="20843719" y="30157510"/>
              <a:ext cx="7806331" cy="7852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_____________ Disciplines ___________  ___________ Technologies ________  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60EE6D8-918D-4507-9BC5-0F4E76953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95" t="16609" r="66710" b="1754"/>
          <a:stretch/>
        </p:blipFill>
        <p:spPr>
          <a:xfrm>
            <a:off x="6224336" y="133270"/>
            <a:ext cx="2951747" cy="66461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13C7E8-474D-4291-8CCD-D0BB9D2734A0}"/>
              </a:ext>
            </a:extLst>
          </p:cNvPr>
          <p:cNvSpPr txBox="1"/>
          <p:nvPr/>
        </p:nvSpPr>
        <p:spPr>
          <a:xfrm>
            <a:off x="1280686" y="193650"/>
            <a:ext cx="35479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Coral reef research spans multiple scales of space and time, and uses and produces many different data types</a:t>
            </a:r>
          </a:p>
        </p:txBody>
      </p:sp>
    </p:spTree>
    <p:extLst>
      <p:ext uri="{BB962C8B-B14F-4D97-AF65-F5344CB8AC3E}">
        <p14:creationId xmlns:p14="http://schemas.microsoft.com/office/powerpoint/2010/main" val="65224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41E964-C89A-4938-921E-6BBD272A8B11}"/>
              </a:ext>
            </a:extLst>
          </p:cNvPr>
          <p:cNvSpPr txBox="1"/>
          <p:nvPr/>
        </p:nvSpPr>
        <p:spPr>
          <a:xfrm>
            <a:off x="286073" y="273860"/>
            <a:ext cx="36923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Coral reef scientists self-identify as multidisciplinary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multiple technological needs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4BFFE2-891B-4D47-9D45-37AC7B039E32}"/>
              </a:ext>
            </a:extLst>
          </p:cNvPr>
          <p:cNvGrpSpPr/>
          <p:nvPr/>
        </p:nvGrpSpPr>
        <p:grpSpPr>
          <a:xfrm>
            <a:off x="4834018" y="279323"/>
            <a:ext cx="6523791" cy="6362107"/>
            <a:chOff x="20820795" y="30180434"/>
            <a:chExt cx="7852180" cy="78063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4A1718-811A-4DFE-AC0B-41D2070F4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8282" y="30551548"/>
              <a:ext cx="7060017" cy="706001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18E29D-894D-4007-9F5F-CA5656A27A79}"/>
                </a:ext>
              </a:extLst>
            </p:cNvPr>
            <p:cNvSpPr/>
            <p:nvPr/>
          </p:nvSpPr>
          <p:spPr>
            <a:xfrm rot="16200000">
              <a:off x="20843719" y="30157510"/>
              <a:ext cx="7806331" cy="7852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_____________ Disciplines ___________  ___________ Technologies ________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955828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18515</TotalTime>
  <Words>1095</Words>
  <Application>Microsoft Office PowerPoint</Application>
  <PresentationFormat>Widescreen</PresentationFormat>
  <Paragraphs>317</Paragraphs>
  <Slides>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MS PGothic</vt:lpstr>
      <vt:lpstr>MS PGothic</vt:lpstr>
      <vt:lpstr>Arial</vt:lpstr>
      <vt:lpstr>Calibri</vt:lpstr>
      <vt:lpstr>Calibri Light</vt:lpstr>
      <vt:lpstr>Georgia</vt:lpstr>
      <vt:lpstr>Trebuchet MS</vt:lpstr>
      <vt:lpstr>Wingdings 2</vt:lpstr>
      <vt:lpstr>Wingdings 3</vt:lpstr>
      <vt:lpstr>Revolution</vt:lpstr>
      <vt:lpstr>3_Office Theme</vt:lpstr>
      <vt:lpstr>Office Theme</vt:lpstr>
      <vt:lpstr>Linking Geoscience Resource Discovery and Exploration using Jupyter Notebooks: the EarthCube Data Discovery Studio</vt:lpstr>
      <vt:lpstr>EarthCube</vt:lpstr>
      <vt:lpstr>The Many Challenges of Geoscience Resource Discovery …</vt:lpstr>
      <vt:lpstr>EarthCube Data Discovery Studio</vt:lpstr>
      <vt:lpstr>DEMO 1</vt:lpstr>
      <vt:lpstr>Metadata Sources in Data Discovery 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CINERGI Metadata Pipeline CINERGI: Community Inventory of EarthCube Resources for Geoscience Interoperability</vt:lpstr>
      <vt:lpstr>Content Enhancement Components</vt:lpstr>
      <vt:lpstr>GeoSciGraph and Ontologies</vt:lpstr>
      <vt:lpstr>PowerPoint Presentation</vt:lpstr>
      <vt:lpstr>Beyond Search: Data Discovery Studio</vt:lpstr>
      <vt:lpstr>Beyond Search: Data Discovery Studio</vt:lpstr>
      <vt:lpstr>DEMO 2</vt:lpstr>
      <vt:lpstr>PowerPoint Presentation</vt:lpstr>
      <vt:lpstr>Data Discovery to Research Workflows</vt:lpstr>
      <vt:lpstr>Data Type Registry</vt:lpstr>
      <vt:lpstr>Examples:</vt:lpstr>
      <vt:lpstr>Data Access Workflow</vt:lpstr>
      <vt:lpstr>Frictionless Access</vt:lpstr>
      <vt:lpstr>Analysis of Distribution Links: Protocol</vt:lpstr>
      <vt:lpstr>Analysis of Distribution Links: Application Profile</vt:lpstr>
      <vt:lpstr>Analysis of Distribution Links: Function</vt:lpstr>
      <vt:lpstr>How to Improve Metadata Content</vt:lpstr>
      <vt:lpstr>Connection with Google Dataset Search</vt:lpstr>
      <vt:lpstr>Data Discovery Science Competition  (a pre-announcement)</vt:lpstr>
      <vt:lpstr>Acknowledgements</vt:lpstr>
      <vt:lpstr>Call for Contributions</vt:lpstr>
    </vt:vector>
  </TitlesOfParts>
  <Company>University of Colorado at Boulder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Architecture Activity</dc:title>
  <dc:creator>Scott Peckham</dc:creator>
  <cp:lastModifiedBy>Ilya Zaslavsky</cp:lastModifiedBy>
  <cp:revision>133</cp:revision>
  <dcterms:created xsi:type="dcterms:W3CDTF">2016-06-21T15:51:47Z</dcterms:created>
  <dcterms:modified xsi:type="dcterms:W3CDTF">2019-01-15T15:00:16Z</dcterms:modified>
</cp:coreProperties>
</file>