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7023100" cy="9309100"/>
  <p:embeddedFontLst>
    <p:embeddedFont>
      <p:font typeface="Helvetica Neue"/>
      <p:regular r:id="rId31"/>
      <p:bold r:id="rId32"/>
      <p:italic r:id="rId33"/>
      <p:boldItalic r:id="rId34"/>
    </p:embeddedFont>
    <p:embeddedFont>
      <p:font typeface="Source Sans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35" Type="http://schemas.openxmlformats.org/officeDocument/2006/relationships/font" Target="fonts/SourceSansPro-regular.fntdata"/><Relationship Id="rId12" Type="http://schemas.openxmlformats.org/officeDocument/2006/relationships/slide" Target="slides/slide8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1.xml"/><Relationship Id="rId37" Type="http://schemas.openxmlformats.org/officeDocument/2006/relationships/font" Target="fonts/SourceSansPro-italic.fntdata"/><Relationship Id="rId14" Type="http://schemas.openxmlformats.org/officeDocument/2006/relationships/slide" Target="slides/slide10.xml"/><Relationship Id="rId36" Type="http://schemas.openxmlformats.org/officeDocument/2006/relationships/font" Target="fonts/SourceSansPro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SourceSansPr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exels.com/photo/waterfalls-during-daytime-62627/" TargetMode="External"/><Relationship Id="rId3" Type="http://schemas.openxmlformats.org/officeDocument/2006/relationships/hyperlink" Target="https://www.pexels.com/photo/water-falls-illustration-149605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asc-csa.gc.ca/eng/satellites/swot.asp" TargetMode="External"/><Relationship Id="rId3" Type="http://schemas.openxmlformats.org/officeDocument/2006/relationships/hyperlink" Target="https://nisar.jpl.nasa.gov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a07fe2ff_0_9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a07fe2ff_0_9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EDPA = Earthdata (or EOSDIS data) preservation archive - backs up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Cumulus backs up metadata, but not actual data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a07fe2ff_0_14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a07fe2ff_0_14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41eb9c73d_0_72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41eb9c73d_0_72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configure retries, exception handling, a failure branch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Icons free from draw.io, I created the diagram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41eb9c73d_0_87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41eb9c73d_0_87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Dead letter queues configured to handle failures when triggering ingest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Icons free from draw.io, I created the diagram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41eb9c73d_0_98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41eb9c73d_0_98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Failures specific to Kinesis streams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record all inbound messages to CW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Original/final payloads are kept so we don’t rely on the SF API keeping them around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SNS works the same way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Icons free from draw.io, I created the diagram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41eb9c73d_0_112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41eb9c73d_0_112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41eb9c73d_0_68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41eb9c73d_0_68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Cumulus tracks provenance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Execution instance points to versioned packages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Icons free from draw.io, I created the diagram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6a07fe2ff_0_64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6a07fe2ff_0_64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6a07fe2ff_0_87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6a07fe2ff_0_87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providers ingest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consumers - distribution API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Operators - operator API and operator dashboard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Icons free, Patrick Quinn created this diagram for a presentation given at the 2018 SE TIM in August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DAAC operators monitoring data ingests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Interfaces with NASA/EOSDIS services - CMR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consumers - distrubution API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6a07fe2ff_0_75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6a07fe2ff_0_75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Screenshot from my Cumulus dashboard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441eb9c73d_0_10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441eb9c73d_0_10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Icons free from draw.io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a satellite sending data down and the data needs somewhere to go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6a07fe2ff_0_69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6a07fe2ff_0_69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EMS reports generated nightly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41eb9c73d_0_102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41eb9c73d_0_102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Screenshot from my Cumulus dashboard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6a07fe2ff_0_20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6a07fe2ff_0_20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source and in active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Screenshot from Cumulus’ travis CI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6a07fe2ff_0_24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46a07fe2ff_0_24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Icons free from draw.io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028c15b2_0_13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028c15b2_0_13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028c15b2_0_18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8028c15b2_0_18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441eb9c73d_0_18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441eb9c73d_0_18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Unprecedented amount of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https://www.pexels.com/photo/waterfalls-during-daytime-62627/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https://www.pexels.com/photo/water-falls-illustration-149605/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41eb9c73d_0_28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41eb9c73d_0_28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Icons free from draw.io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Cumulus - a common set of code and services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/>
          <p:nvPr>
            <p:ph idx="2" type="sldImg"/>
          </p:nvPr>
        </p:nvSpPr>
        <p:spPr>
          <a:xfrm>
            <a:off x="1184275" y="698500"/>
            <a:ext cx="46545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6:notes"/>
          <p:cNvSpPr txBox="1"/>
          <p:nvPr>
            <p:ph idx="1" type="body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it mean to have a science archive in the cloud?</a:t>
            </a:r>
            <a:endParaRPr/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just an S3 bucket, science data from billion-dollar missions that is irreplaceable and valuable</a:t>
            </a:r>
            <a:endParaRPr/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41eb9c73d_0_34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41eb9c73d_0_34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Icons free from draw.io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Cumulus is not a system that lives out there, you configure it and put it in your own AWS account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NASA-Compliant General Application Platform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1eb9c73d_0_43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1eb9c73d_0_43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http://www.asc-csa.gc.ca/eng/satellites/swot.asp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https://nisar.jpl.nasa.gov/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Icons free from draw.io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41eb9c73d_0_40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41eb9c73d_0_40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Handled by NGAP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1eb9c73d_0_91:notes"/>
          <p:cNvSpPr/>
          <p:nvPr>
            <p:ph idx="2" type="sldImg"/>
          </p:nvPr>
        </p:nvSpPr>
        <p:spPr>
          <a:xfrm>
            <a:off x="1184275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1eb9c73d_0_91:notes"/>
          <p:cNvSpPr txBox="1"/>
          <p:nvPr>
            <p:ph idx="1" type="body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Icons free from draw.io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34495E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85800" y="400949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descr="eosdis-logo-white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799" y="480830"/>
            <a:ext cx="4546863" cy="128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osdis-logo.png" id="15" name="Google Shape;15;p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7200" y="1284270"/>
            <a:ext cx="8229600" cy="47425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b="0" i="0" sz="4400" u="none" cap="none" strike="noStrik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osdis-logo.png" id="20" name="Google Shape;20;p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b="0" i="0" sz="4400" u="none" cap="none" strike="noStrik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34495E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1" type="ftr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eosdis-logo.png" id="28" name="Google Shape;28;p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b="0" i="0" sz="4400" u="none" cap="none" strike="noStrik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90406"/>
            <a:ext cx="8229600" cy="48357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262645" y="6657945"/>
            <a:ext cx="88998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Conf-DDDD-IN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auren@element84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nasa/cumulus" TargetMode="External"/><Relationship Id="rId4" Type="http://schemas.openxmlformats.org/officeDocument/2006/relationships/hyperlink" Target="https://nasa.github.io/cumulus/" TargetMode="External"/><Relationship Id="rId5" Type="http://schemas.openxmlformats.org/officeDocument/2006/relationships/hyperlink" Target="https://www.npmjs.com/org/cumulus" TargetMode="External"/><Relationship Id="rId6" Type="http://schemas.openxmlformats.org/officeDocument/2006/relationships/image" Target="../media/image25.jp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lauren@element84.com" TargetMode="Externa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40.png"/><Relationship Id="rId13" Type="http://schemas.openxmlformats.org/officeDocument/2006/relationships/image" Target="../media/image39.png"/><Relationship Id="rId1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3.jpg"/><Relationship Id="rId14" Type="http://schemas.openxmlformats.org/officeDocument/2006/relationships/image" Target="../media/image38.png"/><Relationship Id="rId5" Type="http://schemas.openxmlformats.org/officeDocument/2006/relationships/image" Target="../media/image31.png"/><Relationship Id="rId6" Type="http://schemas.openxmlformats.org/officeDocument/2006/relationships/image" Target="../media/image35.png"/><Relationship Id="rId7" Type="http://schemas.openxmlformats.org/officeDocument/2006/relationships/image" Target="../media/image34.jpg"/><Relationship Id="rId8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ctrTitle"/>
          </p:nvPr>
        </p:nvSpPr>
        <p:spPr>
          <a:xfrm>
            <a:off x="685800" y="2065350"/>
            <a:ext cx="77724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</a:pPr>
            <a:r>
              <a:rPr b="0" lang="en-US">
                <a:latin typeface="Helvetica Neue"/>
                <a:ea typeface="Helvetica Neue"/>
                <a:cs typeface="Helvetica Neue"/>
                <a:sym typeface="Helvetica Neue"/>
              </a:rPr>
              <a:t>NASA Archives and Data Stewardship in the Cloud with Cumulus</a:t>
            </a:r>
            <a:endParaRPr b="0" i="0" sz="4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673100" y="3720750"/>
            <a:ext cx="7086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/>
              <a:t>2019 Winter ESIP</a:t>
            </a:r>
            <a:endParaRPr b="0" i="0" sz="2400" u="none" cap="none" strike="noStrike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393700" y="5984977"/>
            <a:ext cx="79502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was supported by NASA/GSFC under Raytheon Co. contract number NNG15HZ39C.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C4C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none" cap="none" strike="noStrike">
                <a:solidFill>
                  <a:srgbClr val="C4C4C4"/>
                </a:solidFill>
                <a:latin typeface="Arial"/>
                <a:ea typeface="Arial"/>
                <a:cs typeface="Arial"/>
                <a:sym typeface="Arial"/>
              </a:rPr>
              <a:t>This document does not contain technology or Technical Data controlled under either the U.S. International Traffic in Arms Regulations or the U.S. Export Administration Regulations.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C4C4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685800" y="4477200"/>
            <a:ext cx="35403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Lauren Frederick</a:t>
            </a:r>
            <a:endParaRPr b="0" i="0" sz="1400" u="none" cap="none" strike="noStrike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Cumulus Lead</a:t>
            </a:r>
            <a:endParaRPr b="0" i="1" sz="1400" u="none" cap="none" strike="noStrike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i="1" lang="en-US" sz="1400" u="sng">
                <a:solidFill>
                  <a:schemeClr val="hlink"/>
                </a:solidFill>
                <a:hlinkClick r:id="rId3"/>
              </a:rPr>
              <a:t>lauren@element84.com</a:t>
            </a:r>
            <a:endParaRPr i="1" sz="14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t/>
            </a:r>
            <a:endParaRPr i="1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038" y="288025"/>
            <a:ext cx="6281929" cy="628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038" y="288038"/>
            <a:ext cx="6281929" cy="628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57200" y="3508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Dealing with Ingest Failures</a:t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75" y="1880689"/>
            <a:ext cx="8744076" cy="309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Failures to Trigger Ingest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13" y="1886845"/>
            <a:ext cx="8475376" cy="250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Kinesis Failures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00" y="1460524"/>
            <a:ext cx="8908851" cy="393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038" y="288038"/>
            <a:ext cx="6281929" cy="628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Provenance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833550"/>
            <a:ext cx="838200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038" y="288038"/>
            <a:ext cx="6281929" cy="628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825" y="189350"/>
            <a:ext cx="6471674" cy="60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Operator Dashboard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5788"/>
            <a:ext cx="8839200" cy="38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Problem</a:t>
            </a:r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75" y="1045656"/>
            <a:ext cx="8305175" cy="49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038" y="288038"/>
            <a:ext cx="6281929" cy="628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Granule Reconciliation</a:t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 rotWithShape="1">
          <a:blip r:embed="rId3">
            <a:alphaModFix/>
          </a:blip>
          <a:srcRect b="8094" l="0" r="0" t="17161"/>
          <a:stretch/>
        </p:blipFill>
        <p:spPr>
          <a:xfrm>
            <a:off x="936725" y="1158950"/>
            <a:ext cx="7368976" cy="330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 rotWithShape="1">
          <a:blip r:embed="rId4">
            <a:alphaModFix/>
          </a:blip>
          <a:srcRect b="18923" l="0" r="0" t="0"/>
          <a:stretch/>
        </p:blipFill>
        <p:spPr>
          <a:xfrm>
            <a:off x="936725" y="4460476"/>
            <a:ext cx="7368974" cy="16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Validation</a:t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7425" y="1190613"/>
            <a:ext cx="46291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</a:pPr>
            <a:r>
              <a:rPr lang="en-US"/>
              <a:t>Come Find Us</a:t>
            </a:r>
            <a:endParaRPr b="0" i="0" sz="4400" u="none" cap="none" strike="noStrike">
              <a:solidFill>
                <a:srgbClr val="34495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2259250" y="1422750"/>
            <a:ext cx="5079000" cy="44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Check us out on github! 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https://github.com/nasa/cumulus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Read up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https://nasa.github.io/cumulus/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Use our packages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https://www.npmjs.com/org/cumulus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3925" y="1589225"/>
            <a:ext cx="876000" cy="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1035" y="4879699"/>
            <a:ext cx="801775" cy="8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7675" y="3185948"/>
            <a:ext cx="1048487" cy="8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722313" y="2906588"/>
            <a:ext cx="7772400" cy="15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457200" y="1284270"/>
            <a:ext cx="8229600" cy="47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Lauren Frederick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lauren@element84.com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1"/>
          <p:cNvSpPr txBox="1"/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/>
        </p:nvSpPr>
        <p:spPr>
          <a:xfrm>
            <a:off x="473975" y="255361"/>
            <a:ext cx="7769963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was supported by NASA/GSFC under Raytheon Co. contract number NNG15HZ39C.</a:t>
            </a:r>
            <a:endParaRPr/>
          </a:p>
        </p:txBody>
      </p:sp>
      <p:sp>
        <p:nvSpPr>
          <p:cNvPr id="194" name="Google Shape;194;p32"/>
          <p:cNvSpPr txBox="1"/>
          <p:nvPr/>
        </p:nvSpPr>
        <p:spPr>
          <a:xfrm>
            <a:off x="3477556" y="2543263"/>
            <a:ext cx="1762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partnership with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3443" y="3525080"/>
            <a:ext cx="988957" cy="98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1792" y="3885568"/>
            <a:ext cx="1120060" cy="28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1244" y="3675860"/>
            <a:ext cx="1120060" cy="60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30695" y="3393977"/>
            <a:ext cx="1120060" cy="112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006" y="4526574"/>
            <a:ext cx="1120060" cy="76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60678" y="4838982"/>
            <a:ext cx="1120060" cy="28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17350" y="4800479"/>
            <a:ext cx="1120060" cy="34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74022" y="4742405"/>
            <a:ext cx="1120060" cy="46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30695" y="4807545"/>
            <a:ext cx="1120060" cy="34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51630" y="5774475"/>
            <a:ext cx="1120060" cy="16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903391" y="1543285"/>
            <a:ext cx="2911130" cy="56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9047" y="3617314"/>
            <a:ext cx="799255" cy="61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 b="0" l="25638" r="29934" t="21476"/>
          <a:stretch/>
        </p:blipFill>
        <p:spPr>
          <a:xfrm>
            <a:off x="299175" y="1420262"/>
            <a:ext cx="4029397" cy="4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 rotWithShape="1">
          <a:blip r:embed="rId4">
            <a:alphaModFix/>
          </a:blip>
          <a:srcRect b="0" l="0" r="28678" t="0"/>
          <a:stretch/>
        </p:blipFill>
        <p:spPr>
          <a:xfrm>
            <a:off x="4939175" y="1420250"/>
            <a:ext cx="3807928" cy="40042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9"/>
          <p:cNvCxnSpPr/>
          <p:nvPr/>
        </p:nvCxnSpPr>
        <p:spPr>
          <a:xfrm>
            <a:off x="851500" y="840000"/>
            <a:ext cx="3164400" cy="5028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Google Shape;51;p9"/>
          <p:cNvCxnSpPr/>
          <p:nvPr/>
        </p:nvCxnSpPr>
        <p:spPr>
          <a:xfrm flipH="1">
            <a:off x="609750" y="874500"/>
            <a:ext cx="3256500" cy="5040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00" y="704725"/>
            <a:ext cx="8849200" cy="52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</a:pPr>
            <a:r>
              <a:rPr lang="en-US"/>
              <a:t>More than just storage</a:t>
            </a:r>
            <a:endParaRPr b="0" i="0" sz="4400" u="none" cap="none" strike="noStrike">
              <a:solidFill>
                <a:srgbClr val="34495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750" y="1150706"/>
            <a:ext cx="5402494" cy="5402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200" y="704725"/>
            <a:ext cx="8849200" cy="5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/>
          <p:nvPr/>
        </p:nvSpPr>
        <p:spPr>
          <a:xfrm>
            <a:off x="6606375" y="3859100"/>
            <a:ext cx="2161500" cy="188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2"/>
          <p:cNvSpPr txBox="1"/>
          <p:nvPr/>
        </p:nvSpPr>
        <p:spPr>
          <a:xfrm>
            <a:off x="6740125" y="3502375"/>
            <a:ext cx="20367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DAAC NGAP Account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/>
          </a:blip>
          <a:srcRect b="12303" l="28135" r="0" t="0"/>
          <a:stretch/>
        </p:blipFill>
        <p:spPr>
          <a:xfrm>
            <a:off x="934850" y="688625"/>
            <a:ext cx="2909724" cy="1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124" y="887963"/>
            <a:ext cx="3589076" cy="13811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/>
          <p:nvPr/>
        </p:nvSpPr>
        <p:spPr>
          <a:xfrm>
            <a:off x="6287025" y="914900"/>
            <a:ext cx="1483800" cy="1381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124" y="3757625"/>
            <a:ext cx="3589076" cy="13811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>
            <a:off x="6287025" y="3757588"/>
            <a:ext cx="1483800" cy="1381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6217975" y="602700"/>
            <a:ext cx="16914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PO.DAAC NGAP</a:t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6229475" y="3463525"/>
            <a:ext cx="2004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DAAC NGAP</a:t>
            </a: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250" y="3295675"/>
            <a:ext cx="230505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038" y="288038"/>
            <a:ext cx="6281929" cy="628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200" y="704725"/>
            <a:ext cx="8849200" cy="5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6606375" y="3859100"/>
            <a:ext cx="2161500" cy="1887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740125" y="3502375"/>
            <a:ext cx="20367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DAAC </a:t>
            </a:r>
            <a:r>
              <a:rPr lang="en-US">
                <a:highlight>
                  <a:srgbClr val="FFFF00"/>
                </a:highlight>
              </a:rPr>
              <a:t>NGAP</a:t>
            </a:r>
            <a:r>
              <a:rPr lang="en-US"/>
              <a:t> Account</a:t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6562825" y="3825800"/>
            <a:ext cx="2262900" cy="19596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OSDIS-EED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