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08" r:id="rId3"/>
  </p:sldMasterIdLst>
  <p:notesMasterIdLst>
    <p:notesMasterId r:id="rId37"/>
  </p:notesMasterIdLst>
  <p:sldIdLst>
    <p:sldId id="768" r:id="rId4"/>
    <p:sldId id="779" r:id="rId5"/>
    <p:sldId id="780" r:id="rId6"/>
    <p:sldId id="781" r:id="rId7"/>
    <p:sldId id="770" r:id="rId8"/>
    <p:sldId id="782" r:id="rId9"/>
    <p:sldId id="767" r:id="rId10"/>
    <p:sldId id="344" r:id="rId11"/>
    <p:sldId id="455" r:id="rId12"/>
    <p:sldId id="773" r:id="rId13"/>
    <p:sldId id="410" r:id="rId14"/>
    <p:sldId id="411" r:id="rId15"/>
    <p:sldId id="412" r:id="rId16"/>
    <p:sldId id="413" r:id="rId17"/>
    <p:sldId id="456" r:id="rId18"/>
    <p:sldId id="279" r:id="rId19"/>
    <p:sldId id="454" r:id="rId20"/>
    <p:sldId id="395" r:id="rId21"/>
    <p:sldId id="408" r:id="rId22"/>
    <p:sldId id="418" r:id="rId23"/>
    <p:sldId id="453" r:id="rId24"/>
    <p:sldId id="774" r:id="rId25"/>
    <p:sldId id="417" r:id="rId26"/>
    <p:sldId id="347" r:id="rId27"/>
    <p:sldId id="457" r:id="rId28"/>
    <p:sldId id="460" r:id="rId29"/>
    <p:sldId id="772" r:id="rId30"/>
    <p:sldId id="277" r:id="rId31"/>
    <p:sldId id="370" r:id="rId32"/>
    <p:sldId id="775" r:id="rId33"/>
    <p:sldId id="777" r:id="rId34"/>
    <p:sldId id="778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Pet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88042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6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45A39-D087-4D79-900F-5B291819A15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84451F-ED48-4F89-88E1-B33D4EA4479E}">
      <dgm:prSet phldrT="[Text]" custT="1"/>
      <dgm:spPr>
        <a:solidFill>
          <a:schemeClr val="tx1"/>
        </a:solidFill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endParaRPr lang="en-GB" sz="1800" dirty="0">
            <a:solidFill>
              <a:schemeClr val="bg2"/>
            </a:solidFill>
          </a:endParaRPr>
        </a:p>
      </dgm:t>
    </dgm:pt>
    <dgm:pt modelId="{AB25F344-B93A-4E8E-AEB4-E2AA1FA17009}" type="parTrans" cxnId="{B7FCF880-3C14-47C9-BBB0-FAC324F76177}">
      <dgm:prSet/>
      <dgm:spPr/>
      <dgm:t>
        <a:bodyPr/>
        <a:lstStyle/>
        <a:p>
          <a:endParaRPr lang="en-GB"/>
        </a:p>
      </dgm:t>
    </dgm:pt>
    <dgm:pt modelId="{BB1E6346-587A-4F15-B2FC-BF13F7CB1E63}" type="sibTrans" cxnId="{B7FCF880-3C14-47C9-BBB0-FAC324F76177}">
      <dgm:prSet/>
      <dgm:spPr/>
      <dgm:t>
        <a:bodyPr/>
        <a:lstStyle/>
        <a:p>
          <a:endParaRPr lang="en-GB"/>
        </a:p>
      </dgm:t>
    </dgm:pt>
    <dgm:pt modelId="{A545A3D3-F403-4940-9663-37D7D05C8DED}">
      <dgm:prSet phldrT="[Text]" custT="1"/>
      <dgm:spPr>
        <a:solidFill>
          <a:schemeClr val="tx1"/>
        </a:solidFill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endParaRPr lang="en-GB" sz="1800" kern="1200" dirty="0">
            <a:solidFill>
              <a:schemeClr val="bg2"/>
            </a:solidFill>
            <a:latin typeface="Arial"/>
            <a:ea typeface="+mn-ea"/>
            <a:cs typeface="+mn-cs"/>
          </a:endParaRPr>
        </a:p>
      </dgm:t>
    </dgm:pt>
    <dgm:pt modelId="{A6352CB1-872F-4E80-85C6-1BC623EE74D2}" type="parTrans" cxnId="{D70342DB-33FC-44A2-9EA1-113D5637F942}">
      <dgm:prSet/>
      <dgm:spPr/>
      <dgm:t>
        <a:bodyPr/>
        <a:lstStyle/>
        <a:p>
          <a:endParaRPr lang="en-GB"/>
        </a:p>
      </dgm:t>
    </dgm:pt>
    <dgm:pt modelId="{AD0349AB-956C-4B43-91B5-A5F82C2C80F2}" type="sibTrans" cxnId="{D70342DB-33FC-44A2-9EA1-113D5637F942}">
      <dgm:prSet/>
      <dgm:spPr/>
      <dgm:t>
        <a:bodyPr/>
        <a:lstStyle/>
        <a:p>
          <a:endParaRPr lang="en-GB"/>
        </a:p>
      </dgm:t>
    </dgm:pt>
    <dgm:pt modelId="{3E2EDFE2-5E6E-4711-A6B0-B5AB43E7C33A}">
      <dgm:prSet phldrT="[Text]" custT="1"/>
      <dgm:spPr>
        <a:solidFill>
          <a:schemeClr val="tx1"/>
        </a:solidFill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>
            <a:buFont typeface="+mj-lt"/>
            <a:buAutoNum type="arabicPeriod"/>
          </a:pPr>
          <a:endParaRPr lang="en-GB" sz="1800" kern="1200" dirty="0">
            <a:solidFill>
              <a:schemeClr val="bg2"/>
            </a:solidFill>
            <a:latin typeface="Arial"/>
            <a:ea typeface="+mn-ea"/>
            <a:cs typeface="+mn-cs"/>
          </a:endParaRPr>
        </a:p>
      </dgm:t>
    </dgm:pt>
    <dgm:pt modelId="{57447BD7-3A9C-40C0-83AA-3D19F99C15D3}" type="parTrans" cxnId="{13D33DCD-8F74-4C0A-ABAF-5C8DDD446245}">
      <dgm:prSet/>
      <dgm:spPr/>
      <dgm:t>
        <a:bodyPr/>
        <a:lstStyle/>
        <a:p>
          <a:endParaRPr lang="en-GB"/>
        </a:p>
      </dgm:t>
    </dgm:pt>
    <dgm:pt modelId="{91648DBE-62D7-4E32-8761-6C63E34D0284}" type="sibTrans" cxnId="{13D33DCD-8F74-4C0A-ABAF-5C8DDD446245}">
      <dgm:prSet/>
      <dgm:spPr/>
      <dgm:t>
        <a:bodyPr/>
        <a:lstStyle/>
        <a:p>
          <a:endParaRPr lang="en-GB"/>
        </a:p>
      </dgm:t>
    </dgm:pt>
    <dgm:pt modelId="{8752BDED-F6E5-4BC0-9E36-912F089B6509}">
      <dgm:prSet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>
            <a:buNone/>
          </a:pPr>
          <a:r>
            <a:rPr lang="en-US" sz="2200" kern="1200" dirty="0">
              <a:solidFill>
                <a:srgbClr val="6D6E71"/>
              </a:solidFill>
              <a:latin typeface="Arial"/>
              <a:ea typeface="+mn-ea"/>
              <a:cs typeface="+mn-cs"/>
            </a:rPr>
            <a:t>Transparency creates trust</a:t>
          </a:r>
          <a:endParaRPr lang="en-GB" sz="2200" kern="1200" dirty="0">
            <a:solidFill>
              <a:srgbClr val="6D6E71"/>
            </a:solidFill>
            <a:latin typeface="Arial"/>
            <a:ea typeface="+mn-ea"/>
            <a:cs typeface="+mn-cs"/>
          </a:endParaRPr>
        </a:p>
      </dgm:t>
    </dgm:pt>
    <dgm:pt modelId="{51D6455D-1EC6-4D55-A70D-85E381DECA3B}" type="parTrans" cxnId="{24C72C72-D015-48A8-BF63-64BC994DC38E}">
      <dgm:prSet/>
      <dgm:spPr/>
      <dgm:t>
        <a:bodyPr/>
        <a:lstStyle/>
        <a:p>
          <a:endParaRPr lang="en-GB"/>
        </a:p>
      </dgm:t>
    </dgm:pt>
    <dgm:pt modelId="{B9A672AF-0A82-4AB1-9FC9-DD7AE2AEA46E}" type="sibTrans" cxnId="{24C72C72-D015-48A8-BF63-64BC994DC38E}">
      <dgm:prSet/>
      <dgm:spPr/>
      <dgm:t>
        <a:bodyPr/>
        <a:lstStyle/>
        <a:p>
          <a:endParaRPr lang="en-GB"/>
        </a:p>
      </dgm:t>
    </dgm:pt>
    <dgm:pt modelId="{0456F403-8054-40DC-B7C8-8EC78DFD4428}">
      <dgm:prSet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>
            <a:buNone/>
          </a:pPr>
          <a:r>
            <a:rPr lang="en-US" sz="2200" dirty="0">
              <a:solidFill>
                <a:schemeClr val="bg2"/>
              </a:solidFill>
              <a:latin typeface="Arial"/>
              <a:ea typeface="+mn-ea"/>
              <a:cs typeface="+mn-cs"/>
            </a:rPr>
            <a:t>Trust enables re-use and automation</a:t>
          </a:r>
          <a:endParaRPr lang="en-GB" sz="2200" dirty="0"/>
        </a:p>
      </dgm:t>
    </dgm:pt>
    <dgm:pt modelId="{129E60B2-0DFF-4DDE-B2F2-D9085074B281}" type="parTrans" cxnId="{5672BFD9-C28F-4FD5-BF21-F12C57B39D09}">
      <dgm:prSet/>
      <dgm:spPr/>
      <dgm:t>
        <a:bodyPr/>
        <a:lstStyle/>
        <a:p>
          <a:endParaRPr lang="en-GB"/>
        </a:p>
      </dgm:t>
    </dgm:pt>
    <dgm:pt modelId="{B3A88583-49E6-457E-96AB-2D859AD490D7}" type="sibTrans" cxnId="{5672BFD9-C28F-4FD5-BF21-F12C57B39D09}">
      <dgm:prSet/>
      <dgm:spPr/>
      <dgm:t>
        <a:bodyPr/>
        <a:lstStyle/>
        <a:p>
          <a:endParaRPr lang="en-GB"/>
        </a:p>
      </dgm:t>
    </dgm:pt>
    <dgm:pt modelId="{B6740F23-79F9-4168-A51B-1898EF97C1CE}">
      <dgm:prSet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2"/>
              </a:solidFill>
              <a:latin typeface="Arial"/>
              <a:ea typeface="+mn-ea"/>
              <a:cs typeface="+mn-cs"/>
            </a:rPr>
            <a:t>Re-use and automation save researchers time and effort, leading to a better user experience.</a:t>
          </a:r>
          <a:endParaRPr lang="en-GB" sz="2100" kern="1200" dirty="0">
            <a:solidFill>
              <a:srgbClr val="A6CE38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3E8D2B1-DF91-4951-B50E-ED87FDFF6C29}" type="parTrans" cxnId="{A79F72B9-3362-4DEF-994B-79C75867265F}">
      <dgm:prSet/>
      <dgm:spPr/>
      <dgm:t>
        <a:bodyPr/>
        <a:lstStyle/>
        <a:p>
          <a:endParaRPr lang="en-GB"/>
        </a:p>
      </dgm:t>
    </dgm:pt>
    <dgm:pt modelId="{402E4AA5-4B21-4729-8B23-A691BEAB2D47}" type="sibTrans" cxnId="{A79F72B9-3362-4DEF-994B-79C75867265F}">
      <dgm:prSet/>
      <dgm:spPr/>
      <dgm:t>
        <a:bodyPr/>
        <a:lstStyle/>
        <a:p>
          <a:endParaRPr lang="en-GB"/>
        </a:p>
      </dgm:t>
    </dgm:pt>
    <dgm:pt modelId="{E18C8872-86B0-48AA-85A0-1CAA0901D9B9}" type="pres">
      <dgm:prSet presAssocID="{0AC45A39-D087-4D79-900F-5B291819A15E}" presName="linearFlow" presStyleCnt="0">
        <dgm:presLayoutVars>
          <dgm:dir/>
          <dgm:animLvl val="lvl"/>
          <dgm:resizeHandles val="exact"/>
        </dgm:presLayoutVars>
      </dgm:prSet>
      <dgm:spPr/>
    </dgm:pt>
    <dgm:pt modelId="{0E75A978-AFE5-4F26-AC88-D70D198D3791}" type="pres">
      <dgm:prSet presAssocID="{BA84451F-ED48-4F89-88E1-B33D4EA4479E}" presName="composite" presStyleCnt="0"/>
      <dgm:spPr/>
    </dgm:pt>
    <dgm:pt modelId="{F6F8FB64-9FDE-4EB5-90A8-9D9140BE0471}" type="pres">
      <dgm:prSet presAssocID="{BA84451F-ED48-4F89-88E1-B33D4EA4479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9706AA0-8B6F-4F70-BB27-45E50845C328}" type="pres">
      <dgm:prSet presAssocID="{BA84451F-ED48-4F89-88E1-B33D4EA4479E}" presName="descendantText" presStyleLbl="alignAcc1" presStyleIdx="0" presStyleCnt="3">
        <dgm:presLayoutVars>
          <dgm:bulletEnabled val="1"/>
        </dgm:presLayoutVars>
      </dgm:prSet>
      <dgm:spPr/>
    </dgm:pt>
    <dgm:pt modelId="{519A6B0B-E397-428B-8CA4-39D9DE41B07C}" type="pres">
      <dgm:prSet presAssocID="{BB1E6346-587A-4F15-B2FC-BF13F7CB1E63}" presName="sp" presStyleCnt="0"/>
      <dgm:spPr/>
    </dgm:pt>
    <dgm:pt modelId="{50504297-F09F-4AF2-A322-7161E1691179}" type="pres">
      <dgm:prSet presAssocID="{A545A3D3-F403-4940-9663-37D7D05C8DED}" presName="composite" presStyleCnt="0"/>
      <dgm:spPr/>
    </dgm:pt>
    <dgm:pt modelId="{C69B97F8-221A-4CF5-8FE0-1DBD38D45CC7}" type="pres">
      <dgm:prSet presAssocID="{A545A3D3-F403-4940-9663-37D7D05C8DE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44C3351-5617-4F0B-B183-2466D656EE7E}" type="pres">
      <dgm:prSet presAssocID="{A545A3D3-F403-4940-9663-37D7D05C8DED}" presName="descendantText" presStyleLbl="alignAcc1" presStyleIdx="1" presStyleCnt="3">
        <dgm:presLayoutVars>
          <dgm:bulletEnabled val="1"/>
        </dgm:presLayoutVars>
      </dgm:prSet>
      <dgm:spPr/>
    </dgm:pt>
    <dgm:pt modelId="{403ED454-09D0-4F1F-B46D-525A7FCE8EE6}" type="pres">
      <dgm:prSet presAssocID="{AD0349AB-956C-4B43-91B5-A5F82C2C80F2}" presName="sp" presStyleCnt="0"/>
      <dgm:spPr/>
    </dgm:pt>
    <dgm:pt modelId="{EFC966A3-BB1A-4342-8B75-E68DF9600EC7}" type="pres">
      <dgm:prSet presAssocID="{3E2EDFE2-5E6E-4711-A6B0-B5AB43E7C33A}" presName="composite" presStyleCnt="0"/>
      <dgm:spPr/>
    </dgm:pt>
    <dgm:pt modelId="{18765165-157A-4123-9D9F-EBFFF6D1598F}" type="pres">
      <dgm:prSet presAssocID="{3E2EDFE2-5E6E-4711-A6B0-B5AB43E7C33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32D5F56-A383-4A97-B2BD-91FD63F2D479}" type="pres">
      <dgm:prSet presAssocID="{3E2EDFE2-5E6E-4711-A6B0-B5AB43E7C33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773DE1A-7568-4116-9684-BEE95446F6BA}" type="presOf" srcId="{B6740F23-79F9-4168-A51B-1898EF97C1CE}" destId="{132D5F56-A383-4A97-B2BD-91FD63F2D479}" srcOrd="0" destOrd="0" presId="urn:microsoft.com/office/officeart/2005/8/layout/chevron2"/>
    <dgm:cxn modelId="{903A106A-C866-4639-B25F-2BE51C8F9412}" type="presOf" srcId="{0456F403-8054-40DC-B7C8-8EC78DFD4428}" destId="{344C3351-5617-4F0B-B183-2466D656EE7E}" srcOrd="0" destOrd="0" presId="urn:microsoft.com/office/officeart/2005/8/layout/chevron2"/>
    <dgm:cxn modelId="{24C72C72-D015-48A8-BF63-64BC994DC38E}" srcId="{BA84451F-ED48-4F89-88E1-B33D4EA4479E}" destId="{8752BDED-F6E5-4BC0-9E36-912F089B6509}" srcOrd="0" destOrd="0" parTransId="{51D6455D-1EC6-4D55-A70D-85E381DECA3B}" sibTransId="{B9A672AF-0A82-4AB1-9FC9-DD7AE2AEA46E}"/>
    <dgm:cxn modelId="{81F8AC73-70FF-4F72-B139-0879C14062ED}" type="presOf" srcId="{A545A3D3-F403-4940-9663-37D7D05C8DED}" destId="{C69B97F8-221A-4CF5-8FE0-1DBD38D45CC7}" srcOrd="0" destOrd="0" presId="urn:microsoft.com/office/officeart/2005/8/layout/chevron2"/>
    <dgm:cxn modelId="{B7FCF880-3C14-47C9-BBB0-FAC324F76177}" srcId="{0AC45A39-D087-4D79-900F-5B291819A15E}" destId="{BA84451F-ED48-4F89-88E1-B33D4EA4479E}" srcOrd="0" destOrd="0" parTransId="{AB25F344-B93A-4E8E-AEB4-E2AA1FA17009}" sibTransId="{BB1E6346-587A-4F15-B2FC-BF13F7CB1E63}"/>
    <dgm:cxn modelId="{8703B397-D0E8-4F6A-904E-76F74F311DC0}" type="presOf" srcId="{0AC45A39-D087-4D79-900F-5B291819A15E}" destId="{E18C8872-86B0-48AA-85A0-1CAA0901D9B9}" srcOrd="0" destOrd="0" presId="urn:microsoft.com/office/officeart/2005/8/layout/chevron2"/>
    <dgm:cxn modelId="{34414EA2-3178-4AE5-A9B7-CA24749F904F}" type="presOf" srcId="{BA84451F-ED48-4F89-88E1-B33D4EA4479E}" destId="{F6F8FB64-9FDE-4EB5-90A8-9D9140BE0471}" srcOrd="0" destOrd="0" presId="urn:microsoft.com/office/officeart/2005/8/layout/chevron2"/>
    <dgm:cxn modelId="{A79F72B9-3362-4DEF-994B-79C75867265F}" srcId="{3E2EDFE2-5E6E-4711-A6B0-B5AB43E7C33A}" destId="{B6740F23-79F9-4168-A51B-1898EF97C1CE}" srcOrd="0" destOrd="0" parTransId="{D3E8D2B1-DF91-4951-B50E-ED87FDFF6C29}" sibTransId="{402E4AA5-4B21-4729-8B23-A691BEAB2D47}"/>
    <dgm:cxn modelId="{B68C3DC8-22D1-4461-8826-3D1703FD3072}" type="presOf" srcId="{8752BDED-F6E5-4BC0-9E36-912F089B6509}" destId="{E9706AA0-8B6F-4F70-BB27-45E50845C328}" srcOrd="0" destOrd="0" presId="urn:microsoft.com/office/officeart/2005/8/layout/chevron2"/>
    <dgm:cxn modelId="{13D33DCD-8F74-4C0A-ABAF-5C8DDD446245}" srcId="{0AC45A39-D087-4D79-900F-5B291819A15E}" destId="{3E2EDFE2-5E6E-4711-A6B0-B5AB43E7C33A}" srcOrd="2" destOrd="0" parTransId="{57447BD7-3A9C-40C0-83AA-3D19F99C15D3}" sibTransId="{91648DBE-62D7-4E32-8761-6C63E34D0284}"/>
    <dgm:cxn modelId="{5672BFD9-C28F-4FD5-BF21-F12C57B39D09}" srcId="{A545A3D3-F403-4940-9663-37D7D05C8DED}" destId="{0456F403-8054-40DC-B7C8-8EC78DFD4428}" srcOrd="0" destOrd="0" parTransId="{129E60B2-0DFF-4DDE-B2F2-D9085074B281}" sibTransId="{B3A88583-49E6-457E-96AB-2D859AD490D7}"/>
    <dgm:cxn modelId="{D70342DB-33FC-44A2-9EA1-113D5637F942}" srcId="{0AC45A39-D087-4D79-900F-5B291819A15E}" destId="{A545A3D3-F403-4940-9663-37D7D05C8DED}" srcOrd="1" destOrd="0" parTransId="{A6352CB1-872F-4E80-85C6-1BC623EE74D2}" sibTransId="{AD0349AB-956C-4B43-91B5-A5F82C2C80F2}"/>
    <dgm:cxn modelId="{EE6462F0-0476-41F5-A190-65ACEDE35D52}" type="presOf" srcId="{3E2EDFE2-5E6E-4711-A6B0-B5AB43E7C33A}" destId="{18765165-157A-4123-9D9F-EBFFF6D1598F}" srcOrd="0" destOrd="0" presId="urn:microsoft.com/office/officeart/2005/8/layout/chevron2"/>
    <dgm:cxn modelId="{963A827C-3A3A-4AF8-A2B8-ECBE4C5D09FA}" type="presParOf" srcId="{E18C8872-86B0-48AA-85A0-1CAA0901D9B9}" destId="{0E75A978-AFE5-4F26-AC88-D70D198D3791}" srcOrd="0" destOrd="0" presId="urn:microsoft.com/office/officeart/2005/8/layout/chevron2"/>
    <dgm:cxn modelId="{FD0EE031-58F6-440F-9FE8-677F86AFB284}" type="presParOf" srcId="{0E75A978-AFE5-4F26-AC88-D70D198D3791}" destId="{F6F8FB64-9FDE-4EB5-90A8-9D9140BE0471}" srcOrd="0" destOrd="0" presId="urn:microsoft.com/office/officeart/2005/8/layout/chevron2"/>
    <dgm:cxn modelId="{04D49CE4-E037-4BD0-9C7E-2F8A9F3E00C4}" type="presParOf" srcId="{0E75A978-AFE5-4F26-AC88-D70D198D3791}" destId="{E9706AA0-8B6F-4F70-BB27-45E50845C328}" srcOrd="1" destOrd="0" presId="urn:microsoft.com/office/officeart/2005/8/layout/chevron2"/>
    <dgm:cxn modelId="{1E44F93F-A3E6-4124-96C5-A73FD0FB33A6}" type="presParOf" srcId="{E18C8872-86B0-48AA-85A0-1CAA0901D9B9}" destId="{519A6B0B-E397-428B-8CA4-39D9DE41B07C}" srcOrd="1" destOrd="0" presId="urn:microsoft.com/office/officeart/2005/8/layout/chevron2"/>
    <dgm:cxn modelId="{95C9BAD5-04BC-4FD7-86F7-5F3522551957}" type="presParOf" srcId="{E18C8872-86B0-48AA-85A0-1CAA0901D9B9}" destId="{50504297-F09F-4AF2-A322-7161E1691179}" srcOrd="2" destOrd="0" presId="urn:microsoft.com/office/officeart/2005/8/layout/chevron2"/>
    <dgm:cxn modelId="{F2FB4BD9-2B5C-41AD-A0FF-6C6767253CB1}" type="presParOf" srcId="{50504297-F09F-4AF2-A322-7161E1691179}" destId="{C69B97F8-221A-4CF5-8FE0-1DBD38D45CC7}" srcOrd="0" destOrd="0" presId="urn:microsoft.com/office/officeart/2005/8/layout/chevron2"/>
    <dgm:cxn modelId="{A3CF5770-319D-4306-B6A8-4C1950D6A6D4}" type="presParOf" srcId="{50504297-F09F-4AF2-A322-7161E1691179}" destId="{344C3351-5617-4F0B-B183-2466D656EE7E}" srcOrd="1" destOrd="0" presId="urn:microsoft.com/office/officeart/2005/8/layout/chevron2"/>
    <dgm:cxn modelId="{3571C244-EE3A-4C16-911E-EC08BD9BF22E}" type="presParOf" srcId="{E18C8872-86B0-48AA-85A0-1CAA0901D9B9}" destId="{403ED454-09D0-4F1F-B46D-525A7FCE8EE6}" srcOrd="3" destOrd="0" presId="urn:microsoft.com/office/officeart/2005/8/layout/chevron2"/>
    <dgm:cxn modelId="{A12C715D-A605-49FB-8793-DB89CBF7609F}" type="presParOf" srcId="{E18C8872-86B0-48AA-85A0-1CAA0901D9B9}" destId="{EFC966A3-BB1A-4342-8B75-E68DF9600EC7}" srcOrd="4" destOrd="0" presId="urn:microsoft.com/office/officeart/2005/8/layout/chevron2"/>
    <dgm:cxn modelId="{ED545EF1-4579-420B-8176-BE75DE022890}" type="presParOf" srcId="{EFC966A3-BB1A-4342-8B75-E68DF9600EC7}" destId="{18765165-157A-4123-9D9F-EBFFF6D1598F}" srcOrd="0" destOrd="0" presId="urn:microsoft.com/office/officeart/2005/8/layout/chevron2"/>
    <dgm:cxn modelId="{2101E072-F4D4-41F7-90AB-0C79921F1507}" type="presParOf" srcId="{EFC966A3-BB1A-4342-8B75-E68DF9600EC7}" destId="{132D5F56-A383-4A97-B2BD-91FD63F2D479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FB64-9FDE-4EB5-90A8-9D9140BE0471}">
      <dsp:nvSpPr>
        <dsp:cNvPr id="0" name=""/>
        <dsp:cNvSpPr/>
      </dsp:nvSpPr>
      <dsp:spPr>
        <a:xfrm rot="5400000">
          <a:off x="-216713" y="220061"/>
          <a:ext cx="1444755" cy="101132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2"/>
            </a:solidFill>
          </a:endParaRPr>
        </a:p>
      </dsp:txBody>
      <dsp:txXfrm rot="-5400000">
        <a:off x="1" y="509011"/>
        <a:ext cx="1011328" cy="433427"/>
      </dsp:txXfrm>
    </dsp:sp>
    <dsp:sp modelId="{E9706AA0-8B6F-4F70-BB27-45E50845C328}">
      <dsp:nvSpPr>
        <dsp:cNvPr id="0" name=""/>
        <dsp:cNvSpPr/>
      </dsp:nvSpPr>
      <dsp:spPr>
        <a:xfrm rot="5400000">
          <a:off x="3349162" y="-2334485"/>
          <a:ext cx="939091" cy="561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>
              <a:solidFill>
                <a:srgbClr val="6D6E71"/>
              </a:solidFill>
              <a:latin typeface="Arial"/>
              <a:ea typeface="+mn-ea"/>
              <a:cs typeface="+mn-cs"/>
            </a:rPr>
            <a:t>Transparency creates trust</a:t>
          </a:r>
          <a:endParaRPr lang="en-GB" sz="2200" kern="1200" dirty="0">
            <a:solidFill>
              <a:srgbClr val="6D6E71"/>
            </a:solidFill>
            <a:latin typeface="Arial"/>
            <a:ea typeface="+mn-ea"/>
            <a:cs typeface="+mn-cs"/>
          </a:endParaRPr>
        </a:p>
      </dsp:txBody>
      <dsp:txXfrm rot="-5400000">
        <a:off x="1011329" y="49191"/>
        <a:ext cx="5568915" cy="847405"/>
      </dsp:txXfrm>
    </dsp:sp>
    <dsp:sp modelId="{C69B97F8-221A-4CF5-8FE0-1DBD38D45CC7}">
      <dsp:nvSpPr>
        <dsp:cNvPr id="0" name=""/>
        <dsp:cNvSpPr/>
      </dsp:nvSpPr>
      <dsp:spPr>
        <a:xfrm rot="5400000">
          <a:off x="-216713" y="1468836"/>
          <a:ext cx="1444755" cy="101132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2"/>
            </a:solidFill>
            <a:latin typeface="Arial"/>
            <a:ea typeface="+mn-ea"/>
            <a:cs typeface="+mn-cs"/>
          </a:endParaRPr>
        </a:p>
      </dsp:txBody>
      <dsp:txXfrm rot="-5400000">
        <a:off x="1" y="1757786"/>
        <a:ext cx="1011328" cy="433427"/>
      </dsp:txXfrm>
    </dsp:sp>
    <dsp:sp modelId="{344C3351-5617-4F0B-B183-2466D656EE7E}">
      <dsp:nvSpPr>
        <dsp:cNvPr id="0" name=""/>
        <dsp:cNvSpPr/>
      </dsp:nvSpPr>
      <dsp:spPr>
        <a:xfrm rot="5400000">
          <a:off x="3349162" y="-1085710"/>
          <a:ext cx="939091" cy="561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>
              <a:solidFill>
                <a:schemeClr val="bg2"/>
              </a:solidFill>
              <a:latin typeface="Arial"/>
              <a:ea typeface="+mn-ea"/>
              <a:cs typeface="+mn-cs"/>
            </a:rPr>
            <a:t>Trust enables re-use and automation</a:t>
          </a:r>
          <a:endParaRPr lang="en-GB" sz="2200" kern="1200" dirty="0"/>
        </a:p>
      </dsp:txBody>
      <dsp:txXfrm rot="-5400000">
        <a:off x="1011329" y="1297966"/>
        <a:ext cx="5568915" cy="847405"/>
      </dsp:txXfrm>
    </dsp:sp>
    <dsp:sp modelId="{18765165-157A-4123-9D9F-EBFFF6D1598F}">
      <dsp:nvSpPr>
        <dsp:cNvPr id="0" name=""/>
        <dsp:cNvSpPr/>
      </dsp:nvSpPr>
      <dsp:spPr>
        <a:xfrm rot="5400000">
          <a:off x="-216713" y="2717611"/>
          <a:ext cx="1444755" cy="1011328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GB" sz="1800" kern="1200" dirty="0">
            <a:solidFill>
              <a:schemeClr val="bg2"/>
            </a:solidFill>
            <a:latin typeface="Arial"/>
            <a:ea typeface="+mn-ea"/>
            <a:cs typeface="+mn-cs"/>
          </a:endParaRPr>
        </a:p>
      </dsp:txBody>
      <dsp:txXfrm rot="-5400000">
        <a:off x="1" y="3006561"/>
        <a:ext cx="1011328" cy="433427"/>
      </dsp:txXfrm>
    </dsp:sp>
    <dsp:sp modelId="{132D5F56-A383-4A97-B2BD-91FD63F2D479}">
      <dsp:nvSpPr>
        <dsp:cNvPr id="0" name=""/>
        <dsp:cNvSpPr/>
      </dsp:nvSpPr>
      <dsp:spPr>
        <a:xfrm rot="5400000">
          <a:off x="3349162" y="163064"/>
          <a:ext cx="939091" cy="561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2"/>
              </a:solidFill>
              <a:latin typeface="Arial"/>
              <a:ea typeface="+mn-ea"/>
              <a:cs typeface="+mn-cs"/>
            </a:rPr>
            <a:t>Re-use and automation save researchers time and effort, leading to a better user experience.</a:t>
          </a:r>
          <a:endParaRPr lang="en-GB" sz="2100" kern="1200" dirty="0">
            <a:solidFill>
              <a:srgbClr val="A6CE38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1011329" y="2546741"/>
        <a:ext cx="5568915" cy="84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99254-3349-9244-989C-45C3C42499B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27DA-194F-8448-8E3F-FD22FD1C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Research Graph is an open project emerging from work at the Australian Research Data Commons, which uses open data points to create graphs representing different kinds of connections between entities..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61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Added: Invited Positions and Distinctions</a:t>
            </a:r>
          </a:p>
          <a:p>
            <a:r>
              <a:rPr lang="en-GB" dirty="0"/>
              <a:t>Membership &amp;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Much easier to adopt than 1.2. to v2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2018 was the year that we passed 5m users and 900 members. 2019 will be another year of first’s for us, as we are set to become self-sustaining as an organisation financially, and we are set to surpass 1000 members and probably 7m users.</a:t>
            </a:r>
          </a:p>
          <a:p>
            <a:r>
              <a:rPr lang="en-GB" dirty="0"/>
              <a:t>We’re very proud to be part of this community and being in a position where we are contributing to a more open, transparent and efficient research community.</a:t>
            </a:r>
          </a:p>
          <a:p>
            <a:r>
              <a:rPr lang="en-GB" dirty="0"/>
              <a:t>Current .pl registries: ~100K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Ending with Special thanks from all the ORCID, 32 people serving more than 5.5 million user in a way or another. So a big thank you from all the ORCID team because without the support of members and the research community ORCID would never exist.</a:t>
            </a:r>
            <a:endParaRPr dirty="0"/>
          </a:p>
        </p:txBody>
      </p:sp>
      <p:sp>
        <p:nvSpPr>
          <p:cNvPr id="417" name="Google Shape;4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Research Graph platform transforms disconnected research information into a connected graph..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..by collecting information from various sources that include ORCID,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Crossref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Scholix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Datacite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other persistent identifier providers to establish connections between researchers, research datasets, publications and grants across global infrastructures. What we did is use that information along with a researchers’ ORCID ID to establish a collaboration score between different institutions. </a:t>
            </a:r>
          </a:p>
          <a:p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step is to do a follow up collaborative project using university Research Information Management Systems (RIMS) to find detailed information, however this would be possible only with collaborative partners who have an ORCID integration.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what it is not. E.g. the final source of truth / a platform / another profile page to maintain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9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2018 was the year that we passed 5m users and 900 members. 2019 will be another year of first’s for us, as we are set to become self-sustaining as an organisation financially, and we will pass 1000 members and 6m users mark, potentially even 7m users.</a:t>
            </a:r>
          </a:p>
          <a:p>
            <a:r>
              <a:rPr lang="en-GB" dirty="0"/>
              <a:t>We’re very proud to be part of this community and being in a position where we are contributing to a more open, transparent and efficient research community.</a:t>
            </a:r>
          </a:p>
          <a:p>
            <a:r>
              <a:rPr lang="en-GB" dirty="0"/>
              <a:t>~100k registered users from Poland with a .pl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Change of focus over time @ORCID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the source of the assertion is obscured.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the source of the assertion is obscured.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27DA-194F-8448-8E3F-FD22FD1C5D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820985" y="4085487"/>
            <a:ext cx="6713415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 a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820986" y="4616939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r>
              <a:rPr lang="en-US" dirty="0"/>
              <a:t> b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820986" y="5624145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5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type | Month Day, Year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735754" y="6193176"/>
            <a:ext cx="3043198" cy="28330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7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735754" y="6401541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99" b="0" i="1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735754" y="6605569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 b="0" i="0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orcid.org</a:t>
            </a:r>
            <a:r>
              <a:rPr lang="en-US" dirty="0"/>
              <a:t> | ID#</a:t>
            </a:r>
          </a:p>
        </p:txBody>
      </p:sp>
    </p:spTree>
    <p:extLst>
      <p:ext uri="{BB962C8B-B14F-4D97-AF65-F5344CB8AC3E}">
        <p14:creationId xmlns:p14="http://schemas.microsoft.com/office/powerpoint/2010/main" val="150344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405302"/>
            <a:ext cx="7924800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562100"/>
            <a:ext cx="7924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Head, subhead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9600" y="1562101"/>
            <a:ext cx="7924800" cy="501162"/>
          </a:xfrm>
        </p:spPr>
        <p:txBody>
          <a:bodyPr>
            <a:normAutofit/>
          </a:bodyPr>
          <a:lstStyle>
            <a:lvl1pPr marL="0" indent="0">
              <a:buNone/>
              <a:defRPr sz="2600" b="1" i="0" cap="all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0954" y="2172678"/>
            <a:ext cx="7643445" cy="34391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  <a:lvl2pPr marL="210312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31520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ported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grey header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1562100"/>
            <a:ext cx="7924800" cy="457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Picture or imported chart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2341" y="405302"/>
            <a:ext cx="5422887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122613" y="1562100"/>
            <a:ext cx="5411787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8000" cy="6134100"/>
          </a:xfrm>
          <a:solidFill>
            <a:schemeClr val="bg1"/>
          </a:solidFill>
          <a:ln>
            <a:noFill/>
          </a:ln>
        </p:spPr>
        <p:txBody>
          <a:bodyPr anchor="ctr" anchorCtr="1"/>
          <a:lstStyle>
            <a:lvl1pPr>
              <a:defRPr baseline="0"/>
            </a:lvl1pPr>
          </a:lstStyle>
          <a:p>
            <a:r>
              <a:rPr lang="en-US" dirty="0"/>
              <a:t>Click to add imported image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1341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 / image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+ Text">
  <p:cSld name="1_Side image +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22343" y="405301"/>
            <a:ext cx="5422887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22615" y="1562100"/>
            <a:ext cx="541178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0" y="1"/>
            <a:ext cx="3048000" cy="6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1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60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4350" y="1590676"/>
            <a:ext cx="8115300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33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08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age">
  <p:cSld name="Title p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820985" y="4085487"/>
            <a:ext cx="6713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1820986" y="4616939"/>
            <a:ext cx="6724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3"/>
          </p:nvPr>
        </p:nvSpPr>
        <p:spPr>
          <a:xfrm>
            <a:off x="1820986" y="5624145"/>
            <a:ext cx="6724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4"/>
          </p:nvPr>
        </p:nvSpPr>
        <p:spPr>
          <a:xfrm>
            <a:off x="3735754" y="6193176"/>
            <a:ext cx="304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  <a:defRPr sz="127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5"/>
          </p:nvPr>
        </p:nvSpPr>
        <p:spPr>
          <a:xfrm>
            <a:off x="3735754" y="6401541"/>
            <a:ext cx="30432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99"/>
              <a:buFont typeface="Arial"/>
              <a:buNone/>
              <a:defRPr sz="1099" b="0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6"/>
          </p:nvPr>
        </p:nvSpPr>
        <p:spPr>
          <a:xfrm>
            <a:off x="3735754" y="6605569"/>
            <a:ext cx="30432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13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(static)">
  <p:cSld name="Vision (static)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68923" y="1359877"/>
            <a:ext cx="82062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89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ORCID’S VISION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 A WORLD WHERE ALL WHO PARTICIPATE IN RESEARCH, SCHOLARSHIP, AND INNOVATION ARE UNIQUELY IDENTIFIED AND CONNECTED TO THEIR CONTRIBUTIONS AND AFFILIATIONS ACROSS TIME, DISCIPLINES, AND BORDERS.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9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10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D:\Workspace II\Brian\orcid\new project\letterhead\sources\lin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3464"/>
            <a:ext cx="9143314" cy="4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 descr="C:\Users\videlizard\Pictures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90" y="260352"/>
            <a:ext cx="1990236" cy="69504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969264" y="13716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971500" y="2377440"/>
            <a:ext cx="35661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4716020" y="2377440"/>
            <a:ext cx="35661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06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ported graphic or chart">
  <p:cSld name="Large imported graphic or char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>
            <a:spLocks noGrp="1"/>
          </p:cNvSpPr>
          <p:nvPr>
            <p:ph type="pic" idx="2"/>
          </p:nvPr>
        </p:nvSpPr>
        <p:spPr>
          <a:xfrm>
            <a:off x="609600" y="15621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226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Head, subhead &amp; body copy">
  <p:cSld name="Alternate Head, subhead &amp; body cop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609600" y="1562101"/>
            <a:ext cx="79248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890954" y="2172678"/>
            <a:ext cx="7643400" cy="3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22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961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+ Text">
  <p:cSld name="Side image +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22341" y="405302"/>
            <a:ext cx="54228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22613" y="1562100"/>
            <a:ext cx="5411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6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2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45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>
            <a:spLocks noGrp="1"/>
          </p:cNvSpPr>
          <p:nvPr>
            <p:ph type="pic" idx="2"/>
          </p:nvPr>
        </p:nvSpPr>
        <p:spPr>
          <a:xfrm>
            <a:off x="969270" y="4069080"/>
            <a:ext cx="73437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24" descr="D:\Workspace II\Brian\orcid\new project\letterhead\sources\lin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3464"/>
            <a:ext cx="9143314" cy="4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 descr="C:\Users\videlizard\Pictures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86" y="260352"/>
            <a:ext cx="1990236" cy="69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969264" y="13716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969264" y="237744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4"/>
          <p:cNvSpPr/>
          <p:nvPr/>
        </p:nvSpPr>
        <p:spPr>
          <a:xfrm>
            <a:off x="229643" y="3625588"/>
            <a:ext cx="285900" cy="28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4"/>
          <p:cNvSpPr/>
          <p:nvPr/>
        </p:nvSpPr>
        <p:spPr>
          <a:xfrm rot="10800000" flipH="1">
            <a:off x="8659268" y="3625439"/>
            <a:ext cx="214200" cy="28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26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4350" y="1590676"/>
            <a:ext cx="8115300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1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405302"/>
            <a:ext cx="7924800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562100"/>
            <a:ext cx="7924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2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Head, subhead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9600" y="1562101"/>
            <a:ext cx="7924800" cy="501162"/>
          </a:xfrm>
        </p:spPr>
        <p:txBody>
          <a:bodyPr>
            <a:normAutofit/>
          </a:bodyPr>
          <a:lstStyle>
            <a:lvl1pPr marL="0" indent="0">
              <a:buNone/>
              <a:defRPr sz="2600" b="1" i="0" cap="all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0954" y="2172678"/>
            <a:ext cx="7643445" cy="34391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  <a:lvl2pPr marL="210312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31520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0746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ported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grey header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1562100"/>
            <a:ext cx="7924800" cy="457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Picture or imported chart</a:t>
            </a:r>
          </a:p>
        </p:txBody>
      </p:sp>
    </p:spTree>
    <p:extLst>
      <p:ext uri="{BB962C8B-B14F-4D97-AF65-F5344CB8AC3E}">
        <p14:creationId xmlns:p14="http://schemas.microsoft.com/office/powerpoint/2010/main" val="211300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2341" y="405302"/>
            <a:ext cx="5422887" cy="984738"/>
          </a:xfrm>
        </p:spPr>
        <p:txBody>
          <a:bodyPr/>
          <a:lstStyle/>
          <a:p>
            <a:r>
              <a:rPr lang="en-US" dirty="0"/>
              <a:t>Click to edit green header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122613" y="1562100"/>
            <a:ext cx="5411787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8000" cy="6134100"/>
          </a:xfrm>
          <a:solidFill>
            <a:schemeClr val="bg1"/>
          </a:solidFill>
          <a:ln>
            <a:noFill/>
          </a:ln>
        </p:spPr>
        <p:txBody>
          <a:bodyPr anchor="ctr" anchorCtr="1"/>
          <a:lstStyle>
            <a:lvl1pPr>
              <a:defRPr baseline="0"/>
            </a:lvl1pPr>
          </a:lstStyle>
          <a:p>
            <a:r>
              <a:rPr lang="en-US" dirty="0"/>
              <a:t>Click to add imported image</a:t>
            </a:r>
          </a:p>
        </p:txBody>
      </p:sp>
    </p:spTree>
    <p:extLst>
      <p:ext uri="{BB962C8B-B14F-4D97-AF65-F5344CB8AC3E}">
        <p14:creationId xmlns:p14="http://schemas.microsoft.com/office/powerpoint/2010/main" val="8133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1341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 / image</a:t>
            </a:r>
          </a:p>
        </p:txBody>
      </p:sp>
    </p:spTree>
    <p:extLst>
      <p:ext uri="{BB962C8B-B14F-4D97-AF65-F5344CB8AC3E}">
        <p14:creationId xmlns:p14="http://schemas.microsoft.com/office/powerpoint/2010/main" val="45194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820985" y="4085487"/>
            <a:ext cx="6713415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 a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820986" y="4616939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r>
              <a:rPr lang="en-US" dirty="0"/>
              <a:t> b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820986" y="5624145"/>
            <a:ext cx="6724244" cy="50995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350" cap="all" spc="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type | Month Day, Year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735754" y="6193176"/>
            <a:ext cx="3043198" cy="28330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7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735754" y="6401541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99" b="0" i="1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735754" y="6605569"/>
            <a:ext cx="3043198" cy="269367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 b="0" i="0" cap="none" spc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orcid.org</a:t>
            </a:r>
            <a:r>
              <a:rPr lang="en-US" dirty="0"/>
              <a:t> | ID#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(stat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3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26480"/>
            <a:ext cx="9144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609599" y="1578708"/>
            <a:ext cx="7935629" cy="428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405302"/>
            <a:ext cx="7935629" cy="984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Green Header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6258626"/>
            <a:ext cx="495300" cy="4953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27709" y="6139182"/>
            <a:ext cx="92429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61" r:id="rId3"/>
    <p:sldLayoutId id="2147483668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i="0" kern="1200" cap="all" spc="0" baseline="0">
          <a:solidFill>
            <a:schemeClr val="tx1"/>
          </a:solidFill>
          <a:latin typeface="Open Sans Semibold" charset="0"/>
          <a:ea typeface="Open Sans Semibold" charset="0"/>
          <a:cs typeface="Open Sans Semibo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3000" kern="1200" cap="none" baseline="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  <a:lvl2pPr marL="438912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96012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12344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4" userDrawn="1">
          <p15:clr>
            <a:srgbClr val="5ACBF0"/>
          </p15:clr>
        </p15:guide>
        <p15:guide id="2" pos="384" userDrawn="1">
          <p15:clr>
            <a:srgbClr val="5ACBF0"/>
          </p15:clr>
        </p15:guide>
        <p15:guide id="3" pos="5376" userDrawn="1">
          <p15:clr>
            <a:srgbClr val="5ACBF0"/>
          </p15:clr>
        </p15:guide>
        <p15:guide id="4" pos="1920" userDrawn="1">
          <p15:clr>
            <a:srgbClr val="5ACBF0"/>
          </p15:clr>
        </p15:guide>
        <p15:guide id="5" pos="3840" userDrawn="1">
          <p15:clr>
            <a:srgbClr val="5ACBF0"/>
          </p15:clr>
        </p15:guide>
        <p15:guide id="6" orient="horz" pos="984" userDrawn="1">
          <p15:clr>
            <a:srgbClr val="5ACBF0"/>
          </p15:clr>
        </p15:guide>
        <p15:guide id="7" orient="horz" pos="864" userDrawn="1">
          <p15:clr>
            <a:srgbClr val="5ACBF0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26480"/>
            <a:ext cx="9144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609599" y="1578708"/>
            <a:ext cx="7935629" cy="428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405302"/>
            <a:ext cx="7935629" cy="984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Green Header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6258626"/>
            <a:ext cx="495300" cy="4953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27709" y="6139182"/>
            <a:ext cx="92429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4" r:id="rId8"/>
    <p:sldLayoutId id="2147483720" r:id="rId9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i="0" kern="1200" cap="all" spc="0" baseline="0">
          <a:solidFill>
            <a:schemeClr val="tx1"/>
          </a:solidFill>
          <a:latin typeface="Open Sans Semibold" charset="0"/>
          <a:ea typeface="Open Sans Semibold" charset="0"/>
          <a:cs typeface="Open Sans Semibo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3000" kern="1200" cap="none" baseline="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  <a:lvl2pPr marL="438912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96012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12344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4">
          <p15:clr>
            <a:srgbClr val="5ACBF0"/>
          </p15:clr>
        </p15:guide>
        <p15:guide id="2" pos="384">
          <p15:clr>
            <a:srgbClr val="5ACBF0"/>
          </p15:clr>
        </p15:guide>
        <p15:guide id="3" pos="5376">
          <p15:clr>
            <a:srgbClr val="5ACBF0"/>
          </p15:clr>
        </p15:guide>
        <p15:guide id="4" pos="1920">
          <p15:clr>
            <a:srgbClr val="5ACBF0"/>
          </p15:clr>
        </p15:guide>
        <p15:guide id="5" pos="3840">
          <p15:clr>
            <a:srgbClr val="5ACBF0"/>
          </p15:clr>
        </p15:guide>
        <p15:guide id="6" orient="horz" pos="984">
          <p15:clr>
            <a:srgbClr val="5ACBF0"/>
          </p15:clr>
        </p15:guide>
        <p15:guide id="7" orient="horz" pos="864">
          <p15:clr>
            <a:srgbClr val="5ACBF0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126480"/>
            <a:ext cx="9144000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609599" y="1578708"/>
            <a:ext cx="7935600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50" y="6258626"/>
            <a:ext cx="494990" cy="494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4"/>
          <p:cNvCxnSpPr/>
          <p:nvPr/>
        </p:nvCxnSpPr>
        <p:spPr>
          <a:xfrm>
            <a:off x="-27709" y="6139182"/>
            <a:ext cx="924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75747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content/api-v3-beta-tester-reque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-1" y="2620783"/>
            <a:ext cx="8656321" cy="7280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err="1">
                <a:latin typeface="Gill Sans MT" charset="0"/>
                <a:ea typeface="Gill Sans MT" charset="0"/>
                <a:cs typeface="Gill Sans MT" charset="0"/>
              </a:rPr>
              <a:t>Orcid</a:t>
            </a:r>
            <a:r>
              <a:rPr lang="en-US" sz="2400" b="1" dirty="0">
                <a:latin typeface="Gill Sans MT" charset="0"/>
                <a:ea typeface="Gill Sans MT" charset="0"/>
                <a:cs typeface="Gill Sans MT" charset="0"/>
              </a:rPr>
              <a:t>: generating</a:t>
            </a:r>
            <a:r>
              <a:rPr lang="en-GB" sz="2400" b="1" dirty="0">
                <a:latin typeface="Gill Sans MT" charset="0"/>
                <a:ea typeface="Gill Sans MT" charset="0"/>
                <a:cs typeface="Gill Sans MT" charset="0"/>
              </a:rPr>
              <a:t> VALUE now, and in the future</a:t>
            </a:r>
            <a:endParaRPr lang="en-US" sz="2400" b="1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r>
              <a:rPr lang="en-US" sz="1600" cap="none" dirty="0">
                <a:latin typeface="Gill Sans MT" charset="0"/>
                <a:ea typeface="Gill Sans MT" charset="0"/>
                <a:cs typeface="Gill Sans MT" charset="0"/>
              </a:rPr>
              <a:t>Ivo Wijnbergen</a:t>
            </a:r>
          </a:p>
          <a:p>
            <a:pPr>
              <a:spcBef>
                <a:spcPts val="0"/>
              </a:spcBef>
            </a:pPr>
            <a:r>
              <a:rPr lang="en-US" sz="1600" cap="none" dirty="0">
                <a:latin typeface="Gill Sans MT" charset="0"/>
                <a:ea typeface="Gill Sans MT" charset="0"/>
                <a:cs typeface="Gill Sans MT" charset="0"/>
              </a:rPr>
              <a:t>Manager, EMEA Engagement</a:t>
            </a:r>
          </a:p>
          <a:p>
            <a:pPr>
              <a:spcBef>
                <a:spcPts val="0"/>
              </a:spcBef>
            </a:pPr>
            <a:r>
              <a:rPr lang="en-US" sz="1600" cap="none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i.wijnbergen@orcid.org </a:t>
            </a:r>
          </a:p>
          <a:p>
            <a:pPr>
              <a:spcBef>
                <a:spcPts val="0"/>
              </a:spcBef>
            </a:pPr>
            <a:r>
              <a:rPr lang="en-US" sz="1600" cap="none" dirty="0">
                <a:latin typeface="Gill Sans MT" charset="0"/>
                <a:ea typeface="Gill Sans MT" charset="0"/>
                <a:cs typeface="Gill Sans MT" charset="0"/>
              </a:rPr>
              <a:t>orcid.org/0000-0001-5540-748X</a:t>
            </a:r>
            <a:endParaRPr lang="en-US" sz="900" cap="non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900" cap="non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900" cap="non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900" cap="non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900" cap="non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spcBef>
                <a:spcPts val="0"/>
              </a:spcBef>
            </a:pPr>
            <a:endParaRPr lang="en-US" sz="900" cap="none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985B59-7B01-4A56-A2BF-3D27F48A9F4A}"/>
              </a:ext>
            </a:extLst>
          </p:cNvPr>
          <p:cNvSpPr txBox="1">
            <a:spLocks/>
          </p:cNvSpPr>
          <p:nvPr/>
        </p:nvSpPr>
        <p:spPr>
          <a:xfrm>
            <a:off x="1432560" y="3540079"/>
            <a:ext cx="7223760" cy="38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Tx/>
              <a:buNone/>
              <a:defRPr sz="1350" kern="1200" cap="all" spc="9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38912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9601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2344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latin typeface="Gill Sans MT" charset="0"/>
                <a:ea typeface="Gill Sans MT" charset="0"/>
                <a:cs typeface="Gill Sans MT" charset="0"/>
              </a:rPr>
              <a:t>Eurocris</a:t>
            </a:r>
            <a:r>
              <a:rPr lang="en-GB" sz="1600" b="1" dirty="0">
                <a:latin typeface="Gill Sans MT" charset="0"/>
                <a:ea typeface="Gill Sans MT" charset="0"/>
                <a:cs typeface="Gill Sans MT" charset="0"/>
              </a:rPr>
              <a:t> meeting, </a:t>
            </a:r>
            <a:r>
              <a:rPr lang="en-GB" sz="1600" b="1" dirty="0" err="1">
                <a:latin typeface="Gill Sans MT" charset="0"/>
                <a:ea typeface="Gill Sans MT" charset="0"/>
                <a:cs typeface="Gill Sans MT" charset="0"/>
              </a:rPr>
              <a:t>warsaw</a:t>
            </a:r>
            <a:r>
              <a:rPr lang="en-US" sz="1600" b="1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|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  </a:t>
            </a:r>
            <a:r>
              <a:rPr lang="en-GB" sz="1600" b="1" dirty="0">
                <a:latin typeface="Gill Sans MT" charset="0"/>
                <a:ea typeface="Gill Sans MT" charset="0"/>
                <a:cs typeface="Gill Sans MT" charset="0"/>
              </a:rPr>
              <a:t>November </a:t>
            </a:r>
            <a:r>
              <a:rPr lang="en-US" sz="1600" b="1" dirty="0">
                <a:latin typeface="Gill Sans MT" charset="0"/>
                <a:ea typeface="Gill Sans MT" charset="0"/>
                <a:cs typeface="Gill Sans MT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2681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504288" y="2746259"/>
            <a:ext cx="6139262" cy="1728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Trust &amp; Assertion Assurance</a:t>
            </a:r>
            <a:endParaRPr lang="en-US" sz="3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4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assertions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 person adds something directly to his/her record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person is the source of the assertion </a:t>
            </a:r>
            <a:r>
              <a:rPr lang="en-US" b="1" dirty="0"/>
              <a:t>AND</a:t>
            </a:r>
            <a:r>
              <a:rPr lang="en-US" dirty="0"/>
              <a:t> the data.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A71E-90F5-034E-84D0-724B1261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3" y="3066198"/>
            <a:ext cx="7581235" cy="11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5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2. A person selects items associated with him/her, and the organization adds the info to his/her record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person is the source of the assertion, but the organization is the source of the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8AB20-9C48-9D46-9318-A6869953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2743219"/>
            <a:ext cx="6877050" cy="17811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0CA4F7-A373-4DA6-AD1B-C6CCC34444BF}"/>
              </a:ext>
            </a:extLst>
          </p:cNvPr>
          <p:cNvSpPr txBox="1">
            <a:spLocks/>
          </p:cNvSpPr>
          <p:nvPr/>
        </p:nvSpPr>
        <p:spPr>
          <a:xfrm>
            <a:off x="761999" y="557702"/>
            <a:ext cx="7935629" cy="984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i="0" kern="1200" cap="all" spc="0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Understanding assertions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3. A person interacts with an “originating” organization that then provides info to his/her record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organization is the source of the assertion </a:t>
            </a:r>
            <a:r>
              <a:rPr lang="en-US" b="1" dirty="0"/>
              <a:t>AND</a:t>
            </a:r>
            <a:r>
              <a:rPr lang="en-US" dirty="0"/>
              <a:t> the data.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ECE2B-A0F4-8542-8FAE-EF444293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2986088"/>
            <a:ext cx="6905625" cy="8858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F48251-C57F-472C-B803-9E84B7AA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05302"/>
            <a:ext cx="7935629" cy="984738"/>
          </a:xfrm>
        </p:spPr>
        <p:txBody>
          <a:bodyPr>
            <a:normAutofit/>
          </a:bodyPr>
          <a:lstStyle/>
          <a:p>
            <a:r>
              <a:rPr lang="en-US" dirty="0"/>
              <a:t>Understanding assertions</a:t>
            </a:r>
          </a:p>
        </p:txBody>
      </p:sp>
    </p:spTree>
    <p:extLst>
      <p:ext uri="{BB962C8B-B14F-4D97-AF65-F5344CB8AC3E}">
        <p14:creationId xmlns:p14="http://schemas.microsoft.com/office/powerpoint/2010/main" val="103616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4. A person interacts with an “originating” organization that then asks a “helper” organization to add the info to the record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originating organization is the source of the assertion, but the helper organization is the source of the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FEA4E-C94B-8849-870C-F6683A560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746088"/>
            <a:ext cx="6838950" cy="15906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E0422D-DCBD-4DC1-BD2A-F34D2097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05302"/>
            <a:ext cx="7935629" cy="984738"/>
          </a:xfrm>
        </p:spPr>
        <p:txBody>
          <a:bodyPr>
            <a:normAutofit/>
          </a:bodyPr>
          <a:lstStyle/>
          <a:p>
            <a:r>
              <a:rPr lang="en-US" dirty="0"/>
              <a:t>Understanding assertions</a:t>
            </a:r>
          </a:p>
        </p:txBody>
      </p:sp>
    </p:spTree>
    <p:extLst>
      <p:ext uri="{BB962C8B-B14F-4D97-AF65-F5344CB8AC3E}">
        <p14:creationId xmlns:p14="http://schemas.microsoft.com/office/powerpoint/2010/main" val="180238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4350" y="2050257"/>
            <a:ext cx="8115300" cy="336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2.	A person selects items associated with him/her, and the 	organization adds the info to his/her record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4. 	A person interacts with an “originating” organization that then 	asks a “helper” organization to add the info to the record</a:t>
            </a:r>
          </a:p>
          <a:p>
            <a:pPr marL="0" indent="0">
              <a:buNone/>
            </a:pPr>
            <a:r>
              <a:rPr lang="en-US" sz="2400" dirty="0"/>
              <a:t>In both of these cases:</a:t>
            </a:r>
          </a:p>
          <a:p>
            <a:pPr marL="0" indent="0" algn="ctr">
              <a:buNone/>
            </a:pPr>
            <a:r>
              <a:rPr lang="en-US" sz="2400" b="1" i="1" dirty="0"/>
              <a:t>the source of the assertion is obscured.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551495-3C3D-428E-979E-338E887C58F1}"/>
              </a:ext>
            </a:extLst>
          </p:cNvPr>
          <p:cNvSpPr txBox="1">
            <a:spLocks/>
          </p:cNvSpPr>
          <p:nvPr/>
        </p:nvSpPr>
        <p:spPr>
          <a:xfrm>
            <a:off x="761999" y="557702"/>
            <a:ext cx="7935629" cy="984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i="0" kern="1200" cap="all" spc="0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(NOT) Understanding assertions</a:t>
            </a:r>
          </a:p>
        </p:txBody>
      </p:sp>
    </p:spTree>
    <p:extLst>
      <p:ext uri="{BB962C8B-B14F-4D97-AF65-F5344CB8AC3E}">
        <p14:creationId xmlns:p14="http://schemas.microsoft.com/office/powerpoint/2010/main" val="125581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1"/>
          <p:cNvSpPr txBox="1">
            <a:spLocks noGrp="1"/>
          </p:cNvSpPr>
          <p:nvPr>
            <p:ph type="body" idx="1"/>
          </p:nvPr>
        </p:nvSpPr>
        <p:spPr>
          <a:xfrm>
            <a:off x="311700" y="1024808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are piloting new ways to handle update permissions which help us to show who is responsible for the data quality. For example:</a:t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5" name="Google Shape;40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450" y="2370201"/>
            <a:ext cx="8185102" cy="342434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1"/>
          <p:cNvSpPr txBox="1">
            <a:spLocks noGrp="1"/>
          </p:cNvSpPr>
          <p:nvPr>
            <p:ph type="title"/>
          </p:nvPr>
        </p:nvSpPr>
        <p:spPr>
          <a:xfrm>
            <a:off x="604199" y="314202"/>
            <a:ext cx="79356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SHOWING WHO DID WHAT…</a:t>
            </a:r>
            <a:endParaRPr sz="3600" dirty="0"/>
          </a:p>
        </p:txBody>
      </p:sp>
      <p:sp>
        <p:nvSpPr>
          <p:cNvPr id="5" name="Google Shape;194;p26">
            <a:extLst>
              <a:ext uri="{FF2B5EF4-FFF2-40B4-BE49-F238E27FC236}">
                <a16:creationId xmlns:a16="http://schemas.microsoft.com/office/drawing/2014/main" id="{C5FE88CC-1401-4622-8069-1F8941FF6ABC}"/>
              </a:ext>
            </a:extLst>
          </p:cNvPr>
          <p:cNvSpPr txBox="1"/>
          <p:nvPr/>
        </p:nvSpPr>
        <p:spPr>
          <a:xfrm>
            <a:off x="1906769" y="5833192"/>
            <a:ext cx="17106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CrossRef</a:t>
            </a:r>
            <a:br>
              <a:rPr lang="en-US" dirty="0"/>
            </a:br>
            <a:r>
              <a:rPr lang="en-US" dirty="0"/>
              <a:t>(item source)</a:t>
            </a:r>
            <a:endParaRPr dirty="0"/>
          </a:p>
        </p:txBody>
      </p:sp>
      <p:sp>
        <p:nvSpPr>
          <p:cNvPr id="6" name="Google Shape;195;p26">
            <a:extLst>
              <a:ext uri="{FF2B5EF4-FFF2-40B4-BE49-F238E27FC236}">
                <a16:creationId xmlns:a16="http://schemas.microsoft.com/office/drawing/2014/main" id="{2F10D517-AB10-4E80-A7C8-AD36AA6341B8}"/>
              </a:ext>
            </a:extLst>
          </p:cNvPr>
          <p:cNvSpPr txBox="1"/>
          <p:nvPr/>
        </p:nvSpPr>
        <p:spPr>
          <a:xfrm>
            <a:off x="4314057" y="5833192"/>
            <a:ext cx="17106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ORCiD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(assertion origin)</a:t>
            </a:r>
            <a:endParaRPr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8F45CE-AA64-4C8C-88BD-D828882759B3}"/>
              </a:ext>
            </a:extLst>
          </p:cNvPr>
          <p:cNvCxnSpPr>
            <a:cxnSpLocks/>
          </p:cNvCxnSpPr>
          <p:nvPr/>
        </p:nvCxnSpPr>
        <p:spPr>
          <a:xfrm flipV="1">
            <a:off x="4923182" y="5685299"/>
            <a:ext cx="0" cy="2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C39DE3-216F-4590-944D-E67E6CEF09F6}"/>
              </a:ext>
            </a:extLst>
          </p:cNvPr>
          <p:cNvCxnSpPr>
            <a:cxnSpLocks/>
          </p:cNvCxnSpPr>
          <p:nvPr/>
        </p:nvCxnSpPr>
        <p:spPr>
          <a:xfrm flipV="1">
            <a:off x="2441712" y="5675280"/>
            <a:ext cx="0" cy="2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7660D0-5429-5847-8C10-5494F595CF56}"/>
              </a:ext>
            </a:extLst>
          </p:cNvPr>
          <p:cNvSpPr txBox="1">
            <a:spLocks/>
          </p:cNvSpPr>
          <p:nvPr/>
        </p:nvSpPr>
        <p:spPr>
          <a:xfrm>
            <a:off x="628650" y="1250365"/>
            <a:ext cx="8115300" cy="81449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90" baseline="0">
                <a:solidFill>
                  <a:schemeClr val="accent5">
                    <a:lumMod val="75000"/>
                  </a:schemeClr>
                </a:solidFill>
                <a:latin typeface="Noto Sans" charset="0"/>
                <a:ea typeface="Noto Sans" charset="0"/>
                <a:cs typeface="Noto Sans" charset="0"/>
              </a:defRPr>
            </a:lvl1pPr>
          </a:lstStyle>
          <a:p>
            <a:endParaRPr lang="en-US" sz="3000" dirty="0"/>
          </a:p>
        </p:txBody>
      </p:sp>
      <p:sp>
        <p:nvSpPr>
          <p:cNvPr id="4" name="Google Shape;406;p71">
            <a:extLst>
              <a:ext uri="{FF2B5EF4-FFF2-40B4-BE49-F238E27FC236}">
                <a16:creationId xmlns:a16="http://schemas.microsoft.com/office/drawing/2014/main" id="{D2A8C198-8CDC-4D9C-8B11-7EEEA4BB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199" y="314202"/>
            <a:ext cx="79356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/>
              <a:t>How does OBO help researchers?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781344-80D4-4870-9824-71494ED23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413069"/>
              </p:ext>
            </p:extLst>
          </p:nvPr>
        </p:nvGraphicFramePr>
        <p:xfrm>
          <a:off x="1139685" y="1223470"/>
          <a:ext cx="6626087" cy="394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36EA8-D751-4FA5-91BD-BD9BFED1D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5172472"/>
            <a:ext cx="8115300" cy="1550505"/>
          </a:xfrm>
        </p:spPr>
        <p:txBody>
          <a:bodyPr/>
          <a:lstStyle/>
          <a:p>
            <a:pPr marL="38100" indent="0" algn="ctr">
              <a:buNone/>
            </a:pPr>
            <a:r>
              <a:rPr lang="en-US" sz="2400" b="1" i="1" dirty="0"/>
              <a:t>OBO offers an assurance of trustworthy data, from trusted sources, shared by researchers.</a:t>
            </a:r>
          </a:p>
          <a:p>
            <a:pPr marL="38100" indent="0" algn="ctr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218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635044" y="1422192"/>
            <a:ext cx="3982065" cy="3429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5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</a:t>
            </a:r>
            <a:r>
              <a:rPr lang="en-US" sz="4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RCID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</a:t>
            </a:r>
            <a:r>
              <a:rPr lang="en-US" sz="4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educing</a:t>
            </a:r>
            <a:r>
              <a:rPr lang="en-US" sz="45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</a:t>
            </a:r>
            <a:r>
              <a:rPr lang="en-US" sz="4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urden and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4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mproving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</a:t>
            </a:r>
            <a:r>
              <a:rPr lang="en-US" sz="4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ransparency</a:t>
            </a:r>
          </a:p>
        </p:txBody>
      </p:sp>
    </p:spTree>
    <p:extLst>
      <p:ext uri="{BB962C8B-B14F-4D97-AF65-F5344CB8AC3E}">
        <p14:creationId xmlns:p14="http://schemas.microsoft.com/office/powerpoint/2010/main" val="350541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5D50-735C-43C3-932A-D55DF92A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Orbit: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7D65-AA1B-44B5-88DB-7B0CD9FF5D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90040"/>
            <a:ext cx="7924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ORBIT is our flagship funder engagement project. We have assembled global working groups of 30 funders and research information  and policy experts.</a:t>
            </a:r>
          </a:p>
          <a:p>
            <a:pPr marL="0" indent="0">
              <a:buNone/>
            </a:pPr>
            <a:r>
              <a:rPr lang="en-GB" dirty="0"/>
              <a:t>The groups oversee the project, build and test ORCID integration in funding workflows, and help to find shared solutions to common problems.</a:t>
            </a:r>
          </a:p>
        </p:txBody>
      </p:sp>
    </p:spTree>
    <p:extLst>
      <p:ext uri="{BB962C8B-B14F-4D97-AF65-F5344CB8AC3E}">
        <p14:creationId xmlns:p14="http://schemas.microsoft.com/office/powerpoint/2010/main" val="10248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504288" y="2746259"/>
            <a:ext cx="6139262" cy="7721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Before we begin…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14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5D50-735C-43C3-932A-D55DF92A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Orbit: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7D65-AA1B-44B5-88DB-7B0CD9FF5D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90040"/>
            <a:ext cx="7924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year we have been:</a:t>
            </a:r>
          </a:p>
          <a:p>
            <a:r>
              <a:rPr lang="en-GB" dirty="0"/>
              <a:t>Automatically populating funding applications with CV and career information</a:t>
            </a:r>
          </a:p>
          <a:p>
            <a:r>
              <a:rPr lang="en-GB" dirty="0"/>
              <a:t>Sharing grant funding information via the ORCID registry</a:t>
            </a:r>
          </a:p>
          <a:p>
            <a:r>
              <a:rPr lang="en-GB" dirty="0"/>
              <a:t>Extending the availability of research information, and making it easier to re-use</a:t>
            </a:r>
          </a:p>
        </p:txBody>
      </p:sp>
    </p:spTree>
    <p:extLst>
      <p:ext uri="{BB962C8B-B14F-4D97-AF65-F5344CB8AC3E}">
        <p14:creationId xmlns:p14="http://schemas.microsoft.com/office/powerpoint/2010/main" val="718705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0FFB-AD9D-FC4C-8982-BBC8BB7C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8128-60E5-5F46-82D0-DA62B10336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90040"/>
            <a:ext cx="7924800" cy="4572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funders “open letter”</a:t>
            </a:r>
          </a:p>
          <a:p>
            <a:r>
              <a:rPr lang="en-GB" dirty="0"/>
              <a:t>Quantified evidence of the benefits of identifiers in funding workflows</a:t>
            </a:r>
          </a:p>
          <a:p>
            <a:r>
              <a:rPr lang="en-GB" dirty="0"/>
              <a:t>A long term communication strategy to share the results of the project, pathfinders, and share best practice</a:t>
            </a:r>
          </a:p>
          <a:p>
            <a:r>
              <a:rPr lang="en-GB" dirty="0"/>
              <a:t>Engage with policy makers to ensure more consistency in ORCID adoption and use</a:t>
            </a:r>
          </a:p>
          <a:p>
            <a:r>
              <a:rPr lang="en-GB" dirty="0"/>
              <a:t>Use ORCID </a:t>
            </a:r>
            <a:r>
              <a:rPr lang="en-GB" dirty="0" err="1"/>
              <a:t>iDs</a:t>
            </a:r>
            <a:r>
              <a:rPr lang="en-GB" dirty="0"/>
              <a:t> to make reporting and evaluation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130035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0FFB-AD9D-FC4C-8982-BBC8BB7C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8128-60E5-5F46-82D0-DA62B10336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90040"/>
            <a:ext cx="7924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will explore data collection processes for research reporting and evaluation, using a survey, currently being designed in conversation with our ORBIT funder partners.</a:t>
            </a:r>
          </a:p>
          <a:p>
            <a:pPr marL="0" indent="0">
              <a:buNone/>
            </a:pPr>
            <a:r>
              <a:rPr lang="en-GB" dirty="0"/>
              <a:t>We’ll publish the results next year.</a:t>
            </a:r>
          </a:p>
          <a:p>
            <a:pPr marL="0" indent="0">
              <a:buNone/>
            </a:pPr>
            <a:r>
              <a:rPr lang="en-GB" b="1" dirty="0"/>
              <a:t>Please, help us to share this survey with the funder(s) in your life!</a:t>
            </a:r>
          </a:p>
        </p:txBody>
      </p:sp>
    </p:spTree>
    <p:extLst>
      <p:ext uri="{BB962C8B-B14F-4D97-AF65-F5344CB8AC3E}">
        <p14:creationId xmlns:p14="http://schemas.microsoft.com/office/powerpoint/2010/main" val="3640438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504288" y="2746259"/>
            <a:ext cx="6139262" cy="1728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Academia and beyond. </a:t>
            </a:r>
            <a:endParaRPr lang="en-US" sz="3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1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98771" y="640755"/>
            <a:ext cx="7935629" cy="73855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Semibold"/>
                <a:ea typeface="Gill Sans MT" charset="0"/>
                <a:cs typeface="Gill Sans MT" charset="0"/>
              </a:rPr>
              <a:t>ACADEMIA AND BEYOND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5C4A60-D977-A54C-8F77-E44D6EA297A2}"/>
              </a:ext>
            </a:extLst>
          </p:cNvPr>
          <p:cNvSpPr txBox="1">
            <a:spLocks/>
          </p:cNvSpPr>
          <p:nvPr/>
        </p:nvSpPr>
        <p:spPr>
          <a:xfrm>
            <a:off x="598771" y="1426934"/>
            <a:ext cx="7924800" cy="3429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0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latin typeface="Open Sans" panose="020B0606030504020204"/>
              </a:rPr>
              <a:t>Our vision is inclusive. We want to meet the needs of </a:t>
            </a:r>
            <a:r>
              <a:rPr lang="en-GB" sz="2600" b="1" dirty="0">
                <a:latin typeface="Open Sans" panose="020B0606030504020204"/>
              </a:rPr>
              <a:t>all </a:t>
            </a:r>
            <a:r>
              <a:rPr lang="en-GB" sz="2600" dirty="0">
                <a:latin typeface="Open Sans" panose="020B0606030504020204"/>
              </a:rPr>
              <a:t>who participate in research, scholarship and innovation. </a:t>
            </a:r>
          </a:p>
          <a:p>
            <a:pPr marL="0" indent="0">
              <a:buNone/>
            </a:pPr>
            <a:r>
              <a:rPr lang="en-GB" sz="2600" dirty="0">
                <a:latin typeface="Open Sans" panose="020B0606030504020204"/>
              </a:rPr>
              <a:t>We will: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600" dirty="0" err="1">
                <a:latin typeface="Open Sans" panose="020B0606030504020204"/>
              </a:rPr>
              <a:t>Analyze</a:t>
            </a:r>
            <a:r>
              <a:rPr lang="en-GB" sz="2600" dirty="0">
                <a:latin typeface="Open Sans" panose="020B0606030504020204"/>
              </a:rPr>
              <a:t> existing uptake of ORCID across communities and disciplines.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600" dirty="0">
                <a:latin typeface="Open Sans" panose="020B0606030504020204"/>
              </a:rPr>
              <a:t>Work with key communities and champions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600" dirty="0">
                <a:latin typeface="Open Sans" panose="020B0606030504020204"/>
              </a:rPr>
              <a:t>Identify and tackle barriers to adoption – technical </a:t>
            </a:r>
            <a:r>
              <a:rPr lang="en-GB" sz="2600" b="1" dirty="0">
                <a:latin typeface="Open Sans" panose="020B0606030504020204"/>
              </a:rPr>
              <a:t>and </a:t>
            </a:r>
            <a:r>
              <a:rPr lang="en-GB" sz="2600" dirty="0">
                <a:latin typeface="Open Sans" panose="020B0606030504020204"/>
              </a:rPr>
              <a:t>cultural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600" dirty="0">
                <a:latin typeface="Open Sans" panose="020B0606030504020204"/>
              </a:rPr>
              <a:t>Implement communication campaigns for our key communities</a:t>
            </a:r>
          </a:p>
          <a:p>
            <a:pPr marL="0" indent="0">
              <a:buNone/>
            </a:pPr>
            <a:endParaRPr lang="en-GB" sz="2600" dirty="0">
              <a:latin typeface="Open Sans" panose="020B0606030504020204"/>
            </a:endParaRPr>
          </a:p>
          <a:p>
            <a:pPr marL="0" indent="0">
              <a:buNone/>
            </a:pPr>
            <a:endParaRPr lang="en-GB" sz="2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5945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7D65-AA1B-44B5-88DB-7B0CD9FF5D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initial focus is on:</a:t>
            </a:r>
          </a:p>
          <a:p>
            <a:r>
              <a:rPr lang="en-GB" dirty="0"/>
              <a:t>Arts and Humanities – with a focus on facilities, special collections and non-publication outputs</a:t>
            </a:r>
          </a:p>
          <a:p>
            <a:r>
              <a:rPr lang="en-GB" dirty="0"/>
              <a:t>Life Sciences and Pharma – with a focus on conflicts of interest, funding and patents.</a:t>
            </a:r>
          </a:p>
          <a:p>
            <a:pPr marL="0" indent="0">
              <a:buNone/>
            </a:pPr>
            <a:r>
              <a:rPr lang="en-GB" dirty="0"/>
              <a:t>We need to replace assumptions with evidenced understanding of how well ORCID is serving our community.</a:t>
            </a:r>
          </a:p>
        </p:txBody>
      </p:sp>
      <p:sp>
        <p:nvSpPr>
          <p:cNvPr id="6" name="Shape 67">
            <a:extLst>
              <a:ext uri="{FF2B5EF4-FFF2-40B4-BE49-F238E27FC236}">
                <a16:creationId xmlns:a16="http://schemas.microsoft.com/office/drawing/2014/main" id="{5E9A992C-DAEB-4C42-B8AA-EFA8DF75C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454220"/>
            <a:ext cx="7935629" cy="73855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Semibold"/>
                <a:ea typeface="Gill Sans MT" charset="0"/>
                <a:cs typeface="Gill Sans MT" charset="0"/>
              </a:rPr>
              <a:t>KEY COMMUNITIES</a:t>
            </a:r>
          </a:p>
        </p:txBody>
      </p:sp>
    </p:spTree>
    <p:extLst>
      <p:ext uri="{BB962C8B-B14F-4D97-AF65-F5344CB8AC3E}">
        <p14:creationId xmlns:p14="http://schemas.microsoft.com/office/powerpoint/2010/main" val="306893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7D65-AA1B-44B5-88DB-7B0CD9FF5D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These will leverage new sections in the ORCID record.</a:t>
            </a:r>
          </a:p>
          <a:p>
            <a:pPr marL="0" indent="0">
              <a:buNone/>
            </a:pPr>
            <a:r>
              <a:rPr lang="en-GB" i="1" dirty="0"/>
              <a:t>See: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https://orcid.org/blog/2018/03/01/expanding-affiliations-</a:t>
            </a:r>
            <a:r>
              <a:rPr lang="en-GB" dirty="0" err="1">
                <a:solidFill>
                  <a:schemeClr val="tx1"/>
                </a:solidFill>
              </a:rPr>
              <a:t>orcid</a:t>
            </a:r>
            <a:r>
              <a:rPr lang="en-GB" dirty="0">
                <a:solidFill>
                  <a:schemeClr val="tx1"/>
                </a:solidFill>
              </a:rPr>
              <a:t>-update</a:t>
            </a:r>
          </a:p>
          <a:p>
            <a:pPr marL="0" indent="0">
              <a:buNone/>
            </a:pPr>
            <a:r>
              <a:rPr lang="en-GB" i="1" dirty="0"/>
              <a:t>And: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https://orcid.org/blog/2018/04/10/acknowledging-research-resources-new-orcid-data-model</a:t>
            </a:r>
          </a:p>
          <a:p>
            <a:pPr marL="0" indent="0">
              <a:buNone/>
            </a:pPr>
            <a:br>
              <a:rPr lang="en-AU" sz="3200" i="1" dirty="0"/>
            </a:br>
            <a:r>
              <a:rPr lang="en-AU" sz="3200" i="1" dirty="0"/>
              <a:t>Adoption Analysis</a:t>
            </a:r>
          </a:p>
          <a:p>
            <a:pPr marL="0" indent="0">
              <a:buNone/>
            </a:pPr>
            <a:r>
              <a:rPr lang="en-AU" sz="3200" i="1" dirty="0"/>
              <a:t>See:</a:t>
            </a:r>
            <a:r>
              <a:rPr lang="en-AU" sz="3200" i="1" dirty="0">
                <a:solidFill>
                  <a:schemeClr val="tx1"/>
                </a:solidFill>
              </a:rPr>
              <a:t> https://doi.org/10.5281/zenodo.841777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hape 67">
            <a:extLst>
              <a:ext uri="{FF2B5EF4-FFF2-40B4-BE49-F238E27FC236}">
                <a16:creationId xmlns:a16="http://schemas.microsoft.com/office/drawing/2014/main" id="{5E9A992C-DAEB-4C42-B8AA-EFA8DF75C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771" y="481114"/>
            <a:ext cx="7935629" cy="73855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Semibold"/>
                <a:ea typeface="Gill Sans MT" charset="0"/>
                <a:cs typeface="Gill Sans MT" charset="0"/>
              </a:rPr>
              <a:t>KEY COMMUNITIES</a:t>
            </a:r>
          </a:p>
        </p:txBody>
      </p:sp>
    </p:spTree>
    <p:extLst>
      <p:ext uri="{BB962C8B-B14F-4D97-AF65-F5344CB8AC3E}">
        <p14:creationId xmlns:p14="http://schemas.microsoft.com/office/powerpoint/2010/main" val="394235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504288" y="2746259"/>
            <a:ext cx="6139262" cy="1728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API 3.0</a:t>
            </a:r>
            <a:endParaRPr lang="en-US" sz="3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03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9"/>
          <p:cNvSpPr txBox="1">
            <a:spLocks noGrp="1"/>
          </p:cNvSpPr>
          <p:nvPr>
            <p:ph type="body" idx="1"/>
          </p:nvPr>
        </p:nvSpPr>
        <p:spPr>
          <a:xfrm>
            <a:off x="536350" y="1864200"/>
            <a:ext cx="8355000" cy="3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API 3.0_rc1 is available now and supports new affiliation types and section for research resources.  </a:t>
            </a:r>
            <a:r>
              <a:rPr lang="en-US" sz="2400" b="0" i="0" u="sng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Test program launch</a:t>
            </a:r>
            <a:r>
              <a:rPr lang="en-US" sz="2400" u="sng" dirty="0"/>
              <a:t>ed</a:t>
            </a:r>
            <a:r>
              <a:rPr lang="en-US" sz="2400" b="0" i="0" u="sng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 October</a:t>
            </a:r>
            <a:endParaRPr sz="24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API 3.0_rc2 will support On Behalf Of workflows (User and Token Delegation).  </a:t>
            </a:r>
            <a:r>
              <a:rPr lang="en-US" sz="2400" b="0" i="0" u="sng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Soliciting interest in pilot project Q4 2019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endParaRPr lang="en-GB" sz="2400" b="1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buNone/>
            </a:pPr>
            <a:r>
              <a:rPr lang="en-GB" sz="2500" i="1" dirty="0">
                <a:solidFill>
                  <a:schemeClr val="tx1"/>
                </a:solidFill>
                <a:latin typeface="Open Sans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https://orcid.org/content/api-v3-beta-tester-request</a:t>
            </a:r>
            <a:r>
              <a:rPr lang="en-GB" sz="2400" b="1" dirty="0"/>
              <a:t> </a:t>
            </a:r>
            <a:endParaRPr sz="2400" b="1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2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69"/>
          <p:cNvSpPr txBox="1">
            <a:spLocks noGrp="1"/>
          </p:cNvSpPr>
          <p:nvPr>
            <p:ph type="title"/>
          </p:nvPr>
        </p:nvSpPr>
        <p:spPr>
          <a:xfrm>
            <a:off x="2545500" y="596550"/>
            <a:ext cx="4053000" cy="984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Pilot Programs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223546" y="2421776"/>
            <a:ext cx="8185682" cy="741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Open Sans" panose="020B0606030504020204"/>
                <a:ea typeface="Gill Sans MT" charset="0"/>
                <a:cs typeface="Gill Sans MT" charset="0"/>
              </a:rPr>
              <a:t>Over 5.6 million registered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29A98-20CB-4DF4-A732-EC58F219E219}"/>
              </a:ext>
            </a:extLst>
          </p:cNvPr>
          <p:cNvSpPr txBox="1"/>
          <p:nvPr/>
        </p:nvSpPr>
        <p:spPr>
          <a:xfrm>
            <a:off x="6271592" y="6380922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As per November 2018</a:t>
            </a:r>
          </a:p>
        </p:txBody>
      </p:sp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id="{7DC3DF3B-2051-4AF0-8D18-53E175CC9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184" y="2113191"/>
            <a:ext cx="1262743" cy="1262743"/>
          </a:xfrm>
          <a:prstGeom prst="rect">
            <a:avLst/>
          </a:prstGeom>
        </p:spPr>
      </p:pic>
      <p:pic>
        <p:nvPicPr>
          <p:cNvPr id="7" name="Graphic 6" descr="Court">
            <a:extLst>
              <a:ext uri="{FF2B5EF4-FFF2-40B4-BE49-F238E27FC236}">
                <a16:creationId xmlns:a16="http://schemas.microsoft.com/office/drawing/2014/main" id="{F4618172-5005-4349-BC03-B7E917140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6971" y="3375934"/>
            <a:ext cx="1262742" cy="1262742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F531A99-3729-4EF3-864D-45097E075334}"/>
              </a:ext>
            </a:extLst>
          </p:cNvPr>
          <p:cNvSpPr txBox="1">
            <a:spLocks/>
          </p:cNvSpPr>
          <p:nvPr/>
        </p:nvSpPr>
        <p:spPr>
          <a:xfrm>
            <a:off x="-135934" y="3742642"/>
            <a:ext cx="8185682" cy="741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Open Sans" panose="020B0606030504020204"/>
                <a:ea typeface="Gill Sans MT" charset="0"/>
                <a:cs typeface="Gill Sans MT" charset="0"/>
              </a:rPr>
              <a:t>Over 930 Member Organizations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CEBB8-21D7-49CC-BD11-B9F7D63C5DCE}"/>
              </a:ext>
            </a:extLst>
          </p:cNvPr>
          <p:cNvSpPr/>
          <p:nvPr/>
        </p:nvSpPr>
        <p:spPr>
          <a:xfrm>
            <a:off x="125785" y="824615"/>
            <a:ext cx="8892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Current Worldwide</a:t>
            </a:r>
            <a:r>
              <a:rPr lang="en-US" sz="44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4200" dirty="0" err="1">
                <a:latin typeface="Open Sans" charset="0"/>
                <a:ea typeface="Open Sans" charset="0"/>
                <a:cs typeface="Open Sans" charset="0"/>
              </a:rPr>
              <a:t>ORCiD</a:t>
            </a:r>
            <a:r>
              <a:rPr lang="en-US" sz="4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Adoption</a:t>
            </a:r>
            <a:r>
              <a:rPr lang="en-US" sz="4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*</a:t>
            </a:r>
            <a:endParaRPr lang="en-GB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C412E5-7090-4F8C-83A0-20AD5D49B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812" y="6380921"/>
            <a:ext cx="504380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9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D854-5939-4311-87FA-44ECCF61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D2CE-76C5-4C09-8986-930236BDF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562100"/>
            <a:ext cx="344129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colleagues at Research Graph in Australia are exploring ways to map international researcher collaboration networks.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6E277-CC7F-49C2-9576-752D68BC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892" y="1693260"/>
            <a:ext cx="4577684" cy="36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7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67430" y="1261379"/>
            <a:ext cx="8185682" cy="2304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err="1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euroCRIS</a:t>
            </a: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believes in collaboration and interoperation between systems via CERIF.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ORCID</a:t>
            </a:r>
            <a:r>
              <a:rPr lang="en-US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identifies researchers and connects them to their contributions and affiliations.</a:t>
            </a:r>
          </a:p>
        </p:txBody>
      </p:sp>
    </p:spTree>
    <p:extLst>
      <p:ext uri="{BB962C8B-B14F-4D97-AF65-F5344CB8AC3E}">
        <p14:creationId xmlns:p14="http://schemas.microsoft.com/office/powerpoint/2010/main" val="306002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79159" y="2276840"/>
            <a:ext cx="8185682" cy="2304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err="1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euroCRIS</a:t>
            </a: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and ORCID </a:t>
            </a:r>
            <a:r>
              <a:rPr lang="en-US" sz="36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are both focused on sharing research information and improving its quality.</a:t>
            </a:r>
            <a:endParaRPr lang="en-US" sz="3600" b="1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1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79159" y="2276840"/>
            <a:ext cx="8185682" cy="2304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Together </a:t>
            </a:r>
            <a:r>
              <a:rPr lang="en-US" sz="36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add value to the research information ecosystem and serve the goal of better research</a:t>
            </a:r>
            <a:r>
              <a:rPr lang="en-US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810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3"/>
          <p:cNvSpPr txBox="1">
            <a:spLocks noGrp="1"/>
          </p:cNvSpPr>
          <p:nvPr>
            <p:ph type="body" idx="1"/>
          </p:nvPr>
        </p:nvSpPr>
        <p:spPr>
          <a:xfrm>
            <a:off x="3122615" y="1562100"/>
            <a:ext cx="541178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0" name="Google Shape;42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00" y="117925"/>
            <a:ext cx="7829402" cy="58720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1" name="Google Shape;421;p73"/>
          <p:cNvSpPr txBox="1">
            <a:spLocks noGrp="1"/>
          </p:cNvSpPr>
          <p:nvPr>
            <p:ph type="title"/>
          </p:nvPr>
        </p:nvSpPr>
        <p:spPr>
          <a:xfrm>
            <a:off x="870975" y="5873400"/>
            <a:ext cx="34593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3600"/>
              <a:t>THANK YOU!</a:t>
            </a:r>
            <a:r>
              <a:rPr lang="en-US" sz="36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3600" b="1" i="0" u="none" strike="noStrike" cap="non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D854-5939-4311-87FA-44ECCF61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D2CE-76C5-4C09-8986-930236BDF9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They are using ORCID </a:t>
            </a:r>
            <a:r>
              <a:rPr lang="en-GB" dirty="0" err="1"/>
              <a:t>iDs</a:t>
            </a:r>
            <a:r>
              <a:rPr lang="en-GB" dirty="0"/>
              <a:t> in research information systems as a way to map connections.</a:t>
            </a:r>
          </a:p>
          <a:p>
            <a:pPr marL="0" indent="0">
              <a:buNone/>
            </a:pPr>
            <a:r>
              <a:rPr lang="en-GB" dirty="0"/>
              <a:t>They would like to invite </a:t>
            </a:r>
            <a:r>
              <a:rPr lang="en-GB" dirty="0" err="1"/>
              <a:t>euroCRIS+ORCID</a:t>
            </a:r>
            <a:r>
              <a:rPr lang="en-GB" dirty="0"/>
              <a:t> members to participate in their new project:</a:t>
            </a:r>
          </a:p>
          <a:p>
            <a:pPr marL="0" indent="0">
              <a:buNone/>
            </a:pPr>
            <a:r>
              <a:rPr lang="en-GB" dirty="0"/>
              <a:t>http://researchgraph.org/rgcs-pilot/</a:t>
            </a:r>
          </a:p>
        </p:txBody>
      </p:sp>
    </p:spTree>
    <p:extLst>
      <p:ext uri="{BB962C8B-B14F-4D97-AF65-F5344CB8AC3E}">
        <p14:creationId xmlns:p14="http://schemas.microsoft.com/office/powerpoint/2010/main" val="42621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What is </a:t>
            </a:r>
            <a:r>
              <a:rPr lang="en-US" dirty="0">
                <a:latin typeface="Open Sans Semibold"/>
                <a:ea typeface="Gill Sans MT" charset="0"/>
                <a:cs typeface="Gill Sans MT" charset="0"/>
              </a:rPr>
              <a:t>ORCID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Open Sans" panose="020B0606030504020204"/>
                <a:ea typeface="Gill Sans MT" charset="0"/>
                <a:cs typeface="Gill Sans MT" charset="0"/>
              </a:rPr>
              <a:t>An identifier for researchers</a:t>
            </a:r>
          </a:p>
          <a:p>
            <a:r>
              <a:rPr lang="en-US" sz="2800" dirty="0">
                <a:latin typeface="Open Sans" panose="020B0606030504020204"/>
                <a:ea typeface="Gill Sans MT" charset="0"/>
                <a:cs typeface="Gill Sans MT" charset="0"/>
              </a:rPr>
              <a:t>A registry</a:t>
            </a:r>
          </a:p>
          <a:p>
            <a:r>
              <a:rPr lang="en-US" sz="2800" dirty="0">
                <a:latin typeface="Open Sans" panose="020B0606030504020204"/>
                <a:ea typeface="Gill Sans MT" charset="0"/>
                <a:cs typeface="Gill Sans MT" charset="0"/>
              </a:rPr>
              <a:t>A set of standard procedures for connecting researchers to their affiliations and activities</a:t>
            </a:r>
          </a:p>
          <a:p>
            <a:r>
              <a:rPr lang="en-US" sz="2800" dirty="0">
                <a:latin typeface="Open Sans" panose="020B0606030504020204"/>
                <a:ea typeface="Gill Sans MT" charset="0"/>
                <a:cs typeface="Gill Sans MT" charset="0"/>
              </a:rPr>
              <a:t>A committed community building connectors</a:t>
            </a:r>
          </a:p>
          <a:p>
            <a:r>
              <a:rPr lang="en-US" sz="2800" dirty="0">
                <a:latin typeface="Open Sans" panose="020B0606030504020204"/>
                <a:ea typeface="Gill Sans MT" charset="0"/>
                <a:cs typeface="Gill Sans MT" charset="0"/>
              </a:rPr>
              <a:t>An international-scale open research effort</a:t>
            </a:r>
          </a:p>
        </p:txBody>
      </p:sp>
    </p:spTree>
    <p:extLst>
      <p:ext uri="{BB962C8B-B14F-4D97-AF65-F5344CB8AC3E}">
        <p14:creationId xmlns:p14="http://schemas.microsoft.com/office/powerpoint/2010/main" val="226710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223546" y="2421776"/>
            <a:ext cx="8185682" cy="741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Open Sans" panose="020B0606030504020204"/>
                <a:ea typeface="Gill Sans MT" charset="0"/>
                <a:cs typeface="Gill Sans MT" charset="0"/>
              </a:rPr>
              <a:t>Over 5.6 million registered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29A98-20CB-4DF4-A732-EC58F219E219}"/>
              </a:ext>
            </a:extLst>
          </p:cNvPr>
          <p:cNvSpPr txBox="1"/>
          <p:nvPr/>
        </p:nvSpPr>
        <p:spPr>
          <a:xfrm>
            <a:off x="6271592" y="6380922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As per November 2018</a:t>
            </a:r>
          </a:p>
        </p:txBody>
      </p:sp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id="{7DC3DF3B-2051-4AF0-8D18-53E175CC9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184" y="2113191"/>
            <a:ext cx="1262743" cy="1262743"/>
          </a:xfrm>
          <a:prstGeom prst="rect">
            <a:avLst/>
          </a:prstGeom>
        </p:spPr>
      </p:pic>
      <p:pic>
        <p:nvPicPr>
          <p:cNvPr id="7" name="Graphic 6" descr="Court">
            <a:extLst>
              <a:ext uri="{FF2B5EF4-FFF2-40B4-BE49-F238E27FC236}">
                <a16:creationId xmlns:a16="http://schemas.microsoft.com/office/drawing/2014/main" id="{F4618172-5005-4349-BC03-B7E917140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6971" y="3375934"/>
            <a:ext cx="1262742" cy="1262742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F531A99-3729-4EF3-864D-45097E075334}"/>
              </a:ext>
            </a:extLst>
          </p:cNvPr>
          <p:cNvSpPr txBox="1">
            <a:spLocks/>
          </p:cNvSpPr>
          <p:nvPr/>
        </p:nvSpPr>
        <p:spPr>
          <a:xfrm>
            <a:off x="-135934" y="3742642"/>
            <a:ext cx="8185682" cy="741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Open Sans" panose="020B0606030504020204"/>
                <a:ea typeface="Gill Sans MT" charset="0"/>
                <a:cs typeface="Gill Sans MT" charset="0"/>
              </a:rPr>
              <a:t>Over 930 Member Organizations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CEBB8-21D7-49CC-BD11-B9F7D63C5DCE}"/>
              </a:ext>
            </a:extLst>
          </p:cNvPr>
          <p:cNvSpPr/>
          <p:nvPr/>
        </p:nvSpPr>
        <p:spPr>
          <a:xfrm>
            <a:off x="125785" y="824615"/>
            <a:ext cx="8892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Current Worldwide</a:t>
            </a:r>
            <a:r>
              <a:rPr lang="en-US" sz="44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4200" dirty="0" err="1">
                <a:latin typeface="Open Sans" charset="0"/>
                <a:ea typeface="Open Sans" charset="0"/>
                <a:cs typeface="Open Sans" charset="0"/>
              </a:rPr>
              <a:t>ORCiD</a:t>
            </a:r>
            <a:r>
              <a:rPr lang="en-US" sz="4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Adoption</a:t>
            </a:r>
            <a:r>
              <a:rPr lang="en-US" sz="4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*</a:t>
            </a:r>
            <a:endParaRPr lang="en-GB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C412E5-7090-4F8C-83A0-20AD5D49BA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812" y="6380921"/>
            <a:ext cx="504380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5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1504288" y="2746259"/>
            <a:ext cx="6139262" cy="7721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32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5000"/>
              <a:buFont typeface="Arial"/>
              <a:buChar char="•"/>
              <a:defRPr sz="28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What’s next at ORCID?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5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33" y="1543123"/>
            <a:ext cx="8234750" cy="38611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0778" y="715206"/>
            <a:ext cx="7935629" cy="73855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BUILDING VALUE BY SECTOR</a:t>
            </a:r>
          </a:p>
        </p:txBody>
      </p:sp>
    </p:spTree>
    <p:extLst>
      <p:ext uri="{BB962C8B-B14F-4D97-AF65-F5344CB8AC3E}">
        <p14:creationId xmlns:p14="http://schemas.microsoft.com/office/powerpoint/2010/main" val="41235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43132" y="795801"/>
            <a:ext cx="8176847" cy="73855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Semibold"/>
                <a:ea typeface="Gill Sans MT" charset="0"/>
                <a:cs typeface="Gill Sans MT" charset="0"/>
              </a:rPr>
              <a:t>2019: THE YEAR OF THE RESEARCHER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5C4A60-D977-A54C-8F77-E44D6EA297A2}"/>
              </a:ext>
            </a:extLst>
          </p:cNvPr>
          <p:cNvSpPr txBox="1">
            <a:spLocks/>
          </p:cNvSpPr>
          <p:nvPr/>
        </p:nvSpPr>
        <p:spPr>
          <a:xfrm>
            <a:off x="695179" y="1714499"/>
            <a:ext cx="7924800" cy="43476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0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latin typeface="Open Sans" panose="020B0606030504020204"/>
              </a:rPr>
              <a:t>In 2019 we will:</a:t>
            </a:r>
          </a:p>
          <a:p>
            <a:r>
              <a:rPr lang="en-GB" sz="2600" dirty="0">
                <a:latin typeface="Open Sans" panose="020B0606030504020204"/>
              </a:rPr>
              <a:t>Encourage the re-use of data in ORCID records by helping data “re-users” to assess the trustworthiness of assertions. (</a:t>
            </a:r>
            <a:r>
              <a:rPr lang="en-GB" sz="2600" dirty="0">
                <a:latin typeface="Open Sans" panose="020B0606030504020204"/>
                <a:sym typeface="Wingdings" panose="05000000000000000000" pitchFamily="2" charset="2"/>
              </a:rPr>
              <a:t> OBO)</a:t>
            </a:r>
            <a:endParaRPr lang="en-GB" sz="2600" dirty="0">
              <a:latin typeface="Open Sans" panose="020B0606030504020204"/>
            </a:endParaRPr>
          </a:p>
          <a:p>
            <a:r>
              <a:rPr lang="en-GB" sz="2600" dirty="0">
                <a:latin typeface="Open Sans" panose="020B0606030504020204"/>
              </a:rPr>
              <a:t>Explore ways of easing reporting to funders and supporting organizations. (</a:t>
            </a:r>
            <a:r>
              <a:rPr lang="en-GB" sz="2600" dirty="0">
                <a:latin typeface="Open Sans" panose="020B0606030504020204"/>
                <a:sym typeface="Wingdings" panose="05000000000000000000" pitchFamily="2" charset="2"/>
              </a:rPr>
              <a:t> ORBIT)</a:t>
            </a:r>
            <a:endParaRPr lang="en-GB" sz="2600" dirty="0">
              <a:latin typeface="Open Sans" panose="020B0606030504020204"/>
            </a:endParaRPr>
          </a:p>
          <a:p>
            <a:r>
              <a:rPr lang="en-GB" sz="2600" dirty="0">
                <a:latin typeface="Open Sans" panose="020B0606030504020204"/>
              </a:rPr>
              <a:t>Enhance ORCID records to show more activities, contributions, and affiliations. (</a:t>
            </a:r>
            <a:r>
              <a:rPr lang="en-GB" sz="2600" dirty="0">
                <a:latin typeface="Open Sans" panose="020B0606030504020204"/>
                <a:sym typeface="Wingdings" panose="05000000000000000000" pitchFamily="2" charset="2"/>
              </a:rPr>
              <a:t> UI/API updates)</a:t>
            </a:r>
            <a:endParaRPr lang="en-GB" sz="2600" dirty="0">
              <a:latin typeface="Open Sans" panose="020B0606030504020204"/>
            </a:endParaRPr>
          </a:p>
          <a:p>
            <a:r>
              <a:rPr lang="en-GB" sz="2600" dirty="0">
                <a:latin typeface="Open Sans" panose="020B0606030504020204"/>
              </a:rPr>
              <a:t>Enable researchers to display richer pictures of more kinds of career. (</a:t>
            </a:r>
            <a:r>
              <a:rPr lang="en-GB" sz="2600" dirty="0">
                <a:latin typeface="Open Sans" panose="020B0606030504020204"/>
                <a:sym typeface="Wingdings" panose="05000000000000000000" pitchFamily="2" charset="2"/>
              </a:rPr>
              <a:t> UI/API updates)</a:t>
            </a:r>
            <a:endParaRPr lang="en-GB" sz="2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163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CID 2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22ACAA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RCID 2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1409</Words>
  <Application>Microsoft Office PowerPoint</Application>
  <PresentationFormat>On-screen Show (4:3)</PresentationFormat>
  <Paragraphs>172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Cabin</vt:lpstr>
      <vt:lpstr>Calibri</vt:lpstr>
      <vt:lpstr>Gill Sans MT</vt:lpstr>
      <vt:lpstr>Noto Sans</vt:lpstr>
      <vt:lpstr>Open Sans</vt:lpstr>
      <vt:lpstr>Open Sans SemiBold</vt:lpstr>
      <vt:lpstr>Open Sans SemiBold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An invitation</vt:lpstr>
      <vt:lpstr>An invitation</vt:lpstr>
      <vt:lpstr>What is ORCID?</vt:lpstr>
      <vt:lpstr>PowerPoint Presentation</vt:lpstr>
      <vt:lpstr>PowerPoint Presentation</vt:lpstr>
      <vt:lpstr>BUILDING VALUE BY SECTOR</vt:lpstr>
      <vt:lpstr>2019: THE YEAR OF THE RESEARCHER</vt:lpstr>
      <vt:lpstr>PowerPoint Presentation</vt:lpstr>
      <vt:lpstr>Understanding assertions</vt:lpstr>
      <vt:lpstr>PowerPoint Presentation</vt:lpstr>
      <vt:lpstr>Understanding assertions</vt:lpstr>
      <vt:lpstr>Understanding assertions</vt:lpstr>
      <vt:lpstr>PowerPoint Presentation</vt:lpstr>
      <vt:lpstr>SHOWING WHO DID WHAT…</vt:lpstr>
      <vt:lpstr>How does OBO help researchers?</vt:lpstr>
      <vt:lpstr>PowerPoint Presentation</vt:lpstr>
      <vt:lpstr>Orbit: an overview</vt:lpstr>
      <vt:lpstr>Orbit: an overview</vt:lpstr>
      <vt:lpstr>What’s next?</vt:lpstr>
      <vt:lpstr>What’s next?</vt:lpstr>
      <vt:lpstr>PowerPoint Presentation</vt:lpstr>
      <vt:lpstr>ACADEMIA AND BEYOND</vt:lpstr>
      <vt:lpstr>KEY COMMUNITIES</vt:lpstr>
      <vt:lpstr>KEY COMMUNITIES</vt:lpstr>
      <vt:lpstr>PowerPoint Presentation</vt:lpstr>
      <vt:lpstr>Pilot Programs 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buster</dc:creator>
  <cp:keywords/>
  <dc:description/>
  <cp:lastModifiedBy>Ivo Wijnbergen</cp:lastModifiedBy>
  <cp:revision>292</cp:revision>
  <cp:lastPrinted>2017-10-12T14:42:34Z</cp:lastPrinted>
  <dcterms:created xsi:type="dcterms:W3CDTF">2016-10-01T00:06:23Z</dcterms:created>
  <dcterms:modified xsi:type="dcterms:W3CDTF">2018-11-28T10:22:20Z</dcterms:modified>
  <cp:category/>
</cp:coreProperties>
</file>