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95" r:id="rId3"/>
    <p:sldMasterId id="2147483708" r:id="rId4"/>
  </p:sldMasterIdLst>
  <p:notesMasterIdLst>
    <p:notesMasterId r:id="rId32"/>
  </p:notesMasterIdLst>
  <p:sldIdLst>
    <p:sldId id="768" r:id="rId5"/>
    <p:sldId id="769" r:id="rId6"/>
    <p:sldId id="370" r:id="rId7"/>
    <p:sldId id="770" r:id="rId8"/>
    <p:sldId id="771" r:id="rId9"/>
    <p:sldId id="767" r:id="rId10"/>
    <p:sldId id="344" r:id="rId11"/>
    <p:sldId id="455" r:id="rId12"/>
    <p:sldId id="773" r:id="rId13"/>
    <p:sldId id="278" r:id="rId14"/>
    <p:sldId id="279" r:id="rId15"/>
    <p:sldId id="454" r:id="rId16"/>
    <p:sldId id="395" r:id="rId17"/>
    <p:sldId id="408" r:id="rId18"/>
    <p:sldId id="418" r:id="rId19"/>
    <p:sldId id="453" r:id="rId20"/>
    <p:sldId id="417" r:id="rId21"/>
    <p:sldId id="347" r:id="rId22"/>
    <p:sldId id="457" r:id="rId23"/>
    <p:sldId id="460" r:id="rId24"/>
    <p:sldId id="772" r:id="rId25"/>
    <p:sldId id="277" r:id="rId26"/>
    <p:sldId id="774" r:id="rId27"/>
    <p:sldId id="346" r:id="rId28"/>
    <p:sldId id="765" r:id="rId29"/>
    <p:sldId id="262" r:id="rId30"/>
    <p:sldId id="28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ert Peter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3" autoAdjust="0"/>
    <p:restoredTop sz="92871"/>
  </p:normalViewPr>
  <p:slideViewPr>
    <p:cSldViewPr snapToGrid="0" snapToObjects="1" showGuides="1">
      <p:cViewPr varScale="1">
        <p:scale>
          <a:sx n="64" d="100"/>
          <a:sy n="64" d="100"/>
        </p:scale>
        <p:origin x="148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3" d="100"/>
        <a:sy n="12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C45A39-D087-4D79-900F-5B291819A15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A84451F-ED48-4F89-88E1-B33D4EA4479E}">
      <dgm:prSet phldrT="[Text]" custT="1"/>
      <dgm:spPr>
        <a:solidFill>
          <a:schemeClr val="tx1"/>
        </a:solidFill>
        <a:ln>
          <a:solidFill>
            <a:schemeClr val="bg2">
              <a:lumMod val="20000"/>
              <a:lumOff val="80000"/>
            </a:schemeClr>
          </a:solidFill>
        </a:ln>
      </dgm:spPr>
      <dgm:t>
        <a:bodyPr/>
        <a:lstStyle/>
        <a:p>
          <a:endParaRPr lang="en-GB" sz="1800" dirty="0">
            <a:solidFill>
              <a:schemeClr val="bg2"/>
            </a:solidFill>
          </a:endParaRPr>
        </a:p>
      </dgm:t>
    </dgm:pt>
    <dgm:pt modelId="{AB25F344-B93A-4E8E-AEB4-E2AA1FA17009}" type="parTrans" cxnId="{B7FCF880-3C14-47C9-BBB0-FAC324F76177}">
      <dgm:prSet/>
      <dgm:spPr/>
      <dgm:t>
        <a:bodyPr/>
        <a:lstStyle/>
        <a:p>
          <a:endParaRPr lang="en-GB"/>
        </a:p>
      </dgm:t>
    </dgm:pt>
    <dgm:pt modelId="{BB1E6346-587A-4F15-B2FC-BF13F7CB1E63}" type="sibTrans" cxnId="{B7FCF880-3C14-47C9-BBB0-FAC324F76177}">
      <dgm:prSet/>
      <dgm:spPr/>
      <dgm:t>
        <a:bodyPr/>
        <a:lstStyle/>
        <a:p>
          <a:endParaRPr lang="en-GB"/>
        </a:p>
      </dgm:t>
    </dgm:pt>
    <dgm:pt modelId="{A545A3D3-F403-4940-9663-37D7D05C8DED}">
      <dgm:prSet phldrT="[Text]" custT="1"/>
      <dgm:spPr>
        <a:solidFill>
          <a:schemeClr val="tx1"/>
        </a:solidFill>
        <a:ln>
          <a:solidFill>
            <a:schemeClr val="bg2">
              <a:lumMod val="20000"/>
              <a:lumOff val="80000"/>
            </a:schemeClr>
          </a:solidFill>
        </a:ln>
      </dgm:spPr>
      <dgm:t>
        <a:bodyPr/>
        <a:lstStyle/>
        <a:p>
          <a:endParaRPr lang="en-GB" sz="1800" kern="1200" dirty="0">
            <a:solidFill>
              <a:schemeClr val="bg2"/>
            </a:solidFill>
            <a:latin typeface="Arial"/>
            <a:ea typeface="+mn-ea"/>
            <a:cs typeface="+mn-cs"/>
          </a:endParaRPr>
        </a:p>
      </dgm:t>
    </dgm:pt>
    <dgm:pt modelId="{A6352CB1-872F-4E80-85C6-1BC623EE74D2}" type="parTrans" cxnId="{D70342DB-33FC-44A2-9EA1-113D5637F942}">
      <dgm:prSet/>
      <dgm:spPr/>
      <dgm:t>
        <a:bodyPr/>
        <a:lstStyle/>
        <a:p>
          <a:endParaRPr lang="en-GB"/>
        </a:p>
      </dgm:t>
    </dgm:pt>
    <dgm:pt modelId="{AD0349AB-956C-4B43-91B5-A5F82C2C80F2}" type="sibTrans" cxnId="{D70342DB-33FC-44A2-9EA1-113D5637F942}">
      <dgm:prSet/>
      <dgm:spPr/>
      <dgm:t>
        <a:bodyPr/>
        <a:lstStyle/>
        <a:p>
          <a:endParaRPr lang="en-GB"/>
        </a:p>
      </dgm:t>
    </dgm:pt>
    <dgm:pt modelId="{3E2EDFE2-5E6E-4711-A6B0-B5AB43E7C33A}">
      <dgm:prSet phldrT="[Text]" custT="1"/>
      <dgm:spPr>
        <a:solidFill>
          <a:schemeClr val="tx1"/>
        </a:solidFill>
        <a:ln>
          <a:solidFill>
            <a:schemeClr val="bg2">
              <a:lumMod val="20000"/>
              <a:lumOff val="80000"/>
            </a:schemeClr>
          </a:solidFill>
        </a:ln>
      </dgm:spPr>
      <dgm:t>
        <a:bodyPr/>
        <a:lstStyle/>
        <a:p>
          <a:pPr>
            <a:buFont typeface="+mj-lt"/>
            <a:buAutoNum type="arabicPeriod"/>
          </a:pPr>
          <a:endParaRPr lang="en-GB" sz="1800" kern="1200" dirty="0">
            <a:solidFill>
              <a:schemeClr val="bg2"/>
            </a:solidFill>
            <a:latin typeface="Arial"/>
            <a:ea typeface="+mn-ea"/>
            <a:cs typeface="+mn-cs"/>
          </a:endParaRPr>
        </a:p>
      </dgm:t>
    </dgm:pt>
    <dgm:pt modelId="{57447BD7-3A9C-40C0-83AA-3D19F99C15D3}" type="parTrans" cxnId="{13D33DCD-8F74-4C0A-ABAF-5C8DDD446245}">
      <dgm:prSet/>
      <dgm:spPr/>
      <dgm:t>
        <a:bodyPr/>
        <a:lstStyle/>
        <a:p>
          <a:endParaRPr lang="en-GB"/>
        </a:p>
      </dgm:t>
    </dgm:pt>
    <dgm:pt modelId="{91648DBE-62D7-4E32-8761-6C63E34D0284}" type="sibTrans" cxnId="{13D33DCD-8F74-4C0A-ABAF-5C8DDD446245}">
      <dgm:prSet/>
      <dgm:spPr/>
      <dgm:t>
        <a:bodyPr/>
        <a:lstStyle/>
        <a:p>
          <a:endParaRPr lang="en-GB"/>
        </a:p>
      </dgm:t>
    </dgm:pt>
    <dgm:pt modelId="{8752BDED-F6E5-4BC0-9E36-912F089B6509}">
      <dgm:prSet custT="1"/>
      <dgm:spPr>
        <a:ln>
          <a:solidFill>
            <a:schemeClr val="bg2">
              <a:lumMod val="40000"/>
              <a:lumOff val="60000"/>
            </a:schemeClr>
          </a:solidFill>
        </a:ln>
      </dgm:spPr>
      <dgm:t>
        <a:bodyPr/>
        <a:lstStyle/>
        <a:p>
          <a:pPr>
            <a:buNone/>
          </a:pPr>
          <a:r>
            <a:rPr lang="en-US" sz="2200" kern="1200" dirty="0">
              <a:solidFill>
                <a:srgbClr val="6D6E71"/>
              </a:solidFill>
              <a:latin typeface="Arial"/>
              <a:ea typeface="+mn-ea"/>
              <a:cs typeface="+mn-cs"/>
            </a:rPr>
            <a:t>Transparency creates trust</a:t>
          </a:r>
          <a:endParaRPr lang="en-GB" sz="2200" kern="1200" dirty="0">
            <a:solidFill>
              <a:srgbClr val="6D6E71"/>
            </a:solidFill>
            <a:latin typeface="Arial"/>
            <a:ea typeface="+mn-ea"/>
            <a:cs typeface="+mn-cs"/>
          </a:endParaRPr>
        </a:p>
      </dgm:t>
    </dgm:pt>
    <dgm:pt modelId="{51D6455D-1EC6-4D55-A70D-85E381DECA3B}" type="parTrans" cxnId="{24C72C72-D015-48A8-BF63-64BC994DC38E}">
      <dgm:prSet/>
      <dgm:spPr/>
      <dgm:t>
        <a:bodyPr/>
        <a:lstStyle/>
        <a:p>
          <a:endParaRPr lang="en-GB"/>
        </a:p>
      </dgm:t>
    </dgm:pt>
    <dgm:pt modelId="{B9A672AF-0A82-4AB1-9FC9-DD7AE2AEA46E}" type="sibTrans" cxnId="{24C72C72-D015-48A8-BF63-64BC994DC38E}">
      <dgm:prSet/>
      <dgm:spPr/>
      <dgm:t>
        <a:bodyPr/>
        <a:lstStyle/>
        <a:p>
          <a:endParaRPr lang="en-GB"/>
        </a:p>
      </dgm:t>
    </dgm:pt>
    <dgm:pt modelId="{0456F403-8054-40DC-B7C8-8EC78DFD4428}">
      <dgm:prSet custT="1"/>
      <dgm:spPr>
        <a:ln>
          <a:solidFill>
            <a:schemeClr val="bg2">
              <a:lumMod val="40000"/>
              <a:lumOff val="60000"/>
            </a:schemeClr>
          </a:solidFill>
        </a:ln>
      </dgm:spPr>
      <dgm:t>
        <a:bodyPr/>
        <a:lstStyle/>
        <a:p>
          <a:pPr>
            <a:buNone/>
          </a:pPr>
          <a:r>
            <a:rPr lang="en-US" sz="2200" dirty="0">
              <a:solidFill>
                <a:schemeClr val="bg2"/>
              </a:solidFill>
              <a:latin typeface="Arial"/>
              <a:ea typeface="+mn-ea"/>
              <a:cs typeface="+mn-cs"/>
            </a:rPr>
            <a:t>Trust enables re-use and automation</a:t>
          </a:r>
          <a:endParaRPr lang="en-GB" sz="2200" dirty="0"/>
        </a:p>
      </dgm:t>
    </dgm:pt>
    <dgm:pt modelId="{129E60B2-0DFF-4DDE-B2F2-D9085074B281}" type="parTrans" cxnId="{5672BFD9-C28F-4FD5-BF21-F12C57B39D09}">
      <dgm:prSet/>
      <dgm:spPr/>
      <dgm:t>
        <a:bodyPr/>
        <a:lstStyle/>
        <a:p>
          <a:endParaRPr lang="en-GB"/>
        </a:p>
      </dgm:t>
    </dgm:pt>
    <dgm:pt modelId="{B3A88583-49E6-457E-96AB-2D859AD490D7}" type="sibTrans" cxnId="{5672BFD9-C28F-4FD5-BF21-F12C57B39D09}">
      <dgm:prSet/>
      <dgm:spPr/>
      <dgm:t>
        <a:bodyPr/>
        <a:lstStyle/>
        <a:p>
          <a:endParaRPr lang="en-GB"/>
        </a:p>
      </dgm:t>
    </dgm:pt>
    <dgm:pt modelId="{B6740F23-79F9-4168-A51B-1898EF97C1CE}">
      <dgm:prSet custT="1"/>
      <dgm:spPr>
        <a:ln>
          <a:solidFill>
            <a:schemeClr val="bg2">
              <a:lumMod val="40000"/>
              <a:lumOff val="60000"/>
            </a:schemeClr>
          </a:solidFill>
        </a:ln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2100" kern="1200" dirty="0">
              <a:solidFill>
                <a:schemeClr val="bg2"/>
              </a:solidFill>
              <a:latin typeface="Arial"/>
              <a:ea typeface="+mn-ea"/>
              <a:cs typeface="+mn-cs"/>
            </a:rPr>
            <a:t>Re-use and automation save researchers time and effort, leading to a better user experience.</a:t>
          </a:r>
          <a:endParaRPr lang="en-GB" sz="2100" kern="1200" dirty="0">
            <a:solidFill>
              <a:srgbClr val="A6CE38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D3E8D2B1-DF91-4951-B50E-ED87FDFF6C29}" type="parTrans" cxnId="{A79F72B9-3362-4DEF-994B-79C75867265F}">
      <dgm:prSet/>
      <dgm:spPr/>
      <dgm:t>
        <a:bodyPr/>
        <a:lstStyle/>
        <a:p>
          <a:endParaRPr lang="en-GB"/>
        </a:p>
      </dgm:t>
    </dgm:pt>
    <dgm:pt modelId="{402E4AA5-4B21-4729-8B23-A691BEAB2D47}" type="sibTrans" cxnId="{A79F72B9-3362-4DEF-994B-79C75867265F}">
      <dgm:prSet/>
      <dgm:spPr/>
      <dgm:t>
        <a:bodyPr/>
        <a:lstStyle/>
        <a:p>
          <a:endParaRPr lang="en-GB"/>
        </a:p>
      </dgm:t>
    </dgm:pt>
    <dgm:pt modelId="{E18C8872-86B0-48AA-85A0-1CAA0901D9B9}" type="pres">
      <dgm:prSet presAssocID="{0AC45A39-D087-4D79-900F-5B291819A15E}" presName="linearFlow" presStyleCnt="0">
        <dgm:presLayoutVars>
          <dgm:dir/>
          <dgm:animLvl val="lvl"/>
          <dgm:resizeHandles val="exact"/>
        </dgm:presLayoutVars>
      </dgm:prSet>
      <dgm:spPr/>
    </dgm:pt>
    <dgm:pt modelId="{0E75A978-AFE5-4F26-AC88-D70D198D3791}" type="pres">
      <dgm:prSet presAssocID="{BA84451F-ED48-4F89-88E1-B33D4EA4479E}" presName="composite" presStyleCnt="0"/>
      <dgm:spPr/>
    </dgm:pt>
    <dgm:pt modelId="{F6F8FB64-9FDE-4EB5-90A8-9D9140BE0471}" type="pres">
      <dgm:prSet presAssocID="{BA84451F-ED48-4F89-88E1-B33D4EA4479E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E9706AA0-8B6F-4F70-BB27-45E50845C328}" type="pres">
      <dgm:prSet presAssocID="{BA84451F-ED48-4F89-88E1-B33D4EA4479E}" presName="descendantText" presStyleLbl="alignAcc1" presStyleIdx="0" presStyleCnt="3">
        <dgm:presLayoutVars>
          <dgm:bulletEnabled val="1"/>
        </dgm:presLayoutVars>
      </dgm:prSet>
      <dgm:spPr/>
    </dgm:pt>
    <dgm:pt modelId="{519A6B0B-E397-428B-8CA4-39D9DE41B07C}" type="pres">
      <dgm:prSet presAssocID="{BB1E6346-587A-4F15-B2FC-BF13F7CB1E63}" presName="sp" presStyleCnt="0"/>
      <dgm:spPr/>
    </dgm:pt>
    <dgm:pt modelId="{50504297-F09F-4AF2-A322-7161E1691179}" type="pres">
      <dgm:prSet presAssocID="{A545A3D3-F403-4940-9663-37D7D05C8DED}" presName="composite" presStyleCnt="0"/>
      <dgm:spPr/>
    </dgm:pt>
    <dgm:pt modelId="{C69B97F8-221A-4CF5-8FE0-1DBD38D45CC7}" type="pres">
      <dgm:prSet presAssocID="{A545A3D3-F403-4940-9663-37D7D05C8DED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344C3351-5617-4F0B-B183-2466D656EE7E}" type="pres">
      <dgm:prSet presAssocID="{A545A3D3-F403-4940-9663-37D7D05C8DED}" presName="descendantText" presStyleLbl="alignAcc1" presStyleIdx="1" presStyleCnt="3">
        <dgm:presLayoutVars>
          <dgm:bulletEnabled val="1"/>
        </dgm:presLayoutVars>
      </dgm:prSet>
      <dgm:spPr/>
    </dgm:pt>
    <dgm:pt modelId="{403ED454-09D0-4F1F-B46D-525A7FCE8EE6}" type="pres">
      <dgm:prSet presAssocID="{AD0349AB-956C-4B43-91B5-A5F82C2C80F2}" presName="sp" presStyleCnt="0"/>
      <dgm:spPr/>
    </dgm:pt>
    <dgm:pt modelId="{EFC966A3-BB1A-4342-8B75-E68DF9600EC7}" type="pres">
      <dgm:prSet presAssocID="{3E2EDFE2-5E6E-4711-A6B0-B5AB43E7C33A}" presName="composite" presStyleCnt="0"/>
      <dgm:spPr/>
    </dgm:pt>
    <dgm:pt modelId="{18765165-157A-4123-9D9F-EBFFF6D1598F}" type="pres">
      <dgm:prSet presAssocID="{3E2EDFE2-5E6E-4711-A6B0-B5AB43E7C33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132D5F56-A383-4A97-B2BD-91FD63F2D479}" type="pres">
      <dgm:prSet presAssocID="{3E2EDFE2-5E6E-4711-A6B0-B5AB43E7C33A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F773DE1A-7568-4116-9684-BEE95446F6BA}" type="presOf" srcId="{B6740F23-79F9-4168-A51B-1898EF97C1CE}" destId="{132D5F56-A383-4A97-B2BD-91FD63F2D479}" srcOrd="0" destOrd="0" presId="urn:microsoft.com/office/officeart/2005/8/layout/chevron2"/>
    <dgm:cxn modelId="{903A106A-C866-4639-B25F-2BE51C8F9412}" type="presOf" srcId="{0456F403-8054-40DC-B7C8-8EC78DFD4428}" destId="{344C3351-5617-4F0B-B183-2466D656EE7E}" srcOrd="0" destOrd="0" presId="urn:microsoft.com/office/officeart/2005/8/layout/chevron2"/>
    <dgm:cxn modelId="{24C72C72-D015-48A8-BF63-64BC994DC38E}" srcId="{BA84451F-ED48-4F89-88E1-B33D4EA4479E}" destId="{8752BDED-F6E5-4BC0-9E36-912F089B6509}" srcOrd="0" destOrd="0" parTransId="{51D6455D-1EC6-4D55-A70D-85E381DECA3B}" sibTransId="{B9A672AF-0A82-4AB1-9FC9-DD7AE2AEA46E}"/>
    <dgm:cxn modelId="{81F8AC73-70FF-4F72-B139-0879C14062ED}" type="presOf" srcId="{A545A3D3-F403-4940-9663-37D7D05C8DED}" destId="{C69B97F8-221A-4CF5-8FE0-1DBD38D45CC7}" srcOrd="0" destOrd="0" presId="urn:microsoft.com/office/officeart/2005/8/layout/chevron2"/>
    <dgm:cxn modelId="{B7FCF880-3C14-47C9-BBB0-FAC324F76177}" srcId="{0AC45A39-D087-4D79-900F-5B291819A15E}" destId="{BA84451F-ED48-4F89-88E1-B33D4EA4479E}" srcOrd="0" destOrd="0" parTransId="{AB25F344-B93A-4E8E-AEB4-E2AA1FA17009}" sibTransId="{BB1E6346-587A-4F15-B2FC-BF13F7CB1E63}"/>
    <dgm:cxn modelId="{8703B397-D0E8-4F6A-904E-76F74F311DC0}" type="presOf" srcId="{0AC45A39-D087-4D79-900F-5B291819A15E}" destId="{E18C8872-86B0-48AA-85A0-1CAA0901D9B9}" srcOrd="0" destOrd="0" presId="urn:microsoft.com/office/officeart/2005/8/layout/chevron2"/>
    <dgm:cxn modelId="{34414EA2-3178-4AE5-A9B7-CA24749F904F}" type="presOf" srcId="{BA84451F-ED48-4F89-88E1-B33D4EA4479E}" destId="{F6F8FB64-9FDE-4EB5-90A8-9D9140BE0471}" srcOrd="0" destOrd="0" presId="urn:microsoft.com/office/officeart/2005/8/layout/chevron2"/>
    <dgm:cxn modelId="{A79F72B9-3362-4DEF-994B-79C75867265F}" srcId="{3E2EDFE2-5E6E-4711-A6B0-B5AB43E7C33A}" destId="{B6740F23-79F9-4168-A51B-1898EF97C1CE}" srcOrd="0" destOrd="0" parTransId="{D3E8D2B1-DF91-4951-B50E-ED87FDFF6C29}" sibTransId="{402E4AA5-4B21-4729-8B23-A691BEAB2D47}"/>
    <dgm:cxn modelId="{B68C3DC8-22D1-4461-8826-3D1703FD3072}" type="presOf" srcId="{8752BDED-F6E5-4BC0-9E36-912F089B6509}" destId="{E9706AA0-8B6F-4F70-BB27-45E50845C328}" srcOrd="0" destOrd="0" presId="urn:microsoft.com/office/officeart/2005/8/layout/chevron2"/>
    <dgm:cxn modelId="{13D33DCD-8F74-4C0A-ABAF-5C8DDD446245}" srcId="{0AC45A39-D087-4D79-900F-5B291819A15E}" destId="{3E2EDFE2-5E6E-4711-A6B0-B5AB43E7C33A}" srcOrd="2" destOrd="0" parTransId="{57447BD7-3A9C-40C0-83AA-3D19F99C15D3}" sibTransId="{91648DBE-62D7-4E32-8761-6C63E34D0284}"/>
    <dgm:cxn modelId="{5672BFD9-C28F-4FD5-BF21-F12C57B39D09}" srcId="{A545A3D3-F403-4940-9663-37D7D05C8DED}" destId="{0456F403-8054-40DC-B7C8-8EC78DFD4428}" srcOrd="0" destOrd="0" parTransId="{129E60B2-0DFF-4DDE-B2F2-D9085074B281}" sibTransId="{B3A88583-49E6-457E-96AB-2D859AD490D7}"/>
    <dgm:cxn modelId="{D70342DB-33FC-44A2-9EA1-113D5637F942}" srcId="{0AC45A39-D087-4D79-900F-5B291819A15E}" destId="{A545A3D3-F403-4940-9663-37D7D05C8DED}" srcOrd="1" destOrd="0" parTransId="{A6352CB1-872F-4E80-85C6-1BC623EE74D2}" sibTransId="{AD0349AB-956C-4B43-91B5-A5F82C2C80F2}"/>
    <dgm:cxn modelId="{EE6462F0-0476-41F5-A190-65ACEDE35D52}" type="presOf" srcId="{3E2EDFE2-5E6E-4711-A6B0-B5AB43E7C33A}" destId="{18765165-157A-4123-9D9F-EBFFF6D1598F}" srcOrd="0" destOrd="0" presId="urn:microsoft.com/office/officeart/2005/8/layout/chevron2"/>
    <dgm:cxn modelId="{963A827C-3A3A-4AF8-A2B8-ECBE4C5D09FA}" type="presParOf" srcId="{E18C8872-86B0-48AA-85A0-1CAA0901D9B9}" destId="{0E75A978-AFE5-4F26-AC88-D70D198D3791}" srcOrd="0" destOrd="0" presId="urn:microsoft.com/office/officeart/2005/8/layout/chevron2"/>
    <dgm:cxn modelId="{FD0EE031-58F6-440F-9FE8-677F86AFB284}" type="presParOf" srcId="{0E75A978-AFE5-4F26-AC88-D70D198D3791}" destId="{F6F8FB64-9FDE-4EB5-90A8-9D9140BE0471}" srcOrd="0" destOrd="0" presId="urn:microsoft.com/office/officeart/2005/8/layout/chevron2"/>
    <dgm:cxn modelId="{04D49CE4-E037-4BD0-9C7E-2F8A9F3E00C4}" type="presParOf" srcId="{0E75A978-AFE5-4F26-AC88-D70D198D3791}" destId="{E9706AA0-8B6F-4F70-BB27-45E50845C328}" srcOrd="1" destOrd="0" presId="urn:microsoft.com/office/officeart/2005/8/layout/chevron2"/>
    <dgm:cxn modelId="{1E44F93F-A3E6-4124-96C5-A73FD0FB33A6}" type="presParOf" srcId="{E18C8872-86B0-48AA-85A0-1CAA0901D9B9}" destId="{519A6B0B-E397-428B-8CA4-39D9DE41B07C}" srcOrd="1" destOrd="0" presId="urn:microsoft.com/office/officeart/2005/8/layout/chevron2"/>
    <dgm:cxn modelId="{95C9BAD5-04BC-4FD7-86F7-5F3522551957}" type="presParOf" srcId="{E18C8872-86B0-48AA-85A0-1CAA0901D9B9}" destId="{50504297-F09F-4AF2-A322-7161E1691179}" srcOrd="2" destOrd="0" presId="urn:microsoft.com/office/officeart/2005/8/layout/chevron2"/>
    <dgm:cxn modelId="{F2FB4BD9-2B5C-41AD-A0FF-6C6767253CB1}" type="presParOf" srcId="{50504297-F09F-4AF2-A322-7161E1691179}" destId="{C69B97F8-221A-4CF5-8FE0-1DBD38D45CC7}" srcOrd="0" destOrd="0" presId="urn:microsoft.com/office/officeart/2005/8/layout/chevron2"/>
    <dgm:cxn modelId="{A3CF5770-319D-4306-B6A8-4C1950D6A6D4}" type="presParOf" srcId="{50504297-F09F-4AF2-A322-7161E1691179}" destId="{344C3351-5617-4F0B-B183-2466D656EE7E}" srcOrd="1" destOrd="0" presId="urn:microsoft.com/office/officeart/2005/8/layout/chevron2"/>
    <dgm:cxn modelId="{3571C244-EE3A-4C16-911E-EC08BD9BF22E}" type="presParOf" srcId="{E18C8872-86B0-48AA-85A0-1CAA0901D9B9}" destId="{403ED454-09D0-4F1F-B46D-525A7FCE8EE6}" srcOrd="3" destOrd="0" presId="urn:microsoft.com/office/officeart/2005/8/layout/chevron2"/>
    <dgm:cxn modelId="{A12C715D-A605-49FB-8793-DB89CBF7609F}" type="presParOf" srcId="{E18C8872-86B0-48AA-85A0-1CAA0901D9B9}" destId="{EFC966A3-BB1A-4342-8B75-E68DF9600EC7}" srcOrd="4" destOrd="0" presId="urn:microsoft.com/office/officeart/2005/8/layout/chevron2"/>
    <dgm:cxn modelId="{ED545EF1-4579-420B-8176-BE75DE022890}" type="presParOf" srcId="{EFC966A3-BB1A-4342-8B75-E68DF9600EC7}" destId="{18765165-157A-4123-9D9F-EBFFF6D1598F}" srcOrd="0" destOrd="0" presId="urn:microsoft.com/office/officeart/2005/8/layout/chevron2"/>
    <dgm:cxn modelId="{2101E072-F4D4-41F7-90AB-0C79921F1507}" type="presParOf" srcId="{EFC966A3-BB1A-4342-8B75-E68DF9600EC7}" destId="{132D5F56-A383-4A97-B2BD-91FD63F2D479}" srcOrd="1" destOrd="0" presId="urn:microsoft.com/office/officeart/2005/8/layout/chevron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8FB64-9FDE-4EB5-90A8-9D9140BE0471}">
      <dsp:nvSpPr>
        <dsp:cNvPr id="0" name=""/>
        <dsp:cNvSpPr/>
      </dsp:nvSpPr>
      <dsp:spPr>
        <a:xfrm rot="5400000">
          <a:off x="-216713" y="220061"/>
          <a:ext cx="1444755" cy="1011328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bg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>
            <a:solidFill>
              <a:schemeClr val="bg2"/>
            </a:solidFill>
          </a:endParaRPr>
        </a:p>
      </dsp:txBody>
      <dsp:txXfrm rot="-5400000">
        <a:off x="1" y="509011"/>
        <a:ext cx="1011328" cy="433427"/>
      </dsp:txXfrm>
    </dsp:sp>
    <dsp:sp modelId="{E9706AA0-8B6F-4F70-BB27-45E50845C328}">
      <dsp:nvSpPr>
        <dsp:cNvPr id="0" name=""/>
        <dsp:cNvSpPr/>
      </dsp:nvSpPr>
      <dsp:spPr>
        <a:xfrm rot="5400000">
          <a:off x="3349162" y="-2334485"/>
          <a:ext cx="939091" cy="56147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200" kern="1200" dirty="0">
              <a:solidFill>
                <a:srgbClr val="6D6E71"/>
              </a:solidFill>
              <a:latin typeface="Arial"/>
              <a:ea typeface="+mn-ea"/>
              <a:cs typeface="+mn-cs"/>
            </a:rPr>
            <a:t>Transparency creates trust</a:t>
          </a:r>
          <a:endParaRPr lang="en-GB" sz="2200" kern="1200" dirty="0">
            <a:solidFill>
              <a:srgbClr val="6D6E71"/>
            </a:solidFill>
            <a:latin typeface="Arial"/>
            <a:ea typeface="+mn-ea"/>
            <a:cs typeface="+mn-cs"/>
          </a:endParaRPr>
        </a:p>
      </dsp:txBody>
      <dsp:txXfrm rot="-5400000">
        <a:off x="1011329" y="49191"/>
        <a:ext cx="5568915" cy="847405"/>
      </dsp:txXfrm>
    </dsp:sp>
    <dsp:sp modelId="{C69B97F8-221A-4CF5-8FE0-1DBD38D45CC7}">
      <dsp:nvSpPr>
        <dsp:cNvPr id="0" name=""/>
        <dsp:cNvSpPr/>
      </dsp:nvSpPr>
      <dsp:spPr>
        <a:xfrm rot="5400000">
          <a:off x="-216713" y="1468836"/>
          <a:ext cx="1444755" cy="1011328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bg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>
            <a:solidFill>
              <a:schemeClr val="bg2"/>
            </a:solidFill>
            <a:latin typeface="Arial"/>
            <a:ea typeface="+mn-ea"/>
            <a:cs typeface="+mn-cs"/>
          </a:endParaRPr>
        </a:p>
      </dsp:txBody>
      <dsp:txXfrm rot="-5400000">
        <a:off x="1" y="1757786"/>
        <a:ext cx="1011328" cy="433427"/>
      </dsp:txXfrm>
    </dsp:sp>
    <dsp:sp modelId="{344C3351-5617-4F0B-B183-2466D656EE7E}">
      <dsp:nvSpPr>
        <dsp:cNvPr id="0" name=""/>
        <dsp:cNvSpPr/>
      </dsp:nvSpPr>
      <dsp:spPr>
        <a:xfrm rot="5400000">
          <a:off x="3349162" y="-1085710"/>
          <a:ext cx="939091" cy="56147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200" kern="1200" dirty="0">
              <a:solidFill>
                <a:schemeClr val="bg2"/>
              </a:solidFill>
              <a:latin typeface="Arial"/>
              <a:ea typeface="+mn-ea"/>
              <a:cs typeface="+mn-cs"/>
            </a:rPr>
            <a:t>Trust enables re-use and automation</a:t>
          </a:r>
          <a:endParaRPr lang="en-GB" sz="2200" kern="1200" dirty="0"/>
        </a:p>
      </dsp:txBody>
      <dsp:txXfrm rot="-5400000">
        <a:off x="1011329" y="1297966"/>
        <a:ext cx="5568915" cy="847405"/>
      </dsp:txXfrm>
    </dsp:sp>
    <dsp:sp modelId="{18765165-157A-4123-9D9F-EBFFF6D1598F}">
      <dsp:nvSpPr>
        <dsp:cNvPr id="0" name=""/>
        <dsp:cNvSpPr/>
      </dsp:nvSpPr>
      <dsp:spPr>
        <a:xfrm rot="5400000">
          <a:off x="-216713" y="2717611"/>
          <a:ext cx="1444755" cy="1011328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bg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en-GB" sz="1800" kern="1200" dirty="0">
            <a:solidFill>
              <a:schemeClr val="bg2"/>
            </a:solidFill>
            <a:latin typeface="Arial"/>
            <a:ea typeface="+mn-ea"/>
            <a:cs typeface="+mn-cs"/>
          </a:endParaRPr>
        </a:p>
      </dsp:txBody>
      <dsp:txXfrm rot="-5400000">
        <a:off x="1" y="3006561"/>
        <a:ext cx="1011328" cy="433427"/>
      </dsp:txXfrm>
    </dsp:sp>
    <dsp:sp modelId="{132D5F56-A383-4A97-B2BD-91FD63F2D479}">
      <dsp:nvSpPr>
        <dsp:cNvPr id="0" name=""/>
        <dsp:cNvSpPr/>
      </dsp:nvSpPr>
      <dsp:spPr>
        <a:xfrm rot="5400000">
          <a:off x="3349162" y="163064"/>
          <a:ext cx="939091" cy="56147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2100" kern="1200" dirty="0">
              <a:solidFill>
                <a:schemeClr val="bg2"/>
              </a:solidFill>
              <a:latin typeface="Arial"/>
              <a:ea typeface="+mn-ea"/>
              <a:cs typeface="+mn-cs"/>
            </a:rPr>
            <a:t>Re-use and automation save researchers time and effort, leading to a better user experience.</a:t>
          </a:r>
          <a:endParaRPr lang="en-GB" sz="2100" kern="1200" dirty="0">
            <a:solidFill>
              <a:srgbClr val="A6CE38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 rot="-5400000">
        <a:off x="1011329" y="2546741"/>
        <a:ext cx="5568915" cy="8474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99254-3349-9244-989C-45C3C42499B7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127DA-194F-8448-8E3F-FD22FD1C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45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 what it is not. E.g. the final source of truth / a platform / another profile page to maintain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127DA-194F-8448-8E3F-FD22FD1C5D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97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6989c50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46989c50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26262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ORCID continues to evolve and grow to meet the needs of our community. Continuing to provide a high level of support to our 900+ members and 5m+ users, in a scalable way, has led us to rethink our organizational structure. We are delighted to announce that, effective </a:t>
            </a:r>
            <a:r>
              <a:rPr lang="en-GB" sz="1000" dirty="0">
                <a:solidFill>
                  <a:srgbClr val="26262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September 2018</a:t>
            </a:r>
            <a:r>
              <a:rPr lang="en" sz="1000" dirty="0">
                <a:solidFill>
                  <a:srgbClr val="26262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our Community and Membership teams have combined to form a single, regionally-based Engagement team. User adoption, integrations, and membership are inextricable and all members of the team now share responsibility for ensuring that we grow and support our community.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Ending with Special thanks from all the ORCID, 30 people serving more than 5.5 million user in a way or another. So a big thank you from all the ORCID team because without the support of members and the research community ORCID would never exist.</a:t>
            </a:r>
            <a:endParaRPr/>
          </a:p>
        </p:txBody>
      </p:sp>
      <p:sp>
        <p:nvSpPr>
          <p:cNvPr id="417" name="Google Shape;41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we’re trying to achieve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127DA-194F-8448-8E3F-FD22FD1C5D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80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/>
              <a:t>Change of focus over time @ORCID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8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95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2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"/>
                <a:buFont typeface="Calibri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617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dirty="0"/>
              <a:t>It is our mission to engage the community in working toward a vision of open and connected research information. But we need to do this at a pace that works for you, as well as for us.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06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1820985" y="4085487"/>
            <a:ext cx="6713415" cy="509955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800" cap="all" spc="9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TITLE a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1820986" y="4616939"/>
            <a:ext cx="6724244" cy="509955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800" cap="all" spc="9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subTITLE</a:t>
            </a:r>
            <a:r>
              <a:rPr lang="en-US" dirty="0"/>
              <a:t> b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1820986" y="5624145"/>
            <a:ext cx="6724244" cy="509955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50" cap="all" spc="9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type | Month Day, Year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3735754" y="6193176"/>
            <a:ext cx="3043198" cy="28330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270" cap="all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3735754" y="6401541"/>
            <a:ext cx="3043198" cy="26936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99" b="0" i="1" cap="none" spc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presenter title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3735754" y="6605569"/>
            <a:ext cx="3043198" cy="26936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cap="none" spc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orcid.org</a:t>
            </a:r>
            <a:r>
              <a:rPr lang="en-US" dirty="0"/>
              <a:t> | ID#</a:t>
            </a:r>
          </a:p>
        </p:txBody>
      </p:sp>
    </p:spTree>
    <p:extLst>
      <p:ext uri="{BB962C8B-B14F-4D97-AF65-F5344CB8AC3E}">
        <p14:creationId xmlns:p14="http://schemas.microsoft.com/office/powerpoint/2010/main" val="1503449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(stat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332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9600" y="405302"/>
            <a:ext cx="7924800" cy="984738"/>
          </a:xfrm>
        </p:spPr>
        <p:txBody>
          <a:bodyPr/>
          <a:lstStyle/>
          <a:p>
            <a:r>
              <a:rPr lang="en-US" dirty="0"/>
              <a:t>Click to edit green header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562100"/>
            <a:ext cx="79248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Head, subhead &amp;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9600" y="1562101"/>
            <a:ext cx="7924800" cy="501162"/>
          </a:xfrm>
        </p:spPr>
        <p:txBody>
          <a:bodyPr>
            <a:normAutofit/>
          </a:bodyPr>
          <a:lstStyle>
            <a:lvl1pPr marL="0" indent="0">
              <a:buNone/>
              <a:defRPr sz="2600" b="1" i="0" cap="all" baseline="0"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lvl="0"/>
            <a:r>
              <a:rPr lang="en-US" dirty="0"/>
              <a:t>Click here to edit Subhead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90954" y="2172678"/>
            <a:ext cx="7643445" cy="343913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aseline="0"/>
            </a:lvl1pPr>
            <a:lvl2pPr marL="210312" indent="0">
              <a:buFontTx/>
              <a:buNone/>
              <a:defRPr/>
            </a:lvl2pPr>
            <a:lvl3pPr marL="457200" indent="0">
              <a:buFontTx/>
              <a:buNone/>
              <a:defRPr/>
            </a:lvl3pPr>
            <a:lvl4pPr marL="731520" indent="0">
              <a:buFontTx/>
              <a:buNone/>
              <a:defRPr/>
            </a:lvl4pPr>
            <a:lvl5pPr marL="100584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text </a:t>
            </a: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ported graphic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grey header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1562100"/>
            <a:ext cx="7924800" cy="457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Picture or imported chart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2341" y="405302"/>
            <a:ext cx="5422887" cy="984738"/>
          </a:xfrm>
        </p:spPr>
        <p:txBody>
          <a:bodyPr/>
          <a:lstStyle/>
          <a:p>
            <a:r>
              <a:rPr lang="en-US" dirty="0"/>
              <a:t>Click to edit green header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122613" y="1562100"/>
            <a:ext cx="5411787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048000" cy="6134100"/>
          </a:xfrm>
          <a:solidFill>
            <a:schemeClr val="bg1"/>
          </a:solidFill>
          <a:ln>
            <a:noFill/>
          </a:ln>
        </p:spPr>
        <p:txBody>
          <a:bodyPr anchor="ctr" anchorCtr="1"/>
          <a:lstStyle>
            <a:lvl1pPr>
              <a:defRPr baseline="0"/>
            </a:lvl1pPr>
          </a:lstStyle>
          <a:p>
            <a:r>
              <a:rPr lang="en-US" dirty="0"/>
              <a:t>Click to add imported image</a:t>
            </a: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1341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photo / image</a:t>
            </a: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image + Text">
  <p:cSld name="1_Side image + 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22343" y="405301"/>
            <a:ext cx="5422887" cy="984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SemiBold"/>
              <a:buNone/>
              <a:defRPr sz="4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122615" y="1562100"/>
            <a:ext cx="541178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>
            <a:spLocks noGrp="1"/>
          </p:cNvSpPr>
          <p:nvPr>
            <p:ph type="pic" idx="2"/>
          </p:nvPr>
        </p:nvSpPr>
        <p:spPr>
          <a:xfrm>
            <a:off x="0" y="1"/>
            <a:ext cx="3048000" cy="613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1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600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ernate Head, subhead &amp; body copy">
  <p:cSld name="1_Alternate Head, subhead &amp; body cop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09599" y="405302"/>
            <a:ext cx="7935600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09600" y="1562101"/>
            <a:ext cx="79248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890954" y="2172678"/>
            <a:ext cx="7643400" cy="3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592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page">
  <p:cSld name="Title pag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1820987" y="4085488"/>
            <a:ext cx="6713415" cy="50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2"/>
          </p:nvPr>
        </p:nvSpPr>
        <p:spPr>
          <a:xfrm>
            <a:off x="1820987" y="4616940"/>
            <a:ext cx="6724244" cy="50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3"/>
          </p:nvPr>
        </p:nvSpPr>
        <p:spPr>
          <a:xfrm>
            <a:off x="1820987" y="5624145"/>
            <a:ext cx="6724244" cy="50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4"/>
          </p:nvPr>
        </p:nvSpPr>
        <p:spPr>
          <a:xfrm>
            <a:off x="3735753" y="6193176"/>
            <a:ext cx="3043199" cy="283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5"/>
          </p:nvPr>
        </p:nvSpPr>
        <p:spPr>
          <a:xfrm>
            <a:off x="3735753" y="6401543"/>
            <a:ext cx="3043199" cy="26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1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6"/>
          </p:nvPr>
        </p:nvSpPr>
        <p:spPr>
          <a:xfrm>
            <a:off x="3735753" y="6605571"/>
            <a:ext cx="3043199" cy="26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4259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image + Text">
  <p:cSld name="Side image + 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22343" y="405301"/>
            <a:ext cx="5422887" cy="984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SemiBold"/>
              <a:buNone/>
              <a:defRPr sz="4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122615" y="1562100"/>
            <a:ext cx="541178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>
            <a:spLocks noGrp="1"/>
          </p:cNvSpPr>
          <p:nvPr>
            <p:ph type="pic" idx="2"/>
          </p:nvPr>
        </p:nvSpPr>
        <p:spPr>
          <a:xfrm>
            <a:off x="0" y="1"/>
            <a:ext cx="3048000" cy="613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1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897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(stat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20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ernate Head, subhead &amp; body copy">
  <p:cSld name="Alternate Head, subhead &amp; body cop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09600" y="405301"/>
            <a:ext cx="7935629" cy="984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SemiBold"/>
              <a:buNone/>
              <a:defRPr sz="4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09600" y="1562101"/>
            <a:ext cx="7924800" cy="50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890955" y="2172679"/>
            <a:ext cx="7643445" cy="3439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300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text page">
  <p:cSld name="Bullet text pag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609600" y="405301"/>
            <a:ext cx="7924800" cy="984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SemiBold"/>
              <a:buNone/>
              <a:defRPr sz="4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09600" y="1562100"/>
            <a:ext cx="7924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899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hoto">
  <p:cSld name="Full photo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61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5555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ision (static)">
  <p:cSld name="1_Vision (static)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00" cy="686332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609600" y="405301"/>
            <a:ext cx="7924800" cy="984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SemiBold"/>
              <a:buNone/>
              <a:defRPr sz="4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609600" y="1562100"/>
            <a:ext cx="7924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7242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09600" y="405301"/>
            <a:ext cx="7935629" cy="984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SemiBold"/>
              <a:buNone/>
              <a:defRPr sz="4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8368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sion (static)">
  <p:cSld name="Vision (static)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00" cy="6863323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9"/>
          <p:cNvSpPr txBox="1"/>
          <p:nvPr/>
        </p:nvSpPr>
        <p:spPr>
          <a:xfrm>
            <a:off x="468923" y="1359877"/>
            <a:ext cx="8206155" cy="4910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89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ORCID’S VISION</a:t>
            </a:r>
            <a:r>
              <a:rPr lang="en-US"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IS A WORLD WHERE ALL WHO PARTICIPATE IN RESEARCH, SCHOLARSHIP, AND INNOVATION ARE UNIQUELY IDENTIFIED AND CONNECTED TO THEIR CONTRIBUTIONS AND AFFILIATIONS ACROSS TIME, DISCIPLINES, AND BORDERS.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208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366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609600" y="405301"/>
            <a:ext cx="7935629" cy="984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SemiBold"/>
              <a:buNone/>
              <a:defRPr sz="4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609600" y="1578709"/>
            <a:ext cx="7935629" cy="42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 sz="1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29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ported graphic or chart">
  <p:cSld name="Large imported graphic or char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/>
          </p:nvPr>
        </p:nvSpPr>
        <p:spPr>
          <a:xfrm>
            <a:off x="609600" y="405301"/>
            <a:ext cx="7935629" cy="984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pen Sans SemiBold"/>
              <a:buNone/>
              <a:defRPr sz="4000" b="1" i="0" u="none" strike="noStrike" cap="non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1"/>
          <p:cNvSpPr>
            <a:spLocks noGrp="1"/>
          </p:cNvSpPr>
          <p:nvPr>
            <p:ph type="pic" idx="2"/>
          </p:nvPr>
        </p:nvSpPr>
        <p:spPr>
          <a:xfrm>
            <a:off x="609600" y="1562100"/>
            <a:ext cx="7924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8670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/>
          <a:lstStyle>
            <a:lvl1pPr marR="0" lvl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Open Sans SemiBold"/>
              <a:buNone/>
              <a:defRPr sz="8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subTitle" idx="1"/>
          </p:nvPr>
        </p:nvSpPr>
        <p:spPr>
          <a:xfrm>
            <a:off x="1143000" y="3602568"/>
            <a:ext cx="6858000" cy="1655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 sz="1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83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630239" y="366185"/>
            <a:ext cx="7886700" cy="132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SemiBold"/>
              <a:buNone/>
              <a:defRPr sz="4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1"/>
          </p:nvPr>
        </p:nvSpPr>
        <p:spPr>
          <a:xfrm>
            <a:off x="630239" y="1680633"/>
            <a:ext cx="3868737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2"/>
          </p:nvPr>
        </p:nvSpPr>
        <p:spPr>
          <a:xfrm>
            <a:off x="630239" y="2506133"/>
            <a:ext cx="3868737" cy="36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3"/>
          </p:nvPr>
        </p:nvSpPr>
        <p:spPr>
          <a:xfrm>
            <a:off x="4629151" y="1680633"/>
            <a:ext cx="3887788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4"/>
          </p:nvPr>
        </p:nvSpPr>
        <p:spPr>
          <a:xfrm>
            <a:off x="4629151" y="2506133"/>
            <a:ext cx="3887788" cy="36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 sz="1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51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9600" y="405302"/>
            <a:ext cx="7924800" cy="984738"/>
          </a:xfrm>
        </p:spPr>
        <p:txBody>
          <a:bodyPr/>
          <a:lstStyle/>
          <a:p>
            <a:r>
              <a:rPr lang="en-US" dirty="0"/>
              <a:t>Click to edit green header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562100"/>
            <a:ext cx="79248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02735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sz="4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80834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page">
  <p:cSld name="Title pag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1820985" y="4085487"/>
            <a:ext cx="67134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2"/>
          </p:nvPr>
        </p:nvSpPr>
        <p:spPr>
          <a:xfrm>
            <a:off x="1820986" y="4616939"/>
            <a:ext cx="67242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3"/>
          </p:nvPr>
        </p:nvSpPr>
        <p:spPr>
          <a:xfrm>
            <a:off x="1820986" y="5624145"/>
            <a:ext cx="67242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4"/>
          </p:nvPr>
        </p:nvSpPr>
        <p:spPr>
          <a:xfrm>
            <a:off x="3735754" y="6193176"/>
            <a:ext cx="3043200" cy="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70"/>
              <a:buFont typeface="Arial"/>
              <a:buNone/>
              <a:defRPr sz="127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5"/>
          </p:nvPr>
        </p:nvSpPr>
        <p:spPr>
          <a:xfrm>
            <a:off x="3735754" y="6401541"/>
            <a:ext cx="30432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1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6"/>
          </p:nvPr>
        </p:nvSpPr>
        <p:spPr>
          <a:xfrm>
            <a:off x="3735754" y="6605569"/>
            <a:ext cx="30432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4131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sion (static)">
  <p:cSld name="Vision (static)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468923" y="1359877"/>
            <a:ext cx="8206200" cy="4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89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Open Sans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ORCID’S VISION</a:t>
            </a:r>
            <a:r>
              <a:rPr lang="en-US"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IS A WORLD WHERE ALL WHO PARTICIPATE IN RESEARCH, SCHOLARSHIP, AND INNOVATION ARE UNIQUELY IDENTIFIED AND CONNECTED TO THEIR CONTRIBUTIONS AND AFFILIATIONS ACROSS TIME, DISCIPLINES, AND BORDERS.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9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6108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 descr="D:\Workspace II\Brian\orcid\new project\letterhead\sources\lin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33464"/>
            <a:ext cx="9143314" cy="4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 descr="C:\Users\videlizard\Pictures\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90" y="260352"/>
            <a:ext cx="1990236" cy="69504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969264" y="1371600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sz="4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971500" y="2377440"/>
            <a:ext cx="3566100" cy="3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2"/>
          </p:nvPr>
        </p:nvSpPr>
        <p:spPr>
          <a:xfrm>
            <a:off x="4716020" y="2377440"/>
            <a:ext cx="3566100" cy="3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dt" idx="10"/>
          </p:nvPr>
        </p:nvSpPr>
        <p:spPr>
          <a:xfrm>
            <a:off x="17939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sldNum" idx="12"/>
          </p:nvPr>
        </p:nvSpPr>
        <p:spPr>
          <a:xfrm>
            <a:off x="687632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65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ported graphic or chart">
  <p:cSld name="Large imported graphic or char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609599" y="405302"/>
            <a:ext cx="7935600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pen Sans"/>
              <a:buNone/>
              <a:defRPr sz="4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9"/>
          <p:cNvSpPr>
            <a:spLocks noGrp="1"/>
          </p:cNvSpPr>
          <p:nvPr>
            <p:ph type="pic" idx="2"/>
          </p:nvPr>
        </p:nvSpPr>
        <p:spPr>
          <a:xfrm>
            <a:off x="609600" y="1562100"/>
            <a:ext cx="7924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7226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ernate Head, subhead &amp; body copy">
  <p:cSld name="Alternate Head, subhead &amp; body cop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609599" y="405302"/>
            <a:ext cx="7935600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sz="4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609600" y="1562101"/>
            <a:ext cx="79248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2"/>
          </p:nvPr>
        </p:nvSpPr>
        <p:spPr>
          <a:xfrm>
            <a:off x="890954" y="2172678"/>
            <a:ext cx="7643400" cy="3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22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dt" idx="10"/>
          </p:nvPr>
        </p:nvSpPr>
        <p:spPr>
          <a:xfrm>
            <a:off x="17939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687632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2961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image + Text">
  <p:cSld name="Side image +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3122341" y="405302"/>
            <a:ext cx="5422800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sz="4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3122613" y="1562100"/>
            <a:ext cx="54117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>
            <a:spLocks noGrp="1"/>
          </p:cNvSpPr>
          <p:nvPr>
            <p:ph type="pic" idx="2"/>
          </p:nvPr>
        </p:nvSpPr>
        <p:spPr>
          <a:xfrm>
            <a:off x="0" y="0"/>
            <a:ext cx="3048000" cy="613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1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6924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hoto">
  <p:cSld name="Full photo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1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6450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>
            <a:spLocks noGrp="1"/>
          </p:cNvSpPr>
          <p:nvPr>
            <p:ph type="pic" idx="2"/>
          </p:nvPr>
        </p:nvSpPr>
        <p:spPr>
          <a:xfrm>
            <a:off x="969270" y="4069080"/>
            <a:ext cx="7343700" cy="2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7" name="Google Shape;117;p24" descr="D:\Workspace II\Brian\orcid\new project\letterhead\sources\lin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33464"/>
            <a:ext cx="9143314" cy="4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4" descr="C:\Users\videlizard\Pictures\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86" y="260352"/>
            <a:ext cx="1990236" cy="69504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969264" y="1371600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1"/>
          </p:nvPr>
        </p:nvSpPr>
        <p:spPr>
          <a:xfrm>
            <a:off x="969264" y="2377440"/>
            <a:ext cx="73152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1DB8E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1DB8E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1DB8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C1DB8E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1DB8E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C1DB8E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1DB8E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C1DB8E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1DB8E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C1DB8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1DB8E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C1DB8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1DB8E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C1DB8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1DB8E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C1DB8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dt" idx="10"/>
          </p:nvPr>
        </p:nvSpPr>
        <p:spPr>
          <a:xfrm>
            <a:off x="17939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sldNum" idx="12"/>
          </p:nvPr>
        </p:nvSpPr>
        <p:spPr>
          <a:xfrm>
            <a:off x="687632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" name="Google Shape;124;p24"/>
          <p:cNvSpPr/>
          <p:nvPr/>
        </p:nvSpPr>
        <p:spPr>
          <a:xfrm>
            <a:off x="229643" y="3625588"/>
            <a:ext cx="285900" cy="285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5000" y="60000"/>
                </a:moveTo>
                <a:lnTo>
                  <a:pt x="105000" y="15000"/>
                </a:lnTo>
                <a:lnTo>
                  <a:pt x="105000" y="105000"/>
                </a:lnTo>
                <a:close/>
              </a:path>
              <a:path w="120000" h="120000" fill="darken" extrusionOk="0">
                <a:moveTo>
                  <a:pt x="15000" y="60000"/>
                </a:moveTo>
                <a:lnTo>
                  <a:pt x="105000" y="15000"/>
                </a:lnTo>
                <a:lnTo>
                  <a:pt x="105000" y="105000"/>
                </a:lnTo>
                <a:close/>
              </a:path>
              <a:path w="120000" h="120000" fill="none" extrusionOk="0">
                <a:moveTo>
                  <a:pt x="15000" y="60000"/>
                </a:moveTo>
                <a:lnTo>
                  <a:pt x="105000" y="15000"/>
                </a:lnTo>
                <a:lnTo>
                  <a:pt x="105000" y="10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4"/>
          <p:cNvSpPr/>
          <p:nvPr/>
        </p:nvSpPr>
        <p:spPr>
          <a:xfrm rot="10800000" flipH="1">
            <a:off x="8659268" y="3625439"/>
            <a:ext cx="214200" cy="285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19999"/>
                </a:lnTo>
                <a:lnTo>
                  <a:pt x="0" y="11999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266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Head, subhead &amp;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9600" y="1562101"/>
            <a:ext cx="7924800" cy="501162"/>
          </a:xfrm>
        </p:spPr>
        <p:txBody>
          <a:bodyPr>
            <a:normAutofit/>
          </a:bodyPr>
          <a:lstStyle>
            <a:lvl1pPr marL="0" indent="0">
              <a:buNone/>
              <a:defRPr sz="2600" b="1" i="0" cap="all" baseline="0"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lvl="0"/>
            <a:r>
              <a:rPr lang="en-US" dirty="0"/>
              <a:t>Click here to edit Subhead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90954" y="2172678"/>
            <a:ext cx="7643445" cy="343913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aseline="0"/>
            </a:lvl1pPr>
            <a:lvl2pPr marL="210312" indent="0">
              <a:buFontTx/>
              <a:buNone/>
              <a:defRPr/>
            </a:lvl2pPr>
            <a:lvl3pPr marL="457200" indent="0">
              <a:buFontTx/>
              <a:buNone/>
              <a:defRPr/>
            </a:lvl3pPr>
            <a:lvl4pPr marL="731520" indent="0">
              <a:buFontTx/>
              <a:buNone/>
              <a:defRPr/>
            </a:lvl4pPr>
            <a:lvl5pPr marL="100584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text </a:t>
            </a:r>
          </a:p>
        </p:txBody>
      </p:sp>
    </p:spTree>
    <p:extLst>
      <p:ext uri="{BB962C8B-B14F-4D97-AF65-F5344CB8AC3E}">
        <p14:creationId xmlns:p14="http://schemas.microsoft.com/office/powerpoint/2010/main" val="20746886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header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14350" y="1590676"/>
            <a:ext cx="8115300" cy="4492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017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ported graphic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grey header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1562100"/>
            <a:ext cx="7924800" cy="457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Picture or imported chart</a:t>
            </a:r>
          </a:p>
        </p:txBody>
      </p:sp>
    </p:spTree>
    <p:extLst>
      <p:ext uri="{BB962C8B-B14F-4D97-AF65-F5344CB8AC3E}">
        <p14:creationId xmlns:p14="http://schemas.microsoft.com/office/powerpoint/2010/main" val="2113004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2341" y="405302"/>
            <a:ext cx="5422887" cy="984738"/>
          </a:xfrm>
        </p:spPr>
        <p:txBody>
          <a:bodyPr/>
          <a:lstStyle/>
          <a:p>
            <a:r>
              <a:rPr lang="en-US" dirty="0"/>
              <a:t>Click to edit green header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122613" y="1562100"/>
            <a:ext cx="5411787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048000" cy="6134100"/>
          </a:xfrm>
          <a:solidFill>
            <a:schemeClr val="bg1"/>
          </a:solidFill>
          <a:ln>
            <a:noFill/>
          </a:ln>
        </p:spPr>
        <p:txBody>
          <a:bodyPr anchor="ctr" anchorCtr="1"/>
          <a:lstStyle>
            <a:lvl1pPr>
              <a:defRPr baseline="0"/>
            </a:lvl1pPr>
          </a:lstStyle>
          <a:p>
            <a:r>
              <a:rPr lang="en-US" dirty="0"/>
              <a:t>Click to add imported image</a:t>
            </a:r>
          </a:p>
        </p:txBody>
      </p:sp>
    </p:spTree>
    <p:extLst>
      <p:ext uri="{BB962C8B-B14F-4D97-AF65-F5344CB8AC3E}">
        <p14:creationId xmlns:p14="http://schemas.microsoft.com/office/powerpoint/2010/main" val="813377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1341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photo / image</a:t>
            </a:r>
          </a:p>
        </p:txBody>
      </p:sp>
    </p:spTree>
    <p:extLst>
      <p:ext uri="{BB962C8B-B14F-4D97-AF65-F5344CB8AC3E}">
        <p14:creationId xmlns:p14="http://schemas.microsoft.com/office/powerpoint/2010/main" val="451947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header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14350" y="1590676"/>
            <a:ext cx="8115300" cy="4492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566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1820985" y="4085487"/>
            <a:ext cx="6713415" cy="509955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800" cap="all" spc="9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TITLE a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1820986" y="4616939"/>
            <a:ext cx="6724244" cy="509955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800" cap="all" spc="9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subTITLE</a:t>
            </a:r>
            <a:r>
              <a:rPr lang="en-US" dirty="0"/>
              <a:t> b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1820986" y="5624145"/>
            <a:ext cx="6724244" cy="509955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50" cap="all" spc="9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type | Month Day, Year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3735754" y="6193176"/>
            <a:ext cx="3043198" cy="28330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270" cap="all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3735754" y="6401541"/>
            <a:ext cx="3043198" cy="26936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99" b="0" i="1" cap="none" spc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presenter title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3735754" y="6605569"/>
            <a:ext cx="3043198" cy="26936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cap="none" spc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orcid.org</a:t>
            </a:r>
            <a:r>
              <a:rPr lang="en-US" dirty="0"/>
              <a:t> | ID#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4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126480"/>
            <a:ext cx="9144000" cy="72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 noChangeAspect="1"/>
          </p:cNvSpPr>
          <p:nvPr>
            <p:ph type="body" idx="1"/>
          </p:nvPr>
        </p:nvSpPr>
        <p:spPr>
          <a:xfrm>
            <a:off x="609599" y="1578708"/>
            <a:ext cx="7935629" cy="4286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Bullet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405302"/>
            <a:ext cx="7935629" cy="984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Green Header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0" y="6258626"/>
            <a:ext cx="495300" cy="4953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-27709" y="6139182"/>
            <a:ext cx="924296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91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9" r:id="rId2"/>
    <p:sldLayoutId id="2147483661" r:id="rId3"/>
    <p:sldLayoutId id="2147483668" r:id="rId4"/>
    <p:sldLayoutId id="2147483665" r:id="rId5"/>
    <p:sldLayoutId id="2147483666" r:id="rId6"/>
    <p:sldLayoutId id="2147483667" r:id="rId7"/>
    <p:sldLayoutId id="2147483693" r:id="rId8"/>
  </p:sldLayoutIdLst>
  <p:hf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1" i="0" kern="1200" cap="all" spc="0" baseline="0">
          <a:solidFill>
            <a:schemeClr val="tx1"/>
          </a:solidFill>
          <a:latin typeface="Open Sans Semibold" charset="0"/>
          <a:ea typeface="Open Sans Semibold" charset="0"/>
          <a:cs typeface="Open Sans Semibold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3000" kern="1200" cap="none" baseline="0">
          <a:solidFill>
            <a:schemeClr val="tx2"/>
          </a:solidFill>
          <a:latin typeface="Open Sans" charset="0"/>
          <a:ea typeface="Open Sans" charset="0"/>
          <a:cs typeface="Open Sans" charset="0"/>
        </a:defRPr>
      </a:lvl1pPr>
      <a:lvl2pPr marL="438912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600" kern="1200">
          <a:solidFill>
            <a:schemeClr val="tx2"/>
          </a:solidFill>
          <a:latin typeface="Open Sans" charset="0"/>
          <a:ea typeface="Open Sans" charset="0"/>
          <a:cs typeface="Open Sans" charset="0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Open Sans" charset="0"/>
          <a:ea typeface="Open Sans" charset="0"/>
          <a:cs typeface="Open Sans" charset="0"/>
        </a:defRPr>
      </a:lvl3pPr>
      <a:lvl4pPr marL="96012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Open Sans" charset="0"/>
          <a:ea typeface="Open Sans" charset="0"/>
          <a:cs typeface="Open Sans" charset="0"/>
        </a:defRPr>
      </a:lvl4pPr>
      <a:lvl5pPr marL="123444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64" userDrawn="1">
          <p15:clr>
            <a:srgbClr val="5ACBF0"/>
          </p15:clr>
        </p15:guide>
        <p15:guide id="2" pos="384" userDrawn="1">
          <p15:clr>
            <a:srgbClr val="5ACBF0"/>
          </p15:clr>
        </p15:guide>
        <p15:guide id="3" pos="5376" userDrawn="1">
          <p15:clr>
            <a:srgbClr val="5ACBF0"/>
          </p15:clr>
        </p15:guide>
        <p15:guide id="4" pos="1920" userDrawn="1">
          <p15:clr>
            <a:srgbClr val="5ACBF0"/>
          </p15:clr>
        </p15:guide>
        <p15:guide id="5" pos="3840" userDrawn="1">
          <p15:clr>
            <a:srgbClr val="5ACBF0"/>
          </p15:clr>
        </p15:guide>
        <p15:guide id="6" orient="horz" pos="984" userDrawn="1">
          <p15:clr>
            <a:srgbClr val="5ACBF0"/>
          </p15:clr>
        </p15:guide>
        <p15:guide id="7" orient="horz" pos="864" userDrawn="1">
          <p15:clr>
            <a:srgbClr val="5ACBF0"/>
          </p15:clr>
        </p15:guide>
        <p15:guide id="8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126480"/>
            <a:ext cx="9144000" cy="72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 noChangeAspect="1"/>
          </p:cNvSpPr>
          <p:nvPr>
            <p:ph type="body" idx="1"/>
          </p:nvPr>
        </p:nvSpPr>
        <p:spPr>
          <a:xfrm>
            <a:off x="609599" y="1578708"/>
            <a:ext cx="7935629" cy="4286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Bullet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405302"/>
            <a:ext cx="7935629" cy="984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Green Header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0" y="6258626"/>
            <a:ext cx="495300" cy="4953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-27709" y="6139182"/>
            <a:ext cx="924296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12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94" r:id="rId8"/>
    <p:sldLayoutId id="2147483720" r:id="rId9"/>
  </p:sldLayoutIdLst>
  <p:hf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1" i="0" kern="1200" cap="all" spc="0" baseline="0">
          <a:solidFill>
            <a:schemeClr val="tx1"/>
          </a:solidFill>
          <a:latin typeface="Open Sans Semibold" charset="0"/>
          <a:ea typeface="Open Sans Semibold" charset="0"/>
          <a:cs typeface="Open Sans Semibold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3000" kern="1200" cap="none" baseline="0">
          <a:solidFill>
            <a:schemeClr val="tx2"/>
          </a:solidFill>
          <a:latin typeface="Open Sans" charset="0"/>
          <a:ea typeface="Open Sans" charset="0"/>
          <a:cs typeface="Open Sans" charset="0"/>
        </a:defRPr>
      </a:lvl1pPr>
      <a:lvl2pPr marL="438912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600" kern="1200">
          <a:solidFill>
            <a:schemeClr val="tx2"/>
          </a:solidFill>
          <a:latin typeface="Open Sans" charset="0"/>
          <a:ea typeface="Open Sans" charset="0"/>
          <a:cs typeface="Open Sans" charset="0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Open Sans" charset="0"/>
          <a:ea typeface="Open Sans" charset="0"/>
          <a:cs typeface="Open Sans" charset="0"/>
        </a:defRPr>
      </a:lvl3pPr>
      <a:lvl4pPr marL="96012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Open Sans" charset="0"/>
          <a:ea typeface="Open Sans" charset="0"/>
          <a:cs typeface="Open Sans" charset="0"/>
        </a:defRPr>
      </a:lvl4pPr>
      <a:lvl5pPr marL="123444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64">
          <p15:clr>
            <a:srgbClr val="5ACBF0"/>
          </p15:clr>
        </p15:guide>
        <p15:guide id="2" pos="384">
          <p15:clr>
            <a:srgbClr val="5ACBF0"/>
          </p15:clr>
        </p15:guide>
        <p15:guide id="3" pos="5376">
          <p15:clr>
            <a:srgbClr val="5ACBF0"/>
          </p15:clr>
        </p15:guide>
        <p15:guide id="4" pos="1920">
          <p15:clr>
            <a:srgbClr val="5ACBF0"/>
          </p15:clr>
        </p15:guide>
        <p15:guide id="5" pos="3840">
          <p15:clr>
            <a:srgbClr val="5ACBF0"/>
          </p15:clr>
        </p15:guide>
        <p15:guide id="6" orient="horz" pos="984">
          <p15:clr>
            <a:srgbClr val="5ACBF0"/>
          </p15:clr>
        </p15:guide>
        <p15:guide id="7" orient="horz" pos="864">
          <p15:clr>
            <a:srgbClr val="5ACBF0"/>
          </p15:clr>
        </p15:guide>
        <p15:guide id="8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6126481"/>
            <a:ext cx="91440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578709"/>
            <a:ext cx="7935629" cy="42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609600" y="405301"/>
            <a:ext cx="7935629" cy="984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SemiBold"/>
              <a:buNone/>
              <a:defRPr sz="4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1951" y="6258628"/>
            <a:ext cx="495300" cy="495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10;p1"/>
          <p:cNvCxnSpPr/>
          <p:nvPr/>
        </p:nvCxnSpPr>
        <p:spPr>
          <a:xfrm>
            <a:off x="-27708" y="6139183"/>
            <a:ext cx="9242961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9353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/>
          <p:nvPr/>
        </p:nvSpPr>
        <p:spPr>
          <a:xfrm>
            <a:off x="0" y="6126480"/>
            <a:ext cx="91440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609599" y="1578708"/>
            <a:ext cx="7935600" cy="42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609599" y="405302"/>
            <a:ext cx="7935600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sz="4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2" name="Google Shape;72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1950" y="6258626"/>
            <a:ext cx="494990" cy="494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" name="Google Shape;73;p14"/>
          <p:cNvCxnSpPr/>
          <p:nvPr/>
        </p:nvCxnSpPr>
        <p:spPr>
          <a:xfrm>
            <a:off x="-27709" y="6139182"/>
            <a:ext cx="9243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75747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push dir="r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blog/2018/11/06/step-back-affiliation-req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-1" y="2620783"/>
            <a:ext cx="8656321" cy="72806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b="1" dirty="0" err="1">
                <a:latin typeface="Gill Sans MT" charset="0"/>
                <a:ea typeface="Gill Sans MT" charset="0"/>
                <a:cs typeface="Gill Sans MT" charset="0"/>
              </a:rPr>
              <a:t>Orcid</a:t>
            </a:r>
            <a:r>
              <a:rPr lang="en-US" sz="2400" b="1" dirty="0">
                <a:latin typeface="Gill Sans MT" charset="0"/>
                <a:ea typeface="Gill Sans MT" charset="0"/>
                <a:cs typeface="Gill Sans MT" charset="0"/>
              </a:rPr>
              <a:t>: </a:t>
            </a:r>
            <a:r>
              <a:rPr lang="en-US" sz="2400" b="1" dirty="0" err="1">
                <a:latin typeface="Gill Sans MT" charset="0"/>
                <a:ea typeface="Gill Sans MT" charset="0"/>
                <a:cs typeface="Gill Sans MT" charset="0"/>
              </a:rPr>
              <a:t>Orcid</a:t>
            </a:r>
            <a:r>
              <a:rPr lang="en-US" sz="2400" b="1" dirty="0">
                <a:latin typeface="Gill Sans MT" charset="0"/>
                <a:ea typeface="Gill Sans MT" charset="0"/>
                <a:cs typeface="Gill Sans MT" charset="0"/>
              </a:rPr>
              <a:t>: generating</a:t>
            </a:r>
            <a:r>
              <a:rPr lang="en-GB" sz="2400" b="1" dirty="0">
                <a:latin typeface="Gill Sans MT" charset="0"/>
                <a:ea typeface="Gill Sans MT" charset="0"/>
                <a:cs typeface="Gill Sans MT" charset="0"/>
              </a:rPr>
              <a:t> VALUE now, and in the future</a:t>
            </a:r>
            <a:endParaRPr lang="en-US" sz="2400" b="1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spcBef>
                <a:spcPts val="0"/>
              </a:spcBef>
            </a:pPr>
            <a:endParaRPr lang="en-US" sz="2400" b="1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spcBef>
                <a:spcPts val="0"/>
              </a:spcBef>
            </a:pPr>
            <a:endParaRPr lang="en-US" sz="2400" b="1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spcBef>
                <a:spcPts val="0"/>
              </a:spcBef>
            </a:pPr>
            <a:endParaRPr lang="en-US" sz="2400" b="1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spcBef>
                <a:spcPts val="0"/>
              </a:spcBef>
            </a:pPr>
            <a:r>
              <a:rPr lang="en-US" sz="1600" cap="none" dirty="0">
                <a:latin typeface="Gill Sans MT" charset="0"/>
                <a:ea typeface="Gill Sans MT" charset="0"/>
                <a:cs typeface="Gill Sans MT" charset="0"/>
              </a:rPr>
              <a:t>Ivo Wijnbergen</a:t>
            </a:r>
          </a:p>
          <a:p>
            <a:pPr>
              <a:spcBef>
                <a:spcPts val="0"/>
              </a:spcBef>
            </a:pPr>
            <a:r>
              <a:rPr lang="en-US" sz="1600" cap="none" dirty="0">
                <a:latin typeface="Gill Sans MT" charset="0"/>
                <a:ea typeface="Gill Sans MT" charset="0"/>
                <a:cs typeface="Gill Sans MT" charset="0"/>
              </a:rPr>
              <a:t>Manager, EMEA Engagement</a:t>
            </a:r>
          </a:p>
          <a:p>
            <a:pPr>
              <a:spcBef>
                <a:spcPts val="0"/>
              </a:spcBef>
            </a:pPr>
            <a:r>
              <a:rPr lang="en-US" sz="1600" cap="none" dirty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i.wijnbergen@orcid.org </a:t>
            </a:r>
          </a:p>
          <a:p>
            <a:pPr>
              <a:spcBef>
                <a:spcPts val="0"/>
              </a:spcBef>
            </a:pPr>
            <a:r>
              <a:rPr lang="en-US" sz="1600" cap="none" dirty="0">
                <a:latin typeface="Gill Sans MT" charset="0"/>
                <a:ea typeface="Gill Sans MT" charset="0"/>
                <a:cs typeface="Gill Sans MT" charset="0"/>
              </a:rPr>
              <a:t>orcid.org/0000-0001-5540-748X</a:t>
            </a:r>
            <a:endParaRPr lang="en-US" sz="900" cap="none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spcBef>
                <a:spcPts val="0"/>
              </a:spcBef>
            </a:pPr>
            <a:endParaRPr lang="en-US" sz="900" cap="none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spcBef>
                <a:spcPts val="0"/>
              </a:spcBef>
            </a:pPr>
            <a:endParaRPr lang="en-US" sz="900" cap="none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spcBef>
                <a:spcPts val="0"/>
              </a:spcBef>
            </a:pPr>
            <a:endParaRPr lang="en-US" sz="900" cap="none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spcBef>
                <a:spcPts val="0"/>
              </a:spcBef>
            </a:pPr>
            <a:endParaRPr lang="en-US" sz="900" cap="none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spcBef>
                <a:spcPts val="0"/>
              </a:spcBef>
            </a:pPr>
            <a:endParaRPr lang="en-US" sz="900" cap="none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B985B59-7B01-4A56-A2BF-3D27F48A9F4A}"/>
              </a:ext>
            </a:extLst>
          </p:cNvPr>
          <p:cNvSpPr txBox="1">
            <a:spLocks/>
          </p:cNvSpPr>
          <p:nvPr/>
        </p:nvSpPr>
        <p:spPr>
          <a:xfrm>
            <a:off x="1432560" y="3540079"/>
            <a:ext cx="7223760" cy="382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Tx/>
              <a:buNone/>
              <a:defRPr sz="1350" kern="1200" cap="all" spc="9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38912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96012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23444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>
                <a:latin typeface="Gill Sans MT" charset="0"/>
                <a:ea typeface="Gill Sans MT" charset="0"/>
                <a:cs typeface="Gill Sans MT" charset="0"/>
              </a:rPr>
              <a:t>Orcid</a:t>
            </a:r>
            <a:r>
              <a:rPr lang="en-GB" sz="1600" b="1" dirty="0">
                <a:latin typeface="Gill Sans MT" charset="0"/>
                <a:ea typeface="Gill Sans MT" charset="0"/>
                <a:cs typeface="Gill Sans MT" charset="0"/>
              </a:rPr>
              <a:t> de workshop, </a:t>
            </a:r>
            <a:r>
              <a:rPr lang="en-GB" sz="1600" b="1" dirty="0" err="1">
                <a:latin typeface="Gill Sans MT" charset="0"/>
                <a:ea typeface="Gill Sans MT" charset="0"/>
                <a:cs typeface="Gill Sans MT" charset="0"/>
              </a:rPr>
              <a:t>bielefeld</a:t>
            </a:r>
            <a:r>
              <a:rPr lang="en-US" sz="1600" b="1" dirty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|</a:t>
            </a:r>
            <a:r>
              <a:rPr lang="en-US" sz="1600" b="1" dirty="0">
                <a:latin typeface="Gill Sans MT" charset="0"/>
                <a:ea typeface="Gill Sans MT" charset="0"/>
                <a:cs typeface="Gill Sans MT" charset="0"/>
              </a:rPr>
              <a:t>  </a:t>
            </a:r>
            <a:r>
              <a:rPr lang="en-GB" sz="1600" b="1" dirty="0">
                <a:latin typeface="Gill Sans MT" charset="0"/>
                <a:ea typeface="Gill Sans MT" charset="0"/>
                <a:cs typeface="Gill Sans MT" charset="0"/>
              </a:rPr>
              <a:t>November 8 </a:t>
            </a:r>
            <a:r>
              <a:rPr lang="en-US" sz="1600" b="1" dirty="0">
                <a:latin typeface="Gill Sans MT" charset="0"/>
                <a:ea typeface="Gill Sans MT" charset="0"/>
                <a:cs typeface="Gill Sans MT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626819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70"/>
          <p:cNvSpPr txBox="1">
            <a:spLocks noGrp="1"/>
          </p:cNvSpPr>
          <p:nvPr>
            <p:ph type="body" idx="1"/>
          </p:nvPr>
        </p:nvSpPr>
        <p:spPr>
          <a:xfrm>
            <a:off x="609600" y="1046825"/>
            <a:ext cx="7924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6" name="Google Shape;396;p70"/>
          <p:cNvSpPr txBox="1"/>
          <p:nvPr/>
        </p:nvSpPr>
        <p:spPr>
          <a:xfrm>
            <a:off x="311700" y="10552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Distinguishes between user assertions and member assertions. Improved transparency.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8" name="Google Shape;398;p70"/>
          <p:cNvSpPr txBox="1">
            <a:spLocks noGrp="1"/>
          </p:cNvSpPr>
          <p:nvPr>
            <p:ph type="title"/>
          </p:nvPr>
        </p:nvSpPr>
        <p:spPr>
          <a:xfrm>
            <a:off x="2127750" y="70625"/>
            <a:ext cx="4888500" cy="984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 Behalf Of User</a:t>
            </a:r>
            <a:endParaRPr dirty="0"/>
          </a:p>
        </p:txBody>
      </p:sp>
      <p:pic>
        <p:nvPicPr>
          <p:cNvPr id="6" name="Google Shape;405;p71">
            <a:extLst>
              <a:ext uri="{FF2B5EF4-FFF2-40B4-BE49-F238E27FC236}">
                <a16:creationId xmlns:a16="http://schemas.microsoft.com/office/drawing/2014/main" id="{4D4A5986-D353-4D3E-9E6E-3EE7D896F10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450" y="2370201"/>
            <a:ext cx="8185102" cy="34243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4;p26">
            <a:extLst>
              <a:ext uri="{FF2B5EF4-FFF2-40B4-BE49-F238E27FC236}">
                <a16:creationId xmlns:a16="http://schemas.microsoft.com/office/drawing/2014/main" id="{CCD5978A-1A7D-4A56-BBD2-59DDF733C3D5}"/>
              </a:ext>
            </a:extLst>
          </p:cNvPr>
          <p:cNvSpPr txBox="1"/>
          <p:nvPr/>
        </p:nvSpPr>
        <p:spPr>
          <a:xfrm>
            <a:off x="1906769" y="5833192"/>
            <a:ext cx="1710600" cy="6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Client Name</a:t>
            </a:r>
            <a:br>
              <a:rPr lang="en-US" dirty="0"/>
            </a:br>
            <a:r>
              <a:rPr lang="en-US" dirty="0"/>
              <a:t>(item source)</a:t>
            </a:r>
            <a:endParaRPr dirty="0"/>
          </a:p>
        </p:txBody>
      </p:sp>
      <p:sp>
        <p:nvSpPr>
          <p:cNvPr id="8" name="Google Shape;195;p26">
            <a:extLst>
              <a:ext uri="{FF2B5EF4-FFF2-40B4-BE49-F238E27FC236}">
                <a16:creationId xmlns:a16="http://schemas.microsoft.com/office/drawing/2014/main" id="{AD4F8819-3097-4585-A169-DABD62F5168F}"/>
              </a:ext>
            </a:extLst>
          </p:cNvPr>
          <p:cNvSpPr txBox="1"/>
          <p:nvPr/>
        </p:nvSpPr>
        <p:spPr>
          <a:xfrm>
            <a:off x="4314057" y="5833192"/>
            <a:ext cx="1710600" cy="6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Client Name 2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(assertion origin)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1"/>
          <p:cNvSpPr txBox="1">
            <a:spLocks noGrp="1"/>
          </p:cNvSpPr>
          <p:nvPr>
            <p:ph type="body" idx="1"/>
          </p:nvPr>
        </p:nvSpPr>
        <p:spPr>
          <a:xfrm>
            <a:off x="311700" y="1024808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Enables one member to pass permissions to another member. Distinguishes which member is responsible for the assertion and which member wrote to the record.</a:t>
            </a:r>
            <a:br>
              <a:rPr lang="en-US" sz="2400" b="0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24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05" name="Google Shape;405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450" y="2370201"/>
            <a:ext cx="8185102" cy="3424349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71"/>
          <p:cNvSpPr txBox="1">
            <a:spLocks noGrp="1"/>
          </p:cNvSpPr>
          <p:nvPr>
            <p:ph type="title"/>
          </p:nvPr>
        </p:nvSpPr>
        <p:spPr>
          <a:xfrm>
            <a:off x="604199" y="314202"/>
            <a:ext cx="7935600" cy="9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On Behalf Of Token Delegation</a:t>
            </a:r>
            <a:endParaRPr sz="3600" dirty="0"/>
          </a:p>
        </p:txBody>
      </p:sp>
      <p:sp>
        <p:nvSpPr>
          <p:cNvPr id="5" name="Google Shape;194;p26">
            <a:extLst>
              <a:ext uri="{FF2B5EF4-FFF2-40B4-BE49-F238E27FC236}">
                <a16:creationId xmlns:a16="http://schemas.microsoft.com/office/drawing/2014/main" id="{C5FE88CC-1401-4622-8069-1F8941FF6ABC}"/>
              </a:ext>
            </a:extLst>
          </p:cNvPr>
          <p:cNvSpPr txBox="1"/>
          <p:nvPr/>
        </p:nvSpPr>
        <p:spPr>
          <a:xfrm>
            <a:off x="1906769" y="5833192"/>
            <a:ext cx="1710600" cy="6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Client Name</a:t>
            </a:r>
            <a:br>
              <a:rPr lang="en-US" dirty="0"/>
            </a:br>
            <a:r>
              <a:rPr lang="en-US" dirty="0"/>
              <a:t>(item source)</a:t>
            </a:r>
            <a:endParaRPr dirty="0"/>
          </a:p>
        </p:txBody>
      </p:sp>
      <p:sp>
        <p:nvSpPr>
          <p:cNvPr id="6" name="Google Shape;195;p26">
            <a:extLst>
              <a:ext uri="{FF2B5EF4-FFF2-40B4-BE49-F238E27FC236}">
                <a16:creationId xmlns:a16="http://schemas.microsoft.com/office/drawing/2014/main" id="{2F10D517-AB10-4E80-A7C8-AD36AA6341B8}"/>
              </a:ext>
            </a:extLst>
          </p:cNvPr>
          <p:cNvSpPr txBox="1"/>
          <p:nvPr/>
        </p:nvSpPr>
        <p:spPr>
          <a:xfrm>
            <a:off x="4314057" y="5833192"/>
            <a:ext cx="1710600" cy="6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Client Name 2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(assertion origin)</a:t>
            </a:r>
            <a:endParaRPr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8F45CE-AA64-4C8C-88BD-D828882759B3}"/>
              </a:ext>
            </a:extLst>
          </p:cNvPr>
          <p:cNvCxnSpPr>
            <a:cxnSpLocks/>
          </p:cNvCxnSpPr>
          <p:nvPr/>
        </p:nvCxnSpPr>
        <p:spPr>
          <a:xfrm flipV="1">
            <a:off x="4923182" y="5685299"/>
            <a:ext cx="0" cy="238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4C39DE3-216F-4590-944D-E67E6CEF09F6}"/>
              </a:ext>
            </a:extLst>
          </p:cNvPr>
          <p:cNvCxnSpPr>
            <a:cxnSpLocks/>
          </p:cNvCxnSpPr>
          <p:nvPr/>
        </p:nvCxnSpPr>
        <p:spPr>
          <a:xfrm flipV="1">
            <a:off x="2441712" y="5675280"/>
            <a:ext cx="0" cy="238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E7660D0-5429-5847-8C10-5494F595CF56}"/>
              </a:ext>
            </a:extLst>
          </p:cNvPr>
          <p:cNvSpPr txBox="1">
            <a:spLocks/>
          </p:cNvSpPr>
          <p:nvPr/>
        </p:nvSpPr>
        <p:spPr>
          <a:xfrm>
            <a:off x="628650" y="1250365"/>
            <a:ext cx="8115300" cy="8144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spc="90" baseline="0">
                <a:solidFill>
                  <a:schemeClr val="accent5">
                    <a:lumMod val="75000"/>
                  </a:schemeClr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endParaRPr lang="en-US" sz="3000" dirty="0"/>
          </a:p>
        </p:txBody>
      </p:sp>
      <p:sp>
        <p:nvSpPr>
          <p:cNvPr id="4" name="Google Shape;406;p71">
            <a:extLst>
              <a:ext uri="{FF2B5EF4-FFF2-40B4-BE49-F238E27FC236}">
                <a16:creationId xmlns:a16="http://schemas.microsoft.com/office/drawing/2014/main" id="{D2A8C198-8CDC-4D9C-8B11-7EEEA4BB31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4199" y="314202"/>
            <a:ext cx="7935600" cy="9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/>
              <a:t>How does OBO help researchers?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0781344-80D4-4870-9824-71494ED232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0413069"/>
              </p:ext>
            </p:extLst>
          </p:nvPr>
        </p:nvGraphicFramePr>
        <p:xfrm>
          <a:off x="1139685" y="1223470"/>
          <a:ext cx="6626087" cy="3949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736EA8-D751-4FA5-91BD-BD9BFED1D7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350" y="5172472"/>
            <a:ext cx="8115300" cy="1550505"/>
          </a:xfrm>
        </p:spPr>
        <p:txBody>
          <a:bodyPr/>
          <a:lstStyle/>
          <a:p>
            <a:pPr marL="38100" indent="0" algn="ctr">
              <a:buNone/>
            </a:pPr>
            <a:r>
              <a:rPr lang="en-US" sz="2400" b="1" i="1" dirty="0"/>
              <a:t>OBO offers an assurance of trustworthy data, from trusted sources, shared by researchers.</a:t>
            </a:r>
          </a:p>
          <a:p>
            <a:pPr marL="38100" indent="0" algn="ctr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92180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3054949" y="1422192"/>
            <a:ext cx="3214688" cy="3429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500" b="1" dirty="0">
                <a:solidFill>
                  <a:schemeClr val="tx1"/>
                </a:solidFill>
                <a:latin typeface="Open Sans" panose="020B0606030504020204"/>
                <a:ea typeface="Gill Sans MT" charset="0"/>
                <a:cs typeface="Gill Sans MT" charset="0"/>
              </a:rPr>
              <a:t>O</a:t>
            </a:r>
            <a:r>
              <a:rPr lang="en-US" sz="4500" dirty="0">
                <a:solidFill>
                  <a:schemeClr val="bg1"/>
                </a:solidFill>
                <a:latin typeface="Open Sans" panose="020B0606030504020204"/>
                <a:ea typeface="Gill Sans MT" charset="0"/>
                <a:cs typeface="Gill Sans MT" charset="0"/>
              </a:rPr>
              <a:t>RCID</a:t>
            </a:r>
          </a:p>
          <a:p>
            <a:pPr marL="0" indent="0">
              <a:buNone/>
            </a:pPr>
            <a:r>
              <a:rPr lang="en-US" sz="4500" b="1" dirty="0">
                <a:solidFill>
                  <a:schemeClr val="tx1"/>
                </a:solidFill>
                <a:latin typeface="Open Sans" panose="020B0606030504020204"/>
                <a:ea typeface="Gill Sans MT" charset="0"/>
                <a:cs typeface="Gill Sans MT" charset="0"/>
              </a:rPr>
              <a:t>R</a:t>
            </a:r>
            <a:r>
              <a:rPr lang="en-US" sz="4500" dirty="0">
                <a:solidFill>
                  <a:schemeClr val="bg1"/>
                </a:solidFill>
                <a:latin typeface="Open Sans" panose="020B0606030504020204"/>
                <a:ea typeface="Gill Sans MT" charset="0"/>
                <a:cs typeface="Gill Sans MT" charset="0"/>
              </a:rPr>
              <a:t>educing</a:t>
            </a:r>
            <a:r>
              <a:rPr lang="en-US" sz="4500" dirty="0">
                <a:latin typeface="Open Sans" panose="020B0606030504020204"/>
                <a:ea typeface="Gill Sans MT" charset="0"/>
                <a:cs typeface="Gill Sans MT" charset="0"/>
              </a:rPr>
              <a:t> </a:t>
            </a:r>
          </a:p>
          <a:p>
            <a:pPr marL="0" indent="0">
              <a:buNone/>
            </a:pPr>
            <a:r>
              <a:rPr lang="en-US" sz="4500" b="1" dirty="0">
                <a:solidFill>
                  <a:schemeClr val="tx1"/>
                </a:solidFill>
                <a:latin typeface="Open Sans" panose="020B0606030504020204"/>
                <a:ea typeface="Gill Sans MT" charset="0"/>
                <a:cs typeface="Gill Sans MT" charset="0"/>
              </a:rPr>
              <a:t>B</a:t>
            </a:r>
            <a:r>
              <a:rPr lang="en-US" sz="4500" dirty="0">
                <a:solidFill>
                  <a:schemeClr val="bg1"/>
                </a:solidFill>
                <a:latin typeface="Open Sans" panose="020B0606030504020204"/>
                <a:ea typeface="Gill Sans MT" charset="0"/>
                <a:cs typeface="Gill Sans MT" charset="0"/>
              </a:rPr>
              <a:t>urden and</a:t>
            </a:r>
          </a:p>
          <a:p>
            <a:pPr marL="0" indent="0">
              <a:buNone/>
            </a:pPr>
            <a:r>
              <a:rPr lang="en-US" sz="4500" b="1" dirty="0">
                <a:solidFill>
                  <a:schemeClr val="tx1"/>
                </a:solidFill>
                <a:latin typeface="Open Sans" panose="020B0606030504020204"/>
                <a:ea typeface="Gill Sans MT" charset="0"/>
                <a:cs typeface="Gill Sans MT" charset="0"/>
              </a:rPr>
              <a:t>I</a:t>
            </a:r>
            <a:r>
              <a:rPr lang="en-US" sz="4500" dirty="0">
                <a:solidFill>
                  <a:schemeClr val="bg1"/>
                </a:solidFill>
                <a:latin typeface="Open Sans" panose="020B0606030504020204"/>
                <a:ea typeface="Gill Sans MT" charset="0"/>
                <a:cs typeface="Gill Sans MT" charset="0"/>
              </a:rPr>
              <a:t>mproving</a:t>
            </a:r>
          </a:p>
          <a:p>
            <a:pPr marL="0" indent="0">
              <a:buNone/>
            </a:pPr>
            <a:r>
              <a:rPr lang="en-US" sz="4500" b="1" dirty="0">
                <a:solidFill>
                  <a:schemeClr val="tx1"/>
                </a:solidFill>
                <a:latin typeface="Open Sans" panose="020B0606030504020204"/>
                <a:ea typeface="Gill Sans MT" charset="0"/>
                <a:cs typeface="Gill Sans MT" charset="0"/>
              </a:rPr>
              <a:t>T</a:t>
            </a:r>
            <a:r>
              <a:rPr lang="en-US" sz="4500" dirty="0">
                <a:solidFill>
                  <a:schemeClr val="bg1"/>
                </a:solidFill>
                <a:latin typeface="Open Sans" panose="020B0606030504020204"/>
                <a:ea typeface="Gill Sans MT" charset="0"/>
                <a:cs typeface="Gill Sans MT" charset="0"/>
              </a:rPr>
              <a:t>ransparency</a:t>
            </a:r>
          </a:p>
        </p:txBody>
      </p:sp>
    </p:spTree>
    <p:extLst>
      <p:ext uri="{BB962C8B-B14F-4D97-AF65-F5344CB8AC3E}">
        <p14:creationId xmlns:p14="http://schemas.microsoft.com/office/powerpoint/2010/main" val="3505416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E5D50-735C-43C3-932A-D55DF92A8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Orbit: an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F7D65-AA1B-44B5-88DB-7B0CD9FF5DC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/>
              <a:t>The project has many parts. To manage these we have divided our plan down into four linked areas of activity.</a:t>
            </a:r>
          </a:p>
          <a:p>
            <a:endParaRPr lang="en-GB" dirty="0"/>
          </a:p>
          <a:p>
            <a:r>
              <a:rPr lang="en-GB" dirty="0"/>
              <a:t>A wider Funder Working Group</a:t>
            </a:r>
          </a:p>
          <a:p>
            <a:r>
              <a:rPr lang="en-GB" dirty="0"/>
              <a:t>Data source analysis</a:t>
            </a:r>
          </a:p>
          <a:p>
            <a:r>
              <a:rPr lang="en-GB" dirty="0"/>
              <a:t>Building connections</a:t>
            </a:r>
          </a:p>
          <a:p>
            <a:r>
              <a:rPr lang="en-GB" dirty="0"/>
              <a:t>Improving Persistent Identifier coverage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0FE030-EF12-4778-8E30-3BF0A1884865}"/>
              </a:ext>
            </a:extLst>
          </p:cNvPr>
          <p:cNvCxnSpPr/>
          <p:nvPr/>
        </p:nvCxnSpPr>
        <p:spPr>
          <a:xfrm>
            <a:off x="2633870" y="3220278"/>
            <a:ext cx="3876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842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E5D50-735C-43C3-932A-D55DF92A8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Orbit: an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F7D65-AA1B-44B5-88DB-7B0CD9FF5D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842598"/>
            <a:ext cx="79248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The initial focus is on:</a:t>
            </a:r>
          </a:p>
          <a:p>
            <a:r>
              <a:rPr lang="en-GB" dirty="0"/>
              <a:t>Automatically populating funding applications with CV and career information</a:t>
            </a:r>
          </a:p>
          <a:p>
            <a:r>
              <a:rPr lang="en-GB" dirty="0"/>
              <a:t>Sharing grant funding information via the ORCID registry</a:t>
            </a:r>
          </a:p>
          <a:p>
            <a:r>
              <a:rPr lang="en-GB" dirty="0"/>
              <a:t>Extending the availability of research information, and making it easier to re-use</a:t>
            </a:r>
          </a:p>
        </p:txBody>
      </p:sp>
    </p:spTree>
    <p:extLst>
      <p:ext uri="{BB962C8B-B14F-4D97-AF65-F5344CB8AC3E}">
        <p14:creationId xmlns:p14="http://schemas.microsoft.com/office/powerpoint/2010/main" val="718705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0FFB-AD9D-FC4C-8982-BBC8BB7C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next?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C8128-60E5-5F46-82D0-DA62B10336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711187"/>
            <a:ext cx="7924800" cy="457200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A funders “open letter”</a:t>
            </a:r>
          </a:p>
          <a:p>
            <a:r>
              <a:rPr lang="en-GB" dirty="0"/>
              <a:t>Quantified evidence of the benefits of identifiers in funding workflows</a:t>
            </a:r>
          </a:p>
          <a:p>
            <a:r>
              <a:rPr lang="en-GB" dirty="0"/>
              <a:t>A long term communication strategy to share the results of the project, pathfinders, and share best practice</a:t>
            </a:r>
          </a:p>
          <a:p>
            <a:r>
              <a:rPr lang="en-GB" dirty="0"/>
              <a:t>Engage with policy makers to ensure more consistency in ORCID adoption and use</a:t>
            </a:r>
          </a:p>
          <a:p>
            <a:r>
              <a:rPr lang="en-GB" dirty="0"/>
              <a:t>Use ORCID </a:t>
            </a:r>
            <a:r>
              <a:rPr lang="en-GB" dirty="0" err="1"/>
              <a:t>iDs</a:t>
            </a:r>
            <a:r>
              <a:rPr lang="en-GB" dirty="0"/>
              <a:t> to make reporting and evaluation more efficient</a:t>
            </a:r>
          </a:p>
        </p:txBody>
      </p:sp>
    </p:spTree>
    <p:extLst>
      <p:ext uri="{BB962C8B-B14F-4D97-AF65-F5344CB8AC3E}">
        <p14:creationId xmlns:p14="http://schemas.microsoft.com/office/powerpoint/2010/main" val="1300354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>
            <a:spLocks/>
          </p:cNvSpPr>
          <p:nvPr/>
        </p:nvSpPr>
        <p:spPr>
          <a:xfrm>
            <a:off x="1504288" y="2746259"/>
            <a:ext cx="6139262" cy="17282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charset="0"/>
              <a:buChar char="•"/>
              <a:defRPr sz="3200" kern="12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105000"/>
              <a:buFont typeface="Arial"/>
              <a:buChar char="•"/>
              <a:defRPr sz="28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charset="2"/>
              <a:buChar char="§"/>
              <a:defRPr sz="24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0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Academia and beyond. </a:t>
            </a:r>
            <a:endParaRPr lang="en-US" sz="3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911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598771" y="640755"/>
            <a:ext cx="7935629" cy="738554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2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Semibold"/>
                <a:ea typeface="Gill Sans MT" charset="0"/>
                <a:cs typeface="Gill Sans MT" charset="0"/>
              </a:rPr>
              <a:t>ACADEMIA AND BEYOND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5C4A60-D977-A54C-8F77-E44D6EA297A2}"/>
              </a:ext>
            </a:extLst>
          </p:cNvPr>
          <p:cNvSpPr txBox="1">
            <a:spLocks/>
          </p:cNvSpPr>
          <p:nvPr/>
        </p:nvSpPr>
        <p:spPr>
          <a:xfrm>
            <a:off x="598771" y="1426934"/>
            <a:ext cx="7924800" cy="3429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000" b="0" i="0" kern="1200">
                <a:solidFill>
                  <a:schemeClr val="tx2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600" b="0" i="0" kern="1200">
                <a:solidFill>
                  <a:schemeClr val="tx2"/>
                </a:solidFill>
                <a:latin typeface="Noto Sans" charset="0"/>
                <a:ea typeface="Noto Sans" charset="0"/>
                <a:cs typeface="Noto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2"/>
                </a:solidFill>
                <a:latin typeface="Noto Sans" charset="0"/>
                <a:ea typeface="Noto Sans" charset="0"/>
                <a:cs typeface="Noto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2"/>
                </a:solidFill>
                <a:latin typeface="Noto Sans" charset="0"/>
                <a:ea typeface="Noto Sans" charset="0"/>
                <a:cs typeface="Noto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2"/>
                </a:solidFill>
                <a:latin typeface="Noto Sans" charset="0"/>
                <a:ea typeface="Noto Sans" charset="0"/>
                <a:cs typeface="Noto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600" dirty="0">
                <a:latin typeface="Open Sans" panose="020B0606030504020204"/>
              </a:rPr>
              <a:t>Our vision is inclusive. We want to meet the needs of </a:t>
            </a:r>
            <a:r>
              <a:rPr lang="en-GB" sz="2600" b="1" dirty="0">
                <a:latin typeface="Open Sans" panose="020B0606030504020204"/>
              </a:rPr>
              <a:t>all </a:t>
            </a:r>
            <a:r>
              <a:rPr lang="en-GB" sz="2600" dirty="0">
                <a:latin typeface="Open Sans" panose="020B0606030504020204"/>
              </a:rPr>
              <a:t>who participate in research, scholarship and innovation. </a:t>
            </a:r>
          </a:p>
          <a:p>
            <a:pPr marL="0" indent="0">
              <a:buNone/>
            </a:pPr>
            <a:r>
              <a:rPr lang="en-GB" sz="2600" dirty="0">
                <a:latin typeface="Open Sans" panose="020B0606030504020204"/>
              </a:rPr>
              <a:t>We will:</a:t>
            </a:r>
          </a:p>
          <a:p>
            <a:pPr marL="385763" indent="-385763">
              <a:buFont typeface="+mj-lt"/>
              <a:buAutoNum type="arabicPeriod"/>
            </a:pPr>
            <a:r>
              <a:rPr lang="en-GB" sz="2600" dirty="0" err="1">
                <a:latin typeface="Open Sans" panose="020B0606030504020204"/>
              </a:rPr>
              <a:t>Analyze</a:t>
            </a:r>
            <a:r>
              <a:rPr lang="en-GB" sz="2600" dirty="0">
                <a:latin typeface="Open Sans" panose="020B0606030504020204"/>
              </a:rPr>
              <a:t> existing uptake of ORCID across communities and disciplines.</a:t>
            </a:r>
          </a:p>
          <a:p>
            <a:pPr marL="385763" indent="-385763">
              <a:buFont typeface="+mj-lt"/>
              <a:buAutoNum type="arabicPeriod"/>
            </a:pPr>
            <a:r>
              <a:rPr lang="en-GB" sz="2600" dirty="0">
                <a:latin typeface="Open Sans" panose="020B0606030504020204"/>
              </a:rPr>
              <a:t>Work with key communities and champions </a:t>
            </a:r>
          </a:p>
          <a:p>
            <a:pPr marL="385763" indent="-385763">
              <a:buFont typeface="+mj-lt"/>
              <a:buAutoNum type="arabicPeriod"/>
            </a:pPr>
            <a:r>
              <a:rPr lang="en-GB" sz="2600" dirty="0">
                <a:latin typeface="Open Sans" panose="020B0606030504020204"/>
              </a:rPr>
              <a:t>Identify and tackle barriers to adoption – technical </a:t>
            </a:r>
            <a:r>
              <a:rPr lang="en-GB" sz="2600" b="1" dirty="0">
                <a:latin typeface="Open Sans" panose="020B0606030504020204"/>
              </a:rPr>
              <a:t>and </a:t>
            </a:r>
            <a:r>
              <a:rPr lang="en-GB" sz="2600" dirty="0">
                <a:latin typeface="Open Sans" panose="020B0606030504020204"/>
              </a:rPr>
              <a:t>cultural</a:t>
            </a:r>
          </a:p>
          <a:p>
            <a:pPr marL="385763" indent="-385763">
              <a:buFont typeface="+mj-lt"/>
              <a:buAutoNum type="arabicPeriod"/>
            </a:pPr>
            <a:r>
              <a:rPr lang="en-GB" sz="2600" dirty="0">
                <a:latin typeface="Open Sans" panose="020B0606030504020204"/>
              </a:rPr>
              <a:t>Implement communication campaigns for our key communities</a:t>
            </a:r>
          </a:p>
          <a:p>
            <a:pPr marL="0" indent="0">
              <a:buNone/>
            </a:pPr>
            <a:endParaRPr lang="en-GB" sz="2600" dirty="0">
              <a:latin typeface="Open Sans" panose="020B0606030504020204"/>
            </a:endParaRPr>
          </a:p>
          <a:p>
            <a:pPr marL="0" indent="0">
              <a:buNone/>
            </a:pPr>
            <a:endParaRPr lang="en-GB" sz="2600" dirty="0"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315945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F7D65-AA1B-44B5-88DB-7B0CD9FF5DC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The initial focus is on:</a:t>
            </a:r>
          </a:p>
          <a:p>
            <a:r>
              <a:rPr lang="en-GB" dirty="0"/>
              <a:t>Arts and Humanities – with a focus on facilities, special collections and non-publication outputs</a:t>
            </a:r>
          </a:p>
          <a:p>
            <a:r>
              <a:rPr lang="en-GB" dirty="0"/>
              <a:t>Engineering – with a focus on certifications, affiliations, software and other outputs</a:t>
            </a:r>
          </a:p>
          <a:p>
            <a:r>
              <a:rPr lang="en-GB" dirty="0"/>
              <a:t>Pharma – with a focus on conflicts of interest, funding and patents.</a:t>
            </a:r>
          </a:p>
        </p:txBody>
      </p:sp>
      <p:sp>
        <p:nvSpPr>
          <p:cNvPr id="6" name="Shape 67">
            <a:extLst>
              <a:ext uri="{FF2B5EF4-FFF2-40B4-BE49-F238E27FC236}">
                <a16:creationId xmlns:a16="http://schemas.microsoft.com/office/drawing/2014/main" id="{5E9A992C-DAEB-4C42-B8AA-EFA8DF75C3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454220"/>
            <a:ext cx="7935629" cy="738554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2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Semibold"/>
                <a:ea typeface="Gill Sans MT" charset="0"/>
                <a:cs typeface="Gill Sans MT" charset="0"/>
              </a:rPr>
              <a:t>KEY COMMUNITIES</a:t>
            </a:r>
          </a:p>
        </p:txBody>
      </p:sp>
    </p:spTree>
    <p:extLst>
      <p:ext uri="{BB962C8B-B14F-4D97-AF65-F5344CB8AC3E}">
        <p14:creationId xmlns:p14="http://schemas.microsoft.com/office/powerpoint/2010/main" val="3068931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>
            <a:spLocks/>
          </p:cNvSpPr>
          <p:nvPr/>
        </p:nvSpPr>
        <p:spPr>
          <a:xfrm>
            <a:off x="467430" y="1261379"/>
            <a:ext cx="8185682" cy="23043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charset="0"/>
              <a:buChar char="•"/>
              <a:defRPr sz="3200" kern="12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105000"/>
              <a:buFont typeface="Arial"/>
              <a:buChar char="•"/>
              <a:defRPr sz="28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charset="2"/>
              <a:buChar char="§"/>
              <a:defRPr sz="24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0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ORCID’s vision </a:t>
            </a:r>
            <a:r>
              <a:rPr lang="en-US" sz="36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is a world where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all who participate in research, scholarship, and innovation are uniquely identified and connected to their contributions and affiliations across time, disciplines, and borders.</a:t>
            </a:r>
          </a:p>
        </p:txBody>
      </p:sp>
    </p:spTree>
    <p:extLst>
      <p:ext uri="{BB962C8B-B14F-4D97-AF65-F5344CB8AC3E}">
        <p14:creationId xmlns:p14="http://schemas.microsoft.com/office/powerpoint/2010/main" val="2062727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F7D65-AA1B-44B5-88DB-7B0CD9FF5DC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These will leverage new sections in the ORCID record.</a:t>
            </a:r>
          </a:p>
          <a:p>
            <a:pPr marL="0" indent="0">
              <a:buNone/>
            </a:pPr>
            <a:r>
              <a:rPr lang="en-GB" i="1" dirty="0"/>
              <a:t>See: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https://orcid.org/blog/2018/03/01/expanding-affiliations-</a:t>
            </a:r>
            <a:r>
              <a:rPr lang="en-GB" dirty="0" err="1">
                <a:solidFill>
                  <a:schemeClr val="tx1"/>
                </a:solidFill>
              </a:rPr>
              <a:t>orcid</a:t>
            </a:r>
            <a:r>
              <a:rPr lang="en-GB" dirty="0">
                <a:solidFill>
                  <a:schemeClr val="tx1"/>
                </a:solidFill>
              </a:rPr>
              <a:t>-update</a:t>
            </a:r>
          </a:p>
          <a:p>
            <a:pPr marL="0" indent="0">
              <a:buNone/>
            </a:pPr>
            <a:r>
              <a:rPr lang="en-GB" i="1" dirty="0"/>
              <a:t>And: 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https://orcid.org/blog/2018/04/10/acknowledging-research-resources-new-orcid-data-model</a:t>
            </a:r>
          </a:p>
          <a:p>
            <a:pPr marL="0" indent="0">
              <a:buNone/>
            </a:pPr>
            <a:br>
              <a:rPr lang="en-AU" sz="3200" i="1" dirty="0"/>
            </a:br>
            <a:r>
              <a:rPr lang="en-AU" sz="3200" i="1" dirty="0"/>
              <a:t>Adoption Analysis</a:t>
            </a:r>
          </a:p>
          <a:p>
            <a:pPr marL="0" indent="0">
              <a:buNone/>
            </a:pPr>
            <a:r>
              <a:rPr lang="en-AU" sz="3200" i="1" dirty="0"/>
              <a:t>See:</a:t>
            </a:r>
            <a:r>
              <a:rPr lang="en-AU" sz="3200" i="1" dirty="0">
                <a:solidFill>
                  <a:schemeClr val="tx1"/>
                </a:solidFill>
              </a:rPr>
              <a:t> https://doi.org/10.5281/zenodo.841777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Shape 67">
            <a:extLst>
              <a:ext uri="{FF2B5EF4-FFF2-40B4-BE49-F238E27FC236}">
                <a16:creationId xmlns:a16="http://schemas.microsoft.com/office/drawing/2014/main" id="{5E9A992C-DAEB-4C42-B8AA-EFA8DF75C3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771" y="481114"/>
            <a:ext cx="7935629" cy="738554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2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Semibold"/>
                <a:ea typeface="Gill Sans MT" charset="0"/>
                <a:cs typeface="Gill Sans MT" charset="0"/>
              </a:rPr>
              <a:t>KEY COMMUNITIES</a:t>
            </a:r>
          </a:p>
        </p:txBody>
      </p:sp>
    </p:spTree>
    <p:extLst>
      <p:ext uri="{BB962C8B-B14F-4D97-AF65-F5344CB8AC3E}">
        <p14:creationId xmlns:p14="http://schemas.microsoft.com/office/powerpoint/2010/main" val="3942355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>
            <a:spLocks/>
          </p:cNvSpPr>
          <p:nvPr/>
        </p:nvSpPr>
        <p:spPr>
          <a:xfrm>
            <a:off x="1504288" y="2746259"/>
            <a:ext cx="6139262" cy="17282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charset="0"/>
              <a:buChar char="•"/>
              <a:defRPr sz="3200" kern="12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105000"/>
              <a:buFont typeface="Arial"/>
              <a:buChar char="•"/>
              <a:defRPr sz="28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charset="2"/>
              <a:buChar char="§"/>
              <a:defRPr sz="24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0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API 3.0</a:t>
            </a:r>
            <a:endParaRPr lang="en-US" sz="3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503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9"/>
          <p:cNvSpPr txBox="1">
            <a:spLocks noGrp="1"/>
          </p:cNvSpPr>
          <p:nvPr>
            <p:ph type="body" idx="1"/>
          </p:nvPr>
        </p:nvSpPr>
        <p:spPr>
          <a:xfrm>
            <a:off x="536350" y="1864200"/>
            <a:ext cx="8355000" cy="31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API 3.0_rc1 is available now and supports new affiliation types and section for research resources.  </a:t>
            </a:r>
            <a:r>
              <a:rPr lang="en-US" sz="2400" b="0" i="0" u="sng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Test program launch</a:t>
            </a:r>
            <a:r>
              <a:rPr lang="en-US" sz="2400" u="sng"/>
              <a:t>ed</a:t>
            </a:r>
            <a:r>
              <a:rPr lang="en-US" sz="2400" b="0" i="0" u="sng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in October</a:t>
            </a:r>
            <a:endParaRPr sz="240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endParaRPr sz="24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API 3.0_rc2 will support On Behalf Of workflows (User and Token Delegation).  </a:t>
            </a:r>
            <a:r>
              <a:rPr lang="en-US" sz="2400" b="0" i="0" u="sng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Soliciting interest in pilot project Q4 2019</a:t>
            </a:r>
            <a:endParaRPr sz="240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endParaRPr sz="2400" b="1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Arial"/>
              <a:buNone/>
            </a:pPr>
            <a:endParaRPr sz="24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0" name="Google Shape;390;p69"/>
          <p:cNvSpPr txBox="1">
            <a:spLocks noGrp="1"/>
          </p:cNvSpPr>
          <p:nvPr>
            <p:ph type="title"/>
          </p:nvPr>
        </p:nvSpPr>
        <p:spPr>
          <a:xfrm>
            <a:off x="2545500" y="596550"/>
            <a:ext cx="4053000" cy="984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Pilot Programs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9"/>
          <p:cNvSpPr txBox="1">
            <a:spLocks noGrp="1"/>
          </p:cNvSpPr>
          <p:nvPr>
            <p:ph type="body" idx="1"/>
          </p:nvPr>
        </p:nvSpPr>
        <p:spPr>
          <a:xfrm>
            <a:off x="394500" y="2353497"/>
            <a:ext cx="8355000" cy="2973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buNone/>
            </a:pPr>
            <a:r>
              <a:rPr lang="en-US" dirty="0"/>
              <a:t>As a result of community feedback, we will be (temporarily) rolling back our requirement for affiliation start-dates or identifiers in API 3.0</a:t>
            </a:r>
          </a:p>
          <a:p>
            <a:pPr marL="0" lvl="0" indent="0">
              <a:buNone/>
            </a:pPr>
            <a:endParaRPr lang="en-GB" sz="2400" dirty="0">
              <a:solidFill>
                <a:schemeClr val="accent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>
              <a:buNone/>
            </a:pPr>
            <a:r>
              <a:rPr lang="en-GB" sz="24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https://orcid.org/blog/2018/11/06/step-back-affiliation-reqs</a:t>
            </a:r>
            <a:endParaRPr lang="en-GB" sz="24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Arial"/>
              <a:buNone/>
            </a:pPr>
            <a:endParaRPr sz="24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0" name="Google Shape;390;p69"/>
          <p:cNvSpPr txBox="1">
            <a:spLocks noGrp="1"/>
          </p:cNvSpPr>
          <p:nvPr>
            <p:ph type="title"/>
          </p:nvPr>
        </p:nvSpPr>
        <p:spPr>
          <a:xfrm>
            <a:off x="40298" y="578951"/>
            <a:ext cx="9063404" cy="158570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 algn="ctr"/>
            <a:r>
              <a:rPr lang="en-US" dirty="0"/>
              <a:t>Learning Patience: </a:t>
            </a:r>
            <a:br>
              <a:rPr lang="en-US" dirty="0"/>
            </a:br>
            <a:r>
              <a:rPr lang="en-US" dirty="0"/>
              <a:t>Affiliation Assertion Requirements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4206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DFB4A8F-8194-E149-8B8F-736166371A42}"/>
              </a:ext>
            </a:extLst>
          </p:cNvPr>
          <p:cNvSpPr txBox="1">
            <a:spLocks/>
          </p:cNvSpPr>
          <p:nvPr/>
        </p:nvSpPr>
        <p:spPr>
          <a:xfrm>
            <a:off x="1398781" y="1817792"/>
            <a:ext cx="6139262" cy="17282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charset="0"/>
              <a:buChar char="•"/>
              <a:defRPr sz="3200" kern="12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105000"/>
              <a:buFont typeface="Arial"/>
              <a:buChar char="•"/>
              <a:defRPr sz="28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charset="2"/>
              <a:buChar char="§"/>
              <a:defRPr sz="24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0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These 2019 projects will be augmented with </a:t>
            </a:r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interface improvements </a:t>
            </a:r>
            <a:r>
              <a:rPr lang="en-U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speculative work </a:t>
            </a:r>
            <a:r>
              <a:rPr lang="en-U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determine our future roadmap and priorities. </a:t>
            </a:r>
            <a:endParaRPr lang="en-US" sz="3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598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B2F348A1-3BB8-DD46-89B6-A75834B719C1}"/>
              </a:ext>
            </a:extLst>
          </p:cNvPr>
          <p:cNvSpPr txBox="1">
            <a:spLocks/>
          </p:cNvSpPr>
          <p:nvPr/>
        </p:nvSpPr>
        <p:spPr>
          <a:xfrm>
            <a:off x="1443328" y="1374659"/>
            <a:ext cx="6139262" cy="17282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charset="0"/>
              <a:buChar char="•"/>
              <a:defRPr sz="3200" kern="12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105000"/>
              <a:buFont typeface="Arial"/>
              <a:buChar char="•"/>
              <a:defRPr sz="28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charset="2"/>
              <a:buChar char="§"/>
              <a:defRPr sz="24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0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ORCID is not ‘plug and play’, it’s </a:t>
            </a:r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‘build and benefit’.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our members integrate, connect, and share data, everybody wins. </a:t>
            </a:r>
          </a:p>
        </p:txBody>
      </p:sp>
    </p:spTree>
    <p:extLst>
      <p:ext uri="{BB962C8B-B14F-4D97-AF65-F5344CB8AC3E}">
        <p14:creationId xmlns:p14="http://schemas.microsoft.com/office/powerpoint/2010/main" val="2103703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>
            <a:spLocks noGrp="1"/>
          </p:cNvSpPr>
          <p:nvPr>
            <p:ph type="title"/>
          </p:nvPr>
        </p:nvSpPr>
        <p:spPr>
          <a:xfrm>
            <a:off x="391649" y="176177"/>
            <a:ext cx="7935600" cy="98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EMEA Engagement Team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9" name="Google Shape;25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1036" y="1282211"/>
            <a:ext cx="1157331" cy="159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9"/>
          <p:cNvSpPr txBox="1"/>
          <p:nvPr/>
        </p:nvSpPr>
        <p:spPr>
          <a:xfrm>
            <a:off x="1995000" y="3000425"/>
            <a:ext cx="1349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C2C2D"/>
                </a:solidFill>
                <a:latin typeface="Open Sans"/>
                <a:ea typeface="Open Sans"/>
                <a:cs typeface="Open Sans"/>
                <a:sym typeface="Open Sans"/>
              </a:rPr>
              <a:t>Paula Demain</a:t>
            </a:r>
            <a:endParaRPr b="1">
              <a:solidFill>
                <a:srgbClr val="2C2C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C2C2D"/>
                </a:solidFill>
                <a:latin typeface="Open Sans"/>
                <a:ea typeface="Open Sans"/>
                <a:cs typeface="Open Sans"/>
                <a:sym typeface="Open Sans"/>
              </a:rPr>
              <a:t>Lead, UK, Italy &amp; Northern Europe</a:t>
            </a:r>
            <a:endParaRPr>
              <a:solidFill>
                <a:srgbClr val="2C2C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2C2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1" name="Google Shape;26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0373" y="1250276"/>
            <a:ext cx="1277400" cy="166065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9"/>
          <p:cNvSpPr txBox="1"/>
          <p:nvPr/>
        </p:nvSpPr>
        <p:spPr>
          <a:xfrm>
            <a:off x="5110400" y="3000425"/>
            <a:ext cx="1437600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C2C2D"/>
                </a:solidFill>
                <a:latin typeface="Open Sans"/>
                <a:ea typeface="Open Sans"/>
                <a:cs typeface="Open Sans"/>
                <a:sym typeface="Open Sans"/>
              </a:rPr>
              <a:t>Gabriela Mejias</a:t>
            </a:r>
            <a:endParaRPr b="1">
              <a:solidFill>
                <a:srgbClr val="2C2C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C2C2D"/>
                </a:solidFill>
                <a:latin typeface="Open Sans"/>
                <a:ea typeface="Open Sans"/>
                <a:cs typeface="Open Sans"/>
                <a:sym typeface="Open Sans"/>
              </a:rPr>
              <a:t>Lead, Europe</a:t>
            </a:r>
            <a:endParaRPr>
              <a:solidFill>
                <a:srgbClr val="2C2C2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3" name="Google Shape;26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5663" y="1282220"/>
            <a:ext cx="1277400" cy="159671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9"/>
          <p:cNvSpPr txBox="1"/>
          <p:nvPr/>
        </p:nvSpPr>
        <p:spPr>
          <a:xfrm>
            <a:off x="3574599" y="3000425"/>
            <a:ext cx="1349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C2C2D"/>
                </a:solidFill>
                <a:latin typeface="Open Sans"/>
                <a:ea typeface="Open Sans"/>
                <a:cs typeface="Open Sans"/>
                <a:sym typeface="Open Sans"/>
              </a:rPr>
              <a:t>Nabil Ksibi</a:t>
            </a:r>
            <a:endParaRPr b="1">
              <a:solidFill>
                <a:srgbClr val="2C2C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C2C2D"/>
                </a:solidFill>
                <a:latin typeface="Open Sans"/>
                <a:ea typeface="Open Sans"/>
                <a:cs typeface="Open Sans"/>
                <a:sym typeface="Open Sans"/>
              </a:rPr>
              <a:t>Lead, MEA</a:t>
            </a:r>
            <a:endParaRPr>
              <a:solidFill>
                <a:srgbClr val="2C2C2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5" name="Google Shape;265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323" y="1282225"/>
            <a:ext cx="1277400" cy="159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9"/>
          <p:cNvSpPr txBox="1"/>
          <p:nvPr/>
        </p:nvSpPr>
        <p:spPr>
          <a:xfrm>
            <a:off x="450325" y="3000425"/>
            <a:ext cx="1349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C2C2D"/>
                </a:solidFill>
                <a:latin typeface="Open Sans"/>
                <a:ea typeface="Open Sans"/>
                <a:cs typeface="Open Sans"/>
                <a:sym typeface="Open Sans"/>
              </a:rPr>
              <a:t>Ivo Wijnbergen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C2C2D"/>
                </a:solidFill>
                <a:latin typeface="Open Sans"/>
                <a:ea typeface="Open Sans"/>
                <a:cs typeface="Open Sans"/>
                <a:sym typeface="Open Sans"/>
              </a:rPr>
              <a:t>Manager, EMEA </a:t>
            </a:r>
            <a:endParaRPr>
              <a:solidFill>
                <a:srgbClr val="2C2C2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" name="Google Shape;267;p39"/>
          <p:cNvSpPr txBox="1"/>
          <p:nvPr/>
        </p:nvSpPr>
        <p:spPr>
          <a:xfrm>
            <a:off x="484500" y="5121300"/>
            <a:ext cx="81750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Languages spoken: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Dutch, French, Arabic, German, Spanish, Hungarian, and English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39"/>
          <p:cNvSpPr txBox="1"/>
          <p:nvPr/>
        </p:nvSpPr>
        <p:spPr>
          <a:xfrm>
            <a:off x="6939600" y="3000425"/>
            <a:ext cx="1721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C2C2D"/>
                </a:solidFill>
                <a:latin typeface="Open Sans"/>
                <a:ea typeface="Open Sans"/>
                <a:cs typeface="Open Sans"/>
                <a:sym typeface="Open Sans"/>
              </a:rPr>
              <a:t>Mitra  Najafi-Gheidari</a:t>
            </a:r>
            <a:endParaRPr b="1">
              <a:solidFill>
                <a:srgbClr val="2C2C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C2C2D"/>
                </a:solidFill>
                <a:latin typeface="Open Sans"/>
                <a:ea typeface="Open Sans"/>
                <a:cs typeface="Open Sans"/>
                <a:sym typeface="Open Sans"/>
              </a:rPr>
              <a:t>User Support Specialist</a:t>
            </a:r>
            <a:endParaRPr>
              <a:solidFill>
                <a:srgbClr val="2C2C2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9" name="Google Shape;269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84550" y="1250280"/>
            <a:ext cx="1437701" cy="14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9"/>
          <p:cNvSpPr txBox="1"/>
          <p:nvPr/>
        </p:nvSpPr>
        <p:spPr>
          <a:xfrm>
            <a:off x="1995000" y="6162225"/>
            <a:ext cx="7338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https://orcid.org/about/membership/engagement-regions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73"/>
          <p:cNvSpPr txBox="1">
            <a:spLocks noGrp="1"/>
          </p:cNvSpPr>
          <p:nvPr>
            <p:ph type="body" idx="1"/>
          </p:nvPr>
        </p:nvSpPr>
        <p:spPr>
          <a:xfrm>
            <a:off x="3122615" y="1562100"/>
            <a:ext cx="541178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0" name="Google Shape;420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300" y="117925"/>
            <a:ext cx="7829402" cy="5872052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1" name="Google Shape;421;p73"/>
          <p:cNvSpPr txBox="1">
            <a:spLocks noGrp="1"/>
          </p:cNvSpPr>
          <p:nvPr>
            <p:ph type="title"/>
          </p:nvPr>
        </p:nvSpPr>
        <p:spPr>
          <a:xfrm>
            <a:off x="870975" y="5873400"/>
            <a:ext cx="3459300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SemiBold"/>
              <a:buNone/>
            </a:pPr>
            <a:r>
              <a:rPr lang="en-US" sz="3600"/>
              <a:t>THANK YOU!</a:t>
            </a:r>
            <a:r>
              <a:rPr lang="en-US" sz="36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sz="3600" b="1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>
            <a:spLocks/>
          </p:cNvSpPr>
          <p:nvPr/>
        </p:nvSpPr>
        <p:spPr>
          <a:xfrm>
            <a:off x="467430" y="1261379"/>
            <a:ext cx="8185682" cy="23043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charset="0"/>
              <a:buChar char="•"/>
              <a:defRPr sz="3200" kern="12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105000"/>
              <a:buFont typeface="Arial"/>
              <a:buChar char="•"/>
              <a:defRPr sz="28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charset="2"/>
              <a:buChar char="§"/>
              <a:defRPr sz="24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0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1"/>
                </a:solidFill>
                <a:latin typeface="Open Sans" panose="020B0606030504020204"/>
                <a:ea typeface="Gill Sans MT" charset="0"/>
                <a:cs typeface="Gill Sans MT" charset="0"/>
              </a:rPr>
              <a:t>These connections matter </a:t>
            </a:r>
            <a:r>
              <a:rPr lang="en-US" sz="3600" dirty="0">
                <a:solidFill>
                  <a:schemeClr val="bg1"/>
                </a:solidFill>
                <a:latin typeface="Open Sans" panose="020B0606030504020204"/>
                <a:ea typeface="Gill Sans MT" charset="0"/>
                <a:cs typeface="Gill Sans MT" charset="0"/>
              </a:rPr>
              <a:t>because research progress is based on the communication of ideas – between individuals, and organizations – and research credit and careers are built on the quality and success of those communications. </a:t>
            </a:r>
          </a:p>
        </p:txBody>
      </p:sp>
    </p:spTree>
    <p:extLst>
      <p:ext uri="{BB962C8B-B14F-4D97-AF65-F5344CB8AC3E}">
        <p14:creationId xmlns:p14="http://schemas.microsoft.com/office/powerpoint/2010/main" val="1688098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What is </a:t>
            </a:r>
            <a:r>
              <a:rPr lang="en-US" dirty="0">
                <a:latin typeface="Open Sans Semibold"/>
                <a:ea typeface="Gill Sans MT" charset="0"/>
                <a:cs typeface="Gill Sans MT" charset="0"/>
              </a:rPr>
              <a:t>ORCID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/>
                <a:ea typeface="Gill Sans MT" charset="0"/>
                <a:cs typeface="Gill Sans MT" charset="0"/>
              </a:rPr>
              <a:t>An identifier for researchers</a:t>
            </a:r>
          </a:p>
          <a:p>
            <a:r>
              <a:rPr lang="en-US" dirty="0">
                <a:latin typeface="Open Sans" panose="020B0606030504020204"/>
                <a:ea typeface="Gill Sans MT" charset="0"/>
                <a:cs typeface="Gill Sans MT" charset="0"/>
              </a:rPr>
              <a:t>A registry</a:t>
            </a:r>
          </a:p>
          <a:p>
            <a:r>
              <a:rPr lang="en-US" dirty="0">
                <a:latin typeface="Open Sans" panose="020B0606030504020204"/>
                <a:ea typeface="Gill Sans MT" charset="0"/>
                <a:cs typeface="Gill Sans MT" charset="0"/>
              </a:rPr>
              <a:t>A set of standard procedures for connecting researchers to their affiliations and activities</a:t>
            </a:r>
          </a:p>
          <a:p>
            <a:r>
              <a:rPr lang="en-US" dirty="0">
                <a:latin typeface="Open Sans" panose="020B0606030504020204"/>
                <a:ea typeface="Gill Sans MT" charset="0"/>
                <a:cs typeface="Gill Sans MT" charset="0"/>
              </a:rPr>
              <a:t>A committed community building connectors</a:t>
            </a:r>
          </a:p>
          <a:p>
            <a:r>
              <a:rPr lang="en-US" dirty="0">
                <a:latin typeface="Open Sans" panose="020B0606030504020204"/>
                <a:ea typeface="Gill Sans MT" charset="0"/>
                <a:cs typeface="Gill Sans MT" charset="0"/>
              </a:rPr>
              <a:t>An international-scale open research effort</a:t>
            </a:r>
          </a:p>
        </p:txBody>
      </p:sp>
    </p:spTree>
    <p:extLst>
      <p:ext uri="{BB962C8B-B14F-4D97-AF65-F5344CB8AC3E}">
        <p14:creationId xmlns:p14="http://schemas.microsoft.com/office/powerpoint/2010/main" val="2267100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185" y="291878"/>
            <a:ext cx="7935629" cy="734057"/>
          </a:xfrm>
        </p:spPr>
        <p:txBody>
          <a:bodyPr>
            <a:noAutofit/>
          </a:bodyPr>
          <a:lstStyle/>
          <a:p>
            <a:r>
              <a:rPr lang="en-US" sz="3150"/>
              <a:t>ORCID Interoperability</a:t>
            </a:r>
            <a:endParaRPr lang="en-US" sz="31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CBA1C5-FDCA-4058-8084-F84EC43AF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01" y="1390040"/>
            <a:ext cx="6906197" cy="44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6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>
            <a:spLocks/>
          </p:cNvSpPr>
          <p:nvPr/>
        </p:nvSpPr>
        <p:spPr>
          <a:xfrm>
            <a:off x="1504288" y="2746259"/>
            <a:ext cx="6139262" cy="77219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charset="0"/>
              <a:buChar char="•"/>
              <a:defRPr sz="3200" kern="12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105000"/>
              <a:buFont typeface="Arial"/>
              <a:buChar char="•"/>
              <a:defRPr sz="28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charset="2"/>
              <a:buChar char="§"/>
              <a:defRPr sz="24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0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</a:rPr>
              <a:t>What’s next at ORCID?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b="1" dirty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50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333" y="1543123"/>
            <a:ext cx="8234750" cy="386111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20778" y="715206"/>
            <a:ext cx="7935629" cy="738554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2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" charset="0"/>
                <a:ea typeface="Gill Sans MT" charset="0"/>
                <a:cs typeface="Gill Sans MT" charset="0"/>
              </a:rPr>
              <a:t>BUILDING VALUE BY SECTOR</a:t>
            </a:r>
          </a:p>
        </p:txBody>
      </p:sp>
    </p:spTree>
    <p:extLst>
      <p:ext uri="{BB962C8B-B14F-4D97-AF65-F5344CB8AC3E}">
        <p14:creationId xmlns:p14="http://schemas.microsoft.com/office/powerpoint/2010/main" val="412350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43132" y="795801"/>
            <a:ext cx="8176847" cy="738554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2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Semibold"/>
                <a:ea typeface="Gill Sans MT" charset="0"/>
                <a:cs typeface="Gill Sans MT" charset="0"/>
              </a:rPr>
              <a:t>2019: THE YEAR OF THE RESEARCHER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5C4A60-D977-A54C-8F77-E44D6EA297A2}"/>
              </a:ext>
            </a:extLst>
          </p:cNvPr>
          <p:cNvSpPr txBox="1">
            <a:spLocks/>
          </p:cNvSpPr>
          <p:nvPr/>
        </p:nvSpPr>
        <p:spPr>
          <a:xfrm>
            <a:off x="695179" y="1714499"/>
            <a:ext cx="7924800" cy="43476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000" b="0" i="0" kern="1200">
                <a:solidFill>
                  <a:schemeClr val="tx2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600" b="0" i="0" kern="1200">
                <a:solidFill>
                  <a:schemeClr val="tx2"/>
                </a:solidFill>
                <a:latin typeface="Noto Sans" charset="0"/>
                <a:ea typeface="Noto Sans" charset="0"/>
                <a:cs typeface="Noto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2"/>
                </a:solidFill>
                <a:latin typeface="Noto Sans" charset="0"/>
                <a:ea typeface="Noto Sans" charset="0"/>
                <a:cs typeface="Noto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2"/>
                </a:solidFill>
                <a:latin typeface="Noto Sans" charset="0"/>
                <a:ea typeface="Noto Sans" charset="0"/>
                <a:cs typeface="Noto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2"/>
                </a:solidFill>
                <a:latin typeface="Noto Sans" charset="0"/>
                <a:ea typeface="Noto Sans" charset="0"/>
                <a:cs typeface="Noto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600" dirty="0">
                <a:latin typeface="Open Sans" panose="020B0606030504020204"/>
              </a:rPr>
              <a:t>In 2019 we will:</a:t>
            </a:r>
          </a:p>
          <a:p>
            <a:r>
              <a:rPr lang="en-GB" sz="2600" dirty="0">
                <a:latin typeface="Open Sans" panose="020B0606030504020204"/>
              </a:rPr>
              <a:t>Encourage the re-use of data in ORCID records by helping data “re-users” to assess the trustworthiness of assertions. (</a:t>
            </a:r>
            <a:r>
              <a:rPr lang="en-GB" sz="2600" dirty="0">
                <a:latin typeface="Open Sans" panose="020B0606030504020204"/>
                <a:sym typeface="Wingdings" panose="05000000000000000000" pitchFamily="2" charset="2"/>
              </a:rPr>
              <a:t> OBO)</a:t>
            </a:r>
            <a:endParaRPr lang="en-GB" sz="2600" dirty="0">
              <a:latin typeface="Open Sans" panose="020B0606030504020204"/>
            </a:endParaRPr>
          </a:p>
          <a:p>
            <a:r>
              <a:rPr lang="en-GB" sz="2600" dirty="0">
                <a:latin typeface="Open Sans" panose="020B0606030504020204"/>
              </a:rPr>
              <a:t>Explore ways of easing reporting to funders and supporting organizations. (</a:t>
            </a:r>
            <a:r>
              <a:rPr lang="en-GB" sz="2600" dirty="0">
                <a:latin typeface="Open Sans" panose="020B0606030504020204"/>
                <a:sym typeface="Wingdings" panose="05000000000000000000" pitchFamily="2" charset="2"/>
              </a:rPr>
              <a:t> ORBIT)</a:t>
            </a:r>
            <a:endParaRPr lang="en-GB" sz="2600" dirty="0">
              <a:latin typeface="Open Sans" panose="020B0606030504020204"/>
            </a:endParaRPr>
          </a:p>
          <a:p>
            <a:r>
              <a:rPr lang="en-GB" sz="2600" dirty="0">
                <a:latin typeface="Open Sans" panose="020B0606030504020204"/>
              </a:rPr>
              <a:t>Enhance ORCID records to show more activities, contributions, and affiliations. (</a:t>
            </a:r>
            <a:r>
              <a:rPr lang="en-GB" sz="2600" dirty="0">
                <a:latin typeface="Open Sans" panose="020B0606030504020204"/>
                <a:sym typeface="Wingdings" panose="05000000000000000000" pitchFamily="2" charset="2"/>
              </a:rPr>
              <a:t> UI/API updates)</a:t>
            </a:r>
            <a:endParaRPr lang="en-GB" sz="2600" dirty="0">
              <a:latin typeface="Open Sans" panose="020B0606030504020204"/>
            </a:endParaRPr>
          </a:p>
          <a:p>
            <a:r>
              <a:rPr lang="en-GB" sz="2600" dirty="0">
                <a:latin typeface="Open Sans" panose="020B0606030504020204"/>
              </a:rPr>
              <a:t>Enable researchers to display richer pictures of more kinds of career. (</a:t>
            </a:r>
            <a:r>
              <a:rPr lang="en-GB" sz="2600" dirty="0">
                <a:latin typeface="Open Sans" panose="020B0606030504020204"/>
                <a:sym typeface="Wingdings" panose="05000000000000000000" pitchFamily="2" charset="2"/>
              </a:rPr>
              <a:t> UI/API updates</a:t>
            </a:r>
            <a:endParaRPr lang="en-GB" sz="2600" dirty="0"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1631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>
            <a:spLocks/>
          </p:cNvSpPr>
          <p:nvPr/>
        </p:nvSpPr>
        <p:spPr>
          <a:xfrm>
            <a:off x="1504288" y="2746259"/>
            <a:ext cx="6139262" cy="17282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charset="0"/>
              <a:buChar char="•"/>
              <a:defRPr sz="3200" kern="12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105000"/>
              <a:buFont typeface="Arial"/>
              <a:buChar char="•"/>
              <a:defRPr sz="28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charset="2"/>
              <a:buChar char="§"/>
              <a:defRPr sz="24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0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 kern="12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Trust &amp; Assertion Assurance</a:t>
            </a:r>
            <a:endParaRPr lang="en-US" sz="3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645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CID 2">
      <a:dk1>
        <a:srgbClr val="A6CE38"/>
      </a:dk1>
      <a:lt1>
        <a:srgbClr val="FFFFFF"/>
      </a:lt1>
      <a:dk2>
        <a:srgbClr val="6D6E71"/>
      </a:dk2>
      <a:lt2>
        <a:srgbClr val="EEECE1"/>
      </a:lt2>
      <a:accent1>
        <a:srgbClr val="328CAF"/>
      </a:accent1>
      <a:accent2>
        <a:srgbClr val="D97536"/>
      </a:accent2>
      <a:accent3>
        <a:srgbClr val="905489"/>
      </a:accent3>
      <a:accent4>
        <a:srgbClr val="D6B143"/>
      </a:accent4>
      <a:accent5>
        <a:srgbClr val="A7A9AC"/>
      </a:accent5>
      <a:accent6>
        <a:srgbClr val="58595B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1">
      <a:dk1>
        <a:srgbClr val="A6CE38"/>
      </a:dk1>
      <a:lt1>
        <a:srgbClr val="FFFFFF"/>
      </a:lt1>
      <a:dk2>
        <a:srgbClr val="6D6E71"/>
      </a:dk2>
      <a:lt2>
        <a:srgbClr val="EEECE1"/>
      </a:lt2>
      <a:accent1>
        <a:srgbClr val="328CAF"/>
      </a:accent1>
      <a:accent2>
        <a:srgbClr val="D97536"/>
      </a:accent2>
      <a:accent3>
        <a:srgbClr val="905489"/>
      </a:accent3>
      <a:accent4>
        <a:srgbClr val="D6B143"/>
      </a:accent4>
      <a:accent5>
        <a:srgbClr val="A7A9AC"/>
      </a:accent5>
      <a:accent6>
        <a:srgbClr val="58595B"/>
      </a:accent6>
      <a:hlink>
        <a:srgbClr val="22ACAA"/>
      </a:hlink>
      <a:folHlink>
        <a:srgbClr val="800080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CIDnew1">
  <a:themeElements>
    <a:clrScheme name="Custom 21">
      <a:dk1>
        <a:srgbClr val="A6CE38"/>
      </a:dk1>
      <a:lt1>
        <a:srgbClr val="FFFFFF"/>
      </a:lt1>
      <a:dk2>
        <a:srgbClr val="6D6E71"/>
      </a:dk2>
      <a:lt2>
        <a:srgbClr val="EEECE1"/>
      </a:lt2>
      <a:accent1>
        <a:srgbClr val="328CAF"/>
      </a:accent1>
      <a:accent2>
        <a:srgbClr val="D97536"/>
      </a:accent2>
      <a:accent3>
        <a:srgbClr val="905489"/>
      </a:accent3>
      <a:accent4>
        <a:srgbClr val="D6B143"/>
      </a:accent4>
      <a:accent5>
        <a:srgbClr val="A7A9AC"/>
      </a:accent5>
      <a:accent6>
        <a:srgbClr val="58595B"/>
      </a:accent6>
      <a:hlink>
        <a:srgbClr val="FEFF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RCID 2">
      <a:dk1>
        <a:srgbClr val="A6CE38"/>
      </a:dk1>
      <a:lt1>
        <a:srgbClr val="FFFFFF"/>
      </a:lt1>
      <a:dk2>
        <a:srgbClr val="6D6E71"/>
      </a:dk2>
      <a:lt2>
        <a:srgbClr val="EEECE1"/>
      </a:lt2>
      <a:accent1>
        <a:srgbClr val="328CAF"/>
      </a:accent1>
      <a:accent2>
        <a:srgbClr val="D97536"/>
      </a:accent2>
      <a:accent3>
        <a:srgbClr val="905489"/>
      </a:accent3>
      <a:accent4>
        <a:srgbClr val="D6B143"/>
      </a:accent4>
      <a:accent5>
        <a:srgbClr val="A7A9AC"/>
      </a:accent5>
      <a:accent6>
        <a:srgbClr val="58595B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1087</Words>
  <Application>Microsoft Office PowerPoint</Application>
  <PresentationFormat>On-screen Show (4:3)</PresentationFormat>
  <Paragraphs>128</Paragraphs>
  <Slides>27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ＭＳ Ｐゴシック</vt:lpstr>
      <vt:lpstr>Arial</vt:lpstr>
      <vt:lpstr>Cabin</vt:lpstr>
      <vt:lpstr>Calibri</vt:lpstr>
      <vt:lpstr>Gill Sans MT</vt:lpstr>
      <vt:lpstr>Noto Sans</vt:lpstr>
      <vt:lpstr>Open Sans</vt:lpstr>
      <vt:lpstr>Open Sans SemiBold</vt:lpstr>
      <vt:lpstr>Open Sans SemiBold</vt:lpstr>
      <vt:lpstr>Roboto</vt:lpstr>
      <vt:lpstr>Wingdings</vt:lpstr>
      <vt:lpstr>Office Theme</vt:lpstr>
      <vt:lpstr>2_Office Theme</vt:lpstr>
      <vt:lpstr>ORCIDnew1</vt:lpstr>
      <vt:lpstr>1_Office Theme</vt:lpstr>
      <vt:lpstr>PowerPoint Presentation</vt:lpstr>
      <vt:lpstr>PowerPoint Presentation</vt:lpstr>
      <vt:lpstr>PowerPoint Presentation</vt:lpstr>
      <vt:lpstr>What is ORCID?</vt:lpstr>
      <vt:lpstr>ORCID Interoperability</vt:lpstr>
      <vt:lpstr>PowerPoint Presentation</vt:lpstr>
      <vt:lpstr>BUILDING VALUE BY SECTOR</vt:lpstr>
      <vt:lpstr>2019: THE YEAR OF THE RESEARCHER</vt:lpstr>
      <vt:lpstr>PowerPoint Presentation</vt:lpstr>
      <vt:lpstr>On Behalf Of User</vt:lpstr>
      <vt:lpstr>On Behalf Of Token Delegation</vt:lpstr>
      <vt:lpstr>How does OBO help researchers?</vt:lpstr>
      <vt:lpstr>PowerPoint Presentation</vt:lpstr>
      <vt:lpstr>Orbit: an overview</vt:lpstr>
      <vt:lpstr>Orbit: an overview</vt:lpstr>
      <vt:lpstr>What’s next?</vt:lpstr>
      <vt:lpstr>PowerPoint Presentation</vt:lpstr>
      <vt:lpstr>ACADEMIA AND BEYOND</vt:lpstr>
      <vt:lpstr>KEY COMMUNITIES</vt:lpstr>
      <vt:lpstr>KEY COMMUNITIES</vt:lpstr>
      <vt:lpstr>PowerPoint Presentation</vt:lpstr>
      <vt:lpstr>Pilot Programs </vt:lpstr>
      <vt:lpstr>Learning Patience:  Affiliation Assertion Requirements</vt:lpstr>
      <vt:lpstr>PowerPoint Presentation</vt:lpstr>
      <vt:lpstr>PowerPoint Presentation</vt:lpstr>
      <vt:lpstr>EMEA Engagement Team</vt:lpstr>
      <vt:lpstr>THANK YOU!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michael buster</dc:creator>
  <cp:keywords/>
  <dc:description/>
  <cp:lastModifiedBy>Ivo Wijnbergen</cp:lastModifiedBy>
  <cp:revision>276</cp:revision>
  <cp:lastPrinted>2017-10-12T14:42:34Z</cp:lastPrinted>
  <dcterms:created xsi:type="dcterms:W3CDTF">2016-10-01T00:06:23Z</dcterms:created>
  <dcterms:modified xsi:type="dcterms:W3CDTF">2018-11-08T08:42:37Z</dcterms:modified>
  <cp:category/>
</cp:coreProperties>
</file>