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079" r:id="rId1"/>
  </p:sldMasterIdLst>
  <p:notesMasterIdLst>
    <p:notesMasterId r:id="rId43"/>
  </p:notesMasterIdLst>
  <p:sldIdLst>
    <p:sldId id="256" r:id="rId2"/>
    <p:sldId id="288" r:id="rId3"/>
    <p:sldId id="289" r:id="rId4"/>
    <p:sldId id="287" r:id="rId5"/>
    <p:sldId id="299" r:id="rId6"/>
    <p:sldId id="258" r:id="rId7"/>
    <p:sldId id="257" r:id="rId8"/>
    <p:sldId id="259" r:id="rId9"/>
    <p:sldId id="280" r:id="rId10"/>
    <p:sldId id="260" r:id="rId11"/>
    <p:sldId id="262" r:id="rId12"/>
    <p:sldId id="263" r:id="rId13"/>
    <p:sldId id="294" r:id="rId14"/>
    <p:sldId id="293" r:id="rId15"/>
    <p:sldId id="292" r:id="rId16"/>
    <p:sldId id="286" r:id="rId17"/>
    <p:sldId id="264" r:id="rId18"/>
    <p:sldId id="266" r:id="rId19"/>
    <p:sldId id="300" r:id="rId20"/>
    <p:sldId id="282" r:id="rId21"/>
    <p:sldId id="283" r:id="rId22"/>
    <p:sldId id="284" r:id="rId23"/>
    <p:sldId id="290" r:id="rId24"/>
    <p:sldId id="291" r:id="rId25"/>
    <p:sldId id="295" r:id="rId26"/>
    <p:sldId id="272" r:id="rId27"/>
    <p:sldId id="297" r:id="rId28"/>
    <p:sldId id="298" r:id="rId29"/>
    <p:sldId id="273" r:id="rId30"/>
    <p:sldId id="276" r:id="rId31"/>
    <p:sldId id="277" r:id="rId32"/>
    <p:sldId id="285" r:id="rId33"/>
    <p:sldId id="281" r:id="rId34"/>
    <p:sldId id="267" r:id="rId35"/>
    <p:sldId id="268" r:id="rId36"/>
    <p:sldId id="269" r:id="rId37"/>
    <p:sldId id="270" r:id="rId38"/>
    <p:sldId id="296" r:id="rId39"/>
    <p:sldId id="271" r:id="rId40"/>
    <p:sldId id="278" r:id="rId41"/>
    <p:sldId id="279" r:id="rId42"/>
  </p:sldIdLst>
  <p:sldSz cx="9144000" cy="5143500" type="screen16x9"/>
  <p:notesSz cx="6858000" cy="9144000"/>
  <p:embeddedFontLst>
    <p:embeddedFont>
      <p:font typeface="Bree Serif" panose="02000503040000020004" pitchFamily="2" charset="77"/>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2EB9C4-34AB-4EFB-8110-2C3777BF518C}">
  <a:tblStyle styleId="{EE2EB9C4-34AB-4EFB-8110-2C3777BF51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5"/>
    <p:restoredTop sz="94669"/>
  </p:normalViewPr>
  <p:slideViewPr>
    <p:cSldViewPr snapToGrid="0" snapToObjects="1">
      <p:cViewPr varScale="1">
        <p:scale>
          <a:sx n="138" d="100"/>
          <a:sy n="138" d="100"/>
        </p:scale>
        <p:origin x="2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sthoreson@ucsd.edu"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mailto:/custom@ad.ucsd.edu"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dirty="0"/>
              <a:t>https://</a:t>
            </a:r>
            <a:r>
              <a:rPr lang="en-US" dirty="0" err="1"/>
              <a:t>docs.google.com</a:t>
            </a:r>
            <a:r>
              <a:rPr lang="en-US" dirty="0"/>
              <a:t>/document/d/1lEEPbiBplLSqNJ0MssqAo0b2em0UpPNZZPU6pyDn-1k/edit</a:t>
            </a:r>
            <a:endParaRPr dirty="0"/>
          </a:p>
        </p:txBody>
      </p:sp>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https://</a:t>
            </a:r>
            <a:r>
              <a:rPr lang="en-US" dirty="0" err="1"/>
              <a:t>www.motherjones.com</a:t>
            </a:r>
            <a:r>
              <a:rPr lang="en-US" dirty="0"/>
              <a:t>/politics/2013/06/student-loan-interest-rate-plan-</a:t>
            </a:r>
            <a:r>
              <a:rPr lang="en-US" dirty="0" err="1"/>
              <a:t>obama</a:t>
            </a:r>
            <a:r>
              <a:rPr lang="en-US" dirty="0"/>
              <a:t>-republican-warren/</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https://</a:t>
            </a:r>
            <a:r>
              <a:rPr lang="en-US" dirty="0" err="1"/>
              <a:t>www.nbcnews.com</a:t>
            </a:r>
            <a:r>
              <a:rPr lang="en-US" dirty="0"/>
              <a:t>/business/business-news/students-are-still-saddled-soaring-textbook-costs-report-says-n516011</a:t>
            </a:r>
          </a:p>
          <a:p>
            <a:pPr marL="0" lvl="0" indent="0">
              <a:spcBef>
                <a:spcPts val="0"/>
              </a:spcBef>
              <a:spcAft>
                <a:spcPts val="0"/>
              </a:spcAft>
              <a:buNone/>
            </a:pPr>
            <a:r>
              <a:rPr lang="en-US" dirty="0"/>
              <a:t>Studies as early as 1997</a:t>
            </a:r>
          </a:p>
          <a:p>
            <a:pPr marL="0" lvl="0" indent="0">
              <a:spcBef>
                <a:spcPts val="0"/>
              </a:spcBef>
              <a:spcAft>
                <a:spcPts val="0"/>
              </a:spcAft>
              <a:buNone/>
            </a:pPr>
            <a:r>
              <a:rPr lang="en-US" dirty="0"/>
              <a:t>Article students are still saddled with soaring prices In this Sept. 14, 2014 photo, </a:t>
            </a:r>
            <a:r>
              <a:rPr lang="en-US" dirty="0" err="1"/>
              <a:t>Priya</a:t>
            </a:r>
            <a:r>
              <a:rPr lang="en-US" dirty="0"/>
              <a:t> </a:t>
            </a:r>
            <a:r>
              <a:rPr lang="en-US" dirty="0" err="1"/>
              <a:t>Shivraj</a:t>
            </a:r>
            <a:r>
              <a:rPr lang="en-US" dirty="0"/>
              <a:t>, 21, a student at New York University majoring in biology, Spanish and pre-med, poses with "at least" $1200.00 in text books from seven semesters of school in Queens, New York</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chemeClr val="dk1"/>
                </a:solidFill>
              </a:rPr>
              <a:t>JT: Additional Information about the chart: </a:t>
            </a:r>
            <a:r>
              <a:rPr lang="en">
                <a:solidFill>
                  <a:schemeClr val="dk1"/>
                </a:solidFill>
              </a:rPr>
              <a:t>United States; spring 2016; 854 Respondents; among full-time, four year undergraduates (representative sample of 100 campuses nationally stratified by type, size and geographic distribution) </a:t>
            </a:r>
            <a:endParaRPr>
              <a:solidFill>
                <a:schemeClr val="dk1"/>
              </a:solidFill>
            </a:endParaRPr>
          </a:p>
          <a:p>
            <a:pPr marL="0" lvl="0" indent="0">
              <a:spcBef>
                <a:spcPts val="0"/>
              </a:spcBef>
              <a:spcAft>
                <a:spcPts val="0"/>
              </a:spcAft>
              <a:buNone/>
            </a:pPr>
            <a:endParaRPr>
              <a:solidFill>
                <a:schemeClr val="dk1"/>
              </a:solidFill>
            </a:endParaRPr>
          </a:p>
          <a:p>
            <a:pPr marL="0" lvl="0" indent="0">
              <a:spcBef>
                <a:spcPts val="0"/>
              </a:spcBef>
              <a:spcAft>
                <a:spcPts val="0"/>
              </a:spcAft>
              <a:buNone/>
            </a:pPr>
            <a:r>
              <a:rPr lang="en">
                <a:solidFill>
                  <a:schemeClr val="dk1"/>
                </a:solidFill>
              </a:rPr>
              <a:t>Highlight graph and highlight course material cost</a:t>
            </a:r>
            <a:endParaRPr>
              <a:solidFill>
                <a:schemeClr val="dk1"/>
              </a:solidFill>
            </a:endParaRPr>
          </a:p>
          <a:p>
            <a:pPr marL="0" lvl="0" indent="0">
              <a:spcBef>
                <a:spcPts val="0"/>
              </a:spcBef>
              <a:spcAft>
                <a:spcPts val="0"/>
              </a:spcAft>
              <a:buNone/>
            </a:pPr>
            <a:r>
              <a:rPr lang="en">
                <a:solidFill>
                  <a:schemeClr val="dk1"/>
                </a:solidFill>
              </a:rPr>
              <a:t>Breakdown charts from college board</a:t>
            </a:r>
            <a:endParaRPr>
              <a:solidFill>
                <a:schemeClr val="dk1"/>
              </a:solidFill>
            </a:endParaRPr>
          </a:p>
          <a:p>
            <a:pPr marL="0" lvl="0" indent="0">
              <a:spcBef>
                <a:spcPts val="0"/>
              </a:spcBef>
              <a:spcAft>
                <a:spcPts val="0"/>
              </a:spcAft>
              <a:buNone/>
            </a:pPr>
            <a:r>
              <a:rPr lang="en">
                <a:solidFill>
                  <a:schemeClr val="dk1"/>
                </a:solidFill>
              </a:rPr>
              <a:t>High impact of costs</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dailybruin.com</a:t>
            </a:r>
            <a:r>
              <a:rPr lang="en-US" dirty="0"/>
              <a:t>/2014/02/07/julia-mccarthy-ucla-should-provide-support-for-open-source-textbook-efforts/ </a:t>
            </a:r>
          </a:p>
        </p:txBody>
      </p:sp>
    </p:spTree>
    <p:extLst>
      <p:ext uri="{BB962C8B-B14F-4D97-AF65-F5344CB8AC3E}">
        <p14:creationId xmlns:p14="http://schemas.microsoft.com/office/powerpoint/2010/main" val="20950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https://</a:t>
            </a:r>
            <a:r>
              <a:rPr lang="en-US" dirty="0" err="1"/>
              <a:t>www.insidehighered.com</a:t>
            </a:r>
            <a:r>
              <a:rPr lang="en-US" dirty="0"/>
              <a:t>/news/2016/07/26/study-finds-use-open-educational-resources-rise-introductory-courses</a:t>
            </a:r>
          </a:p>
        </p:txBody>
      </p:sp>
    </p:spTree>
    <p:extLst>
      <p:ext uri="{BB962C8B-B14F-4D97-AF65-F5344CB8AC3E}">
        <p14:creationId xmlns:p14="http://schemas.microsoft.com/office/powerpoint/2010/main" val="3564284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JT: Definition what oer and OA relate / How are OERs and ACM similar or different?</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Create, Adapt/Remix, Reuse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AS: Unpacking ACM in the CCL context -- CABS, ebooks (Jennifer)</a:t>
            </a:r>
            <a:endParaRPr/>
          </a:p>
          <a:p>
            <a:pPr marL="0" lvl="0" indent="0">
              <a:spcBef>
                <a:spcPts val="0"/>
              </a:spcBef>
              <a:spcAft>
                <a:spcPts val="0"/>
              </a:spcAft>
              <a:buNone/>
            </a:pPr>
            <a:r>
              <a:rPr lang="en"/>
              <a:t>Allegra - challenges with publishers, access codes, etc.</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Sara t</a:t>
            </a:r>
          </a:p>
        </p:txBody>
      </p:sp>
    </p:spTree>
    <p:extLst>
      <p:ext uri="{BB962C8B-B14F-4D97-AF65-F5344CB8AC3E}">
        <p14:creationId xmlns:p14="http://schemas.microsoft.com/office/powerpoint/2010/main" val="3067539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Sara </a:t>
            </a:r>
            <a:r>
              <a:rPr lang="en-US" sz="1100" b="0" i="0" u="none" strike="noStrike" cap="none" dirty="0" err="1">
                <a:solidFill>
                  <a:srgbClr val="000000"/>
                </a:solidFill>
                <a:effectLst/>
                <a:latin typeface="Arial"/>
                <a:ea typeface="Arial"/>
                <a:cs typeface="Arial"/>
                <a:sym typeface="Arial"/>
              </a:rPr>
              <a:t>Thoreson</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err="1">
                <a:solidFill>
                  <a:srgbClr val="000000"/>
                </a:solidFill>
                <a:effectLst/>
                <a:latin typeface="Arial"/>
                <a:ea typeface="Arial"/>
                <a:cs typeface="Arial"/>
                <a:sym typeface="Arial"/>
              </a:rPr>
              <a:t>MyReader</a:t>
            </a:r>
            <a:r>
              <a:rPr lang="en-US" sz="1100" b="0" i="0" u="none" strike="noStrike" cap="none" dirty="0">
                <a:solidFill>
                  <a:srgbClr val="000000"/>
                </a:solidFill>
                <a:effectLst/>
                <a:latin typeface="Arial"/>
                <a:ea typeface="Arial"/>
                <a:cs typeface="Arial"/>
                <a:sym typeface="Arial"/>
              </a:rPr>
              <a:t> Coordinator / Custom Academic Publishing</a:t>
            </a:r>
          </a:p>
          <a:p>
            <a:r>
              <a:rPr lang="en-US" sz="1100" b="0" i="0" u="none" strike="noStrike" cap="none" dirty="0">
                <a:solidFill>
                  <a:srgbClr val="000000"/>
                </a:solidFill>
                <a:effectLst/>
                <a:latin typeface="Arial"/>
                <a:ea typeface="Arial"/>
                <a:cs typeface="Arial"/>
                <a:sym typeface="Arial"/>
              </a:rPr>
              <a:t>UC San Diego Bookstore / Course Materials Dept.</a:t>
            </a:r>
          </a:p>
          <a:p>
            <a:r>
              <a:rPr lang="en-US" sz="1100" b="0" i="0" u="sng" strike="noStrike" cap="none" dirty="0">
                <a:solidFill>
                  <a:srgbClr val="000000"/>
                </a:solidFill>
                <a:effectLst/>
                <a:latin typeface="Arial"/>
                <a:ea typeface="Arial"/>
                <a:cs typeface="Arial"/>
                <a:sym typeface="Arial"/>
                <a:hlinkClick r:id="rId3"/>
              </a:rPr>
              <a:t>sthoreson@ucsd.edu</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4"/>
              </a:rPr>
              <a:t>/custom@ad.ucsd.edu</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Phone: 858-534-7963</a:t>
            </a:r>
          </a:p>
          <a:p>
            <a:endParaRPr lang="en-US" dirty="0"/>
          </a:p>
        </p:txBody>
      </p:sp>
    </p:spTree>
    <p:extLst>
      <p:ext uri="{BB962C8B-B14F-4D97-AF65-F5344CB8AC3E}">
        <p14:creationId xmlns:p14="http://schemas.microsoft.com/office/powerpoint/2010/main" val="342881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Liz de Loera Esparza</a:t>
            </a:r>
          </a:p>
        </p:txBody>
      </p:sp>
    </p:spTree>
    <p:extLst>
      <p:ext uri="{BB962C8B-B14F-4D97-AF65-F5344CB8AC3E}">
        <p14:creationId xmlns:p14="http://schemas.microsoft.com/office/powerpoint/2010/main" val="419988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https://</a:t>
            </a:r>
            <a:r>
              <a:rPr lang="en-US" dirty="0" err="1"/>
              <a:t>commons.wikimedia.org</a:t>
            </a:r>
            <a:r>
              <a:rPr lang="en-US" dirty="0"/>
              <a:t>/wiki/</a:t>
            </a:r>
            <a:r>
              <a:rPr lang="en-US" dirty="0" err="1"/>
              <a:t>File:OER-Programm-Logo.jpg</a:t>
            </a:r>
            <a:endParaRPr lang="en-US" dirty="0"/>
          </a:p>
          <a:p>
            <a:endParaRPr lang="en-US" dirty="0"/>
          </a:p>
        </p:txBody>
      </p:sp>
    </p:spTree>
    <p:extLst>
      <p:ext uri="{BB962C8B-B14F-4D97-AF65-F5344CB8AC3E}">
        <p14:creationId xmlns:p14="http://schemas.microsoft.com/office/powerpoint/2010/main" val="1157206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Ramirez, Alexia</a:t>
            </a:r>
          </a:p>
          <a:p>
            <a:r>
              <a:rPr lang="en-US" sz="1100" b="0" i="0" u="none" strike="noStrike" cap="none" dirty="0">
                <a:solidFill>
                  <a:srgbClr val="000000"/>
                </a:solidFill>
                <a:effectLst/>
                <a:latin typeface="Arial"/>
                <a:ea typeface="Arial"/>
                <a:cs typeface="Arial"/>
                <a:sym typeface="Arial"/>
              </a:rPr>
              <a:t>I have included number of textbooks on reserves with checkouts by each quarter since Fall 2015.</a:t>
            </a:r>
          </a:p>
          <a:p>
            <a:r>
              <a:rPr lang="en-US" sz="1100" b="0" i="0" u="none" strike="noStrike" cap="none" dirty="0">
                <a:solidFill>
                  <a:srgbClr val="000000"/>
                </a:solidFill>
                <a:effectLst/>
                <a:latin typeface="Arial"/>
                <a:ea typeface="Arial"/>
                <a:cs typeface="Arial"/>
                <a:sym typeface="Arial"/>
              </a:rPr>
              <a:t> From the stats above, e-books are included with textbooks on reserve.</a:t>
            </a:r>
          </a:p>
          <a:p>
            <a:endParaRPr lang="en-US" dirty="0"/>
          </a:p>
        </p:txBody>
      </p:sp>
    </p:spTree>
    <p:extLst>
      <p:ext uri="{BB962C8B-B14F-4D97-AF65-F5344CB8AC3E}">
        <p14:creationId xmlns:p14="http://schemas.microsoft.com/office/powerpoint/2010/main" val="1568587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umber of e-books that were placed on reserves. </a:t>
            </a:r>
            <a:endParaRPr lang="en-US" dirty="0"/>
          </a:p>
        </p:txBody>
      </p:sp>
    </p:spTree>
    <p:extLst>
      <p:ext uri="{BB962C8B-B14F-4D97-AF65-F5344CB8AC3E}">
        <p14:creationId xmlns:p14="http://schemas.microsoft.com/office/powerpoint/2010/main" val="3902487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Why is this important to us: </a:t>
            </a:r>
            <a:endParaRPr>
              <a:solidFill>
                <a:schemeClr val="dk1"/>
              </a:solidFill>
            </a:endParaRPr>
          </a:p>
          <a:p>
            <a:pPr marL="0" lvl="0" indent="0">
              <a:spcBef>
                <a:spcPts val="0"/>
              </a:spcBef>
              <a:spcAft>
                <a:spcPts val="0"/>
              </a:spcAft>
              <a:buNone/>
            </a:pPr>
            <a:r>
              <a:rPr lang="en">
                <a:solidFill>
                  <a:schemeClr val="dk1"/>
                </a:solidFill>
              </a:rPr>
              <a:t>links to be made between critical pedagogy and critical information literacy</a:t>
            </a:r>
            <a:endParaRPr>
              <a:solidFill>
                <a:schemeClr val="dk1"/>
              </a:solidFill>
            </a:endParaRPr>
          </a:p>
          <a:p>
            <a:pPr marL="0" lvl="0" indent="0">
              <a:spcBef>
                <a:spcPts val="0"/>
              </a:spcBef>
              <a:spcAft>
                <a:spcPts val="0"/>
              </a:spcAft>
              <a:buNone/>
            </a:pPr>
            <a:r>
              <a:rPr lang="en">
                <a:solidFill>
                  <a:schemeClr val="dk1"/>
                </a:solidFill>
              </a:rPr>
              <a:t>rely on our librarians to lead us to new definitions of “content,” which focus less on “learning it” (often a euphemism for banking models that ask students to memorize bits of information) and more on sorting it, evaluating it, curating it, and contributing to it.</a:t>
            </a:r>
            <a:endParaRPr>
              <a:solidFill>
                <a:schemeClr val="dk1"/>
              </a:solidFill>
            </a:endParaRPr>
          </a:p>
          <a:p>
            <a:pPr marL="0" lvl="0" indent="0">
              <a:spcBef>
                <a:spcPts val="0"/>
              </a:spcBef>
              <a:spcAft>
                <a:spcPts val="0"/>
              </a:spcAft>
              <a:buNone/>
            </a:pPr>
            <a:r>
              <a:rPr lang="en">
                <a:solidFill>
                  <a:schemeClr val="dk1"/>
                </a:solidFill>
              </a:rPr>
              <a:t> relationship between OER and other library materials such as e-books and databases.  </a:t>
            </a:r>
            <a:endParaRPr>
              <a:solidFill>
                <a:schemeClr val="dk1"/>
              </a:solidFill>
            </a:endParaRPr>
          </a:p>
          <a:p>
            <a:pPr marL="0" lvl="0" indent="0">
              <a:spcBef>
                <a:spcPts val="0"/>
              </a:spcBef>
              <a:spcAft>
                <a:spcPts val="0"/>
              </a:spcAft>
              <a:buNone/>
            </a:pPr>
            <a:r>
              <a:rPr lang="en">
                <a:solidFill>
                  <a:schemeClr val="dk1"/>
                </a:solidFill>
              </a:rPr>
              <a:t>Discovery</a:t>
            </a:r>
            <a:endParaRPr>
              <a:solidFill>
                <a:schemeClr val="dk1"/>
              </a:solidFill>
            </a:endParaRPr>
          </a:p>
          <a:p>
            <a:pPr marL="0" lvl="0" indent="0">
              <a:spcBef>
                <a:spcPts val="0"/>
              </a:spcBef>
              <a:spcAft>
                <a:spcPts val="0"/>
              </a:spcAft>
              <a:buNone/>
            </a:pPr>
            <a:r>
              <a:rPr lang="en">
                <a:solidFill>
                  <a:schemeClr val="dk1"/>
                </a:solidFill>
              </a:rPr>
              <a:t>http://www.ala.org/acrl/publications/keeping_up_with/coursecontent</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library.ucr.edu</a:t>
            </a:r>
            <a:r>
              <a:rPr lang="en-US" dirty="0"/>
              <a:t>/instructional-support/affordable-course-materials-initiative</a:t>
            </a:r>
          </a:p>
          <a:p>
            <a:r>
              <a:rPr lang="en-US" dirty="0"/>
              <a:t>Faculty incentive</a:t>
            </a:r>
          </a:p>
        </p:txBody>
      </p:sp>
    </p:spTree>
    <p:extLst>
      <p:ext uri="{BB962C8B-B14F-4D97-AF65-F5344CB8AC3E}">
        <p14:creationId xmlns:p14="http://schemas.microsoft.com/office/powerpoint/2010/main" val="882623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als.csuprojects.org</a:t>
            </a:r>
            <a:r>
              <a:rPr lang="en-US" dirty="0"/>
              <a:t>/</a:t>
            </a:r>
          </a:p>
          <a:p>
            <a:r>
              <a:rPr lang="en-US" dirty="0"/>
              <a:t>http://</a:t>
            </a:r>
            <a:r>
              <a:rPr lang="en-US" dirty="0" err="1"/>
              <a:t>news.fullerton.edu</a:t>
            </a:r>
            <a:r>
              <a:rPr lang="en-US" dirty="0"/>
              <a:t>/2017fa/Affordable-Course-</a:t>
            </a:r>
            <a:r>
              <a:rPr lang="en-US" dirty="0" err="1"/>
              <a:t>Materials.aspx</a:t>
            </a:r>
            <a:r>
              <a:rPr lang="en-US" dirty="0"/>
              <a:t> </a:t>
            </a:r>
          </a:p>
        </p:txBody>
      </p:sp>
    </p:spTree>
    <p:extLst>
      <p:ext uri="{BB962C8B-B14F-4D97-AF65-F5344CB8AC3E}">
        <p14:creationId xmlns:p14="http://schemas.microsoft.com/office/powerpoint/2010/main" val="2732729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dirty="0">
                <a:solidFill>
                  <a:schemeClr val="dk1"/>
                </a:solidFill>
              </a:rPr>
              <a:t>https://</a:t>
            </a:r>
            <a:r>
              <a:rPr lang="en-US" dirty="0" err="1">
                <a:solidFill>
                  <a:schemeClr val="dk1"/>
                </a:solidFill>
              </a:rPr>
              <a:t>joblist.ala.org</a:t>
            </a:r>
            <a:r>
              <a:rPr lang="en-US" dirty="0">
                <a:solidFill>
                  <a:schemeClr val="dk1"/>
                </a:solidFill>
              </a:rPr>
              <a:t>/job/open-educational-resources-</a:t>
            </a:r>
            <a:r>
              <a:rPr lang="en-US" dirty="0" err="1">
                <a:solidFill>
                  <a:schemeClr val="dk1"/>
                </a:solidFill>
              </a:rPr>
              <a:t>librarianfaculty</a:t>
            </a:r>
            <a:r>
              <a:rPr lang="en-US" dirty="0">
                <a:solidFill>
                  <a:schemeClr val="dk1"/>
                </a:solidFill>
              </a:rPr>
              <a:t>-liaison/39688457/</a:t>
            </a:r>
          </a:p>
          <a:p>
            <a:pPr marL="0" lvl="0" indent="0" rtl="0">
              <a:spcBef>
                <a:spcPts val="0"/>
              </a:spcBef>
              <a:spcAft>
                <a:spcPts val="0"/>
              </a:spcAft>
              <a:buClr>
                <a:schemeClr val="dk1"/>
              </a:buClr>
              <a:buSzPts val="1100"/>
              <a:buFont typeface="Arial"/>
              <a:buNone/>
            </a:pPr>
            <a:r>
              <a:rPr lang="en-US" dirty="0">
                <a:solidFill>
                  <a:schemeClr val="dk1"/>
                </a:solidFill>
              </a:rPr>
              <a:t>https://</a:t>
            </a:r>
            <a:r>
              <a:rPr lang="en-US" dirty="0" err="1">
                <a:solidFill>
                  <a:schemeClr val="dk1"/>
                </a:solidFill>
              </a:rPr>
              <a:t>americanlibrariesmagazine.org</a:t>
            </a:r>
            <a:r>
              <a:rPr lang="en-US" dirty="0">
                <a:solidFill>
                  <a:schemeClr val="dk1"/>
                </a:solidFill>
              </a:rPr>
              <a:t>/2017/09/01/open-educational-resources/ </a:t>
            </a:r>
          </a:p>
          <a:p>
            <a:pPr marL="0" lvl="0" indent="0" rtl="0">
              <a:spcBef>
                <a:spcPts val="0"/>
              </a:spcBef>
              <a:spcAft>
                <a:spcPts val="0"/>
              </a:spcAft>
              <a:buClr>
                <a:schemeClr val="dk1"/>
              </a:buClr>
              <a:buSzPts val="1100"/>
              <a:buFont typeface="Arial"/>
              <a:buNone/>
            </a:pPr>
            <a:r>
              <a:rPr lang="en" dirty="0"/>
              <a:t>https://</a:t>
            </a:r>
            <a:r>
              <a:rPr lang="en" dirty="0" err="1"/>
              <a:t>libraries.psu.edu</a:t>
            </a:r>
            <a:r>
              <a:rPr lang="en" dirty="0"/>
              <a:t>/</a:t>
            </a:r>
            <a:r>
              <a:rPr lang="en" dirty="0" err="1"/>
              <a:t>openeducationlibrarian</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dirty="0">
                <a:solidFill>
                  <a:schemeClr val="dk1"/>
                </a:solidFill>
              </a:rPr>
              <a:t>http://www.cool4ed.org/ab798_rfp.html</a:t>
            </a:r>
            <a:endParaRPr dirty="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Student success, affordability, and open access</a:t>
            </a:r>
          </a:p>
        </p:txBody>
      </p:sp>
    </p:spTree>
    <p:extLst>
      <p:ext uri="{BB962C8B-B14F-4D97-AF65-F5344CB8AC3E}">
        <p14:creationId xmlns:p14="http://schemas.microsoft.com/office/powerpoint/2010/main" val="3688572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Sometimes difficult to find</a:t>
            </a:r>
          </a:p>
          <a:p>
            <a:r>
              <a:rPr lang="en-US" dirty="0" err="1"/>
              <a:t>Whereever</a:t>
            </a:r>
            <a:r>
              <a:rPr lang="en-US" dirty="0"/>
              <a:t> we get the chance, label and register</a:t>
            </a:r>
          </a:p>
        </p:txBody>
      </p:sp>
    </p:spTree>
    <p:extLst>
      <p:ext uri="{BB962C8B-B14F-4D97-AF65-F5344CB8AC3E}">
        <p14:creationId xmlns:p14="http://schemas.microsoft.com/office/powerpoint/2010/main" val="4192598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Administration</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students are asking for help, data show that is is necessary</a:t>
            </a:r>
          </a:p>
          <a:p>
            <a:pPr marL="0" lvl="0" indent="0">
              <a:spcBef>
                <a:spcPts val="0"/>
              </a:spcBef>
              <a:spcAft>
                <a:spcPts val="0"/>
              </a:spcAft>
              <a:buNone/>
            </a:pPr>
            <a:r>
              <a:rPr lang="en-US" dirty="0"/>
              <a:t>Food and housing insecurity</a:t>
            </a:r>
          </a:p>
          <a:p>
            <a:pPr marL="0" lvl="0" indent="0">
              <a:spcBef>
                <a:spcPts val="0"/>
              </a:spcBef>
              <a:spcAft>
                <a:spcPts val="0"/>
              </a:spcAft>
              <a:buNone/>
            </a:pPr>
            <a:r>
              <a:rPr lang="en-US" dirty="0"/>
              <a:t>Reflection on the </a:t>
            </a:r>
            <a:r>
              <a:rPr lang="en-US" dirty="0" err="1"/>
              <a:t>insitution</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florida.theorangegrove.org</a:t>
            </a:r>
            <a:r>
              <a:rPr lang="en-US" dirty="0"/>
              <a:t>/</a:t>
            </a:r>
            <a:r>
              <a:rPr lang="en-US" dirty="0" err="1"/>
              <a:t>og</a:t>
            </a:r>
            <a:r>
              <a:rPr lang="en-US" dirty="0"/>
              <a:t>/file/3a65c507-2510-42d7-814c-ffdefd394b6c/1/2016%20Student%20Textbook%20Survey.pdf</a:t>
            </a:r>
          </a:p>
        </p:txBody>
      </p:sp>
    </p:spTree>
    <p:extLst>
      <p:ext uri="{BB962C8B-B14F-4D97-AF65-F5344CB8AC3E}">
        <p14:creationId xmlns:p14="http://schemas.microsoft.com/office/powerpoint/2010/main" val="690056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dk1"/>
                </a:solidFill>
              </a:rPr>
              <a:t>Talk about CCL’s partnership with CTL pilot ACM program; who’s involved? Main objectives of the project?</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Common concerns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www.alastore.ala.org</a:t>
            </a:r>
            <a:r>
              <a:rPr lang="en-US" dirty="0"/>
              <a:t>/content/affordable-course-materials-electronic-textbooks-and-open-educational-resources-alcts</a:t>
            </a:r>
          </a:p>
          <a:p>
            <a:r>
              <a:rPr lang="en-US" dirty="0"/>
              <a:t>low-cost or free alternatives to expensive course materials, such as open-access scholarly resources, Library-licensed and owned resources in print or digital form, reformatted special collections items, and learning objects and texts that faculty create themselves.</a:t>
            </a:r>
          </a:p>
        </p:txBody>
      </p:sp>
    </p:spTree>
    <p:extLst>
      <p:ext uri="{BB962C8B-B14F-4D97-AF65-F5344CB8AC3E}">
        <p14:creationId xmlns:p14="http://schemas.microsoft.com/office/powerpoint/2010/main" val="402034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www.alastore.ala.org</a:t>
            </a:r>
            <a:r>
              <a:rPr lang="en-US" dirty="0"/>
              <a:t>/content/affordable-course-materials-electronic-textbooks-and-open-educational-resources-alcts</a:t>
            </a:r>
          </a:p>
          <a:p>
            <a:r>
              <a:rPr lang="en-US" dirty="0"/>
              <a:t>low-cost or free alternatives to expensive course materials, such as open-access scholarly resources, Library-licensed and owned resources in print or digital form, reformatted special collections items, and learning objects and texts that faculty create themselves.</a:t>
            </a:r>
          </a:p>
        </p:txBody>
      </p:sp>
    </p:spTree>
    <p:extLst>
      <p:ext uri="{BB962C8B-B14F-4D97-AF65-F5344CB8AC3E}">
        <p14:creationId xmlns:p14="http://schemas.microsoft.com/office/powerpoint/2010/main" val="2229049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JT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https://</a:t>
            </a:r>
            <a:r>
              <a:rPr lang="en-US" dirty="0" err="1"/>
              <a:t>trends.collegeboard.org</a:t>
            </a:r>
            <a:r>
              <a:rPr lang="en-US" dirty="0"/>
              <a:t>/college-pricing/figures-tables/average-estimated-undergraduate-budgets-2017-18</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JT Frame the issue</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This is the cost of college, tuition and cost of materials</a:t>
            </a:r>
            <a:endParaRPr>
              <a:solidFill>
                <a:schemeClr val="dk1"/>
              </a:solidFill>
            </a:endParaRPr>
          </a:p>
          <a:p>
            <a:pPr marL="0" lvl="0" indent="0" rtl="0">
              <a:spcBef>
                <a:spcPts val="0"/>
              </a:spcBef>
              <a:spcAft>
                <a:spcPts val="0"/>
              </a:spcAft>
              <a:buClr>
                <a:schemeClr val="dk1"/>
              </a:buClr>
              <a:buSzPts val="1100"/>
              <a:buFont typeface="Arial"/>
              <a:buNone/>
            </a:pPr>
            <a:r>
              <a:rPr lang="en">
                <a:solidFill>
                  <a:schemeClr val="dk1"/>
                </a:solidFill>
              </a:rPr>
              <a:t>Textbook publishers (access codes)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www.motherjones.com</a:t>
            </a:r>
            <a:r>
              <a:rPr lang="en-US" dirty="0"/>
              <a:t>/politics/2013/06/student-loan-interest-rate-plan-</a:t>
            </a:r>
            <a:r>
              <a:rPr lang="en-US" dirty="0" err="1"/>
              <a:t>obama</a:t>
            </a:r>
            <a:r>
              <a:rPr lang="en-US" dirty="0"/>
              <a:t>-republican-warren/</a:t>
            </a:r>
          </a:p>
        </p:txBody>
      </p:sp>
    </p:spTree>
    <p:extLst>
      <p:ext uri="{BB962C8B-B14F-4D97-AF65-F5344CB8AC3E}">
        <p14:creationId xmlns:p14="http://schemas.microsoft.com/office/powerpoint/2010/main" val="281118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667763" y="473202"/>
            <a:ext cx="3926681" cy="3921919"/>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823791"/>
            <a:ext cx="7738814" cy="3296241"/>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4484398"/>
            <a:ext cx="6034030" cy="55670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4781759"/>
            <a:ext cx="1747292" cy="261347"/>
          </a:xfrm>
        </p:spPr>
        <p:txBody>
          <a:bodyPr/>
          <a:lstStyle>
            <a:lvl1pPr>
              <a:defRPr baseline="0">
                <a:solidFill>
                  <a:schemeClr val="accent1">
                    <a:lumMod val="50000"/>
                  </a:schemeClr>
                </a:solidFill>
              </a:defRPr>
            </a:lvl1pPr>
          </a:lstStyle>
          <a:p>
            <a:fld id="{1160EA64-D806-43AC-9DF2-F8C432F32B4C}" type="datetimeFigureOut">
              <a:rPr lang="en-US" smtClean="0"/>
              <a:t>3/4/18</a:t>
            </a:fld>
            <a:endParaRPr lang="en-US" dirty="0"/>
          </a:p>
        </p:txBody>
      </p:sp>
      <p:sp>
        <p:nvSpPr>
          <p:cNvPr id="5" name="Footer Placeholder 4"/>
          <p:cNvSpPr>
            <a:spLocks noGrp="1"/>
          </p:cNvSpPr>
          <p:nvPr>
            <p:ph type="ftr" sz="quarter" idx="11"/>
          </p:nvPr>
        </p:nvSpPr>
        <p:spPr>
          <a:xfrm>
            <a:off x="3135249" y="4781759"/>
            <a:ext cx="3086100" cy="259347"/>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6800414" y="4781759"/>
            <a:ext cx="1747292" cy="259347"/>
          </a:xfrm>
        </p:spPr>
        <p:txBody>
          <a:bodyPr/>
          <a:lstStyle>
            <a:lvl1pPr>
              <a:defRPr baseline="0">
                <a:solidFill>
                  <a:schemeClr val="accent1">
                    <a:lumMod val="50000"/>
                  </a:schemeClr>
                </a:solidFill>
              </a:defRPr>
            </a:lvl1pPr>
          </a:lstStyle>
          <a:p>
            <a:pPr marL="0" lvl="0" indent="0">
              <a:spcBef>
                <a:spcPts val="0"/>
              </a:spcBef>
              <a:spcAft>
                <a:spcPts val="0"/>
              </a:spcAft>
              <a:buNone/>
            </a:pPr>
            <a:fld id="{00000000-1234-1234-1234-123412341234}" type="slidenum">
              <a:rPr lang="en" smtClean="0"/>
              <a:t>‹#›</a:t>
            </a:fld>
            <a:endParaRPr lang="en"/>
          </a:p>
        </p:txBody>
      </p:sp>
      <p:sp>
        <p:nvSpPr>
          <p:cNvPr id="13" name="Rectangle 12" title="left edge border"/>
          <p:cNvSpPr/>
          <p:nvPr/>
        </p:nvSpPr>
        <p:spPr>
          <a:xfrm>
            <a:off x="0" y="0"/>
            <a:ext cx="212598"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559626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3/4/18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171866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9741" y="286790"/>
            <a:ext cx="1119099" cy="42003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5" y="286789"/>
            <a:ext cx="6294439" cy="42003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3/4/18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7653897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2"/>
        <p:cNvGrpSpPr/>
        <p:nvPr/>
      </p:nvGrpSpPr>
      <p:grpSpPr>
        <a:xfrm>
          <a:off x="0" y="0"/>
          <a:ext cx="0" cy="0"/>
          <a:chOff x="0" y="0"/>
          <a:chExt cx="0" cy="0"/>
        </a:xfrm>
      </p:grpSpPr>
      <p:sp>
        <p:nvSpPr>
          <p:cNvPr id="54" name="Shape 54"/>
          <p:cNvSpPr txBox="1">
            <a:spLocks noGrp="1"/>
          </p:cNvSpPr>
          <p:nvPr>
            <p:ph type="dt" idx="10"/>
          </p:nvPr>
        </p:nvSpPr>
        <p:spPr>
          <a:xfrm>
            <a:off x="628650" y="4767331"/>
            <a:ext cx="20574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331"/>
            <a:ext cx="2057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2844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5077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29290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73376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78232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3/4/18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7776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32197" y="805417"/>
            <a:ext cx="6140303" cy="3048470"/>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3869836"/>
            <a:ext cx="5263116" cy="713351"/>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427410" y="4781759"/>
            <a:ext cx="1120460" cy="261347"/>
          </a:xfrm>
        </p:spPr>
        <p:txBody>
          <a:bodyPr/>
          <a:lstStyle>
            <a:lvl1pPr>
              <a:defRPr baseline="0">
                <a:solidFill>
                  <a:schemeClr val="tx2"/>
                </a:solidFill>
              </a:defRPr>
            </a:lvl1pPr>
          </a:lstStyle>
          <a:p>
            <a:fld id="{1160EA64-D806-43AC-9DF2-F8C432F32B4C}" type="datetimeFigureOut">
              <a:rPr lang="en-US" smtClean="0"/>
              <a:t>3/4/18</a:t>
            </a:fld>
            <a:endParaRPr lang="en-US" dirty="0"/>
          </a:p>
        </p:txBody>
      </p:sp>
      <p:sp>
        <p:nvSpPr>
          <p:cNvPr id="5" name="Footer Placeholder 4"/>
          <p:cNvSpPr>
            <a:spLocks noGrp="1"/>
          </p:cNvSpPr>
          <p:nvPr>
            <p:ph type="ftr" sz="quarter" idx="11"/>
          </p:nvPr>
        </p:nvSpPr>
        <p:spPr>
          <a:xfrm>
            <a:off x="3959298" y="4781759"/>
            <a:ext cx="3086100" cy="259347"/>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456825" y="4781759"/>
            <a:ext cx="1115675" cy="259347"/>
          </a:xfrm>
        </p:spPr>
        <p:txBody>
          <a:bodyPr/>
          <a:lstStyle>
            <a:lvl1pPr>
              <a:defRPr baseline="0">
                <a:solidFill>
                  <a:schemeClr val="tx2"/>
                </a:solidFill>
              </a:defRPr>
            </a:lvl1pPr>
          </a:lstStyle>
          <a:p>
            <a:pPr marL="0" lvl="0" indent="0">
              <a:spcBef>
                <a:spcPts val="0"/>
              </a:spcBef>
              <a:spcAft>
                <a:spcPts val="0"/>
              </a:spcAft>
              <a:buNone/>
            </a:pPr>
            <a:fld id="{00000000-1234-1234-1234-123412341234}" type="slidenum">
              <a:rPr lang="en" smtClean="0"/>
              <a:t>‹#›</a:t>
            </a:fld>
            <a:endParaRPr lang="en"/>
          </a:p>
        </p:txBody>
      </p:sp>
      <p:grpSp>
        <p:nvGrpSpPr>
          <p:cNvPr id="7" name="Group 6" title="left scallop shape"/>
          <p:cNvGrpSpPr/>
          <p:nvPr/>
        </p:nvGrpSpPr>
        <p:grpSpPr>
          <a:xfrm>
            <a:off x="0" y="0"/>
            <a:ext cx="2110979" cy="51435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38521356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1714500"/>
            <a:ext cx="3600450" cy="2714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7" y="1714500"/>
            <a:ext cx="3600450" cy="2714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3/4/18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50414674"/>
      </p:ext>
    </p:extLst>
  </p:cSld>
  <p:clrMapOvr>
    <a:masterClrMapping/>
  </p:clrMapOvr>
  <p:hf sldNum="0" hdr="0" ftr="0" dt="0"/>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9546" y="285750"/>
            <a:ext cx="7629525" cy="11201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938759" y="1649725"/>
            <a:ext cx="3600450" cy="474397"/>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42975" y="2181826"/>
            <a:ext cx="3600450" cy="2247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1649725"/>
            <a:ext cx="3600450" cy="474397"/>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75398" y="2181826"/>
            <a:ext cx="3600450" cy="2247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D4976-E339-4826-83B7-FBD03F55ECF8}" type="datetimeFigureOut">
              <a:rPr lang="en-US" smtClean="0"/>
              <a:t>3/4/18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35021157"/>
      </p:ext>
    </p:extLst>
  </p:cSld>
  <p:clrMapOvr>
    <a:masterClrMapping/>
  </p:clrMapOvr>
  <p:hf sldNum="0" hdr="0" ftr="0" dt="0"/>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3/4/18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300424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3/4/18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0954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51435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342900"/>
            <a:ext cx="2319086" cy="897503"/>
          </a:xfrm>
        </p:spPr>
        <p:txBody>
          <a:bodyPr anchor="b">
            <a:normAutofit/>
          </a:bodyPr>
          <a:lstStyle>
            <a:lvl1pPr>
              <a:lnSpc>
                <a:spcPct val="100000"/>
              </a:lnSpc>
              <a:defRPr sz="1425"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690283"/>
            <a:ext cx="4618814" cy="373884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306002"/>
            <a:ext cx="2319086" cy="3123123"/>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3789" y="4781759"/>
            <a:ext cx="925016" cy="261347"/>
          </a:xfrm>
        </p:spPr>
        <p:txBody>
          <a:bodyPr/>
          <a:lstStyle/>
          <a:p>
            <a:fld id="{D1BE4249-C0D0-4B06-8692-E8BB871AF643}" type="datetimeFigureOut">
              <a:rPr lang="en-US" smtClean="0"/>
              <a:t>3/4/18</a:t>
            </a:fld>
            <a:endParaRPr lang="en-US" dirty="0"/>
          </a:p>
        </p:txBody>
      </p:sp>
      <p:sp>
        <p:nvSpPr>
          <p:cNvPr id="6" name="Footer Placeholder 5"/>
          <p:cNvSpPr>
            <a:spLocks noGrp="1"/>
          </p:cNvSpPr>
          <p:nvPr>
            <p:ph type="ftr" sz="quarter" idx="11"/>
          </p:nvPr>
        </p:nvSpPr>
        <p:spPr>
          <a:xfrm>
            <a:off x="1577716" y="4781759"/>
            <a:ext cx="2611634" cy="259347"/>
          </a:xfrm>
        </p:spPr>
        <p:txBody>
          <a:bodyPr/>
          <a:lstStyle/>
          <a:p>
            <a:endParaRPr lang="en-US" dirty="0"/>
          </a:p>
        </p:txBody>
      </p:sp>
      <p:sp>
        <p:nvSpPr>
          <p:cNvPr id="7" name="Slide Number Placeholder 6"/>
          <p:cNvSpPr>
            <a:spLocks noGrp="1"/>
          </p:cNvSpPr>
          <p:nvPr>
            <p:ph type="sldNum" sz="quarter" idx="12"/>
          </p:nvPr>
        </p:nvSpPr>
        <p:spPr>
          <a:xfrm>
            <a:off x="4268261" y="4781759"/>
            <a:ext cx="924342" cy="259347"/>
          </a:xfrm>
        </p:spPr>
        <p:txBody>
          <a:bodyPr/>
          <a:lstStyle/>
          <a:p>
            <a:pPr marL="0" lvl="0" indent="0">
              <a:spcBef>
                <a:spcPts val="0"/>
              </a:spcBef>
              <a:spcAft>
                <a:spcPts val="0"/>
              </a:spcAft>
              <a:buNone/>
            </a:pPr>
            <a:fld id="{00000000-1234-1234-1234-123412341234}" type="slidenum">
              <a:rPr lang="en" smtClean="0"/>
              <a:t>‹#›</a:t>
            </a:fld>
            <a:endParaRPr lang="en"/>
          </a:p>
        </p:txBody>
      </p:sp>
      <p:sp>
        <p:nvSpPr>
          <p:cNvPr id="8" name="Rectangle 7" title="left edge border"/>
          <p:cNvSpPr/>
          <p:nvPr/>
        </p:nvSpPr>
        <p:spPr>
          <a:xfrm>
            <a:off x="0"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02607069"/>
      </p:ext>
    </p:extLst>
  </p:cSld>
  <p:clrMapOvr>
    <a:masterClrMapping/>
  </p:clrMapOvr>
  <p:hf sldNum="0" hdr="0" ftr="0" dt="0"/>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51434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51435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342900"/>
            <a:ext cx="2319088" cy="897503"/>
          </a:xfrm>
        </p:spPr>
        <p:txBody>
          <a:bodyPr anchor="b">
            <a:normAutofit/>
          </a:bodyPr>
          <a:lstStyle>
            <a:lvl1pPr>
              <a:lnSpc>
                <a:spcPct val="100000"/>
              </a:lnSpc>
              <a:defRPr sz="1425"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306002"/>
            <a:ext cx="2319088" cy="3123123"/>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4463" y="4781759"/>
            <a:ext cx="924342" cy="261347"/>
          </a:xfrm>
        </p:spPr>
        <p:txBody>
          <a:bodyPr/>
          <a:lstStyle/>
          <a:p>
            <a:fld id="{042B0DB6-F5C7-45FB-8CF3-31B45F9C2DAC}" type="datetimeFigureOut">
              <a:rPr lang="en-US" smtClean="0"/>
              <a:t>3/4/18</a:t>
            </a:fld>
            <a:endParaRPr lang="en-US" dirty="0"/>
          </a:p>
        </p:txBody>
      </p:sp>
      <p:sp>
        <p:nvSpPr>
          <p:cNvPr id="6" name="Footer Placeholder 5"/>
          <p:cNvSpPr>
            <a:spLocks noGrp="1"/>
          </p:cNvSpPr>
          <p:nvPr>
            <p:ph type="ftr" sz="quarter" idx="11"/>
          </p:nvPr>
        </p:nvSpPr>
        <p:spPr>
          <a:xfrm>
            <a:off x="1577716" y="4781759"/>
            <a:ext cx="2611634" cy="259347"/>
          </a:xfrm>
        </p:spPr>
        <p:txBody>
          <a:bodyPr/>
          <a:lstStyle/>
          <a:p>
            <a:endParaRPr lang="en-US" dirty="0"/>
          </a:p>
        </p:txBody>
      </p:sp>
      <p:sp>
        <p:nvSpPr>
          <p:cNvPr id="7" name="Slide Number Placeholder 6"/>
          <p:cNvSpPr>
            <a:spLocks noGrp="1"/>
          </p:cNvSpPr>
          <p:nvPr>
            <p:ph type="sldNum" sz="quarter" idx="12"/>
          </p:nvPr>
        </p:nvSpPr>
        <p:spPr>
          <a:xfrm>
            <a:off x="4265676" y="4781759"/>
            <a:ext cx="925830" cy="259347"/>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1135627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286789"/>
            <a:ext cx="7633742" cy="111909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1714501"/>
            <a:ext cx="7633742" cy="26951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4781759"/>
            <a:ext cx="1747292" cy="261347"/>
          </a:xfrm>
          <a:prstGeom prst="rect">
            <a:avLst/>
          </a:prstGeom>
        </p:spPr>
        <p:txBody>
          <a:bodyPr vert="horz" lIns="91440" tIns="45720" rIns="91440" bIns="45720" rtlCol="0" anchor="ctr"/>
          <a:lstStyle>
            <a:lvl1pPr algn="l">
              <a:defRPr sz="900">
                <a:solidFill>
                  <a:schemeClr val="tx1">
                    <a:lumMod val="65000"/>
                    <a:lumOff val="35000"/>
                  </a:schemeClr>
                </a:solidFill>
              </a:defRPr>
            </a:lvl1pPr>
          </a:lstStyle>
          <a:p>
            <a:fld id="{1160EA64-D806-43AC-9DF2-F8C432F32B4C}" type="datetimeFigureOut">
              <a:rPr lang="en-US" smtClean="0"/>
              <a:t>3/4/18</a:t>
            </a:fld>
            <a:endParaRPr lang="en-US" dirty="0"/>
          </a:p>
        </p:txBody>
      </p:sp>
      <p:sp>
        <p:nvSpPr>
          <p:cNvPr id="5" name="Footer Placeholder 4"/>
          <p:cNvSpPr>
            <a:spLocks noGrp="1"/>
          </p:cNvSpPr>
          <p:nvPr>
            <p:ph type="ftr" sz="quarter" idx="3"/>
          </p:nvPr>
        </p:nvSpPr>
        <p:spPr>
          <a:xfrm>
            <a:off x="3028950" y="4781759"/>
            <a:ext cx="3086100" cy="259347"/>
          </a:xfrm>
          <a:prstGeom prst="rect">
            <a:avLst/>
          </a:prstGeom>
        </p:spPr>
        <p:txBody>
          <a:bodyPr vert="horz" lIns="91440" tIns="45720" rIns="91440" bIns="45720" rtlCol="0" anchor="ctr"/>
          <a:lstStyle>
            <a:lvl1pPr algn="ctr">
              <a:defRPr sz="9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57951" y="4781759"/>
            <a:ext cx="2114549" cy="259347"/>
          </a:xfrm>
          <a:prstGeom prst="rect">
            <a:avLst/>
          </a:prstGeom>
        </p:spPr>
        <p:txBody>
          <a:bodyPr vert="horz" lIns="91440" tIns="45720" rIns="91440" bIns="45720" rtlCol="0" anchor="ctr"/>
          <a:lstStyle>
            <a:lvl1pPr algn="r">
              <a:defRPr sz="900">
                <a:solidFill>
                  <a:schemeClr val="tx1">
                    <a:lumMod val="65000"/>
                    <a:lumOff val="35000"/>
                  </a:schemeClr>
                </a:solidFill>
              </a:defRPr>
            </a:lvl1pPr>
          </a:lstStyle>
          <a:p>
            <a:pPr marL="0" lvl="0" indent="0">
              <a:spcBef>
                <a:spcPts val="0"/>
              </a:spcBef>
              <a:spcAft>
                <a:spcPts val="0"/>
              </a:spcAft>
              <a:buNone/>
            </a:pPr>
            <a:fld id="{00000000-1234-1234-1234-123412341234}" type="slidenum">
              <a:rPr lang="en" smtClean="0"/>
              <a:t>‹#›</a:t>
            </a:fld>
            <a:endParaRPr lang="en"/>
          </a:p>
        </p:txBody>
      </p:sp>
      <p:sp>
        <p:nvSpPr>
          <p:cNvPr id="11" name="Freeform 6" title="Left scallop edge"/>
          <p:cNvSpPr/>
          <p:nvPr/>
        </p:nvSpPr>
        <p:spPr bwMode="auto">
          <a:xfrm>
            <a:off x="0" y="0"/>
            <a:ext cx="664369" cy="51435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8931402" y="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05290431"/>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Lst>
  <p:hf sldNum="0" hdr="0" ftr="0" dt="0"/>
  <p:txStyles>
    <p:titleStyle>
      <a:lvl1pPr algn="l" defTabSz="685800" rtl="0" eaLnBrk="1" latinLnBrk="0" hangingPunct="1">
        <a:lnSpc>
          <a:spcPct val="90000"/>
        </a:lnSpc>
        <a:spcBef>
          <a:spcPct val="0"/>
        </a:spcBef>
        <a:buNone/>
        <a:defRPr sz="3825" kern="1200" cap="all" spc="150" baseline="0">
          <a:solidFill>
            <a:schemeClr val="tx2"/>
          </a:solidFill>
          <a:latin typeface="+mj-lt"/>
          <a:ea typeface="+mj-ea"/>
          <a:cs typeface="+mj-cs"/>
        </a:defRPr>
      </a:lvl1pPr>
    </p:titleStyle>
    <p:bodyStyle>
      <a:lvl1pPr marL="171450" indent="-171450" algn="l" defTabSz="685800" rtl="0" eaLnBrk="1" latinLnBrk="0" hangingPunct="1">
        <a:lnSpc>
          <a:spcPct val="110000"/>
        </a:lnSpc>
        <a:spcBef>
          <a:spcPts val="525"/>
        </a:spcBef>
        <a:buClr>
          <a:schemeClr val="tx2"/>
        </a:buClr>
        <a:buFont typeface="Arial" panose="020B0604020202020204" pitchFamily="34" charset="0"/>
        <a:buChar char="•"/>
        <a:defRPr sz="15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10000"/>
        </a:lnSpc>
        <a:spcBef>
          <a:spcPts val="525"/>
        </a:spcBef>
        <a:buClr>
          <a:schemeClr val="tx2"/>
        </a:buClr>
        <a:buFont typeface="Gill Sans MT" panose="020B0502020104020203" pitchFamily="34" charset="0"/>
        <a:buChar char="–"/>
        <a:defRPr sz="135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10000"/>
        </a:lnSpc>
        <a:spcBef>
          <a:spcPts val="525"/>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bit.ly/2njTcOf"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www.nbcnews.com/business/business-news/students-are-still-saddled-soaring-textbook-costs-report-says-n516011"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ucsd.libguides.com/OERforstudents/advocacy"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unh.edu/it/news/2015/06/oer-pilots-how-libraries-matter"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sparcopen.org/our-work/list-of-oer-policies-project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guides.temple.edu/textbookaffordabilit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hyperlink" Target="http://plan.ucsd.edu/report/mission-vision-value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hyperlink" Target="https://www.openeducationweek.org/" TargetMode="External"/><Relationship Id="rId3" Type="http://schemas.openxmlformats.org/officeDocument/2006/relationships/hyperlink" Target="https://ucsd.libguides.com/ScholCommToolKit" TargetMode="External"/><Relationship Id="rId7"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hyperlink" Target="https://wikieducator.org/Educators_care/Defining_OER" TargetMode="External"/><Relationship Id="rId11" Type="http://schemas.openxmlformats.org/officeDocument/2006/relationships/hyperlink" Target="https://studentpirgs.org/topics/student-debt" TargetMode="External"/><Relationship Id="rId5" Type="http://schemas.openxmlformats.org/officeDocument/2006/relationships/hyperlink" Target="http://ucsd.libguides.com/OERforfaculty" TargetMode="External"/><Relationship Id="rId10" Type="http://schemas.openxmlformats.org/officeDocument/2006/relationships/hyperlink" Target="https://docs.google.com/document/d/1Rx2d0bvFmqBc1jBUdrZQSV1quVczurrWelD_pta1FCM/edit#heading=h.3z9wegyy2o7d" TargetMode="External"/><Relationship Id="rId4" Type="http://schemas.openxmlformats.org/officeDocument/2006/relationships/hyperlink" Target="http://ucsd.libguides.com/OERforstudents" TargetMode="External"/><Relationship Id="rId9" Type="http://schemas.openxmlformats.org/officeDocument/2006/relationships/hyperlink" Target="https://docs.google.com/document/d/1HNa3RkEmvneRArFR9VNjDkjuNj2ueh4fXlJFYo7Z8tw/edit#heading=h.f5pclbunlws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alastore.ala.org/content/affordable-course-materials-electronic-textbooks-and-open-educational-resources-alcts" TargetMode="External"/><Relationship Id="rId4" Type="http://schemas.openxmlformats.org/officeDocument/2006/relationships/hyperlink" Target="http://www.library.ucla.edu/about/about-collections/open-scholarship-collections-policy/affordable-course-materials-initiativ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p:nvPr/>
        </p:nvSpPr>
        <p:spPr>
          <a:xfrm>
            <a:off x="890641" y="950614"/>
            <a:ext cx="7851600" cy="2137336"/>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dirty="0">
                <a:latin typeface="Verdana"/>
                <a:ea typeface="Verdana"/>
                <a:cs typeface="Verdana"/>
                <a:sym typeface="Verdana"/>
              </a:rPr>
              <a:t>Open Educational </a:t>
            </a:r>
            <a:r>
              <a:rPr lang="en-US" sz="3600" dirty="0">
                <a:latin typeface="Verdana"/>
                <a:ea typeface="Verdana"/>
                <a:cs typeface="Verdana"/>
                <a:sym typeface="Verdana"/>
              </a:rPr>
              <a:t>Resources</a:t>
            </a:r>
            <a:r>
              <a:rPr lang="en" sz="3600" dirty="0">
                <a:latin typeface="Verdana"/>
                <a:ea typeface="Verdana"/>
                <a:cs typeface="Verdana"/>
                <a:sym typeface="Verdana"/>
              </a:rPr>
              <a:t> &amp; Affordable Course Materials</a:t>
            </a:r>
          </a:p>
          <a:p>
            <a:pPr marL="2286000" lvl="0" indent="457200" algn="l" rtl="0">
              <a:spcBef>
                <a:spcPts val="0"/>
              </a:spcBef>
              <a:spcAft>
                <a:spcPts val="0"/>
              </a:spcAft>
              <a:buNone/>
            </a:pPr>
            <a:r>
              <a:rPr lang="en" sz="2400" dirty="0">
                <a:latin typeface="Verdana"/>
                <a:ea typeface="Verdana"/>
                <a:cs typeface="Verdana"/>
                <a:sym typeface="Verdana"/>
              </a:rPr>
              <a:t>A library primer </a:t>
            </a:r>
            <a:endParaRPr sz="2400" dirty="0">
              <a:latin typeface="Verdana"/>
              <a:ea typeface="Verdana"/>
              <a:cs typeface="Verdana"/>
              <a:sym typeface="Verdana"/>
            </a:endParaRPr>
          </a:p>
          <a:p>
            <a:pPr marL="0" lvl="0" indent="0" algn="ctr" rtl="0">
              <a:spcBef>
                <a:spcPts val="0"/>
              </a:spcBef>
              <a:spcAft>
                <a:spcPts val="0"/>
              </a:spcAft>
              <a:buNone/>
            </a:pPr>
            <a:r>
              <a:rPr lang="en" sz="2400" dirty="0">
                <a:latin typeface="Verdana"/>
                <a:ea typeface="Verdana"/>
                <a:cs typeface="Verdana"/>
                <a:sym typeface="Verdana"/>
              </a:rPr>
              <a:t>for </a:t>
            </a:r>
            <a:endParaRPr sz="2400" dirty="0">
              <a:latin typeface="Verdana"/>
              <a:ea typeface="Verdana"/>
              <a:cs typeface="Verdana"/>
              <a:sym typeface="Verdana"/>
            </a:endParaRPr>
          </a:p>
          <a:p>
            <a:pPr marL="0" lvl="0" indent="0" algn="ctr">
              <a:spcBef>
                <a:spcPts val="0"/>
              </a:spcBef>
              <a:spcAft>
                <a:spcPts val="0"/>
              </a:spcAft>
              <a:buNone/>
            </a:pPr>
            <a:r>
              <a:rPr lang="en" sz="2400" dirty="0">
                <a:latin typeface="Verdana"/>
                <a:ea typeface="Verdana"/>
                <a:cs typeface="Verdana"/>
                <a:sym typeface="Verdana"/>
              </a:rPr>
              <a:t>student academic success</a:t>
            </a:r>
            <a:endParaRPr sz="2400" dirty="0">
              <a:latin typeface="Verdana"/>
              <a:ea typeface="Verdana"/>
              <a:cs typeface="Verdana"/>
              <a:sym typeface="Verdana"/>
            </a:endParaRPr>
          </a:p>
        </p:txBody>
      </p:sp>
      <p:sp>
        <p:nvSpPr>
          <p:cNvPr id="61" name="Shape 61"/>
          <p:cNvSpPr txBox="1"/>
          <p:nvPr/>
        </p:nvSpPr>
        <p:spPr>
          <a:xfrm>
            <a:off x="3857150" y="3981274"/>
            <a:ext cx="4482178" cy="993061"/>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dirty="0">
                <a:latin typeface="Bree Serif"/>
                <a:ea typeface="Bree Serif"/>
                <a:cs typeface="Bree Serif"/>
                <a:sym typeface="Bree Serif"/>
              </a:rPr>
              <a:t>Remixed by Allegra Swift, Scholarly Communication Librarian, UC San Diego, CC-BY 2018</a:t>
            </a:r>
          </a:p>
          <a:p>
            <a:pPr marL="0" lvl="0" indent="0">
              <a:spcBef>
                <a:spcPts val="0"/>
              </a:spcBef>
              <a:spcAft>
                <a:spcPts val="0"/>
              </a:spcAft>
              <a:buNone/>
            </a:pPr>
            <a:endParaRPr lang="en" sz="1200" dirty="0">
              <a:latin typeface="Bree Serif"/>
              <a:ea typeface="Bree Serif"/>
              <a:cs typeface="Bree Serif"/>
              <a:sym typeface="Bree Serif"/>
            </a:endParaRPr>
          </a:p>
          <a:p>
            <a:r>
              <a:rPr lang="en" sz="1200" dirty="0">
                <a:latin typeface="Bree Serif"/>
                <a:ea typeface="Bree Serif"/>
                <a:cs typeface="Bree Serif"/>
                <a:sym typeface="Bree Serif"/>
              </a:rPr>
              <a:t>Remixed from Allegra Swift &amp; Jennifer Thompson’s </a:t>
            </a:r>
            <a:r>
              <a:rPr lang="en-US" sz="1200" dirty="0">
                <a:latin typeface="Bree Serif"/>
                <a:ea typeface="Bree Serif"/>
                <a:cs typeface="Bree Serif"/>
                <a:sym typeface="Bree Serif"/>
              </a:rPr>
              <a:t>March 29, 2017 presentation at The Claremont Colleges</a:t>
            </a:r>
          </a:p>
          <a:p>
            <a:pPr marL="0" lvl="0" indent="0">
              <a:spcBef>
                <a:spcPts val="0"/>
              </a:spcBef>
              <a:spcAft>
                <a:spcPts val="0"/>
              </a:spcAft>
              <a:buNone/>
            </a:pPr>
            <a:endParaRPr sz="1200" dirty="0">
              <a:latin typeface="Bree Serif"/>
              <a:ea typeface="Bree Serif"/>
              <a:cs typeface="Bree Serif"/>
              <a:sym typeface="Bree Serif"/>
            </a:endParaRPr>
          </a:p>
        </p:txBody>
      </p:sp>
      <p:sp>
        <p:nvSpPr>
          <p:cNvPr id="62" name="Shape 62"/>
          <p:cNvSpPr txBox="1"/>
          <p:nvPr/>
        </p:nvSpPr>
        <p:spPr>
          <a:xfrm>
            <a:off x="1430294" y="3981273"/>
            <a:ext cx="2328600" cy="788237"/>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200" dirty="0">
                <a:latin typeface="Bree Serif"/>
                <a:ea typeface="Bree Serif"/>
                <a:cs typeface="Bree Serif"/>
                <a:sym typeface="Bree Serif"/>
              </a:rPr>
              <a:t>UC San Diego Library </a:t>
            </a:r>
          </a:p>
          <a:p>
            <a:pPr marL="0" lvl="0" indent="0">
              <a:spcBef>
                <a:spcPts val="0"/>
              </a:spcBef>
              <a:spcAft>
                <a:spcPts val="0"/>
              </a:spcAft>
              <a:buNone/>
            </a:pPr>
            <a:r>
              <a:rPr lang="en-US" sz="1200" dirty="0">
                <a:latin typeface="Bree Serif"/>
                <a:ea typeface="Bree Serif"/>
                <a:cs typeface="Bree Serif"/>
                <a:sym typeface="Bree Serif"/>
              </a:rPr>
              <a:t>Lunch-n-Learn</a:t>
            </a:r>
          </a:p>
          <a:p>
            <a:pPr marL="0" lvl="0" indent="0">
              <a:spcBef>
                <a:spcPts val="0"/>
              </a:spcBef>
              <a:spcAft>
                <a:spcPts val="0"/>
              </a:spcAft>
              <a:buNone/>
            </a:pPr>
            <a:r>
              <a:rPr lang="en-US" sz="1200" dirty="0">
                <a:latin typeface="Bree Serif"/>
                <a:ea typeface="Bree Serif"/>
                <a:cs typeface="Bree Serif"/>
                <a:sym typeface="Bree Serif"/>
              </a:rPr>
              <a:t>March 5, 2018</a:t>
            </a:r>
            <a:endParaRPr sz="1200" dirty="0">
              <a:latin typeface="Bree Serif"/>
              <a:ea typeface="Bree Serif"/>
              <a:cs typeface="Bree Serif"/>
              <a:sym typeface="Bree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Picture 1">
            <a:extLst>
              <a:ext uri="{FF2B5EF4-FFF2-40B4-BE49-F238E27FC236}">
                <a16:creationId xmlns:a16="http://schemas.microsoft.com/office/drawing/2014/main" id="{6A2C1E47-8FAA-C94D-B958-7ED35E8051B1}"/>
              </a:ext>
            </a:extLst>
          </p:cNvPr>
          <p:cNvPicPr>
            <a:picLocks noChangeAspect="1"/>
          </p:cNvPicPr>
          <p:nvPr/>
        </p:nvPicPr>
        <p:blipFill>
          <a:blip r:embed="rId3"/>
          <a:stretch>
            <a:fillRect/>
          </a:stretch>
        </p:blipFill>
        <p:spPr>
          <a:xfrm>
            <a:off x="1144760" y="0"/>
            <a:ext cx="6854479"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Shape 97"/>
          <p:cNvSpPr txBox="1"/>
          <p:nvPr/>
        </p:nvSpPr>
        <p:spPr>
          <a:xfrm>
            <a:off x="5794200" y="4648900"/>
            <a:ext cx="2936400" cy="357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From: </a:t>
            </a:r>
            <a:r>
              <a:rPr lang="en" u="sng">
                <a:solidFill>
                  <a:schemeClr val="hlink"/>
                </a:solidFill>
                <a:hlinkClick r:id="rId3"/>
              </a:rPr>
              <a:t>http://bit.ly/2njTcOf</a:t>
            </a:r>
            <a:r>
              <a:rPr lang="en"/>
              <a:t> </a:t>
            </a:r>
            <a:endParaRPr/>
          </a:p>
        </p:txBody>
      </p:sp>
      <p:pic>
        <p:nvPicPr>
          <p:cNvPr id="2" name="Picture 1">
            <a:extLst>
              <a:ext uri="{FF2B5EF4-FFF2-40B4-BE49-F238E27FC236}">
                <a16:creationId xmlns:a16="http://schemas.microsoft.com/office/drawing/2014/main" id="{A96D6228-26ED-F043-8C95-4DD4C3E08FE3}"/>
              </a:ext>
            </a:extLst>
          </p:cNvPr>
          <p:cNvPicPr>
            <a:picLocks noChangeAspect="1"/>
          </p:cNvPicPr>
          <p:nvPr/>
        </p:nvPicPr>
        <p:blipFill>
          <a:blip r:embed="rId4"/>
          <a:stretch>
            <a:fillRect/>
          </a:stretch>
        </p:blipFill>
        <p:spPr>
          <a:xfrm>
            <a:off x="901700" y="184150"/>
            <a:ext cx="7340600" cy="4775200"/>
          </a:xfrm>
          <a:prstGeom prst="rect">
            <a:avLst/>
          </a:prstGeom>
        </p:spPr>
      </p:pic>
      <p:sp>
        <p:nvSpPr>
          <p:cNvPr id="3" name="TextBox 2">
            <a:extLst>
              <a:ext uri="{FF2B5EF4-FFF2-40B4-BE49-F238E27FC236}">
                <a16:creationId xmlns:a16="http://schemas.microsoft.com/office/drawing/2014/main" id="{E82CF50F-BDE2-484C-B284-8742F7D06617}"/>
              </a:ext>
            </a:extLst>
          </p:cNvPr>
          <p:cNvSpPr txBox="1"/>
          <p:nvPr/>
        </p:nvSpPr>
        <p:spPr>
          <a:xfrm>
            <a:off x="1994452" y="4906341"/>
            <a:ext cx="6480313" cy="369332"/>
          </a:xfrm>
          <a:prstGeom prst="rect">
            <a:avLst/>
          </a:prstGeom>
          <a:noFill/>
        </p:spPr>
        <p:txBody>
          <a:bodyPr wrap="square" rtlCol="0">
            <a:spAutoFit/>
          </a:bodyPr>
          <a:lstStyle/>
          <a:p>
            <a:r>
              <a:rPr lang="en-US" sz="900" dirty="0">
                <a:hlinkClick r:id="rId5"/>
              </a:rPr>
              <a:t>https://www.nbcnews.com/business/business-news/students-are-still-saddled-soaring-textbook-costs-report-says-n516011</a:t>
            </a:r>
            <a:r>
              <a:rPr lang="en-US" sz="900" dirty="0"/>
              <a:t> </a:t>
            </a:r>
          </a:p>
          <a:p>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subTitle" idx="1"/>
          </p:nvPr>
        </p:nvSpPr>
        <p:spPr>
          <a:xfrm>
            <a:off x="311700" y="4460825"/>
            <a:ext cx="8520600" cy="620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200" dirty="0">
              <a:latin typeface="Times New Roman"/>
              <a:ea typeface="Times New Roman"/>
              <a:cs typeface="Times New Roman"/>
              <a:sym typeface="Times New Roman"/>
            </a:endParaRPr>
          </a:p>
        </p:txBody>
      </p:sp>
      <p:pic>
        <p:nvPicPr>
          <p:cNvPr id="103" name="Shape 103"/>
          <p:cNvPicPr preferRelativeResize="0"/>
          <p:nvPr/>
        </p:nvPicPr>
        <p:blipFill>
          <a:blip r:embed="rId3">
            <a:alphaModFix/>
          </a:blip>
          <a:stretch>
            <a:fillRect/>
          </a:stretch>
        </p:blipFill>
        <p:spPr>
          <a:xfrm>
            <a:off x="998600" y="124175"/>
            <a:ext cx="7325025" cy="4299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61E8-697C-714A-BB1A-0786ECF3F4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6378EE-400C-8C4A-B3F0-8D22DD53E48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6901EEC-5725-7747-9636-7F075C6D2EBF}"/>
              </a:ext>
            </a:extLst>
          </p:cNvPr>
          <p:cNvPicPr>
            <a:picLocks noChangeAspect="1"/>
          </p:cNvPicPr>
          <p:nvPr/>
        </p:nvPicPr>
        <p:blipFill>
          <a:blip r:embed="rId3"/>
          <a:stretch>
            <a:fillRect/>
          </a:stretch>
        </p:blipFill>
        <p:spPr>
          <a:xfrm>
            <a:off x="0" y="47101"/>
            <a:ext cx="9144000" cy="5049297"/>
          </a:xfrm>
          <a:prstGeom prst="rect">
            <a:avLst/>
          </a:prstGeom>
        </p:spPr>
      </p:pic>
    </p:spTree>
    <p:extLst>
      <p:ext uri="{BB962C8B-B14F-4D97-AF65-F5344CB8AC3E}">
        <p14:creationId xmlns:p14="http://schemas.microsoft.com/office/powerpoint/2010/main" val="1122820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98C3BD-A9C0-8A41-966F-B821DA421594}"/>
              </a:ext>
            </a:extLst>
          </p:cNvPr>
          <p:cNvSpPr>
            <a:spLocks noGrp="1"/>
          </p:cNvSpPr>
          <p:nvPr>
            <p:ph type="ctrTitle"/>
          </p:nvPr>
        </p:nvSpPr>
        <p:spPr/>
        <p:txBody>
          <a:bodyPr/>
          <a:lstStyle/>
          <a:p>
            <a:r>
              <a:rPr lang="en-US" dirty="0"/>
              <a:t>Why, for the love of Pete,</a:t>
            </a:r>
            <a:br>
              <a:rPr lang="en-US" dirty="0"/>
            </a:br>
            <a:r>
              <a:rPr lang="en-US" dirty="0"/>
              <a:t> is this </a:t>
            </a:r>
            <a:br>
              <a:rPr lang="en-US" dirty="0"/>
            </a:br>
            <a:r>
              <a:rPr lang="en-US" dirty="0"/>
              <a:t>still a thing? </a:t>
            </a:r>
          </a:p>
        </p:txBody>
      </p:sp>
    </p:spTree>
    <p:extLst>
      <p:ext uri="{BB962C8B-B14F-4D97-AF65-F5344CB8AC3E}">
        <p14:creationId xmlns:p14="http://schemas.microsoft.com/office/powerpoint/2010/main" val="2853640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8802F-6252-4741-8BC5-22E1FAC54C8B}"/>
              </a:ext>
            </a:extLst>
          </p:cNvPr>
          <p:cNvPicPr>
            <a:picLocks noChangeAspect="1"/>
          </p:cNvPicPr>
          <p:nvPr/>
        </p:nvPicPr>
        <p:blipFill>
          <a:blip r:embed="rId3"/>
          <a:stretch>
            <a:fillRect/>
          </a:stretch>
        </p:blipFill>
        <p:spPr>
          <a:xfrm>
            <a:off x="1239268" y="0"/>
            <a:ext cx="6665463" cy="5143500"/>
          </a:xfrm>
          <a:prstGeom prst="rect">
            <a:avLst/>
          </a:prstGeom>
        </p:spPr>
      </p:pic>
      <p:sp>
        <p:nvSpPr>
          <p:cNvPr id="5" name="TextBox 4">
            <a:extLst>
              <a:ext uri="{FF2B5EF4-FFF2-40B4-BE49-F238E27FC236}">
                <a16:creationId xmlns:a16="http://schemas.microsoft.com/office/drawing/2014/main" id="{12FDDBB9-B99F-6A45-85F7-25D7758A8576}"/>
              </a:ext>
            </a:extLst>
          </p:cNvPr>
          <p:cNvSpPr txBox="1"/>
          <p:nvPr/>
        </p:nvSpPr>
        <p:spPr>
          <a:xfrm>
            <a:off x="6181859" y="2305319"/>
            <a:ext cx="2717441" cy="1169551"/>
          </a:xfrm>
          <a:prstGeom prst="rect">
            <a:avLst/>
          </a:prstGeom>
          <a:noFill/>
        </p:spPr>
        <p:txBody>
          <a:bodyPr wrap="square" rtlCol="0">
            <a:spAutoFit/>
          </a:bodyPr>
          <a:lstStyle/>
          <a:p>
            <a:r>
              <a:rPr lang="en-US" dirty="0"/>
              <a:t>https://</a:t>
            </a:r>
            <a:r>
              <a:rPr lang="en-US" dirty="0" err="1"/>
              <a:t>www.insidehighered.com</a:t>
            </a:r>
            <a:r>
              <a:rPr lang="en-US" dirty="0"/>
              <a:t>/news/2016/07/26/study-finds-use-open-educational-resources-rise-introductory-courses</a:t>
            </a:r>
          </a:p>
        </p:txBody>
      </p:sp>
    </p:spTree>
    <p:extLst>
      <p:ext uri="{BB962C8B-B14F-4D97-AF65-F5344CB8AC3E}">
        <p14:creationId xmlns:p14="http://schemas.microsoft.com/office/powerpoint/2010/main" val="2530869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17C40-01AA-4E42-8556-600EB0EC58F5}"/>
              </a:ext>
            </a:extLst>
          </p:cNvPr>
          <p:cNvPicPr>
            <a:picLocks noChangeAspect="1"/>
          </p:cNvPicPr>
          <p:nvPr/>
        </p:nvPicPr>
        <p:blipFill>
          <a:blip r:embed="rId2"/>
          <a:stretch>
            <a:fillRect/>
          </a:stretch>
        </p:blipFill>
        <p:spPr>
          <a:xfrm>
            <a:off x="1006954" y="0"/>
            <a:ext cx="7130091" cy="5143500"/>
          </a:xfrm>
          <a:prstGeom prst="rect">
            <a:avLst/>
          </a:prstGeom>
        </p:spPr>
      </p:pic>
    </p:spTree>
    <p:extLst>
      <p:ext uri="{BB962C8B-B14F-4D97-AF65-F5344CB8AC3E}">
        <p14:creationId xmlns:p14="http://schemas.microsoft.com/office/powerpoint/2010/main" val="3183866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ctrTitle"/>
          </p:nvPr>
        </p:nvSpPr>
        <p:spPr>
          <a:xfrm>
            <a:off x="440489" y="1457604"/>
            <a:ext cx="8520600" cy="2266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4800" dirty="0"/>
              <a:t>But really, </a:t>
            </a:r>
            <a:br>
              <a:rPr lang="en" sz="4800" dirty="0"/>
            </a:br>
            <a:r>
              <a:rPr lang="en" sz="4800" dirty="0"/>
              <a:t>how can the library help? </a:t>
            </a:r>
            <a:endParaRPr sz="4800" dirty="0"/>
          </a:p>
        </p:txBody>
      </p:sp>
      <p:sp>
        <p:nvSpPr>
          <p:cNvPr id="109" name="Shape 109"/>
          <p:cNvSpPr txBox="1">
            <a:spLocks noGrp="1"/>
          </p:cNvSpPr>
          <p:nvPr>
            <p:ph type="subTitle" idx="1"/>
          </p:nvPr>
        </p:nvSpPr>
        <p:spPr>
          <a:xfrm>
            <a:off x="311700" y="2834125"/>
            <a:ext cx="8520600" cy="22116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4800" dirty="0">
                <a:solidFill>
                  <a:schemeClr val="dk1"/>
                </a:solidFill>
              </a:rPr>
              <a:t> </a:t>
            </a:r>
            <a:endParaRPr sz="4800" dirty="0">
              <a:solidFill>
                <a:schemeClr val="dk1"/>
              </a:solidFill>
            </a:endParaRPr>
          </a:p>
          <a:p>
            <a:pPr marL="0" lvl="0" indent="0">
              <a:spcBef>
                <a:spcPts val="0"/>
              </a:spcBef>
              <a:spcAft>
                <a:spcPts val="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ctrTitle"/>
          </p:nvPr>
        </p:nvSpPr>
        <p:spPr>
          <a:prstGeom prst="rect">
            <a:avLst/>
          </a:prstGeom>
        </p:spPr>
        <p:txBody>
          <a:bodyPr spcFirstLastPara="1" wrap="square" lIns="91425" tIns="91425" rIns="91425" bIns="91425" anchor="b" anchorCtr="0">
            <a:noAutofit/>
          </a:bodyPr>
          <a:lstStyle/>
          <a:p>
            <a:pPr lvl="0">
              <a:spcBef>
                <a:spcPts val="0"/>
              </a:spcBef>
            </a:pPr>
            <a:r>
              <a:rPr lang="en" dirty="0"/>
              <a:t>Here’s what is going on at </a:t>
            </a:r>
            <a:br>
              <a:rPr lang="en" dirty="0"/>
            </a:br>
            <a:r>
              <a:rPr lang="en" dirty="0"/>
              <a:t>UC San Diego...</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5AD74D-0C6D-604D-A5CB-774827FA3F7C}"/>
              </a:ext>
            </a:extLst>
          </p:cNvPr>
          <p:cNvSpPr>
            <a:spLocks noGrp="1"/>
          </p:cNvSpPr>
          <p:nvPr>
            <p:ph type="title"/>
          </p:nvPr>
        </p:nvSpPr>
        <p:spPr>
          <a:xfrm>
            <a:off x="781878" y="445025"/>
            <a:ext cx="8050422" cy="572700"/>
          </a:xfrm>
        </p:spPr>
        <p:txBody>
          <a:bodyPr>
            <a:normAutofit fontScale="90000"/>
          </a:bodyPr>
          <a:lstStyle/>
          <a:p>
            <a:r>
              <a:rPr lang="en-US" dirty="0"/>
              <a:t>Bookstore – our goals</a:t>
            </a:r>
          </a:p>
        </p:txBody>
      </p:sp>
      <p:sp>
        <p:nvSpPr>
          <p:cNvPr id="6" name="Text Placeholder 5">
            <a:extLst>
              <a:ext uri="{FF2B5EF4-FFF2-40B4-BE49-F238E27FC236}">
                <a16:creationId xmlns:a16="http://schemas.microsoft.com/office/drawing/2014/main" id="{CF5DD0AB-B564-CC49-A83F-5BAA65ACCD96}"/>
              </a:ext>
            </a:extLst>
          </p:cNvPr>
          <p:cNvSpPr>
            <a:spLocks noGrp="1"/>
          </p:cNvSpPr>
          <p:nvPr>
            <p:ph type="body" idx="1"/>
          </p:nvPr>
        </p:nvSpPr>
        <p:spPr>
          <a:xfrm>
            <a:off x="576470" y="1152475"/>
            <a:ext cx="3735130" cy="3416400"/>
          </a:xfrm>
        </p:spPr>
        <p:txBody>
          <a:bodyPr>
            <a:normAutofit fontScale="40000" lnSpcReduction="20000"/>
          </a:bodyPr>
          <a:lstStyle/>
          <a:p>
            <a:pPr marL="139700" indent="0" algn="ctr">
              <a:buNone/>
            </a:pPr>
            <a:endParaRPr lang="en-US" sz="1000" dirty="0">
              <a:solidFill>
                <a:schemeClr val="accent2"/>
              </a:solidFill>
              <a:cs typeface="Arial" panose="020B0604020202020204" pitchFamily="34" charset="0"/>
            </a:endParaRPr>
          </a:p>
          <a:p>
            <a:pPr>
              <a:buFont typeface="Wingdings" panose="05000000000000000000" pitchFamily="2" charset="2"/>
              <a:buChar char="Ø"/>
            </a:pPr>
            <a:r>
              <a:rPr lang="en-US" sz="4000" dirty="0">
                <a:solidFill>
                  <a:schemeClr val="accent2"/>
                </a:solidFill>
                <a:cs typeface="Arial" panose="020B0604020202020204" pitchFamily="34" charset="0"/>
              </a:rPr>
              <a:t>Collect and Share important and up-to-date course material information</a:t>
            </a:r>
          </a:p>
          <a:p>
            <a:pPr marL="139700" indent="0">
              <a:buNone/>
            </a:pPr>
            <a:endParaRPr lang="en-US" sz="4000" dirty="0">
              <a:solidFill>
                <a:schemeClr val="accent2"/>
              </a:solidFill>
              <a:cs typeface="Arial" panose="020B0604020202020204" pitchFamily="34" charset="0"/>
            </a:endParaRPr>
          </a:p>
          <a:p>
            <a:pPr>
              <a:buFont typeface="Wingdings" panose="05000000000000000000" pitchFamily="2" charset="2"/>
              <a:buChar char="Ø"/>
            </a:pPr>
            <a:r>
              <a:rPr lang="en-US" sz="4000" dirty="0">
                <a:solidFill>
                  <a:schemeClr val="accent2"/>
                </a:solidFill>
                <a:cs typeface="Arial" panose="020B0604020202020204" pitchFamily="34" charset="0"/>
              </a:rPr>
              <a:t>Provide quality, accessible, and cost effective course materials</a:t>
            </a:r>
          </a:p>
          <a:p>
            <a:pPr marL="139700" indent="0">
              <a:buNone/>
            </a:pPr>
            <a:endParaRPr lang="en-US" sz="4000" dirty="0">
              <a:solidFill>
                <a:schemeClr val="accent2"/>
              </a:solidFill>
              <a:cs typeface="Arial" panose="020B0604020202020204" pitchFamily="34" charset="0"/>
            </a:endParaRPr>
          </a:p>
          <a:p>
            <a:pPr>
              <a:buFont typeface="Wingdings" panose="05000000000000000000" pitchFamily="2" charset="2"/>
              <a:buChar char="Ø"/>
            </a:pPr>
            <a:r>
              <a:rPr lang="en-US" sz="4000" dirty="0">
                <a:solidFill>
                  <a:schemeClr val="accent2"/>
                </a:solidFill>
                <a:cs typeface="Arial" panose="020B0604020202020204" pitchFamily="34" charset="0"/>
              </a:rPr>
              <a:t>Support the creation and distribution of custom course materials</a:t>
            </a:r>
          </a:p>
          <a:p>
            <a:pPr marL="139700" indent="0">
              <a:buNone/>
            </a:pPr>
            <a:endParaRPr lang="en-US" sz="4000" dirty="0">
              <a:solidFill>
                <a:schemeClr val="accent2"/>
              </a:solidFill>
              <a:cs typeface="Arial" panose="020B0604020202020204" pitchFamily="34" charset="0"/>
            </a:endParaRPr>
          </a:p>
          <a:p>
            <a:pPr>
              <a:buFont typeface="Wingdings" panose="05000000000000000000" pitchFamily="2" charset="2"/>
              <a:buChar char="Ø"/>
            </a:pPr>
            <a:r>
              <a:rPr lang="en-US" sz="4000" dirty="0">
                <a:solidFill>
                  <a:schemeClr val="accent2"/>
                </a:solidFill>
                <a:cs typeface="Arial" panose="020B0604020202020204" pitchFamily="34" charset="0"/>
              </a:rPr>
              <a:t>Serve our community with its ever changing needs</a:t>
            </a:r>
          </a:p>
          <a:p>
            <a:pPr marL="139700" indent="0">
              <a:buNone/>
            </a:pPr>
            <a:endParaRPr lang="en-US" sz="4000" dirty="0">
              <a:solidFill>
                <a:schemeClr val="accent2"/>
              </a:solidFill>
              <a:cs typeface="Arial" panose="020B0604020202020204" pitchFamily="34" charset="0"/>
            </a:endParaRPr>
          </a:p>
          <a:p>
            <a:pPr marL="139700" indent="0">
              <a:buNone/>
            </a:pPr>
            <a:endParaRPr lang="en-US" sz="4000" dirty="0">
              <a:solidFill>
                <a:srgbClr val="002060"/>
              </a:solidFill>
              <a:cs typeface="Arial" panose="020B0604020202020204" pitchFamily="34" charset="0"/>
            </a:endParaRPr>
          </a:p>
          <a:p>
            <a:pPr marL="139700" indent="0">
              <a:buNone/>
            </a:pPr>
            <a:endParaRPr lang="en-US" sz="4000" dirty="0">
              <a:solidFill>
                <a:srgbClr val="002060"/>
              </a:solidFill>
              <a:cs typeface="Arial" panose="020B0604020202020204" pitchFamily="34" charset="0"/>
            </a:endParaRPr>
          </a:p>
          <a:p>
            <a:endParaRPr lang="en-US" dirty="0"/>
          </a:p>
        </p:txBody>
      </p:sp>
      <p:sp>
        <p:nvSpPr>
          <p:cNvPr id="7" name="Text Placeholder 6">
            <a:extLst>
              <a:ext uri="{FF2B5EF4-FFF2-40B4-BE49-F238E27FC236}">
                <a16:creationId xmlns:a16="http://schemas.microsoft.com/office/drawing/2014/main" id="{9B521270-E2BC-DA40-96C3-86EE53E0C27A}"/>
              </a:ext>
            </a:extLst>
          </p:cNvPr>
          <p:cNvSpPr>
            <a:spLocks noGrp="1"/>
          </p:cNvSpPr>
          <p:nvPr>
            <p:ph type="body" idx="2"/>
          </p:nvPr>
        </p:nvSpPr>
        <p:spPr>
          <a:xfrm>
            <a:off x="4412974" y="1516910"/>
            <a:ext cx="4419326" cy="3416400"/>
          </a:xfrm>
        </p:spPr>
        <p:txBody>
          <a:bodyPr>
            <a:normAutofit fontScale="70000" lnSpcReduction="20000"/>
          </a:bodyPr>
          <a:lstStyle/>
          <a:p>
            <a:pPr marL="139700" indent="0">
              <a:buNone/>
            </a:pPr>
            <a:r>
              <a:rPr lang="en-US" b="1" dirty="0">
                <a:solidFill>
                  <a:srgbClr val="002060"/>
                </a:solidFill>
                <a:cs typeface="Arial" panose="020B0604020202020204" pitchFamily="34" charset="0"/>
              </a:rPr>
              <a:t>ASK QUESTIONS:</a:t>
            </a:r>
          </a:p>
          <a:p>
            <a:pPr marL="139700" indent="0">
              <a:buNone/>
            </a:pPr>
            <a:endParaRPr lang="en-US" dirty="0">
              <a:solidFill>
                <a:srgbClr val="002060"/>
              </a:solidFill>
              <a:cs typeface="Arial" panose="020B0604020202020204" pitchFamily="34" charset="0"/>
            </a:endParaRPr>
          </a:p>
          <a:p>
            <a:pPr marL="139700" indent="0">
              <a:buNone/>
            </a:pPr>
            <a:r>
              <a:rPr lang="en-US" dirty="0">
                <a:solidFill>
                  <a:srgbClr val="002060"/>
                </a:solidFill>
                <a:cs typeface="Arial" panose="020B0604020202020204" pitchFamily="34" charset="0"/>
              </a:rPr>
              <a:t>What course material options are there and what will work best for the course?</a:t>
            </a:r>
          </a:p>
          <a:p>
            <a:pPr marL="139700" indent="0">
              <a:buNone/>
            </a:pPr>
            <a:endParaRPr lang="en-US" dirty="0">
              <a:solidFill>
                <a:srgbClr val="002060"/>
              </a:solidFill>
              <a:cs typeface="Arial" panose="020B0604020202020204" pitchFamily="34" charset="0"/>
            </a:endParaRPr>
          </a:p>
          <a:p>
            <a:pPr marL="139700" indent="0">
              <a:buNone/>
            </a:pPr>
            <a:r>
              <a:rPr lang="en-US" dirty="0">
                <a:solidFill>
                  <a:srgbClr val="002060"/>
                </a:solidFill>
                <a:cs typeface="Arial" panose="020B0604020202020204" pitchFamily="34" charset="0"/>
              </a:rPr>
              <a:t>What course materials will students need to succeed in the class?</a:t>
            </a:r>
          </a:p>
          <a:p>
            <a:pPr>
              <a:buFont typeface="Wingdings" pitchFamily="2" charset="2"/>
              <a:buChar char="Ø"/>
            </a:pPr>
            <a:r>
              <a:rPr lang="en-US" dirty="0">
                <a:solidFill>
                  <a:srgbClr val="002060"/>
                </a:solidFill>
                <a:cs typeface="Arial" panose="020B0604020202020204" pitchFamily="34" charset="0"/>
              </a:rPr>
              <a:t>number of books adopted for a course</a:t>
            </a:r>
          </a:p>
          <a:p>
            <a:pPr>
              <a:buFont typeface="Wingdings" pitchFamily="2" charset="2"/>
              <a:buChar char="Ø"/>
            </a:pPr>
            <a:r>
              <a:rPr lang="en-US" dirty="0">
                <a:solidFill>
                  <a:srgbClr val="002060"/>
                </a:solidFill>
                <a:cs typeface="Arial" panose="020B0604020202020204" pitchFamily="34" charset="0"/>
              </a:rPr>
              <a:t>percentage of a book/reader directly used/tested on in course work</a:t>
            </a:r>
          </a:p>
          <a:p>
            <a:pPr>
              <a:buFont typeface="Wingdings" pitchFamily="2" charset="2"/>
              <a:buChar char="Ø"/>
            </a:pPr>
            <a:r>
              <a:rPr lang="en-US" dirty="0">
                <a:solidFill>
                  <a:srgbClr val="002060"/>
                </a:solidFill>
                <a:cs typeface="Arial" panose="020B0604020202020204" pitchFamily="34" charset="0"/>
              </a:rPr>
              <a:t>required /recommended (optional, supplemental)  	</a:t>
            </a:r>
          </a:p>
          <a:p>
            <a:pPr marL="139700" indent="0">
              <a:buNone/>
            </a:pPr>
            <a:endParaRPr lang="en-US" dirty="0">
              <a:solidFill>
                <a:srgbClr val="002060"/>
              </a:solidFill>
              <a:cs typeface="Arial" panose="020B0604020202020204" pitchFamily="34" charset="0"/>
            </a:endParaRPr>
          </a:p>
          <a:p>
            <a:pPr marL="139700" indent="0">
              <a:buNone/>
            </a:pPr>
            <a:r>
              <a:rPr lang="en-US" dirty="0">
                <a:solidFill>
                  <a:srgbClr val="002060"/>
                </a:solidFill>
                <a:cs typeface="Arial" panose="020B0604020202020204" pitchFamily="34" charset="0"/>
              </a:rPr>
              <a:t>How &amp; when will the students be using their course materials?		</a:t>
            </a:r>
          </a:p>
          <a:p>
            <a:pPr marL="139700" indent="0">
              <a:buNone/>
            </a:pPr>
            <a:endParaRPr lang="en-US" dirty="0">
              <a:solidFill>
                <a:srgbClr val="002060"/>
              </a:solidFill>
              <a:cs typeface="Arial" panose="020B0604020202020204" pitchFamily="34" charset="0"/>
            </a:endParaRPr>
          </a:p>
          <a:p>
            <a:pPr marL="139700" indent="0">
              <a:buNone/>
            </a:pPr>
            <a:r>
              <a:rPr lang="en-US" dirty="0">
                <a:solidFill>
                  <a:srgbClr val="002060"/>
                </a:solidFill>
                <a:cs typeface="Arial" panose="020B0604020202020204" pitchFamily="34" charset="0"/>
              </a:rPr>
              <a:t>What are the costs of the materials? Quality &amp; Price </a:t>
            </a:r>
            <a:r>
              <a:rPr lang="en-US" dirty="0" err="1">
                <a:solidFill>
                  <a:srgbClr val="002060"/>
                </a:solidFill>
                <a:cs typeface="Arial" panose="020B0604020202020204" pitchFamily="34" charset="0"/>
              </a:rPr>
              <a:t>Matter..how</a:t>
            </a:r>
            <a:r>
              <a:rPr lang="en-US" dirty="0">
                <a:solidFill>
                  <a:srgbClr val="002060"/>
                </a:solidFill>
                <a:cs typeface="Arial" panose="020B0604020202020204" pitchFamily="34" charset="0"/>
              </a:rPr>
              <a:t> do we define value?)</a:t>
            </a:r>
          </a:p>
          <a:p>
            <a:pPr marL="139700" indent="0">
              <a:buNone/>
            </a:pPr>
            <a:endParaRPr lang="en-US" dirty="0">
              <a:solidFill>
                <a:srgbClr val="002060"/>
              </a:solidFill>
              <a:cs typeface="Arial" panose="020B0604020202020204" pitchFamily="34" charset="0"/>
            </a:endParaRPr>
          </a:p>
          <a:p>
            <a:pPr marL="139700" indent="0">
              <a:buNone/>
            </a:pPr>
            <a:r>
              <a:rPr lang="en-US" dirty="0">
                <a:solidFill>
                  <a:srgbClr val="002060"/>
                </a:solidFill>
                <a:cs typeface="Arial" panose="020B0604020202020204" pitchFamily="34" charset="0"/>
              </a:rPr>
              <a:t>Where are we directing students to find/purchase their materials?</a:t>
            </a:r>
          </a:p>
          <a:p>
            <a:pPr marL="139700" indent="0">
              <a:buNone/>
            </a:pPr>
            <a:endParaRPr lang="en-US" dirty="0">
              <a:solidFill>
                <a:srgbClr val="002060"/>
              </a:solidFill>
              <a:cs typeface="Arial" panose="020B0604020202020204" pitchFamily="34" charset="0"/>
            </a:endParaRPr>
          </a:p>
          <a:p>
            <a:pPr marL="139700" indent="0">
              <a:buNone/>
            </a:pPr>
            <a:endParaRPr lang="en-US" dirty="0">
              <a:solidFill>
                <a:srgbClr val="002060"/>
              </a:solidFill>
              <a:cs typeface="Arial" panose="020B0604020202020204" pitchFamily="34" charset="0"/>
            </a:endParaRPr>
          </a:p>
          <a:p>
            <a:pPr marL="139700" indent="0">
              <a:buNone/>
            </a:pPr>
            <a:r>
              <a:rPr lang="en-US" b="1" dirty="0">
                <a:solidFill>
                  <a:srgbClr val="002060"/>
                </a:solidFill>
                <a:cs typeface="Arial" panose="020B0604020202020204" pitchFamily="34" charset="0"/>
              </a:rPr>
              <a:t>TIME is always a factor</a:t>
            </a:r>
          </a:p>
          <a:p>
            <a:pPr marL="139700" indent="0">
              <a:buNone/>
            </a:pPr>
            <a:endParaRPr lang="en-US" b="1" dirty="0">
              <a:solidFill>
                <a:srgbClr val="002060"/>
              </a:solidFill>
              <a:cs typeface="Arial" panose="020B0604020202020204" pitchFamily="34" charset="0"/>
            </a:endParaRPr>
          </a:p>
          <a:p>
            <a:pPr marL="139700" indent="0">
              <a:buNone/>
            </a:pPr>
            <a:r>
              <a:rPr lang="en-US" b="1" dirty="0">
                <a:solidFill>
                  <a:srgbClr val="002060"/>
                </a:solidFill>
                <a:cs typeface="Arial" panose="020B0604020202020204" pitchFamily="34" charset="0"/>
              </a:rPr>
              <a:t>Communication ▪ Knowledge ▪ Collaboration ▪ Transparency ▪ Affordability</a:t>
            </a:r>
          </a:p>
          <a:p>
            <a:endParaRPr lang="en-US" dirty="0"/>
          </a:p>
        </p:txBody>
      </p:sp>
    </p:spTree>
    <p:extLst>
      <p:ext uri="{BB962C8B-B14F-4D97-AF65-F5344CB8AC3E}">
        <p14:creationId xmlns:p14="http://schemas.microsoft.com/office/powerpoint/2010/main" val="247001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CEBD-E3E0-0543-9E8A-BEC922AAE95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8AF046C-68FC-5944-B897-495E1EF63AD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3E824137-45F8-254A-ACBD-D99F508C3436}"/>
              </a:ext>
            </a:extLst>
          </p:cNvPr>
          <p:cNvPicPr>
            <a:picLocks noChangeAspect="1"/>
          </p:cNvPicPr>
          <p:nvPr/>
        </p:nvPicPr>
        <p:blipFill>
          <a:blip r:embed="rId3"/>
          <a:stretch>
            <a:fillRect/>
          </a:stretch>
        </p:blipFill>
        <p:spPr>
          <a:xfrm>
            <a:off x="0" y="13809"/>
            <a:ext cx="9144000" cy="5115881"/>
          </a:xfrm>
          <a:prstGeom prst="rect">
            <a:avLst/>
          </a:prstGeom>
        </p:spPr>
      </p:pic>
    </p:spTree>
    <p:extLst>
      <p:ext uri="{BB962C8B-B14F-4D97-AF65-F5344CB8AC3E}">
        <p14:creationId xmlns:p14="http://schemas.microsoft.com/office/powerpoint/2010/main" val="621186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D952F-63BE-7F4A-BF03-B250D5D35859}"/>
              </a:ext>
            </a:extLst>
          </p:cNvPr>
          <p:cNvSpPr>
            <a:spLocks noGrp="1"/>
          </p:cNvSpPr>
          <p:nvPr>
            <p:ph type="title"/>
          </p:nvPr>
        </p:nvSpPr>
        <p:spPr>
          <a:xfrm>
            <a:off x="1073426" y="445025"/>
            <a:ext cx="7758874" cy="572700"/>
          </a:xfrm>
        </p:spPr>
        <p:txBody>
          <a:bodyPr>
            <a:normAutofit fontScale="90000"/>
          </a:bodyPr>
          <a:lstStyle/>
          <a:p>
            <a:r>
              <a:rPr lang="en-US" dirty="0"/>
              <a:t>Bookstore – What We do</a:t>
            </a:r>
            <a:br>
              <a:rPr lang="en-US" sz="4000" cap="none" dirty="0">
                <a:solidFill>
                  <a:srgbClr val="000000"/>
                </a:solidFill>
                <a:latin typeface="Arial"/>
                <a:ea typeface="Arial"/>
                <a:cs typeface="Arial"/>
                <a:sym typeface="Arial"/>
              </a:rPr>
            </a:br>
            <a:endParaRPr lang="en-US" dirty="0"/>
          </a:p>
        </p:txBody>
      </p:sp>
      <p:sp>
        <p:nvSpPr>
          <p:cNvPr id="5" name="Text Placeholder 4">
            <a:extLst>
              <a:ext uri="{FF2B5EF4-FFF2-40B4-BE49-F238E27FC236}">
                <a16:creationId xmlns:a16="http://schemas.microsoft.com/office/drawing/2014/main" id="{A2EE3DE9-0939-BA41-932C-979E78E777E2}"/>
              </a:ext>
            </a:extLst>
          </p:cNvPr>
          <p:cNvSpPr>
            <a:spLocks noGrp="1"/>
          </p:cNvSpPr>
          <p:nvPr>
            <p:ph type="body" idx="2"/>
          </p:nvPr>
        </p:nvSpPr>
        <p:spPr>
          <a:xfrm>
            <a:off x="987287" y="1517373"/>
            <a:ext cx="7845013" cy="3051501"/>
          </a:xfrm>
        </p:spPr>
        <p:txBody>
          <a:bodyPr>
            <a:normAutofit fontScale="77500" lnSpcReduction="20000"/>
          </a:bodyPr>
          <a:lstStyle/>
          <a:p>
            <a:pPr>
              <a:buClr>
                <a:schemeClr val="accent1">
                  <a:lumMod val="50000"/>
                </a:schemeClr>
              </a:buClr>
              <a:buFont typeface="Wingdings" panose="05000000000000000000" pitchFamily="2" charset="2"/>
              <a:buChar char="ü"/>
            </a:pPr>
            <a:r>
              <a:rPr lang="en-US" sz="1900" dirty="0">
                <a:solidFill>
                  <a:schemeClr val="accent2"/>
                </a:solidFill>
              </a:rPr>
              <a:t>Compile and verify course material information with instructors/depts. so students can check what will be required for a class. We offer a marketplace comparison tool right on our website.</a:t>
            </a:r>
          </a:p>
          <a:p>
            <a:pPr>
              <a:buClr>
                <a:schemeClr val="accent1">
                  <a:lumMod val="50000"/>
                </a:schemeClr>
              </a:buClr>
              <a:buFont typeface="Wingdings" panose="05000000000000000000" pitchFamily="2" charset="2"/>
              <a:buChar char="ü"/>
            </a:pPr>
            <a:endParaRPr lang="en-US" sz="1900" dirty="0">
              <a:solidFill>
                <a:schemeClr val="accent2"/>
              </a:solidFill>
            </a:endParaRPr>
          </a:p>
          <a:p>
            <a:pPr>
              <a:buClr>
                <a:schemeClr val="accent1">
                  <a:lumMod val="50000"/>
                </a:schemeClr>
              </a:buClr>
              <a:buFont typeface="Wingdings" panose="05000000000000000000" pitchFamily="2" charset="2"/>
              <a:buChar char="ü"/>
            </a:pPr>
            <a:r>
              <a:rPr lang="en-US" sz="1900" dirty="0">
                <a:solidFill>
                  <a:schemeClr val="accent2"/>
                </a:solidFill>
              </a:rPr>
              <a:t>We search out and offer a wide variety of formats of required materials to give students options: USED, eBooks, Rentals, Loose-leaf, and custom versions.</a:t>
            </a:r>
          </a:p>
          <a:p>
            <a:pPr>
              <a:buClr>
                <a:schemeClr val="accent1">
                  <a:lumMod val="50000"/>
                </a:schemeClr>
              </a:buClr>
              <a:buFont typeface="Wingdings" panose="05000000000000000000" pitchFamily="2" charset="2"/>
              <a:buChar char="ü"/>
            </a:pPr>
            <a:endParaRPr lang="en-US" sz="1900" dirty="0">
              <a:solidFill>
                <a:schemeClr val="accent2"/>
              </a:solidFill>
            </a:endParaRPr>
          </a:p>
          <a:p>
            <a:pPr>
              <a:buClr>
                <a:schemeClr val="accent1">
                  <a:lumMod val="50000"/>
                </a:schemeClr>
              </a:buClr>
              <a:buFont typeface="Wingdings" panose="05000000000000000000" pitchFamily="2" charset="2"/>
              <a:buChar char="ü"/>
            </a:pPr>
            <a:r>
              <a:rPr lang="en-US" sz="1900" dirty="0">
                <a:solidFill>
                  <a:schemeClr val="accent2"/>
                </a:solidFill>
              </a:rPr>
              <a:t>Work with instructors &amp; publishers to offer inclusive access course option (best market value digital content provided first day of class to all enrolled/waitlisted students, 2 weeks free access; then student must decide if they want to stay in or opt out. </a:t>
            </a:r>
          </a:p>
          <a:p>
            <a:pPr>
              <a:buClr>
                <a:schemeClr val="accent1">
                  <a:lumMod val="50000"/>
                </a:schemeClr>
              </a:buClr>
              <a:buFont typeface="Wingdings" panose="05000000000000000000" pitchFamily="2" charset="2"/>
              <a:buChar char="ü"/>
            </a:pPr>
            <a:endParaRPr lang="en-US" sz="1900" dirty="0">
              <a:solidFill>
                <a:schemeClr val="accent2"/>
              </a:solidFill>
            </a:endParaRPr>
          </a:p>
          <a:p>
            <a:pPr>
              <a:buClr>
                <a:schemeClr val="accent1">
                  <a:lumMod val="50000"/>
                </a:schemeClr>
              </a:buClr>
              <a:buFont typeface="Wingdings" panose="05000000000000000000" pitchFamily="2" charset="2"/>
              <a:buChar char="ü"/>
            </a:pPr>
            <a:r>
              <a:rPr lang="en-US" sz="1900" dirty="0">
                <a:solidFill>
                  <a:schemeClr val="accent2"/>
                </a:solidFill>
              </a:rPr>
              <a:t>Custom on campus publishing (digital &amp; print) creating course materials to fit our instructors’ teaching goals so their students have exactly what they need, while saving them $. </a:t>
            </a:r>
          </a:p>
          <a:p>
            <a:pPr marL="139700" indent="0">
              <a:buNone/>
            </a:pPr>
            <a:endParaRPr lang="en-US" dirty="0"/>
          </a:p>
        </p:txBody>
      </p:sp>
    </p:spTree>
    <p:extLst>
      <p:ext uri="{BB962C8B-B14F-4D97-AF65-F5344CB8AC3E}">
        <p14:creationId xmlns:p14="http://schemas.microsoft.com/office/powerpoint/2010/main" val="984582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5858F-5611-0B42-BF69-0C19EC7AA8AD}"/>
              </a:ext>
            </a:extLst>
          </p:cNvPr>
          <p:cNvSpPr>
            <a:spLocks noGrp="1"/>
          </p:cNvSpPr>
          <p:nvPr>
            <p:ph type="title"/>
          </p:nvPr>
        </p:nvSpPr>
        <p:spPr>
          <a:xfrm>
            <a:off x="6253414" y="276877"/>
            <a:ext cx="2319086" cy="897503"/>
          </a:xfrm>
        </p:spPr>
        <p:txBody>
          <a:bodyPr>
            <a:normAutofit/>
          </a:bodyPr>
          <a:lstStyle/>
          <a:p>
            <a:r>
              <a:rPr lang="en-US" spc="300" dirty="0" err="1"/>
              <a:t>ucsD</a:t>
            </a:r>
            <a:r>
              <a:rPr lang="en-US" spc="300" dirty="0"/>
              <a:t>  - </a:t>
            </a:r>
            <a:r>
              <a:rPr lang="en-US" spc="300" dirty="0" err="1"/>
              <a:t>Calpirg</a:t>
            </a:r>
            <a:br>
              <a:rPr lang="en-US" dirty="0"/>
            </a:br>
            <a:endParaRPr lang="en-US" dirty="0"/>
          </a:p>
        </p:txBody>
      </p:sp>
      <p:sp>
        <p:nvSpPr>
          <p:cNvPr id="4" name="Content Placeholder 3">
            <a:extLst>
              <a:ext uri="{FF2B5EF4-FFF2-40B4-BE49-F238E27FC236}">
                <a16:creationId xmlns:a16="http://schemas.microsoft.com/office/drawing/2014/main" id="{4EB54A7C-A2DD-E544-80DB-A1269FFDD0CB}"/>
              </a:ext>
            </a:extLst>
          </p:cNvPr>
          <p:cNvSpPr>
            <a:spLocks noGrp="1"/>
          </p:cNvSpPr>
          <p:nvPr>
            <p:ph idx="1"/>
          </p:nvPr>
        </p:nvSpPr>
        <p:spPr>
          <a:xfrm>
            <a:off x="920756" y="4860356"/>
            <a:ext cx="5281126" cy="283144"/>
          </a:xfrm>
        </p:spPr>
        <p:txBody>
          <a:bodyPr>
            <a:normAutofit/>
          </a:bodyPr>
          <a:lstStyle/>
          <a:p>
            <a:pPr marL="0" indent="0">
              <a:buNone/>
            </a:pPr>
            <a:r>
              <a:rPr lang="en-US" sz="900" dirty="0"/>
              <a:t>Image: Allegra Swift | </a:t>
            </a:r>
            <a:r>
              <a:rPr lang="en-US" sz="900" dirty="0">
                <a:hlinkClick r:id="rId3"/>
              </a:rPr>
              <a:t>https://ucsd.libguides.com/OERforstudents/advocacy</a:t>
            </a:r>
            <a:r>
              <a:rPr lang="en-US" sz="900" dirty="0"/>
              <a:t> </a:t>
            </a:r>
          </a:p>
        </p:txBody>
      </p:sp>
      <p:pic>
        <p:nvPicPr>
          <p:cNvPr id="6" name="Picture 5">
            <a:extLst>
              <a:ext uri="{FF2B5EF4-FFF2-40B4-BE49-F238E27FC236}">
                <a16:creationId xmlns:a16="http://schemas.microsoft.com/office/drawing/2014/main" id="{D40CBAD8-3C71-A342-948D-3CAFE6049299}"/>
              </a:ext>
            </a:extLst>
          </p:cNvPr>
          <p:cNvPicPr>
            <a:picLocks noChangeAspect="1"/>
          </p:cNvPicPr>
          <p:nvPr/>
        </p:nvPicPr>
        <p:blipFill>
          <a:blip r:embed="rId4"/>
          <a:stretch>
            <a:fillRect/>
          </a:stretch>
        </p:blipFill>
        <p:spPr>
          <a:xfrm>
            <a:off x="993665" y="276877"/>
            <a:ext cx="3951559" cy="4565653"/>
          </a:xfrm>
          <a:prstGeom prst="rect">
            <a:avLst/>
          </a:prstGeom>
        </p:spPr>
      </p:pic>
      <p:sp>
        <p:nvSpPr>
          <p:cNvPr id="5" name="Text Placeholder 4">
            <a:extLst>
              <a:ext uri="{FF2B5EF4-FFF2-40B4-BE49-F238E27FC236}">
                <a16:creationId xmlns:a16="http://schemas.microsoft.com/office/drawing/2014/main" id="{CDFB1600-9AF0-AE4A-B755-82722B83E1C2}"/>
              </a:ext>
            </a:extLst>
          </p:cNvPr>
          <p:cNvSpPr>
            <a:spLocks noGrp="1"/>
          </p:cNvSpPr>
          <p:nvPr>
            <p:ph type="body" sz="half" idx="2"/>
          </p:nvPr>
        </p:nvSpPr>
        <p:spPr/>
        <p:txBody>
          <a:bodyPr>
            <a:noAutofit/>
          </a:bodyPr>
          <a:lstStyle/>
          <a:p>
            <a:r>
              <a:rPr lang="en-US" sz="1600" dirty="0"/>
              <a:t>“Recent updates - we passed a student government resolution in support of promoting an OER program on campus on Wednesday! Now we are going to start meeting with folks in the Academic Senate. “</a:t>
            </a:r>
          </a:p>
          <a:p>
            <a:r>
              <a:rPr lang="en-US" sz="1600" dirty="0"/>
              <a:t>-Megan Bart</a:t>
            </a:r>
          </a:p>
        </p:txBody>
      </p:sp>
    </p:spTree>
    <p:extLst>
      <p:ext uri="{BB962C8B-B14F-4D97-AF65-F5344CB8AC3E}">
        <p14:creationId xmlns:p14="http://schemas.microsoft.com/office/powerpoint/2010/main" val="8663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1AEB-1E93-8E48-9F91-5152A9A32F60}"/>
              </a:ext>
            </a:extLst>
          </p:cNvPr>
          <p:cNvSpPr>
            <a:spLocks noGrp="1"/>
          </p:cNvSpPr>
          <p:nvPr>
            <p:ph type="title"/>
          </p:nvPr>
        </p:nvSpPr>
        <p:spPr/>
        <p:txBody>
          <a:bodyPr>
            <a:normAutofit fontScale="90000"/>
          </a:bodyPr>
          <a:lstStyle/>
          <a:p>
            <a:r>
              <a:rPr lang="en-US" dirty="0"/>
              <a:t>Library Research guides &amp; advocacy</a:t>
            </a:r>
          </a:p>
        </p:txBody>
      </p:sp>
      <p:sp>
        <p:nvSpPr>
          <p:cNvPr id="3" name="Content Placeholder 2">
            <a:extLst>
              <a:ext uri="{FF2B5EF4-FFF2-40B4-BE49-F238E27FC236}">
                <a16:creationId xmlns:a16="http://schemas.microsoft.com/office/drawing/2014/main" id="{FF0AFC67-8047-5D4C-975F-5CA7B0CEDAA6}"/>
              </a:ext>
            </a:extLst>
          </p:cNvPr>
          <p:cNvSpPr>
            <a:spLocks noGrp="1"/>
          </p:cNvSpPr>
          <p:nvPr>
            <p:ph idx="1"/>
          </p:nvPr>
        </p:nvSpPr>
        <p:spPr/>
        <p:txBody>
          <a:bodyPr/>
          <a:lstStyle/>
          <a:p>
            <a:endParaRPr lang="en-US" dirty="0"/>
          </a:p>
          <a:p>
            <a:endParaRPr lang="en-US" dirty="0"/>
          </a:p>
        </p:txBody>
      </p:sp>
      <p:pic>
        <p:nvPicPr>
          <p:cNvPr id="4" name="Picture 3">
            <a:extLst>
              <a:ext uri="{FF2B5EF4-FFF2-40B4-BE49-F238E27FC236}">
                <a16:creationId xmlns:a16="http://schemas.microsoft.com/office/drawing/2014/main" id="{DD686E05-1096-1B46-A78A-AAE630807D76}"/>
              </a:ext>
            </a:extLst>
          </p:cNvPr>
          <p:cNvPicPr>
            <a:picLocks noChangeAspect="1"/>
          </p:cNvPicPr>
          <p:nvPr/>
        </p:nvPicPr>
        <p:blipFill>
          <a:blip r:embed="rId2"/>
          <a:stretch>
            <a:fillRect/>
          </a:stretch>
        </p:blipFill>
        <p:spPr>
          <a:xfrm>
            <a:off x="913000" y="836974"/>
            <a:ext cx="8205242" cy="2018261"/>
          </a:xfrm>
          <a:prstGeom prst="rect">
            <a:avLst/>
          </a:prstGeom>
          <a:ln w="28575">
            <a:solidFill>
              <a:schemeClr val="accent1">
                <a:lumMod val="75000"/>
              </a:schemeClr>
            </a:solidFill>
          </a:ln>
        </p:spPr>
      </p:pic>
      <p:pic>
        <p:nvPicPr>
          <p:cNvPr id="6" name="Picture 5">
            <a:extLst>
              <a:ext uri="{FF2B5EF4-FFF2-40B4-BE49-F238E27FC236}">
                <a16:creationId xmlns:a16="http://schemas.microsoft.com/office/drawing/2014/main" id="{8B0ECB49-1168-1543-A648-43ED2304DFE2}"/>
              </a:ext>
            </a:extLst>
          </p:cNvPr>
          <p:cNvPicPr>
            <a:picLocks noChangeAspect="1"/>
          </p:cNvPicPr>
          <p:nvPr/>
        </p:nvPicPr>
        <p:blipFill>
          <a:blip r:embed="rId3"/>
          <a:stretch>
            <a:fillRect/>
          </a:stretch>
        </p:blipFill>
        <p:spPr>
          <a:xfrm>
            <a:off x="51516" y="3062097"/>
            <a:ext cx="7800392" cy="1968553"/>
          </a:xfrm>
          <a:prstGeom prst="rect">
            <a:avLst/>
          </a:prstGeom>
          <a:ln w="19050">
            <a:solidFill>
              <a:schemeClr val="tx1"/>
            </a:solidFill>
          </a:ln>
        </p:spPr>
      </p:pic>
    </p:spTree>
    <p:extLst>
      <p:ext uri="{BB962C8B-B14F-4D97-AF65-F5344CB8AC3E}">
        <p14:creationId xmlns:p14="http://schemas.microsoft.com/office/powerpoint/2010/main" val="547583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4B8B-B8B3-5F4A-9A84-93F7BA4A1C6E}"/>
              </a:ext>
            </a:extLst>
          </p:cNvPr>
          <p:cNvSpPr>
            <a:spLocks noGrp="1"/>
          </p:cNvSpPr>
          <p:nvPr>
            <p:ph type="title"/>
          </p:nvPr>
        </p:nvSpPr>
        <p:spPr/>
        <p:txBody>
          <a:bodyPr>
            <a:normAutofit fontScale="90000"/>
          </a:bodyPr>
          <a:lstStyle/>
          <a:p>
            <a:r>
              <a:rPr lang="en-US" dirty="0"/>
              <a:t>Collections – textbook purchases</a:t>
            </a:r>
          </a:p>
        </p:txBody>
      </p:sp>
      <p:pic>
        <p:nvPicPr>
          <p:cNvPr id="4" name="Content Placeholder 3">
            <a:extLst>
              <a:ext uri="{FF2B5EF4-FFF2-40B4-BE49-F238E27FC236}">
                <a16:creationId xmlns:a16="http://schemas.microsoft.com/office/drawing/2014/main" id="{B4C2B4E7-1C21-B746-93C7-97B46343614D}"/>
              </a:ext>
            </a:extLst>
          </p:cNvPr>
          <p:cNvPicPr>
            <a:picLocks noGrp="1" noChangeAspect="1"/>
          </p:cNvPicPr>
          <p:nvPr>
            <p:ph idx="1"/>
          </p:nvPr>
        </p:nvPicPr>
        <p:blipFill>
          <a:blip r:embed="rId3"/>
          <a:stretch>
            <a:fillRect/>
          </a:stretch>
        </p:blipFill>
        <p:spPr>
          <a:xfrm>
            <a:off x="938213" y="1844714"/>
            <a:ext cx="7634287" cy="2385714"/>
          </a:xfrm>
          <a:prstGeom prst="rect">
            <a:avLst/>
          </a:prstGeom>
        </p:spPr>
      </p:pic>
    </p:spTree>
    <p:extLst>
      <p:ext uri="{BB962C8B-B14F-4D97-AF65-F5344CB8AC3E}">
        <p14:creationId xmlns:p14="http://schemas.microsoft.com/office/powerpoint/2010/main" val="794694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C8F2-3832-0045-9D46-D6922CA34BB7}"/>
              </a:ext>
            </a:extLst>
          </p:cNvPr>
          <p:cNvSpPr>
            <a:spLocks noGrp="1"/>
          </p:cNvSpPr>
          <p:nvPr>
            <p:ph type="title"/>
          </p:nvPr>
        </p:nvSpPr>
        <p:spPr/>
        <p:txBody>
          <a:bodyPr>
            <a:normAutofit fontScale="90000"/>
          </a:bodyPr>
          <a:lstStyle/>
          <a:p>
            <a:r>
              <a:rPr lang="en-US" dirty="0"/>
              <a:t>Collections – textbook purchases</a:t>
            </a:r>
          </a:p>
        </p:txBody>
      </p:sp>
      <p:pic>
        <p:nvPicPr>
          <p:cNvPr id="4" name="Content Placeholder 3">
            <a:extLst>
              <a:ext uri="{FF2B5EF4-FFF2-40B4-BE49-F238E27FC236}">
                <a16:creationId xmlns:a16="http://schemas.microsoft.com/office/drawing/2014/main" id="{C4C60C19-86ED-B146-A6F6-F81A5BD6C7FD}"/>
              </a:ext>
            </a:extLst>
          </p:cNvPr>
          <p:cNvPicPr>
            <a:picLocks noGrp="1" noChangeAspect="1"/>
          </p:cNvPicPr>
          <p:nvPr>
            <p:ph idx="1"/>
          </p:nvPr>
        </p:nvPicPr>
        <p:blipFill>
          <a:blip r:embed="rId3"/>
          <a:stretch>
            <a:fillRect/>
          </a:stretch>
        </p:blipFill>
        <p:spPr>
          <a:xfrm>
            <a:off x="938758" y="1685504"/>
            <a:ext cx="4152900" cy="1727200"/>
          </a:xfrm>
          <a:prstGeom prst="rect">
            <a:avLst/>
          </a:prstGeom>
        </p:spPr>
      </p:pic>
      <p:sp>
        <p:nvSpPr>
          <p:cNvPr id="5" name="TextBox 4">
            <a:extLst>
              <a:ext uri="{FF2B5EF4-FFF2-40B4-BE49-F238E27FC236}">
                <a16:creationId xmlns:a16="http://schemas.microsoft.com/office/drawing/2014/main" id="{394A6619-957B-F041-9EC7-6D8BFFCAEB40}"/>
              </a:ext>
            </a:extLst>
          </p:cNvPr>
          <p:cNvSpPr txBox="1"/>
          <p:nvPr/>
        </p:nvSpPr>
        <p:spPr>
          <a:xfrm>
            <a:off x="5331701" y="2549104"/>
            <a:ext cx="3349689" cy="2308324"/>
          </a:xfrm>
          <a:prstGeom prst="rect">
            <a:avLst/>
          </a:prstGeom>
          <a:noFill/>
        </p:spPr>
        <p:txBody>
          <a:bodyPr wrap="square" rtlCol="0">
            <a:spAutoFit/>
          </a:bodyPr>
          <a:lstStyle/>
          <a:p>
            <a:r>
              <a:rPr lang="en-US" sz="1800" b="1" spc="600" dirty="0"/>
              <a:t>Ordering issues</a:t>
            </a:r>
            <a:endParaRPr lang="en-US" sz="1800" spc="600" dirty="0"/>
          </a:p>
          <a:p>
            <a:r>
              <a:rPr lang="en-US" sz="1800" dirty="0"/>
              <a:t>The most common problem would be ordering expensive textbooks: </a:t>
            </a:r>
          </a:p>
          <a:p>
            <a:pPr marL="285750" indent="-285750">
              <a:buFont typeface="Arial" panose="020B0604020202020204" pitchFamily="34" charset="0"/>
              <a:buChar char="•"/>
            </a:pPr>
            <a:r>
              <a:rPr lang="en-US" sz="1800" b="1" dirty="0"/>
              <a:t>either they are not used often</a:t>
            </a:r>
            <a:r>
              <a:rPr lang="en-US" sz="1800" dirty="0"/>
              <a:t> or </a:t>
            </a:r>
          </a:p>
          <a:p>
            <a:pPr marL="285750" indent="-285750">
              <a:buFont typeface="Arial" panose="020B0604020202020204" pitchFamily="34" charset="0"/>
              <a:buChar char="•"/>
            </a:pPr>
            <a:r>
              <a:rPr lang="en-US" sz="1800" dirty="0"/>
              <a:t>the department </a:t>
            </a:r>
            <a:r>
              <a:rPr lang="en-US" sz="1800" b="1" dirty="0"/>
              <a:t>changes to a newer edition</a:t>
            </a:r>
            <a:r>
              <a:rPr lang="en-US" sz="1800" dirty="0"/>
              <a:t>.</a:t>
            </a:r>
          </a:p>
        </p:txBody>
      </p:sp>
    </p:spTree>
    <p:extLst>
      <p:ext uri="{BB962C8B-B14F-4D97-AF65-F5344CB8AC3E}">
        <p14:creationId xmlns:p14="http://schemas.microsoft.com/office/powerpoint/2010/main" val="3862127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5495-C1E9-BB4C-BC6C-22BA6C7F741E}"/>
              </a:ext>
            </a:extLst>
          </p:cNvPr>
          <p:cNvSpPr>
            <a:spLocks noGrp="1"/>
          </p:cNvSpPr>
          <p:nvPr>
            <p:ph type="ctrTitle"/>
          </p:nvPr>
        </p:nvSpPr>
        <p:spPr/>
        <p:txBody>
          <a:bodyPr/>
          <a:lstStyle/>
          <a:p>
            <a:r>
              <a:rPr lang="en-US" dirty="0"/>
              <a:t>What is going on out there?</a:t>
            </a:r>
          </a:p>
        </p:txBody>
      </p:sp>
    </p:spTree>
    <p:extLst>
      <p:ext uri="{BB962C8B-B14F-4D97-AF65-F5344CB8AC3E}">
        <p14:creationId xmlns:p14="http://schemas.microsoft.com/office/powerpoint/2010/main" val="697067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962875" y="646015"/>
            <a:ext cx="7609625" cy="1119099"/>
          </a:xfrm>
          <a:prstGeom prst="rect">
            <a:avLst/>
          </a:prstGeom>
        </p:spPr>
        <p:txBody>
          <a:bodyPr spcFirstLastPara="1" wrap="square" lIns="91425" tIns="91425" rIns="91425" bIns="91425" anchor="t" anchorCtr="0">
            <a:noAutofit/>
          </a:bodyPr>
          <a:lstStyle/>
          <a:p>
            <a:pPr marL="0" lvl="0" indent="457200">
              <a:spcBef>
                <a:spcPts val="0"/>
              </a:spcBef>
              <a:spcAft>
                <a:spcPts val="0"/>
              </a:spcAft>
              <a:buNone/>
            </a:pPr>
            <a:r>
              <a:rPr lang="en" dirty="0"/>
              <a:t>academic libraries</a:t>
            </a:r>
            <a:endParaRPr dirty="0"/>
          </a:p>
        </p:txBody>
      </p:sp>
      <p:sp>
        <p:nvSpPr>
          <p:cNvPr id="162" name="Shape 162"/>
          <p:cNvSpPr txBox="1"/>
          <p:nvPr/>
        </p:nvSpPr>
        <p:spPr>
          <a:xfrm>
            <a:off x="1411357" y="1643270"/>
            <a:ext cx="6929118" cy="1652931"/>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000" dirty="0"/>
              <a:t>“</a:t>
            </a:r>
            <a:r>
              <a:rPr lang="en" sz="2000" b="1" dirty="0"/>
              <a:t>Democratizing knowledge </a:t>
            </a:r>
            <a:r>
              <a:rPr lang="en" sz="2000" dirty="0"/>
              <a:t>is our professional mission and our ethical and moral obligation, and we do it in various ways.  Protecting free (all kinds of free) access to information is one way we enact our collective mission, and the OER movement is part of this”</a:t>
            </a:r>
            <a:endParaRPr sz="2000" dirty="0"/>
          </a:p>
        </p:txBody>
      </p:sp>
      <p:sp>
        <p:nvSpPr>
          <p:cNvPr id="163" name="Shape 163"/>
          <p:cNvSpPr txBox="1"/>
          <p:nvPr/>
        </p:nvSpPr>
        <p:spPr>
          <a:xfrm>
            <a:off x="2648575" y="3155838"/>
            <a:ext cx="5691900" cy="604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dirty="0">
                <a:solidFill>
                  <a:schemeClr val="hlink"/>
                </a:solidFill>
                <a:hlinkClick r:id="rId3"/>
              </a:rPr>
              <a:t>https://www.unh.edu/it/news/2015/06/oer-pilots-how-libraries-matter</a:t>
            </a:r>
            <a:r>
              <a:rPr lang="en" dirty="0"/>
              <a:t> </a:t>
            </a:r>
            <a:endParaRPr dirty="0"/>
          </a:p>
        </p:txBody>
      </p:sp>
      <p:sp>
        <p:nvSpPr>
          <p:cNvPr id="164" name="Shape 164"/>
          <p:cNvSpPr txBox="1"/>
          <p:nvPr/>
        </p:nvSpPr>
        <p:spPr>
          <a:xfrm>
            <a:off x="1978657" y="3911649"/>
            <a:ext cx="5379997" cy="57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dirty="0"/>
              <a:t>List by state for OER policies, programs, and projects: </a:t>
            </a:r>
            <a:r>
              <a:rPr lang="en" u="sng" dirty="0">
                <a:solidFill>
                  <a:schemeClr val="hlink"/>
                </a:solidFill>
                <a:hlinkClick r:id="rId4"/>
              </a:rPr>
              <a:t>https://sparcopen.org/our-work/list-of-oer-policies-projects/</a:t>
            </a:r>
            <a:r>
              <a:rPr lang="en" dirty="0"/>
              <a:t> </a:t>
            </a:r>
            <a:endParaRPr dirty="0"/>
          </a:p>
        </p:txBody>
      </p:sp>
      <p:sp>
        <p:nvSpPr>
          <p:cNvPr id="165" name="Shape 165"/>
          <p:cNvSpPr/>
          <p:nvPr/>
        </p:nvSpPr>
        <p:spPr>
          <a:xfrm>
            <a:off x="1390207" y="3806836"/>
            <a:ext cx="567300" cy="604200"/>
          </a:xfrm>
          <a:prstGeom prst="star5">
            <a:avLst>
              <a:gd name="adj" fmla="val 19098"/>
              <a:gd name="hf" fmla="val 105146"/>
              <a:gd name="vf" fmla="val 11055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DE93A3-2B24-314E-85F6-C9C87E579E1D}"/>
              </a:ext>
            </a:extLst>
          </p:cNvPr>
          <p:cNvPicPr>
            <a:picLocks noChangeAspect="1"/>
          </p:cNvPicPr>
          <p:nvPr/>
        </p:nvPicPr>
        <p:blipFill>
          <a:blip r:embed="rId3"/>
          <a:stretch>
            <a:fillRect/>
          </a:stretch>
        </p:blipFill>
        <p:spPr>
          <a:xfrm>
            <a:off x="872139" y="0"/>
            <a:ext cx="2547804" cy="5143500"/>
          </a:xfrm>
          <a:prstGeom prst="rect">
            <a:avLst/>
          </a:prstGeom>
        </p:spPr>
      </p:pic>
      <p:pic>
        <p:nvPicPr>
          <p:cNvPr id="7" name="Picture 6">
            <a:extLst>
              <a:ext uri="{FF2B5EF4-FFF2-40B4-BE49-F238E27FC236}">
                <a16:creationId xmlns:a16="http://schemas.microsoft.com/office/drawing/2014/main" id="{FA561970-BBEA-E94D-8E66-FFA432351E89}"/>
              </a:ext>
            </a:extLst>
          </p:cNvPr>
          <p:cNvPicPr>
            <a:picLocks noChangeAspect="1"/>
          </p:cNvPicPr>
          <p:nvPr/>
        </p:nvPicPr>
        <p:blipFill>
          <a:blip r:embed="rId4"/>
          <a:stretch>
            <a:fillRect/>
          </a:stretch>
        </p:blipFill>
        <p:spPr>
          <a:xfrm>
            <a:off x="4454180" y="0"/>
            <a:ext cx="4471737" cy="5143500"/>
          </a:xfrm>
          <a:prstGeom prst="rect">
            <a:avLst/>
          </a:prstGeom>
        </p:spPr>
      </p:pic>
    </p:spTree>
    <p:extLst>
      <p:ext uri="{BB962C8B-B14F-4D97-AF65-F5344CB8AC3E}">
        <p14:creationId xmlns:p14="http://schemas.microsoft.com/office/powerpoint/2010/main" val="4165512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A72E8C-CF37-0F43-8DFB-B00813649581}"/>
              </a:ext>
            </a:extLst>
          </p:cNvPr>
          <p:cNvPicPr>
            <a:picLocks noChangeAspect="1"/>
          </p:cNvPicPr>
          <p:nvPr/>
        </p:nvPicPr>
        <p:blipFill>
          <a:blip r:embed="rId3"/>
          <a:stretch>
            <a:fillRect/>
          </a:stretch>
        </p:blipFill>
        <p:spPr>
          <a:xfrm>
            <a:off x="739713" y="-37323"/>
            <a:ext cx="8152361" cy="2750797"/>
          </a:xfrm>
          <a:prstGeom prst="rect">
            <a:avLst/>
          </a:prstGeom>
        </p:spPr>
      </p:pic>
      <p:pic>
        <p:nvPicPr>
          <p:cNvPr id="3" name="Picture 2">
            <a:extLst>
              <a:ext uri="{FF2B5EF4-FFF2-40B4-BE49-F238E27FC236}">
                <a16:creationId xmlns:a16="http://schemas.microsoft.com/office/drawing/2014/main" id="{75B017E7-11A6-5645-A68B-00723160129B}"/>
              </a:ext>
            </a:extLst>
          </p:cNvPr>
          <p:cNvPicPr>
            <a:picLocks noChangeAspect="1"/>
          </p:cNvPicPr>
          <p:nvPr/>
        </p:nvPicPr>
        <p:blipFill>
          <a:blip r:embed="rId4"/>
          <a:stretch>
            <a:fillRect/>
          </a:stretch>
        </p:blipFill>
        <p:spPr>
          <a:xfrm>
            <a:off x="0" y="2735789"/>
            <a:ext cx="9144000" cy="2389049"/>
          </a:xfrm>
          <a:prstGeom prst="rect">
            <a:avLst/>
          </a:prstGeom>
        </p:spPr>
      </p:pic>
    </p:spTree>
    <p:extLst>
      <p:ext uri="{BB962C8B-B14F-4D97-AF65-F5344CB8AC3E}">
        <p14:creationId xmlns:p14="http://schemas.microsoft.com/office/powerpoint/2010/main" val="2485379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885466" y="245849"/>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Help wanted</a:t>
            </a:r>
            <a:endParaRPr dirty="0"/>
          </a:p>
        </p:txBody>
      </p:sp>
      <p:pic>
        <p:nvPicPr>
          <p:cNvPr id="3" name="Picture 2">
            <a:extLst>
              <a:ext uri="{FF2B5EF4-FFF2-40B4-BE49-F238E27FC236}">
                <a16:creationId xmlns:a16="http://schemas.microsoft.com/office/drawing/2014/main" id="{1B461A97-EA22-A24C-934D-4EEE6F19A152}"/>
              </a:ext>
            </a:extLst>
          </p:cNvPr>
          <p:cNvPicPr>
            <a:picLocks noChangeAspect="1"/>
          </p:cNvPicPr>
          <p:nvPr/>
        </p:nvPicPr>
        <p:blipFill>
          <a:blip r:embed="rId3"/>
          <a:stretch>
            <a:fillRect/>
          </a:stretch>
        </p:blipFill>
        <p:spPr>
          <a:xfrm>
            <a:off x="799469" y="2278095"/>
            <a:ext cx="6943901" cy="2865405"/>
          </a:xfrm>
          <a:prstGeom prst="rect">
            <a:avLst/>
          </a:prstGeom>
        </p:spPr>
      </p:pic>
      <p:pic>
        <p:nvPicPr>
          <p:cNvPr id="4" name="Picture 3">
            <a:extLst>
              <a:ext uri="{FF2B5EF4-FFF2-40B4-BE49-F238E27FC236}">
                <a16:creationId xmlns:a16="http://schemas.microsoft.com/office/drawing/2014/main" id="{81573083-BECD-7243-9A3B-2F3021DEABE3}"/>
              </a:ext>
            </a:extLst>
          </p:cNvPr>
          <p:cNvPicPr>
            <a:picLocks noChangeAspect="1"/>
          </p:cNvPicPr>
          <p:nvPr/>
        </p:nvPicPr>
        <p:blipFill>
          <a:blip r:embed="rId4"/>
          <a:stretch>
            <a:fillRect/>
          </a:stretch>
        </p:blipFill>
        <p:spPr>
          <a:xfrm>
            <a:off x="4005180" y="1048269"/>
            <a:ext cx="4743046" cy="22846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CEBD-E3E0-0543-9E8A-BEC922AAE95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8AF046C-68FC-5944-B897-495E1EF63AD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3E824137-45F8-254A-ACBD-D99F508C3436}"/>
              </a:ext>
            </a:extLst>
          </p:cNvPr>
          <p:cNvPicPr>
            <a:picLocks noChangeAspect="1"/>
          </p:cNvPicPr>
          <p:nvPr/>
        </p:nvPicPr>
        <p:blipFill>
          <a:blip r:embed="rId3"/>
          <a:stretch>
            <a:fillRect/>
          </a:stretch>
        </p:blipFill>
        <p:spPr>
          <a:xfrm>
            <a:off x="0" y="13809"/>
            <a:ext cx="9144000" cy="5115881"/>
          </a:xfrm>
          <a:prstGeom prst="rect">
            <a:avLst/>
          </a:prstGeom>
        </p:spPr>
      </p:pic>
      <p:pic>
        <p:nvPicPr>
          <p:cNvPr id="5" name="Picture 4">
            <a:extLst>
              <a:ext uri="{FF2B5EF4-FFF2-40B4-BE49-F238E27FC236}">
                <a16:creationId xmlns:a16="http://schemas.microsoft.com/office/drawing/2014/main" id="{62E71AFE-F044-2F44-81BB-DEBE1D76F363}"/>
              </a:ext>
            </a:extLst>
          </p:cNvPr>
          <p:cNvPicPr>
            <a:picLocks noChangeAspect="1"/>
          </p:cNvPicPr>
          <p:nvPr/>
        </p:nvPicPr>
        <p:blipFill>
          <a:blip r:embed="rId4"/>
          <a:stretch>
            <a:fillRect/>
          </a:stretch>
        </p:blipFill>
        <p:spPr>
          <a:xfrm>
            <a:off x="0" y="1679523"/>
            <a:ext cx="9144000" cy="1784453"/>
          </a:xfrm>
          <a:prstGeom prst="rect">
            <a:avLst/>
          </a:prstGeom>
        </p:spPr>
      </p:pic>
    </p:spTree>
    <p:extLst>
      <p:ext uri="{BB962C8B-B14F-4D97-AF65-F5344CB8AC3E}">
        <p14:creationId xmlns:p14="http://schemas.microsoft.com/office/powerpoint/2010/main" val="484148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888526" y="276038"/>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Open Textbook Initiatives</a:t>
            </a:r>
            <a:endParaRPr dirty="0"/>
          </a:p>
        </p:txBody>
      </p:sp>
      <p:sp>
        <p:nvSpPr>
          <p:cNvPr id="200" name="Shape 200"/>
          <p:cNvSpPr txBox="1">
            <a:spLocks noGrp="1"/>
          </p:cNvSpPr>
          <p:nvPr>
            <p:ph type="body" idx="1"/>
          </p:nvPr>
        </p:nvSpPr>
        <p:spPr>
          <a:xfrm>
            <a:off x="1146163" y="3952800"/>
            <a:ext cx="1074600" cy="815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a:solidFill>
                  <a:srgbClr val="CC0000"/>
                </a:solidFill>
              </a:rPr>
              <a:t>Check the comments tho’</a:t>
            </a:r>
            <a:endParaRPr>
              <a:solidFill>
                <a:srgbClr val="CC0000"/>
              </a:solidFill>
            </a:endParaRPr>
          </a:p>
        </p:txBody>
      </p:sp>
      <p:pic>
        <p:nvPicPr>
          <p:cNvPr id="201" name="Shape 201"/>
          <p:cNvPicPr preferRelativeResize="0"/>
          <p:nvPr/>
        </p:nvPicPr>
        <p:blipFill>
          <a:blip r:embed="rId3">
            <a:alphaModFix/>
          </a:blip>
          <a:stretch>
            <a:fillRect/>
          </a:stretch>
        </p:blipFill>
        <p:spPr>
          <a:xfrm>
            <a:off x="3092299" y="1280000"/>
            <a:ext cx="5808399" cy="2913201"/>
          </a:xfrm>
          <a:prstGeom prst="rect">
            <a:avLst/>
          </a:prstGeom>
          <a:noFill/>
          <a:ln>
            <a:noFill/>
          </a:ln>
        </p:spPr>
      </p:pic>
      <p:sp>
        <p:nvSpPr>
          <p:cNvPr id="202" name="Shape 202"/>
          <p:cNvSpPr txBox="1"/>
          <p:nvPr/>
        </p:nvSpPr>
        <p:spPr>
          <a:xfrm>
            <a:off x="6275550" y="4589100"/>
            <a:ext cx="2733600" cy="224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000" u="sng">
                <a:solidFill>
                  <a:schemeClr val="hlink"/>
                </a:solidFill>
                <a:hlinkClick r:id="rId4"/>
              </a:rPr>
              <a:t>http://guides.temple.edu/textbookaffordability</a:t>
            </a:r>
            <a:r>
              <a:rPr lang="en" sz="1000"/>
              <a:t> </a:t>
            </a:r>
            <a:endParaRPr sz="1000"/>
          </a:p>
        </p:txBody>
      </p:sp>
      <p:pic>
        <p:nvPicPr>
          <p:cNvPr id="203" name="Shape 203"/>
          <p:cNvPicPr preferRelativeResize="0"/>
          <p:nvPr/>
        </p:nvPicPr>
        <p:blipFill>
          <a:blip r:embed="rId5">
            <a:alphaModFix/>
          </a:blip>
          <a:stretch>
            <a:fillRect/>
          </a:stretch>
        </p:blipFill>
        <p:spPr>
          <a:xfrm>
            <a:off x="194325" y="1280000"/>
            <a:ext cx="2681775" cy="2410525"/>
          </a:xfrm>
          <a:prstGeom prst="rect">
            <a:avLst/>
          </a:prstGeom>
          <a:noFill/>
          <a:ln>
            <a:noFill/>
          </a:ln>
        </p:spPr>
      </p:pic>
      <p:pic>
        <p:nvPicPr>
          <p:cNvPr id="204" name="Shape 204" descr="noun_292086_cc.png"/>
          <p:cNvPicPr preferRelativeResize="0"/>
          <p:nvPr/>
        </p:nvPicPr>
        <p:blipFill>
          <a:blip r:embed="rId6">
            <a:alphaModFix/>
          </a:blip>
          <a:stretch>
            <a:fillRect/>
          </a:stretch>
        </p:blipFill>
        <p:spPr>
          <a:xfrm>
            <a:off x="1717200" y="3354025"/>
            <a:ext cx="1375099" cy="1375099"/>
          </a:xfrm>
          <a:prstGeom prst="rect">
            <a:avLst/>
          </a:prstGeom>
          <a:noFill/>
          <a:ln>
            <a:noFill/>
          </a:ln>
        </p:spPr>
      </p:pic>
      <p:sp>
        <p:nvSpPr>
          <p:cNvPr id="205" name="Shape 205"/>
          <p:cNvSpPr/>
          <p:nvPr/>
        </p:nvSpPr>
        <p:spPr>
          <a:xfrm>
            <a:off x="271225" y="4242625"/>
            <a:ext cx="932700" cy="390300"/>
          </a:xfrm>
          <a:prstGeom prst="stripedRightArrow">
            <a:avLst>
              <a:gd name="adj1" fmla="val 50000"/>
              <a:gd name="adj2" fmla="val 50000"/>
            </a:avLst>
          </a:prstGeom>
          <a:gradFill>
            <a:gsLst>
              <a:gs pos="0">
                <a:srgbClr val="DB0000"/>
              </a:gs>
              <a:gs pos="100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Shape 211"/>
          <p:cNvSpPr txBox="1">
            <a:spLocks noGrp="1"/>
          </p:cNvSpPr>
          <p:nvPr>
            <p:ph type="title"/>
          </p:nvPr>
        </p:nvSpPr>
        <p:spPr>
          <a:xfrm>
            <a:off x="680000" y="146988"/>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State-wide initiatives</a:t>
            </a:r>
            <a:endParaRPr dirty="0"/>
          </a:p>
        </p:txBody>
      </p:sp>
      <p:sp>
        <p:nvSpPr>
          <p:cNvPr id="214" name="Shape 214"/>
          <p:cNvSpPr txBox="1">
            <a:spLocks noGrp="1"/>
          </p:cNvSpPr>
          <p:nvPr>
            <p:ph type="body" idx="2"/>
          </p:nvPr>
        </p:nvSpPr>
        <p:spPr>
          <a:xfrm>
            <a:off x="4972875" y="3674301"/>
            <a:ext cx="3999900" cy="1591500"/>
          </a:xfrm>
          <a:prstGeom prst="rect">
            <a:avLst/>
          </a:prstGeom>
          <a:solidFill>
            <a:schemeClr val="lt2"/>
          </a:solidFill>
        </p:spPr>
        <p:txBody>
          <a:bodyPr spcFirstLastPara="1" wrap="square" lIns="91425" tIns="91425" rIns="91425" bIns="91425" anchor="t" anchorCtr="0">
            <a:noAutofit/>
          </a:bodyPr>
          <a:lstStyle/>
          <a:p>
            <a:pPr marL="0" lvl="0" indent="0">
              <a:spcBef>
                <a:spcPts val="0"/>
              </a:spcBef>
              <a:spcAft>
                <a:spcPts val="1600"/>
              </a:spcAft>
              <a:buNone/>
            </a:pPr>
            <a:r>
              <a:rPr lang="en" dirty="0">
                <a:solidFill>
                  <a:srgbClr val="CC0000"/>
                </a:solidFill>
              </a:rPr>
              <a:t>2012: In California, Governor Jerry Brown has signed two bills (SB 1052 and SB 1053) that will provide for the creation of free, openly licensed digital textbooks for the 50 most popular lower-division college courses offered by California colleges. </a:t>
            </a:r>
            <a:endParaRPr dirty="0">
              <a:solidFill>
                <a:srgbClr val="CC0000"/>
              </a:solidFill>
            </a:endParaRPr>
          </a:p>
        </p:txBody>
      </p:sp>
      <p:sp>
        <p:nvSpPr>
          <p:cNvPr id="3" name="Text Placeholder 2">
            <a:extLst>
              <a:ext uri="{FF2B5EF4-FFF2-40B4-BE49-F238E27FC236}">
                <a16:creationId xmlns:a16="http://schemas.microsoft.com/office/drawing/2014/main" id="{EB8C5F6B-F277-3941-921D-B3355D2C9CEA}"/>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FA811D29-78CB-4140-AD75-B60F471B256D}"/>
              </a:ext>
            </a:extLst>
          </p:cNvPr>
          <p:cNvPicPr>
            <a:picLocks noChangeAspect="1"/>
          </p:cNvPicPr>
          <p:nvPr/>
        </p:nvPicPr>
        <p:blipFill>
          <a:blip r:embed="rId3"/>
          <a:stretch>
            <a:fillRect/>
          </a:stretch>
        </p:blipFill>
        <p:spPr>
          <a:xfrm>
            <a:off x="0" y="959763"/>
            <a:ext cx="9144000" cy="4179216"/>
          </a:xfrm>
          <a:prstGeom prst="rect">
            <a:avLst/>
          </a:prstGeom>
        </p:spPr>
      </p:pic>
      <p:pic>
        <p:nvPicPr>
          <p:cNvPr id="5" name="Picture 4">
            <a:extLst>
              <a:ext uri="{FF2B5EF4-FFF2-40B4-BE49-F238E27FC236}">
                <a16:creationId xmlns:a16="http://schemas.microsoft.com/office/drawing/2014/main" id="{C532B702-5897-3943-8BD9-B8DBA0D39AF8}"/>
              </a:ext>
            </a:extLst>
          </p:cNvPr>
          <p:cNvPicPr>
            <a:picLocks noChangeAspect="1"/>
          </p:cNvPicPr>
          <p:nvPr/>
        </p:nvPicPr>
        <p:blipFill>
          <a:blip r:embed="rId4"/>
          <a:stretch>
            <a:fillRect/>
          </a:stretch>
        </p:blipFill>
        <p:spPr>
          <a:xfrm>
            <a:off x="4553175" y="2048879"/>
            <a:ext cx="4419600" cy="14986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8F74D1-E46B-5E42-BF63-801F161839D4}"/>
              </a:ext>
            </a:extLst>
          </p:cNvPr>
          <p:cNvSpPr>
            <a:spLocks noGrp="1"/>
          </p:cNvSpPr>
          <p:nvPr>
            <p:ph type="title"/>
          </p:nvPr>
        </p:nvSpPr>
        <p:spPr/>
        <p:txBody>
          <a:bodyPr/>
          <a:lstStyle/>
          <a:p>
            <a:r>
              <a:rPr lang="en-US" dirty="0"/>
              <a:t>opportunities</a:t>
            </a:r>
          </a:p>
        </p:txBody>
      </p:sp>
      <p:sp>
        <p:nvSpPr>
          <p:cNvPr id="5" name="Text Placeholder 4">
            <a:extLst>
              <a:ext uri="{FF2B5EF4-FFF2-40B4-BE49-F238E27FC236}">
                <a16:creationId xmlns:a16="http://schemas.microsoft.com/office/drawing/2014/main" id="{EAF113F3-8493-A54A-813B-1F110B6F2A53}"/>
              </a:ext>
            </a:extLst>
          </p:cNvPr>
          <p:cNvSpPr>
            <a:spLocks noGrp="1"/>
          </p:cNvSpPr>
          <p:nvPr>
            <p:ph type="body" idx="1"/>
          </p:nvPr>
        </p:nvSpPr>
        <p:spPr/>
        <p:txBody>
          <a:bodyPr/>
          <a:lstStyle/>
          <a:p>
            <a:r>
              <a:rPr lang="en-US" spc="600" dirty="0"/>
              <a:t>Why the library should take action</a:t>
            </a:r>
          </a:p>
        </p:txBody>
      </p:sp>
    </p:spTree>
    <p:extLst>
      <p:ext uri="{BB962C8B-B14F-4D97-AF65-F5344CB8AC3E}">
        <p14:creationId xmlns:p14="http://schemas.microsoft.com/office/powerpoint/2010/main" val="837944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96F961-4154-EB4F-BCD6-12DD435EECE7}"/>
              </a:ext>
            </a:extLst>
          </p:cNvPr>
          <p:cNvPicPr>
            <a:picLocks noChangeAspect="1"/>
          </p:cNvPicPr>
          <p:nvPr/>
        </p:nvPicPr>
        <p:blipFill>
          <a:blip r:embed="rId3"/>
          <a:stretch>
            <a:fillRect/>
          </a:stretch>
        </p:blipFill>
        <p:spPr>
          <a:xfrm>
            <a:off x="2275793" y="0"/>
            <a:ext cx="6655300" cy="5143500"/>
          </a:xfrm>
          <a:prstGeom prst="rect">
            <a:avLst/>
          </a:prstGeom>
        </p:spPr>
      </p:pic>
      <p:sp>
        <p:nvSpPr>
          <p:cNvPr id="2" name="Title 1">
            <a:extLst>
              <a:ext uri="{FF2B5EF4-FFF2-40B4-BE49-F238E27FC236}">
                <a16:creationId xmlns:a16="http://schemas.microsoft.com/office/drawing/2014/main" id="{C98F8552-C0B2-7D40-BE95-9C0EA1A77467}"/>
              </a:ext>
            </a:extLst>
          </p:cNvPr>
          <p:cNvSpPr>
            <a:spLocks noGrp="1"/>
          </p:cNvSpPr>
          <p:nvPr>
            <p:ph type="title"/>
          </p:nvPr>
        </p:nvSpPr>
        <p:spPr>
          <a:xfrm>
            <a:off x="5503" y="1669682"/>
            <a:ext cx="2673046" cy="755700"/>
          </a:xfrm>
          <a:solidFill>
            <a:srgbClr val="FFFF00"/>
          </a:solidFill>
        </p:spPr>
        <p:txBody>
          <a:bodyPr>
            <a:normAutofit fontScale="90000"/>
          </a:bodyPr>
          <a:lstStyle/>
          <a:p>
            <a:r>
              <a:rPr lang="en-US" dirty="0" err="1"/>
              <a:t>Ucsd</a:t>
            </a:r>
            <a:r>
              <a:rPr lang="en-US" dirty="0"/>
              <a:t> mission – student centered</a:t>
            </a:r>
          </a:p>
        </p:txBody>
      </p:sp>
      <p:sp>
        <p:nvSpPr>
          <p:cNvPr id="6" name="TextBox 5">
            <a:extLst>
              <a:ext uri="{FF2B5EF4-FFF2-40B4-BE49-F238E27FC236}">
                <a16:creationId xmlns:a16="http://schemas.microsoft.com/office/drawing/2014/main" id="{F4A010C3-2971-D444-BAA4-5B38894EFBF7}"/>
              </a:ext>
            </a:extLst>
          </p:cNvPr>
          <p:cNvSpPr txBox="1"/>
          <p:nvPr/>
        </p:nvSpPr>
        <p:spPr>
          <a:xfrm>
            <a:off x="738834" y="4620280"/>
            <a:ext cx="2370125" cy="523220"/>
          </a:xfrm>
          <a:prstGeom prst="rect">
            <a:avLst/>
          </a:prstGeom>
          <a:noFill/>
        </p:spPr>
        <p:txBody>
          <a:bodyPr wrap="square" rtlCol="0">
            <a:spAutoFit/>
          </a:bodyPr>
          <a:lstStyle/>
          <a:p>
            <a:r>
              <a:rPr lang="en-US" dirty="0">
                <a:hlinkClick r:id="rId4"/>
              </a:rPr>
              <a:t>http://plan.ucsd.edu/report/mission-vision-values/</a:t>
            </a:r>
            <a:r>
              <a:rPr lang="en-US" dirty="0"/>
              <a:t> </a:t>
            </a:r>
          </a:p>
        </p:txBody>
      </p:sp>
    </p:spTree>
    <p:extLst>
      <p:ext uri="{BB962C8B-B14F-4D97-AF65-F5344CB8AC3E}">
        <p14:creationId xmlns:p14="http://schemas.microsoft.com/office/powerpoint/2010/main" val="911829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733330" y="445025"/>
            <a:ext cx="8098969"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get to know faculty and discipline</a:t>
            </a:r>
            <a:endParaRPr dirty="0"/>
          </a:p>
        </p:txBody>
      </p:sp>
      <p:sp>
        <p:nvSpPr>
          <p:cNvPr id="129" name="Shape 129"/>
          <p:cNvSpPr txBox="1">
            <a:spLocks noGrp="1"/>
          </p:cNvSpPr>
          <p:nvPr>
            <p:ph type="body" idx="1"/>
          </p:nvPr>
        </p:nvSpPr>
        <p:spPr>
          <a:xfrm>
            <a:off x="782914" y="1632308"/>
            <a:ext cx="3999900" cy="3416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800" dirty="0"/>
              <a:t>Faculty request: “I was wondering if I can coordinate with you to </a:t>
            </a:r>
            <a:r>
              <a:rPr lang="en" sz="1800" dirty="0">
                <a:solidFill>
                  <a:srgbClr val="4A86E8"/>
                </a:solidFill>
              </a:rPr>
              <a:t>put together a</a:t>
            </a:r>
            <a:r>
              <a:rPr lang="en" sz="1800" dirty="0"/>
              <a:t> </a:t>
            </a:r>
            <a:r>
              <a:rPr lang="en" sz="1800" dirty="0">
                <a:solidFill>
                  <a:srgbClr val="4A86E8"/>
                </a:solidFill>
              </a:rPr>
              <a:t>course packet</a:t>
            </a:r>
            <a:r>
              <a:rPr lang="en" sz="1800" dirty="0"/>
              <a:t> for my class in lieu of a textbook. </a:t>
            </a:r>
            <a:r>
              <a:rPr lang="en" sz="1800" dirty="0">
                <a:solidFill>
                  <a:srgbClr val="FF9900"/>
                </a:solidFill>
              </a:rPr>
              <a:t>There isn’t the perfect textbook</a:t>
            </a:r>
            <a:r>
              <a:rPr lang="en" sz="1800" dirty="0"/>
              <a:t>, so I have very specific chapters that I want for my students to have some certain textbook. </a:t>
            </a:r>
            <a:r>
              <a:rPr lang="en" sz="1800" u="sng" dirty="0">
                <a:solidFill>
                  <a:srgbClr val="FF0000"/>
                </a:solidFill>
              </a:rPr>
              <a:t>I need help</a:t>
            </a:r>
            <a:r>
              <a:rPr lang="en" sz="1800" dirty="0">
                <a:solidFill>
                  <a:srgbClr val="00FF00"/>
                </a:solidFill>
              </a:rPr>
              <a:t> </a:t>
            </a:r>
            <a:r>
              <a:rPr lang="en" sz="1800" dirty="0"/>
              <a:t>in getting the </a:t>
            </a:r>
            <a:r>
              <a:rPr lang="en" sz="1800" dirty="0">
                <a:solidFill>
                  <a:srgbClr val="4A86E8"/>
                </a:solidFill>
              </a:rPr>
              <a:t>rights to copy</a:t>
            </a:r>
            <a:r>
              <a:rPr lang="en" sz="1800" dirty="0">
                <a:solidFill>
                  <a:srgbClr val="CC0000"/>
                </a:solidFill>
              </a:rPr>
              <a:t> </a:t>
            </a:r>
            <a:r>
              <a:rPr lang="en" sz="1800" dirty="0"/>
              <a:t>and </a:t>
            </a:r>
            <a:r>
              <a:rPr lang="en" sz="1800" dirty="0">
                <a:solidFill>
                  <a:srgbClr val="4A86E8"/>
                </a:solidFill>
              </a:rPr>
              <a:t>distribute to my class</a:t>
            </a:r>
            <a:r>
              <a:rPr lang="en" sz="1800" dirty="0"/>
              <a:t>. </a:t>
            </a:r>
            <a:r>
              <a:rPr lang="en" sz="1800" u="sng" dirty="0">
                <a:solidFill>
                  <a:srgbClr val="FF0000"/>
                </a:solidFill>
              </a:rPr>
              <a:t>Could you help me </a:t>
            </a:r>
            <a:r>
              <a:rPr lang="en" sz="1800" dirty="0"/>
              <a:t>with this? I would love to set up a time soon and chat.”</a:t>
            </a:r>
            <a:endParaRPr sz="1800" dirty="0"/>
          </a:p>
        </p:txBody>
      </p:sp>
      <p:sp>
        <p:nvSpPr>
          <p:cNvPr id="130" name="Shape 130"/>
          <p:cNvSpPr txBox="1">
            <a:spLocks noGrp="1"/>
          </p:cNvSpPr>
          <p:nvPr>
            <p:ph type="body" idx="2"/>
          </p:nvPr>
        </p:nvSpPr>
        <p:spPr>
          <a:xfrm>
            <a:off x="4832399" y="1514614"/>
            <a:ext cx="39999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rgbClr val="4A86E8"/>
              </a:buClr>
              <a:buSzPts val="2400"/>
              <a:buChar char="➢"/>
            </a:pPr>
            <a:r>
              <a:rPr lang="en" sz="2400" dirty="0">
                <a:solidFill>
                  <a:srgbClr val="4A86E8"/>
                </a:solidFill>
              </a:rPr>
              <a:t>Copyright</a:t>
            </a:r>
            <a:endParaRPr sz="2400" dirty="0">
              <a:solidFill>
                <a:srgbClr val="FF0000"/>
              </a:solidFill>
            </a:endParaRPr>
          </a:p>
          <a:p>
            <a:pPr marL="457200" lvl="0" indent="-381000" rtl="0">
              <a:spcBef>
                <a:spcPts val="0"/>
              </a:spcBef>
              <a:spcAft>
                <a:spcPts val="0"/>
              </a:spcAft>
              <a:buClr>
                <a:srgbClr val="FF9900"/>
              </a:buClr>
              <a:buSzPts val="2400"/>
              <a:buChar char="➢"/>
            </a:pPr>
            <a:r>
              <a:rPr lang="en" sz="2400" dirty="0">
                <a:solidFill>
                  <a:srgbClr val="FF9900"/>
                </a:solidFill>
              </a:rPr>
              <a:t>Learn about the discipline needs</a:t>
            </a:r>
            <a:endParaRPr sz="2400" dirty="0">
              <a:solidFill>
                <a:srgbClr val="FF9900"/>
              </a:solidFill>
            </a:endParaRPr>
          </a:p>
          <a:p>
            <a:pPr marL="914400" lvl="1" indent="-381000" rtl="0">
              <a:spcBef>
                <a:spcPts val="0"/>
              </a:spcBef>
              <a:spcAft>
                <a:spcPts val="0"/>
              </a:spcAft>
              <a:buClr>
                <a:srgbClr val="FF9900"/>
              </a:buClr>
              <a:buSzPts val="2400"/>
              <a:buChar char="○"/>
            </a:pPr>
            <a:r>
              <a:rPr lang="en" sz="2400" dirty="0">
                <a:solidFill>
                  <a:srgbClr val="FF9900"/>
                </a:solidFill>
              </a:rPr>
              <a:t>Dissatisfaction with available resources</a:t>
            </a:r>
            <a:endParaRPr sz="2400" dirty="0">
              <a:solidFill>
                <a:srgbClr val="4A86E8"/>
              </a:solidFill>
            </a:endParaRPr>
          </a:p>
          <a:p>
            <a:pPr marL="914400" lvl="1" indent="-381000" rtl="0">
              <a:spcBef>
                <a:spcPts val="0"/>
              </a:spcBef>
              <a:spcAft>
                <a:spcPts val="0"/>
              </a:spcAft>
              <a:buClr>
                <a:srgbClr val="FF9900"/>
              </a:buClr>
              <a:buSzPts val="2400"/>
              <a:buChar char="○"/>
            </a:pPr>
            <a:r>
              <a:rPr lang="en" sz="2400" dirty="0">
                <a:solidFill>
                  <a:srgbClr val="FF9900"/>
                </a:solidFill>
              </a:rPr>
              <a:t>Instruction in a discipline</a:t>
            </a:r>
            <a:endParaRPr sz="2400" dirty="0">
              <a:solidFill>
                <a:srgbClr val="FF9900"/>
              </a:solidFill>
            </a:endParaRPr>
          </a:p>
          <a:p>
            <a:pPr marL="457200" lvl="0" indent="-381000">
              <a:spcBef>
                <a:spcPts val="0"/>
              </a:spcBef>
              <a:spcAft>
                <a:spcPts val="0"/>
              </a:spcAft>
              <a:buClr>
                <a:srgbClr val="FF0000"/>
              </a:buClr>
              <a:buSzPts val="2400"/>
              <a:buChar char="➢"/>
            </a:pPr>
            <a:r>
              <a:rPr lang="en" sz="2400" dirty="0">
                <a:solidFill>
                  <a:srgbClr val="FF0000"/>
                </a:solidFill>
              </a:rPr>
              <a:t>Relationship building </a:t>
            </a:r>
            <a:endParaRPr sz="2400" dirty="0">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2" name="Picture 1">
            <a:extLst>
              <a:ext uri="{FF2B5EF4-FFF2-40B4-BE49-F238E27FC236}">
                <a16:creationId xmlns:a16="http://schemas.microsoft.com/office/drawing/2014/main" id="{FF20ACF3-7074-5147-99F0-EACD16457BED}"/>
              </a:ext>
            </a:extLst>
          </p:cNvPr>
          <p:cNvPicPr>
            <a:picLocks noChangeAspect="1"/>
          </p:cNvPicPr>
          <p:nvPr/>
        </p:nvPicPr>
        <p:blipFill>
          <a:blip r:embed="rId3"/>
          <a:stretch>
            <a:fillRect/>
          </a:stretch>
        </p:blipFill>
        <p:spPr>
          <a:xfrm>
            <a:off x="5648762" y="0"/>
            <a:ext cx="3275613" cy="5152865"/>
          </a:xfrm>
          <a:prstGeom prst="rect">
            <a:avLst/>
          </a:prstGeom>
        </p:spPr>
      </p:pic>
      <p:sp>
        <p:nvSpPr>
          <p:cNvPr id="135" name="Shape 135"/>
          <p:cNvSpPr txBox="1">
            <a:spLocks noGrp="1"/>
          </p:cNvSpPr>
          <p:nvPr>
            <p:ph type="body" idx="1"/>
          </p:nvPr>
        </p:nvSpPr>
        <p:spPr>
          <a:xfrm>
            <a:off x="710052" y="968721"/>
            <a:ext cx="3419100" cy="389299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1400" dirty="0"/>
              <a:t>One of the </a:t>
            </a:r>
            <a:r>
              <a:rPr lang="en" sz="1400" b="1" dirty="0"/>
              <a:t>Associate Deans in the Admissions Office,</a:t>
            </a:r>
            <a:r>
              <a:rPr lang="en" sz="1400" dirty="0"/>
              <a:t> sent me some information about your work with students surveying the affordability of course materials, and I was wondering if you would be available to talk more about it. I am on [the] team in the Office [Diversity], and I am</a:t>
            </a:r>
            <a:r>
              <a:rPr lang="en" sz="1400" dirty="0">
                <a:solidFill>
                  <a:srgbClr val="CC4125"/>
                </a:solidFill>
              </a:rPr>
              <a:t> </a:t>
            </a:r>
            <a:r>
              <a:rPr lang="en" sz="1800" b="1" dirty="0">
                <a:solidFill>
                  <a:srgbClr val="CC4125"/>
                </a:solidFill>
              </a:rPr>
              <a:t>very interested in students’ experiences once matriculated</a:t>
            </a:r>
            <a:r>
              <a:rPr lang="en" sz="1400" dirty="0"/>
              <a:t>. If you’re interested, I would appreciate the opportunity to meet – over email, phone, or in person – to </a:t>
            </a:r>
            <a:r>
              <a:rPr lang="en" sz="1400" b="1" dirty="0"/>
              <a:t>discuss the survey and the data you are collecting</a:t>
            </a:r>
            <a:r>
              <a:rPr lang="en" sz="1400" dirty="0"/>
              <a:t>, to the extent that you can share.</a:t>
            </a:r>
            <a:endParaRPr sz="1400" dirty="0"/>
          </a:p>
        </p:txBody>
      </p:sp>
      <p:sp>
        <p:nvSpPr>
          <p:cNvPr id="137" name="Shape 137"/>
          <p:cNvSpPr txBox="1"/>
          <p:nvPr/>
        </p:nvSpPr>
        <p:spPr>
          <a:xfrm>
            <a:off x="6380923" y="4754700"/>
            <a:ext cx="2472610" cy="388800"/>
          </a:xfrm>
          <a:prstGeom prst="rect">
            <a:avLst/>
          </a:prstGeom>
          <a:noFill/>
          <a:ln>
            <a:noFill/>
          </a:ln>
        </p:spPr>
        <p:txBody>
          <a:bodyPr spcFirstLastPara="1" wrap="square" lIns="91425" tIns="91425" rIns="91425" bIns="91425" anchor="t" anchorCtr="0">
            <a:noAutofit/>
          </a:bodyPr>
          <a:lstStyle/>
          <a:p>
            <a:pPr lvl="0"/>
            <a:r>
              <a:rPr lang="en-US" sz="900" dirty="0">
                <a:solidFill>
                  <a:srgbClr val="FFFFFF"/>
                </a:solidFill>
              </a:rPr>
              <a:t>https://</a:t>
            </a:r>
            <a:r>
              <a:rPr lang="en-US" sz="900" dirty="0" err="1">
                <a:solidFill>
                  <a:srgbClr val="FFFFFF"/>
                </a:solidFill>
              </a:rPr>
              <a:t>facultydiversity.ucsd.edu</a:t>
            </a:r>
            <a:r>
              <a:rPr lang="en-US" sz="900" dirty="0">
                <a:solidFill>
                  <a:srgbClr val="FFFFFF"/>
                </a:solidFill>
              </a:rPr>
              <a:t>/</a:t>
            </a:r>
            <a:endParaRPr sz="900" dirty="0">
              <a:solidFill>
                <a:srgbClr val="FFFFFF"/>
              </a:solidFill>
            </a:endParaRPr>
          </a:p>
        </p:txBody>
      </p:sp>
      <p:sp>
        <p:nvSpPr>
          <p:cNvPr id="5" name="Shape 128">
            <a:extLst>
              <a:ext uri="{FF2B5EF4-FFF2-40B4-BE49-F238E27FC236}">
                <a16:creationId xmlns:a16="http://schemas.microsoft.com/office/drawing/2014/main" id="{D284C4E5-30AA-C843-A50F-59CC3F8E25F8}"/>
              </a:ext>
            </a:extLst>
          </p:cNvPr>
          <p:cNvSpPr txBox="1">
            <a:spLocks noGrp="1"/>
          </p:cNvSpPr>
          <p:nvPr>
            <p:ph type="title"/>
          </p:nvPr>
        </p:nvSpPr>
        <p:spPr>
          <a:xfrm>
            <a:off x="693574" y="445025"/>
            <a:ext cx="8234092" cy="572700"/>
          </a:xfrm>
          <a:prstGeom prst="rect">
            <a:avLst/>
          </a:prstGeom>
          <a:solidFill>
            <a:schemeClr val="bg1">
              <a:lumMod val="95000"/>
            </a:schemeClr>
          </a:solidFill>
        </p:spPr>
        <p:txBody>
          <a:bodyPr spcFirstLastPara="1" wrap="square" lIns="91425" tIns="91425" rIns="91425" bIns="91425" anchor="t" anchorCtr="0">
            <a:noAutofit/>
          </a:bodyPr>
          <a:lstStyle/>
          <a:p>
            <a:pPr marL="0" lvl="0" indent="0">
              <a:spcBef>
                <a:spcPts val="0"/>
              </a:spcBef>
              <a:spcAft>
                <a:spcPts val="0"/>
              </a:spcAft>
              <a:buNone/>
            </a:pPr>
            <a:r>
              <a:rPr lang="en-US" dirty="0"/>
              <a:t>M</a:t>
            </a:r>
            <a:r>
              <a:rPr lang="en" dirty="0" err="1"/>
              <a:t>ake</a:t>
            </a:r>
            <a:r>
              <a:rPr lang="en" dirty="0"/>
              <a:t> connections in academic </a:t>
            </a:r>
            <a:r>
              <a:rPr lang="en-US" dirty="0"/>
              <a:t>administration</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959666" y="168675"/>
            <a:ext cx="7872633" cy="8490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dirty="0"/>
              <a:t>Student sentiment survey - results are consistent across institutions</a:t>
            </a:r>
            <a:endParaRPr dirty="0"/>
          </a:p>
          <a:p>
            <a:pPr marL="0" lvl="0" indent="0">
              <a:spcBef>
                <a:spcPts val="0"/>
              </a:spcBef>
              <a:spcAft>
                <a:spcPts val="0"/>
              </a:spcAft>
              <a:buNone/>
            </a:pPr>
            <a:endParaRPr dirty="0"/>
          </a:p>
        </p:txBody>
      </p:sp>
      <p:sp>
        <p:nvSpPr>
          <p:cNvPr id="143" name="Shape 143"/>
          <p:cNvSpPr txBox="1">
            <a:spLocks noGrp="1"/>
          </p:cNvSpPr>
          <p:nvPr>
            <p:ph type="body" idx="1"/>
          </p:nvPr>
        </p:nvSpPr>
        <p:spPr>
          <a:xfrm>
            <a:off x="556144" y="1622824"/>
            <a:ext cx="8520600" cy="3738600"/>
          </a:xfrm>
          <a:prstGeom prst="rect">
            <a:avLst/>
          </a:prstGeom>
        </p:spPr>
        <p:txBody>
          <a:bodyPr spcFirstLastPara="1" wrap="square" lIns="91425" tIns="91425" rIns="91425" bIns="91425" anchor="t" anchorCtr="0">
            <a:noAutofit/>
          </a:bodyPr>
          <a:lstStyle/>
          <a:p>
            <a:pPr marL="457200" lvl="0" indent="-317500" rtl="0">
              <a:lnSpc>
                <a:spcPct val="200000"/>
              </a:lnSpc>
              <a:spcBef>
                <a:spcPts val="0"/>
              </a:spcBef>
              <a:spcAft>
                <a:spcPts val="0"/>
              </a:spcAft>
              <a:buClr>
                <a:schemeClr val="dk1"/>
              </a:buClr>
              <a:buSzPts val="1400"/>
              <a:buChar char="➔"/>
            </a:pPr>
            <a:r>
              <a:rPr lang="en" sz="1400" dirty="0">
                <a:solidFill>
                  <a:schemeClr val="dk1"/>
                </a:solidFill>
                <a:highlight>
                  <a:schemeClr val="lt1"/>
                </a:highlight>
              </a:rPr>
              <a:t>I do what is necessary, but </a:t>
            </a:r>
            <a:r>
              <a:rPr lang="en" sz="1400" b="1" u="sng" dirty="0">
                <a:solidFill>
                  <a:schemeClr val="dk1"/>
                </a:solidFill>
                <a:highlight>
                  <a:schemeClr val="lt1"/>
                </a:highlight>
              </a:rPr>
              <a:t>the cost significantly impacts my budget and life. </a:t>
            </a:r>
            <a:endParaRPr sz="1400" b="1" u="sng" dirty="0">
              <a:solidFill>
                <a:schemeClr val="dk1"/>
              </a:solidFill>
              <a:highlight>
                <a:schemeClr val="lt1"/>
              </a:highlight>
            </a:endParaRPr>
          </a:p>
          <a:p>
            <a:pPr marL="457200" lvl="0" indent="-317500">
              <a:lnSpc>
                <a:spcPct val="200000"/>
              </a:lnSpc>
              <a:spcBef>
                <a:spcPts val="0"/>
              </a:spcBef>
              <a:spcAft>
                <a:spcPts val="0"/>
              </a:spcAft>
              <a:buClr>
                <a:schemeClr val="dk1"/>
              </a:buClr>
              <a:buSzPts val="1400"/>
              <a:buChar char="➔"/>
            </a:pPr>
            <a:r>
              <a:rPr lang="en" sz="1400" b="1" dirty="0">
                <a:solidFill>
                  <a:schemeClr val="dk1"/>
                </a:solidFill>
                <a:highlight>
                  <a:srgbClr val="FFFFFF"/>
                </a:highlight>
              </a:rPr>
              <a:t>I skipped dinner 3 nights last week</a:t>
            </a:r>
            <a:r>
              <a:rPr lang="en" sz="1400" dirty="0">
                <a:solidFill>
                  <a:schemeClr val="dk1"/>
                </a:solidFill>
                <a:highlight>
                  <a:srgbClr val="FFFFFF"/>
                </a:highlight>
              </a:rPr>
              <a:t> so I could afford my textbooks for module 2</a:t>
            </a:r>
            <a:endParaRPr sz="1400" dirty="0">
              <a:solidFill>
                <a:schemeClr val="dk1"/>
              </a:solidFill>
              <a:highlight>
                <a:srgbClr val="FFFFFF"/>
              </a:highlight>
            </a:endParaRPr>
          </a:p>
          <a:p>
            <a:pPr marL="457200" lvl="0" indent="-317500" rtl="0">
              <a:lnSpc>
                <a:spcPct val="200000"/>
              </a:lnSpc>
              <a:spcBef>
                <a:spcPts val="0"/>
              </a:spcBef>
              <a:spcAft>
                <a:spcPts val="0"/>
              </a:spcAft>
              <a:buClr>
                <a:schemeClr val="dk1"/>
              </a:buClr>
              <a:buSzPts val="1400"/>
              <a:buChar char="➔"/>
            </a:pPr>
            <a:r>
              <a:rPr lang="en" sz="1400" dirty="0">
                <a:solidFill>
                  <a:schemeClr val="dk1"/>
                </a:solidFill>
                <a:highlight>
                  <a:srgbClr val="FFFFFF"/>
                </a:highlight>
              </a:rPr>
              <a:t>I have personal expenses such as groceries and </a:t>
            </a:r>
            <a:r>
              <a:rPr lang="en" sz="1400" b="1" dirty="0">
                <a:solidFill>
                  <a:schemeClr val="dk1"/>
                </a:solidFill>
                <a:highlight>
                  <a:srgbClr val="FFFFFF"/>
                </a:highlight>
              </a:rPr>
              <a:t>I have to decide to whether buy a textbook or purchase groceries </a:t>
            </a:r>
            <a:r>
              <a:rPr lang="en" sz="1400" dirty="0">
                <a:solidFill>
                  <a:schemeClr val="dk1"/>
                </a:solidFill>
                <a:highlight>
                  <a:srgbClr val="FFFFFF"/>
                </a:highlight>
              </a:rPr>
              <a:t>for the next couple of weeks</a:t>
            </a:r>
            <a:endParaRPr sz="1400" dirty="0">
              <a:solidFill>
                <a:schemeClr val="dk1"/>
              </a:solidFill>
              <a:highlight>
                <a:srgbClr val="FFFFFF"/>
              </a:highlight>
            </a:endParaRPr>
          </a:p>
          <a:p>
            <a:pPr marL="457200" lvl="0" indent="-317500">
              <a:lnSpc>
                <a:spcPct val="200000"/>
              </a:lnSpc>
              <a:spcBef>
                <a:spcPts val="0"/>
              </a:spcBef>
              <a:spcAft>
                <a:spcPts val="0"/>
              </a:spcAft>
              <a:buClr>
                <a:schemeClr val="dk1"/>
              </a:buClr>
              <a:buSzPts val="1400"/>
              <a:buChar char="➔"/>
            </a:pPr>
            <a:r>
              <a:rPr lang="en" sz="1400" dirty="0">
                <a:solidFill>
                  <a:schemeClr val="dk1"/>
                </a:solidFill>
                <a:highlight>
                  <a:srgbClr val="FFFFFF"/>
                </a:highlight>
              </a:rPr>
              <a:t>Sometimes I would </a:t>
            </a:r>
            <a:r>
              <a:rPr lang="en" sz="1400" b="1" dirty="0">
                <a:solidFill>
                  <a:schemeClr val="dk1"/>
                </a:solidFill>
                <a:highlight>
                  <a:srgbClr val="FFFFFF"/>
                </a:highlight>
              </a:rPr>
              <a:t>rather invest the money in gas for the commute</a:t>
            </a:r>
            <a:r>
              <a:rPr lang="en" sz="1400" dirty="0">
                <a:solidFill>
                  <a:schemeClr val="dk1"/>
                </a:solidFill>
                <a:highlight>
                  <a:srgbClr val="FFFFFF"/>
                </a:highlight>
              </a:rPr>
              <a:t> than in buying course materials</a:t>
            </a:r>
            <a:endParaRPr sz="1400" dirty="0">
              <a:solidFill>
                <a:schemeClr val="dk1"/>
              </a:solidFill>
              <a:highlight>
                <a:srgbClr val="FFFFFF"/>
              </a:highlight>
            </a:endParaRPr>
          </a:p>
          <a:p>
            <a:pPr marL="457200" lvl="0" indent="-317500" rtl="0">
              <a:lnSpc>
                <a:spcPct val="200000"/>
              </a:lnSpc>
              <a:spcBef>
                <a:spcPts val="0"/>
              </a:spcBef>
              <a:spcAft>
                <a:spcPts val="0"/>
              </a:spcAft>
              <a:buClr>
                <a:schemeClr val="dk1"/>
              </a:buClr>
              <a:buSzPts val="1400"/>
              <a:buChar char="➔"/>
            </a:pPr>
            <a:r>
              <a:rPr lang="en" sz="1400" dirty="0">
                <a:solidFill>
                  <a:schemeClr val="dk1"/>
                </a:solidFill>
                <a:highlight>
                  <a:srgbClr val="FFFFFF"/>
                </a:highlight>
              </a:rPr>
              <a:t>In September, </a:t>
            </a:r>
            <a:r>
              <a:rPr lang="en" sz="1400" b="1" dirty="0">
                <a:solidFill>
                  <a:schemeClr val="dk1"/>
                </a:solidFill>
                <a:highlight>
                  <a:srgbClr val="FFFFFF"/>
                </a:highlight>
              </a:rPr>
              <a:t>I didn't have enough money to pay rent and buy books, so I chose rent,</a:t>
            </a:r>
            <a:r>
              <a:rPr lang="en" sz="1400" dirty="0">
                <a:solidFill>
                  <a:schemeClr val="dk1"/>
                </a:solidFill>
                <a:highlight>
                  <a:srgbClr val="FFFFFF"/>
                </a:highlight>
              </a:rPr>
              <a:t> and bought books in October. </a:t>
            </a:r>
            <a:endParaRPr sz="1400" dirty="0">
              <a:solidFill>
                <a:schemeClr val="dk1"/>
              </a:solidFill>
              <a:highlight>
                <a:srgbClr val="FFFFFF"/>
              </a:highlight>
            </a:endParaRPr>
          </a:p>
          <a:p>
            <a:pPr marL="457200" lvl="0" indent="-317500" rtl="0">
              <a:lnSpc>
                <a:spcPct val="200000"/>
              </a:lnSpc>
              <a:spcBef>
                <a:spcPts val="0"/>
              </a:spcBef>
              <a:spcAft>
                <a:spcPts val="0"/>
              </a:spcAft>
              <a:buClr>
                <a:schemeClr val="dk1"/>
              </a:buClr>
              <a:buSzPts val="1400"/>
              <a:buChar char="➔"/>
            </a:pPr>
            <a:r>
              <a:rPr lang="en" sz="1400" b="1" dirty="0">
                <a:solidFill>
                  <a:schemeClr val="dk1"/>
                </a:solidFill>
                <a:highlight>
                  <a:srgbClr val="FFFFFF"/>
                </a:highlight>
              </a:rPr>
              <a:t>Food money has to be used for books</a:t>
            </a:r>
            <a:r>
              <a:rPr lang="en" sz="1400" dirty="0">
                <a:solidFill>
                  <a:schemeClr val="dk1"/>
                </a:solidFill>
                <a:highlight>
                  <a:srgbClr val="FFFFFF"/>
                </a:highlight>
              </a:rPr>
              <a:t>.</a:t>
            </a:r>
            <a:endParaRPr sz="1400" dirty="0">
              <a:solidFill>
                <a:schemeClr val="dk1"/>
              </a:solidFill>
              <a:highlight>
                <a:srgbClr val="FFFFFF"/>
              </a:highlight>
            </a:endParaRPr>
          </a:p>
          <a:p>
            <a:pPr marL="0" lvl="0" indent="0">
              <a:lnSpc>
                <a:spcPct val="200000"/>
              </a:lnSpc>
              <a:spcBef>
                <a:spcPts val="1600"/>
              </a:spcBef>
              <a:spcAft>
                <a:spcPts val="1600"/>
              </a:spcAft>
              <a:buNone/>
            </a:pPr>
            <a:r>
              <a:rPr lang="en" sz="1200" dirty="0">
                <a:solidFill>
                  <a:schemeClr val="dk1"/>
                </a:solidFill>
                <a:highlight>
                  <a:srgbClr val="FFFFFF"/>
                </a:highlight>
              </a:rPr>
              <a:t>.</a:t>
            </a:r>
            <a:endParaRPr sz="1200" dirty="0">
              <a:solidFill>
                <a:schemeClr val="dk1"/>
              </a:solidFill>
              <a:highlight>
                <a:srgbClr val="FFFFFF"/>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869132" y="217275"/>
            <a:ext cx="7963167" cy="8004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dirty="0"/>
              <a:t>Student sentiment survey - implications for the library, for faculty, for the college ...</a:t>
            </a:r>
            <a:endParaRPr dirty="0"/>
          </a:p>
        </p:txBody>
      </p:sp>
      <p:pic>
        <p:nvPicPr>
          <p:cNvPr id="149" name="Shape 149"/>
          <p:cNvPicPr preferRelativeResize="0"/>
          <p:nvPr/>
        </p:nvPicPr>
        <p:blipFill>
          <a:blip r:embed="rId3">
            <a:alphaModFix/>
          </a:blip>
          <a:stretch>
            <a:fillRect/>
          </a:stretch>
        </p:blipFill>
        <p:spPr>
          <a:xfrm>
            <a:off x="1936011" y="1910281"/>
            <a:ext cx="4256559" cy="3112680"/>
          </a:xfrm>
          <a:prstGeom prst="rect">
            <a:avLst/>
          </a:prstGeom>
          <a:noFill/>
          <a:ln>
            <a:noFill/>
          </a:ln>
        </p:spPr>
      </p:pic>
      <p:sp>
        <p:nvSpPr>
          <p:cNvPr id="151" name="Shape 151"/>
          <p:cNvSpPr txBox="1"/>
          <p:nvPr/>
        </p:nvSpPr>
        <p:spPr>
          <a:xfrm>
            <a:off x="5522614" y="4676700"/>
            <a:ext cx="3481163" cy="466800"/>
          </a:xfrm>
          <a:prstGeom prst="rect">
            <a:avLst/>
          </a:prstGeom>
          <a:noFill/>
          <a:ln>
            <a:noFill/>
          </a:ln>
        </p:spPr>
        <p:txBody>
          <a:bodyPr spcFirstLastPara="1" wrap="square" lIns="91425" tIns="91425" rIns="91425" bIns="91425" anchor="t" anchorCtr="0">
            <a:noAutofit/>
          </a:bodyPr>
          <a:lstStyle/>
          <a:p>
            <a:pPr marL="0" lvl="0" indent="0" algn="r">
              <a:spcBef>
                <a:spcPts val="0"/>
              </a:spcBef>
              <a:spcAft>
                <a:spcPts val="0"/>
              </a:spcAft>
              <a:buNone/>
            </a:pPr>
            <a:r>
              <a:rPr lang="en" sz="900" dirty="0">
                <a:solidFill>
                  <a:srgbClr val="FF0000"/>
                </a:solidFill>
              </a:rPr>
              <a:t>Student checking out books, Harvey </a:t>
            </a:r>
            <a:r>
              <a:rPr lang="en" sz="900" dirty="0" err="1">
                <a:solidFill>
                  <a:srgbClr val="FF0000"/>
                </a:solidFill>
              </a:rPr>
              <a:t>Mudd</a:t>
            </a:r>
            <a:r>
              <a:rPr lang="en" sz="900" dirty="0">
                <a:solidFill>
                  <a:srgbClr val="FF0000"/>
                </a:solidFill>
              </a:rPr>
              <a:t> College: </a:t>
            </a:r>
            <a:r>
              <a:rPr lang="en" sz="900" dirty="0" err="1">
                <a:solidFill>
                  <a:srgbClr val="FF0000"/>
                </a:solidFill>
              </a:rPr>
              <a:t>ccdl.libraries.claremont.edu</a:t>
            </a:r>
            <a:r>
              <a:rPr lang="en" sz="900" dirty="0">
                <a:solidFill>
                  <a:srgbClr val="FF0000"/>
                </a:solidFill>
              </a:rPr>
              <a:t>/</a:t>
            </a:r>
            <a:r>
              <a:rPr lang="en" sz="900" dirty="0" err="1">
                <a:solidFill>
                  <a:srgbClr val="FF0000"/>
                </a:solidFill>
              </a:rPr>
              <a:t>cdm</a:t>
            </a:r>
            <a:r>
              <a:rPr lang="en" sz="900" dirty="0">
                <a:solidFill>
                  <a:srgbClr val="FF0000"/>
                </a:solidFill>
              </a:rPr>
              <a:t>/ref/collection/</a:t>
            </a:r>
            <a:r>
              <a:rPr lang="en" sz="900" dirty="0" err="1">
                <a:solidFill>
                  <a:srgbClr val="FF0000"/>
                </a:solidFill>
              </a:rPr>
              <a:t>ccp</a:t>
            </a:r>
            <a:r>
              <a:rPr lang="en" sz="900" dirty="0">
                <a:solidFill>
                  <a:srgbClr val="FF0000"/>
                </a:solidFill>
              </a:rPr>
              <a:t>/id/7396</a:t>
            </a:r>
            <a:endParaRPr sz="900" dirty="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826BDB-8A77-A24D-B482-50FEE60FD6C4}"/>
              </a:ext>
            </a:extLst>
          </p:cNvPr>
          <p:cNvPicPr>
            <a:picLocks noChangeAspect="1"/>
          </p:cNvPicPr>
          <p:nvPr/>
        </p:nvPicPr>
        <p:blipFill>
          <a:blip r:embed="rId3"/>
          <a:stretch>
            <a:fillRect/>
          </a:stretch>
        </p:blipFill>
        <p:spPr>
          <a:xfrm>
            <a:off x="0" y="376061"/>
            <a:ext cx="9144000" cy="4391378"/>
          </a:xfrm>
          <a:prstGeom prst="rect">
            <a:avLst/>
          </a:prstGeom>
        </p:spPr>
      </p:pic>
      <p:sp>
        <p:nvSpPr>
          <p:cNvPr id="5" name="TextBox 4">
            <a:extLst>
              <a:ext uri="{FF2B5EF4-FFF2-40B4-BE49-F238E27FC236}">
                <a16:creationId xmlns:a16="http://schemas.microsoft.com/office/drawing/2014/main" id="{5623A08D-9B9A-DB4A-A71E-E9F68C666CBA}"/>
              </a:ext>
            </a:extLst>
          </p:cNvPr>
          <p:cNvSpPr txBox="1"/>
          <p:nvPr/>
        </p:nvSpPr>
        <p:spPr>
          <a:xfrm>
            <a:off x="718457" y="4814094"/>
            <a:ext cx="8070980" cy="261610"/>
          </a:xfrm>
          <a:prstGeom prst="rect">
            <a:avLst/>
          </a:prstGeom>
          <a:noFill/>
        </p:spPr>
        <p:txBody>
          <a:bodyPr wrap="square" rtlCol="0">
            <a:spAutoFit/>
          </a:bodyPr>
          <a:lstStyle/>
          <a:p>
            <a:r>
              <a:rPr lang="en-US" sz="1100" dirty="0"/>
              <a:t>Florida Virtual Campus, Office of Distance Learning &amp; Student Services : 2016 Student Textbook and Course Materials Survey</a:t>
            </a:r>
          </a:p>
        </p:txBody>
      </p:sp>
    </p:spTree>
    <p:extLst>
      <p:ext uri="{BB962C8B-B14F-4D97-AF65-F5344CB8AC3E}">
        <p14:creationId xmlns:p14="http://schemas.microsoft.com/office/powerpoint/2010/main" val="1013834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ctrTitle"/>
          </p:nvPr>
        </p:nvSpPr>
        <p:spPr>
          <a:xfrm>
            <a:off x="447502" y="1742021"/>
            <a:ext cx="8520600" cy="163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dirty="0"/>
              <a:t>Have any of you had similar conversations with faculty or students?</a:t>
            </a:r>
            <a:endParaRPr sz="3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1C82C6-C991-DE46-93F0-388F74A9D976}"/>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B6001A82-1BB8-2B4E-8C70-0B46C407ACEC}"/>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B0F16BB0-84D8-D140-A383-5BF2C1536A2C}"/>
              </a:ext>
            </a:extLst>
          </p:cNvPr>
          <p:cNvPicPr>
            <a:picLocks noChangeAspect="1"/>
          </p:cNvPicPr>
          <p:nvPr/>
        </p:nvPicPr>
        <p:blipFill>
          <a:blip r:embed="rId3"/>
          <a:stretch>
            <a:fillRect/>
          </a:stretch>
        </p:blipFill>
        <p:spPr>
          <a:xfrm>
            <a:off x="0" y="124521"/>
            <a:ext cx="9144000" cy="4894458"/>
          </a:xfrm>
          <a:prstGeom prst="rect">
            <a:avLst/>
          </a:prstGeom>
        </p:spPr>
      </p:pic>
    </p:spTree>
    <p:extLst>
      <p:ext uri="{BB962C8B-B14F-4D97-AF65-F5344CB8AC3E}">
        <p14:creationId xmlns:p14="http://schemas.microsoft.com/office/powerpoint/2010/main" val="1522725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p:cNvPicPr preferRelativeResize="0"/>
          <p:nvPr/>
        </p:nvPicPr>
        <p:blipFill>
          <a:blip r:embed="rId3">
            <a:alphaModFix/>
          </a:blip>
          <a:stretch>
            <a:fillRect/>
          </a:stretch>
        </p:blipFill>
        <p:spPr>
          <a:xfrm>
            <a:off x="3640850" y="1327525"/>
            <a:ext cx="5346549" cy="3580774"/>
          </a:xfrm>
          <a:prstGeom prst="rect">
            <a:avLst/>
          </a:prstGeom>
          <a:noFill/>
          <a:ln>
            <a:noFill/>
          </a:ln>
        </p:spPr>
      </p:pic>
      <p:sp>
        <p:nvSpPr>
          <p:cNvPr id="223" name="Shape 223"/>
          <p:cNvSpPr txBox="1">
            <a:spLocks noGrp="1"/>
          </p:cNvSpPr>
          <p:nvPr>
            <p:ph type="title"/>
          </p:nvPr>
        </p:nvSpPr>
        <p:spPr>
          <a:xfrm>
            <a:off x="860078" y="445025"/>
            <a:ext cx="7972221"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N</a:t>
            </a:r>
            <a:r>
              <a:rPr lang="en" dirty="0" err="1"/>
              <a:t>ext</a:t>
            </a:r>
            <a:r>
              <a:rPr lang="en" dirty="0"/>
              <a:t> steps?</a:t>
            </a:r>
            <a:endParaRPr dirty="0"/>
          </a:p>
        </p:txBody>
      </p:sp>
      <p:sp>
        <p:nvSpPr>
          <p:cNvPr id="224" name="Shape 224"/>
          <p:cNvSpPr txBox="1">
            <a:spLocks noGrp="1"/>
          </p:cNvSpPr>
          <p:nvPr>
            <p:ph type="body" idx="1"/>
          </p:nvPr>
        </p:nvSpPr>
        <p:spPr>
          <a:xfrm>
            <a:off x="535675" y="1183199"/>
            <a:ext cx="2915400" cy="37251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US" dirty="0"/>
              <a:t>Gather data &amp; educate</a:t>
            </a:r>
            <a:r>
              <a:rPr lang="en" dirty="0"/>
              <a:t>!</a:t>
            </a:r>
            <a:endParaRPr dirty="0"/>
          </a:p>
          <a:p>
            <a:pPr marL="457200" lvl="0" indent="-317500" rtl="0">
              <a:spcBef>
                <a:spcPts val="0"/>
              </a:spcBef>
              <a:spcAft>
                <a:spcPts val="0"/>
              </a:spcAft>
              <a:buSzPts val="1400"/>
              <a:buChar char="●"/>
            </a:pPr>
            <a:r>
              <a:rPr lang="en-US" dirty="0"/>
              <a:t>Student sentiment survey</a:t>
            </a:r>
            <a:endParaRPr dirty="0"/>
          </a:p>
          <a:p>
            <a:pPr marL="457200" lvl="0" indent="-317500">
              <a:spcBef>
                <a:spcPts val="0"/>
              </a:spcBef>
              <a:spcAft>
                <a:spcPts val="0"/>
              </a:spcAft>
              <a:buSzPts val="1400"/>
              <a:buChar char="●"/>
            </a:pPr>
            <a:r>
              <a:rPr lang="en" dirty="0"/>
              <a:t>Faculty incentive pilot</a:t>
            </a:r>
            <a:endParaRPr dirty="0"/>
          </a:p>
          <a:p>
            <a:pPr marL="457200" lvl="0" indent="-317500" rtl="0">
              <a:spcBef>
                <a:spcPts val="0"/>
              </a:spcBef>
              <a:spcAft>
                <a:spcPts val="0"/>
              </a:spcAft>
              <a:buSzPts val="1400"/>
              <a:buChar char="●"/>
            </a:pPr>
            <a:r>
              <a:rPr lang="en" dirty="0"/>
              <a:t>Stealth OER education</a:t>
            </a:r>
            <a:endParaRPr dirty="0"/>
          </a:p>
          <a:p>
            <a:pPr marL="0" lvl="0" indent="0" rtl="0">
              <a:spcBef>
                <a:spcPts val="1600"/>
              </a:spcBef>
              <a:spcAft>
                <a:spcPts val="1600"/>
              </a:spcAft>
              <a:buNone/>
            </a:pPr>
            <a:endParaRPr dirty="0"/>
          </a:p>
        </p:txBody>
      </p:sp>
      <p:sp>
        <p:nvSpPr>
          <p:cNvPr id="225" name="Shape 225"/>
          <p:cNvSpPr txBox="1">
            <a:spLocks noGrp="1"/>
          </p:cNvSpPr>
          <p:nvPr>
            <p:ph type="body" idx="2"/>
          </p:nvPr>
        </p:nvSpPr>
        <p:spPr>
          <a:xfrm>
            <a:off x="6176700" y="1017725"/>
            <a:ext cx="2810700" cy="478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a:t>Student sentiment survey</a:t>
            </a:r>
            <a:endParaRPr/>
          </a:p>
        </p:txBody>
      </p:sp>
      <p:pic>
        <p:nvPicPr>
          <p:cNvPr id="226" name="Shape 226"/>
          <p:cNvPicPr preferRelativeResize="0"/>
          <p:nvPr/>
        </p:nvPicPr>
        <p:blipFill>
          <a:blip r:embed="rId4">
            <a:alphaModFix/>
          </a:blip>
          <a:stretch>
            <a:fillRect/>
          </a:stretch>
        </p:blipFill>
        <p:spPr>
          <a:xfrm>
            <a:off x="343213" y="2672823"/>
            <a:ext cx="3202749" cy="2235476"/>
          </a:xfrm>
          <a:prstGeom prst="rect">
            <a:avLst/>
          </a:prstGeom>
          <a:noFill/>
          <a:ln>
            <a:noFill/>
          </a:ln>
        </p:spPr>
      </p:pic>
      <p:cxnSp>
        <p:nvCxnSpPr>
          <p:cNvPr id="227" name="Shape 227"/>
          <p:cNvCxnSpPr/>
          <p:nvPr/>
        </p:nvCxnSpPr>
        <p:spPr>
          <a:xfrm>
            <a:off x="2953375" y="1610361"/>
            <a:ext cx="1730700" cy="68100"/>
          </a:xfrm>
          <a:prstGeom prst="straightConnector1">
            <a:avLst/>
          </a:prstGeom>
          <a:noFill/>
          <a:ln w="9525" cap="flat" cmpd="sng">
            <a:solidFill>
              <a:schemeClr val="dk2"/>
            </a:solidFill>
            <a:prstDash val="solid"/>
            <a:round/>
            <a:headEnd type="none" w="med" len="med"/>
            <a:tailEnd type="triangle" w="med" len="med"/>
          </a:ln>
        </p:spPr>
      </p:cxnSp>
      <p:cxnSp>
        <p:nvCxnSpPr>
          <p:cNvPr id="228" name="Shape 228"/>
          <p:cNvCxnSpPr>
            <a:cxnSpLocks/>
          </p:cNvCxnSpPr>
          <p:nvPr/>
        </p:nvCxnSpPr>
        <p:spPr>
          <a:xfrm>
            <a:off x="1700240" y="2342049"/>
            <a:ext cx="117600" cy="1653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932506" y="445025"/>
            <a:ext cx="7899794"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Discussion:</a:t>
            </a:r>
            <a:endParaRPr dirty="0"/>
          </a:p>
        </p:txBody>
      </p:sp>
      <p:sp>
        <p:nvSpPr>
          <p:cNvPr id="234" name="Shape 234"/>
          <p:cNvSpPr txBox="1">
            <a:spLocks noGrp="1"/>
          </p:cNvSpPr>
          <p:nvPr>
            <p:ph type="body" idx="1"/>
          </p:nvPr>
        </p:nvSpPr>
        <p:spPr>
          <a:xfrm>
            <a:off x="932506" y="1152475"/>
            <a:ext cx="4023807" cy="3101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Do you have burning questions or comments about anything you’ve heard during the presentation?</a:t>
            </a:r>
            <a:endParaRPr dirty="0"/>
          </a:p>
          <a:p>
            <a:pPr marL="0" lvl="0" indent="0">
              <a:spcBef>
                <a:spcPts val="1600"/>
              </a:spcBef>
              <a:spcAft>
                <a:spcPts val="0"/>
              </a:spcAft>
              <a:buNone/>
            </a:pPr>
            <a:r>
              <a:rPr lang="en" dirty="0"/>
              <a:t>Any thoughts about how else we (the library) might support our students? </a:t>
            </a:r>
            <a:endParaRPr dirty="0"/>
          </a:p>
          <a:p>
            <a:pPr marL="0" lvl="0" indent="0">
              <a:spcBef>
                <a:spcPts val="1600"/>
              </a:spcBef>
              <a:spcAft>
                <a:spcPts val="0"/>
              </a:spcAft>
              <a:buNone/>
            </a:pPr>
            <a:r>
              <a:rPr lang="en" dirty="0"/>
              <a:t>Do you see a role for us in this OER/Affordable Course Materials movement here at UC San Diego?</a:t>
            </a:r>
            <a:endParaRPr dirty="0"/>
          </a:p>
          <a:p>
            <a:pPr marL="0" lvl="0" indent="0">
              <a:spcBef>
                <a:spcPts val="1600"/>
              </a:spcBef>
              <a:buNone/>
            </a:pPr>
            <a:endParaRPr lang="en-US" dirty="0"/>
          </a:p>
          <a:p>
            <a:pPr marL="0" lvl="0" indent="0">
              <a:spcBef>
                <a:spcPts val="1600"/>
              </a:spcBef>
              <a:buNone/>
            </a:pPr>
            <a:r>
              <a:rPr lang="en-US" dirty="0">
                <a:hlinkClick r:id="rId3"/>
              </a:rPr>
              <a:t>https://ucsd.libguides.com/ScholCommToolKit</a:t>
            </a:r>
            <a:r>
              <a:rPr lang="en-US" dirty="0"/>
              <a:t>   </a:t>
            </a:r>
            <a:endParaRPr dirty="0"/>
          </a:p>
          <a:p>
            <a:pPr marL="0" lvl="0" indent="0">
              <a:spcBef>
                <a:spcPts val="1600"/>
              </a:spcBef>
              <a:spcAft>
                <a:spcPts val="1600"/>
              </a:spcAft>
              <a:buNone/>
            </a:pPr>
            <a:endParaRPr dirty="0"/>
          </a:p>
        </p:txBody>
      </p:sp>
      <p:sp>
        <p:nvSpPr>
          <p:cNvPr id="236" name="Shape 236"/>
          <p:cNvSpPr txBox="1"/>
          <p:nvPr/>
        </p:nvSpPr>
        <p:spPr>
          <a:xfrm>
            <a:off x="943708" y="4061925"/>
            <a:ext cx="4505369" cy="652800"/>
          </a:xfrm>
          <a:prstGeom prst="rect">
            <a:avLst/>
          </a:prstGeom>
          <a:noFill/>
          <a:ln>
            <a:noFill/>
          </a:ln>
        </p:spPr>
        <p:txBody>
          <a:bodyPr spcFirstLastPara="1" wrap="square" lIns="91425" tIns="91425" rIns="91425" bIns="91425" anchor="t" anchorCtr="0">
            <a:noAutofit/>
          </a:bodyPr>
          <a:lstStyle/>
          <a:p>
            <a:pPr lvl="0"/>
            <a:r>
              <a:rPr lang="en-US" u="sng" dirty="0">
                <a:solidFill>
                  <a:schemeClr val="hlink"/>
                </a:solidFill>
                <a:hlinkClick r:id="rId4"/>
              </a:rPr>
              <a:t>http://ucsd.libguides.com/OERforstudents</a:t>
            </a:r>
            <a:endParaRPr lang="en-US" u="sng" dirty="0">
              <a:solidFill>
                <a:schemeClr val="hlink"/>
              </a:solidFill>
            </a:endParaRPr>
          </a:p>
          <a:p>
            <a:pPr lvl="0"/>
            <a:r>
              <a:rPr lang="en-US" u="sng" dirty="0">
                <a:solidFill>
                  <a:schemeClr val="hlink"/>
                </a:solidFill>
                <a:hlinkClick r:id="rId5"/>
              </a:rPr>
              <a:t>http://ucsd.libguides.com/OERforfaculty</a:t>
            </a:r>
            <a:endParaRPr lang="en-US" u="sng" dirty="0">
              <a:solidFill>
                <a:schemeClr val="hlink"/>
              </a:solidFill>
            </a:endParaRPr>
          </a:p>
          <a:p>
            <a:pPr lvl="0"/>
            <a:endParaRPr lang="en-US" u="sng" dirty="0">
              <a:solidFill>
                <a:schemeClr val="hlink"/>
              </a:solidFill>
            </a:endParaRPr>
          </a:p>
          <a:p>
            <a:pPr lvl="0"/>
            <a:r>
              <a:rPr lang="en-US" dirty="0">
                <a:hlinkClick r:id="rId6"/>
              </a:rPr>
              <a:t>https://wikieducator.org/Educators_care/Defining_OER</a:t>
            </a:r>
            <a:r>
              <a:rPr lang="en-US" dirty="0"/>
              <a:t> </a:t>
            </a:r>
            <a:endParaRPr dirty="0"/>
          </a:p>
        </p:txBody>
      </p:sp>
      <p:pic>
        <p:nvPicPr>
          <p:cNvPr id="2" name="Picture 1">
            <a:extLst>
              <a:ext uri="{FF2B5EF4-FFF2-40B4-BE49-F238E27FC236}">
                <a16:creationId xmlns:a16="http://schemas.microsoft.com/office/drawing/2014/main" id="{59FBA8F9-7DC1-724B-85B9-240AA66D8181}"/>
              </a:ext>
            </a:extLst>
          </p:cNvPr>
          <p:cNvPicPr>
            <a:picLocks noChangeAspect="1"/>
          </p:cNvPicPr>
          <p:nvPr/>
        </p:nvPicPr>
        <p:blipFill>
          <a:blip r:embed="rId7"/>
          <a:stretch>
            <a:fillRect/>
          </a:stretch>
        </p:blipFill>
        <p:spPr>
          <a:xfrm>
            <a:off x="5131491" y="1352702"/>
            <a:ext cx="3270557" cy="2200467"/>
          </a:xfrm>
          <a:prstGeom prst="rect">
            <a:avLst/>
          </a:prstGeom>
        </p:spPr>
      </p:pic>
      <p:sp>
        <p:nvSpPr>
          <p:cNvPr id="3" name="TextBox 2">
            <a:extLst>
              <a:ext uri="{FF2B5EF4-FFF2-40B4-BE49-F238E27FC236}">
                <a16:creationId xmlns:a16="http://schemas.microsoft.com/office/drawing/2014/main" id="{E35A54C3-2B98-2949-BA97-691CCCD09D09}"/>
              </a:ext>
            </a:extLst>
          </p:cNvPr>
          <p:cNvSpPr txBox="1"/>
          <p:nvPr/>
        </p:nvSpPr>
        <p:spPr>
          <a:xfrm>
            <a:off x="5131491" y="931212"/>
            <a:ext cx="3270557" cy="307777"/>
          </a:xfrm>
          <a:prstGeom prst="rect">
            <a:avLst/>
          </a:prstGeom>
          <a:noFill/>
        </p:spPr>
        <p:txBody>
          <a:bodyPr wrap="square" rtlCol="0">
            <a:spAutoFit/>
          </a:bodyPr>
          <a:lstStyle/>
          <a:p>
            <a:r>
              <a:rPr lang="en-US" dirty="0">
                <a:hlinkClick r:id="rId8"/>
              </a:rPr>
              <a:t>https://www.openeducationweek.org/</a:t>
            </a:r>
            <a:r>
              <a:rPr lang="en-US" dirty="0"/>
              <a:t> </a:t>
            </a:r>
          </a:p>
        </p:txBody>
      </p:sp>
      <p:sp>
        <p:nvSpPr>
          <p:cNvPr id="4" name="TextBox 3">
            <a:extLst>
              <a:ext uri="{FF2B5EF4-FFF2-40B4-BE49-F238E27FC236}">
                <a16:creationId xmlns:a16="http://schemas.microsoft.com/office/drawing/2014/main" id="{95FF48F2-1612-2A45-8AA2-D9A41B01F712}"/>
              </a:ext>
            </a:extLst>
          </p:cNvPr>
          <p:cNvSpPr txBox="1"/>
          <p:nvPr/>
        </p:nvSpPr>
        <p:spPr>
          <a:xfrm>
            <a:off x="5010912" y="3911097"/>
            <a:ext cx="3263955" cy="738664"/>
          </a:xfrm>
          <a:prstGeom prst="rect">
            <a:avLst/>
          </a:prstGeom>
          <a:noFill/>
        </p:spPr>
        <p:txBody>
          <a:bodyPr wrap="square" rtlCol="0">
            <a:spAutoFit/>
          </a:bodyPr>
          <a:lstStyle/>
          <a:p>
            <a:r>
              <a:rPr lang="en-US" dirty="0">
                <a:hlinkClick r:id="rId9"/>
              </a:rPr>
              <a:t>OpenEd 2017 notes</a:t>
            </a:r>
            <a:endParaRPr lang="en-US" dirty="0"/>
          </a:p>
          <a:p>
            <a:r>
              <a:rPr lang="en-US" dirty="0">
                <a:hlinkClick r:id="rId10"/>
              </a:rPr>
              <a:t>Libraries &amp; OER conference call notes</a:t>
            </a:r>
            <a:endParaRPr lang="en-US" dirty="0"/>
          </a:p>
          <a:p>
            <a:r>
              <a:rPr lang="en-US" dirty="0">
                <a:hlinkClick r:id="rId11"/>
              </a:rPr>
              <a:t>PIRGs – student debt</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1C82C6-C991-DE46-93F0-388F74A9D976}"/>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B6001A82-1BB8-2B4E-8C70-0B46C407ACEC}"/>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B0F16BB0-84D8-D140-A383-5BF2C1536A2C}"/>
              </a:ext>
            </a:extLst>
          </p:cNvPr>
          <p:cNvPicPr>
            <a:picLocks noChangeAspect="1"/>
          </p:cNvPicPr>
          <p:nvPr/>
        </p:nvPicPr>
        <p:blipFill>
          <a:blip r:embed="rId3"/>
          <a:stretch>
            <a:fillRect/>
          </a:stretch>
        </p:blipFill>
        <p:spPr>
          <a:xfrm>
            <a:off x="0" y="124521"/>
            <a:ext cx="9144000" cy="4894458"/>
          </a:xfrm>
          <a:prstGeom prst="rect">
            <a:avLst/>
          </a:prstGeom>
        </p:spPr>
      </p:pic>
      <p:sp>
        <p:nvSpPr>
          <p:cNvPr id="2" name="TextBox 1">
            <a:extLst>
              <a:ext uri="{FF2B5EF4-FFF2-40B4-BE49-F238E27FC236}">
                <a16:creationId xmlns:a16="http://schemas.microsoft.com/office/drawing/2014/main" id="{49FEC1BC-8CCD-AB4D-8120-9CF39ECC9E36}"/>
              </a:ext>
            </a:extLst>
          </p:cNvPr>
          <p:cNvSpPr txBox="1"/>
          <p:nvPr/>
        </p:nvSpPr>
        <p:spPr>
          <a:xfrm>
            <a:off x="3582560" y="2668516"/>
            <a:ext cx="5177127" cy="1877437"/>
          </a:xfrm>
          <a:prstGeom prst="rect">
            <a:avLst/>
          </a:prstGeom>
          <a:noFill/>
        </p:spPr>
        <p:txBody>
          <a:bodyPr wrap="square" rtlCol="0">
            <a:spAutoFit/>
          </a:bodyPr>
          <a:lstStyle/>
          <a:p>
            <a:pPr marL="285750" indent="-285750">
              <a:buFont typeface="Arial" panose="020B0604020202020204" pitchFamily="34" charset="0"/>
              <a:buChar char="•"/>
            </a:pPr>
            <a:r>
              <a:rPr lang="en-US" dirty="0"/>
              <a:t>low-cost or free alternatives to expensive course materials, such as </a:t>
            </a:r>
          </a:p>
          <a:p>
            <a:pPr marL="285750" indent="-285750">
              <a:buFont typeface="Arial" panose="020B0604020202020204" pitchFamily="34" charset="0"/>
              <a:buChar char="•"/>
            </a:pPr>
            <a:r>
              <a:rPr lang="en-US" dirty="0"/>
              <a:t>open-access scholarly resources, </a:t>
            </a:r>
          </a:p>
          <a:p>
            <a:pPr marL="285750" indent="-285750">
              <a:buFont typeface="Arial" panose="020B0604020202020204" pitchFamily="34" charset="0"/>
              <a:buChar char="•"/>
            </a:pPr>
            <a:r>
              <a:rPr lang="en-US" dirty="0"/>
              <a:t>Library-licensed and owned resources in print or digital form, </a:t>
            </a:r>
          </a:p>
          <a:p>
            <a:pPr marL="285750" indent="-285750">
              <a:buFont typeface="Arial" panose="020B0604020202020204" pitchFamily="34" charset="0"/>
              <a:buChar char="•"/>
            </a:pPr>
            <a:r>
              <a:rPr lang="en-US" dirty="0"/>
              <a:t>reformatted special collections items, and </a:t>
            </a:r>
          </a:p>
          <a:p>
            <a:pPr marL="285750" indent="-285750">
              <a:buFont typeface="Arial" panose="020B0604020202020204" pitchFamily="34" charset="0"/>
              <a:buChar char="•"/>
            </a:pPr>
            <a:r>
              <a:rPr lang="en-US" dirty="0"/>
              <a:t>learning objects and texts that faculty create themselves.</a:t>
            </a:r>
          </a:p>
          <a:p>
            <a:r>
              <a:rPr lang="en-US" sz="900" dirty="0">
                <a:hlinkClick r:id="rId4"/>
              </a:rPr>
              <a:t>http://www.library.ucla.edu/about/about-collections/open-scholarship-collections-policy/affordable-course-materials-initiative</a:t>
            </a:r>
            <a:r>
              <a:rPr lang="en-US" sz="900" dirty="0"/>
              <a:t> </a:t>
            </a:r>
          </a:p>
        </p:txBody>
      </p:sp>
      <p:sp>
        <p:nvSpPr>
          <p:cNvPr id="3" name="TextBox 2">
            <a:extLst>
              <a:ext uri="{FF2B5EF4-FFF2-40B4-BE49-F238E27FC236}">
                <a16:creationId xmlns:a16="http://schemas.microsoft.com/office/drawing/2014/main" id="{40A99DE6-09B9-6B47-9D8E-47A2E8FC98FE}"/>
              </a:ext>
            </a:extLst>
          </p:cNvPr>
          <p:cNvSpPr txBox="1"/>
          <p:nvPr/>
        </p:nvSpPr>
        <p:spPr>
          <a:xfrm>
            <a:off x="4247322" y="2067339"/>
            <a:ext cx="4128052" cy="507831"/>
          </a:xfrm>
          <a:prstGeom prst="rect">
            <a:avLst/>
          </a:prstGeom>
          <a:noFill/>
        </p:spPr>
        <p:txBody>
          <a:bodyPr wrap="square" rtlCol="0">
            <a:spAutoFit/>
          </a:bodyPr>
          <a:lstStyle/>
          <a:p>
            <a:r>
              <a:rPr lang="en-US" sz="900" dirty="0">
                <a:hlinkClick r:id="rId5"/>
              </a:rPr>
              <a:t>https://www.alastore.ala.org/content/affordable-course-materials-electronic-textbooks-and-open-educational-resources-alcts</a:t>
            </a:r>
            <a:r>
              <a:rPr lang="en-US" sz="900" dirty="0"/>
              <a:t> </a:t>
            </a:r>
          </a:p>
          <a:p>
            <a:endParaRPr lang="en-US" sz="900" dirty="0"/>
          </a:p>
        </p:txBody>
      </p:sp>
    </p:spTree>
    <p:extLst>
      <p:ext uri="{BB962C8B-B14F-4D97-AF65-F5344CB8AC3E}">
        <p14:creationId xmlns:p14="http://schemas.microsoft.com/office/powerpoint/2010/main" val="79495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2432197" y="277978"/>
            <a:ext cx="6140303" cy="3575909"/>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a:t>So, why </a:t>
            </a:r>
            <a:br>
              <a:rPr lang="en" dirty="0"/>
            </a:br>
            <a:r>
              <a:rPr lang="en" dirty="0"/>
              <a:t>does this matter?</a:t>
            </a:r>
            <a:endParaRPr dirty="0"/>
          </a:p>
        </p:txBody>
      </p:sp>
      <p:sp>
        <p:nvSpPr>
          <p:cNvPr id="2" name="Text Placeholder 1">
            <a:extLst>
              <a:ext uri="{FF2B5EF4-FFF2-40B4-BE49-F238E27FC236}">
                <a16:creationId xmlns:a16="http://schemas.microsoft.com/office/drawing/2014/main" id="{9C8D4EEF-8861-0C4F-984B-F065E3E9954A}"/>
              </a:ext>
            </a:extLst>
          </p:cNvPr>
          <p:cNvSpPr>
            <a:spLocks noGrp="1"/>
          </p:cNvSpPr>
          <p:nvPr>
            <p:ph type="body" idx="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a:extLst>
              <a:ext uri="{FF2B5EF4-FFF2-40B4-BE49-F238E27FC236}">
                <a16:creationId xmlns:a16="http://schemas.microsoft.com/office/drawing/2014/main" id="{D4F86B81-81D6-FE46-B32B-3D79EC58BDB1}"/>
              </a:ext>
            </a:extLst>
          </p:cNvPr>
          <p:cNvPicPr>
            <a:picLocks noChangeAspect="1"/>
          </p:cNvPicPr>
          <p:nvPr/>
        </p:nvPicPr>
        <p:blipFill>
          <a:blip r:embed="rId3"/>
          <a:stretch>
            <a:fillRect/>
          </a:stretch>
        </p:blipFill>
        <p:spPr>
          <a:xfrm>
            <a:off x="218077" y="738837"/>
            <a:ext cx="8786936" cy="3536880"/>
          </a:xfrm>
          <a:prstGeom prst="rect">
            <a:avLst/>
          </a:prstGeom>
        </p:spPr>
      </p:pic>
      <p:sp>
        <p:nvSpPr>
          <p:cNvPr id="5" name="Subtitle 4">
            <a:extLst>
              <a:ext uri="{FF2B5EF4-FFF2-40B4-BE49-F238E27FC236}">
                <a16:creationId xmlns:a16="http://schemas.microsoft.com/office/drawing/2014/main" id="{2AF3A90B-5204-3B41-A719-24686D1FCA3A}"/>
              </a:ext>
            </a:extLst>
          </p:cNvPr>
          <p:cNvSpPr>
            <a:spLocks noGrp="1"/>
          </p:cNvSpPr>
          <p:nvPr>
            <p:ph type="subTitle" idx="1"/>
          </p:nvPr>
        </p:nvSpPr>
        <p:spPr/>
        <p:txBody>
          <a:bodyPr/>
          <a:lstStyle/>
          <a:p>
            <a:r>
              <a:rPr lang="en-US" dirty="0"/>
              <a:t>Source: Trends in college pricing – college board</a:t>
            </a:r>
          </a:p>
        </p:txBody>
      </p:sp>
      <p:sp>
        <p:nvSpPr>
          <p:cNvPr id="8" name="Subtitle 4">
            <a:extLst>
              <a:ext uri="{FF2B5EF4-FFF2-40B4-BE49-F238E27FC236}">
                <a16:creationId xmlns:a16="http://schemas.microsoft.com/office/drawing/2014/main" id="{2B6D63C6-A7B6-B941-8272-E6B51B179C42}"/>
              </a:ext>
            </a:extLst>
          </p:cNvPr>
          <p:cNvSpPr txBox="1">
            <a:spLocks/>
          </p:cNvSpPr>
          <p:nvPr/>
        </p:nvSpPr>
        <p:spPr>
          <a:xfrm>
            <a:off x="1126539" y="182128"/>
            <a:ext cx="6904053" cy="556709"/>
          </a:xfrm>
          <a:prstGeom prst="rect">
            <a:avLst/>
          </a:prstGeom>
        </p:spPr>
        <p:txBody>
          <a:bodyPr vert="horz" lIns="91440" tIns="45720" rIns="91440" bIns="45720" rtlCol="0" anchor="t">
            <a:normAutofit/>
          </a:bodyPr>
          <a:lstStyle>
            <a:lvl1pPr marL="0" indent="0" algn="ctr" defTabSz="685800" rtl="0" eaLnBrk="1" latinLnBrk="0" hangingPunct="1">
              <a:lnSpc>
                <a:spcPct val="100000"/>
              </a:lnSpc>
              <a:spcBef>
                <a:spcPts val="525"/>
              </a:spcBef>
              <a:buClr>
                <a:schemeClr val="tx2"/>
              </a:buClr>
              <a:buFont typeface="Arial" panose="020B0604020202020204" pitchFamily="34" charset="0"/>
              <a:buNone/>
              <a:defRPr sz="1500" b="1" i="0" kern="1200" cap="all" spc="300" baseline="0">
                <a:solidFill>
                  <a:schemeClr val="tx2"/>
                </a:solidFill>
                <a:latin typeface="+mn-lt"/>
                <a:ea typeface="+mn-ea"/>
                <a:cs typeface="+mn-cs"/>
              </a:defRPr>
            </a:lvl1pPr>
            <a:lvl2pPr marL="342900" indent="0" algn="ctr" defTabSz="685800" rtl="0" eaLnBrk="1" latinLnBrk="0" hangingPunct="1">
              <a:lnSpc>
                <a:spcPct val="110000"/>
              </a:lnSpc>
              <a:spcBef>
                <a:spcPts val="525"/>
              </a:spcBef>
              <a:buClr>
                <a:schemeClr val="tx2"/>
              </a:buClr>
              <a:buFont typeface="Gill Sans MT" panose="020B0502020104020203" pitchFamily="34" charset="0"/>
              <a:buNone/>
              <a:defRPr sz="1500" kern="1200">
                <a:solidFill>
                  <a:schemeClr val="tx1">
                    <a:lumMod val="65000"/>
                    <a:lumOff val="35000"/>
                  </a:schemeClr>
                </a:solidFill>
                <a:latin typeface="+mn-lt"/>
                <a:ea typeface="+mn-ea"/>
                <a:cs typeface="+mn-cs"/>
              </a:defRPr>
            </a:lvl2pPr>
            <a:lvl3pPr marL="685800" indent="0" algn="ctr" defTabSz="685800" rtl="0" eaLnBrk="1" latinLnBrk="0" hangingPunct="1">
              <a:lnSpc>
                <a:spcPct val="110000"/>
              </a:lnSpc>
              <a:spcBef>
                <a:spcPts val="525"/>
              </a:spcBef>
              <a:buClr>
                <a:schemeClr val="tx2"/>
              </a:buClr>
              <a:buFont typeface="Arial" panose="020B0604020202020204" pitchFamily="34" charset="0"/>
              <a:buNone/>
              <a:defRPr sz="1350" kern="1200">
                <a:solidFill>
                  <a:schemeClr val="tx1">
                    <a:lumMod val="65000"/>
                    <a:lumOff val="35000"/>
                  </a:schemeClr>
                </a:solidFill>
                <a:latin typeface="+mn-lt"/>
                <a:ea typeface="+mn-ea"/>
                <a:cs typeface="+mn-cs"/>
              </a:defRPr>
            </a:lvl3pPr>
            <a:lvl4pPr marL="1028700" indent="0" algn="ctr" defTabSz="685800" rtl="0" eaLnBrk="1" latinLnBrk="0" hangingPunct="1">
              <a:lnSpc>
                <a:spcPct val="110000"/>
              </a:lnSpc>
              <a:spcBef>
                <a:spcPts val="525"/>
              </a:spcBef>
              <a:buClr>
                <a:schemeClr val="tx2"/>
              </a:buClr>
              <a:buFont typeface="Gill Sans MT" panose="020B0502020104020203" pitchFamily="34" charset="0"/>
              <a:buNone/>
              <a:defRPr sz="1200" kern="1200">
                <a:solidFill>
                  <a:schemeClr val="tx1">
                    <a:lumMod val="65000"/>
                    <a:lumOff val="35000"/>
                  </a:schemeClr>
                </a:solidFill>
                <a:latin typeface="+mn-lt"/>
                <a:ea typeface="+mn-ea"/>
                <a:cs typeface="+mn-cs"/>
              </a:defRPr>
            </a:lvl4pPr>
            <a:lvl5pPr marL="1371600" indent="0" algn="ctr" defTabSz="685800" rtl="0" eaLnBrk="1" latinLnBrk="0" hangingPunct="1">
              <a:lnSpc>
                <a:spcPct val="110000"/>
              </a:lnSpc>
              <a:spcBef>
                <a:spcPts val="525"/>
              </a:spcBef>
              <a:buClr>
                <a:schemeClr val="tx2"/>
              </a:buClr>
              <a:buFont typeface="Arial" panose="020B0604020202020204" pitchFamily="34" charset="0"/>
              <a:buNone/>
              <a:defRPr sz="1200" kern="1200">
                <a:solidFill>
                  <a:schemeClr val="tx1">
                    <a:lumMod val="65000"/>
                    <a:lumOff val="35000"/>
                  </a:schemeClr>
                </a:solidFill>
                <a:latin typeface="+mn-lt"/>
                <a:ea typeface="+mn-ea"/>
                <a:cs typeface="+mn-cs"/>
              </a:defRPr>
            </a:lvl5pPr>
            <a:lvl6pPr marL="1714500" indent="0" algn="ctr" defTabSz="685800" rtl="0" eaLnBrk="1" latinLnBrk="0" hangingPunct="1">
              <a:lnSpc>
                <a:spcPct val="110000"/>
              </a:lnSpc>
              <a:spcBef>
                <a:spcPts val="525"/>
              </a:spcBef>
              <a:buClr>
                <a:schemeClr val="tx2"/>
              </a:buClr>
              <a:buFont typeface="Gill Sans MT" panose="020B0502020104020203" pitchFamily="34" charset="0"/>
              <a:buNone/>
              <a:defRPr sz="1200" kern="1200">
                <a:solidFill>
                  <a:schemeClr val="tx1">
                    <a:lumMod val="65000"/>
                    <a:lumOff val="35000"/>
                  </a:schemeClr>
                </a:solidFill>
                <a:latin typeface="+mn-lt"/>
                <a:ea typeface="+mn-ea"/>
                <a:cs typeface="+mn-cs"/>
              </a:defRPr>
            </a:lvl6pPr>
            <a:lvl7pPr marL="2057400" indent="0" algn="ctr" defTabSz="685800" rtl="0" eaLnBrk="1" latinLnBrk="0" hangingPunct="1">
              <a:lnSpc>
                <a:spcPct val="110000"/>
              </a:lnSpc>
              <a:spcBef>
                <a:spcPts val="525"/>
              </a:spcBef>
              <a:buClr>
                <a:schemeClr val="tx2"/>
              </a:buClr>
              <a:buFont typeface="Arial" panose="020B0604020202020204" pitchFamily="34" charset="0"/>
              <a:buNone/>
              <a:defRPr sz="1200" kern="1200">
                <a:solidFill>
                  <a:schemeClr val="tx1">
                    <a:lumMod val="65000"/>
                    <a:lumOff val="35000"/>
                  </a:schemeClr>
                </a:solidFill>
                <a:latin typeface="+mn-lt"/>
                <a:ea typeface="+mn-ea"/>
                <a:cs typeface="+mn-cs"/>
              </a:defRPr>
            </a:lvl7pPr>
            <a:lvl8pPr marL="2400300" indent="0" algn="ctr" defTabSz="685800" rtl="0" eaLnBrk="1" latinLnBrk="0" hangingPunct="1">
              <a:lnSpc>
                <a:spcPct val="110000"/>
              </a:lnSpc>
              <a:spcBef>
                <a:spcPts val="525"/>
              </a:spcBef>
              <a:buClr>
                <a:schemeClr val="tx2"/>
              </a:buClr>
              <a:buFont typeface="Gill Sans MT" panose="020B0502020104020203" pitchFamily="34" charset="0"/>
              <a:buNone/>
              <a:defRPr sz="1200" kern="1200" baseline="0">
                <a:solidFill>
                  <a:schemeClr val="tx1">
                    <a:lumMod val="65000"/>
                    <a:lumOff val="35000"/>
                  </a:schemeClr>
                </a:solidFill>
                <a:latin typeface="+mn-lt"/>
                <a:ea typeface="+mn-ea"/>
                <a:cs typeface="+mn-cs"/>
              </a:defRPr>
            </a:lvl8pPr>
            <a:lvl9pPr marL="2743200" indent="0" algn="ctr" defTabSz="685800" rtl="0" eaLnBrk="1" latinLnBrk="0" hangingPunct="1">
              <a:lnSpc>
                <a:spcPct val="110000"/>
              </a:lnSpc>
              <a:spcBef>
                <a:spcPts val="525"/>
              </a:spcBef>
              <a:buClr>
                <a:schemeClr val="tx2"/>
              </a:buClr>
              <a:buFont typeface="Arial" panose="020B0604020202020204" pitchFamily="34" charset="0"/>
              <a:buNone/>
              <a:defRPr sz="1200" kern="1200" baseline="0">
                <a:solidFill>
                  <a:schemeClr val="tx1">
                    <a:lumMod val="65000"/>
                    <a:lumOff val="35000"/>
                  </a:schemeClr>
                </a:solidFill>
                <a:latin typeface="+mn-lt"/>
                <a:ea typeface="+mn-ea"/>
                <a:cs typeface="+mn-cs"/>
              </a:defRPr>
            </a:lvl9pPr>
          </a:lstStyle>
          <a:p>
            <a:r>
              <a:rPr lang="en-US" dirty="0"/>
              <a:t>Average Estimated Undergraduate Budgets, 2017-2018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subTitle" idx="1"/>
          </p:nvPr>
        </p:nvSpPr>
        <p:spPr>
          <a:xfrm>
            <a:off x="311700" y="135425"/>
            <a:ext cx="8520600" cy="792600"/>
          </a:xfrm>
          <a:prstGeom prst="rect">
            <a:avLst/>
          </a:prstGeom>
        </p:spPr>
        <p:txBody>
          <a:bodyPr spcFirstLastPara="1" wrap="square" lIns="91425" tIns="91425" rIns="91425" bIns="91425" anchor="t" anchorCtr="0">
            <a:noAutofit/>
          </a:bodyPr>
          <a:lstStyle/>
          <a:p>
            <a:pPr lvl="0">
              <a:spcBef>
                <a:spcPts val="0"/>
              </a:spcBef>
            </a:pPr>
            <a:r>
              <a:rPr lang="en-US" dirty="0"/>
              <a:t>Estimated Budget/Cost of Attendance for Undergraduates 2017–2018 </a:t>
            </a:r>
            <a:r>
              <a:rPr lang="en" dirty="0"/>
              <a:t>at UC San Diego</a:t>
            </a:r>
            <a:endParaRPr dirty="0"/>
          </a:p>
        </p:txBody>
      </p:sp>
      <p:sp>
        <p:nvSpPr>
          <p:cNvPr id="80" name="Shape 80"/>
          <p:cNvSpPr txBox="1"/>
          <p:nvPr/>
        </p:nvSpPr>
        <p:spPr>
          <a:xfrm>
            <a:off x="219457" y="4893696"/>
            <a:ext cx="8924543" cy="282000"/>
          </a:xfrm>
          <a:prstGeom prst="rect">
            <a:avLst/>
          </a:prstGeom>
          <a:noFill/>
          <a:ln>
            <a:noFill/>
          </a:ln>
        </p:spPr>
        <p:txBody>
          <a:bodyPr spcFirstLastPara="1" wrap="square" lIns="91425" tIns="91425" rIns="91425" bIns="91425" anchor="t" anchorCtr="0">
            <a:noAutofit/>
          </a:bodyPr>
          <a:lstStyle/>
          <a:p>
            <a:pPr lvl="0"/>
            <a:r>
              <a:rPr lang="en-US" sz="800" b="1" kern="1200" cap="all" spc="300" dirty="0">
                <a:solidFill>
                  <a:schemeClr val="tx2"/>
                </a:solidFill>
                <a:latin typeface="Al Nile" pitchFamily="2" charset="-78"/>
                <a:ea typeface="+mn-ea"/>
                <a:cs typeface="Al Nile" pitchFamily="2" charset="-78"/>
                <a:sym typeface="Times New Roman"/>
              </a:rPr>
              <a:t>Source: https://</a:t>
            </a:r>
            <a:r>
              <a:rPr lang="en-US" sz="800" b="1" kern="1200" cap="all" spc="300" dirty="0" err="1">
                <a:solidFill>
                  <a:schemeClr val="tx2"/>
                </a:solidFill>
                <a:latin typeface="Al Nile" pitchFamily="2" charset="-78"/>
                <a:ea typeface="+mn-ea"/>
                <a:cs typeface="Al Nile" pitchFamily="2" charset="-78"/>
                <a:sym typeface="Times New Roman"/>
              </a:rPr>
              <a:t>students.ucsd.edu</a:t>
            </a:r>
            <a:r>
              <a:rPr lang="en-US" sz="800" b="1" kern="1200" cap="all" spc="300" dirty="0">
                <a:solidFill>
                  <a:schemeClr val="tx2"/>
                </a:solidFill>
                <a:latin typeface="Al Nile" pitchFamily="2" charset="-78"/>
                <a:ea typeface="+mn-ea"/>
                <a:cs typeface="Al Nile" pitchFamily="2" charset="-78"/>
                <a:sym typeface="Times New Roman"/>
              </a:rPr>
              <a:t>/finances/financial-aid/budgeting/undergrad-2017-18.html</a:t>
            </a:r>
            <a:endParaRPr sz="800" b="1" kern="1200" cap="all" spc="300" dirty="0">
              <a:solidFill>
                <a:schemeClr val="tx2"/>
              </a:solidFill>
              <a:latin typeface="Al Nile" pitchFamily="2" charset="-78"/>
              <a:ea typeface="+mn-ea"/>
              <a:cs typeface="Al Nile" pitchFamily="2" charset="-78"/>
              <a:sym typeface="Times New Roman"/>
            </a:endParaRPr>
          </a:p>
        </p:txBody>
      </p:sp>
      <p:pic>
        <p:nvPicPr>
          <p:cNvPr id="2" name="Picture 1">
            <a:extLst>
              <a:ext uri="{FF2B5EF4-FFF2-40B4-BE49-F238E27FC236}">
                <a16:creationId xmlns:a16="http://schemas.microsoft.com/office/drawing/2014/main" id="{C5304FAB-FAC9-5042-8244-73439FAA807A}"/>
              </a:ext>
            </a:extLst>
          </p:cNvPr>
          <p:cNvPicPr>
            <a:picLocks noChangeAspect="1"/>
          </p:cNvPicPr>
          <p:nvPr/>
        </p:nvPicPr>
        <p:blipFill>
          <a:blip r:embed="rId3"/>
          <a:stretch>
            <a:fillRect/>
          </a:stretch>
        </p:blipFill>
        <p:spPr>
          <a:xfrm>
            <a:off x="1471221" y="814879"/>
            <a:ext cx="6201557" cy="407881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2C24AC-F107-B44C-A4E2-C48BDF852C4E}"/>
              </a:ext>
            </a:extLst>
          </p:cNvPr>
          <p:cNvPicPr>
            <a:picLocks noChangeAspect="1"/>
          </p:cNvPicPr>
          <p:nvPr/>
        </p:nvPicPr>
        <p:blipFill>
          <a:blip r:embed="rId3"/>
          <a:stretch>
            <a:fillRect/>
          </a:stretch>
        </p:blipFill>
        <p:spPr>
          <a:xfrm>
            <a:off x="735259" y="0"/>
            <a:ext cx="7673481" cy="5143500"/>
          </a:xfrm>
          <a:prstGeom prst="rect">
            <a:avLst/>
          </a:prstGeom>
        </p:spPr>
      </p:pic>
    </p:spTree>
    <p:extLst>
      <p:ext uri="{BB962C8B-B14F-4D97-AF65-F5344CB8AC3E}">
        <p14:creationId xmlns:p14="http://schemas.microsoft.com/office/powerpoint/2010/main" val="2650196136"/>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{1F2DF487-0FBC-E245-B414-54EAB7FD05D9}tf10001071</Template>
  <TotalTime>3445</TotalTime>
  <Words>2038</Words>
  <Application>Microsoft Macintosh PowerPoint</Application>
  <PresentationFormat>On-screen Show (16:9)</PresentationFormat>
  <Paragraphs>197</Paragraphs>
  <Slides>41</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Gill Sans MT</vt:lpstr>
      <vt:lpstr>Calibri</vt:lpstr>
      <vt:lpstr>Arial</vt:lpstr>
      <vt:lpstr>Wingdings</vt:lpstr>
      <vt:lpstr>Bree Serif</vt:lpstr>
      <vt:lpstr>Verdana</vt:lpstr>
      <vt:lpstr>Impact</vt:lpstr>
      <vt:lpstr>Al Nile</vt:lpstr>
      <vt:lpstr>Times New Roman</vt:lpstr>
      <vt:lpstr>Badge</vt:lpstr>
      <vt:lpstr>PowerPoint Presentation</vt:lpstr>
      <vt:lpstr>PowerPoint Presentation</vt:lpstr>
      <vt:lpstr>PowerPoint Presentation</vt:lpstr>
      <vt:lpstr>PowerPoint Presentation</vt:lpstr>
      <vt:lpstr>PowerPoint Presentation</vt:lpstr>
      <vt:lpstr>So, why  does this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for the love of Pete,  is this  still a thing? </vt:lpstr>
      <vt:lpstr>PowerPoint Presentation</vt:lpstr>
      <vt:lpstr>PowerPoint Presentation</vt:lpstr>
      <vt:lpstr>But really,  how can the library help? </vt:lpstr>
      <vt:lpstr>Here’s what is going on at  UC San Diego...</vt:lpstr>
      <vt:lpstr>Bookstore – our goals</vt:lpstr>
      <vt:lpstr>Bookstore – What We do </vt:lpstr>
      <vt:lpstr>ucsD  - Calpirg </vt:lpstr>
      <vt:lpstr>Library Research guides &amp; advocacy</vt:lpstr>
      <vt:lpstr>Collections – textbook purchases</vt:lpstr>
      <vt:lpstr>Collections – textbook purchases</vt:lpstr>
      <vt:lpstr>What is going on out there?</vt:lpstr>
      <vt:lpstr>academic libraries</vt:lpstr>
      <vt:lpstr>PowerPoint Presentation</vt:lpstr>
      <vt:lpstr>PowerPoint Presentation</vt:lpstr>
      <vt:lpstr>Help wanted</vt:lpstr>
      <vt:lpstr>Open Textbook Initiatives</vt:lpstr>
      <vt:lpstr>State-wide initiatives</vt:lpstr>
      <vt:lpstr>opportunities</vt:lpstr>
      <vt:lpstr>Ucsd mission – student centered</vt:lpstr>
      <vt:lpstr>get to know faculty and discipline</vt:lpstr>
      <vt:lpstr>Make connections in academic administration</vt:lpstr>
      <vt:lpstr>Student sentiment survey - results are consistent across institutions </vt:lpstr>
      <vt:lpstr>Student sentiment survey - implications for the library, for faculty, for the college ...</vt:lpstr>
      <vt:lpstr>PowerPoint Presentation</vt:lpstr>
      <vt:lpstr>Have any of you had similar conversations with faculty or students?</vt:lpstr>
      <vt:lpstr>Next steps?</vt:lpstr>
      <vt:lpstr>Discussion: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Swift, Allegra</cp:lastModifiedBy>
  <cp:revision>50</cp:revision>
  <dcterms:modified xsi:type="dcterms:W3CDTF">2018-03-05T19:05:25Z</dcterms:modified>
</cp:coreProperties>
</file>