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0D214E7-3CC5-493F-A1DB-D03585541B27}">
  <a:tblStyle styleId="{30D214E7-3CC5-493F-A1DB-D03585541B2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pnas.org/content/early/2018/03/08/1708272114" TargetMode="External"/><Relationship Id="rId3" Type="http://schemas.openxmlformats.org/officeDocument/2006/relationships/hyperlink" Target="https://www.nature.com/news/1-500-scientists-lift-the-lid-on-reproducibility-1.19970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358de7970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358de7970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358de7970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358de7970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http://www.pnas.org/content/early/2018/03/08/1708272114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https://www.nature.com/news/1-500-scientists-lift-the-lid-on-reproducibility-1.19970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37580d4b1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37580d4b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437580d4b1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437580d4b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37580d4b1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37580d4b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f82447617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f8244761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37580d4b1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37580d4b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37580d4b1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37580d4b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37580d4b1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37580d4b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437580d4b1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437580d4b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pre-registration: scientists submit hypotheses and plans for data analysis to a third party before performing experiments, to prevent cherry-picking statistically significant results later.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4358de7970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4358de797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58de7970_2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58de7970_2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437580d4b1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437580d4b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Bioterrorism - reproduce bioengineered viruses for malicious intent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Confidentiality - reconstruct faces from fMRI, trace personal details through case studies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Dataset - should researchers have right to retain dataset until they have completed their research on it -&gt; if published others could take advantage and perform research before original researchers have finished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Quality - quality control may be dependent on individual researchers which is time consuming, datasets published post good peer review process have quality control stamp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advantage - other researchers may take advantage if incentives are not there since over-competitiveness in science led to the need for Open Science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when raw data is made available it could be misinterpreted or reanalyse wrongly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years of hard work could be lost or wasted if someone else beats you to publication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Twitter could be tool for participation from multiple parties - other researchers, public interest may increase, (science) journalists able to reproduce in mainstream news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 of Conduct protects vulnerable groups from being marginalised in science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358de7970_2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358de7970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37580d4b1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37580d4b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58de7970_1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58de7970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37580d4b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37580d4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of these terms do you know? What do you know? Which do you not know?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7580d4b1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7580d4b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Which of these terms do you know? What do you know? Which do you not know?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358de797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Dora</a:t>
            </a:r>
            <a:endParaRPr/>
          </a:p>
        </p:txBody>
      </p:sp>
      <p:sp>
        <p:nvSpPr>
          <p:cNvPr id="129" name="Google Shape;129;g4358de7970_1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358de7970_2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358de7970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Loek: Depending on how you </a:t>
            </a:r>
            <a:r>
              <a:rPr lang="en-US"/>
              <a:t>prioritize</a:t>
            </a:r>
            <a:r>
              <a:rPr lang="en-US"/>
              <a:t> these ‘points for improvement’, you may put more emphasis on certain open science practices (e.g. accessibility - open access, </a:t>
            </a:r>
            <a:r>
              <a:rPr lang="en-US"/>
              <a:t>verifiability</a:t>
            </a:r>
            <a:r>
              <a:rPr lang="en-US"/>
              <a:t>/efficiency - open data/code/materials)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358de7970_2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358de7970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DORA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358de7970_2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358de7970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Loek: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bit.ly/NC_OpenScience2018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sf.io/" TargetMode="External"/><Relationship Id="rId4" Type="http://schemas.openxmlformats.org/officeDocument/2006/relationships/hyperlink" Target="https://www.youtube.com/watch?v=nnIpcMWC3rc" TargetMode="External"/><Relationship Id="rId9" Type="http://schemas.openxmlformats.org/officeDocument/2006/relationships/hyperlink" Target="https://www.plos.org/who-we-are" TargetMode="External"/><Relationship Id="rId5" Type="http://schemas.openxmlformats.org/officeDocument/2006/relationships/hyperlink" Target="https://aspredicted.org/" TargetMode="External"/><Relationship Id="rId6" Type="http://schemas.openxmlformats.org/officeDocument/2006/relationships/hyperlink" Target="http://www.curatescience.org" TargetMode="External"/><Relationship Id="rId7" Type="http://schemas.openxmlformats.org/officeDocument/2006/relationships/hyperlink" Target="https://www.nature.com/articles/sdata201618" TargetMode="External"/><Relationship Id="rId8" Type="http://schemas.openxmlformats.org/officeDocument/2006/relationships/hyperlink" Target="https://cos.io/rr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IvFJR1lePd" TargetMode="External"/><Relationship Id="rId4" Type="http://schemas.openxmlformats.org/officeDocument/2006/relationships/hyperlink" Target="https://www.cell.com/neuron/fulltext/S0896-6273(16)30720-6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nicebread.de/whats-the-probability-that-a-significant-p-value-indicates-a-true-effect/" TargetMode="External"/><Relationship Id="rId4" Type="http://schemas.openxmlformats.org/officeDocument/2006/relationships/hyperlink" Target="http://shinyapps.org/apps/PPV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pnas.org/content/early/2018/03/08/1708272114" TargetMode="External"/><Relationship Id="rId4" Type="http://schemas.openxmlformats.org/officeDocument/2006/relationships/hyperlink" Target="https://www.nature.com/news/1-500-scientists-lift-the-lid-on-reproducibility-1.19970" TargetMode="External"/><Relationship Id="rId5" Type="http://schemas.openxmlformats.org/officeDocument/2006/relationships/hyperlink" Target="http://science.sciencemag.org/content/349/6251/aac4716" TargetMode="External"/><Relationship Id="rId6" Type="http://schemas.openxmlformats.org/officeDocument/2006/relationships/hyperlink" Target="https://www.nature.com/articles/s41562-018-0399-z" TargetMode="External"/><Relationship Id="rId7" Type="http://schemas.openxmlformats.org/officeDocument/2006/relationships/hyperlink" Target="https://www.nature.com/articles/nrn3475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logs.scientificamerican.com/observations/how-freely-should-scientists-share-their-data/" TargetMode="External"/><Relationship Id="rId4" Type="http://schemas.openxmlformats.org/officeDocument/2006/relationships/hyperlink" Target="https://www.nature.com/articles/s41562-016-0021" TargetMode="External"/><Relationship Id="rId5" Type="http://schemas.openxmlformats.org/officeDocument/2006/relationships/hyperlink" Target="https://github.com/bids-standard/bids-specification/blob/master/CODE_OF_CONDUCT.md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openscience-utrecht.com" TargetMode="External"/><Relationship Id="rId4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hyperlink" Target="https://emckiernan.wordpress.com/pledge/" TargetMode="External"/><Relationship Id="rId5" Type="http://schemas.openxmlformats.org/officeDocument/2006/relationships/hyperlink" Target="https://emckiernan.wordpress.com/pledge/" TargetMode="External"/><Relationship Id="rId6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0" Type="http://schemas.openxmlformats.org/officeDocument/2006/relationships/image" Target="../media/image8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548025" y="923450"/>
            <a:ext cx="8229600" cy="23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434343"/>
                </a:solidFill>
              </a:rPr>
              <a:t>Open Science for Neuroscience </a:t>
            </a:r>
            <a:endParaRPr b="1">
              <a:solidFill>
                <a:srgbClr val="43434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 txBox="1"/>
          <p:nvPr/>
        </p:nvSpPr>
        <p:spPr>
          <a:xfrm>
            <a:off x="719100" y="2649350"/>
            <a:ext cx="770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Loek Brinkman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Department of Psychology, UU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N&amp;C Alumnus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Founder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the Open Science Community Utrecht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Github: https://github.com/LoekBrinkman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@LoekBrinkman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Dora Hermes</a:t>
            </a: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Brain Center Rudolf Magnus, Department of Neurology and Neurosurgery, UMC Utrecht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N&amp;C Alumnus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of the Open Science Community Utrecht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of the BIDS-iEEG extension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Github: https://github.com/dorahermes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Twitter: @dora_hermes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5943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EE6123"/>
              </a:solidFill>
              <a:highlight>
                <a:srgbClr val="FFFFFF"/>
              </a:highlight>
            </a:endParaRPr>
          </a:p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October 2, 2018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2473" y="1790187"/>
            <a:ext cx="2765149" cy="1188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77875"/>
            <a:ext cx="1929450" cy="680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1" type="body"/>
          </p:nvPr>
        </p:nvSpPr>
        <p:spPr>
          <a:xfrm>
            <a:off x="457200" y="11006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3000"/>
              <a:t>Pick one of these topics:</a:t>
            </a:r>
            <a:endParaRPr b="1" sz="3000"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Open Science Tools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Collaborative</a:t>
            </a:r>
            <a:r>
              <a:rPr lang="en-US" sz="2400"/>
              <a:t> Science, team science, community science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Allen Brain Institute (electrophys)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Brain Imaging Data Structure 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 sz="2400"/>
              <a:t>Human Connectome Project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Robust science: </a:t>
            </a:r>
            <a:r>
              <a:rPr lang="en-US" sz="2400"/>
              <a:t>determinants</a:t>
            </a:r>
            <a:r>
              <a:rPr lang="en-US" sz="2400"/>
              <a:t> of false positives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Is there a reproducibility crisis?</a:t>
            </a:r>
            <a:r>
              <a:rPr lang="en-US" sz="2400"/>
              <a:t> </a:t>
            </a:r>
            <a:endParaRPr i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Risks of Open Science</a:t>
            </a:r>
            <a:endParaRPr sz="2400"/>
          </a:p>
        </p:txBody>
      </p:sp>
      <p:sp>
        <p:nvSpPr>
          <p:cNvPr id="172" name="Google Shape;172;p22"/>
          <p:cNvSpPr txBox="1"/>
          <p:nvPr>
            <p:ph type="title"/>
          </p:nvPr>
        </p:nvSpPr>
        <p:spPr>
          <a:xfrm>
            <a:off x="457200" y="138400"/>
            <a:ext cx="86265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Workshop</a:t>
            </a:r>
            <a:r>
              <a:rPr lang="en-US" sz="3000"/>
              <a:t>: knowledge &amp; skills for Open Science</a:t>
            </a:r>
            <a:endParaRPr sz="3000"/>
          </a:p>
        </p:txBody>
      </p:sp>
      <p:sp>
        <p:nvSpPr>
          <p:cNvPr id="173" name="Google Shape;173;p22"/>
          <p:cNvSpPr txBox="1"/>
          <p:nvPr/>
        </p:nvSpPr>
        <p:spPr>
          <a:xfrm>
            <a:off x="530250" y="3703725"/>
            <a:ext cx="8083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bit.ly/NC_OpenScience2018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08000" lvl="0" marL="457200" rtl="0" algn="ctr">
              <a:spcBef>
                <a:spcPts val="0"/>
              </a:spcBef>
              <a:spcAft>
                <a:spcPts val="0"/>
              </a:spcAft>
              <a:buSzPts val="4400"/>
              <a:buAutoNum type="arabicPeriod"/>
            </a:pPr>
            <a:r>
              <a:rPr lang="en-US"/>
              <a:t>Open Science Tools</a:t>
            </a:r>
            <a:endParaRPr/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457200" y="116595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Check out as many of the following tools as you like. Present to classmates:</a:t>
            </a:r>
            <a:endParaRPr/>
          </a:p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Open Science Framework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e.g. check out the first part of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this</a:t>
            </a:r>
            <a:r>
              <a:rPr lang="en-US" sz="2400"/>
              <a:t> clip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u="sng">
                <a:solidFill>
                  <a:schemeClr val="hlink"/>
                </a:solidFill>
                <a:hlinkClick r:id="rId5"/>
              </a:rPr>
              <a:t>https://aspredicted.org/</a:t>
            </a:r>
            <a:r>
              <a:rPr lang="en-US" sz="2400"/>
              <a:t> (preregistration)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Github (sharing code + version control)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u="sng">
                <a:solidFill>
                  <a:schemeClr val="hlink"/>
                </a:solidFill>
                <a:hlinkClick r:id="rId6"/>
              </a:rPr>
              <a:t>www.curatescience.org</a:t>
            </a:r>
            <a:r>
              <a:rPr lang="en-US" sz="2400"/>
              <a:t> (cumulative science)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u="sng">
                <a:solidFill>
                  <a:schemeClr val="hlink"/>
                </a:solidFill>
                <a:hlinkClick r:id="rId7"/>
              </a:rPr>
              <a:t>‘FAIR’ principles</a:t>
            </a:r>
            <a:r>
              <a:rPr lang="en-US" sz="2400"/>
              <a:t> for data sharing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Registered reports (novel publishing format)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e.g. check out </a:t>
            </a:r>
            <a:r>
              <a:rPr lang="en-US" sz="2400" u="sng">
                <a:solidFill>
                  <a:schemeClr val="hlink"/>
                </a:solidFill>
                <a:hlinkClick r:id="rId8"/>
              </a:rPr>
              <a:t>this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Open Access Journals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e.g. </a:t>
            </a:r>
            <a:r>
              <a:rPr lang="en-US" sz="2400" u="sng">
                <a:solidFill>
                  <a:schemeClr val="hlink"/>
                </a:solidFill>
                <a:hlinkClick r:id="rId9"/>
              </a:rPr>
              <a:t>PLOS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2. Collaborative Science</a:t>
            </a:r>
            <a:endParaRPr/>
          </a:p>
        </p:txBody>
      </p:sp>
      <p:sp>
        <p:nvSpPr>
          <p:cNvPr id="189" name="Google Shape;189;p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US" sz="1800" u="sng"/>
              <a:t>PICK ONE OF THE FOLLOWING TOPICS. IF TIME PERMITS, MOVE ON TO THE NEXT:</a:t>
            </a:r>
            <a:endParaRPr b="1" sz="1800" u="sng"/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 u="sng"/>
              <a:t>Allen Brain Institute (animal electrophysiology)</a:t>
            </a:r>
            <a:endParaRPr b="1" sz="1800" u="sng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check out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this</a:t>
            </a:r>
            <a:r>
              <a:rPr lang="en-US" sz="1800"/>
              <a:t> youtube-clip and read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Koch &amp; Jones, Neuron, 2016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 sz="1800"/>
              <a:t>How ‘open’ is this initiative?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 sz="1800"/>
              <a:t>How do incentives differ for these researchers?</a:t>
            </a:r>
            <a:endParaRPr sz="1800"/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AutoNum type="romanLcPeriod"/>
            </a:pPr>
            <a:r>
              <a:rPr lang="en-US" sz="1800"/>
              <a:t>Do you think this is the future of science?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 u="sng"/>
              <a:t>Brain Imaging Data Structure (</a:t>
            </a:r>
            <a:r>
              <a:rPr b="1" lang="en-US" sz="1800" u="sng"/>
              <a:t>BIDS, neuroimaging)</a:t>
            </a:r>
            <a:endParaRPr b="1" sz="1800" u="sng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What is BIDS?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How ‘open’ is this initiative?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What is FAIR-data? Does data in BIDS adhere to these principles?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What are the pro’s and con’s of BIDS?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b="1" lang="en-US" sz="1800" u="sng"/>
              <a:t>Human Connectome Project (HCP, neuroimaging)</a:t>
            </a:r>
            <a:endParaRPr b="1" sz="1800" u="sng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What is the HCP?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How ‘open’ is this initiative?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 sz="1800"/>
              <a:t>What are the pro’s and con’s of this initiative?</a:t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3. Robust Science</a:t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discuss: given that a paper reports a significant result, what is the chance that this reflects a genuine effect in the population?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In other words: how likely is it to find the same results in a high-powered replication attempt?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Check out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this</a:t>
            </a:r>
            <a:r>
              <a:rPr lang="en-US" sz="2400"/>
              <a:t> blog-post and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this</a:t>
            </a:r>
            <a:r>
              <a:rPr lang="en-US" sz="2400"/>
              <a:t> web-application.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What do you think are reasonable parameter values for neuroscience?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Compute the Positive Predictive Value (PPV)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How can open science practices increase the PPV?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4. Is there a reproducibility crisis?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/>
              <a:t>Look at</a:t>
            </a:r>
            <a:r>
              <a:rPr lang="en-US" sz="1800"/>
              <a:t> this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PNAS paper</a:t>
            </a:r>
            <a:r>
              <a:rPr lang="en-US" sz="1800"/>
              <a:t> and this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Nature</a:t>
            </a:r>
            <a:r>
              <a:rPr lang="en-US" sz="1800"/>
              <a:t> discussion.</a:t>
            </a:r>
            <a:endParaRPr sz="1800"/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Skim the following papers: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Reproducibility in Psychology: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here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Reproducibility of Nature and Science papers: </a:t>
            </a:r>
            <a:r>
              <a:rPr lang="en-US" sz="1800" u="sng">
                <a:solidFill>
                  <a:schemeClr val="hlink"/>
                </a:solidFill>
                <a:hlinkClick r:id="rId6"/>
              </a:rPr>
              <a:t>here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Average power in neuroscience: </a:t>
            </a:r>
            <a:r>
              <a:rPr lang="en-US" sz="1800" u="sng">
                <a:solidFill>
                  <a:schemeClr val="hlink"/>
                </a:solidFill>
                <a:hlinkClick r:id="rId7"/>
              </a:rPr>
              <a:t>here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Do you think neuroscience is facing a reproducibility crisis?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If so, how can open science practices help to mitigate the crisis?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What is p hacking, HARKING and salami slicing?</a:t>
            </a:r>
            <a:endParaRPr sz="18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800" u="sng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1800"/>
              <a:t>Look at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this Scientific American</a:t>
            </a:r>
            <a:r>
              <a:rPr lang="en-US" sz="1800"/>
              <a:t> article and this </a:t>
            </a:r>
            <a:r>
              <a:rPr lang="en-US" sz="1800" u="sng">
                <a:solidFill>
                  <a:schemeClr val="hlink"/>
                </a:solidFill>
                <a:hlinkClick r:id="rId4"/>
              </a:rPr>
              <a:t>Nature</a:t>
            </a:r>
            <a:r>
              <a:rPr lang="en-US" sz="1800"/>
              <a:t> Human Behavior Manifesto:</a:t>
            </a:r>
            <a:endParaRPr sz="1800"/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When should scientists make their data available? Will data sharing become the norm?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Do you risk your career by practicing Open Science?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How to promote openness: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Including vs. imposing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Why do some projects have a </a:t>
            </a:r>
            <a:r>
              <a:rPr lang="en-US" sz="1800" u="sng">
                <a:solidFill>
                  <a:schemeClr val="hlink"/>
                </a:solidFill>
                <a:hlinkClick r:id="rId5"/>
              </a:rPr>
              <a:t>Code of Conduct</a:t>
            </a:r>
            <a:r>
              <a:rPr lang="en-US" sz="1800"/>
              <a:t>?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 sz="1800"/>
              <a:t>Describe the use of Twitter in Open Science debates?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2400"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800" u="sng"/>
          </a:p>
        </p:txBody>
      </p:sp>
      <p:sp>
        <p:nvSpPr>
          <p:cNvPr id="219" name="Google Shape;219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r>
              <a:rPr lang="en-US"/>
              <a:t>. Risks of Open Science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69550" y="1266350"/>
            <a:ext cx="89727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11.00 	Intro 								~20 min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11.20	Workshops 					~40 min incl. break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12.00 	Presentations 				~40 min</a:t>
            </a:r>
            <a:endParaRPr/>
          </a:p>
          <a:p>
            <a:pPr indent="-431800" lvl="0" marL="18288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5 min presentation</a:t>
            </a:r>
            <a:endParaRPr/>
          </a:p>
          <a:p>
            <a:pPr indent="-431800" lvl="0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3 min discussion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12.40 	Wrap up 						~5 min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what?</a:t>
            </a:r>
            <a:endParaRPr/>
          </a:p>
        </p:txBody>
      </p:sp>
      <p:sp>
        <p:nvSpPr>
          <p:cNvPr id="229" name="Google Shape;229;p3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t/>
            </a:r>
            <a:endParaRPr sz="1520"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en-US" sz="1520"/>
              <a:t>Be part of the OS movement. Join OSCU!</a:t>
            </a:r>
            <a:endParaRPr sz="1520"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en-US" sz="1520" u="sng">
                <a:solidFill>
                  <a:schemeClr val="hlink"/>
                </a:solidFill>
                <a:hlinkClick r:id="rId3"/>
              </a:rPr>
              <a:t>www.openscience-utrecht.com</a:t>
            </a:r>
            <a:endParaRPr sz="1520"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en-US" sz="1520"/>
              <a:t>NEW: student-membership!</a:t>
            </a:r>
            <a:endParaRPr sz="1520"/>
          </a:p>
          <a:p>
            <a:pPr indent="-342900" lvl="0" marL="3429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•"/>
            </a:pPr>
            <a:r>
              <a:rPr lang="en-US" sz="1520"/>
              <a:t>Workshops</a:t>
            </a:r>
            <a:endParaRPr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i="1" lang="en-US" sz="1520"/>
              <a:t>Open Access publishing</a:t>
            </a:r>
            <a:endParaRPr i="1"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en-US" sz="1520"/>
              <a:t>Career benefits of Open Science</a:t>
            </a:r>
            <a:endParaRPr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en-US" sz="1520"/>
              <a:t>Working with the Open Science Framework</a:t>
            </a:r>
            <a:endParaRPr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en-US" sz="1520"/>
              <a:t>UU Open Science Policies </a:t>
            </a:r>
            <a:endParaRPr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en-US" sz="1520"/>
              <a:t>Preregistration</a:t>
            </a:r>
            <a:endParaRPr sz="1520"/>
          </a:p>
          <a:p>
            <a:pPr indent="-204469" lvl="1" marL="74295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1520"/>
              <a:buChar char="–"/>
            </a:pPr>
            <a:r>
              <a:rPr lang="en-US" sz="1520"/>
              <a:t>Data Management Carousel</a:t>
            </a:r>
            <a:endParaRPr sz="152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2324" y="1686150"/>
            <a:ext cx="4055152" cy="174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 Science Pledge</a:t>
            </a:r>
            <a:endParaRPr/>
          </a:p>
        </p:txBody>
      </p:sp>
      <p:sp>
        <p:nvSpPr>
          <p:cNvPr id="236" name="Google Shape;236;p3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00" y="1814875"/>
            <a:ext cx="5526076" cy="40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7514400" y="6461400"/>
            <a:ext cx="16296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 u="sng">
                <a:solidFill>
                  <a:srgbClr val="660099"/>
                </a:solidFill>
                <a:highlight>
                  <a:srgbClr val="FFFFFF"/>
                </a:highlight>
                <a:hlinkClick r:id="rId4"/>
              </a:rPr>
              <a:t>Erin C. McKiernan</a:t>
            </a:r>
            <a:endParaRPr sz="1350" u="sng">
              <a:solidFill>
                <a:srgbClr val="660099"/>
              </a:solidFill>
              <a:highlight>
                <a:srgbClr val="FFFFFF"/>
              </a:highlight>
              <a:hlinkClick r:id="rId5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8525" y="1600200"/>
            <a:ext cx="2798275" cy="27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548025" y="923450"/>
            <a:ext cx="8229600" cy="237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Publish or perish…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719100" y="2649350"/>
            <a:ext cx="770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 versus science</a:t>
            </a:r>
            <a:endParaRPr i="1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/>
        </p:nvSpPr>
        <p:spPr>
          <a:xfrm>
            <a:off x="1152600" y="2977575"/>
            <a:ext cx="68388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What is Open Science?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/>
        </p:nvSpPr>
        <p:spPr>
          <a:xfrm>
            <a:off x="1152600" y="2977575"/>
            <a:ext cx="68388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What is Open Science?</a:t>
            </a:r>
            <a:endParaRPr sz="4800"/>
          </a:p>
        </p:txBody>
      </p:sp>
      <p:sp>
        <p:nvSpPr>
          <p:cNvPr id="110" name="Google Shape;110;p17"/>
          <p:cNvSpPr txBox="1"/>
          <p:nvPr/>
        </p:nvSpPr>
        <p:spPr>
          <a:xfrm>
            <a:off x="2055175" y="960713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Access</a:t>
            </a:r>
            <a:endParaRPr sz="2400"/>
          </a:p>
        </p:txBody>
      </p:sp>
      <p:sp>
        <p:nvSpPr>
          <p:cNvPr id="111" name="Google Shape;111;p17"/>
          <p:cNvSpPr txBox="1"/>
          <p:nvPr/>
        </p:nvSpPr>
        <p:spPr>
          <a:xfrm>
            <a:off x="6913075" y="1995250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Data</a:t>
            </a:r>
            <a:endParaRPr sz="2400"/>
          </a:p>
        </p:txBody>
      </p:sp>
      <p:sp>
        <p:nvSpPr>
          <p:cNvPr id="112" name="Google Shape;112;p17"/>
          <p:cNvSpPr txBox="1"/>
          <p:nvPr/>
        </p:nvSpPr>
        <p:spPr>
          <a:xfrm>
            <a:off x="3536100" y="5367925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Code</a:t>
            </a:r>
            <a:endParaRPr sz="2400"/>
          </a:p>
        </p:txBody>
      </p:sp>
      <p:sp>
        <p:nvSpPr>
          <p:cNvPr id="113" name="Google Shape;113;p17"/>
          <p:cNvSpPr txBox="1"/>
          <p:nvPr/>
        </p:nvSpPr>
        <p:spPr>
          <a:xfrm>
            <a:off x="954500" y="5046138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Materials</a:t>
            </a:r>
            <a:endParaRPr sz="2400"/>
          </a:p>
        </p:txBody>
      </p:sp>
      <p:sp>
        <p:nvSpPr>
          <p:cNvPr id="114" name="Google Shape;114;p17"/>
          <p:cNvSpPr txBox="1"/>
          <p:nvPr/>
        </p:nvSpPr>
        <p:spPr>
          <a:xfrm>
            <a:off x="3345750" y="1995250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Preregistration</a:t>
            </a:r>
            <a:endParaRPr sz="2400"/>
          </a:p>
        </p:txBody>
      </p:sp>
      <p:sp>
        <p:nvSpPr>
          <p:cNvPr id="115" name="Google Shape;115;p17"/>
          <p:cNvSpPr txBox="1"/>
          <p:nvPr/>
        </p:nvSpPr>
        <p:spPr>
          <a:xfrm>
            <a:off x="6663525" y="4084025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Preprints</a:t>
            </a:r>
            <a:endParaRPr sz="2400"/>
          </a:p>
        </p:txBody>
      </p:sp>
      <p:sp>
        <p:nvSpPr>
          <p:cNvPr id="116" name="Google Shape;116;p17"/>
          <p:cNvSpPr txBox="1"/>
          <p:nvPr/>
        </p:nvSpPr>
        <p:spPr>
          <a:xfrm>
            <a:off x="5917350" y="5623825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Citizen Science</a:t>
            </a:r>
            <a:endParaRPr sz="2400"/>
          </a:p>
        </p:txBody>
      </p:sp>
      <p:sp>
        <p:nvSpPr>
          <p:cNvPr id="117" name="Google Shape;117;p17"/>
          <p:cNvSpPr txBox="1"/>
          <p:nvPr/>
        </p:nvSpPr>
        <p:spPr>
          <a:xfrm>
            <a:off x="628800" y="6106100"/>
            <a:ext cx="2716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peer-review</a:t>
            </a:r>
            <a:endParaRPr sz="2400"/>
          </a:p>
        </p:txBody>
      </p:sp>
      <p:sp>
        <p:nvSpPr>
          <p:cNvPr id="118" name="Google Shape;118;p17"/>
          <p:cNvSpPr txBox="1"/>
          <p:nvPr/>
        </p:nvSpPr>
        <p:spPr>
          <a:xfrm>
            <a:off x="4995925" y="477775"/>
            <a:ext cx="2716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assessment</a:t>
            </a:r>
            <a:endParaRPr sz="2400"/>
          </a:p>
        </p:txBody>
      </p:sp>
      <p:sp>
        <p:nvSpPr>
          <p:cNvPr id="119" name="Google Shape;119;p17"/>
          <p:cNvSpPr txBox="1"/>
          <p:nvPr/>
        </p:nvSpPr>
        <p:spPr>
          <a:xfrm>
            <a:off x="377775" y="2045225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Preprints</a:t>
            </a:r>
            <a:endParaRPr sz="2400"/>
          </a:p>
        </p:txBody>
      </p:sp>
      <p:sp>
        <p:nvSpPr>
          <p:cNvPr id="120" name="Google Shape;120;p17"/>
          <p:cNvSpPr txBox="1"/>
          <p:nvPr/>
        </p:nvSpPr>
        <p:spPr>
          <a:xfrm>
            <a:off x="5671350" y="1360138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Replications</a:t>
            </a:r>
            <a:endParaRPr sz="2400"/>
          </a:p>
        </p:txBody>
      </p:sp>
      <p:sp>
        <p:nvSpPr>
          <p:cNvPr id="121" name="Google Shape;121;p17"/>
          <p:cNvSpPr txBox="1"/>
          <p:nvPr/>
        </p:nvSpPr>
        <p:spPr>
          <a:xfrm>
            <a:off x="440300" y="288425"/>
            <a:ext cx="3454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Changing incentives</a:t>
            </a:r>
            <a:endParaRPr sz="2400"/>
          </a:p>
        </p:txBody>
      </p:sp>
      <p:sp>
        <p:nvSpPr>
          <p:cNvPr id="122" name="Google Shape;122;p17"/>
          <p:cNvSpPr txBox="1"/>
          <p:nvPr/>
        </p:nvSpPr>
        <p:spPr>
          <a:xfrm>
            <a:off x="2406900" y="4189488"/>
            <a:ext cx="3454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Registered reports</a:t>
            </a:r>
            <a:endParaRPr sz="2400"/>
          </a:p>
        </p:txBody>
      </p:sp>
      <p:sp>
        <p:nvSpPr>
          <p:cNvPr id="123" name="Google Shape;123;p17"/>
          <p:cNvSpPr txBox="1"/>
          <p:nvPr/>
        </p:nvSpPr>
        <p:spPr>
          <a:xfrm>
            <a:off x="4939400" y="4830250"/>
            <a:ext cx="2989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Foster collaboration</a:t>
            </a:r>
            <a:endParaRPr sz="2400"/>
          </a:p>
        </p:txBody>
      </p:sp>
      <p:sp>
        <p:nvSpPr>
          <p:cNvPr id="124" name="Google Shape;124;p17"/>
          <p:cNvSpPr txBox="1"/>
          <p:nvPr/>
        </p:nvSpPr>
        <p:spPr>
          <a:xfrm>
            <a:off x="1762425" y="1633000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FAIR data</a:t>
            </a:r>
            <a:endParaRPr sz="2400"/>
          </a:p>
        </p:txBody>
      </p:sp>
      <p:sp>
        <p:nvSpPr>
          <p:cNvPr id="125" name="Google Shape;125;p17"/>
          <p:cNvSpPr txBox="1"/>
          <p:nvPr/>
        </p:nvSpPr>
        <p:spPr>
          <a:xfrm>
            <a:off x="81300" y="3986175"/>
            <a:ext cx="23256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Science badges</a:t>
            </a:r>
            <a:endParaRPr sz="2400"/>
          </a:p>
        </p:txBody>
      </p:sp>
      <p:sp>
        <p:nvSpPr>
          <p:cNvPr id="126" name="Google Shape;126;p17"/>
          <p:cNvSpPr txBox="1"/>
          <p:nvPr/>
        </p:nvSpPr>
        <p:spPr>
          <a:xfrm>
            <a:off x="4088025" y="6222900"/>
            <a:ext cx="2692800" cy="6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Open Education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ctrTitle"/>
          </p:nvPr>
        </p:nvSpPr>
        <p:spPr>
          <a:xfrm>
            <a:off x="545000" y="76200"/>
            <a:ext cx="7988400" cy="8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3000"/>
              <a:t>Open science and data science</a:t>
            </a:r>
            <a:r>
              <a:rPr lang="en-US" sz="2400"/>
              <a:t> </a:t>
            </a:r>
            <a:r>
              <a:rPr i="1" lang="en-US" sz="2400"/>
              <a:t>(Voytek, 2017, Neuron)</a:t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18"/>
          <p:cNvGraphicFramePr/>
          <p:nvPr/>
        </p:nvGraphicFramePr>
        <p:xfrm>
          <a:off x="952500" y="952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{30D214E7-3CC5-493F-A1DB-D03585541B27}</a:tableStyleId>
              </a:tblPr>
              <a:tblGrid>
                <a:gridCol w="902425"/>
                <a:gridCol w="633657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Year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Event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2003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Open Access publishing is boosted with </a:t>
                      </a:r>
                      <a:r>
                        <a:rPr i="1" lang="en-US">
                          <a:solidFill>
                            <a:srgbClr val="505050"/>
                          </a:solidFill>
                        </a:rPr>
                        <a:t>PLOS Biology</a:t>
                      </a:r>
                      <a:r>
                        <a:rPr lang="en-US">
                          <a:solidFill>
                            <a:srgbClr val="505050"/>
                          </a:solidFill>
                        </a:rPr>
                        <a:t> launch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2004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Google’s Dean &amp; Ghemawat publish MapReduce in </a:t>
                      </a:r>
                      <a:r>
                        <a:rPr i="1" lang="en-US">
                          <a:solidFill>
                            <a:srgbClr val="505050"/>
                          </a:solidFill>
                        </a:rPr>
                        <a:t>OSDI</a:t>
                      </a:r>
                      <a:endParaRPr i="1"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2005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Reproducibility goes critical with Ioannidis’s “Why Most Published Research Findings Are False” in </a:t>
                      </a:r>
                      <a:r>
                        <a:rPr i="1" lang="en-US">
                          <a:solidFill>
                            <a:srgbClr val="505050"/>
                          </a:solidFill>
                        </a:rPr>
                        <a:t>PLOS Medicine</a:t>
                      </a:r>
                      <a:endParaRPr i="1"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2006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Facebook opens account creation to the general public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2006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>
                          <a:solidFill>
                            <a:srgbClr val="505050"/>
                          </a:solidFill>
                        </a:rPr>
                        <a:t>PLOS One</a:t>
                      </a:r>
                      <a:r>
                        <a:rPr lang="en-US">
                          <a:solidFill>
                            <a:srgbClr val="505050"/>
                          </a:solidFill>
                        </a:rPr>
                        <a:t> launches with a central goal of facilitating post-publication peer review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2006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Amazon launches Elastic Compute Cloud (EC2) as part of Amazon Web Services (AWS)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2007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Twitter becomes independent and “debuts” at South by Southwest (SXSW)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2007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iPhone launch sparks the “smartphone revolution”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2007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iPython changes scientific computing when introduced in Pérez &amp; Granger, </a:t>
                      </a:r>
                      <a:r>
                        <a:rPr i="1" lang="en-US">
                          <a:solidFill>
                            <a:srgbClr val="505050"/>
                          </a:solidFill>
                        </a:rPr>
                        <a:t>Computing in Science and Engineering</a:t>
                      </a:r>
                      <a:endParaRPr i="1"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2008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GitHub launch makes scientific version control easier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2008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rgbClr val="505050"/>
                          </a:solidFill>
                        </a:rPr>
                        <a:t>DJ Patil (LinkedIn) and Jeff Hammerbacher (Facebook) coin the phrase “Data Science” to describe their jobs</a:t>
                      </a:r>
                      <a:endParaRPr>
                        <a:solidFill>
                          <a:srgbClr val="505050"/>
                        </a:solidFill>
                      </a:endParaRPr>
                    </a:p>
                  </a:txBody>
                  <a:tcPr marT="47625" marB="47625" marR="47625" marL="476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1451825" y="1260025"/>
            <a:ext cx="3863100" cy="3018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328750" y="175225"/>
            <a:ext cx="85953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Goals of</a:t>
            </a:r>
            <a:r>
              <a:rPr lang="en-US" sz="4800"/>
              <a:t> Open Science</a:t>
            </a:r>
            <a:endParaRPr sz="4800"/>
          </a:p>
        </p:txBody>
      </p:sp>
      <p:grpSp>
        <p:nvGrpSpPr>
          <p:cNvPr id="139" name="Google Shape;139;p19"/>
          <p:cNvGrpSpPr/>
          <p:nvPr/>
        </p:nvGrpSpPr>
        <p:grpSpPr>
          <a:xfrm>
            <a:off x="1211108" y="3193187"/>
            <a:ext cx="4879265" cy="3110969"/>
            <a:chOff x="388875" y="3424325"/>
            <a:chExt cx="3018600" cy="3018600"/>
          </a:xfrm>
        </p:grpSpPr>
        <p:sp>
          <p:nvSpPr>
            <p:cNvPr id="140" name="Google Shape;140;p19"/>
            <p:cNvSpPr/>
            <p:nvPr/>
          </p:nvSpPr>
          <p:spPr>
            <a:xfrm>
              <a:off x="388875" y="3424325"/>
              <a:ext cx="3018600" cy="30186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 txBox="1"/>
            <p:nvPr/>
          </p:nvSpPr>
          <p:spPr>
            <a:xfrm>
              <a:off x="613441" y="4102725"/>
              <a:ext cx="2675100" cy="100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Accessible</a:t>
              </a:r>
              <a:endParaRPr b="1" sz="2400"/>
            </a:p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SzPts val="2400"/>
                <a:buChar char="-"/>
              </a:pPr>
              <a:r>
                <a:rPr lang="en-US" sz="2400"/>
                <a:t>open access</a:t>
              </a:r>
              <a:endParaRPr sz="2400"/>
            </a:p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SzPts val="2400"/>
                <a:buChar char="-"/>
              </a:pPr>
              <a:r>
                <a:rPr lang="en-US" sz="2400"/>
                <a:t>FAIR data</a:t>
              </a:r>
              <a:endParaRPr sz="2400"/>
            </a:p>
          </p:txBody>
        </p:sp>
      </p:grpSp>
      <p:sp>
        <p:nvSpPr>
          <p:cNvPr id="142" name="Google Shape;142;p19"/>
          <p:cNvSpPr txBox="1"/>
          <p:nvPr/>
        </p:nvSpPr>
        <p:spPr>
          <a:xfrm>
            <a:off x="2010726" y="1865058"/>
            <a:ext cx="26751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Efficient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data reuse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collaboration</a:t>
            </a:r>
            <a:endParaRPr sz="2400"/>
          </a:p>
        </p:txBody>
      </p:sp>
      <p:grpSp>
        <p:nvGrpSpPr>
          <p:cNvPr id="143" name="Google Shape;143;p19"/>
          <p:cNvGrpSpPr/>
          <p:nvPr/>
        </p:nvGrpSpPr>
        <p:grpSpPr>
          <a:xfrm>
            <a:off x="4057224" y="3253565"/>
            <a:ext cx="4408444" cy="3018600"/>
            <a:chOff x="4811900" y="3531175"/>
            <a:chExt cx="3228683" cy="3018600"/>
          </a:xfrm>
        </p:grpSpPr>
        <p:sp>
          <p:nvSpPr>
            <p:cNvPr id="144" name="Google Shape;144;p19"/>
            <p:cNvSpPr/>
            <p:nvPr/>
          </p:nvSpPr>
          <p:spPr>
            <a:xfrm>
              <a:off x="4811900" y="3531175"/>
              <a:ext cx="3018600" cy="3018600"/>
            </a:xfrm>
            <a:prstGeom prst="ellipse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9"/>
            <p:cNvSpPr txBox="1"/>
            <p:nvPr/>
          </p:nvSpPr>
          <p:spPr>
            <a:xfrm>
              <a:off x="5426083" y="4532075"/>
              <a:ext cx="2614500" cy="126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/>
                <a:t>Inclusive</a:t>
              </a:r>
              <a:endParaRPr sz="2400"/>
            </a:p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>
                  <a:solidFill>
                    <a:schemeClr val="dk1"/>
                  </a:solidFill>
                </a:rPr>
                <a:t>collaboration</a:t>
              </a:r>
              <a:endParaRPr sz="2400"/>
            </a:p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-"/>
              </a:pPr>
              <a:r>
                <a:rPr lang="en-US" sz="2400"/>
                <a:t>citizen science</a:t>
              </a:r>
              <a:endParaRPr sz="2400"/>
            </a:p>
          </p:txBody>
        </p:sp>
      </p:grpSp>
      <p:sp>
        <p:nvSpPr>
          <p:cNvPr id="146" name="Google Shape;146;p19"/>
          <p:cNvSpPr/>
          <p:nvPr/>
        </p:nvSpPr>
        <p:spPr>
          <a:xfrm>
            <a:off x="4419600" y="1487275"/>
            <a:ext cx="4332300" cy="27240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5487026" y="2053183"/>
            <a:ext cx="26751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Robust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reproducible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replicable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predictive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</a:t>
            </a:r>
            <a:r>
              <a:rPr i="1" lang="en-US"/>
              <a:t>you </a:t>
            </a:r>
            <a:r>
              <a:rPr lang="en-US"/>
              <a:t>should care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rPr b="1" lang="en-US" sz="2400" u="sng"/>
              <a:t>Immediate c</a:t>
            </a:r>
            <a:r>
              <a:rPr b="1" lang="en-US" sz="2400" u="sng"/>
              <a:t>areer benefits:</a:t>
            </a:r>
            <a:endParaRPr b="1" sz="2400" u="sng"/>
          </a:p>
          <a:p>
            <a:pPr indent="-381000" lvl="0" marL="457200" rtl="0" algn="l">
              <a:lnSpc>
                <a:spcPct val="80000"/>
              </a:lnSpc>
              <a:spcBef>
                <a:spcPts val="266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Your collaborators can (re)use your data and code 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Build an online CV, under your own control, and get a PhD position or a job in industry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Get credit faster (prepublication on bioRxiv)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Stay ahead of the curve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Benefit from team science, community science 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rPr b="1" lang="en-US" sz="2400" u="sng"/>
              <a:t>Other career benefits:</a:t>
            </a:r>
            <a:endParaRPr sz="2400" u="sng"/>
          </a:p>
          <a:p>
            <a:pPr indent="-381000" lvl="0" marL="45720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Data, code and methods as publication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Science that matters to other scientists, for industry or for clinical purposes</a:t>
            </a:r>
            <a:endParaRPr sz="2400"/>
          </a:p>
          <a:p>
            <a:pPr indent="-3810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Recent new awards/grants from the Organization for Human Brain Mapping, Mozilla Open Leadership etc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/>
        </p:nvSpPr>
        <p:spPr>
          <a:xfrm>
            <a:off x="792900" y="75850"/>
            <a:ext cx="7386600" cy="10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Open Science is booming!</a:t>
            </a:r>
            <a:endParaRPr sz="4800"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949" y="806875"/>
            <a:ext cx="4212901" cy="241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943638"/>
            <a:ext cx="3257400" cy="105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912075"/>
            <a:ext cx="46482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00" y="3635350"/>
            <a:ext cx="1955866" cy="308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62200" y="3293532"/>
            <a:ext cx="3426963" cy="1924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25583" y="5198093"/>
            <a:ext cx="2121225" cy="16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6700" y="2239500"/>
            <a:ext cx="2584675" cy="198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22779" y="4355125"/>
            <a:ext cx="2121224" cy="2502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