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20"/>
  </p:notesMasterIdLst>
  <p:sldIdLst>
    <p:sldId id="256" r:id="rId3"/>
    <p:sldId id="376" r:id="rId4"/>
    <p:sldId id="286" r:id="rId5"/>
    <p:sldId id="287" r:id="rId6"/>
    <p:sldId id="369" r:id="rId7"/>
    <p:sldId id="373" r:id="rId8"/>
    <p:sldId id="374" r:id="rId9"/>
    <p:sldId id="367" r:id="rId10"/>
    <p:sldId id="375" r:id="rId11"/>
    <p:sldId id="343" r:id="rId12"/>
    <p:sldId id="358" r:id="rId13"/>
    <p:sldId id="363" r:id="rId14"/>
    <p:sldId id="305" r:id="rId15"/>
    <p:sldId id="362" r:id="rId16"/>
    <p:sldId id="359" r:id="rId17"/>
    <p:sldId id="366" r:id="rId18"/>
    <p:sldId id="377" r:id="rId19"/>
  </p:sldIdLst>
  <p:sldSz cx="12192000" cy="6858000"/>
  <p:notesSz cx="6858000" cy="9144000"/>
  <p:defaultTextStyle>
    <a:defPPr>
      <a:defRPr lang="fr-FR"/>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93"/>
    <p:restoredTop sz="78304" autoAdjust="0"/>
  </p:normalViewPr>
  <p:slideViewPr>
    <p:cSldViewPr snapToGrid="0" snapToObjects="1">
      <p:cViewPr>
        <p:scale>
          <a:sx n="74" d="100"/>
          <a:sy n="74" d="100"/>
        </p:scale>
        <p:origin x="-1816" y="-24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59" Type="http://schemas.microsoft.com/office/2016/11/relationships/changesInfo" Target="changesInfos/changesInfo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0EE7420D-5AEB-4D07-B658-1F93357A18EC}"/>
    <pc:docChg chg="modSld">
      <pc:chgData name="" userId="" providerId="" clId="Web-{0EE7420D-5AEB-4D07-B658-1F93357A18EC}" dt="2018-06-20T12:18:01.141" v="1" actId="20577"/>
      <pc:docMkLst>
        <pc:docMk/>
      </pc:docMkLst>
      <pc:sldChg chg="modSp">
        <pc:chgData name="" userId="" providerId="" clId="Web-{0EE7420D-5AEB-4D07-B658-1F93357A18EC}" dt="2018-06-20T12:18:01.141" v="0" actId="20577"/>
        <pc:sldMkLst>
          <pc:docMk/>
          <pc:sldMk cId="1967853411" sldId="256"/>
        </pc:sldMkLst>
        <pc:spChg chg="mod">
          <ac:chgData name="" userId="" providerId="" clId="Web-{0EE7420D-5AEB-4D07-B658-1F93357A18EC}" dt="2018-06-20T12:18:01.141" v="0" actId="20577"/>
          <ac:spMkLst>
            <pc:docMk/>
            <pc:sldMk cId="1967853411" sldId="256"/>
            <ac:spMk id="3" creationId="{00000000-0000-0000-0000-000000000000}"/>
          </ac:spMkLst>
        </pc:spChg>
      </pc:sldChg>
    </pc:docChg>
  </pc:docChgLst>
  <pc:docChgLst>
    <pc:chgData clId="Web-{74E4198E-3F70-4A56-A56A-C9281BAD511D}"/>
    <pc:docChg chg="modSld sldOrd">
      <pc:chgData name="" userId="" providerId="" clId="Web-{74E4198E-3F70-4A56-A56A-C9281BAD511D}" dt="2018-06-20T12:58:51.235" v="1064" actId="20577"/>
      <pc:docMkLst>
        <pc:docMk/>
      </pc:docMkLst>
      <pc:sldChg chg="modSp">
        <pc:chgData name="" userId="" providerId="" clId="Web-{74E4198E-3F70-4A56-A56A-C9281BAD511D}" dt="2018-06-20T12:18:56.376" v="8" actId="20577"/>
        <pc:sldMkLst>
          <pc:docMk/>
          <pc:sldMk cId="1967853411" sldId="256"/>
        </pc:sldMkLst>
        <pc:spChg chg="mod">
          <ac:chgData name="" userId="" providerId="" clId="Web-{74E4198E-3F70-4A56-A56A-C9281BAD511D}" dt="2018-06-20T12:18:56.376" v="8" actId="20577"/>
          <ac:spMkLst>
            <pc:docMk/>
            <pc:sldMk cId="1967853411" sldId="256"/>
            <ac:spMk id="3" creationId="{00000000-0000-0000-0000-000000000000}"/>
          </ac:spMkLst>
        </pc:spChg>
      </pc:sldChg>
      <pc:sldChg chg="ord">
        <pc:chgData name="" userId="" providerId="" clId="Web-{74E4198E-3F70-4A56-A56A-C9281BAD511D}" dt="2018-06-20T12:46:14.428" v="1011"/>
        <pc:sldMkLst>
          <pc:docMk/>
          <pc:sldMk cId="1195946892" sldId="259"/>
        </pc:sldMkLst>
      </pc:sldChg>
      <pc:sldChg chg="modSp">
        <pc:chgData name="" userId="" providerId="" clId="Web-{74E4198E-3F70-4A56-A56A-C9281BAD511D}" dt="2018-06-20T12:53:51.294" v="1044" actId="20577"/>
        <pc:sldMkLst>
          <pc:docMk/>
          <pc:sldMk cId="674305" sldId="264"/>
        </pc:sldMkLst>
        <pc:spChg chg="mod">
          <ac:chgData name="" userId="" providerId="" clId="Web-{74E4198E-3F70-4A56-A56A-C9281BAD511D}" dt="2018-06-20T12:53:51.294" v="1044" actId="20577"/>
          <ac:spMkLst>
            <pc:docMk/>
            <pc:sldMk cId="674305" sldId="264"/>
            <ac:spMk id="3" creationId="{00000000-0000-0000-0000-000000000000}"/>
          </ac:spMkLst>
        </pc:spChg>
      </pc:sldChg>
      <pc:sldChg chg="modSp">
        <pc:chgData name="" userId="" providerId="" clId="Web-{74E4198E-3F70-4A56-A56A-C9281BAD511D}" dt="2018-06-20T12:48:34.868" v="1016" actId="20577"/>
        <pc:sldMkLst>
          <pc:docMk/>
          <pc:sldMk cId="2066710228" sldId="281"/>
        </pc:sldMkLst>
        <pc:spChg chg="mod">
          <ac:chgData name="" userId="" providerId="" clId="Web-{74E4198E-3F70-4A56-A56A-C9281BAD511D}" dt="2018-06-20T12:48:34.868" v="1016" actId="20577"/>
          <ac:spMkLst>
            <pc:docMk/>
            <pc:sldMk cId="2066710228" sldId="281"/>
            <ac:spMk id="3" creationId="{00000000-0000-0000-0000-000000000000}"/>
          </ac:spMkLst>
        </pc:spChg>
      </pc:sldChg>
      <pc:sldChg chg="modSp">
        <pc:chgData name="" userId="" providerId="" clId="Web-{74E4198E-3F70-4A56-A56A-C9281BAD511D}" dt="2018-06-20T12:50:33.713" v="1022" actId="20577"/>
        <pc:sldMkLst>
          <pc:docMk/>
          <pc:sldMk cId="191814500" sldId="284"/>
        </pc:sldMkLst>
        <pc:spChg chg="mod">
          <ac:chgData name="" userId="" providerId="" clId="Web-{74E4198E-3F70-4A56-A56A-C9281BAD511D}" dt="2018-06-20T12:50:33.713" v="1022" actId="20577"/>
          <ac:spMkLst>
            <pc:docMk/>
            <pc:sldMk cId="191814500" sldId="284"/>
            <ac:spMk id="3" creationId="{00000000-0000-0000-0000-000000000000}"/>
          </ac:spMkLst>
        </pc:spChg>
      </pc:sldChg>
      <pc:sldChg chg="modSp">
        <pc:chgData name="" userId="" providerId="" clId="Web-{74E4198E-3F70-4A56-A56A-C9281BAD511D}" dt="2018-06-20T12:58:51.235" v="1064" actId="20577"/>
        <pc:sldMkLst>
          <pc:docMk/>
          <pc:sldMk cId="333569729" sldId="289"/>
        </pc:sldMkLst>
        <pc:spChg chg="mod">
          <ac:chgData name="" userId="" providerId="" clId="Web-{74E4198E-3F70-4A56-A56A-C9281BAD511D}" dt="2018-06-20T12:58:51.235" v="1064" actId="20577"/>
          <ac:spMkLst>
            <pc:docMk/>
            <pc:sldMk cId="333569729" sldId="289"/>
            <ac:spMk id="3" creationId="{6CAB15EB-5105-4F4A-BFE1-5F4D313B3C06}"/>
          </ac:spMkLst>
        </pc:spChg>
      </pc:sldChg>
      <pc:sldChg chg="addSp delSp modSp">
        <pc:chgData name="" userId="" providerId="" clId="Web-{74E4198E-3F70-4A56-A56A-C9281BAD511D}" dt="2018-06-20T12:45:25.647" v="1010" actId="1076"/>
        <pc:sldMkLst>
          <pc:docMk/>
          <pc:sldMk cId="1139886919" sldId="291"/>
        </pc:sldMkLst>
        <pc:spChg chg="add mod">
          <ac:chgData name="" userId="" providerId="" clId="Web-{74E4198E-3F70-4A56-A56A-C9281BAD511D}" dt="2018-06-20T12:45:25.647" v="1010" actId="1076"/>
          <ac:spMkLst>
            <pc:docMk/>
            <pc:sldMk cId="1139886919" sldId="291"/>
            <ac:spMk id="2" creationId="{C008E1E9-ED55-4B3D-9693-27B28CA7C2B7}"/>
          </ac:spMkLst>
        </pc:spChg>
        <pc:spChg chg="add del mod">
          <ac:chgData name="" userId="" providerId="" clId="Web-{74E4198E-3F70-4A56-A56A-C9281BAD511D}" dt="2018-06-20T12:33:22.293" v="19"/>
          <ac:spMkLst>
            <pc:docMk/>
            <pc:sldMk cId="1139886919" sldId="291"/>
            <ac:spMk id="4" creationId="{E1A25B0F-9CF6-4574-A3C6-C93B264EDDCE}"/>
          </ac:spMkLst>
        </pc:spChg>
        <pc:spChg chg="add del">
          <ac:chgData name="" userId="" providerId="" clId="Web-{74E4198E-3F70-4A56-A56A-C9281BAD511D}" dt="2018-06-20T12:33:16.231" v="15"/>
          <ac:spMkLst>
            <pc:docMk/>
            <pc:sldMk cId="1139886919" sldId="291"/>
            <ac:spMk id="6" creationId="{738A4E02-338B-48CE-AA26-399ADF8D0B8F}"/>
          </ac:spMkLst>
        </pc:spChg>
        <pc:graphicFrameChg chg="del mod modGraphic">
          <ac:chgData name="" userId="" providerId="" clId="Web-{74E4198E-3F70-4A56-A56A-C9281BAD511D}" dt="2018-06-20T12:45:01.459" v="1008"/>
          <ac:graphicFrameMkLst>
            <pc:docMk/>
            <pc:sldMk cId="1139886919" sldId="291"/>
            <ac:graphicFrameMk id="5" creationId="{34A2539A-A3B3-4F88-8D42-DA467297E538}"/>
          </ac:graphicFrameMkLst>
        </pc:graphicFrameChg>
        <pc:picChg chg="mod">
          <ac:chgData name="" userId="" providerId="" clId="Web-{74E4198E-3F70-4A56-A56A-C9281BAD511D}" dt="2018-06-20T12:45:11.053" v="1009" actId="14100"/>
          <ac:picMkLst>
            <pc:docMk/>
            <pc:sldMk cId="1139886919" sldId="291"/>
            <ac:picMk id="3" creationId="{00000000-0000-0000-0000-000000000000}"/>
          </ac:picMkLst>
        </pc:picChg>
      </pc:sldChg>
    </pc:docChg>
  </pc:docChgLst>
  <pc:docChgLst>
    <pc:chgData clId="Web-{6BDCD2D7-1502-4B5E-AD81-43904AD032EB}"/>
    <pc:docChg chg="modSld">
      <pc:chgData name="" userId="" providerId="" clId="Web-{6BDCD2D7-1502-4B5E-AD81-43904AD032EB}" dt="2018-06-20T12:13:29.497" v="1" actId="20577"/>
      <pc:docMkLst>
        <pc:docMk/>
      </pc:docMkLst>
      <pc:sldChg chg="modSp">
        <pc:chgData name="" userId="" providerId="" clId="Web-{6BDCD2D7-1502-4B5E-AD81-43904AD032EB}" dt="2018-06-20T12:13:29.497" v="0" actId="20577"/>
        <pc:sldMkLst>
          <pc:docMk/>
          <pc:sldMk cId="1967853411" sldId="256"/>
        </pc:sldMkLst>
        <pc:spChg chg="mod">
          <ac:chgData name="" userId="" providerId="" clId="Web-{6BDCD2D7-1502-4B5E-AD81-43904AD032EB}" dt="2018-06-20T12:13:29.497" v="0" actId="20577"/>
          <ac:spMkLst>
            <pc:docMk/>
            <pc:sldMk cId="1967853411"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F6840A-A965-6D41-8755-BADE16C3B22F}" type="datetimeFigureOut">
              <a:rPr lang="en-US" smtClean="0"/>
              <a:t>12.12.18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28D51-4BEC-AB46-8126-AE3010185E1E}" type="slidenum">
              <a:rPr lang="en-US" smtClean="0"/>
              <a:t>‹#›</a:t>
            </a:fld>
            <a:endParaRPr lang="en-US"/>
          </a:p>
        </p:txBody>
      </p:sp>
    </p:spTree>
    <p:extLst>
      <p:ext uri="{BB962C8B-B14F-4D97-AF65-F5344CB8AC3E}">
        <p14:creationId xmlns:p14="http://schemas.microsoft.com/office/powerpoint/2010/main" val="2187678015"/>
      </p:ext>
    </p:extLst>
  </p:cSld>
  <p:clrMap bg1="lt1" tx1="dk1" bg2="lt2" tx2="dk2" accent1="accent1" accent2="accent2" accent3="accent3" accent4="accent4" accent5="accent5" accent6="accent6" hlink="hlink" folHlink="folHlink"/>
  <p:notesStyle>
    <a:lvl1pPr marL="0" algn="l" defTabSz="457178" rtl="0" eaLnBrk="1" latinLnBrk="0" hangingPunct="1">
      <a:defRPr sz="12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4"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9"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2"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8" algn="l" defTabSz="457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1</a:t>
            </a:fld>
            <a:endParaRPr lang="en-US"/>
          </a:p>
        </p:txBody>
      </p:sp>
    </p:spTree>
    <p:extLst>
      <p:ext uri="{BB962C8B-B14F-4D97-AF65-F5344CB8AC3E}">
        <p14:creationId xmlns:p14="http://schemas.microsoft.com/office/powerpoint/2010/main" val="3643702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random concept generator to a more quite deliberate concept generator: named Larry Harvey (who named the Ten Principles back in 2004).</a:t>
            </a:r>
          </a:p>
          <a:p>
            <a:endParaRPr lang="en-US" dirty="0" smtClean="0"/>
          </a:p>
          <a:p>
            <a:r>
              <a:rPr lang="en-US" dirty="0" smtClean="0"/>
              <a:t>The quote is from Larry's intro to the Philosophical Center.  </a:t>
            </a:r>
          </a:p>
          <a:p>
            <a:endParaRPr lang="en-US" dirty="0" smtClean="0"/>
          </a:p>
          <a:p>
            <a:r>
              <a:rPr lang="en-US" dirty="0" smtClean="0"/>
              <a:t>Burning Man does not need to rely on external agents (scholars / academics) to educate them about who /what how / where – the event birthed its philosophers and scribes, </a:t>
            </a:r>
            <a:r>
              <a:rPr lang="en-US" dirty="0" err="1" smtClean="0"/>
              <a:t>burnographers</a:t>
            </a:r>
            <a:r>
              <a:rPr lang="en-US" dirty="0" smtClean="0"/>
              <a:t> - none more important than Larry, a true essayist whose ideas are anything but random. He tended a garden of ideas which is a ripe irony given that the garden flourishes in a desolate realm.  </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0F28D51-4BEC-AB46-8126-AE3010185E1E}" type="slidenum">
              <a:rPr lang="en-US" smtClean="0"/>
              <a:t>11</a:t>
            </a:fld>
            <a:endParaRPr lang="en-US"/>
          </a:p>
        </p:txBody>
      </p:sp>
    </p:spTree>
    <p:extLst>
      <p:ext uri="{BB962C8B-B14F-4D97-AF65-F5344CB8AC3E}">
        <p14:creationId xmlns:p14="http://schemas.microsoft.com/office/powerpoint/2010/main" val="1602964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Larry in email to me 2 weeks before his stroke </a:t>
            </a:r>
          </a:p>
          <a:p>
            <a:endParaRPr lang="en-US" dirty="0" smtClean="0"/>
          </a:p>
          <a:p>
            <a:r>
              <a:rPr lang="en-US" dirty="0" smtClean="0"/>
              <a:t>On March 17 2018, Larry wrote me confirming he’d speak at this event. In that email, he addressed a word (“festival”) that has been a common descriptor of Burning Man, but from which the BMP has sought distance.</a:t>
            </a:r>
          </a:p>
          <a:p>
            <a:endParaRPr lang="en-US" dirty="0" smtClean="0"/>
          </a:p>
          <a:p>
            <a:r>
              <a:rPr lang="en-US" dirty="0" smtClean="0"/>
              <a:t>Larry was crafting the model and shaping perception right to the end. Sadly, he is not here in person, but we feel his presence. </a:t>
            </a:r>
          </a:p>
          <a:p>
            <a:endParaRPr lang="en-US" dirty="0" smtClean="0"/>
          </a:p>
          <a:p>
            <a:r>
              <a:rPr lang="en-US" dirty="0" smtClean="0"/>
              <a:t>I'd like to think of him sitting in the corner smoking, saying “philosophy occurs when principles collide” and laying fresh nomenclature. </a:t>
            </a:r>
          </a:p>
          <a:p>
            <a:endParaRPr lang="en-US" dirty="0" smtClean="0"/>
          </a:p>
          <a:p>
            <a:r>
              <a:rPr lang="en-US" dirty="0" smtClean="0"/>
              <a:t>Harvey last appeared in public March 29 at the opening of a Burning Man art exhibition at the Smithsonian in Washington, died after suffering a massive stroke on April 4. He was 70.</a:t>
            </a:r>
          </a:p>
          <a:p>
            <a:endParaRPr lang="en-US" dirty="0" smtClean="0"/>
          </a:p>
          <a:p>
            <a:r>
              <a:rPr lang="en-US" dirty="0" smtClean="0"/>
              <a:t>Leads to discussion of transformation</a:t>
            </a:r>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12</a:t>
            </a:fld>
            <a:endParaRPr lang="en-US"/>
          </a:p>
        </p:txBody>
      </p:sp>
    </p:spTree>
    <p:extLst>
      <p:ext uri="{BB962C8B-B14F-4D97-AF65-F5344CB8AC3E}">
        <p14:creationId xmlns:p14="http://schemas.microsoft.com/office/powerpoint/2010/main" val="49874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t>Is Burning Man Transformational? The answer necessarily requires a comprehensive approach to Burning Man - which is integral to understanding its status as "transformational."</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t>Each of these characteristics shape its status as a “transformational” event.</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t>Return to the playa and its sublimity/ ephemerality (it transforms seasonally) as key to understanding the phenomenon.</a:t>
            </a:r>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13</a:t>
            </a:fld>
            <a:endParaRPr lang="en-US"/>
          </a:p>
        </p:txBody>
      </p:sp>
    </p:spTree>
    <p:extLst>
      <p:ext uri="{BB962C8B-B14F-4D97-AF65-F5344CB8AC3E}">
        <p14:creationId xmlns:p14="http://schemas.microsoft.com/office/powerpoint/2010/main" val="1377793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t>Understanding the principles is integral to understanding what is transformational about Burning Man .</a:t>
            </a:r>
          </a:p>
          <a:p>
            <a:pPr marL="0" marR="0" indent="0" algn="l" defTabSz="457178"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Principles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only be known in situ,</a:t>
            </a:r>
            <a:r>
              <a:rPr lang="en-US" sz="1200" kern="1200" baseline="0" dirty="0" smtClean="0">
                <a:solidFill>
                  <a:schemeClr val="tx1"/>
                </a:solidFill>
                <a:effectLst/>
                <a:latin typeface="+mn-lt"/>
                <a:ea typeface="+mn-ea"/>
                <a:cs typeface="+mn-cs"/>
              </a:rPr>
              <a:t> and not in isolation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they are related </a:t>
            </a:r>
            <a:r>
              <a:rPr lang="en-US" sz="1200" kern="1200" baseline="0" dirty="0" smtClean="0">
                <a:solidFill>
                  <a:schemeClr val="tx1"/>
                </a:solidFill>
                <a:effectLst/>
                <a:latin typeface="+mn-lt"/>
                <a:ea typeface="+mn-ea"/>
                <a:cs typeface="+mn-cs"/>
              </a:rPr>
              <a:t>ecologically.</a:t>
            </a:r>
            <a:endParaRPr lang="en-US" sz="1200" kern="1200" dirty="0" smtClean="0">
              <a:solidFill>
                <a:schemeClr val="tx1"/>
              </a:solidFill>
              <a:effectLst/>
              <a:latin typeface="+mn-lt"/>
              <a:ea typeface="+mn-ea"/>
              <a:cs typeface="+mn-cs"/>
            </a:endParaRPr>
          </a:p>
          <a:p>
            <a:endParaRPr lang="en-US" baseline="0" dirty="0" smtClean="0"/>
          </a:p>
          <a:p>
            <a:pPr marL="0" marR="0" indent="0" algn="l" defTabSz="457178"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Paradoxical.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principles are the subject of sometimes heated debate in the </a:t>
            </a:r>
            <a:r>
              <a:rPr lang="en-US" sz="1200" kern="1200" dirty="0" err="1" smtClean="0">
                <a:solidFill>
                  <a:schemeClr val="tx1"/>
                </a:solidFill>
                <a:effectLst/>
                <a:latin typeface="+mn-lt"/>
                <a:ea typeface="+mn-ea"/>
                <a:cs typeface="+mn-cs"/>
              </a:rPr>
              <a:t>burnerverse</a:t>
            </a:r>
            <a:r>
              <a:rPr lang="en-US" sz="1200" kern="1200" dirty="0" smtClean="0">
                <a:solidFill>
                  <a:schemeClr val="tx1"/>
                </a:solidFill>
                <a:effectLst/>
                <a:latin typeface="+mn-lt"/>
                <a:ea typeface="+mn-ea"/>
                <a:cs typeface="+mn-cs"/>
              </a:rPr>
              <a:t>, not least because they tend to represent disparate and sometimes competing virtues, values and commitments.</a:t>
            </a:r>
            <a:r>
              <a:rPr lang="en-US" dirty="0" smtClean="0">
                <a:effectLst/>
              </a:rPr>
              <a:t> </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smtClean="0">
              <a:effectLst/>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effectLst/>
              </a:rPr>
              <a:t>Principles collide and mutate: </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CFBD5D9-7FE0-CC45-ABD9-B2322D6F08D0}" type="slidenum">
              <a:rPr lang="en-US" smtClean="0"/>
              <a:t>14</a:t>
            </a:fld>
            <a:endParaRPr lang="en-US"/>
          </a:p>
        </p:txBody>
      </p:sp>
    </p:spTree>
    <p:extLst>
      <p:ext uri="{BB962C8B-B14F-4D97-AF65-F5344CB8AC3E}">
        <p14:creationId xmlns:p14="http://schemas.microsoft.com/office/powerpoint/2010/main" val="1660240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Focus on one principle: i.e. Leaving no Trace  LNT)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transformation - distillation - of practices into principles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practice of LNT is a restoration ritual – restoring the blank canvas of the BRD to its pre-event status.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process - with a set of meanings partly supplied by U.S. National Park Service – &amp; BLM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Backwards </a:t>
            </a:r>
            <a:r>
              <a:rPr lang="en-US" sz="1200" kern="1200" dirty="0" err="1" smtClean="0">
                <a:solidFill>
                  <a:schemeClr val="tx1"/>
                </a:solidFill>
                <a:effectLst/>
                <a:latin typeface="+mn-lt"/>
                <a:ea typeface="+mn-ea"/>
                <a:cs typeface="+mn-cs"/>
              </a:rPr>
              <a:t>LnT</a:t>
            </a:r>
            <a:r>
              <a:rPr lang="en-US" sz="1200" kern="1200" dirty="0" smtClean="0">
                <a:solidFill>
                  <a:schemeClr val="tx1"/>
                </a:solidFill>
                <a:effectLst/>
                <a:latin typeface="+mn-lt"/>
                <a:ea typeface="+mn-ea"/>
                <a:cs typeface="+mn-cs"/>
              </a:rPr>
              <a:t> can be traced back to the Suicide Club (Gary Warne) and Cacophony Society where it had a different meaning – vanish before the authorities arrive.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Forwards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is the principle of LNT transposed to other sites, to regionals?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Burners without Borders inflected with a commitment to clearing MOOP – as in removing trash from beaches at Corpus Christie beach burns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Leaving no Trace parties in the days after Borderland - </a:t>
            </a:r>
            <a:r>
              <a:rPr lang="en-US" sz="1200" kern="1200" dirty="0" err="1" smtClean="0">
                <a:solidFill>
                  <a:schemeClr val="tx1"/>
                </a:solidFill>
                <a:effectLst/>
                <a:latin typeface="+mn-lt"/>
                <a:ea typeface="+mn-ea"/>
                <a:cs typeface="+mn-cs"/>
              </a:rPr>
              <a:t>Boesdal</a:t>
            </a:r>
            <a:r>
              <a:rPr lang="en-US" sz="1200" kern="1200" dirty="0" smtClean="0">
                <a:solidFill>
                  <a:schemeClr val="tx1"/>
                </a:solidFill>
                <a:effectLst/>
                <a:latin typeface="+mn-lt"/>
                <a:ea typeface="+mn-ea"/>
                <a:cs typeface="+mn-cs"/>
              </a:rPr>
              <a:t>, Denmark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FIGMENT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Transformational festivals – Lucidity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are the challenges of adopting/translating this practice abroad?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F28D51-4BEC-AB46-8126-AE3010185E1E}" type="slidenum">
              <a:rPr lang="en-US" smtClean="0"/>
              <a:t>15</a:t>
            </a:fld>
            <a:endParaRPr lang="en-US"/>
          </a:p>
        </p:txBody>
      </p:sp>
    </p:spTree>
    <p:extLst>
      <p:ext uri="{BB962C8B-B14F-4D97-AF65-F5344CB8AC3E}">
        <p14:creationId xmlns:p14="http://schemas.microsoft.com/office/powerpoint/2010/main" val="363615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Paradox – Burning man is leaving a trace in the world  (picture of Gallery at Smithsonian)</a:t>
            </a:r>
          </a:p>
          <a:p>
            <a:pPr marL="0" marR="0" indent="0" algn="l" defTabSz="457178"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has become of Burning Man as its growing corolla of regional petals have blown further and further from the calyx of the playa?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F28D51-4BEC-AB46-8126-AE3010185E1E}" type="slidenum">
              <a:rPr lang="en-US" smtClean="0"/>
              <a:t>16</a:t>
            </a:fld>
            <a:endParaRPr lang="en-US"/>
          </a:p>
        </p:txBody>
      </p:sp>
    </p:spTree>
    <p:extLst>
      <p:ext uri="{BB962C8B-B14F-4D97-AF65-F5344CB8AC3E}">
        <p14:creationId xmlns:p14="http://schemas.microsoft.com/office/powerpoint/2010/main" val="95986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2</a:t>
            </a:fld>
            <a:endParaRPr lang="en-US"/>
          </a:p>
        </p:txBody>
      </p:sp>
    </p:spTree>
    <p:extLst>
      <p:ext uri="{BB962C8B-B14F-4D97-AF65-F5344CB8AC3E}">
        <p14:creationId xmlns:p14="http://schemas.microsoft.com/office/powerpoint/2010/main" val="319964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3</a:t>
            </a:fld>
            <a:endParaRPr lang="en-US"/>
          </a:p>
        </p:txBody>
      </p:sp>
    </p:spTree>
    <p:extLst>
      <p:ext uri="{BB962C8B-B14F-4D97-AF65-F5344CB8AC3E}">
        <p14:creationId xmlns:p14="http://schemas.microsoft.com/office/powerpoint/2010/main" val="31996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4</a:t>
            </a:fld>
            <a:endParaRPr lang="en-US"/>
          </a:p>
        </p:txBody>
      </p:sp>
    </p:spTree>
    <p:extLst>
      <p:ext uri="{BB962C8B-B14F-4D97-AF65-F5344CB8AC3E}">
        <p14:creationId xmlns:p14="http://schemas.microsoft.com/office/powerpoint/2010/main" val="87858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t>Upon my first visit to </a:t>
            </a:r>
            <a:r>
              <a:rPr lang="en-US" baseline="0" dirty="0" smtClean="0"/>
              <a:t>Black Rock City in </a:t>
            </a:r>
            <a:r>
              <a:rPr lang="en-US" baseline="0" dirty="0" smtClean="0"/>
              <a:t>2003, I was moved to ask questions long motivating anthropologists: what is this place, and who ARE these people? And </a:t>
            </a:r>
            <a:r>
              <a:rPr lang="mr-IN" baseline="0" dirty="0" smtClean="0"/>
              <a:t>…</a:t>
            </a:r>
            <a:r>
              <a:rPr lang="en-AU" baseline="0" dirty="0" smtClean="0"/>
              <a:t>.</a:t>
            </a:r>
            <a:r>
              <a:rPr lang="en-US" baseline="0" dirty="0" smtClean="0"/>
              <a:t> who AM I, in relation to these people? What purpose do I serve? What is my impact? What can I give? </a:t>
            </a:r>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smtClean="0"/>
              <a:t>These are not questions exclusive to anthropologists</a:t>
            </a:r>
            <a:r>
              <a:rPr lang="mr-IN" baseline="0" dirty="0" smtClean="0"/>
              <a:t>…</a:t>
            </a:r>
            <a:r>
              <a:rPr lang="en-US" baseline="0" dirty="0" smtClean="0"/>
              <a:t>. In fact anyone who identifies as a Burner has been asking the same questions. </a:t>
            </a:r>
          </a:p>
          <a:p>
            <a:endParaRPr lang="en-US" baseline="0" dirty="0" smtClean="0"/>
          </a:p>
          <a:p>
            <a:r>
              <a:rPr lang="en-US" baseline="0" dirty="0" smtClean="0"/>
              <a:t>“Being Through </a:t>
            </a:r>
            <a:r>
              <a:rPr lang="en-US" baseline="0" dirty="0" smtClean="0"/>
              <a:t>doing” has essentially led to this symposium. </a:t>
            </a:r>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5</a:t>
            </a:fld>
            <a:endParaRPr lang="en-US"/>
          </a:p>
        </p:txBody>
      </p:sp>
    </p:spTree>
    <p:extLst>
      <p:ext uri="{BB962C8B-B14F-4D97-AF65-F5344CB8AC3E}">
        <p14:creationId xmlns:p14="http://schemas.microsoft.com/office/powerpoint/2010/main" val="54790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dirty="0" smtClean="0"/>
              <a:t>Burning Man is a gravitational field for anthropologists </a:t>
            </a:r>
          </a:p>
          <a:p>
            <a:pPr marL="0" marR="0" indent="0" algn="l" defTabSz="457178"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178" rtl="0" eaLnBrk="1" fontAlgn="auto" latinLnBrk="0" hangingPunct="1">
              <a:lnSpc>
                <a:spcPct val="100000"/>
              </a:lnSpc>
              <a:spcBef>
                <a:spcPts val="0"/>
              </a:spcBef>
              <a:spcAft>
                <a:spcPts val="0"/>
              </a:spcAft>
              <a:buClrTx/>
              <a:buSzTx/>
              <a:buFontTx/>
              <a:buNone/>
              <a:tabLst/>
              <a:defRPr/>
            </a:pPr>
            <a:r>
              <a:rPr lang="en-US" dirty="0" smtClean="0"/>
              <a:t>Burning Man is among the most researched events – appealing to students - but of the numerous studies, comparably little attention to the regional phenomenon.</a:t>
            </a:r>
          </a:p>
          <a:p>
            <a:pPr marL="0" marR="0" indent="0" algn="l" defTabSz="457178"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178" rtl="0" eaLnBrk="1" fontAlgn="auto" latinLnBrk="0" hangingPunct="1">
              <a:lnSpc>
                <a:spcPct val="100000"/>
              </a:lnSpc>
              <a:spcBef>
                <a:spcPts val="0"/>
              </a:spcBef>
              <a:spcAft>
                <a:spcPts val="0"/>
              </a:spcAft>
              <a:buClrTx/>
              <a:buSzTx/>
              <a:buFontTx/>
              <a:buNone/>
              <a:tabLst/>
              <a:defRPr/>
            </a:pPr>
            <a:r>
              <a:rPr lang="en-US" dirty="0" smtClean="0"/>
              <a:t>Is it any wonder that there are dozens of graduate dissertations on Burning Man, but very little on the movement that is has spawned.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6</a:t>
            </a:fld>
            <a:endParaRPr lang="en-US"/>
          </a:p>
        </p:txBody>
      </p:sp>
    </p:spTree>
    <p:extLst>
      <p:ext uri="{BB962C8B-B14F-4D97-AF65-F5344CB8AC3E}">
        <p14:creationId xmlns:p14="http://schemas.microsoft.com/office/powerpoint/2010/main" val="884703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movement. close</a:t>
            </a:r>
            <a:r>
              <a:rPr lang="en-US" baseline="0" dirty="0" smtClean="0"/>
              <a:t> to 300</a:t>
            </a:r>
            <a:r>
              <a:rPr lang="en-US" dirty="0" smtClean="0"/>
              <a:t> Regional Contacts in 35 countries </a:t>
            </a:r>
          </a:p>
          <a:p>
            <a:r>
              <a:rPr lang="en-US" dirty="0" smtClean="0"/>
              <a:t>Over 85 official regional events worldwide.</a:t>
            </a:r>
          </a:p>
          <a:p>
            <a:endParaRPr lang="en-US" dirty="0" smtClean="0"/>
          </a:p>
          <a:p>
            <a:r>
              <a:rPr lang="en-US" dirty="0" smtClean="0"/>
              <a:t>That’s a multitude</a:t>
            </a:r>
            <a:r>
              <a:rPr lang="en-US" baseline="0" dirty="0" smtClean="0"/>
              <a:t> of playas, effigies, temples, departments </a:t>
            </a:r>
            <a:r>
              <a:rPr lang="en-US" baseline="0" dirty="0" err="1" smtClean="0"/>
              <a:t>etc</a:t>
            </a:r>
            <a:r>
              <a:rPr lang="en-US" baseline="0" dirty="0" smtClean="0"/>
              <a:t> </a:t>
            </a:r>
            <a:r>
              <a:rPr lang="en-US" baseline="0" dirty="0" err="1" smtClean="0"/>
              <a:t>etc</a:t>
            </a:r>
            <a:r>
              <a:rPr lang="en-US" baseline="0" dirty="0" smtClean="0"/>
              <a:t> </a:t>
            </a:r>
            <a:r>
              <a:rPr lang="en-US" baseline="0" dirty="0" err="1" smtClean="0"/>
              <a:t>etc</a:t>
            </a:r>
            <a:endParaRPr lang="en-US" baseline="0" dirty="0" smtClean="0"/>
          </a:p>
          <a:p>
            <a:r>
              <a:rPr lang="en-US" baseline="0" dirty="0" smtClean="0"/>
              <a:t>It is also a multitude of interpretations of the principles:</a:t>
            </a:r>
            <a:endParaRPr lang="en-US" dirty="0" smtClean="0"/>
          </a:p>
          <a:p>
            <a:pPr marL="0" marR="0" indent="0" algn="l" defTabSz="457178"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178"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0F28D51-4BEC-AB46-8126-AE3010185E1E}" type="slidenum">
              <a:rPr lang="en-US" smtClean="0"/>
              <a:t>8</a:t>
            </a:fld>
            <a:endParaRPr lang="en-US"/>
          </a:p>
        </p:txBody>
      </p:sp>
    </p:spTree>
    <p:extLst>
      <p:ext uri="{BB962C8B-B14F-4D97-AF65-F5344CB8AC3E}">
        <p14:creationId xmlns:p14="http://schemas.microsoft.com/office/powerpoint/2010/main" val="2060966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What is Burning Man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This question has compelled a great many commentators (academics and journalists).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Classification </a:t>
            </a:r>
            <a:r>
              <a:rPr lang="en-US" sz="1200" kern="1200" dirty="0" smtClean="0">
                <a:solidFill>
                  <a:schemeClr val="tx1"/>
                </a:solidFill>
                <a:effectLst/>
                <a:latin typeface="+mn-lt"/>
                <a:ea typeface="+mn-ea"/>
                <a:cs typeface="+mn-cs"/>
              </a:rPr>
              <a:t>is futile, and ludicrous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deserves to be satirized</a:t>
            </a:r>
          </a:p>
          <a:p>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9</a:t>
            </a:fld>
            <a:endParaRPr lang="en-US"/>
          </a:p>
        </p:txBody>
      </p:sp>
    </p:spTree>
    <p:extLst>
      <p:ext uri="{BB962C8B-B14F-4D97-AF65-F5344CB8AC3E}">
        <p14:creationId xmlns:p14="http://schemas.microsoft.com/office/powerpoint/2010/main" val="57147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Indeed the commitment to capture, codify and classify Burning Man was</a:t>
            </a:r>
            <a:r>
              <a:rPr lang="en-US" sz="1200" kern="1200" baseline="0" dirty="0" smtClean="0">
                <a:solidFill>
                  <a:schemeClr val="tx1"/>
                </a:solidFill>
                <a:latin typeface="+mn-lt"/>
                <a:ea typeface="+mn-ea"/>
                <a:cs typeface="+mn-cs"/>
              </a:rPr>
              <a:t> once satirized in the</a:t>
            </a:r>
            <a:r>
              <a:rPr lang="en-US" sz="1200" kern="1200" dirty="0" smtClean="0">
                <a:solidFill>
                  <a:schemeClr val="tx1"/>
                </a:solidFill>
                <a:latin typeface="+mn-lt"/>
                <a:ea typeface="+mn-ea"/>
                <a:cs typeface="+mn-cs"/>
              </a:rPr>
              <a:t> “Phrase Generator” (as published in The Black Rock Gazette</a:t>
            </a:r>
            <a:r>
              <a:rPr lang="en-US" sz="1200" kern="1200" baseline="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vol</a:t>
            </a:r>
            <a:r>
              <a:rPr lang="en-US" sz="1200" kern="1200" dirty="0" smtClean="0">
                <a:solidFill>
                  <a:schemeClr val="tx1"/>
                </a:solidFill>
                <a:latin typeface="+mn-lt"/>
                <a:ea typeface="+mn-ea"/>
                <a:cs typeface="+mn-cs"/>
              </a:rPr>
              <a:t> 8, Sep 5, 1999</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Said to be </a:t>
            </a:r>
            <a:r>
              <a:rPr lang="en-US" sz="1200" kern="1200" dirty="0" smtClean="0">
                <a:solidFill>
                  <a:schemeClr val="tx1"/>
                </a:solidFill>
                <a:latin typeface="+mn-lt"/>
                <a:ea typeface="+mn-ea"/>
                <a:cs typeface="+mn-cs"/>
              </a:rPr>
              <a:t>160k combinations</a:t>
            </a:r>
            <a:r>
              <a:rPr lang="en-US" sz="1200" kern="1200" baseline="0" dirty="0" smtClean="0">
                <a:solidFill>
                  <a:schemeClr val="tx1"/>
                </a:solidFill>
                <a:latin typeface="+mn-lt"/>
                <a:ea typeface="+mn-ea"/>
                <a:cs typeface="+mn-cs"/>
              </a:rPr>
              <a:t> are</a:t>
            </a:r>
            <a:r>
              <a:rPr lang="en-US" sz="1200" kern="1200" dirty="0" smtClean="0">
                <a:solidFill>
                  <a:schemeClr val="tx1"/>
                </a:solidFill>
                <a:latin typeface="+mn-lt"/>
                <a:ea typeface="+mn-ea"/>
                <a:cs typeface="+mn-cs"/>
              </a:rPr>
              <a:t> randomly cranked out from this device </a:t>
            </a:r>
            <a:r>
              <a:rPr lang="mr-IN"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satirizing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commentators entertaining the conceit of possessing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true meaning behind Burning Man.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reveals</a:t>
            </a:r>
            <a:r>
              <a:rPr lang="en-US" sz="1200" kern="1200" baseline="0" dirty="0" smtClean="0">
                <a:solidFill>
                  <a:schemeClr val="tx1"/>
                </a:solidFill>
                <a:effectLst/>
                <a:latin typeface="+mn-lt"/>
                <a:ea typeface="+mn-ea"/>
                <a:cs typeface="+mn-cs"/>
              </a:rPr>
              <a:t> a secret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that there is no official meaning.</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point: </a:t>
            </a:r>
          </a:p>
          <a:p>
            <a:r>
              <a:rPr lang="en-US" sz="1200" kern="1200" dirty="0" smtClean="0">
                <a:solidFill>
                  <a:schemeClr val="tx1"/>
                </a:solidFill>
                <a:effectLst/>
                <a:latin typeface="+mn-lt"/>
                <a:ea typeface="+mn-ea"/>
                <a:cs typeface="+mn-cs"/>
              </a:rPr>
              <a:t>No one has</a:t>
            </a:r>
            <a:r>
              <a:rPr lang="en-US" sz="1200" kern="1200" baseline="0" dirty="0" smtClean="0">
                <a:solidFill>
                  <a:schemeClr val="tx1"/>
                </a:solidFill>
                <a:effectLst/>
                <a:latin typeface="+mn-lt"/>
                <a:ea typeface="+mn-ea"/>
                <a:cs typeface="+mn-cs"/>
              </a:rPr>
              <a:t> a commanding view over this </a:t>
            </a:r>
            <a:r>
              <a:rPr lang="en-US" sz="1200" kern="1200" baseline="0" dirty="0" smtClean="0">
                <a:solidFill>
                  <a:schemeClr val="tx1"/>
                </a:solidFill>
                <a:effectLst/>
                <a:latin typeface="+mn-lt"/>
                <a:ea typeface="+mn-ea"/>
                <a:cs typeface="+mn-cs"/>
              </a:rPr>
              <a:t>phenomenon.</a:t>
            </a:r>
            <a:endParaRPr lang="en-US" sz="1200" kern="1200" dirty="0" smtClean="0">
              <a:solidFill>
                <a:schemeClr val="tx1"/>
              </a:solidFill>
              <a:effectLst/>
              <a:latin typeface="+mn-lt"/>
              <a:ea typeface="+mn-ea"/>
              <a:cs typeface="+mn-cs"/>
            </a:endParaRPr>
          </a:p>
          <a:p>
            <a:pPr marL="0" marR="0" indent="0" algn="l" defTabSz="457178"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yet we cannot abandon analysis,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reflection and empirical</a:t>
            </a:r>
            <a:r>
              <a:rPr lang="en-US" sz="1200" kern="1200" baseline="0" dirty="0" smtClean="0">
                <a:solidFill>
                  <a:schemeClr val="tx1"/>
                </a:solidFill>
                <a:effectLst/>
                <a:latin typeface="+mn-lt"/>
                <a:ea typeface="+mn-ea"/>
                <a:cs typeface="+mn-cs"/>
              </a:rPr>
              <a:t> study </a:t>
            </a:r>
            <a:r>
              <a:rPr lang="en-US" sz="1200" kern="1200" dirty="0" smtClean="0">
                <a:solidFill>
                  <a:schemeClr val="tx1"/>
                </a:solidFill>
                <a:effectLst/>
                <a:latin typeface="+mn-lt"/>
                <a:ea typeface="+mn-ea"/>
                <a:cs typeface="+mn-cs"/>
              </a:rPr>
              <a:t>/ comparative ethnography: multidisciplinary</a:t>
            </a:r>
            <a:r>
              <a:rPr lang="en-US" sz="1200" kern="1200" baseline="0" dirty="0" smtClean="0">
                <a:solidFill>
                  <a:schemeClr val="tx1"/>
                </a:solidFill>
                <a:effectLst/>
                <a:latin typeface="+mn-lt"/>
                <a:ea typeface="+mn-ea"/>
                <a:cs typeface="+mn-cs"/>
              </a:rPr>
              <a:t> research. </a:t>
            </a:r>
            <a:r>
              <a:rPr lang="en-US" sz="1200" kern="1200" dirty="0" smtClean="0">
                <a:solidFill>
                  <a:schemeClr val="tx1"/>
                </a:solidFill>
                <a:effectLst/>
                <a:latin typeface="+mn-lt"/>
                <a:ea typeface="+mn-ea"/>
                <a:cs typeface="+mn-cs"/>
              </a:rPr>
              <a:t> </a:t>
            </a:r>
          </a:p>
          <a:p>
            <a:pPr marL="0" marR="0" indent="0" algn="l" defTabSz="457178"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178"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178"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17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F28D51-4BEC-AB46-8126-AE3010185E1E}" type="slidenum">
              <a:rPr lang="en-US" smtClean="0"/>
              <a:t>10</a:t>
            </a:fld>
            <a:endParaRPr lang="en-US"/>
          </a:p>
        </p:txBody>
      </p:sp>
    </p:spTree>
    <p:extLst>
      <p:ext uri="{BB962C8B-B14F-4D97-AF65-F5344CB8AC3E}">
        <p14:creationId xmlns:p14="http://schemas.microsoft.com/office/powerpoint/2010/main" val="253757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B2DB32BF-B913-FE42-BEA6-E87F50057C19}" type="datetimeFigureOut">
              <a:rPr lang="fr-FR" smtClean="0"/>
              <a:t>12.12.18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67054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2DB32BF-B913-FE42-BEA6-E87F50057C19}" type="datetimeFigureOut">
              <a:rPr lang="fr-FR" smtClean="0"/>
              <a:t>12.12.18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43238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7"/>
            <a:ext cx="2628900" cy="5811839"/>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2" y="365127"/>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2DB32BF-B913-FE42-BEA6-E87F50057C19}" type="datetimeFigureOut">
              <a:rPr lang="fr-FR" smtClean="0"/>
              <a:t>12.12.18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84188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5" y="3"/>
            <a:ext cx="12191999" cy="513543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2" name="Title 1"/>
          <p:cNvSpPr>
            <a:spLocks noGrp="1"/>
          </p:cNvSpPr>
          <p:nvPr>
            <p:ph type="ctrTitle"/>
          </p:nvPr>
        </p:nvSpPr>
        <p:spPr>
          <a:xfrm>
            <a:off x="914400" y="3355848"/>
            <a:ext cx="10769600" cy="1673352"/>
          </a:xfrm>
        </p:spPr>
        <p:txBody>
          <a:bodyPr vert="horz" lIns="121912" tIns="0" rIns="60956" bIns="0" rtlCol="0" anchor="t">
            <a:normAutofit/>
            <a:scene3d>
              <a:camera prst="orthographicFront"/>
              <a:lightRig rig="threePt" dir="t">
                <a:rot lat="0" lon="0" rev="4800000"/>
              </a:lightRig>
            </a:scene3d>
            <a:sp3d prstMaterial="matte">
              <a:bevelT w="50800" h="10160"/>
            </a:sp3d>
          </a:bodyPr>
          <a:lstStyle>
            <a:lvl1pPr algn="l">
              <a:defRPr sz="63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58484" tIns="0" rIns="60956" bIns="0" anchor="b"/>
          <a:lstStyle>
            <a:lvl1pPr marL="0" indent="0" algn="l">
              <a:buNone/>
              <a:defRPr sz="2700">
                <a:solidFill>
                  <a:srgbClr val="FFFFFF"/>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white">
                    <a:tint val="95000"/>
                  </a:prstClr>
                </a:solidFill>
              </a:rPr>
              <a:pPr/>
              <a:t>12.12.18</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white">
                    <a:tint val="95000"/>
                  </a:prstClr>
                </a:solidFill>
              </a:rPr>
              <a:pPr/>
              <a:t>‹#›</a:t>
            </a:fld>
            <a:endParaRPr lang="en-US">
              <a:solidFill>
                <a:prstClr val="white">
                  <a:tint val="95000"/>
                </a:prstClr>
              </a:solidFill>
            </a:endParaRPr>
          </a:p>
        </p:txBody>
      </p:sp>
      <p:sp>
        <p:nvSpPr>
          <p:cNvPr id="10" name="Rectangle 9"/>
          <p:cNvSpPr/>
          <p:nvPr/>
        </p:nvSpPr>
        <p:spPr bwMode="invGray">
          <a:xfrm>
            <a:off x="0" y="512833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Tree>
    <p:extLst>
      <p:ext uri="{BB962C8B-B14F-4D97-AF65-F5344CB8AC3E}">
        <p14:creationId xmlns:p14="http://schemas.microsoft.com/office/powerpoint/2010/main" val="334007844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89827787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2" name="Title 1"/>
          <p:cNvSpPr>
            <a:spLocks noGrp="1"/>
          </p:cNvSpPr>
          <p:nvPr>
            <p:ph type="title"/>
          </p:nvPr>
        </p:nvSpPr>
        <p:spPr>
          <a:xfrm>
            <a:off x="999744" y="118872"/>
            <a:ext cx="10684256" cy="1636776"/>
          </a:xfrm>
        </p:spPr>
        <p:txBody>
          <a:bodyPr vert="horz" lIns="121912" tIns="0" rIns="121912" bIns="0" rtlCol="0" anchor="b">
            <a:normAutofit/>
            <a:scene3d>
              <a:camera prst="orthographicFront"/>
              <a:lightRig rig="threePt" dir="t">
                <a:rot lat="0" lon="0" rev="4800000"/>
              </a:lightRig>
            </a:scene3d>
            <a:sp3d prstMaterial="matte">
              <a:bevelT w="50800" h="10160"/>
            </a:sp3d>
          </a:bodyPr>
          <a:lstStyle>
            <a:lvl1pPr algn="l">
              <a:defRPr sz="63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95058" tIns="0" rIns="60956" bIns="0" anchor="t"/>
          <a:lstStyle>
            <a:lvl1pPr marL="0" indent="0">
              <a:buNone/>
              <a:defRPr sz="2700">
                <a:solidFill>
                  <a:srgbClr val="FFFFFF"/>
                </a:solidFill>
              </a:defRPr>
            </a:lvl1pPr>
            <a:lvl2pPr marL="609555" indent="0">
              <a:buNone/>
              <a:defRPr sz="2400">
                <a:solidFill>
                  <a:schemeClr val="tx1">
                    <a:tint val="75000"/>
                  </a:schemeClr>
                </a:solidFill>
              </a:defRPr>
            </a:lvl2pPr>
            <a:lvl3pPr marL="1219110" indent="0">
              <a:buNone/>
              <a:defRPr sz="2100">
                <a:solidFill>
                  <a:schemeClr val="tx1">
                    <a:tint val="75000"/>
                  </a:schemeClr>
                </a:solidFill>
              </a:defRPr>
            </a:lvl3pPr>
            <a:lvl4pPr marL="1828664" indent="0">
              <a:buNone/>
              <a:defRPr sz="1900">
                <a:solidFill>
                  <a:schemeClr val="tx1">
                    <a:tint val="75000"/>
                  </a:schemeClr>
                </a:solidFill>
              </a:defRPr>
            </a:lvl4pPr>
            <a:lvl5pPr marL="2438218" indent="0">
              <a:buNone/>
              <a:defRPr sz="1900">
                <a:solidFill>
                  <a:schemeClr val="tx1">
                    <a:tint val="75000"/>
                  </a:schemeClr>
                </a:solidFill>
              </a:defRPr>
            </a:lvl5pPr>
            <a:lvl6pPr marL="3047772" indent="0">
              <a:buNone/>
              <a:defRPr sz="1900">
                <a:solidFill>
                  <a:schemeClr val="tx1">
                    <a:tint val="75000"/>
                  </a:schemeClr>
                </a:solidFill>
              </a:defRPr>
            </a:lvl6pPr>
            <a:lvl7pPr marL="3657327" indent="0">
              <a:buNone/>
              <a:defRPr sz="1900">
                <a:solidFill>
                  <a:schemeClr val="tx1">
                    <a:tint val="75000"/>
                  </a:schemeClr>
                </a:solidFill>
              </a:defRPr>
            </a:lvl7pPr>
            <a:lvl8pPr marL="4266880" indent="0">
              <a:buNone/>
              <a:defRPr sz="1900">
                <a:solidFill>
                  <a:schemeClr val="tx1">
                    <a:tint val="75000"/>
                  </a:schemeClr>
                </a:solidFill>
              </a:defRPr>
            </a:lvl8pPr>
            <a:lvl9pPr marL="4876435" indent="0">
              <a:buNone/>
              <a:defRPr sz="19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white">
                    <a:tint val="95000"/>
                  </a:prstClr>
                </a:solidFill>
              </a:rPr>
              <a:pPr/>
              <a:t>12.12.18</a:t>
            </a:fld>
            <a:endParaRPr lang="en-US">
              <a:solidFill>
                <a:prstClr val="white">
                  <a:tint val="95000"/>
                </a:prstClr>
              </a:solidFil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white">
                    <a:tint val="95000"/>
                  </a:prstClr>
                </a:solidFill>
              </a:rPr>
              <a:pPr/>
              <a:t>‹#›</a:t>
            </a:fld>
            <a:endParaRPr lang="en-US">
              <a:solidFill>
                <a:prstClr val="white">
                  <a:tint val="95000"/>
                </a:prstClr>
              </a:solidFill>
            </a:endParaRPr>
          </a:p>
        </p:txBody>
      </p:sp>
    </p:spTree>
    <p:extLst>
      <p:ext uri="{BB962C8B-B14F-4D97-AF65-F5344CB8AC3E}">
        <p14:creationId xmlns:p14="http://schemas.microsoft.com/office/powerpoint/2010/main" val="149274008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12191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49541546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89"/>
            <a:ext cx="5386917" cy="715355"/>
          </a:xfrm>
        </p:spPr>
        <p:txBody>
          <a:bodyPr lIns="195058" anchor="ctr"/>
          <a:lstStyle>
            <a:lvl1pPr marL="0" indent="0">
              <a:buNone/>
              <a:defRPr sz="3100" b="1" cap="all" baseline="0"/>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72" y="1698989"/>
            <a:ext cx="5389033" cy="715355"/>
          </a:xfrm>
        </p:spPr>
        <p:txBody>
          <a:bodyPr lIns="195058" anchor="ctr"/>
          <a:lstStyle>
            <a:lvl1pPr marL="0" indent="0">
              <a:buNone/>
              <a:defRPr sz="3100" b="1" cap="all" baseline="0"/>
            </a:lvl1pPr>
            <a:lvl2pPr marL="609555" indent="0">
              <a:buNone/>
              <a:defRPr sz="2700" b="1"/>
            </a:lvl2pPr>
            <a:lvl3pPr marL="1219110" indent="0">
              <a:buNone/>
              <a:defRPr sz="2400" b="1"/>
            </a:lvl3pPr>
            <a:lvl4pPr marL="1828664" indent="0">
              <a:buNone/>
              <a:defRPr sz="2100" b="1"/>
            </a:lvl4pPr>
            <a:lvl5pPr marL="2438218" indent="0">
              <a:buNone/>
              <a:defRPr sz="2100" b="1"/>
            </a:lvl5pPr>
            <a:lvl6pPr marL="3047772" indent="0">
              <a:buNone/>
              <a:defRPr sz="2100" b="1"/>
            </a:lvl6pPr>
            <a:lvl7pPr marL="3657327" indent="0">
              <a:buNone/>
              <a:defRPr sz="2100" b="1"/>
            </a:lvl7pPr>
            <a:lvl8pPr marL="4266880" indent="0">
              <a:buNone/>
              <a:defRPr sz="2100" b="1"/>
            </a:lvl8pPr>
            <a:lvl9pPr marL="4876435" indent="0">
              <a:buNone/>
              <a:defRPr sz="21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72" y="2449512"/>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endParaRPr>
          </a:p>
        </p:txBody>
      </p:sp>
      <p:sp>
        <p:nvSpPr>
          <p:cNvPr id="9" name="Slide Number Placeholder 8"/>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62128325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endParaRPr>
          </a:p>
        </p:txBody>
      </p:sp>
      <p:sp>
        <p:nvSpPr>
          <p:cNvPr id="5" name="Slide Number Placeholder 4"/>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36217304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141428308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97530" rIns="60956" bIns="0" rtlCol="0" anchor="b">
            <a:normAutofit/>
            <a:sp3d prstMaterial="matte"/>
          </a:bodyPr>
          <a:lstStyle>
            <a:lvl1pPr algn="l">
              <a:defRPr sz="2700" b="0"/>
            </a:lvl1pPr>
            <a:extLst/>
          </a:lstStyle>
          <a:p>
            <a:r>
              <a:rPr kumimoji="0" lang="en-US"/>
              <a:t>Click to edit Master title style</a:t>
            </a:r>
          </a:p>
        </p:txBody>
      </p:sp>
      <p:sp>
        <p:nvSpPr>
          <p:cNvPr id="3" name="Content Placeholder 2"/>
          <p:cNvSpPr>
            <a:spLocks noGrp="1"/>
          </p:cNvSpPr>
          <p:nvPr>
            <p:ph idx="1"/>
          </p:nvPr>
        </p:nvSpPr>
        <p:spPr>
          <a:xfrm>
            <a:off x="4025839" y="1743135"/>
            <a:ext cx="7894188" cy="455888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9"/>
            <a:ext cx="3291840" cy="4572000"/>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endParaRPr>
          </a:p>
        </p:txBody>
      </p:sp>
      <p:sp>
        <p:nvSpPr>
          <p:cNvPr id="7" name="Slide Number Placeholder 6"/>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Tree>
    <p:extLst>
      <p:ext uri="{BB962C8B-B14F-4D97-AF65-F5344CB8AC3E}">
        <p14:creationId xmlns:p14="http://schemas.microsoft.com/office/powerpoint/2010/main" val="232636577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2DB32BF-B913-FE42-BEA6-E87F50057C19}" type="datetimeFigureOut">
              <a:rPr lang="fr-FR" smtClean="0"/>
              <a:t>12.12.18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2042884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7" y="155448"/>
            <a:ext cx="3366867" cy="978408"/>
          </a:xfrm>
        </p:spPr>
        <p:txBody>
          <a:bodyPr lIns="97530" bIns="0" anchor="b">
            <a:sp3d prstMaterial="matte"/>
          </a:bodyPr>
          <a:lstStyle>
            <a:lvl1pPr algn="l">
              <a:defRPr sz="2700" b="0"/>
            </a:lvl1pPr>
            <a:extLst/>
          </a:lstStyle>
          <a:p>
            <a:r>
              <a:rPr kumimoji="0" lang="en-US"/>
              <a:t>Click to edit Master title style</a:t>
            </a:r>
          </a:p>
        </p:txBody>
      </p:sp>
      <p:sp>
        <p:nvSpPr>
          <p:cNvPr id="3" name="Picture Placeholder 2"/>
          <p:cNvSpPr>
            <a:spLocks noGrp="1"/>
          </p:cNvSpPr>
          <p:nvPr>
            <p:ph type="pic" idx="1"/>
          </p:nvPr>
        </p:nvSpPr>
        <p:spPr>
          <a:xfrm>
            <a:off x="3871745" y="1484808"/>
            <a:ext cx="8329863" cy="5373192"/>
          </a:xfrm>
          <a:solidFill>
            <a:schemeClr val="bg2">
              <a:shade val="75000"/>
            </a:schemeClr>
          </a:solidFill>
        </p:spPr>
        <p:txBody>
          <a:bodyPr/>
          <a:lstStyle>
            <a:lvl1pPr marL="0" indent="0">
              <a:buNone/>
              <a:defRPr sz="4300"/>
            </a:lvl1pPr>
            <a:lvl2pPr marL="609555" indent="0">
              <a:buNone/>
              <a:defRPr sz="3700"/>
            </a:lvl2pPr>
            <a:lvl3pPr marL="1219110" indent="0">
              <a:buNone/>
              <a:defRPr sz="3200"/>
            </a:lvl3pPr>
            <a:lvl4pPr marL="1828664" indent="0">
              <a:buNone/>
              <a:defRPr sz="2700"/>
            </a:lvl4pPr>
            <a:lvl5pPr marL="2438218" indent="0">
              <a:buNone/>
              <a:defRPr sz="2700"/>
            </a:lvl5pPr>
            <a:lvl6pPr marL="3047772" indent="0">
              <a:buNone/>
              <a:defRPr sz="2700"/>
            </a:lvl6pPr>
            <a:lvl7pPr marL="3657327" indent="0">
              <a:buNone/>
              <a:defRPr sz="2700"/>
            </a:lvl7pPr>
            <a:lvl8pPr marL="4266880" indent="0">
              <a:buNone/>
              <a:defRPr sz="2700"/>
            </a:lvl8pPr>
            <a:lvl9pPr marL="4876435" indent="0">
              <a:buNone/>
              <a:defRPr sz="27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6" y="1728216"/>
            <a:ext cx="3291840" cy="4572000"/>
          </a:xfrm>
        </p:spPr>
        <p:txBody>
          <a:bodyPr/>
          <a:lstStyle>
            <a:lvl1pPr marL="0" indent="0">
              <a:buNone/>
              <a:defRPr sz="1900"/>
            </a:lvl1pPr>
            <a:lvl2pPr marL="609555" indent="0">
              <a:buNone/>
              <a:defRPr sz="1600"/>
            </a:lvl2pPr>
            <a:lvl3pPr marL="1219110" indent="0">
              <a:buNone/>
              <a:defRPr sz="1300"/>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6" y="1170432"/>
            <a:ext cx="3364992" cy="201168"/>
          </a:xfrm>
        </p:spPr>
        <p:txBody>
          <a:bodyPr/>
          <a:lstStyle/>
          <a:p>
            <a:fld id="{D7C3A134-F1C3-464B-BF47-54DC2DE08F52}" type="datetimeFigureOut">
              <a:rPr lang="en-US" smtClean="0">
                <a:solidFill>
                  <a:prstClr val="black">
                    <a:tint val="95000"/>
                  </a:prstClr>
                </a:solidFill>
              </a:rPr>
              <a:pPr/>
              <a:t>12.12.18</a:t>
            </a:fld>
            <a:endParaRPr lang="en-US" dirty="0">
              <a:solidFill>
                <a:prstClr val="black">
                  <a:tint val="95000"/>
                </a:prstClr>
              </a:solidFill>
            </a:endParaRPr>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a:xfrm>
            <a:off x="11119104" y="1170432"/>
            <a:ext cx="978485" cy="201168"/>
          </a:xfrm>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83853218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57578799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8" name="Rectangle 7"/>
          <p:cNvSpPr/>
          <p:nvPr/>
        </p:nvSpPr>
        <p:spPr bwMode="ltGray">
          <a:xfrm>
            <a:off x="8863588"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2" name="Vertical Title 1"/>
          <p:cNvSpPr>
            <a:spLocks noGrp="1"/>
          </p:cNvSpPr>
          <p:nvPr>
            <p:ph type="title" orient="vert"/>
          </p:nvPr>
        </p:nvSpPr>
        <p:spPr>
          <a:xfrm>
            <a:off x="9042400" y="274640"/>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0"/>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solidFill>
                  <a:prstClr val="black">
                    <a:tint val="95000"/>
                  </a:prstClr>
                </a:solidFill>
              </a:rPr>
              <a:pPr/>
              <a:t>12.12.18</a:t>
            </a:fld>
            <a:endParaRPr lang="en-US">
              <a:solidFill>
                <a:prstClr val="black">
                  <a:tint val="95000"/>
                </a:prstClr>
              </a:solidFill>
            </a:endParaRPr>
          </a:p>
        </p:txBody>
      </p:sp>
      <p:sp>
        <p:nvSpPr>
          <p:cNvPr id="5" name="Footer Placeholder 4"/>
          <p:cNvSpPr>
            <a:spLocks noGrp="1"/>
          </p:cNvSpPr>
          <p:nvPr>
            <p:ph type="ftr" sz="quarter" idx="11"/>
          </p:nvPr>
        </p:nvSpPr>
        <p:spPr>
          <a:xfrm>
            <a:off x="3520796" y="6377460"/>
            <a:ext cx="5115205" cy="365125"/>
          </a:xfrm>
        </p:spPr>
        <p:txBody>
          <a:bodyPr/>
          <a:lstStyle/>
          <a:p>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p>
            <a:fld id="{9648F39E-9C37-485F-AC97-16BB4BDF9F49}" type="slidenum">
              <a:rPr lang="en-US" smtClean="0">
                <a:solidFill>
                  <a:prstClr val="black">
                    <a:tint val="95000"/>
                  </a:prstClr>
                </a:solidFill>
              </a:rPr>
              <a:pPr/>
              <a:t>‹#›</a:t>
            </a:fld>
            <a:endParaRPr lang="en-US">
              <a:solidFill>
                <a:prstClr val="black">
                  <a:tint val="95000"/>
                </a:prstClr>
              </a:solidFill>
            </a:endParaRPr>
          </a:p>
        </p:txBody>
      </p:sp>
    </p:spTree>
    <p:extLst>
      <p:ext uri="{BB962C8B-B14F-4D97-AF65-F5344CB8AC3E}">
        <p14:creationId xmlns:p14="http://schemas.microsoft.com/office/powerpoint/2010/main" val="341344417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6"/>
        <p:cNvGrpSpPr/>
        <p:nvPr/>
      </p:nvGrpSpPr>
      <p:grpSpPr>
        <a:xfrm>
          <a:off x="0" y="0"/>
          <a:ext cx="0" cy="0"/>
          <a:chOff x="0" y="0"/>
          <a:chExt cx="0" cy="0"/>
        </a:xfrm>
      </p:grpSpPr>
      <p:sp>
        <p:nvSpPr>
          <p:cNvPr id="44" name="Shape 44"/>
          <p:cNvSpPr txBox="1">
            <a:spLocks noGrp="1"/>
          </p:cNvSpPr>
          <p:nvPr>
            <p:ph type="title"/>
          </p:nvPr>
        </p:nvSpPr>
        <p:spPr>
          <a:xfrm>
            <a:off x="1182203" y="531200"/>
            <a:ext cx="9827599" cy="1143200"/>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5" name="Shape 45"/>
          <p:cNvSpPr txBox="1">
            <a:spLocks noGrp="1"/>
          </p:cNvSpPr>
          <p:nvPr>
            <p:ph type="body" idx="1"/>
          </p:nvPr>
        </p:nvSpPr>
        <p:spPr>
          <a:xfrm>
            <a:off x="1206570" y="1994467"/>
            <a:ext cx="4746799" cy="4573200"/>
          </a:xfrm>
          <a:prstGeom prst="rect">
            <a:avLst/>
          </a:prstGeom>
        </p:spPr>
        <p:txBody>
          <a:bodyPr/>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6" name="Shape 46"/>
          <p:cNvSpPr txBox="1">
            <a:spLocks noGrp="1"/>
          </p:cNvSpPr>
          <p:nvPr>
            <p:ph type="body" idx="2"/>
          </p:nvPr>
        </p:nvSpPr>
        <p:spPr>
          <a:xfrm>
            <a:off x="6238909" y="1994467"/>
            <a:ext cx="4746799" cy="4573200"/>
          </a:xfrm>
          <a:prstGeom prst="rect">
            <a:avLst/>
          </a:prstGeom>
        </p:spPr>
        <p:txBody>
          <a:bodyPr/>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Tree>
    <p:extLst>
      <p:ext uri="{BB962C8B-B14F-4D97-AF65-F5344CB8AC3E}">
        <p14:creationId xmlns:p14="http://schemas.microsoft.com/office/powerpoint/2010/main" val="163128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1"/>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B2DB32BF-B913-FE42-BEA6-E87F50057C19}" type="datetimeFigureOut">
              <a:rPr lang="fr-FR" smtClean="0"/>
              <a:t>12.12.18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79213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2DB32BF-B913-FE42-BEA6-E87F50057C19}" type="datetimeFigureOut">
              <a:rPr lang="fr-FR" smtClean="0"/>
              <a:t>12.12.18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14559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2"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2DB32BF-B913-FE42-BEA6-E87F50057C19}" type="datetimeFigureOut">
              <a:rPr lang="fr-FR" smtClean="0"/>
              <a:t>12.12.18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882959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B2DB32BF-B913-FE42-BEA6-E87F50057C19}" type="datetimeFigureOut">
              <a:rPr lang="fr-FR" smtClean="0"/>
              <a:t>12.12.18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58447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2DB32BF-B913-FE42-BEA6-E87F50057C19}" type="datetimeFigureOut">
              <a:rPr lang="fr-FR" smtClean="0"/>
              <a:t>12.12.18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40403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2DB32BF-B913-FE42-BEA6-E87F50057C19}" type="datetimeFigureOut">
              <a:rPr lang="fr-FR" smtClean="0"/>
              <a:t>12.12.18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046049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r-FR"/>
          </a:p>
        </p:txBody>
      </p:sp>
      <p:sp>
        <p:nvSpPr>
          <p:cNvPr id="4" name="Espace réservé du texte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2DB32BF-B913-FE42-BEA6-E87F50057C19}" type="datetimeFigureOut">
              <a:rPr lang="fr-FR" smtClean="0"/>
              <a:t>12.12.18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9F404A8-D7A7-684A-B864-A33E22BEAC7A}" type="slidenum">
              <a:rPr lang="fr-FR" smtClean="0"/>
              <a:t>‹#›</a:t>
            </a:fld>
            <a:endParaRPr lang="fr-FR"/>
          </a:p>
        </p:txBody>
      </p:sp>
    </p:spTree>
    <p:extLst>
      <p:ext uri="{BB962C8B-B14F-4D97-AF65-F5344CB8AC3E}">
        <p14:creationId xmlns:p14="http://schemas.microsoft.com/office/powerpoint/2010/main" val="16458036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36" tIns="45718" rIns="91436" bIns="45718"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36" tIns="45718" rIns="91436" bIns="4571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B2DB32BF-B913-FE42-BEA6-E87F50057C19}" type="datetimeFigureOut">
              <a:rPr lang="fr-FR" smtClean="0"/>
              <a:t>12.12.18</a:t>
            </a:fld>
            <a:endParaRPr lang="fr-F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39F404A8-D7A7-684A-B864-A33E22BEAC7A}" type="slidenum">
              <a:rPr lang="fr-FR" smtClean="0"/>
              <a:t>‹#›</a:t>
            </a:fld>
            <a:endParaRPr lang="fr-FR"/>
          </a:p>
        </p:txBody>
      </p:sp>
    </p:spTree>
    <p:extLst>
      <p:ext uri="{BB962C8B-B14F-4D97-AF65-F5344CB8AC3E}">
        <p14:creationId xmlns:p14="http://schemas.microsoft.com/office/powerpoint/2010/main" val="48851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fr-FR"/>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7" name="Rectangle 6"/>
          <p:cNvSpPr/>
          <p:nvPr/>
        </p:nvSpPr>
        <p:spPr bwMode="ltGray">
          <a:xfrm>
            <a:off x="5" y="0"/>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121912" tIns="60956" rIns="121912" bIns="60956" rtlCol="0" anchor="ctr"/>
          <a:lstStyle/>
          <a:p>
            <a:pPr algn="ctr" fontAlgn="base">
              <a:spcBef>
                <a:spcPct val="0"/>
              </a:spcBef>
              <a:spcAft>
                <a:spcPct val="0"/>
              </a:spcAft>
            </a:pPr>
            <a:endParaRPr lang="en-US" sz="1900">
              <a:solidFill>
                <a:prstClr val="white"/>
              </a:solidFill>
              <a:latin typeface="Corbel"/>
              <a:sym typeface="Arial" charset="0"/>
            </a:endParaRPr>
          </a:p>
        </p:txBody>
      </p:sp>
      <p:sp>
        <p:nvSpPr>
          <p:cNvPr id="2" name="Title Placeholder 1"/>
          <p:cNvSpPr>
            <a:spLocks noGrp="1"/>
          </p:cNvSpPr>
          <p:nvPr>
            <p:ph type="title"/>
          </p:nvPr>
        </p:nvSpPr>
        <p:spPr>
          <a:xfrm>
            <a:off x="609600" y="152403"/>
            <a:ext cx="10972800" cy="1251063"/>
          </a:xfrm>
          <a:prstGeom prst="rect">
            <a:avLst/>
          </a:prstGeom>
        </p:spPr>
        <p:txBody>
          <a:bodyPr vert="horz" lIns="121912" tIns="60956" rIns="60956" bIns="60956"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5"/>
            <a:ext cx="10972800" cy="4625609"/>
          </a:xfrm>
          <a:prstGeom prst="rect">
            <a:avLst/>
          </a:prstGeom>
        </p:spPr>
        <p:txBody>
          <a:bodyPr vert="horz" lIns="73148" tIns="121912" rIns="121912" bIns="60956"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46292" tIns="60956" rIns="60956" bIns="0" rtlCol="0" anchor="b"/>
          <a:lstStyle>
            <a:lvl1pPr algn="l" eaLnBrk="1" latinLnBrk="0" hangingPunct="1">
              <a:defRPr kumimoji="0" sz="1600">
                <a:solidFill>
                  <a:schemeClr val="tx1">
                    <a:tint val="95000"/>
                  </a:schemeClr>
                </a:solidFill>
              </a:defRPr>
            </a:lvl1pPr>
            <a:extLst/>
          </a:lstStyle>
          <a:p>
            <a:pPr fontAlgn="base">
              <a:spcBef>
                <a:spcPct val="0"/>
              </a:spcBef>
              <a:spcAft>
                <a:spcPct val="0"/>
              </a:spcAft>
            </a:pPr>
            <a:fld id="{D7C3A134-F1C3-464B-BF47-54DC2DE08F52}" type="datetimeFigureOut">
              <a:rPr lang="en-US" smtClean="0">
                <a:solidFill>
                  <a:prstClr val="black">
                    <a:tint val="95000"/>
                  </a:prstClr>
                </a:solidFill>
                <a:latin typeface="Arial" charset="0"/>
                <a:cs typeface="Arial" charset="0"/>
                <a:sym typeface="Arial" charset="0"/>
              </a:rPr>
              <a:pPr fontAlgn="base">
                <a:spcBef>
                  <a:spcPct val="0"/>
                </a:spcBef>
                <a:spcAft>
                  <a:spcPct val="0"/>
                </a:spcAft>
              </a:pPr>
              <a:t>12.12.18</a:t>
            </a:fld>
            <a:endParaRPr lang="en-US" dirty="0">
              <a:solidFill>
                <a:prstClr val="black">
                  <a:tint val="95000"/>
                </a:prstClr>
              </a:solidFill>
              <a:latin typeface="Arial" charset="0"/>
              <a:cs typeface="Arial" charset="0"/>
              <a:sym typeface="Arial" charset="0"/>
            </a:endParaRPr>
          </a:p>
        </p:txBody>
      </p:sp>
      <p:sp>
        <p:nvSpPr>
          <p:cNvPr id="5" name="Footer Placeholder 4"/>
          <p:cNvSpPr>
            <a:spLocks noGrp="1"/>
          </p:cNvSpPr>
          <p:nvPr>
            <p:ph type="ftr" sz="quarter" idx="3"/>
          </p:nvPr>
        </p:nvSpPr>
        <p:spPr>
          <a:xfrm>
            <a:off x="3520800" y="6476999"/>
            <a:ext cx="7343625" cy="274320"/>
          </a:xfrm>
          <a:prstGeom prst="rect">
            <a:avLst/>
          </a:prstGeom>
        </p:spPr>
        <p:txBody>
          <a:bodyPr vert="horz" lIns="60956" tIns="60956" rIns="60956" bIns="0" rtlCol="0" anchor="b"/>
          <a:lstStyle>
            <a:lvl1pPr algn="l" eaLnBrk="1" latinLnBrk="0" hangingPunct="1">
              <a:defRPr kumimoji="0" sz="1600">
                <a:solidFill>
                  <a:schemeClr val="tx1">
                    <a:tint val="95000"/>
                  </a:schemeClr>
                </a:solidFill>
              </a:defRPr>
            </a:lvl1pPr>
            <a:extLst/>
          </a:lstStyle>
          <a:p>
            <a:pPr fontAlgn="base">
              <a:spcBef>
                <a:spcPct val="0"/>
              </a:spcBef>
              <a:spcAft>
                <a:spcPct val="0"/>
              </a:spcAft>
            </a:pPr>
            <a:endParaRPr lang="en-US" dirty="0">
              <a:solidFill>
                <a:prstClr val="black">
                  <a:tint val="95000"/>
                </a:prstClr>
              </a:solidFill>
              <a:latin typeface="Arial" charset="0"/>
              <a:cs typeface="Arial" charset="0"/>
              <a:sym typeface="Arial" charset="0"/>
            </a:endParaRPr>
          </a:p>
        </p:txBody>
      </p:sp>
      <p:sp>
        <p:nvSpPr>
          <p:cNvPr id="6" name="Slide Number Placeholder 5"/>
          <p:cNvSpPr>
            <a:spLocks noGrp="1"/>
          </p:cNvSpPr>
          <p:nvPr>
            <p:ph type="sldNum" sz="quarter" idx="4"/>
          </p:nvPr>
        </p:nvSpPr>
        <p:spPr>
          <a:xfrm>
            <a:off x="10939196" y="6476999"/>
            <a:ext cx="978485" cy="274320"/>
          </a:xfrm>
          <a:prstGeom prst="rect">
            <a:avLst/>
          </a:prstGeom>
        </p:spPr>
        <p:txBody>
          <a:bodyPr vert="horz" lIns="121912" tIns="60956" rIns="121912" bIns="0" rtlCol="0" anchor="b"/>
          <a:lstStyle>
            <a:lvl1pPr algn="r" eaLnBrk="1" latinLnBrk="0" hangingPunct="1">
              <a:defRPr kumimoji="0" sz="1600">
                <a:solidFill>
                  <a:schemeClr val="tx1">
                    <a:tint val="95000"/>
                  </a:schemeClr>
                </a:solidFill>
              </a:defRPr>
            </a:lvl1pPr>
            <a:extLst/>
          </a:lstStyle>
          <a:p>
            <a:pPr fontAlgn="base">
              <a:spcBef>
                <a:spcPct val="0"/>
              </a:spcBef>
              <a:spcAft>
                <a:spcPct val="0"/>
              </a:spcAft>
            </a:pPr>
            <a:fld id="{9648F39E-9C37-485F-AC97-16BB4BDF9F49}" type="slidenum">
              <a:rPr lang="en-US" smtClean="0">
                <a:solidFill>
                  <a:prstClr val="black">
                    <a:tint val="95000"/>
                  </a:prstClr>
                </a:solidFill>
                <a:latin typeface="Arial" charset="0"/>
                <a:cs typeface="Arial" charset="0"/>
                <a:sym typeface="Arial" charset="0"/>
              </a:rPr>
              <a:pPr fontAlgn="base">
                <a:spcBef>
                  <a:spcPct val="0"/>
                </a:spcBef>
                <a:spcAft>
                  <a:spcPct val="0"/>
                </a:spcAft>
              </a:pPr>
              <a:t>‹#›</a:t>
            </a:fld>
            <a:endParaRPr lang="en-US" dirty="0">
              <a:solidFill>
                <a:prstClr val="black">
                  <a:tint val="95000"/>
                </a:prstClr>
              </a:solidFill>
              <a:latin typeface="Arial" charset="0"/>
              <a:cs typeface="Arial" charset="0"/>
              <a:sym typeface="Arial" charset="0"/>
            </a:endParaRPr>
          </a:p>
        </p:txBody>
      </p:sp>
    </p:spTree>
    <p:extLst>
      <p:ext uri="{BB962C8B-B14F-4D97-AF65-F5344CB8AC3E}">
        <p14:creationId xmlns:p14="http://schemas.microsoft.com/office/powerpoint/2010/main" val="81162418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rtl="0" eaLnBrk="1" latinLnBrk="0" hangingPunct="1">
        <a:spcBef>
          <a:spcPct val="0"/>
        </a:spcBef>
        <a:buNone/>
        <a:defRPr kumimoji="0" sz="6000" b="1" kern="1200">
          <a:solidFill>
            <a:schemeClr val="accent1">
              <a:satMod val="150000"/>
            </a:schemeClr>
          </a:solidFill>
          <a:effectLst/>
          <a:latin typeface="+mj-lt"/>
          <a:ea typeface="+mj-ea"/>
          <a:cs typeface="+mj-cs"/>
        </a:defRPr>
      </a:lvl1pPr>
      <a:extLst/>
    </p:titleStyle>
    <p:bodyStyle>
      <a:lvl1pPr marL="585172" indent="-426688" algn="l" rtl="0" eaLnBrk="1" latinLnBrk="0" hangingPunct="1">
        <a:spcBef>
          <a:spcPts val="0"/>
        </a:spcBef>
        <a:buClr>
          <a:schemeClr val="accent1"/>
        </a:buClr>
        <a:buSzPct val="80000"/>
        <a:buFont typeface="Wingdings 2"/>
        <a:buChar char=""/>
        <a:defRPr kumimoji="0" sz="4300" kern="1200">
          <a:solidFill>
            <a:schemeClr val="tx1"/>
          </a:solidFill>
          <a:latin typeface="+mn-lt"/>
          <a:ea typeface="+mn-ea"/>
          <a:cs typeface="+mn-cs"/>
        </a:defRPr>
      </a:lvl1pPr>
      <a:lvl2pPr marL="975288" indent="-365734" algn="l" rtl="0" eaLnBrk="1" latinLnBrk="0" hangingPunct="1">
        <a:spcBef>
          <a:spcPct val="20000"/>
        </a:spcBef>
        <a:buClr>
          <a:schemeClr val="accent2"/>
        </a:buClr>
        <a:buSzPct val="90000"/>
        <a:buFont typeface="Wingdings"/>
        <a:buChar char=""/>
        <a:defRPr kumimoji="0" sz="3700" kern="1200">
          <a:solidFill>
            <a:schemeClr val="tx1"/>
          </a:solidFill>
          <a:latin typeface="+mn-lt"/>
          <a:ea typeface="+mn-ea"/>
          <a:cs typeface="+mn-cs"/>
        </a:defRPr>
      </a:lvl2pPr>
      <a:lvl3pPr marL="1328828" indent="-304776" algn="l" rtl="0" eaLnBrk="1" latinLnBrk="0" hangingPunct="1">
        <a:spcBef>
          <a:spcPct val="20000"/>
        </a:spcBef>
        <a:buClr>
          <a:schemeClr val="accent3"/>
        </a:buClr>
        <a:buFont typeface="Arial"/>
        <a:buChar char="▪"/>
        <a:defRPr kumimoji="0" sz="3200" kern="1200">
          <a:solidFill>
            <a:schemeClr val="tx1"/>
          </a:solidFill>
          <a:latin typeface="+mn-lt"/>
          <a:ea typeface="+mn-ea"/>
          <a:cs typeface="+mn-cs"/>
        </a:defRPr>
      </a:lvl3pPr>
      <a:lvl4pPr marL="1621414" indent="-243823" algn="l" rtl="0" eaLnBrk="1" latinLnBrk="0" hangingPunct="1">
        <a:spcBef>
          <a:spcPct val="20000"/>
        </a:spcBef>
        <a:buClr>
          <a:schemeClr val="accent4"/>
        </a:buClr>
        <a:buFont typeface="Arial"/>
        <a:buChar char="▪"/>
        <a:defRPr kumimoji="0" sz="2700" kern="1200">
          <a:solidFill>
            <a:schemeClr val="tx1"/>
          </a:solidFill>
          <a:latin typeface="+mn-lt"/>
          <a:ea typeface="+mn-ea"/>
          <a:cs typeface="+mn-cs"/>
        </a:defRPr>
      </a:lvl4pPr>
      <a:lvl5pPr marL="1901808" indent="-243823" algn="l" rtl="0" eaLnBrk="1" latinLnBrk="0" hangingPunct="1">
        <a:spcBef>
          <a:spcPct val="20000"/>
        </a:spcBef>
        <a:buClr>
          <a:schemeClr val="accent5"/>
        </a:buClr>
        <a:buFont typeface="Wingdings 3"/>
        <a:buChar char=""/>
        <a:defRPr kumimoji="0" lang="en-US" sz="2700" kern="1200" smtClean="0">
          <a:solidFill>
            <a:schemeClr val="tx1"/>
          </a:solidFill>
          <a:latin typeface="+mn-lt"/>
          <a:ea typeface="+mn-ea"/>
          <a:cs typeface="+mn-cs"/>
        </a:defRPr>
      </a:lvl5pPr>
      <a:lvl6pPr marL="2170014" indent="-243823" algn="l" rtl="0" eaLnBrk="1" latinLnBrk="0" hangingPunct="1">
        <a:spcBef>
          <a:spcPct val="20000"/>
        </a:spcBef>
        <a:buClr>
          <a:schemeClr val="accent6"/>
        </a:buClr>
        <a:buSzPct val="100000"/>
        <a:buFont typeface="Wingdings 2"/>
        <a:buChar char=""/>
        <a:defRPr kumimoji="0" sz="2700" kern="1200">
          <a:solidFill>
            <a:schemeClr val="tx1"/>
          </a:solidFill>
          <a:latin typeface="+mn-lt"/>
          <a:ea typeface="+mn-ea"/>
          <a:cs typeface="+mn-cs"/>
        </a:defRPr>
      </a:lvl6pPr>
      <a:lvl7pPr marL="2438218" indent="-243823" algn="l" rtl="0" eaLnBrk="1" latinLnBrk="0" hangingPunct="1">
        <a:spcBef>
          <a:spcPct val="20000"/>
        </a:spcBef>
        <a:buClr>
          <a:schemeClr val="accent1"/>
        </a:buClr>
        <a:buSzPct val="100000"/>
        <a:buFont typeface="Wingdings 2"/>
        <a:buChar char=""/>
        <a:defRPr kumimoji="0" sz="2400" kern="1200">
          <a:solidFill>
            <a:schemeClr val="tx1"/>
          </a:solidFill>
          <a:latin typeface="+mn-lt"/>
          <a:ea typeface="+mn-ea"/>
          <a:cs typeface="+mn-cs"/>
        </a:defRPr>
      </a:lvl7pPr>
      <a:lvl8pPr marL="2706420" indent="-243823" algn="l" rtl="0" eaLnBrk="1" latinLnBrk="0" hangingPunct="1">
        <a:spcBef>
          <a:spcPct val="20000"/>
        </a:spcBef>
        <a:buClr>
          <a:schemeClr val="accent2"/>
        </a:buClr>
        <a:buFont typeface="Wingdings 2" pitchFamily="18" charset="2"/>
        <a:buChar char=""/>
        <a:defRPr kumimoji="0" sz="2400" kern="1200">
          <a:solidFill>
            <a:schemeClr val="tx1"/>
          </a:solidFill>
          <a:latin typeface="+mn-lt"/>
          <a:ea typeface="+mn-ea"/>
          <a:cs typeface="+mn-cs"/>
        </a:defRPr>
      </a:lvl8pPr>
      <a:lvl9pPr marL="2974626" indent="-243823" algn="l" rtl="0" eaLnBrk="1" latinLnBrk="0" hangingPunct="1">
        <a:spcBef>
          <a:spcPct val="20000"/>
        </a:spcBef>
        <a:buClr>
          <a:schemeClr val="accent3"/>
        </a:buClr>
        <a:buFont typeface="Wingdings 2" pitchFamily="18" charset="2"/>
        <a:buChar char=""/>
        <a:defRPr kumimoji="0" sz="2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609555" algn="l" rtl="0" eaLnBrk="1" latinLnBrk="0" hangingPunct="1">
        <a:defRPr kumimoji="0" kern="1200">
          <a:solidFill>
            <a:schemeClr val="tx1"/>
          </a:solidFill>
          <a:latin typeface="+mn-lt"/>
          <a:ea typeface="+mn-ea"/>
          <a:cs typeface="+mn-cs"/>
        </a:defRPr>
      </a:lvl2pPr>
      <a:lvl3pPr marL="1219110" algn="l" rtl="0" eaLnBrk="1" latinLnBrk="0" hangingPunct="1">
        <a:defRPr kumimoji="0" kern="1200">
          <a:solidFill>
            <a:schemeClr val="tx1"/>
          </a:solidFill>
          <a:latin typeface="+mn-lt"/>
          <a:ea typeface="+mn-ea"/>
          <a:cs typeface="+mn-cs"/>
        </a:defRPr>
      </a:lvl3pPr>
      <a:lvl4pPr marL="1828664" algn="l" rtl="0" eaLnBrk="1" latinLnBrk="0" hangingPunct="1">
        <a:defRPr kumimoji="0" kern="1200">
          <a:solidFill>
            <a:schemeClr val="tx1"/>
          </a:solidFill>
          <a:latin typeface="+mn-lt"/>
          <a:ea typeface="+mn-ea"/>
          <a:cs typeface="+mn-cs"/>
        </a:defRPr>
      </a:lvl4pPr>
      <a:lvl5pPr marL="2438218" algn="l" rtl="0" eaLnBrk="1" latinLnBrk="0" hangingPunct="1">
        <a:defRPr kumimoji="0" kern="1200">
          <a:solidFill>
            <a:schemeClr val="tx1"/>
          </a:solidFill>
          <a:latin typeface="+mn-lt"/>
          <a:ea typeface="+mn-ea"/>
          <a:cs typeface="+mn-cs"/>
        </a:defRPr>
      </a:lvl5pPr>
      <a:lvl6pPr marL="3047772" algn="l" rtl="0" eaLnBrk="1" latinLnBrk="0" hangingPunct="1">
        <a:defRPr kumimoji="0" kern="1200">
          <a:solidFill>
            <a:schemeClr val="tx1"/>
          </a:solidFill>
          <a:latin typeface="+mn-lt"/>
          <a:ea typeface="+mn-ea"/>
          <a:cs typeface="+mn-cs"/>
        </a:defRPr>
      </a:lvl6pPr>
      <a:lvl7pPr marL="3657327" algn="l" rtl="0" eaLnBrk="1" latinLnBrk="0" hangingPunct="1">
        <a:defRPr kumimoji="0" kern="1200">
          <a:solidFill>
            <a:schemeClr val="tx1"/>
          </a:solidFill>
          <a:latin typeface="+mn-lt"/>
          <a:ea typeface="+mn-ea"/>
          <a:cs typeface="+mn-cs"/>
        </a:defRPr>
      </a:lvl7pPr>
      <a:lvl8pPr marL="4266880" algn="l" rtl="0" eaLnBrk="1" latinLnBrk="0" hangingPunct="1">
        <a:defRPr kumimoji="0" kern="1200">
          <a:solidFill>
            <a:schemeClr val="tx1"/>
          </a:solidFill>
          <a:latin typeface="+mn-lt"/>
          <a:ea typeface="+mn-ea"/>
          <a:cs typeface="+mn-cs"/>
        </a:defRPr>
      </a:lvl8pPr>
      <a:lvl9pPr marL="4876435"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jpeg"/><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gif"/><Relationship Id="rId8" Type="http://schemas.openxmlformats.org/officeDocument/2006/relationships/image" Target="../media/image23.png"/><Relationship Id="rId9" Type="http://schemas.openxmlformats.org/officeDocument/2006/relationships/image" Target="../media/image24.jpg"/><Relationship Id="rId10"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dburn 2015 by Abir Sulta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85" y="0"/>
            <a:ext cx="10908301" cy="6858000"/>
          </a:xfrm>
          <a:prstGeom prst="rect">
            <a:avLst/>
          </a:prstGeom>
        </p:spPr>
      </p:pic>
      <p:sp>
        <p:nvSpPr>
          <p:cNvPr id="2" name="Titre 1"/>
          <p:cNvSpPr>
            <a:spLocks noGrp="1"/>
          </p:cNvSpPr>
          <p:nvPr>
            <p:ph type="ctrTitle"/>
          </p:nvPr>
        </p:nvSpPr>
        <p:spPr>
          <a:xfrm>
            <a:off x="421850" y="-223094"/>
            <a:ext cx="11275938" cy="2806358"/>
          </a:xfrm>
        </p:spPr>
        <p:txBody>
          <a:bodyPr>
            <a:no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Symposium</a:t>
            </a:r>
            <a:r>
              <a:rPr lang="en-US" sz="48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
            </a:r>
            <a:br>
              <a:rPr lang="en-US" sz="48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br>
            <a:r>
              <a:rPr lang="en-US" sz="48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Burning Man</a:t>
            </a:r>
            <a:br>
              <a:rPr lang="en-US" sz="48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br>
            <a:r>
              <a:rPr lang="en-US" sz="48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&amp; Transformational Event Cultures</a:t>
            </a:r>
            <a:r>
              <a:rPr lang="fr-FR" sz="44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
            </a:r>
            <a:br>
              <a:rPr lang="fr-FR" sz="44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br>
            <a:endParaRPr lang="fr-FR" sz="4400" b="1" spc="150" dirty="0">
              <a:ln w="11430"/>
              <a:solidFill>
                <a:srgbClr val="CCFFCC"/>
              </a:solidFill>
              <a:effectLst>
                <a:outerShdw blurRad="25400" algn="tl" rotWithShape="0">
                  <a:srgbClr val="000000">
                    <a:alpha val="43000"/>
                  </a:srgbClr>
                </a:outerShdw>
              </a:effectLst>
              <a:latin typeface="Avenir Black"/>
              <a:cs typeface="Avenir Black"/>
            </a:endParaRPr>
          </a:p>
        </p:txBody>
      </p:sp>
      <p:sp>
        <p:nvSpPr>
          <p:cNvPr id="3" name="TextBox 2"/>
          <p:cNvSpPr txBox="1"/>
          <p:nvPr/>
        </p:nvSpPr>
        <p:spPr>
          <a:xfrm>
            <a:off x="8131129" y="6150114"/>
            <a:ext cx="3429357" cy="1015663"/>
          </a:xfrm>
          <a:prstGeom prst="rect">
            <a:avLst/>
          </a:prstGeom>
          <a:noFill/>
        </p:spPr>
        <p:txBody>
          <a:bodyPr wrap="none" rtlCol="0">
            <a:spAutoFit/>
          </a:bodyPr>
          <a:lstStyle/>
          <a:p>
            <a:r>
              <a:rPr lang="en-US" sz="2000" b="1" spc="150" dirty="0">
                <a:ln w="11430"/>
                <a:solidFill>
                  <a:srgbClr val="CCFFCC"/>
                </a:solidFill>
                <a:effectLst>
                  <a:outerShdw blurRad="25400" algn="tl" rotWithShape="0">
                    <a:srgbClr val="000000">
                      <a:alpha val="43000"/>
                    </a:srgbClr>
                  </a:outerShdw>
                </a:effectLst>
                <a:latin typeface="Avenir Black"/>
                <a:ea typeface="Calibri" charset="0"/>
                <a:cs typeface="Avenir Black"/>
              </a:rPr>
              <a:t>Burning </a:t>
            </a:r>
            <a:r>
              <a:rPr lang="en-US" sz="20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Progeny</a:t>
            </a:r>
          </a:p>
          <a:p>
            <a:r>
              <a:rPr lang="en-US" sz="2000" b="1" spc="150" dirty="0" err="1" smtClean="0">
                <a:ln w="11430"/>
                <a:solidFill>
                  <a:srgbClr val="CCFFCC"/>
                </a:solidFill>
                <a:effectLst>
                  <a:outerShdw blurRad="25400" algn="tl" rotWithShape="0">
                    <a:srgbClr val="000000">
                      <a:alpha val="43000"/>
                    </a:srgbClr>
                  </a:outerShdw>
                </a:effectLst>
                <a:latin typeface="Avenir Black"/>
                <a:ea typeface="Calibri" charset="0"/>
                <a:cs typeface="Avenir Black"/>
              </a:rPr>
              <a:t>Université</a:t>
            </a:r>
            <a:r>
              <a:rPr lang="en-US" sz="20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rPr>
              <a:t> </a:t>
            </a:r>
            <a:r>
              <a:rPr lang="en-US" sz="2000" b="1" spc="150" dirty="0">
                <a:ln w="11430"/>
                <a:solidFill>
                  <a:srgbClr val="CCFFCC"/>
                </a:solidFill>
                <a:effectLst>
                  <a:outerShdw blurRad="25400" algn="tl" rotWithShape="0">
                    <a:srgbClr val="000000">
                      <a:alpha val="43000"/>
                    </a:srgbClr>
                  </a:outerShdw>
                </a:effectLst>
                <a:latin typeface="Avenir Black"/>
                <a:ea typeface="Calibri" charset="0"/>
                <a:cs typeface="Avenir Black"/>
              </a:rPr>
              <a:t>de Fribourg</a:t>
            </a:r>
          </a:p>
          <a:p>
            <a:endParaRPr lang="en-US" sz="2000" b="1" spc="150" dirty="0" smtClean="0">
              <a:ln w="11430"/>
              <a:solidFill>
                <a:srgbClr val="CCFFCC"/>
              </a:solidFill>
              <a:effectLst>
                <a:outerShdw blurRad="25400" algn="tl" rotWithShape="0">
                  <a:srgbClr val="000000">
                    <a:alpha val="43000"/>
                  </a:srgbClr>
                </a:outerShdw>
              </a:effectLst>
              <a:latin typeface="Avenir Black"/>
              <a:ea typeface="Calibri" charset="0"/>
              <a:cs typeface="Avenir Black"/>
            </a:endParaRPr>
          </a:p>
        </p:txBody>
      </p:sp>
      <p:sp>
        <p:nvSpPr>
          <p:cNvPr id="8" name="TextBox 7"/>
          <p:cNvSpPr txBox="1"/>
          <p:nvPr/>
        </p:nvSpPr>
        <p:spPr>
          <a:xfrm>
            <a:off x="652185" y="6473279"/>
            <a:ext cx="2059532" cy="384721"/>
          </a:xfrm>
          <a:prstGeom prst="rect">
            <a:avLst/>
          </a:prstGeom>
          <a:noFill/>
        </p:spPr>
        <p:txBody>
          <a:bodyPr wrap="square" rtlCol="0">
            <a:spAutoFit/>
          </a:bodyPr>
          <a:lstStyle/>
          <a:p>
            <a:r>
              <a:rPr lang="en-US" dirty="0" smtClean="0"/>
              <a:t>Photo: </a:t>
            </a:r>
            <a:r>
              <a:rPr lang="en-US" dirty="0" err="1" smtClean="0"/>
              <a:t>Abir</a:t>
            </a:r>
            <a:r>
              <a:rPr lang="en-US" dirty="0" smtClean="0"/>
              <a:t> Sultan</a:t>
            </a:r>
            <a:endParaRPr lang="en-US" dirty="0"/>
          </a:p>
        </p:txBody>
      </p:sp>
    </p:spTree>
    <p:extLst>
      <p:ext uri="{BB962C8B-B14F-4D97-AF65-F5344CB8AC3E}">
        <p14:creationId xmlns:p14="http://schemas.microsoft.com/office/powerpoint/2010/main" val="19678534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3672" y="2265264"/>
            <a:ext cx="3432554" cy="4216539"/>
          </a:xfrm>
          <a:prstGeom prst="rect">
            <a:avLst/>
          </a:prstGeom>
          <a:noFill/>
        </p:spPr>
        <p:txBody>
          <a:bodyPr wrap="square" rtlCol="0">
            <a:spAutoFit/>
          </a:bodyPr>
          <a:lstStyle/>
          <a:p>
            <a:r>
              <a:rPr lang="en-US" sz="2800" b="1" dirty="0" smtClean="0"/>
              <a:t>The Burning Man Phrase Generator</a:t>
            </a:r>
          </a:p>
          <a:p>
            <a:endParaRPr lang="en-US" b="1" dirty="0"/>
          </a:p>
          <a:p>
            <a:r>
              <a:rPr lang="en-US" dirty="0" smtClean="0"/>
              <a:t>A word selected from each </a:t>
            </a:r>
            <a:r>
              <a:rPr lang="en-US" dirty="0"/>
              <a:t>of </a:t>
            </a:r>
            <a:r>
              <a:rPr lang="en-US" dirty="0" smtClean="0"/>
              <a:t>the </a:t>
            </a:r>
            <a:r>
              <a:rPr lang="en-US" dirty="0"/>
              <a:t>four </a:t>
            </a:r>
            <a:r>
              <a:rPr lang="en-US" dirty="0" smtClean="0"/>
              <a:t>columns to the right may be </a:t>
            </a:r>
            <a:r>
              <a:rPr lang="en-US" dirty="0"/>
              <a:t>strung together in a sequence. </a:t>
            </a:r>
            <a:r>
              <a:rPr lang="en-US" dirty="0" smtClean="0"/>
              <a:t>“The Burning </a:t>
            </a:r>
            <a:r>
              <a:rPr lang="en-US" dirty="0"/>
              <a:t>Man Phrase </a:t>
            </a:r>
            <a:r>
              <a:rPr lang="en-US" dirty="0" smtClean="0"/>
              <a:t>Generator</a:t>
            </a:r>
            <a:r>
              <a:rPr lang="de-DE" dirty="0" smtClean="0"/>
              <a:t>©</a:t>
            </a:r>
            <a:r>
              <a:rPr lang="en-US" dirty="0" smtClean="0"/>
              <a:t> is </a:t>
            </a:r>
            <a:r>
              <a:rPr lang="en-US" dirty="0"/>
              <a:t>capable </a:t>
            </a:r>
            <a:r>
              <a:rPr lang="en-US" dirty="0" smtClean="0"/>
              <a:t>of generating </a:t>
            </a:r>
            <a:r>
              <a:rPr lang="en-US" dirty="0"/>
              <a:t>160,000 colorful descriptions. It </a:t>
            </a:r>
            <a:r>
              <a:rPr lang="en-US" dirty="0" smtClean="0"/>
              <a:t>has been </a:t>
            </a:r>
            <a:r>
              <a:rPr lang="en-US" dirty="0"/>
              <a:t>thoroughly </a:t>
            </a:r>
            <a:r>
              <a:rPr lang="en-US" dirty="0" smtClean="0"/>
              <a:t>tested” (</a:t>
            </a:r>
            <a:r>
              <a:rPr lang="en-US" sz="2000" i="1" dirty="0"/>
              <a:t>The Black Rock </a:t>
            </a:r>
            <a:r>
              <a:rPr lang="en-US" sz="2000" i="1" dirty="0" smtClean="0"/>
              <a:t>Gazette, </a:t>
            </a:r>
            <a:r>
              <a:rPr lang="en-US" sz="2000" dirty="0" err="1" smtClean="0"/>
              <a:t>vol</a:t>
            </a:r>
            <a:r>
              <a:rPr lang="en-US" sz="2000" dirty="0" smtClean="0"/>
              <a:t> </a:t>
            </a:r>
            <a:r>
              <a:rPr lang="en-US" sz="2000" dirty="0"/>
              <a:t>8, Sep 5, 1999). </a:t>
            </a:r>
            <a:endParaRPr lang="en-US" dirty="0"/>
          </a:p>
        </p:txBody>
      </p:sp>
      <p:pic>
        <p:nvPicPr>
          <p:cNvPr id="10" name="Picture 9" descr="phrase generator BRG 99 vol 8, Sep 5 part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857" y="70933"/>
            <a:ext cx="4173129" cy="6787067"/>
          </a:xfrm>
          <a:prstGeom prst="rect">
            <a:avLst/>
          </a:prstGeom>
        </p:spPr>
      </p:pic>
    </p:spTree>
    <p:extLst>
      <p:ext uri="{BB962C8B-B14F-4D97-AF65-F5344CB8AC3E}">
        <p14:creationId xmlns:p14="http://schemas.microsoft.com/office/powerpoint/2010/main" val="11117729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203" y="50690"/>
            <a:ext cx="9827599" cy="1143200"/>
          </a:xfrm>
        </p:spPr>
        <p:txBody>
          <a:bodyPr>
            <a:normAutofit/>
          </a:bodyPr>
          <a:lstStyle/>
          <a:p>
            <a:r>
              <a:rPr lang="en-US" sz="4000" dirty="0" smtClean="0"/>
              <a:t>Larry Harvey</a:t>
            </a:r>
            <a:endParaRPr lang="en-US" sz="4000" dirty="0"/>
          </a:p>
        </p:txBody>
      </p:sp>
      <p:sp>
        <p:nvSpPr>
          <p:cNvPr id="3" name="Text Placeholder 2"/>
          <p:cNvSpPr>
            <a:spLocks noGrp="1"/>
          </p:cNvSpPr>
          <p:nvPr>
            <p:ph type="body" idx="1"/>
          </p:nvPr>
        </p:nvSpPr>
        <p:spPr>
          <a:xfrm>
            <a:off x="652186" y="1994467"/>
            <a:ext cx="5301184" cy="4573200"/>
          </a:xfrm>
        </p:spPr>
        <p:txBody>
          <a:bodyPr/>
          <a:lstStyle/>
          <a:p>
            <a:r>
              <a:rPr lang="en-AU" dirty="0" smtClean="0"/>
              <a:t>“The </a:t>
            </a:r>
            <a:r>
              <a:rPr lang="en-AU" dirty="0"/>
              <a:t>Ten Principles have proven to be useful, durable and productive; they have enabled us to think and communicate, they have enabled us to act, and they have helped us to project our culture into the world. However, this could cease to happen unless we remain ready to constantly exercise and examine </a:t>
            </a:r>
            <a:r>
              <a:rPr lang="en-AU" dirty="0" smtClean="0"/>
              <a:t>them”</a:t>
            </a:r>
            <a:r>
              <a:rPr lang="en-US" dirty="0" smtClean="0"/>
              <a:t> (Larry Harvey, 2013).</a:t>
            </a:r>
            <a:endParaRPr lang="en-US" dirty="0"/>
          </a:p>
        </p:txBody>
      </p:sp>
      <p:pic>
        <p:nvPicPr>
          <p:cNvPr id="5" name="Picture 4" descr="2018-08-29 07.57.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01713" y="2487956"/>
            <a:ext cx="5045853" cy="3363902"/>
          </a:xfrm>
          <a:prstGeom prst="rect">
            <a:avLst/>
          </a:prstGeom>
        </p:spPr>
      </p:pic>
    </p:spTree>
    <p:extLst>
      <p:ext uri="{BB962C8B-B14F-4D97-AF65-F5344CB8AC3E}">
        <p14:creationId xmlns:p14="http://schemas.microsoft.com/office/powerpoint/2010/main" val="29417136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418" y="1801914"/>
            <a:ext cx="5592951" cy="4765753"/>
          </a:xfrm>
        </p:spPr>
        <p:txBody>
          <a:bodyPr>
            <a:normAutofit fontScale="92500" lnSpcReduction="10000"/>
          </a:bodyPr>
          <a:lstStyle/>
          <a:p>
            <a:r>
              <a:rPr lang="en-US" dirty="0" smtClean="0"/>
              <a:t>LH March 17 2018: “The </a:t>
            </a:r>
            <a:r>
              <a:rPr lang="en-US" dirty="0"/>
              <a:t>commonest form of festival, at least in America, is a commercial music festival. We don’t want to be conflated with that, and most contemporary festivals are choked with commerce. We hardly fit this model, either, and it is a rare festival indeed that aspires to effect world culture, that sees itself as an agent of change. I suppose we think of our event as something more than spectacle and entertainment, and do not want to be confused with the Iowa State Hog Festival (though we do love </a:t>
            </a:r>
            <a:r>
              <a:rPr lang="en-US" dirty="0" smtClean="0"/>
              <a:t>bacon).”</a:t>
            </a:r>
            <a:endParaRPr lang="en-US" dirty="0"/>
          </a:p>
        </p:txBody>
      </p:sp>
      <p:pic>
        <p:nvPicPr>
          <p:cNvPr id="5" name="Picture 4" descr="Larry Harv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261" y="1994467"/>
            <a:ext cx="5064793" cy="3363683"/>
          </a:xfrm>
          <a:prstGeom prst="rect">
            <a:avLst/>
          </a:prstGeom>
        </p:spPr>
      </p:pic>
    </p:spTree>
    <p:extLst>
      <p:ext uri="{BB962C8B-B14F-4D97-AF65-F5344CB8AC3E}">
        <p14:creationId xmlns:p14="http://schemas.microsoft.com/office/powerpoint/2010/main" val="11294534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70" y="50690"/>
            <a:ext cx="9827599" cy="1143200"/>
          </a:xfrm>
        </p:spPr>
        <p:txBody>
          <a:bodyPr>
            <a:noAutofit/>
          </a:bodyPr>
          <a:lstStyle/>
          <a:p>
            <a:r>
              <a:rPr lang="en-US" sz="4400" dirty="0" smtClean="0"/>
              <a:t>Is it Transformational?</a:t>
            </a:r>
            <a:endParaRPr lang="en-US" sz="4400" dirty="0"/>
          </a:p>
        </p:txBody>
      </p:sp>
      <p:sp>
        <p:nvSpPr>
          <p:cNvPr id="3" name="Text Placeholder 2"/>
          <p:cNvSpPr>
            <a:spLocks noGrp="1"/>
          </p:cNvSpPr>
          <p:nvPr>
            <p:ph type="body" idx="1"/>
          </p:nvPr>
        </p:nvSpPr>
        <p:spPr>
          <a:xfrm>
            <a:off x="77958" y="1736088"/>
            <a:ext cx="4746799" cy="4573200"/>
          </a:xfrm>
        </p:spPr>
        <p:txBody>
          <a:bodyPr>
            <a:normAutofit lnSpcReduction="10000"/>
          </a:bodyPr>
          <a:lstStyle/>
          <a:p>
            <a:r>
              <a:rPr lang="en-US" dirty="0"/>
              <a:t>Unique space (the Black Rock Desert </a:t>
            </a:r>
            <a:r>
              <a:rPr lang="en-US" i="1" dirty="0"/>
              <a:t>playa</a:t>
            </a:r>
            <a:r>
              <a:rPr lang="en-US" dirty="0"/>
              <a:t>)</a:t>
            </a:r>
          </a:p>
          <a:p>
            <a:endParaRPr lang="en-US" dirty="0" smtClean="0"/>
          </a:p>
          <a:p>
            <a:r>
              <a:rPr lang="en-US" dirty="0" smtClean="0"/>
              <a:t>Fire</a:t>
            </a:r>
            <a:r>
              <a:rPr lang="en-US" dirty="0"/>
              <a:t>-arts </a:t>
            </a:r>
            <a:r>
              <a:rPr lang="en-US" dirty="0" smtClean="0"/>
              <a:t>gathering </a:t>
            </a:r>
            <a:endParaRPr lang="en-US" dirty="0"/>
          </a:p>
          <a:p>
            <a:endParaRPr lang="en-US" dirty="0" smtClean="0"/>
          </a:p>
          <a:p>
            <a:r>
              <a:rPr lang="en-US" dirty="0" smtClean="0"/>
              <a:t>Temporary </a:t>
            </a:r>
            <a:r>
              <a:rPr lang="en-US" dirty="0"/>
              <a:t>city</a:t>
            </a:r>
            <a:r>
              <a:rPr lang="en-US" i="1" dirty="0"/>
              <a:t> </a:t>
            </a:r>
            <a:endParaRPr lang="en-US" dirty="0"/>
          </a:p>
          <a:p>
            <a:endParaRPr lang="en-US" dirty="0" smtClean="0"/>
          </a:p>
          <a:p>
            <a:r>
              <a:rPr lang="en-US" dirty="0" smtClean="0"/>
              <a:t>Non</a:t>
            </a:r>
            <a:r>
              <a:rPr lang="en-US" dirty="0"/>
              <a:t>-profit organization </a:t>
            </a:r>
            <a:endParaRPr lang="en-US" dirty="0" smtClean="0"/>
          </a:p>
          <a:p>
            <a:endParaRPr lang="en-US" dirty="0" smtClean="0"/>
          </a:p>
          <a:p>
            <a:r>
              <a:rPr lang="en-US" dirty="0" smtClean="0"/>
              <a:t>Global </a:t>
            </a:r>
            <a:r>
              <a:rPr lang="en-US" dirty="0"/>
              <a:t>cultural movement</a:t>
            </a:r>
            <a:r>
              <a:rPr lang="en-US" i="1" dirty="0"/>
              <a:t> </a:t>
            </a:r>
            <a:endParaRPr lang="en-US" i="1" dirty="0" smtClean="0"/>
          </a:p>
          <a:p>
            <a:endParaRPr lang="en-US" dirty="0"/>
          </a:p>
          <a:p>
            <a:r>
              <a:rPr lang="en-US" dirty="0" smtClean="0"/>
              <a:t>Land </a:t>
            </a:r>
            <a:r>
              <a:rPr lang="en-US" dirty="0"/>
              <a:t>steward (Fly </a:t>
            </a:r>
            <a:r>
              <a:rPr lang="en-US" dirty="0" smtClean="0"/>
              <a:t>Ranch, Nevada)</a:t>
            </a:r>
          </a:p>
        </p:txBody>
      </p:sp>
      <p:pic>
        <p:nvPicPr>
          <p:cNvPr id="6" name="Picture 5" descr="BRLS by Sharppics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307" y="1595982"/>
            <a:ext cx="7154949" cy="4933002"/>
          </a:xfrm>
          <a:prstGeom prst="rect">
            <a:avLst/>
          </a:prstGeom>
        </p:spPr>
      </p:pic>
    </p:spTree>
    <p:extLst>
      <p:ext uri="{BB962C8B-B14F-4D97-AF65-F5344CB8AC3E}">
        <p14:creationId xmlns:p14="http://schemas.microsoft.com/office/powerpoint/2010/main" val="501600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n-principles-1170x8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23" y="1727479"/>
            <a:ext cx="6762131" cy="4831744"/>
          </a:xfrm>
          <a:prstGeom prst="rect">
            <a:avLst/>
          </a:prstGeom>
        </p:spPr>
      </p:pic>
      <p:sp>
        <p:nvSpPr>
          <p:cNvPr id="2" name="Title 1"/>
          <p:cNvSpPr>
            <a:spLocks noGrp="1"/>
          </p:cNvSpPr>
          <p:nvPr>
            <p:ph type="title"/>
          </p:nvPr>
        </p:nvSpPr>
        <p:spPr>
          <a:xfrm>
            <a:off x="163368" y="150358"/>
            <a:ext cx="10972800" cy="1251063"/>
          </a:xfrm>
        </p:spPr>
        <p:txBody>
          <a:bodyPr>
            <a:normAutofit fontScale="90000"/>
          </a:bodyPr>
          <a:lstStyle/>
          <a:p>
            <a:r>
              <a:rPr lang="en-GB" sz="4400" dirty="0" smtClean="0"/>
              <a:t>Ten Principles: More than just “hood </a:t>
            </a:r>
            <a:r>
              <a:rPr lang="en-GB" sz="4400" dirty="0" err="1" smtClean="0"/>
              <a:t>orniments</a:t>
            </a:r>
            <a:r>
              <a:rPr lang="en-GB" sz="4400" dirty="0" smtClean="0"/>
              <a:t>”</a:t>
            </a:r>
            <a:endParaRPr lang="en-US" sz="4400" dirty="0"/>
          </a:p>
        </p:txBody>
      </p:sp>
      <p:pic>
        <p:nvPicPr>
          <p:cNvPr id="3" name="Picture 2" descr="10 principles coloring boo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728" y="1904880"/>
            <a:ext cx="3439683" cy="4159617"/>
          </a:xfrm>
          <a:prstGeom prst="rect">
            <a:avLst/>
          </a:prstGeom>
        </p:spPr>
      </p:pic>
    </p:spTree>
    <p:extLst>
      <p:ext uri="{BB962C8B-B14F-4D97-AF65-F5344CB8AC3E}">
        <p14:creationId xmlns:p14="http://schemas.microsoft.com/office/powerpoint/2010/main" val="14727786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rning Man, Black Rock Desert, Nev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622"/>
            <a:ext cx="12192000" cy="6461760"/>
          </a:xfrm>
          <a:prstGeom prst="rect">
            <a:avLst/>
          </a:prstGeom>
        </p:spPr>
      </p:pic>
      <p:pic>
        <p:nvPicPr>
          <p:cNvPr id="3" name="Picture 2" descr="corpus christie beach cl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098" y="0"/>
            <a:ext cx="3541549" cy="1992121"/>
          </a:xfrm>
          <a:prstGeom prst="rect">
            <a:avLst/>
          </a:prstGeom>
        </p:spPr>
      </p:pic>
      <p:pic>
        <p:nvPicPr>
          <p:cNvPr id="4" name="Picture 3" descr="Borderland leave no trace part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506" y="1992121"/>
            <a:ext cx="3152141" cy="2345636"/>
          </a:xfrm>
          <a:prstGeom prst="rect">
            <a:avLst/>
          </a:prstGeom>
        </p:spPr>
      </p:pic>
      <p:pic>
        <p:nvPicPr>
          <p:cNvPr id="7" name="Picture 6" descr="Curley - Resto .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5577" y="1224639"/>
            <a:ext cx="2470293" cy="1582532"/>
          </a:xfrm>
          <a:prstGeom prst="rect">
            <a:avLst/>
          </a:prstGeom>
        </p:spPr>
      </p:pic>
      <p:pic>
        <p:nvPicPr>
          <p:cNvPr id="6" name="Picture 5" descr="microscope, screen, moop map.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9486" y="988990"/>
            <a:ext cx="3518366" cy="5641332"/>
          </a:xfrm>
          <a:prstGeom prst="rect">
            <a:avLst/>
          </a:prstGeom>
        </p:spPr>
      </p:pic>
      <p:sp>
        <p:nvSpPr>
          <p:cNvPr id="2" name="Title 1"/>
          <p:cNvSpPr>
            <a:spLocks noGrp="1"/>
          </p:cNvSpPr>
          <p:nvPr>
            <p:ph type="title"/>
          </p:nvPr>
        </p:nvSpPr>
        <p:spPr>
          <a:xfrm>
            <a:off x="3834292" y="158949"/>
            <a:ext cx="9827599" cy="1143200"/>
          </a:xfrm>
        </p:spPr>
        <p:txBody>
          <a:bodyPr>
            <a:normAutofit/>
          </a:bodyPr>
          <a:lstStyle/>
          <a:p>
            <a:r>
              <a:rPr lang="en-US" sz="4400" dirty="0" smtClean="0"/>
              <a:t>Leaving No Trace</a:t>
            </a:r>
            <a:endParaRPr lang="en-US" sz="4400" dirty="0"/>
          </a:p>
        </p:txBody>
      </p:sp>
      <p:pic>
        <p:nvPicPr>
          <p:cNvPr id="12" name="Picture 11" descr="cacophony society.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2557251" cy="2352671"/>
          </a:xfrm>
          <a:prstGeom prst="rect">
            <a:avLst/>
          </a:prstGeom>
        </p:spPr>
      </p:pic>
      <p:pic>
        <p:nvPicPr>
          <p:cNvPr id="9" name="Picture 8" descr="Figment - nyc.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1338" y="4397941"/>
            <a:ext cx="3480662" cy="2320441"/>
          </a:xfrm>
          <a:prstGeom prst="rect">
            <a:avLst/>
          </a:prstGeom>
        </p:spPr>
      </p:pic>
      <p:pic>
        <p:nvPicPr>
          <p:cNvPr id="8" name="Picture 7" descr="lucidity aerial.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1338" y="4337757"/>
            <a:ext cx="3480662" cy="2610497"/>
          </a:xfrm>
          <a:prstGeom prst="rect">
            <a:avLst/>
          </a:prstGeom>
        </p:spPr>
      </p:pic>
      <p:pic>
        <p:nvPicPr>
          <p:cNvPr id="10" name="Picture 9" descr="suicide club.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 y="2352670"/>
            <a:ext cx="3835296" cy="3036275"/>
          </a:xfrm>
          <a:prstGeom prst="rect">
            <a:avLst/>
          </a:prstGeom>
        </p:spPr>
      </p:pic>
      <p:pic>
        <p:nvPicPr>
          <p:cNvPr id="11" name="Picture 10" descr="ggb.jpe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 y="4815830"/>
            <a:ext cx="3835296" cy="2042170"/>
          </a:xfrm>
          <a:prstGeom prst="rect">
            <a:avLst/>
          </a:prstGeom>
        </p:spPr>
      </p:pic>
    </p:spTree>
    <p:extLst>
      <p:ext uri="{BB962C8B-B14F-4D97-AF65-F5344CB8AC3E}">
        <p14:creationId xmlns:p14="http://schemas.microsoft.com/office/powerpoint/2010/main" val="2344180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at Smithsoni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no spectators Renwick Galle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34239"/>
            <a:ext cx="3363903" cy="2483507"/>
          </a:xfrm>
          <a:prstGeom prst="rect">
            <a:avLst/>
          </a:prstGeom>
        </p:spPr>
      </p:pic>
    </p:spTree>
    <p:extLst>
      <p:ext uri="{BB962C8B-B14F-4D97-AF65-F5344CB8AC3E}">
        <p14:creationId xmlns:p14="http://schemas.microsoft.com/office/powerpoint/2010/main" val="7381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0C59AD-5D24-2B42-9B49-90EA0FEE1969}"/>
              </a:ext>
            </a:extLst>
          </p:cNvPr>
          <p:cNvSpPr>
            <a:spLocks noGrp="1"/>
          </p:cNvSpPr>
          <p:nvPr>
            <p:ph type="title"/>
          </p:nvPr>
        </p:nvSpPr>
        <p:spPr/>
        <p:txBody>
          <a:bodyPr/>
          <a:lstStyle/>
          <a:p>
            <a:r>
              <a:rPr lang="fr-FR" dirty="0"/>
              <a:t>Symposium 29 – 30 </a:t>
            </a:r>
            <a:r>
              <a:rPr lang="fr-FR" dirty="0" err="1"/>
              <a:t>Nov</a:t>
            </a:r>
            <a:r>
              <a:rPr lang="fr-FR" dirty="0"/>
              <a:t> 2018</a:t>
            </a:r>
          </a:p>
        </p:txBody>
      </p:sp>
      <p:pic>
        <p:nvPicPr>
          <p:cNvPr id="5" name="Picture 4">
            <a:extLst>
              <a:ext uri="{FF2B5EF4-FFF2-40B4-BE49-F238E27FC236}">
                <a16:creationId xmlns="" xmlns:a16="http://schemas.microsoft.com/office/drawing/2014/main" id="{550CB138-866D-7F4B-A1AF-23E5C1AF4E45}"/>
              </a:ext>
            </a:extLst>
          </p:cNvPr>
          <p:cNvPicPr>
            <a:picLocks noChangeAspect="1"/>
          </p:cNvPicPr>
          <p:nvPr/>
        </p:nvPicPr>
        <p:blipFill>
          <a:blip r:embed="rId2"/>
          <a:stretch>
            <a:fillRect/>
          </a:stretch>
        </p:blipFill>
        <p:spPr>
          <a:xfrm>
            <a:off x="347133" y="1689100"/>
            <a:ext cx="3555488" cy="5029200"/>
          </a:xfrm>
          <a:prstGeom prst="rect">
            <a:avLst/>
          </a:prstGeom>
        </p:spPr>
      </p:pic>
      <p:sp>
        <p:nvSpPr>
          <p:cNvPr id="7" name="TextBox 6">
            <a:extLst>
              <a:ext uri="{FF2B5EF4-FFF2-40B4-BE49-F238E27FC236}">
                <a16:creationId xmlns="" xmlns:a16="http://schemas.microsoft.com/office/drawing/2014/main" id="{1A4AE468-85B6-B44F-9D52-25CEDAEDFAB8}"/>
              </a:ext>
            </a:extLst>
          </p:cNvPr>
          <p:cNvSpPr txBox="1"/>
          <p:nvPr/>
        </p:nvSpPr>
        <p:spPr>
          <a:xfrm>
            <a:off x="4178300" y="2103967"/>
            <a:ext cx="7696200" cy="4478148"/>
          </a:xfrm>
          <a:prstGeom prst="rect">
            <a:avLst/>
          </a:prstGeom>
          <a:noFill/>
        </p:spPr>
        <p:txBody>
          <a:bodyPr wrap="square" rtlCol="0">
            <a:spAutoFit/>
          </a:bodyPr>
          <a:lstStyle/>
          <a:p>
            <a:r>
              <a:rPr lang="fr-FR" b="1" dirty="0" err="1"/>
              <a:t>Thanks</a:t>
            </a:r>
            <a:r>
              <a:rPr lang="fr-FR" dirty="0"/>
              <a:t> to </a:t>
            </a:r>
            <a:r>
              <a:rPr lang="fr-FR" dirty="0" err="1"/>
              <a:t>our</a:t>
            </a:r>
            <a:r>
              <a:rPr lang="fr-FR" dirty="0"/>
              <a:t> sponsors: </a:t>
            </a:r>
            <a:r>
              <a:rPr lang="fr-FR" dirty="0" err="1"/>
              <a:t>Swiss</a:t>
            </a:r>
            <a:r>
              <a:rPr lang="fr-FR" dirty="0"/>
              <a:t> National </a:t>
            </a:r>
            <a:r>
              <a:rPr lang="fr-FR" dirty="0" err="1"/>
              <a:t>Research</a:t>
            </a:r>
            <a:r>
              <a:rPr lang="fr-FR" dirty="0"/>
              <a:t> </a:t>
            </a:r>
            <a:r>
              <a:rPr lang="fr-FR" dirty="0" err="1"/>
              <a:t>Fund</a:t>
            </a:r>
            <a:r>
              <a:rPr lang="fr-FR" dirty="0"/>
              <a:t> (SNF), Fonds de recherche Université de Fribourg, </a:t>
            </a:r>
            <a:r>
              <a:rPr lang="fr-FR" dirty="0" err="1"/>
              <a:t>Faculty</a:t>
            </a:r>
            <a:r>
              <a:rPr lang="fr-FR" dirty="0"/>
              <a:t> of Arts </a:t>
            </a:r>
            <a:r>
              <a:rPr lang="en-GB" dirty="0"/>
              <a:t>FAF scheme, Sciences des religions </a:t>
            </a:r>
            <a:r>
              <a:rPr lang="en-GB" dirty="0" err="1"/>
              <a:t>UniFr</a:t>
            </a:r>
            <a:r>
              <a:rPr lang="en-GB" dirty="0"/>
              <a:t>, Burning Man Organisation, Aalto University School of Business (Finland), and the </a:t>
            </a:r>
            <a:r>
              <a:rPr lang="en-GB" dirty="0" err="1"/>
              <a:t>Schweizer</a:t>
            </a:r>
            <a:r>
              <a:rPr lang="en-GB" dirty="0"/>
              <a:t> Gesellschaft </a:t>
            </a:r>
            <a:r>
              <a:rPr lang="en-GB" dirty="0" err="1"/>
              <a:t>für</a:t>
            </a:r>
            <a:r>
              <a:rPr lang="en-GB" dirty="0"/>
              <a:t> </a:t>
            </a:r>
            <a:r>
              <a:rPr lang="en-GB" dirty="0" err="1"/>
              <a:t>Religionswissenschaft</a:t>
            </a:r>
            <a:r>
              <a:rPr lang="en-GB" dirty="0"/>
              <a:t> (SGR). </a:t>
            </a:r>
          </a:p>
          <a:p>
            <a:endParaRPr lang="en-GB" dirty="0"/>
          </a:p>
          <a:p>
            <a:r>
              <a:rPr lang="en-GB" b="1" dirty="0"/>
              <a:t>Thanks</a:t>
            </a:r>
            <a:r>
              <a:rPr lang="en-GB" dirty="0"/>
              <a:t> to all who have collaborated to make this happen: Carmen Favre, Daniela </a:t>
            </a:r>
            <a:r>
              <a:rPr lang="en-GB" dirty="0" err="1"/>
              <a:t>Vaucher</a:t>
            </a:r>
            <a:r>
              <a:rPr lang="en-GB" dirty="0"/>
              <a:t>, Magali Jenny, </a:t>
            </a:r>
            <a:r>
              <a:rPr lang="en-GB" dirty="0" err="1"/>
              <a:t>Flore</a:t>
            </a:r>
            <a:r>
              <a:rPr lang="en-GB" dirty="0"/>
              <a:t> </a:t>
            </a:r>
            <a:r>
              <a:rPr lang="en-GB" dirty="0" err="1"/>
              <a:t>Muguet</a:t>
            </a:r>
            <a:r>
              <a:rPr lang="en-GB" dirty="0"/>
              <a:t>.</a:t>
            </a:r>
          </a:p>
          <a:p>
            <a:endParaRPr lang="en-GB" dirty="0"/>
          </a:p>
          <a:p>
            <a:r>
              <a:rPr lang="en-GB" b="1" dirty="0" smtClean="0"/>
              <a:t>Burning Progeny Team</a:t>
            </a:r>
          </a:p>
          <a:p>
            <a:r>
              <a:rPr lang="en-GB" dirty="0" smtClean="0"/>
              <a:t>Prof Francois Gauthier</a:t>
            </a:r>
          </a:p>
          <a:p>
            <a:r>
              <a:rPr lang="en-GB" dirty="0" smtClean="0"/>
              <a:t>Dr Graham St John</a:t>
            </a:r>
          </a:p>
          <a:p>
            <a:r>
              <a:rPr lang="en-GB" dirty="0" smtClean="0"/>
              <a:t>Dr </a:t>
            </a:r>
            <a:r>
              <a:rPr lang="en-GB" dirty="0" err="1" smtClean="0"/>
              <a:t>Botond</a:t>
            </a:r>
            <a:r>
              <a:rPr lang="en-GB" dirty="0" smtClean="0"/>
              <a:t> </a:t>
            </a:r>
            <a:r>
              <a:rPr lang="en-GB" dirty="0" err="1" smtClean="0"/>
              <a:t>Vitos</a:t>
            </a:r>
            <a:endParaRPr lang="en-GB" dirty="0"/>
          </a:p>
          <a:p>
            <a:endParaRPr lang="en-GB" dirty="0"/>
          </a:p>
          <a:p>
            <a:endParaRPr lang="fr-FR" dirty="0"/>
          </a:p>
        </p:txBody>
      </p:sp>
    </p:spTree>
    <p:extLst>
      <p:ext uri="{BB962C8B-B14F-4D97-AF65-F5344CB8AC3E}">
        <p14:creationId xmlns:p14="http://schemas.microsoft.com/office/powerpoint/2010/main" val="28588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31" y="359589"/>
            <a:ext cx="10932681" cy="1143200"/>
          </a:xfrm>
        </p:spPr>
        <p:txBody>
          <a:bodyPr>
            <a:normAutofit/>
          </a:bodyPr>
          <a:lstStyle/>
          <a:p>
            <a:r>
              <a:rPr lang="fr-FR" sz="4000" dirty="0">
                <a:solidFill>
                  <a:srgbClr val="FFFF00"/>
                </a:solidFill>
                <a:latin typeface="Calibri"/>
              </a:rPr>
              <a:t>Burning Man: A Formidable Cultural </a:t>
            </a:r>
            <a:r>
              <a:rPr lang="fr-FR" sz="4000" dirty="0" err="1">
                <a:solidFill>
                  <a:srgbClr val="FFFF00"/>
                </a:solidFill>
                <a:latin typeface="Calibri"/>
              </a:rPr>
              <a:t>Laboratory</a:t>
            </a:r>
            <a:endParaRPr lang="en-US" sz="4000" dirty="0"/>
          </a:p>
        </p:txBody>
      </p:sp>
      <p:sp>
        <p:nvSpPr>
          <p:cNvPr id="4" name="Espace réservé du texte 3"/>
          <p:cNvSpPr>
            <a:spLocks noGrp="1"/>
          </p:cNvSpPr>
          <p:nvPr>
            <p:ph type="body" idx="1"/>
          </p:nvPr>
        </p:nvSpPr>
        <p:spPr/>
        <p:txBody>
          <a:bodyPr/>
          <a:lstStyle/>
          <a:p>
            <a:endParaRPr lang="fr-FR" dirty="0"/>
          </a:p>
        </p:txBody>
      </p:sp>
      <p:pic>
        <p:nvPicPr>
          <p:cNvPr id="5" name="Picture 4">
            <a:extLst>
              <a:ext uri="{FF2B5EF4-FFF2-40B4-BE49-F238E27FC236}">
                <a16:creationId xmlns="" xmlns:a16="http://schemas.microsoft.com/office/drawing/2014/main" id="{A0DD72CF-8163-9645-B326-9593D76BF837}"/>
              </a:ext>
            </a:extLst>
          </p:cNvPr>
          <p:cNvPicPr>
            <a:picLocks noChangeAspect="1"/>
          </p:cNvPicPr>
          <p:nvPr/>
        </p:nvPicPr>
        <p:blipFill>
          <a:blip r:embed="rId3"/>
          <a:stretch>
            <a:fillRect/>
          </a:stretch>
        </p:blipFill>
        <p:spPr>
          <a:xfrm>
            <a:off x="-993728" y="1432316"/>
            <a:ext cx="6462836" cy="4273550"/>
          </a:xfrm>
          <a:prstGeom prst="rect">
            <a:avLst/>
          </a:prstGeom>
        </p:spPr>
      </p:pic>
      <p:pic>
        <p:nvPicPr>
          <p:cNvPr id="10" name="Image 8">
            <a:extLst>
              <a:ext uri="{FF2B5EF4-FFF2-40B4-BE49-F238E27FC236}">
                <a16:creationId xmlns="" xmlns:a16="http://schemas.microsoft.com/office/drawing/2014/main" id="{C71E8068-E9B5-584C-A14E-4563ADB04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28923"/>
            <a:ext cx="4650001" cy="2937242"/>
          </a:xfrm>
          <a:prstGeom prst="rect">
            <a:avLst/>
          </a:prstGeom>
        </p:spPr>
      </p:pic>
      <p:pic>
        <p:nvPicPr>
          <p:cNvPr id="11" name="Image 7">
            <a:extLst>
              <a:ext uri="{FF2B5EF4-FFF2-40B4-BE49-F238E27FC236}">
                <a16:creationId xmlns="" xmlns:a16="http://schemas.microsoft.com/office/drawing/2014/main" id="{3FB3DC7B-A228-AB45-8CED-D81C455C9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001" y="1432316"/>
            <a:ext cx="7522519" cy="5641889"/>
          </a:xfrm>
          <a:prstGeom prst="rect">
            <a:avLst/>
          </a:prstGeom>
        </p:spPr>
      </p:pic>
    </p:spTree>
    <p:extLst>
      <p:ext uri="{BB962C8B-B14F-4D97-AF65-F5344CB8AC3E}">
        <p14:creationId xmlns:p14="http://schemas.microsoft.com/office/powerpoint/2010/main" val="352689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31" y="359589"/>
            <a:ext cx="10932681" cy="1143200"/>
          </a:xfrm>
        </p:spPr>
        <p:txBody>
          <a:bodyPr>
            <a:normAutofit/>
          </a:bodyPr>
          <a:lstStyle/>
          <a:p>
            <a:r>
              <a:rPr lang="fr-FR" sz="4000" dirty="0" err="1">
                <a:solidFill>
                  <a:srgbClr val="FFFF00"/>
                </a:solidFill>
                <a:latin typeface="Calibri"/>
              </a:rPr>
              <a:t>Burning</a:t>
            </a:r>
            <a:r>
              <a:rPr lang="fr-FR" sz="4000" dirty="0">
                <a:solidFill>
                  <a:srgbClr val="FFFF00"/>
                </a:solidFill>
                <a:latin typeface="Calibri"/>
              </a:rPr>
              <a:t> </a:t>
            </a:r>
            <a:r>
              <a:rPr lang="fr-FR" sz="4000" dirty="0" err="1">
                <a:solidFill>
                  <a:srgbClr val="FFFF00"/>
                </a:solidFill>
                <a:latin typeface="Calibri"/>
              </a:rPr>
              <a:t>Progeny</a:t>
            </a:r>
            <a:endParaRPr lang="en-US" sz="4000" dirty="0"/>
          </a:p>
        </p:txBody>
      </p:sp>
      <p:sp>
        <p:nvSpPr>
          <p:cNvPr id="3" name="Text Placeholder 2"/>
          <p:cNvSpPr>
            <a:spLocks noGrp="1"/>
          </p:cNvSpPr>
          <p:nvPr>
            <p:ph type="body" idx="1"/>
          </p:nvPr>
        </p:nvSpPr>
        <p:spPr>
          <a:xfrm>
            <a:off x="262617" y="1895281"/>
            <a:ext cx="4746799" cy="4573200"/>
          </a:xfrm>
        </p:spPr>
        <p:txBody>
          <a:bodyPr>
            <a:normAutofit/>
          </a:bodyPr>
          <a:lstStyle/>
          <a:p>
            <a:pPr marL="158484" indent="0">
              <a:buNone/>
            </a:pPr>
            <a:r>
              <a:rPr lang="fr-FR" sz="1800" b="1" dirty="0" err="1">
                <a:solidFill>
                  <a:srgbClr val="000000"/>
                </a:solidFill>
                <a:latin typeface="Cambria"/>
                <a:cs typeface="Cambria"/>
              </a:rPr>
              <a:t>Burning</a:t>
            </a:r>
            <a:r>
              <a:rPr lang="fr-FR" sz="1800" b="1" dirty="0">
                <a:solidFill>
                  <a:srgbClr val="000000"/>
                </a:solidFill>
                <a:latin typeface="Cambria"/>
                <a:cs typeface="Cambria"/>
              </a:rPr>
              <a:t> </a:t>
            </a:r>
            <a:r>
              <a:rPr lang="fr-FR" sz="1800" b="1" dirty="0" err="1">
                <a:solidFill>
                  <a:srgbClr val="000000"/>
                </a:solidFill>
                <a:latin typeface="Cambria"/>
                <a:cs typeface="Cambria"/>
              </a:rPr>
              <a:t>Progeny</a:t>
            </a:r>
            <a:r>
              <a:rPr lang="fr-FR" sz="1800" b="1" dirty="0">
                <a:solidFill>
                  <a:srgbClr val="000000"/>
                </a:solidFill>
                <a:latin typeface="Cambria"/>
                <a:cs typeface="Cambria"/>
              </a:rPr>
              <a:t>: The </a:t>
            </a:r>
            <a:r>
              <a:rPr lang="fr-FR" sz="1800" b="1" dirty="0" err="1">
                <a:solidFill>
                  <a:srgbClr val="000000"/>
                </a:solidFill>
                <a:latin typeface="Cambria"/>
                <a:cs typeface="Cambria"/>
              </a:rPr>
              <a:t>European</a:t>
            </a:r>
            <a:r>
              <a:rPr lang="fr-FR" sz="1800" b="1" dirty="0">
                <a:solidFill>
                  <a:srgbClr val="000000"/>
                </a:solidFill>
                <a:latin typeface="Cambria"/>
                <a:cs typeface="Cambria"/>
              </a:rPr>
              <a:t> Efflorescence of </a:t>
            </a:r>
            <a:r>
              <a:rPr lang="fr-FR" sz="1800" b="1" dirty="0" err="1">
                <a:solidFill>
                  <a:srgbClr val="000000"/>
                </a:solidFill>
                <a:latin typeface="Cambria"/>
                <a:cs typeface="Cambria"/>
              </a:rPr>
              <a:t>Burning</a:t>
            </a:r>
            <a:r>
              <a:rPr lang="fr-FR" sz="1800" b="1" dirty="0">
                <a:solidFill>
                  <a:srgbClr val="000000"/>
                </a:solidFill>
                <a:latin typeface="Cambria"/>
                <a:cs typeface="Cambria"/>
              </a:rPr>
              <a:t> </a:t>
            </a:r>
            <a:r>
              <a:rPr lang="fr-FR" sz="1800" b="1" dirty="0" smtClean="0">
                <a:solidFill>
                  <a:srgbClr val="000000"/>
                </a:solidFill>
                <a:latin typeface="Cambria"/>
                <a:cs typeface="Cambria"/>
              </a:rPr>
              <a:t>Man (2016-2019, </a:t>
            </a:r>
            <a:r>
              <a:rPr lang="fr-FR" sz="1800" b="1" dirty="0" err="1" smtClean="0">
                <a:solidFill>
                  <a:srgbClr val="000000"/>
                </a:solidFill>
                <a:latin typeface="Cambria"/>
                <a:cs typeface="Cambria"/>
              </a:rPr>
              <a:t>University</a:t>
            </a:r>
            <a:r>
              <a:rPr lang="fr-FR" sz="1800" b="1" dirty="0" smtClean="0">
                <a:solidFill>
                  <a:srgbClr val="000000"/>
                </a:solidFill>
                <a:latin typeface="Cambria"/>
                <a:cs typeface="Cambria"/>
              </a:rPr>
              <a:t> of Fribourg)</a:t>
            </a:r>
            <a:endParaRPr lang="fr-FR" sz="1800" b="1" dirty="0">
              <a:solidFill>
                <a:srgbClr val="000000"/>
              </a:solidFill>
              <a:latin typeface="Cambria"/>
              <a:cs typeface="Cambria"/>
            </a:endParaRPr>
          </a:p>
          <a:p>
            <a:pPr marL="158484" indent="0">
              <a:buNone/>
            </a:pPr>
            <a:endParaRPr lang="fr-FR" sz="1800" dirty="0" smtClean="0">
              <a:solidFill>
                <a:srgbClr val="000000"/>
              </a:solidFill>
              <a:latin typeface="Cambria"/>
              <a:cs typeface="Cambria"/>
            </a:endParaRPr>
          </a:p>
          <a:p>
            <a:r>
              <a:rPr lang="fr-FR" sz="1800" dirty="0">
                <a:latin typeface="Cambria"/>
                <a:cs typeface="Cambria"/>
              </a:rPr>
              <a:t>Field </a:t>
            </a:r>
            <a:r>
              <a:rPr lang="fr-FR" sz="1800" dirty="0" err="1" smtClean="0">
                <a:latin typeface="Cambria"/>
                <a:cs typeface="Cambria"/>
              </a:rPr>
              <a:t>research</a:t>
            </a:r>
            <a:r>
              <a:rPr lang="fr-FR" sz="1800" dirty="0" smtClean="0">
                <a:latin typeface="Cambria"/>
                <a:cs typeface="Cambria"/>
              </a:rPr>
              <a:t> </a:t>
            </a:r>
            <a:r>
              <a:rPr lang="fr-FR" sz="1800" dirty="0" err="1" smtClean="0">
                <a:latin typeface="Cambria"/>
                <a:cs typeface="Cambria"/>
              </a:rPr>
              <a:t>at</a:t>
            </a:r>
            <a:r>
              <a:rPr lang="fr-FR" sz="1800" dirty="0" smtClean="0">
                <a:latin typeface="Cambria"/>
                <a:cs typeface="Cambria"/>
              </a:rPr>
              <a:t> </a:t>
            </a:r>
            <a:r>
              <a:rPr lang="fr-FR" sz="1800" dirty="0" err="1">
                <a:latin typeface="Cambria"/>
                <a:cs typeface="Cambria"/>
              </a:rPr>
              <a:t>events</a:t>
            </a:r>
            <a:r>
              <a:rPr lang="fr-FR" sz="1800" dirty="0">
                <a:latin typeface="Cambria"/>
                <a:cs typeface="Cambria"/>
              </a:rPr>
              <a:t> in </a:t>
            </a:r>
            <a:r>
              <a:rPr lang="fr-FR" sz="1800" dirty="0" err="1">
                <a:latin typeface="Cambria"/>
                <a:cs typeface="Cambria"/>
              </a:rPr>
              <a:t>Denmark</a:t>
            </a:r>
            <a:r>
              <a:rPr lang="fr-FR" sz="1800" dirty="0">
                <a:latin typeface="Cambria"/>
                <a:cs typeface="Cambria"/>
              </a:rPr>
              <a:t> (</a:t>
            </a:r>
            <a:r>
              <a:rPr lang="fr-FR" sz="1800" dirty="0" err="1">
                <a:latin typeface="Cambria"/>
                <a:cs typeface="Cambria"/>
              </a:rPr>
              <a:t>Borderland</a:t>
            </a:r>
            <a:r>
              <a:rPr lang="fr-FR" sz="1800" dirty="0">
                <a:latin typeface="Cambria"/>
                <a:cs typeface="Cambria"/>
              </a:rPr>
              <a:t>), Spain (</a:t>
            </a:r>
            <a:r>
              <a:rPr lang="fr-FR" sz="1800" dirty="0" err="1">
                <a:latin typeface="Cambria"/>
                <a:cs typeface="Cambria"/>
              </a:rPr>
              <a:t>Nowhere</a:t>
            </a:r>
            <a:r>
              <a:rPr lang="fr-FR" sz="1800" dirty="0">
                <a:latin typeface="Cambria"/>
                <a:cs typeface="Cambria"/>
              </a:rPr>
              <a:t>), </a:t>
            </a:r>
            <a:r>
              <a:rPr lang="fr-FR" sz="1800" dirty="0" err="1">
                <a:latin typeface="Cambria"/>
                <a:cs typeface="Cambria"/>
              </a:rPr>
              <a:t>Israel</a:t>
            </a:r>
            <a:r>
              <a:rPr lang="fr-FR" sz="1800" dirty="0">
                <a:latin typeface="Cambria"/>
                <a:cs typeface="Cambria"/>
              </a:rPr>
              <a:t> (</a:t>
            </a:r>
            <a:r>
              <a:rPr lang="fr-FR" sz="1800" dirty="0" err="1">
                <a:latin typeface="Cambria"/>
                <a:cs typeface="Cambria"/>
              </a:rPr>
              <a:t>Midburn</a:t>
            </a:r>
            <a:r>
              <a:rPr lang="fr-FR" sz="1800" dirty="0">
                <a:latin typeface="Cambria"/>
                <a:cs typeface="Cambria"/>
              </a:rPr>
              <a:t>), France (Crème Brûlée), Germany (</a:t>
            </a:r>
            <a:r>
              <a:rPr lang="fr-FR" sz="1800" dirty="0" err="1">
                <a:latin typeface="Cambria"/>
                <a:cs typeface="Cambria"/>
              </a:rPr>
              <a:t>Burning</a:t>
            </a:r>
            <a:r>
              <a:rPr lang="fr-FR" sz="1800" dirty="0">
                <a:latin typeface="Cambria"/>
                <a:cs typeface="Cambria"/>
              </a:rPr>
              <a:t> </a:t>
            </a:r>
            <a:r>
              <a:rPr lang="fr-FR" sz="1800" dirty="0" err="1">
                <a:latin typeface="Cambria"/>
                <a:cs typeface="Cambria"/>
              </a:rPr>
              <a:t>Bär</a:t>
            </a:r>
            <a:r>
              <a:rPr lang="fr-FR" sz="1800" dirty="0">
                <a:latin typeface="Cambria"/>
                <a:cs typeface="Cambria"/>
              </a:rPr>
              <a:t>, </a:t>
            </a:r>
            <a:r>
              <a:rPr lang="fr-FR" sz="1800" dirty="0" err="1"/>
              <a:t>Kiez</a:t>
            </a:r>
            <a:r>
              <a:rPr lang="fr-FR" sz="1800" dirty="0"/>
              <a:t> </a:t>
            </a:r>
            <a:r>
              <a:rPr lang="fr-FR" sz="1800" dirty="0" err="1"/>
              <a:t>Burn</a:t>
            </a:r>
            <a:r>
              <a:rPr lang="fr-FR" sz="1800" dirty="0" smtClean="0">
                <a:latin typeface="Cambria"/>
                <a:cs typeface="Cambria"/>
              </a:rPr>
              <a:t>), </a:t>
            </a:r>
            <a:r>
              <a:rPr lang="fr-FR" sz="1800" dirty="0" err="1" smtClean="0">
                <a:latin typeface="Cambria"/>
                <a:cs typeface="Cambria"/>
              </a:rPr>
              <a:t>BurnerCom</a:t>
            </a:r>
            <a:r>
              <a:rPr lang="fr-FR" sz="1800" dirty="0" smtClean="0">
                <a:latin typeface="Cambria"/>
                <a:cs typeface="Cambria"/>
              </a:rPr>
              <a:t> (Zurich) </a:t>
            </a:r>
            <a:r>
              <a:rPr lang="fr-FR" sz="1800" dirty="0">
                <a:latin typeface="Cambria"/>
                <a:cs typeface="Cambria"/>
              </a:rPr>
              <a:t>and Black Rock City.</a:t>
            </a:r>
          </a:p>
          <a:p>
            <a:r>
              <a:rPr lang="fr-FR" sz="1800" dirty="0">
                <a:latin typeface="Cambria"/>
                <a:cs typeface="Cambria"/>
              </a:rPr>
              <a:t>2 </a:t>
            </a:r>
            <a:r>
              <a:rPr lang="fr-FR" sz="1800" dirty="0" err="1">
                <a:latin typeface="Cambria"/>
                <a:cs typeface="Cambria"/>
              </a:rPr>
              <a:t>surveys</a:t>
            </a:r>
            <a:endParaRPr lang="fr-FR" sz="1800" dirty="0">
              <a:latin typeface="Cambria"/>
              <a:cs typeface="Cambria"/>
            </a:endParaRPr>
          </a:p>
          <a:p>
            <a:r>
              <a:rPr lang="fr-FR" sz="1800" dirty="0">
                <a:latin typeface="Cambria"/>
                <a:cs typeface="Cambria"/>
              </a:rPr>
              <a:t>50 interviews</a:t>
            </a:r>
          </a:p>
          <a:p>
            <a:pPr marL="158484" indent="0">
              <a:buNone/>
            </a:pPr>
            <a:endParaRPr lang="fr-FR" sz="1800" dirty="0">
              <a:solidFill>
                <a:srgbClr val="000000"/>
              </a:solidFill>
              <a:latin typeface="Cambria"/>
              <a:cs typeface="Cambria"/>
            </a:endParaRPr>
          </a:p>
          <a:p>
            <a:pPr marL="158484" indent="0">
              <a:buNone/>
            </a:pPr>
            <a:endParaRPr lang="fr-FR" sz="4000" b="1" dirty="0">
              <a:solidFill>
                <a:srgbClr val="000000"/>
              </a:solidFill>
              <a:latin typeface="Cambria"/>
              <a:cs typeface="Cambria"/>
            </a:endParaRPr>
          </a:p>
          <a:p>
            <a:pPr marL="158484" indent="0">
              <a:buNone/>
            </a:pPr>
            <a:endParaRPr lang="en-US" sz="1800" dirty="0">
              <a:solidFill>
                <a:srgbClr val="000000"/>
              </a:solidFill>
            </a:endParaRPr>
          </a:p>
        </p:txBody>
      </p:sp>
      <p:pic>
        <p:nvPicPr>
          <p:cNvPr id="6" name="Picture 5" descr="center camp 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416" y="2025008"/>
            <a:ext cx="6761468" cy="3803326"/>
          </a:xfrm>
          <a:prstGeom prst="rect">
            <a:avLst/>
          </a:prstGeom>
        </p:spPr>
      </p:pic>
    </p:spTree>
    <p:extLst>
      <p:ext uri="{BB962C8B-B14F-4D97-AF65-F5344CB8AC3E}">
        <p14:creationId xmlns:p14="http://schemas.microsoft.com/office/powerpoint/2010/main" val="25310556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18" y="342428"/>
            <a:ext cx="9827599" cy="1143200"/>
          </a:xfrm>
        </p:spPr>
        <p:txBody>
          <a:bodyPr>
            <a:normAutofit/>
          </a:bodyPr>
          <a:lstStyle/>
          <a:p>
            <a:r>
              <a:rPr lang="fr-FR" sz="4000" dirty="0" err="1">
                <a:solidFill>
                  <a:srgbClr val="FFFF00"/>
                </a:solidFill>
                <a:latin typeface="Cambria"/>
                <a:cs typeface="Cambria"/>
              </a:rPr>
              <a:t>Research</a:t>
            </a:r>
            <a:r>
              <a:rPr lang="fr-FR" sz="4000" dirty="0">
                <a:solidFill>
                  <a:srgbClr val="FFFF00"/>
                </a:solidFill>
                <a:latin typeface="Cambria"/>
                <a:cs typeface="Cambria"/>
              </a:rPr>
              <a:t> Questions</a:t>
            </a:r>
            <a:endParaRPr lang="en-US" sz="4000" dirty="0">
              <a:solidFill>
                <a:srgbClr val="FFFF00"/>
              </a:solidFill>
            </a:endParaRPr>
          </a:p>
        </p:txBody>
      </p:sp>
      <p:sp>
        <p:nvSpPr>
          <p:cNvPr id="3" name="Text Placeholder 2"/>
          <p:cNvSpPr>
            <a:spLocks noGrp="1"/>
          </p:cNvSpPr>
          <p:nvPr>
            <p:ph type="body" idx="1"/>
          </p:nvPr>
        </p:nvSpPr>
        <p:spPr>
          <a:xfrm>
            <a:off x="314108" y="1994467"/>
            <a:ext cx="4746799" cy="4573200"/>
          </a:xfrm>
        </p:spPr>
        <p:txBody>
          <a:bodyPr>
            <a:normAutofit/>
          </a:bodyPr>
          <a:lstStyle/>
          <a:p>
            <a:r>
              <a:rPr lang="en-US" sz="2000" b="1" dirty="0">
                <a:solidFill>
                  <a:srgbClr val="000000"/>
                </a:solidFill>
                <a:latin typeface="Cambria"/>
                <a:cs typeface="Cambria"/>
              </a:rPr>
              <a:t>I</a:t>
            </a:r>
            <a:r>
              <a:rPr lang="en-US" sz="2000" b="1" dirty="0" smtClean="0">
                <a:solidFill>
                  <a:srgbClr val="000000"/>
                </a:solidFill>
                <a:latin typeface="Cambria"/>
                <a:cs typeface="Cambria"/>
              </a:rPr>
              <a:t>s Burning Man transformational?</a:t>
            </a:r>
          </a:p>
          <a:p>
            <a:r>
              <a:rPr lang="en-US" sz="2000" b="1" dirty="0" smtClean="0">
                <a:solidFill>
                  <a:srgbClr val="000000"/>
                </a:solidFill>
                <a:latin typeface="Cambria"/>
                <a:cs typeface="Cambria"/>
              </a:rPr>
              <a:t>How has Burner culture evolved beyond Black Rock </a:t>
            </a:r>
            <a:r>
              <a:rPr lang="en-US" sz="2000" b="1" dirty="0">
                <a:solidFill>
                  <a:srgbClr val="000000"/>
                </a:solidFill>
                <a:latin typeface="Cambria"/>
                <a:cs typeface="Cambria"/>
              </a:rPr>
              <a:t>C</a:t>
            </a:r>
            <a:r>
              <a:rPr lang="en-US" sz="2000" b="1" dirty="0" smtClean="0">
                <a:solidFill>
                  <a:srgbClr val="000000"/>
                </a:solidFill>
                <a:latin typeface="Cambria"/>
                <a:cs typeface="Cambria"/>
              </a:rPr>
              <a:t>ity (&amp; specifically in Europe)?</a:t>
            </a:r>
            <a:r>
              <a:rPr lang="en-US" sz="2000" b="1" dirty="0">
                <a:solidFill>
                  <a:srgbClr val="000000"/>
                </a:solidFill>
                <a:latin typeface="Cambria"/>
                <a:cs typeface="Cambria"/>
              </a:rPr>
              <a:t> </a:t>
            </a:r>
            <a:endParaRPr lang="en-US" sz="2000" b="1" dirty="0" smtClean="0">
              <a:solidFill>
                <a:srgbClr val="000000"/>
              </a:solidFill>
              <a:latin typeface="Cambria"/>
              <a:cs typeface="Cambria"/>
            </a:endParaRPr>
          </a:p>
          <a:p>
            <a:r>
              <a:rPr lang="en-US" sz="2000" b="1" dirty="0" smtClean="0">
                <a:solidFill>
                  <a:srgbClr val="000000"/>
                </a:solidFill>
                <a:latin typeface="Cambria"/>
                <a:cs typeface="Cambria"/>
              </a:rPr>
              <a:t>How have the Ten Principles fared in Regional Events?</a:t>
            </a:r>
          </a:p>
          <a:p>
            <a:r>
              <a:rPr lang="en-US" sz="2000" b="1" dirty="0" smtClean="0">
                <a:solidFill>
                  <a:srgbClr val="000000"/>
                </a:solidFill>
                <a:latin typeface="Cambria"/>
                <a:cs typeface="Cambria"/>
              </a:rPr>
              <a:t>What are the internal tensions and the means of resolution?</a:t>
            </a:r>
          </a:p>
          <a:p>
            <a:r>
              <a:rPr lang="en-US" sz="2000" b="1" dirty="0" smtClean="0">
                <a:solidFill>
                  <a:srgbClr val="000000"/>
                </a:solidFill>
                <a:latin typeface="Cambria"/>
                <a:cs typeface="Cambria"/>
              </a:rPr>
              <a:t>What is the nature of gifting in Black Rock City and abroad?</a:t>
            </a:r>
          </a:p>
          <a:p>
            <a:r>
              <a:rPr lang="fr-FR" sz="2000" b="1" dirty="0" smtClean="0">
                <a:solidFill>
                  <a:srgbClr val="000000"/>
                </a:solidFill>
                <a:latin typeface="Cambria"/>
                <a:cs typeface="Cambria"/>
              </a:rPr>
              <a:t>Must one </a:t>
            </a:r>
            <a:r>
              <a:rPr lang="fr-FR" sz="2000" b="1" dirty="0" err="1" smtClean="0">
                <a:solidFill>
                  <a:srgbClr val="000000"/>
                </a:solidFill>
                <a:latin typeface="Cambria"/>
                <a:cs typeface="Cambria"/>
              </a:rPr>
              <a:t>experience</a:t>
            </a:r>
            <a:r>
              <a:rPr lang="fr-FR" sz="2000" b="1" dirty="0" smtClean="0">
                <a:solidFill>
                  <a:srgbClr val="000000"/>
                </a:solidFill>
                <a:latin typeface="Cambria"/>
                <a:cs typeface="Cambria"/>
              </a:rPr>
              <a:t> Black Rock City </a:t>
            </a:r>
            <a:r>
              <a:rPr lang="fr-FR" sz="2000" b="1" dirty="0" err="1" smtClean="0">
                <a:solidFill>
                  <a:srgbClr val="000000"/>
                </a:solidFill>
                <a:latin typeface="Cambria"/>
                <a:cs typeface="Cambria"/>
              </a:rPr>
              <a:t>before</a:t>
            </a:r>
            <a:r>
              <a:rPr lang="fr-FR" sz="2000" b="1" dirty="0" smtClean="0">
                <a:solidFill>
                  <a:srgbClr val="000000"/>
                </a:solidFill>
                <a:latin typeface="Cambria"/>
                <a:cs typeface="Cambria"/>
              </a:rPr>
              <a:t> </a:t>
            </a:r>
            <a:r>
              <a:rPr lang="fr-FR" sz="2000" b="1" dirty="0" err="1" smtClean="0">
                <a:solidFill>
                  <a:srgbClr val="000000"/>
                </a:solidFill>
                <a:latin typeface="Cambria"/>
                <a:cs typeface="Cambria"/>
              </a:rPr>
              <a:t>becoming</a:t>
            </a:r>
            <a:r>
              <a:rPr lang="fr-FR" sz="2000" b="1" dirty="0" smtClean="0">
                <a:solidFill>
                  <a:srgbClr val="000000"/>
                </a:solidFill>
                <a:latin typeface="Cambria"/>
                <a:cs typeface="Cambria"/>
              </a:rPr>
              <a:t> a Burner? </a:t>
            </a:r>
            <a:endParaRPr lang="fr-FR" sz="2000" b="1" dirty="0">
              <a:solidFill>
                <a:srgbClr val="000000"/>
              </a:solidFill>
              <a:latin typeface="Cambria"/>
              <a:cs typeface="Cambria"/>
            </a:endParaRPr>
          </a:p>
        </p:txBody>
      </p:sp>
      <p:pic>
        <p:nvPicPr>
          <p:cNvPr id="4" name="Picture 3" descr="Midburn 2018 aer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907" y="2468777"/>
            <a:ext cx="7014937" cy="3005610"/>
          </a:xfrm>
          <a:prstGeom prst="rect">
            <a:avLst/>
          </a:prstGeom>
        </p:spPr>
      </p:pic>
      <p:sp>
        <p:nvSpPr>
          <p:cNvPr id="5" name="TextBox 4"/>
          <p:cNvSpPr txBox="1"/>
          <p:nvPr/>
        </p:nvSpPr>
        <p:spPr>
          <a:xfrm>
            <a:off x="9794638" y="5474387"/>
            <a:ext cx="2281206" cy="384721"/>
          </a:xfrm>
          <a:prstGeom prst="rect">
            <a:avLst/>
          </a:prstGeom>
          <a:noFill/>
        </p:spPr>
        <p:txBody>
          <a:bodyPr wrap="none" rtlCol="0">
            <a:spAutoFit/>
          </a:bodyPr>
          <a:lstStyle/>
          <a:p>
            <a:r>
              <a:rPr lang="en-US" dirty="0" err="1" smtClean="0"/>
              <a:t>Midburn</a:t>
            </a:r>
            <a:r>
              <a:rPr lang="en-US" dirty="0" smtClean="0"/>
              <a:t>, Israel, 2018</a:t>
            </a:r>
            <a:endParaRPr lang="en-US" dirty="0"/>
          </a:p>
        </p:txBody>
      </p:sp>
    </p:spTree>
    <p:extLst>
      <p:ext uri="{BB962C8B-B14F-4D97-AF65-F5344CB8AC3E}">
        <p14:creationId xmlns:p14="http://schemas.microsoft.com/office/powerpoint/2010/main" val="30517866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203" y="187978"/>
            <a:ext cx="9827599" cy="1143200"/>
          </a:xfrm>
        </p:spPr>
        <p:txBody>
          <a:bodyPr>
            <a:normAutofit/>
          </a:bodyPr>
          <a:lstStyle/>
          <a:p>
            <a:r>
              <a:rPr lang="en-US" sz="4000" dirty="0" smtClean="0"/>
              <a:t>Being Through Doing</a:t>
            </a:r>
            <a:endParaRPr lang="en-US" sz="4000" dirty="0"/>
          </a:p>
        </p:txBody>
      </p:sp>
      <p:pic>
        <p:nvPicPr>
          <p:cNvPr id="5" name="Picture 4" descr="man 2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858" y="1472770"/>
            <a:ext cx="7194687" cy="5396016"/>
          </a:xfrm>
          <a:prstGeom prst="rect">
            <a:avLst/>
          </a:prstGeom>
        </p:spPr>
      </p:pic>
    </p:spTree>
    <p:extLst>
      <p:ext uri="{BB962C8B-B14F-4D97-AF65-F5344CB8AC3E}">
        <p14:creationId xmlns:p14="http://schemas.microsoft.com/office/powerpoint/2010/main" val="6075303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203" y="256622"/>
            <a:ext cx="9827599" cy="1143200"/>
          </a:xfrm>
        </p:spPr>
        <p:txBody>
          <a:bodyPr>
            <a:normAutofit/>
          </a:bodyPr>
          <a:lstStyle/>
          <a:p>
            <a:r>
              <a:rPr lang="en-US" sz="4000" dirty="0" smtClean="0"/>
              <a:t>Burning Man </a:t>
            </a:r>
            <a:r>
              <a:rPr lang="en-US" sz="4000" dirty="0" smtClean="0"/>
              <a:t>Studies</a:t>
            </a:r>
            <a:r>
              <a:rPr lang="en-US" sz="4000" dirty="0" smtClean="0"/>
              <a:t>?</a:t>
            </a:r>
            <a:endParaRPr lang="en-US" sz="4000" dirty="0"/>
          </a:p>
        </p:txBody>
      </p:sp>
      <p:pic>
        <p:nvPicPr>
          <p:cNvPr id="5" name="Picture 4" descr="Library at BM H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876" y="1784753"/>
            <a:ext cx="7798760" cy="4386803"/>
          </a:xfrm>
          <a:prstGeom prst="rect">
            <a:avLst/>
          </a:prstGeom>
        </p:spPr>
      </p:pic>
    </p:spTree>
    <p:extLst>
      <p:ext uri="{BB962C8B-B14F-4D97-AF65-F5344CB8AC3E}">
        <p14:creationId xmlns:p14="http://schemas.microsoft.com/office/powerpoint/2010/main" val="14967717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G18_BRC_map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768" y="1485628"/>
            <a:ext cx="5364719" cy="5372372"/>
          </a:xfrm>
          <a:prstGeom prst="rect">
            <a:avLst/>
          </a:prstGeom>
        </p:spPr>
      </p:pic>
    </p:spTree>
    <p:extLst>
      <p:ext uri="{BB962C8B-B14F-4D97-AF65-F5344CB8AC3E}">
        <p14:creationId xmlns:p14="http://schemas.microsoft.com/office/powerpoint/2010/main" val="33065807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gionals Map 2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486" y="1647464"/>
            <a:ext cx="8846927" cy="4911125"/>
          </a:xfrm>
          <a:prstGeom prst="rect">
            <a:avLst/>
          </a:prstGeom>
        </p:spPr>
      </p:pic>
    </p:spTree>
    <p:extLst>
      <p:ext uri="{BB962C8B-B14F-4D97-AF65-F5344CB8AC3E}">
        <p14:creationId xmlns:p14="http://schemas.microsoft.com/office/powerpoint/2010/main" val="19714871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3687219" y="2798208"/>
            <a:ext cx="10515600" cy="543735"/>
          </a:xfrm>
          <a:prstGeom prst="rect">
            <a:avLst/>
          </a:prstGeom>
          <a:noFill/>
        </p:spPr>
        <p:txBody>
          <a:bodyPr wrap="square" rtlCol="0">
            <a:spAutoFit/>
          </a:bodyPr>
          <a:lstStyle/>
          <a:p>
            <a:r>
              <a:rPr lang="en-US" sz="3200" dirty="0" smtClean="0"/>
              <a:t>What is Burning Man?</a:t>
            </a:r>
            <a:endParaRPr lang="en-US" sz="3200" dirty="0"/>
          </a:p>
        </p:txBody>
      </p:sp>
    </p:spTree>
    <p:extLst>
      <p:ext uri="{BB962C8B-B14F-4D97-AF65-F5344CB8AC3E}">
        <p14:creationId xmlns:p14="http://schemas.microsoft.com/office/powerpoint/2010/main" val="3781390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54141</TotalTime>
  <Words>1388</Words>
  <Application>Microsoft Macintosh PowerPoint</Application>
  <PresentationFormat>Custom</PresentationFormat>
  <Paragraphs>151</Paragraphs>
  <Slides>17</Slides>
  <Notes>15</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Thème Office</vt:lpstr>
      <vt:lpstr>Module</vt:lpstr>
      <vt:lpstr>Symposium Burning Man &amp; Transformational Event Cultures </vt:lpstr>
      <vt:lpstr>Burning Man: A Formidable Cultural Laboratory</vt:lpstr>
      <vt:lpstr>Burning Progeny</vt:lpstr>
      <vt:lpstr>Research Questions</vt:lpstr>
      <vt:lpstr>Being Through Doing</vt:lpstr>
      <vt:lpstr>Burning Man Studies?</vt:lpstr>
      <vt:lpstr>PowerPoint Presentation</vt:lpstr>
      <vt:lpstr>PowerPoint Presentation</vt:lpstr>
      <vt:lpstr>What is Burning Man?</vt:lpstr>
      <vt:lpstr>PowerPoint Presentation</vt:lpstr>
      <vt:lpstr>Larry Harvey</vt:lpstr>
      <vt:lpstr>PowerPoint Presentation</vt:lpstr>
      <vt:lpstr>Is it Transformational?</vt:lpstr>
      <vt:lpstr>Ten Principles: More than just “hood orniments”</vt:lpstr>
      <vt:lpstr>Leaving No Trace</vt:lpstr>
      <vt:lpstr>PowerPoint Presentation</vt:lpstr>
      <vt:lpstr>Symposium 29 – 30 Nov 2018</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Burning Man: From Desert Extravaganza to Global Movement </dc:title>
  <dc:creator>François Gauthier</dc:creator>
  <cp:lastModifiedBy>Graham St John</cp:lastModifiedBy>
  <cp:revision>384</cp:revision>
  <dcterms:created xsi:type="dcterms:W3CDTF">2018-06-12T07:59:34Z</dcterms:created>
  <dcterms:modified xsi:type="dcterms:W3CDTF">2018-12-12T10:50:10Z</dcterms:modified>
</cp:coreProperties>
</file>