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533" r:id="rId2"/>
    <p:sldId id="479" r:id="rId3"/>
    <p:sldId id="556" r:id="rId4"/>
    <p:sldId id="552" r:id="rId5"/>
    <p:sldId id="554" r:id="rId6"/>
    <p:sldId id="535" r:id="rId7"/>
    <p:sldId id="536" r:id="rId8"/>
    <p:sldId id="550" r:id="rId9"/>
    <p:sldId id="557" r:id="rId10"/>
    <p:sldId id="561" r:id="rId11"/>
    <p:sldId id="560" r:id="rId12"/>
    <p:sldId id="545" r:id="rId1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3">
          <p15:clr>
            <a:srgbClr val="A4A3A4"/>
          </p15:clr>
        </p15:guide>
        <p15:guide id="4" pos="22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F9F4"/>
    <a:srgbClr val="66FF99"/>
    <a:srgbClr val="00CC99"/>
    <a:srgbClr val="006600"/>
    <a:srgbClr val="99CCFF"/>
    <a:srgbClr val="0066FF"/>
    <a:srgbClr val="0033CC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43" autoAdjust="0"/>
    <p:restoredTop sz="75586" autoAdjust="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>
        <p:guide orient="horz" pos="347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06" y="-77"/>
      </p:cViewPr>
      <p:guideLst>
        <p:guide orient="horz" pos="2928"/>
        <p:guide pos="2208"/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765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2511" y="0"/>
            <a:ext cx="3043764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algn="r"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344"/>
            <a:ext cx="3043765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2511" y="8846344"/>
            <a:ext cx="3043764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algn="r"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80482F-C865-424F-AA40-5E515F619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17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765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2511" y="0"/>
            <a:ext cx="3043764" cy="4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>
            <a:lvl1pPr algn="r"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156" y="4423967"/>
            <a:ext cx="5151965" cy="41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344"/>
            <a:ext cx="3043765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2511" y="8846344"/>
            <a:ext cx="3043764" cy="4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3" tIns="46637" rIns="93273" bIns="46637" numCol="1" anchor="b" anchorCtr="0" compatLnSpc="1">
            <a:prstTxWarp prst="textNoShape">
              <a:avLst/>
            </a:prstTxWarp>
          </a:bodyPr>
          <a:lstStyle>
            <a:lvl1pPr algn="r" defTabSz="932236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A31AB6A-7367-417E-BFF4-9FEFF8D13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83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3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may know </a:t>
            </a:r>
            <a:r>
              <a:rPr lang="en-US" baseline="0" dirty="0" smtClean="0"/>
              <a:t>we undertook a drive to catalog as many REE data products as we could in December. </a:t>
            </a:r>
          </a:p>
          <a:p>
            <a:r>
              <a:rPr lang="en-US" baseline="0" dirty="0" smtClean="0"/>
              <a:t>We identified and contacted many data “owners” to create their respective entries in Ag Data Commons.</a:t>
            </a:r>
          </a:p>
          <a:p>
            <a:r>
              <a:rPr lang="en-US" baseline="0" dirty="0" smtClean="0"/>
              <a:t>That effort produced great results, but we know there are many more “out there”.</a:t>
            </a:r>
          </a:p>
          <a:p>
            <a:r>
              <a:rPr lang="en-US" baseline="0" dirty="0" smtClean="0"/>
              <a:t>As mentioned, in some cases we can harvest existing metadata, but others will require manual input.</a:t>
            </a:r>
          </a:p>
          <a:p>
            <a:r>
              <a:rPr lang="en-US" baseline="0" dirty="0" smtClean="0"/>
              <a:t>We anticipate that data sharing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will be expected in data management plans submitted to funding agencies,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 we are now offering a new service to review draft Data Management Plans and this will be the topic for our March webinar.</a:t>
            </a:r>
            <a:endParaRPr lang="en-US" baseline="0" dirty="0" smtClean="0"/>
          </a:p>
          <a:p>
            <a:r>
              <a:rPr lang="en-US" baseline="0" dirty="0" smtClean="0"/>
              <a:t>Your contribution is greatly appreciated, and the curators are here to help in any way we 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6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To summarize, these are the</a:t>
            </a:r>
            <a:r>
              <a:rPr lang="en-US" sz="1200" b="1" baseline="0" dirty="0" smtClean="0"/>
              <a:t> key data products that we are looking to catalog in the NAL’s current effort.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The USDA’s Long-Term </a:t>
            </a:r>
            <a:r>
              <a:rPr lang="en-US" sz="1200" b="1" baseline="0" dirty="0" err="1" smtClean="0"/>
              <a:t>AgroEcosystem</a:t>
            </a:r>
            <a:r>
              <a:rPr lang="en-US" sz="1200" b="1" baseline="0" dirty="0" smtClean="0"/>
              <a:t> Research (LTAR) data products are being harvested via the </a:t>
            </a:r>
            <a:r>
              <a:rPr lang="en-US" sz="1200" b="1" baseline="0" dirty="0" err="1" smtClean="0"/>
              <a:t>GeoNetwork</a:t>
            </a:r>
            <a:r>
              <a:rPr lang="en-US" sz="1200" b="1" baseline="0" dirty="0" smtClean="0"/>
              <a:t> spatial data platform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Don’t have to be linked to a publication to be included in ADC, can be stand-alone data.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Again, thank you for your support.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2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r>
              <a:rPr lang="en-US" baseline="0" dirty="0" smtClean="0"/>
              <a:t> and welcome to the Introduction to Ag Data Commons webinar!</a:t>
            </a:r>
          </a:p>
          <a:p>
            <a:r>
              <a:rPr lang="en-US" baseline="0" dirty="0" smtClean="0"/>
              <a:t>Here at the USDA National Agricultural Library are Ag Data Commons team members</a:t>
            </a:r>
          </a:p>
          <a:p>
            <a:endParaRPr lang="en-US" baseline="0" dirty="0" smtClean="0"/>
          </a:p>
          <a:p>
            <a:pPr marL="171776" indent="-171776">
              <a:buFont typeface="Arial" panose="020B0604020202020204" pitchFamily="34" charset="0"/>
              <a:buChar char="•"/>
            </a:pPr>
            <a:r>
              <a:rPr lang="en-US" baseline="0" smtClean="0"/>
              <a:t>Erin </a:t>
            </a:r>
            <a:r>
              <a:rPr lang="en-US" baseline="0" dirty="0" smtClean="0"/>
              <a:t>Antognoli, Curator/Metadata Librarian</a:t>
            </a:r>
          </a:p>
          <a:p>
            <a:pPr marL="171776" indent="-171776">
              <a:buFont typeface="Arial" panose="020B0604020202020204" pitchFamily="34" charset="0"/>
              <a:buChar char="•"/>
            </a:pPr>
            <a:r>
              <a:rPr lang="en-US" baseline="0" dirty="0" smtClean="0"/>
              <a:t>Jon Sears, Curator/Data Scientist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9249-B50D-4019-9F2D-12FD7B54A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9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present a brief overview</a:t>
            </a:r>
            <a:r>
              <a:rPr lang="en-US" baseline="0" dirty="0" smtClean="0"/>
              <a:t> of the Ag Data Commons, and then a live demo showing the overall submission process, followed by your questions and suggestions.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welcome feedback on ways to make the process simpler/easier for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Push to become the One-Stop-Shop for all research data funded by the USDA Research, Education, and Economics (REE) mission area, and to catalog as many such resources as we can by December 15 2017.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3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b="1" dirty="0">
                <a:latin typeface="Arial" charset="0"/>
              </a:rPr>
              <a:t>Open data catalog</a:t>
            </a:r>
            <a:r>
              <a:rPr lang="en-US" dirty="0">
                <a:latin typeface="Arial" charset="0"/>
              </a:rPr>
              <a:t> for </a:t>
            </a:r>
            <a:r>
              <a:rPr lang="en-US" b="1" dirty="0">
                <a:latin typeface="Arial" charset="0"/>
              </a:rPr>
              <a:t>USDA-funded</a:t>
            </a:r>
            <a:r>
              <a:rPr lang="en-US" dirty="0">
                <a:latin typeface="Arial" charset="0"/>
              </a:rPr>
              <a:t> agricultural and related research </a:t>
            </a:r>
            <a:r>
              <a:rPr lang="en-US" dirty="0" smtClean="0">
                <a:latin typeface="Arial" charset="0"/>
              </a:rPr>
              <a:t>data</a:t>
            </a: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Compliant with </a:t>
            </a:r>
            <a:r>
              <a:rPr lang="en-US" b="1" dirty="0" smtClean="0">
                <a:latin typeface="Arial" charset="0"/>
              </a:rPr>
              <a:t>US Project Open Data </a:t>
            </a:r>
            <a:r>
              <a:rPr lang="en-US" dirty="0" smtClean="0">
                <a:latin typeface="Arial" charset="0"/>
              </a:rPr>
              <a:t>standards and aims</a:t>
            </a:r>
            <a:r>
              <a:rPr lang="en-US" baseline="0" dirty="0" smtClean="0">
                <a:latin typeface="Arial" charset="0"/>
              </a:rPr>
              <a:t> to support the recent FORCE11 </a:t>
            </a:r>
            <a:r>
              <a:rPr lang="en-US" b="1" baseline="0" dirty="0" smtClean="0">
                <a:latin typeface="Arial" charset="0"/>
              </a:rPr>
              <a:t>FAIR </a:t>
            </a:r>
            <a:r>
              <a:rPr lang="en-US" b="0" baseline="0" dirty="0" smtClean="0">
                <a:latin typeface="Arial" charset="0"/>
              </a:rPr>
              <a:t>principles, namely for data to be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="1" baseline="0" dirty="0" smtClean="0">
                <a:latin typeface="Arial" charset="0"/>
              </a:rPr>
              <a:t>F</a:t>
            </a:r>
            <a:r>
              <a:rPr lang="en-US" baseline="0" dirty="0" smtClean="0">
                <a:latin typeface="Arial" charset="0"/>
              </a:rPr>
              <a:t>indable, </a:t>
            </a:r>
            <a:r>
              <a:rPr lang="en-US" b="1" baseline="0" dirty="0" smtClean="0">
                <a:latin typeface="Arial" charset="0"/>
              </a:rPr>
              <a:t>A</a:t>
            </a:r>
            <a:r>
              <a:rPr lang="en-US" baseline="0" dirty="0" smtClean="0">
                <a:latin typeface="Arial" charset="0"/>
              </a:rPr>
              <a:t>ccessible, </a:t>
            </a:r>
            <a:r>
              <a:rPr lang="en-US" b="1" baseline="0" dirty="0" smtClean="0">
                <a:latin typeface="Arial" charset="0"/>
              </a:rPr>
              <a:t>I</a:t>
            </a:r>
            <a:r>
              <a:rPr lang="en-US" baseline="0" dirty="0" smtClean="0">
                <a:latin typeface="Arial" charset="0"/>
              </a:rPr>
              <a:t>nteroperable, and </a:t>
            </a:r>
            <a:r>
              <a:rPr lang="en-US" b="1" baseline="0" dirty="0" smtClean="0">
                <a:latin typeface="Arial" charset="0"/>
              </a:rPr>
              <a:t>R</a:t>
            </a:r>
            <a:r>
              <a:rPr lang="en-US" baseline="0" dirty="0" smtClean="0">
                <a:latin typeface="Arial" charset="0"/>
              </a:rPr>
              <a:t>e-usable</a:t>
            </a:r>
            <a:endParaRPr lang="en-US" dirty="0">
              <a:latin typeface="Arial" charset="0"/>
            </a:endParaRPr>
          </a:p>
          <a:p>
            <a:pPr marL="286293" indent="-286293" defTabSz="916137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ADC supports </a:t>
            </a:r>
            <a:r>
              <a:rPr lang="en-US" dirty="0">
                <a:latin typeface="Arial" charset="0"/>
              </a:rPr>
              <a:t>multiple scientific domains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(Circle the Topics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such as agronomy, genomics, hydrology, soils, agro-ecosystems, sustainability science, food/nutrition, and economic statistics</a:t>
            </a:r>
            <a:endParaRPr lang="en-US" dirty="0">
              <a:latin typeface="Arial" charset="0"/>
            </a:endParaRP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</a:rPr>
              <a:t>Contains records describing datasets, software tools, multimedia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(Circle the Datasets link)</a:t>
            </a:r>
          </a:p>
          <a:p>
            <a:pPr marL="286293" indent="-286293" defTabSz="916137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charset="0"/>
              </a:rPr>
              <a:t>Records may describe data stored Ag Data Commons or published </a:t>
            </a:r>
            <a:r>
              <a:rPr lang="en-US" b="1" dirty="0" smtClean="0">
                <a:latin typeface="Arial" charset="0"/>
              </a:rPr>
              <a:t>elsewhere  &lt;- Important takeaway</a:t>
            </a:r>
            <a:endParaRPr lang="en-US" b="1" dirty="0">
              <a:latin typeface="Arial" charset="0"/>
            </a:endParaRPr>
          </a:p>
          <a:p>
            <a:pPr marL="286293" indent="-286293" defTabSz="916137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Thus Ag Data Commons can</a:t>
            </a:r>
            <a:r>
              <a:rPr lang="en-US" baseline="0" dirty="0" smtClean="0">
                <a:solidFill>
                  <a:schemeClr val="accent2"/>
                </a:solidFill>
              </a:rPr>
              <a:t> serve as both a </a:t>
            </a:r>
            <a:r>
              <a:rPr lang="en-US" b="1" baseline="0" dirty="0" smtClean="0">
                <a:solidFill>
                  <a:schemeClr val="accent2"/>
                </a:solidFill>
              </a:rPr>
              <a:t>repository</a:t>
            </a:r>
            <a:r>
              <a:rPr lang="en-US" baseline="0" dirty="0" smtClean="0">
                <a:solidFill>
                  <a:schemeClr val="accent2"/>
                </a:solidFill>
              </a:rPr>
              <a:t>/</a:t>
            </a:r>
            <a:r>
              <a:rPr lang="en-US" b="1" baseline="0" dirty="0" smtClean="0">
                <a:solidFill>
                  <a:schemeClr val="accent2"/>
                </a:solidFill>
              </a:rPr>
              <a:t>data publisher </a:t>
            </a:r>
            <a:r>
              <a:rPr lang="en-US" b="0" baseline="0" dirty="0" smtClean="0">
                <a:solidFill>
                  <a:schemeClr val="accent2"/>
                </a:solidFill>
              </a:rPr>
              <a:t>and</a:t>
            </a:r>
            <a:r>
              <a:rPr lang="en-US" b="1" baseline="0" dirty="0" smtClean="0">
                <a:solidFill>
                  <a:schemeClr val="accent2"/>
                </a:solidFill>
              </a:rPr>
              <a:t> registry </a:t>
            </a:r>
            <a:r>
              <a:rPr lang="en-US" baseline="0" dirty="0" smtClean="0">
                <a:solidFill>
                  <a:schemeClr val="accent2"/>
                </a:solidFill>
              </a:rPr>
              <a:t>as needed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5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User accounts are not needed to find or download and use data</a:t>
            </a: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User accounts are needed to submit data (show the login/register button)</a:t>
            </a: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Most government</a:t>
            </a:r>
            <a:r>
              <a:rPr lang="en-US" baseline="0" dirty="0" smtClean="0">
                <a:latin typeface="Arial" charset="0"/>
              </a:rPr>
              <a:t> or university researchers are eligible for accounts if they have USDA funding</a:t>
            </a:r>
            <a:endParaRPr lang="en-US" dirty="0" smtClean="0">
              <a:latin typeface="Arial" charset="0"/>
            </a:endParaRP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Records can be created </a:t>
            </a:r>
            <a:r>
              <a:rPr lang="en-US" b="1" dirty="0" smtClean="0">
                <a:latin typeface="Arial" charset="0"/>
              </a:rPr>
              <a:t>manually</a:t>
            </a:r>
            <a:r>
              <a:rPr lang="en-US" dirty="0" smtClean="0">
                <a:latin typeface="Arial" charset="0"/>
              </a:rPr>
              <a:t> or </a:t>
            </a:r>
            <a:r>
              <a:rPr lang="en-US" b="1" dirty="0" smtClean="0">
                <a:latin typeface="Arial" charset="0"/>
              </a:rPr>
              <a:t>harvested</a:t>
            </a:r>
            <a:r>
              <a:rPr lang="en-US" dirty="0" smtClean="0">
                <a:latin typeface="Arial" charset="0"/>
              </a:rPr>
              <a:t> from other repositories</a:t>
            </a:r>
          </a:p>
          <a:p>
            <a:pPr marL="286293" indent="-286293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Bottom line: ADC has a rich set of cataloging, publishing, and visualization features</a:t>
            </a:r>
            <a:endParaRPr lang="en-US" kern="0" dirty="0" smtClean="0"/>
          </a:p>
          <a:p>
            <a:pPr marL="286293" indent="-286293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5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2:</a:t>
            </a:r>
          </a:p>
          <a:p>
            <a:r>
              <a:rPr lang="en-US" dirty="0" smtClean="0"/>
              <a:t>How many different files or links to web pages, and how you are going to organize them into</a:t>
            </a:r>
            <a:r>
              <a:rPr lang="en-US" baseline="0" dirty="0" smtClean="0"/>
              <a:t> datasets that share a description and a DOI.</a:t>
            </a:r>
          </a:p>
          <a:p>
            <a:r>
              <a:rPr lang="en-US" baseline="0" dirty="0" smtClean="0"/>
              <a:t>For 7:</a:t>
            </a:r>
          </a:p>
          <a:p>
            <a:r>
              <a:rPr lang="en-US" baseline="0" dirty="0" smtClean="0"/>
              <a:t>Digital Object Identifier – permanent/persistent identifier that resolves to the dataset; in general we can assign a DOI if the data are housed at ADC.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5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Examples of what to include in your dataset (i.e. “the data” = “resources”)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data dictionary </a:t>
            </a:r>
            <a:r>
              <a:rPr lang="en-US" dirty="0" smtClean="0"/>
              <a:t>is a document, ideally in</a:t>
            </a:r>
            <a:r>
              <a:rPr lang="en-US" baseline="0" dirty="0" smtClean="0"/>
              <a:t> CSV spreadsheet form, that defines the variables/columns, units, data types, accepted values, etc. of the data, in order to enable a user (or machine, API) to properly understand and potentially re-use the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we do not currently archive executable software programs and source code; these must be linked to e.g. in a GitHub repository or project website,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9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</a:t>
            </a:r>
            <a:r>
              <a:rPr lang="en-US" baseline="0" dirty="0" smtClean="0"/>
              <a:t> such as related articles, presentations, or related data should be </a:t>
            </a:r>
            <a:r>
              <a:rPr lang="en-US" b="1" baseline="0" dirty="0" smtClean="0"/>
              <a:t>linked to in the relevant metadata fields</a:t>
            </a:r>
            <a:r>
              <a:rPr lang="en-US" baseline="0" dirty="0" smtClean="0"/>
              <a:t>, rather than uploaded as part of the ADC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have a series</a:t>
            </a:r>
            <a:r>
              <a:rPr lang="en-US" baseline="0" dirty="0" smtClean="0"/>
              <a:t> of 20 instructional videos on all aspects of submitting data to ADC. Search Ag Data Commons on YouTube, or follow the link on the About &gt; Data Submission Manual page.</a:t>
            </a:r>
          </a:p>
          <a:p>
            <a:r>
              <a:rPr lang="en-US" baseline="0" dirty="0" smtClean="0"/>
              <a:t>(We will see that shortly in the demo)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9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28D3-DB1F-495F-81C3-3F181AAD29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1648"/>
            <a:ext cx="2895600" cy="419827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2645157"/>
            <a:ext cx="9144000" cy="182482"/>
            <a:chOff x="0" y="6612672"/>
            <a:chExt cx="9144000" cy="182482"/>
          </a:xfrm>
        </p:grpSpPr>
        <p:sp>
          <p:nvSpPr>
            <p:cNvPr id="21" name="Rectangle 20"/>
            <p:cNvSpPr/>
            <p:nvPr/>
          </p:nvSpPr>
          <p:spPr>
            <a:xfrm>
              <a:off x="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7680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26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9" y="2452301"/>
            <a:ext cx="824484" cy="56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069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904C-2E4D-4F5F-8D38-D7E97EA10E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152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90BC-D09C-48F1-8DB9-9CBA283AD98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011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2E3A-8F43-431D-A431-C1DFDF0BCE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11" name="Rectangle 10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434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47BC-6F00-488A-92B7-31FBE32341A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3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3329-3B19-46F7-8790-AA3B28C1CB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57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3B4-DA9C-465B-B612-A421DC6A6BD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11" name="Rectangle 10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3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84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994D-0CA0-4BF3-851B-A1ADB7D73D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7" name="Rectangle 6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370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C099-B640-4591-B7BB-66555DE3B8D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6" name="Rectangle 5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75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9B4A-5098-45D1-BF3C-4B484D075A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141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0965-527C-4DB0-885D-8059BCA8FA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9" name="Rectangle 8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002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FD1F76-46BF-4650-85EF-63BD0351461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12/20/2018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https://data.nal.usda.gov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650045"/>
            <a:ext cx="9144000" cy="115720"/>
            <a:chOff x="0" y="6679434"/>
            <a:chExt cx="9144000" cy="115720"/>
          </a:xfrm>
        </p:grpSpPr>
        <p:sp>
          <p:nvSpPr>
            <p:cNvPr id="8" name="Rectangle 7"/>
            <p:cNvSpPr/>
            <p:nvPr/>
          </p:nvSpPr>
          <p:spPr>
            <a:xfrm>
              <a:off x="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2" descr="S:\NAL\DOCS\USDA Logos\usda300smal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69" y="6304382"/>
            <a:ext cx="611263" cy="42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35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L-ADC-Curator@ars.usda.gov" TargetMode="External"/><Relationship Id="rId5" Type="http://schemas.openxmlformats.org/officeDocument/2006/relationships/hyperlink" Target="https://data.nal.usda.gov/register" TargetMode="External"/><Relationship Id="rId4" Type="http://schemas.openxmlformats.org/officeDocument/2006/relationships/hyperlink" Target="https://data.nal.usda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/>
          <p:cNvSpPr txBox="1"/>
          <p:nvPr/>
        </p:nvSpPr>
        <p:spPr>
          <a:xfrm>
            <a:off x="0" y="1260745"/>
            <a:ext cx="9144000" cy="1905000"/>
          </a:xfrm>
          <a:prstGeom prst="rect">
            <a:avLst/>
          </a:prstGeom>
          <a:solidFill>
            <a:srgbClr val="0000FF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National Agricultural Library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Knowledge Services Division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Introduction to the Ag Data Commons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 July 2018</a:t>
            </a:r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en-US" sz="900" dirty="0" smtClean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tabLst>
                <a:tab pos="4743450" algn="l"/>
              </a:tabLst>
            </a:pPr>
            <a:endParaRPr lang="en-US" sz="3600" b="1" dirty="0" smtClean="0">
              <a:solidFill>
                <a:srgbClr val="3366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743450" algn="l"/>
              </a:tabLst>
            </a:pPr>
            <a:endParaRPr lang="en-US" sz="2000" b="1" dirty="0" smtClean="0">
              <a:solidFill>
                <a:srgbClr val="0000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40080" indent="-27432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4345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webinar will begin here momentarily</a:t>
            </a:r>
          </a:p>
          <a:p>
            <a:pPr marL="640080" indent="-27432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4345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Please leave audio muted upon entering the webinar</a:t>
            </a:r>
          </a:p>
          <a:p>
            <a:pPr marL="640080" indent="-27432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4345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 the end of the presentation we will open for questions</a:t>
            </a:r>
          </a:p>
          <a:p>
            <a:pPr marL="1097280" lvl="1" indent="-27432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4345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Feel free to send questions via public chat at any point during the webinar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the webinar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4687" y="17172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Welcome to the webinar!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7" y="878961"/>
            <a:ext cx="8229600" cy="53038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Ag Data Commons is the “one-stop shop” for all REE databases/datasets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Many new entries added, but more to be done!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Data “owners” know where their data are and create the best metadata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NAL curators will ensure consistent, high quality records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Ag Data Commons DKAN </a:t>
            </a:r>
            <a:r>
              <a:rPr lang="en-US" dirty="0" smtClean="0"/>
              <a:t>platform is </a:t>
            </a:r>
            <a:r>
              <a:rPr lang="en-US" dirty="0"/>
              <a:t>in beta, open for business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Self-submission works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Harvests </a:t>
            </a:r>
            <a:r>
              <a:rPr lang="en-US" dirty="0" smtClean="0"/>
              <a:t>also being conducted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Sensitive</a:t>
            </a:r>
            <a:r>
              <a:rPr lang="en-US" dirty="0"/>
              <a:t>, proprietary, or personally-identifiable data are NOT subject to this "one-stop-shop" effort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NEW: </a:t>
            </a:r>
            <a:r>
              <a:rPr lang="en-US" b="1" dirty="0" smtClean="0"/>
              <a:t>Data Management Planning (DMP) support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39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Our ongoing task and our philosophy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0"/>
              </a:spcBef>
            </a:pPr>
            <a:r>
              <a:rPr lang="en-US" sz="3200" dirty="0"/>
              <a:t>Existing ARS, NASS, ERS </a:t>
            </a:r>
            <a:r>
              <a:rPr lang="en-US" sz="3200" dirty="0" smtClean="0"/>
              <a:t>public databases</a:t>
            </a:r>
            <a:endParaRPr lang="en-US" sz="3200" dirty="0"/>
          </a:p>
          <a:p>
            <a:pPr lvl="1">
              <a:spcBef>
                <a:spcPts val="0"/>
              </a:spcBef>
            </a:pPr>
            <a:r>
              <a:rPr lang="en-US" sz="3200" dirty="0"/>
              <a:t>Significant ARS research </a:t>
            </a:r>
            <a:r>
              <a:rPr lang="en-US" sz="3200" dirty="0" smtClean="0"/>
              <a:t>datasets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Already available but scattered (link)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Ready for public release (upload, files can be embargoed but metadata is ready)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3200" dirty="0"/>
              <a:t>Obvious NIFA-funded </a:t>
            </a:r>
            <a:r>
              <a:rPr lang="en-US" sz="3200" dirty="0" smtClean="0"/>
              <a:t>databases and datasets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Raw and processed data as appropriate</a:t>
            </a:r>
            <a:endParaRPr lang="en-US" sz="3200" dirty="0"/>
          </a:p>
          <a:p>
            <a:pPr lvl="1">
              <a:spcBef>
                <a:spcPts val="0"/>
              </a:spcBef>
            </a:pPr>
            <a:r>
              <a:rPr lang="en-US" sz="3200" dirty="0" smtClean="0"/>
              <a:t>Harvests </a:t>
            </a:r>
            <a:r>
              <a:rPr lang="en-US" sz="3200" dirty="0"/>
              <a:t>of existing </a:t>
            </a:r>
            <a:r>
              <a:rPr lang="en-US" sz="3200" dirty="0" smtClean="0"/>
              <a:t>catalogs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LTAR is already mobilizing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Harvesting via </a:t>
            </a:r>
            <a:r>
              <a:rPr lang="en-US" sz="2800" dirty="0" err="1" smtClean="0"/>
              <a:t>GeoNetwork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3200" b="1" dirty="0" smtClean="0"/>
              <a:t>Need continued data owners’ support – Thank You!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 scope for NAL’s public REE data inventory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n.antognoli\Desktop\question-_130787843.jpg" title="Q and A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382"/>
            <a:ext cx="5216234" cy="52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68248" y="6136012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55134" y="1641766"/>
            <a:ext cx="42810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Links: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Ag </a:t>
            </a:r>
            <a:r>
              <a:rPr lang="en-US" sz="2400" dirty="0"/>
              <a:t>Data Commons </a:t>
            </a:r>
            <a:r>
              <a:rPr lang="en-US" sz="2400" b="1" dirty="0" smtClean="0">
                <a:hlinkClick r:id="rId4"/>
              </a:rPr>
              <a:t>https://data.nal.usda.gov</a:t>
            </a: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ccount registration 	</a:t>
            </a:r>
            <a:r>
              <a:rPr lang="en-US" sz="2400" b="1" dirty="0" smtClean="0">
                <a:hlinkClick r:id="rId5"/>
              </a:rPr>
              <a:t>https://data.nal.usda.gov/register</a:t>
            </a: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 Submission Manual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See the </a:t>
            </a:r>
            <a:r>
              <a:rPr lang="en-US" sz="2000" b="1" dirty="0" smtClean="0"/>
              <a:t>About </a:t>
            </a:r>
            <a:r>
              <a:rPr lang="en-US" sz="2000" dirty="0" smtClean="0"/>
              <a:t>link</a:t>
            </a:r>
            <a:endParaRPr lang="en-US" sz="2000" dirty="0"/>
          </a:p>
          <a:p>
            <a:pPr marL="457200" indent="-457200"/>
            <a:r>
              <a:rPr lang="en-US" sz="2400" dirty="0"/>
              <a:t>Contact us at </a:t>
            </a:r>
            <a:r>
              <a:rPr lang="en-US" sz="2400" b="1" dirty="0">
                <a:hlinkClick r:id="rId6"/>
              </a:rPr>
              <a:t>NAL-ADC-Curator@ars.usda.gov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title="word clou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7712" r="3296"/>
          <a:stretch/>
        </p:blipFill>
        <p:spPr bwMode="auto">
          <a:xfrm>
            <a:off x="0" y="2793999"/>
            <a:ext cx="9144000" cy="55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750" y="5278495"/>
            <a:ext cx="5071431" cy="1579505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Erin Antognoli, </a:t>
            </a:r>
            <a:r>
              <a:rPr lang="en-US" sz="2000" b="1" dirty="0" smtClean="0"/>
              <a:t>Jon </a:t>
            </a:r>
            <a:r>
              <a:rPr lang="en-US" sz="2000" b="1" dirty="0"/>
              <a:t>Sears</a:t>
            </a:r>
          </a:p>
          <a:p>
            <a:pPr algn="l"/>
            <a:r>
              <a:rPr lang="en-US" sz="2000" b="1" dirty="0"/>
              <a:t>US Department of Agriculture</a:t>
            </a:r>
          </a:p>
          <a:p>
            <a:pPr algn="l"/>
            <a:r>
              <a:rPr lang="en-US" sz="2000" b="1" dirty="0"/>
              <a:t>National Agricultural Library</a:t>
            </a:r>
          </a:p>
          <a:p>
            <a:pPr algn="l"/>
            <a:r>
              <a:rPr lang="en-US" sz="2000" b="1" dirty="0" smtClean="0"/>
              <a:t>24 July 2018</a:t>
            </a:r>
            <a:endParaRPr lang="en-US" sz="2000" dirty="0" smtClean="0"/>
          </a:p>
          <a:p>
            <a:pPr algn="l"/>
            <a:endParaRPr lang="en-US" sz="2000" dirty="0"/>
          </a:p>
        </p:txBody>
      </p:sp>
      <p:grpSp>
        <p:nvGrpSpPr>
          <p:cNvPr id="5" name="Group 4" title="usda logo bar"/>
          <p:cNvGrpSpPr/>
          <p:nvPr/>
        </p:nvGrpSpPr>
        <p:grpSpPr>
          <a:xfrm>
            <a:off x="0" y="2645157"/>
            <a:ext cx="9144000" cy="182482"/>
            <a:chOff x="0" y="6612672"/>
            <a:chExt cx="9144000" cy="182482"/>
          </a:xfrm>
        </p:grpSpPr>
        <p:sp>
          <p:nvSpPr>
            <p:cNvPr id="6" name="Rectangle 5"/>
            <p:cNvSpPr/>
            <p:nvPr/>
          </p:nvSpPr>
          <p:spPr>
            <a:xfrm>
              <a:off x="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6612672"/>
              <a:ext cx="4267200" cy="182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" name="Picture 2" descr="S:\NAL\DOCS\USDA Logos\usda300small.jpg" title="usd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9" y="2452301"/>
            <a:ext cx="824484" cy="56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9115" y="1839434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2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1476"/>
            <a:ext cx="8686800" cy="1600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 to the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Ag </a:t>
            </a:r>
            <a:r>
              <a:rPr lang="en-US" dirty="0">
                <a:solidFill>
                  <a:schemeClr val="accent2"/>
                </a:solidFill>
              </a:rPr>
              <a:t>Data Commons </a:t>
            </a:r>
            <a:endParaRPr lang="en-US" sz="36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7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5703" y="6169063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32251"/>
            <a:ext cx="8229600" cy="4525963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kern="1200" dirty="0">
                <a:latin typeface="Arial" charset="0"/>
              </a:rPr>
              <a:t>Overview of </a:t>
            </a:r>
            <a:r>
              <a:rPr lang="en-US" sz="3200" kern="1200" dirty="0" smtClean="0">
                <a:latin typeface="Arial" charset="0"/>
              </a:rPr>
              <a:t>Ag Data Commons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charset="0"/>
              </a:rPr>
              <a:t>Live Demo:</a:t>
            </a:r>
            <a:endParaRPr lang="en-US" sz="3200" kern="1200" dirty="0">
              <a:latin typeface="Arial" charset="0"/>
            </a:endParaRPr>
          </a:p>
          <a:p>
            <a:pPr lvl="1"/>
            <a:r>
              <a:rPr lang="en-US" dirty="0"/>
              <a:t>How to create and edit a dataset</a:t>
            </a:r>
          </a:p>
          <a:p>
            <a:pPr lvl="1"/>
            <a:r>
              <a:rPr lang="en-US" dirty="0"/>
              <a:t>How to add a data resource</a:t>
            </a:r>
          </a:p>
          <a:p>
            <a:pPr lvl="1"/>
            <a:r>
              <a:rPr lang="en-US" dirty="0"/>
              <a:t>How to submit your dataset for review</a:t>
            </a:r>
          </a:p>
          <a:p>
            <a:pPr lvl="1"/>
            <a:r>
              <a:rPr lang="en-US" dirty="0"/>
              <a:t>Other tips for using the Ag Data Commons for individuals and </a:t>
            </a:r>
            <a:r>
              <a:rPr lang="en-US" dirty="0" smtClean="0"/>
              <a:t>groups</a:t>
            </a:r>
          </a:p>
          <a:p>
            <a:r>
              <a:rPr lang="en-US" sz="3200" dirty="0" smtClean="0"/>
              <a:t>Q&amp;A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Outline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060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9601" y="6246181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01" y="5166911"/>
            <a:ext cx="8229600" cy="892366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latin typeface="Arial" charset="0"/>
              </a:rPr>
              <a:t>Open data catalog for USDA-funded agricultural and related research </a:t>
            </a:r>
            <a:r>
              <a:rPr lang="en-US" sz="1800" dirty="0" smtClean="0">
                <a:latin typeface="Arial" charset="0"/>
              </a:rPr>
              <a:t>data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 smtClean="0">
                <a:latin typeface="Arial" charset="0"/>
              </a:rPr>
              <a:t>Supports multiple scientific domains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 smtClean="0">
                <a:latin typeface="Arial" charset="0"/>
              </a:rPr>
              <a:t>Contains records describing datasets, software tools, multimedia</a:t>
            </a: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1026" name="Picture 2" title="ag data commons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1" y="1096176"/>
            <a:ext cx="6398620" cy="388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title="oval"/>
          <p:cNvSpPr/>
          <p:nvPr/>
        </p:nvSpPr>
        <p:spPr>
          <a:xfrm>
            <a:off x="947451" y="2115240"/>
            <a:ext cx="1280137" cy="1399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oval"/>
          <p:cNvSpPr/>
          <p:nvPr/>
        </p:nvSpPr>
        <p:spPr>
          <a:xfrm>
            <a:off x="5739786" y="1266940"/>
            <a:ext cx="495761" cy="297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Overview of Ag Data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5" grpId="0" uiExpan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88586" y="618008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2501"/>
            <a:ext cx="8229600" cy="573662"/>
          </a:xfrm>
        </p:spPr>
        <p:txBody>
          <a:bodyPr>
            <a:normAutofit fontScale="55000" lnSpcReduction="20000"/>
          </a:bodyPr>
          <a:lstStyle/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</a:rPr>
              <a:t>User accounts are not needed to find or download data</a:t>
            </a: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charset="0"/>
              </a:rPr>
              <a:t>User </a:t>
            </a:r>
            <a:r>
              <a:rPr lang="en-US" dirty="0">
                <a:latin typeface="Arial" charset="0"/>
              </a:rPr>
              <a:t>accounts are needed to submit data</a:t>
            </a:r>
          </a:p>
        </p:txBody>
      </p:sp>
      <p:pic>
        <p:nvPicPr>
          <p:cNvPr id="1026" name="Picture 2" title="ag data commons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7" y="1283466"/>
            <a:ext cx="6332519" cy="384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 title="oval"/>
          <p:cNvSpPr/>
          <p:nvPr/>
        </p:nvSpPr>
        <p:spPr>
          <a:xfrm>
            <a:off x="6521986" y="1454226"/>
            <a:ext cx="550843" cy="369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Overview of Ag Data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4349" y="6147030"/>
            <a:ext cx="28956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https://data.nal.usda.gov</a:t>
            </a:r>
            <a:endParaRPr lang="en-US" sz="1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Register for an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Decide how to organize</a:t>
            </a:r>
            <a:r>
              <a:rPr lang="en-US" dirty="0" smtClean="0"/>
              <a:t> your research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Prepare and save </a:t>
            </a:r>
            <a:r>
              <a:rPr lang="en-US" dirty="0" smtClean="0"/>
              <a:t>metadata and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Submit for review</a:t>
            </a:r>
            <a:r>
              <a:rPr lang="en-US" dirty="0" smtClean="0"/>
              <a:t> by NAL curator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Revise </a:t>
            </a:r>
            <a:r>
              <a:rPr lang="en-US" dirty="0" smtClean="0"/>
              <a:t>as directed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Resubmit for review</a:t>
            </a:r>
            <a:r>
              <a:rPr lang="en-US" dirty="0" smtClean="0"/>
              <a:t>, request embargo as necessary, record will then be published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Receive DOI</a:t>
            </a:r>
            <a:r>
              <a:rPr lang="en-US" dirty="0" smtClean="0"/>
              <a:t> from NAL curator and share with journal, include in manuscripts, share on website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General Workflow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16426" y="5196751"/>
            <a:ext cx="475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These are all handled as RESOURCES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 files and/or processed data files</a:t>
            </a:r>
          </a:p>
          <a:p>
            <a:r>
              <a:rPr lang="en-US" dirty="0" smtClean="0"/>
              <a:t>Data dictionary or Readme files</a:t>
            </a:r>
          </a:p>
          <a:p>
            <a:r>
              <a:rPr lang="en-US" dirty="0" smtClean="0"/>
              <a:t>Database files or web links</a:t>
            </a:r>
          </a:p>
          <a:p>
            <a:r>
              <a:rPr lang="en-US" dirty="0" smtClean="0"/>
              <a:t>Links to Software tools</a:t>
            </a:r>
          </a:p>
          <a:p>
            <a:r>
              <a:rPr lang="en-US" dirty="0" smtClean="0"/>
              <a:t>Links to Source code/Scripts/Workflows</a:t>
            </a:r>
          </a:p>
          <a:p>
            <a:r>
              <a:rPr lang="en-US" dirty="0" smtClean="0"/>
              <a:t>Photographic or multimedia collections</a:t>
            </a:r>
          </a:p>
          <a:p>
            <a:r>
              <a:rPr lang="en-US" dirty="0" smtClean="0"/>
              <a:t>User manuals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052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What research products belong in the Ag Data Commons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1861" y="4534678"/>
            <a:ext cx="4758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You can provide links in the </a:t>
            </a:r>
            <a:r>
              <a:rPr lang="en-US" dirty="0" smtClean="0">
                <a:solidFill>
                  <a:schemeClr val="accent2"/>
                </a:solidFill>
              </a:rPr>
              <a:t>dataset metadata </a:t>
            </a:r>
            <a:r>
              <a:rPr lang="en-US" dirty="0">
                <a:solidFill>
                  <a:schemeClr val="accent2"/>
                </a:solidFill>
              </a:rPr>
              <a:t>for all of these things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40638"/>
            <a:ext cx="8229600" cy="457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Manuscript or published article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Figures/tables </a:t>
            </a:r>
            <a:r>
              <a:rPr lang="en-US" dirty="0"/>
              <a:t>from </a:t>
            </a:r>
            <a:r>
              <a:rPr lang="en-US" dirty="0" smtClean="0"/>
              <a:t>article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Presentations </a:t>
            </a:r>
            <a:r>
              <a:rPr lang="en-US" dirty="0"/>
              <a:t>associated with the study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News articles or press releases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Related or cited </a:t>
            </a:r>
            <a:r>
              <a:rPr lang="en-US" dirty="0" smtClean="0"/>
              <a:t>data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8491" y="456723"/>
            <a:ext cx="8382000" cy="5812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NOT to include in submission, but may link </a:t>
            </a:r>
            <a:r>
              <a:rPr lang="en-US" dirty="0" smtClean="0">
                <a:solidFill>
                  <a:schemeClr val="accent2"/>
                </a:solidFill>
              </a:rPr>
              <a:t>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Ag Data Commons YouTube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" y="2687734"/>
            <a:ext cx="7397132" cy="34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“How To: videos: </a:t>
            </a:r>
            <a:r>
              <a:rPr lang="en-US" b="1" dirty="0">
                <a:solidFill>
                  <a:srgbClr val="C00000"/>
                </a:solidFill>
              </a:rPr>
              <a:t>Ag Data Commons User Instruction </a:t>
            </a:r>
            <a:r>
              <a:rPr lang="en-US" b="1" dirty="0" smtClean="0">
                <a:solidFill>
                  <a:srgbClr val="C00000"/>
                </a:solidFill>
              </a:rPr>
              <a:t>Series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What’s New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52084</TotalTime>
  <Words>1250</Words>
  <Application>Microsoft Office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1_Office Theme</vt:lpstr>
      <vt:lpstr>Welcome to the webinar</vt:lpstr>
      <vt:lpstr>Introduction to the Ag Data Commons </vt:lpstr>
      <vt:lpstr>Outline</vt:lpstr>
      <vt:lpstr>Overview of Ag Data Commons</vt:lpstr>
      <vt:lpstr>Overview of Ag Data Commons</vt:lpstr>
      <vt:lpstr>General Workflow</vt:lpstr>
      <vt:lpstr>What research products belong in the Ag Data Commons </vt:lpstr>
      <vt:lpstr>What NOT to include in submission, but may link to</vt:lpstr>
      <vt:lpstr>What’s New</vt:lpstr>
      <vt:lpstr>Our ongoing task and our philosophy</vt:lpstr>
      <vt:lpstr>In scope for NAL’s public REE data inventory</vt:lpstr>
      <vt:lpstr>Questions?</vt:lpstr>
    </vt:vector>
  </TitlesOfParts>
  <Company>NLM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LiuS</dc:creator>
  <cp:lastModifiedBy>Antognoli, Erin - ARS</cp:lastModifiedBy>
  <cp:revision>1687</cp:revision>
  <cp:lastPrinted>2017-11-08T15:44:04Z</cp:lastPrinted>
  <dcterms:created xsi:type="dcterms:W3CDTF">2000-06-21T12:49:48Z</dcterms:created>
  <dcterms:modified xsi:type="dcterms:W3CDTF">2018-12-20T21:35:18Z</dcterms:modified>
</cp:coreProperties>
</file>