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61" r:id="rId1"/>
  </p:sldMasterIdLst>
  <p:notesMasterIdLst>
    <p:notesMasterId r:id="rId28"/>
  </p:notesMasterIdLst>
  <p:handoutMasterIdLst>
    <p:handoutMasterId r:id="rId29"/>
  </p:handoutMasterIdLst>
  <p:sldIdLst>
    <p:sldId id="533" r:id="rId2"/>
    <p:sldId id="574" r:id="rId3"/>
    <p:sldId id="556" r:id="rId4"/>
    <p:sldId id="575" r:id="rId5"/>
    <p:sldId id="578" r:id="rId6"/>
    <p:sldId id="576" r:id="rId7"/>
    <p:sldId id="557" r:id="rId8"/>
    <p:sldId id="558" r:id="rId9"/>
    <p:sldId id="552" r:id="rId10"/>
    <p:sldId id="559" r:id="rId11"/>
    <p:sldId id="566" r:id="rId12"/>
    <p:sldId id="560" r:id="rId13"/>
    <p:sldId id="567" r:id="rId14"/>
    <p:sldId id="561" r:id="rId15"/>
    <p:sldId id="562" r:id="rId16"/>
    <p:sldId id="569" r:id="rId17"/>
    <p:sldId id="563" r:id="rId18"/>
    <p:sldId id="570" r:id="rId19"/>
    <p:sldId id="564" r:id="rId20"/>
    <p:sldId id="571" r:id="rId21"/>
    <p:sldId id="565" r:id="rId22"/>
    <p:sldId id="572" r:id="rId23"/>
    <p:sldId id="573" r:id="rId24"/>
    <p:sldId id="579" r:id="rId25"/>
    <p:sldId id="577" r:id="rId26"/>
    <p:sldId id="545" r:id="rId27"/>
  </p:sldIdLst>
  <p:sldSz cx="9144000" cy="6858000" type="screen4x3"/>
  <p:notesSz cx="7026275" cy="9312275"/>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Arial" charset="0"/>
      </a:defRPr>
    </a:lvl1pPr>
    <a:lvl2pPr marL="457200" algn="l" rtl="0" fontAlgn="base">
      <a:spcBef>
        <a:spcPct val="0"/>
      </a:spcBef>
      <a:spcAft>
        <a:spcPct val="0"/>
      </a:spcAft>
      <a:defRPr sz="2400" kern="1200">
        <a:solidFill>
          <a:schemeClr val="tx1"/>
        </a:solidFill>
        <a:latin typeface="Times New Roman" pitchFamily="18" charset="0"/>
        <a:ea typeface="+mn-ea"/>
        <a:cs typeface="Arial" charset="0"/>
      </a:defRPr>
    </a:lvl2pPr>
    <a:lvl3pPr marL="914400" algn="l" rtl="0" fontAlgn="base">
      <a:spcBef>
        <a:spcPct val="0"/>
      </a:spcBef>
      <a:spcAft>
        <a:spcPct val="0"/>
      </a:spcAft>
      <a:defRPr sz="24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24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2400" kern="1200">
        <a:solidFill>
          <a:schemeClr val="tx1"/>
        </a:solidFill>
        <a:latin typeface="Times New Roman" pitchFamily="18" charset="0"/>
        <a:ea typeface="+mn-ea"/>
        <a:cs typeface="Arial" charset="0"/>
      </a:defRPr>
    </a:lvl5pPr>
    <a:lvl6pPr marL="2286000" algn="l" defTabSz="914400" rtl="0" eaLnBrk="1" latinLnBrk="0" hangingPunct="1">
      <a:defRPr sz="2400" kern="1200">
        <a:solidFill>
          <a:schemeClr val="tx1"/>
        </a:solidFill>
        <a:latin typeface="Times New Roman" pitchFamily="18" charset="0"/>
        <a:ea typeface="+mn-ea"/>
        <a:cs typeface="Arial" charset="0"/>
      </a:defRPr>
    </a:lvl6pPr>
    <a:lvl7pPr marL="2743200" algn="l" defTabSz="914400" rtl="0" eaLnBrk="1" latinLnBrk="0" hangingPunct="1">
      <a:defRPr sz="2400" kern="1200">
        <a:solidFill>
          <a:schemeClr val="tx1"/>
        </a:solidFill>
        <a:latin typeface="Times New Roman" pitchFamily="18" charset="0"/>
        <a:ea typeface="+mn-ea"/>
        <a:cs typeface="Arial" charset="0"/>
      </a:defRPr>
    </a:lvl7pPr>
    <a:lvl8pPr marL="3200400" algn="l" defTabSz="914400" rtl="0" eaLnBrk="1" latinLnBrk="0" hangingPunct="1">
      <a:defRPr sz="2400" kern="1200">
        <a:solidFill>
          <a:schemeClr val="tx1"/>
        </a:solidFill>
        <a:latin typeface="Times New Roman" pitchFamily="18" charset="0"/>
        <a:ea typeface="+mn-ea"/>
        <a:cs typeface="Arial" charset="0"/>
      </a:defRPr>
    </a:lvl8pPr>
    <a:lvl9pPr marL="3657600" algn="l" defTabSz="914400" rtl="0" eaLnBrk="1" latinLnBrk="0" hangingPunct="1">
      <a:defRPr sz="24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347">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guide id="3" orient="horz" pos="2933">
          <p15:clr>
            <a:srgbClr val="A4A3A4"/>
          </p15:clr>
        </p15:guide>
        <p15:guide id="4" pos="2213">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CC"/>
    <a:srgbClr val="0000CC"/>
    <a:srgbClr val="FEF9F4"/>
    <a:srgbClr val="66FF99"/>
    <a:srgbClr val="00CC99"/>
    <a:srgbClr val="006600"/>
    <a:srgbClr val="99CCFF"/>
    <a:srgbClr val="0066FF"/>
    <a:srgbClr val="008000"/>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49843" autoAdjust="0"/>
    <p:restoredTop sz="66977" autoAdjust="0"/>
  </p:normalViewPr>
  <p:slideViewPr>
    <p:cSldViewPr snapToGrid="0">
      <p:cViewPr varScale="1">
        <p:scale>
          <a:sx n="62" d="100"/>
          <a:sy n="62" d="100"/>
        </p:scale>
        <p:origin x="84" y="102"/>
      </p:cViewPr>
      <p:guideLst>
        <p:guide orient="horz" pos="347"/>
        <p:guide pos="2880"/>
      </p:guideLst>
    </p:cSldViewPr>
  </p:slideViewPr>
  <p:outlineViewPr>
    <p:cViewPr>
      <p:scale>
        <a:sx n="33" d="100"/>
        <a:sy n="33" d="100"/>
      </p:scale>
      <p:origin x="0" y="5520"/>
    </p:cViewPr>
  </p:outlineViewPr>
  <p:notesTextViewPr>
    <p:cViewPr>
      <p:scale>
        <a:sx n="100" d="100"/>
        <a:sy n="100" d="100"/>
      </p:scale>
      <p:origin x="0" y="0"/>
    </p:cViewPr>
  </p:notesTextViewPr>
  <p:sorterViewPr>
    <p:cViewPr>
      <p:scale>
        <a:sx n="71" d="100"/>
        <a:sy n="71" d="100"/>
      </p:scale>
      <p:origin x="0" y="0"/>
    </p:cViewPr>
  </p:sorterViewPr>
  <p:notesViewPr>
    <p:cSldViewPr snapToGrid="0">
      <p:cViewPr varScale="1">
        <p:scale>
          <a:sx n="66" d="100"/>
          <a:sy n="66" d="100"/>
        </p:scale>
        <p:origin x="-3106" y="-77"/>
      </p:cViewPr>
      <p:guideLst>
        <p:guide orient="horz" pos="2928"/>
        <p:guide pos="2208"/>
        <p:guide orient="horz" pos="2933"/>
        <p:guide pos="2213"/>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5053B36-E459-4699-9118-038C8F52F23D}" type="doc">
      <dgm:prSet loTypeId="urn:microsoft.com/office/officeart/2005/8/layout/cycle5" loCatId="cycle" qsTypeId="urn:microsoft.com/office/officeart/2005/8/quickstyle/simple3" qsCatId="simple" csTypeId="urn:microsoft.com/office/officeart/2005/8/colors/accent1_3" csCatId="accent1" phldr="1"/>
      <dgm:spPr/>
      <dgm:t>
        <a:bodyPr/>
        <a:lstStyle/>
        <a:p>
          <a:endParaRPr lang="en-US"/>
        </a:p>
      </dgm:t>
    </dgm:pt>
    <dgm:pt modelId="{97D4A84A-FD53-4C89-8766-B5C0A5025285}">
      <dgm:prSet custT="1"/>
      <dgm:spPr>
        <a:gradFill flip="none" rotWithShape="0">
          <a:gsLst>
            <a:gs pos="0">
              <a:schemeClr val="bg1"/>
            </a:gs>
            <a:gs pos="100000">
              <a:srgbClr val="99C9C7"/>
            </a:gs>
          </a:gsLst>
          <a:lin ang="5400000" scaled="0"/>
          <a:tileRect/>
        </a:gradFill>
        <a:ln>
          <a:solidFill>
            <a:srgbClr val="186072"/>
          </a:solidFill>
        </a:ln>
      </dgm:spPr>
      <dgm:t>
        <a:bodyPr/>
        <a:lstStyle/>
        <a:p>
          <a:r>
            <a:rPr lang="en-US" sz="2000" dirty="0" smtClean="0">
              <a:solidFill>
                <a:srgbClr val="186072"/>
              </a:solidFill>
            </a:rPr>
            <a:t>Assure</a:t>
          </a:r>
        </a:p>
      </dgm:t>
    </dgm:pt>
    <dgm:pt modelId="{83CF93A1-5BFE-4327-89FC-F3B074DB56BE}" type="parTrans" cxnId="{37BF8AAE-F2D1-47FD-80C7-85A2611AA334}">
      <dgm:prSet/>
      <dgm:spPr/>
      <dgm:t>
        <a:bodyPr/>
        <a:lstStyle/>
        <a:p>
          <a:endParaRPr lang="en-US" sz="1400" b="0"/>
        </a:p>
      </dgm:t>
    </dgm:pt>
    <dgm:pt modelId="{5FD615BE-97D0-4C69-8037-060D7CF45582}" type="sibTrans" cxnId="{37BF8AAE-F2D1-47FD-80C7-85A2611AA334}">
      <dgm:prSet/>
      <dgm:spPr>
        <a:ln w="28575" cap="flat" cmpd="sng" algn="ctr">
          <a:solidFill>
            <a:srgbClr val="186072"/>
          </a:solidFill>
          <a:prstDash val="solid"/>
          <a:round/>
          <a:headEnd type="none" w="med" len="med"/>
          <a:tailEnd type="arrow" w="med" len="med"/>
        </a:ln>
      </dgm:spPr>
      <dgm:t>
        <a:bodyPr/>
        <a:lstStyle/>
        <a:p>
          <a:endParaRPr lang="en-US" sz="1400" b="0" dirty="0"/>
        </a:p>
      </dgm:t>
    </dgm:pt>
    <dgm:pt modelId="{D826B2FE-5AC9-47EE-AEB3-142395FBDE71}">
      <dgm:prSet custT="1"/>
      <dgm:spPr>
        <a:gradFill flip="none" rotWithShape="0">
          <a:gsLst>
            <a:gs pos="0">
              <a:schemeClr val="bg1"/>
            </a:gs>
            <a:gs pos="100000">
              <a:srgbClr val="99C9C7"/>
            </a:gs>
          </a:gsLst>
          <a:lin ang="5400000" scaled="0"/>
          <a:tileRect/>
        </a:gradFill>
        <a:ln>
          <a:solidFill>
            <a:srgbClr val="186072"/>
          </a:solidFill>
        </a:ln>
      </dgm:spPr>
      <dgm:t>
        <a:bodyPr/>
        <a:lstStyle/>
        <a:p>
          <a:r>
            <a:rPr lang="en-US" sz="2000" dirty="0" smtClean="0">
              <a:solidFill>
                <a:srgbClr val="186072"/>
              </a:solidFill>
            </a:rPr>
            <a:t>Preserve</a:t>
          </a:r>
        </a:p>
      </dgm:t>
    </dgm:pt>
    <dgm:pt modelId="{CB1A36D4-FDE9-48F2-98C9-29576A48DEAF}" type="parTrans" cxnId="{BCD343DC-1B85-4FCF-817B-24887D1B3E23}">
      <dgm:prSet/>
      <dgm:spPr/>
      <dgm:t>
        <a:bodyPr/>
        <a:lstStyle/>
        <a:p>
          <a:endParaRPr lang="en-US" sz="1400" b="0"/>
        </a:p>
      </dgm:t>
    </dgm:pt>
    <dgm:pt modelId="{E81A7496-7C34-4DBF-9C3D-D0A2A73191C8}" type="sibTrans" cxnId="{BCD343DC-1B85-4FCF-817B-24887D1B3E23}">
      <dgm:prSet/>
      <dgm:spPr>
        <a:ln w="28575" cap="flat" cmpd="sng" algn="ctr">
          <a:solidFill>
            <a:srgbClr val="186072"/>
          </a:solidFill>
          <a:prstDash val="solid"/>
          <a:round/>
          <a:headEnd type="none" w="med" len="med"/>
          <a:tailEnd type="arrow" w="med" len="med"/>
        </a:ln>
      </dgm:spPr>
      <dgm:t>
        <a:bodyPr/>
        <a:lstStyle/>
        <a:p>
          <a:endParaRPr lang="en-US" sz="1400" b="0" dirty="0"/>
        </a:p>
      </dgm:t>
    </dgm:pt>
    <dgm:pt modelId="{661A4A79-0AAA-4C36-BEAB-A61C849008FA}">
      <dgm:prSet custT="1"/>
      <dgm:spPr>
        <a:gradFill flip="none" rotWithShape="1">
          <a:gsLst>
            <a:gs pos="0">
              <a:schemeClr val="bg1"/>
            </a:gs>
            <a:gs pos="100000">
              <a:srgbClr val="99C9C7"/>
            </a:gs>
          </a:gsLst>
          <a:lin ang="5400000" scaled="0"/>
          <a:tileRect/>
        </a:gradFill>
        <a:ln>
          <a:solidFill>
            <a:srgbClr val="457184"/>
          </a:solidFill>
        </a:ln>
      </dgm:spPr>
      <dgm:t>
        <a:bodyPr/>
        <a:lstStyle/>
        <a:p>
          <a:r>
            <a:rPr lang="en-US" sz="2000" dirty="0" smtClean="0">
              <a:solidFill>
                <a:srgbClr val="186072"/>
              </a:solidFill>
            </a:rPr>
            <a:t>Discover</a:t>
          </a:r>
        </a:p>
      </dgm:t>
    </dgm:pt>
    <dgm:pt modelId="{1B4B79AA-B091-4787-A5DB-5E75A9449EAF}" type="parTrans" cxnId="{6C6D0C39-16F5-4C23-93FF-663C03421B62}">
      <dgm:prSet/>
      <dgm:spPr/>
      <dgm:t>
        <a:bodyPr/>
        <a:lstStyle/>
        <a:p>
          <a:endParaRPr lang="en-US" sz="1400" b="0"/>
        </a:p>
      </dgm:t>
    </dgm:pt>
    <dgm:pt modelId="{F97789DC-0FAD-4C2E-AB9D-457E85023924}" type="sibTrans" cxnId="{6C6D0C39-16F5-4C23-93FF-663C03421B62}">
      <dgm:prSet/>
      <dgm:spPr>
        <a:ln w="28575" cap="flat" cmpd="sng" algn="ctr">
          <a:solidFill>
            <a:srgbClr val="186072"/>
          </a:solidFill>
          <a:prstDash val="solid"/>
          <a:round/>
          <a:headEnd type="none" w="med" len="med"/>
          <a:tailEnd type="arrow" w="med" len="med"/>
        </a:ln>
      </dgm:spPr>
      <dgm:t>
        <a:bodyPr/>
        <a:lstStyle/>
        <a:p>
          <a:endParaRPr lang="en-US" sz="1400" b="0" dirty="0"/>
        </a:p>
      </dgm:t>
    </dgm:pt>
    <dgm:pt modelId="{A8FAAA24-3DB7-4AFE-8D6E-1FF127F6A8FE}">
      <dgm:prSet custT="1"/>
      <dgm:spPr>
        <a:gradFill flip="none" rotWithShape="1">
          <a:gsLst>
            <a:gs pos="0">
              <a:schemeClr val="bg1"/>
            </a:gs>
            <a:gs pos="100000">
              <a:srgbClr val="99C9C7"/>
            </a:gs>
          </a:gsLst>
          <a:lin ang="5400000" scaled="0"/>
          <a:tileRect/>
        </a:gradFill>
        <a:ln>
          <a:solidFill>
            <a:srgbClr val="457184"/>
          </a:solidFill>
        </a:ln>
      </dgm:spPr>
      <dgm:t>
        <a:bodyPr/>
        <a:lstStyle/>
        <a:p>
          <a:r>
            <a:rPr lang="en-US" sz="2000" dirty="0" smtClean="0">
              <a:solidFill>
                <a:srgbClr val="186072"/>
              </a:solidFill>
            </a:rPr>
            <a:t>Integrate</a:t>
          </a:r>
        </a:p>
      </dgm:t>
    </dgm:pt>
    <dgm:pt modelId="{83664775-34AE-41A2-A40A-AEE1DCB28F5A}" type="parTrans" cxnId="{0FEACBE7-9877-46A8-9701-E31093846DBA}">
      <dgm:prSet/>
      <dgm:spPr/>
      <dgm:t>
        <a:bodyPr/>
        <a:lstStyle/>
        <a:p>
          <a:endParaRPr lang="en-US" sz="1400" b="0"/>
        </a:p>
      </dgm:t>
    </dgm:pt>
    <dgm:pt modelId="{8ED530B9-2AE0-4731-B182-B27C1D10B60C}" type="sibTrans" cxnId="{0FEACBE7-9877-46A8-9701-E31093846DBA}">
      <dgm:prSet/>
      <dgm:spPr>
        <a:ln w="28575" cap="flat" cmpd="sng" algn="ctr">
          <a:solidFill>
            <a:srgbClr val="186072"/>
          </a:solidFill>
          <a:prstDash val="solid"/>
          <a:round/>
          <a:headEnd type="none" w="med" len="med"/>
          <a:tailEnd type="arrow" w="med" len="med"/>
        </a:ln>
      </dgm:spPr>
      <dgm:t>
        <a:bodyPr/>
        <a:lstStyle/>
        <a:p>
          <a:endParaRPr lang="en-US" sz="1400" b="0" dirty="0"/>
        </a:p>
      </dgm:t>
    </dgm:pt>
    <dgm:pt modelId="{78A95A28-5B18-4CAB-A8F7-FCAAA6066699}">
      <dgm:prSet custT="1"/>
      <dgm:spPr>
        <a:gradFill flip="none" rotWithShape="1">
          <a:gsLst>
            <a:gs pos="0">
              <a:schemeClr val="bg1"/>
            </a:gs>
            <a:gs pos="100000">
              <a:srgbClr val="99C9C7"/>
            </a:gs>
          </a:gsLst>
          <a:lin ang="5400000" scaled="0"/>
          <a:tileRect/>
        </a:gradFill>
        <a:ln>
          <a:solidFill>
            <a:srgbClr val="457184"/>
          </a:solidFill>
        </a:ln>
      </dgm:spPr>
      <dgm:t>
        <a:bodyPr/>
        <a:lstStyle/>
        <a:p>
          <a:r>
            <a:rPr lang="en-US" sz="2000" dirty="0" smtClean="0">
              <a:solidFill>
                <a:srgbClr val="186072"/>
              </a:solidFill>
            </a:rPr>
            <a:t>Analyze</a:t>
          </a:r>
        </a:p>
      </dgm:t>
    </dgm:pt>
    <dgm:pt modelId="{6BE8ECF0-24C5-40B1-9F35-926034AD3A7E}" type="parTrans" cxnId="{DDE8938D-9B46-4EEC-9D74-69D38C6AE27D}">
      <dgm:prSet/>
      <dgm:spPr/>
      <dgm:t>
        <a:bodyPr/>
        <a:lstStyle/>
        <a:p>
          <a:endParaRPr lang="en-US" sz="1400" b="0"/>
        </a:p>
      </dgm:t>
    </dgm:pt>
    <dgm:pt modelId="{DA16D8F2-7AA0-43B2-99A1-9E110743886E}" type="sibTrans" cxnId="{DDE8938D-9B46-4EEC-9D74-69D38C6AE27D}">
      <dgm:prSet/>
      <dgm:spPr>
        <a:ln w="28575" cap="flat" cmpd="sng" algn="ctr">
          <a:solidFill>
            <a:srgbClr val="186072"/>
          </a:solidFill>
          <a:prstDash val="solid"/>
          <a:round/>
          <a:headEnd type="none" w="med" len="med"/>
          <a:tailEnd type="arrow" w="med" len="med"/>
        </a:ln>
      </dgm:spPr>
      <dgm:t>
        <a:bodyPr/>
        <a:lstStyle/>
        <a:p>
          <a:endParaRPr lang="en-US" sz="1400" b="0" dirty="0"/>
        </a:p>
      </dgm:t>
    </dgm:pt>
    <dgm:pt modelId="{4AD66445-1D35-5E4B-97CB-F1868A81F976}">
      <dgm:prSet phldrT="[Text]" custT="1"/>
      <dgm:spPr>
        <a:gradFill flip="none" rotWithShape="0">
          <a:gsLst>
            <a:gs pos="0">
              <a:schemeClr val="bg1"/>
            </a:gs>
            <a:gs pos="100000">
              <a:srgbClr val="99C9C7"/>
            </a:gs>
          </a:gsLst>
          <a:lin ang="5400000" scaled="0"/>
          <a:tileRect/>
        </a:gradFill>
        <a:ln>
          <a:solidFill>
            <a:srgbClr val="186072"/>
          </a:solidFill>
        </a:ln>
      </dgm:spPr>
      <dgm:t>
        <a:bodyPr/>
        <a:lstStyle/>
        <a:p>
          <a:r>
            <a:rPr lang="en-US" sz="2000" dirty="0" smtClean="0">
              <a:solidFill>
                <a:srgbClr val="186072"/>
              </a:solidFill>
            </a:rPr>
            <a:t>Plan</a:t>
          </a:r>
          <a:endParaRPr lang="en-US" sz="2000" dirty="0">
            <a:solidFill>
              <a:srgbClr val="186072"/>
            </a:solidFill>
          </a:endParaRPr>
        </a:p>
      </dgm:t>
    </dgm:pt>
    <dgm:pt modelId="{D6E6296C-8865-CD45-8B84-2CE77AEEFEAD}" type="parTrans" cxnId="{6FA06DDC-0F38-DE42-863F-EB8F7A4572BE}">
      <dgm:prSet/>
      <dgm:spPr/>
      <dgm:t>
        <a:bodyPr/>
        <a:lstStyle/>
        <a:p>
          <a:endParaRPr lang="en-US" sz="1400" b="0"/>
        </a:p>
      </dgm:t>
    </dgm:pt>
    <dgm:pt modelId="{03570386-4604-4B40-84F0-E9CB1E7DA604}" type="sibTrans" cxnId="{6FA06DDC-0F38-DE42-863F-EB8F7A4572BE}">
      <dgm:prSet/>
      <dgm:spPr>
        <a:ln w="28575" cap="flat" cmpd="sng" algn="ctr">
          <a:solidFill>
            <a:srgbClr val="186072"/>
          </a:solidFill>
          <a:prstDash val="solid"/>
          <a:round/>
          <a:headEnd type="none" w="med" len="med"/>
          <a:tailEnd type="arrow" w="med" len="med"/>
        </a:ln>
      </dgm:spPr>
      <dgm:t>
        <a:bodyPr/>
        <a:lstStyle/>
        <a:p>
          <a:endParaRPr lang="en-US" sz="1400" b="0" dirty="0"/>
        </a:p>
      </dgm:t>
    </dgm:pt>
    <dgm:pt modelId="{CA9A9111-DB94-5549-9608-EEE6A3A2D980}">
      <dgm:prSet custT="1"/>
      <dgm:spPr>
        <a:gradFill flip="none" rotWithShape="0">
          <a:gsLst>
            <a:gs pos="0">
              <a:schemeClr val="bg1"/>
            </a:gs>
            <a:gs pos="100000">
              <a:srgbClr val="99C9C7"/>
            </a:gs>
          </a:gsLst>
          <a:lin ang="5400000" scaled="0"/>
          <a:tileRect/>
        </a:gradFill>
        <a:ln>
          <a:solidFill>
            <a:srgbClr val="186072"/>
          </a:solidFill>
        </a:ln>
      </dgm:spPr>
      <dgm:t>
        <a:bodyPr/>
        <a:lstStyle/>
        <a:p>
          <a:r>
            <a:rPr lang="en-US" sz="2000" dirty="0" smtClean="0">
              <a:solidFill>
                <a:srgbClr val="186072"/>
              </a:solidFill>
            </a:rPr>
            <a:t>Describe</a:t>
          </a:r>
          <a:endParaRPr lang="en-US" sz="2000" b="1" dirty="0">
            <a:solidFill>
              <a:srgbClr val="186072"/>
            </a:solidFill>
          </a:endParaRPr>
        </a:p>
      </dgm:t>
    </dgm:pt>
    <dgm:pt modelId="{C02256F6-1491-DF41-85E7-7AB4145834E4}" type="parTrans" cxnId="{669CCB14-E5B8-CC48-BF1D-459F50D6BB21}">
      <dgm:prSet/>
      <dgm:spPr/>
      <dgm:t>
        <a:bodyPr/>
        <a:lstStyle/>
        <a:p>
          <a:endParaRPr lang="en-US" sz="1400" b="0"/>
        </a:p>
      </dgm:t>
    </dgm:pt>
    <dgm:pt modelId="{99C07F7C-24F7-F44B-8AEB-A4EC5174B3B9}" type="sibTrans" cxnId="{669CCB14-E5B8-CC48-BF1D-459F50D6BB21}">
      <dgm:prSet/>
      <dgm:spPr>
        <a:ln w="28575" cap="flat" cmpd="sng" algn="ctr">
          <a:solidFill>
            <a:srgbClr val="186072"/>
          </a:solidFill>
          <a:prstDash val="solid"/>
          <a:round/>
          <a:headEnd type="none" w="med" len="med"/>
          <a:tailEnd type="arrow" w="med" len="med"/>
        </a:ln>
      </dgm:spPr>
      <dgm:t>
        <a:bodyPr/>
        <a:lstStyle/>
        <a:p>
          <a:endParaRPr lang="en-US" sz="1400" b="0"/>
        </a:p>
      </dgm:t>
    </dgm:pt>
    <dgm:pt modelId="{167BEB73-3A00-7345-985F-605B40EEBA4D}">
      <dgm:prSet phldrT="[Text]" custT="1"/>
      <dgm:spPr>
        <a:gradFill flip="none" rotWithShape="0">
          <a:gsLst>
            <a:gs pos="0">
              <a:schemeClr val="bg1"/>
            </a:gs>
            <a:gs pos="100000">
              <a:srgbClr val="99C9C7"/>
            </a:gs>
          </a:gsLst>
          <a:lin ang="5400000" scaled="0"/>
          <a:tileRect/>
        </a:gradFill>
        <a:ln>
          <a:solidFill>
            <a:srgbClr val="186072"/>
          </a:solidFill>
        </a:ln>
      </dgm:spPr>
      <dgm:t>
        <a:bodyPr/>
        <a:lstStyle/>
        <a:p>
          <a:r>
            <a:rPr lang="en-US" sz="2000" dirty="0" smtClean="0">
              <a:solidFill>
                <a:srgbClr val="186072"/>
              </a:solidFill>
            </a:rPr>
            <a:t>Collect</a:t>
          </a:r>
          <a:endParaRPr lang="en-US" sz="2000" dirty="0">
            <a:solidFill>
              <a:srgbClr val="186072"/>
            </a:solidFill>
          </a:endParaRPr>
        </a:p>
      </dgm:t>
    </dgm:pt>
    <dgm:pt modelId="{DAAA6469-0CAE-2B4A-86DE-BE4B0168B09C}" type="parTrans" cxnId="{D60B4FF1-27EE-5447-9766-00F07C82332B}">
      <dgm:prSet/>
      <dgm:spPr/>
      <dgm:t>
        <a:bodyPr/>
        <a:lstStyle/>
        <a:p>
          <a:endParaRPr lang="en-US"/>
        </a:p>
      </dgm:t>
    </dgm:pt>
    <dgm:pt modelId="{16A220BF-2A6B-A246-BD86-15A7663B08AE}" type="sibTrans" cxnId="{D60B4FF1-27EE-5447-9766-00F07C82332B}">
      <dgm:prSet/>
      <dgm:spPr>
        <a:solidFill>
          <a:schemeClr val="accent1"/>
        </a:solidFill>
        <a:ln w="28575">
          <a:solidFill>
            <a:srgbClr val="186072"/>
          </a:solidFill>
        </a:ln>
      </dgm:spPr>
      <dgm:t>
        <a:bodyPr/>
        <a:lstStyle/>
        <a:p>
          <a:endParaRPr lang="en-US"/>
        </a:p>
      </dgm:t>
    </dgm:pt>
    <dgm:pt modelId="{6A20FEC1-C6EF-4469-886F-1FB4E4E06963}" type="pres">
      <dgm:prSet presAssocID="{65053B36-E459-4699-9118-038C8F52F23D}" presName="cycle" presStyleCnt="0">
        <dgm:presLayoutVars>
          <dgm:dir/>
          <dgm:resizeHandles val="exact"/>
        </dgm:presLayoutVars>
      </dgm:prSet>
      <dgm:spPr/>
      <dgm:t>
        <a:bodyPr/>
        <a:lstStyle/>
        <a:p>
          <a:endParaRPr lang="en-US"/>
        </a:p>
      </dgm:t>
    </dgm:pt>
    <dgm:pt modelId="{F21E2F18-F043-2846-95DB-CBAA147D529B}" type="pres">
      <dgm:prSet presAssocID="{4AD66445-1D35-5E4B-97CB-F1868A81F976}" presName="node" presStyleLbl="node1" presStyleIdx="0" presStyleCnt="8" custScaleX="127875" custScaleY="74911">
        <dgm:presLayoutVars>
          <dgm:bulletEnabled val="1"/>
        </dgm:presLayoutVars>
      </dgm:prSet>
      <dgm:spPr/>
      <dgm:t>
        <a:bodyPr/>
        <a:lstStyle/>
        <a:p>
          <a:endParaRPr lang="en-US"/>
        </a:p>
      </dgm:t>
    </dgm:pt>
    <dgm:pt modelId="{3DAA6B48-225A-4840-B4FD-B5777A24A577}" type="pres">
      <dgm:prSet presAssocID="{4AD66445-1D35-5E4B-97CB-F1868A81F976}" presName="spNode" presStyleCnt="0"/>
      <dgm:spPr/>
      <dgm:t>
        <a:bodyPr/>
        <a:lstStyle/>
        <a:p>
          <a:endParaRPr lang="en-US"/>
        </a:p>
      </dgm:t>
    </dgm:pt>
    <dgm:pt modelId="{8864FD29-B527-0A45-AF38-136A7CA3EA73}" type="pres">
      <dgm:prSet presAssocID="{03570386-4604-4B40-84F0-E9CB1E7DA604}" presName="sibTrans" presStyleLbl="sibTrans1D1" presStyleIdx="0" presStyleCnt="8"/>
      <dgm:spPr/>
      <dgm:t>
        <a:bodyPr/>
        <a:lstStyle/>
        <a:p>
          <a:endParaRPr lang="en-US"/>
        </a:p>
      </dgm:t>
    </dgm:pt>
    <dgm:pt modelId="{9ED3D520-3DE0-864B-ACAB-5B591616A6D9}" type="pres">
      <dgm:prSet presAssocID="{167BEB73-3A00-7345-985F-605B40EEBA4D}" presName="node" presStyleLbl="node1" presStyleIdx="1" presStyleCnt="8" custScaleX="127644" custScaleY="74877">
        <dgm:presLayoutVars>
          <dgm:bulletEnabled val="1"/>
        </dgm:presLayoutVars>
      </dgm:prSet>
      <dgm:spPr/>
      <dgm:t>
        <a:bodyPr/>
        <a:lstStyle/>
        <a:p>
          <a:endParaRPr lang="en-US"/>
        </a:p>
      </dgm:t>
    </dgm:pt>
    <dgm:pt modelId="{C1125BC2-4A5A-5C43-8663-E2876B3EEBFA}" type="pres">
      <dgm:prSet presAssocID="{167BEB73-3A00-7345-985F-605B40EEBA4D}" presName="spNode" presStyleCnt="0"/>
      <dgm:spPr/>
      <dgm:t>
        <a:bodyPr/>
        <a:lstStyle/>
        <a:p>
          <a:endParaRPr lang="en-US"/>
        </a:p>
      </dgm:t>
    </dgm:pt>
    <dgm:pt modelId="{3BACACFC-1124-AF4D-BBB2-76FDB50352A6}" type="pres">
      <dgm:prSet presAssocID="{16A220BF-2A6B-A246-BD86-15A7663B08AE}" presName="sibTrans" presStyleLbl="sibTrans1D1" presStyleIdx="1" presStyleCnt="8"/>
      <dgm:spPr/>
      <dgm:t>
        <a:bodyPr/>
        <a:lstStyle/>
        <a:p>
          <a:endParaRPr lang="en-US"/>
        </a:p>
      </dgm:t>
    </dgm:pt>
    <dgm:pt modelId="{F0A86B52-E2FF-4D63-93A1-E61D8377C34A}" type="pres">
      <dgm:prSet presAssocID="{97D4A84A-FD53-4C89-8766-B5C0A5025285}" presName="node" presStyleLbl="node1" presStyleIdx="2" presStyleCnt="8" custScaleX="127875" custScaleY="74911">
        <dgm:presLayoutVars>
          <dgm:bulletEnabled val="1"/>
        </dgm:presLayoutVars>
      </dgm:prSet>
      <dgm:spPr/>
      <dgm:t>
        <a:bodyPr/>
        <a:lstStyle/>
        <a:p>
          <a:endParaRPr lang="en-US"/>
        </a:p>
      </dgm:t>
    </dgm:pt>
    <dgm:pt modelId="{FDCC661F-5906-4C2E-95FD-42BD7C141BE9}" type="pres">
      <dgm:prSet presAssocID="{97D4A84A-FD53-4C89-8766-B5C0A5025285}" presName="spNode" presStyleCnt="0"/>
      <dgm:spPr/>
      <dgm:t>
        <a:bodyPr/>
        <a:lstStyle/>
        <a:p>
          <a:endParaRPr lang="en-US"/>
        </a:p>
      </dgm:t>
    </dgm:pt>
    <dgm:pt modelId="{A9CD118D-5A7B-4B7B-BEB0-016F1E217120}" type="pres">
      <dgm:prSet presAssocID="{5FD615BE-97D0-4C69-8037-060D7CF45582}" presName="sibTrans" presStyleLbl="sibTrans1D1" presStyleIdx="2" presStyleCnt="8"/>
      <dgm:spPr/>
      <dgm:t>
        <a:bodyPr/>
        <a:lstStyle/>
        <a:p>
          <a:endParaRPr lang="en-US"/>
        </a:p>
      </dgm:t>
    </dgm:pt>
    <dgm:pt modelId="{4BA36C64-20B8-A14E-8759-154A58F6D6C3}" type="pres">
      <dgm:prSet presAssocID="{CA9A9111-DB94-5549-9608-EEE6A3A2D980}" presName="node" presStyleLbl="node1" presStyleIdx="3" presStyleCnt="8" custScaleX="127875" custScaleY="74911">
        <dgm:presLayoutVars>
          <dgm:bulletEnabled val="1"/>
        </dgm:presLayoutVars>
      </dgm:prSet>
      <dgm:spPr/>
      <dgm:t>
        <a:bodyPr/>
        <a:lstStyle/>
        <a:p>
          <a:endParaRPr lang="en-US"/>
        </a:p>
      </dgm:t>
    </dgm:pt>
    <dgm:pt modelId="{6C64C368-C8AD-DC46-9E87-FF501AEF864A}" type="pres">
      <dgm:prSet presAssocID="{CA9A9111-DB94-5549-9608-EEE6A3A2D980}" presName="spNode" presStyleCnt="0"/>
      <dgm:spPr/>
      <dgm:t>
        <a:bodyPr/>
        <a:lstStyle/>
        <a:p>
          <a:endParaRPr lang="en-US"/>
        </a:p>
      </dgm:t>
    </dgm:pt>
    <dgm:pt modelId="{6A2CC0A6-BC38-5041-A60B-0DABCA6762C7}" type="pres">
      <dgm:prSet presAssocID="{99C07F7C-24F7-F44B-8AEB-A4EC5174B3B9}" presName="sibTrans" presStyleLbl="sibTrans1D1" presStyleIdx="3" presStyleCnt="8"/>
      <dgm:spPr/>
      <dgm:t>
        <a:bodyPr/>
        <a:lstStyle/>
        <a:p>
          <a:endParaRPr lang="en-US"/>
        </a:p>
      </dgm:t>
    </dgm:pt>
    <dgm:pt modelId="{1E7C3E94-8CB6-456F-B0D4-B3FA407A51A6}" type="pres">
      <dgm:prSet presAssocID="{D826B2FE-5AC9-47EE-AEB3-142395FBDE71}" presName="node" presStyleLbl="node1" presStyleIdx="4" presStyleCnt="8" custScaleX="127875" custScaleY="74911">
        <dgm:presLayoutVars>
          <dgm:bulletEnabled val="1"/>
        </dgm:presLayoutVars>
      </dgm:prSet>
      <dgm:spPr/>
      <dgm:t>
        <a:bodyPr/>
        <a:lstStyle/>
        <a:p>
          <a:endParaRPr lang="en-US"/>
        </a:p>
      </dgm:t>
    </dgm:pt>
    <dgm:pt modelId="{E838B6B8-75DF-4528-9C2A-BB7A7D07CE89}" type="pres">
      <dgm:prSet presAssocID="{D826B2FE-5AC9-47EE-AEB3-142395FBDE71}" presName="spNode" presStyleCnt="0"/>
      <dgm:spPr/>
      <dgm:t>
        <a:bodyPr/>
        <a:lstStyle/>
        <a:p>
          <a:endParaRPr lang="en-US"/>
        </a:p>
      </dgm:t>
    </dgm:pt>
    <dgm:pt modelId="{0FD4A519-10D4-4EE7-AC3E-EBD7D85740E2}" type="pres">
      <dgm:prSet presAssocID="{E81A7496-7C34-4DBF-9C3D-D0A2A73191C8}" presName="sibTrans" presStyleLbl="sibTrans1D1" presStyleIdx="4" presStyleCnt="8"/>
      <dgm:spPr/>
      <dgm:t>
        <a:bodyPr/>
        <a:lstStyle/>
        <a:p>
          <a:endParaRPr lang="en-US"/>
        </a:p>
      </dgm:t>
    </dgm:pt>
    <dgm:pt modelId="{25E735C8-6CA7-48F9-B4AF-4D9B92978769}" type="pres">
      <dgm:prSet presAssocID="{661A4A79-0AAA-4C36-BEAB-A61C849008FA}" presName="node" presStyleLbl="node1" presStyleIdx="5" presStyleCnt="8" custScaleX="127875" custScaleY="74911">
        <dgm:presLayoutVars>
          <dgm:bulletEnabled val="1"/>
        </dgm:presLayoutVars>
      </dgm:prSet>
      <dgm:spPr/>
      <dgm:t>
        <a:bodyPr/>
        <a:lstStyle/>
        <a:p>
          <a:endParaRPr lang="en-US"/>
        </a:p>
      </dgm:t>
    </dgm:pt>
    <dgm:pt modelId="{EC522338-C25D-4866-ABF3-7A3BB86AF8C6}" type="pres">
      <dgm:prSet presAssocID="{661A4A79-0AAA-4C36-BEAB-A61C849008FA}" presName="spNode" presStyleCnt="0"/>
      <dgm:spPr/>
      <dgm:t>
        <a:bodyPr/>
        <a:lstStyle/>
        <a:p>
          <a:endParaRPr lang="en-US"/>
        </a:p>
      </dgm:t>
    </dgm:pt>
    <dgm:pt modelId="{7DFDE678-6B1C-4BBC-A38E-46FB50420688}" type="pres">
      <dgm:prSet presAssocID="{F97789DC-0FAD-4C2E-AB9D-457E85023924}" presName="sibTrans" presStyleLbl="sibTrans1D1" presStyleIdx="5" presStyleCnt="8"/>
      <dgm:spPr/>
      <dgm:t>
        <a:bodyPr/>
        <a:lstStyle/>
        <a:p>
          <a:endParaRPr lang="en-US"/>
        </a:p>
      </dgm:t>
    </dgm:pt>
    <dgm:pt modelId="{E2536CDD-7DBF-4C6B-85BF-882FE6A71FDF}" type="pres">
      <dgm:prSet presAssocID="{A8FAAA24-3DB7-4AFE-8D6E-1FF127F6A8FE}" presName="node" presStyleLbl="node1" presStyleIdx="6" presStyleCnt="8" custScaleX="148566" custScaleY="74911">
        <dgm:presLayoutVars>
          <dgm:bulletEnabled val="1"/>
        </dgm:presLayoutVars>
      </dgm:prSet>
      <dgm:spPr/>
      <dgm:t>
        <a:bodyPr/>
        <a:lstStyle/>
        <a:p>
          <a:endParaRPr lang="en-US"/>
        </a:p>
      </dgm:t>
    </dgm:pt>
    <dgm:pt modelId="{6D500B74-16A3-4CA0-A0E3-C2CBAAB4F994}" type="pres">
      <dgm:prSet presAssocID="{A8FAAA24-3DB7-4AFE-8D6E-1FF127F6A8FE}" presName="spNode" presStyleCnt="0"/>
      <dgm:spPr/>
      <dgm:t>
        <a:bodyPr/>
        <a:lstStyle/>
        <a:p>
          <a:endParaRPr lang="en-US"/>
        </a:p>
      </dgm:t>
    </dgm:pt>
    <dgm:pt modelId="{049616A8-A793-4C77-8E33-8F4622C118F7}" type="pres">
      <dgm:prSet presAssocID="{8ED530B9-2AE0-4731-B182-B27C1D10B60C}" presName="sibTrans" presStyleLbl="sibTrans1D1" presStyleIdx="6" presStyleCnt="8"/>
      <dgm:spPr/>
      <dgm:t>
        <a:bodyPr/>
        <a:lstStyle/>
        <a:p>
          <a:endParaRPr lang="en-US"/>
        </a:p>
      </dgm:t>
    </dgm:pt>
    <dgm:pt modelId="{3204064E-86B9-4A1D-AC40-6B3607D41628}" type="pres">
      <dgm:prSet presAssocID="{78A95A28-5B18-4CAB-A8F7-FCAAA6066699}" presName="node" presStyleLbl="node1" presStyleIdx="7" presStyleCnt="8" custScaleX="127875" custScaleY="74911">
        <dgm:presLayoutVars>
          <dgm:bulletEnabled val="1"/>
        </dgm:presLayoutVars>
      </dgm:prSet>
      <dgm:spPr/>
      <dgm:t>
        <a:bodyPr/>
        <a:lstStyle/>
        <a:p>
          <a:endParaRPr lang="en-US"/>
        </a:p>
      </dgm:t>
    </dgm:pt>
    <dgm:pt modelId="{285E9CCE-C7D2-4139-86F0-64E7E1C35BC1}" type="pres">
      <dgm:prSet presAssocID="{78A95A28-5B18-4CAB-A8F7-FCAAA6066699}" presName="spNode" presStyleCnt="0"/>
      <dgm:spPr/>
      <dgm:t>
        <a:bodyPr/>
        <a:lstStyle/>
        <a:p>
          <a:endParaRPr lang="en-US"/>
        </a:p>
      </dgm:t>
    </dgm:pt>
    <dgm:pt modelId="{19FF4228-BCF6-4DBF-AEE0-CF82A986A726}" type="pres">
      <dgm:prSet presAssocID="{DA16D8F2-7AA0-43B2-99A1-9E110743886E}" presName="sibTrans" presStyleLbl="sibTrans1D1" presStyleIdx="7" presStyleCnt="8"/>
      <dgm:spPr/>
      <dgm:t>
        <a:bodyPr/>
        <a:lstStyle/>
        <a:p>
          <a:endParaRPr lang="en-US"/>
        </a:p>
      </dgm:t>
    </dgm:pt>
  </dgm:ptLst>
  <dgm:cxnLst>
    <dgm:cxn modelId="{FF5B6A75-2579-468E-9433-CCFAE5E9BDE6}" type="presOf" srcId="{DA16D8F2-7AA0-43B2-99A1-9E110743886E}" destId="{19FF4228-BCF6-4DBF-AEE0-CF82A986A726}" srcOrd="0" destOrd="0" presId="urn:microsoft.com/office/officeart/2005/8/layout/cycle5"/>
    <dgm:cxn modelId="{37BF8AAE-F2D1-47FD-80C7-85A2611AA334}" srcId="{65053B36-E459-4699-9118-038C8F52F23D}" destId="{97D4A84A-FD53-4C89-8766-B5C0A5025285}" srcOrd="2" destOrd="0" parTransId="{83CF93A1-5BFE-4327-89FC-F3B074DB56BE}" sibTransId="{5FD615BE-97D0-4C69-8037-060D7CF45582}"/>
    <dgm:cxn modelId="{E68DD861-0A35-490E-A328-30FF4D66BCF9}" type="presOf" srcId="{16A220BF-2A6B-A246-BD86-15A7663B08AE}" destId="{3BACACFC-1124-AF4D-BBB2-76FDB50352A6}" srcOrd="0" destOrd="0" presId="urn:microsoft.com/office/officeart/2005/8/layout/cycle5"/>
    <dgm:cxn modelId="{832CB5FC-40F0-47E3-9A69-8ABDECA0FEBB}" type="presOf" srcId="{99C07F7C-24F7-F44B-8AEB-A4EC5174B3B9}" destId="{6A2CC0A6-BC38-5041-A60B-0DABCA6762C7}" srcOrd="0" destOrd="0" presId="urn:microsoft.com/office/officeart/2005/8/layout/cycle5"/>
    <dgm:cxn modelId="{F7DBE9D5-9F88-4949-BA29-D2B6D7975F45}" type="presOf" srcId="{A8FAAA24-3DB7-4AFE-8D6E-1FF127F6A8FE}" destId="{E2536CDD-7DBF-4C6B-85BF-882FE6A71FDF}" srcOrd="0" destOrd="0" presId="urn:microsoft.com/office/officeart/2005/8/layout/cycle5"/>
    <dgm:cxn modelId="{669CCB14-E5B8-CC48-BF1D-459F50D6BB21}" srcId="{65053B36-E459-4699-9118-038C8F52F23D}" destId="{CA9A9111-DB94-5549-9608-EEE6A3A2D980}" srcOrd="3" destOrd="0" parTransId="{C02256F6-1491-DF41-85E7-7AB4145834E4}" sibTransId="{99C07F7C-24F7-F44B-8AEB-A4EC5174B3B9}"/>
    <dgm:cxn modelId="{BCD343DC-1B85-4FCF-817B-24887D1B3E23}" srcId="{65053B36-E459-4699-9118-038C8F52F23D}" destId="{D826B2FE-5AC9-47EE-AEB3-142395FBDE71}" srcOrd="4" destOrd="0" parTransId="{CB1A36D4-FDE9-48F2-98C9-29576A48DEAF}" sibTransId="{E81A7496-7C34-4DBF-9C3D-D0A2A73191C8}"/>
    <dgm:cxn modelId="{5CD3F198-A919-4834-990A-5FA27CB17C90}" type="presOf" srcId="{D826B2FE-5AC9-47EE-AEB3-142395FBDE71}" destId="{1E7C3E94-8CB6-456F-B0D4-B3FA407A51A6}" srcOrd="0" destOrd="0" presId="urn:microsoft.com/office/officeart/2005/8/layout/cycle5"/>
    <dgm:cxn modelId="{0B7D10A1-E18E-42B9-BE89-31A5D7697892}" type="presOf" srcId="{661A4A79-0AAA-4C36-BEAB-A61C849008FA}" destId="{25E735C8-6CA7-48F9-B4AF-4D9B92978769}" srcOrd="0" destOrd="0" presId="urn:microsoft.com/office/officeart/2005/8/layout/cycle5"/>
    <dgm:cxn modelId="{0FEACBE7-9877-46A8-9701-E31093846DBA}" srcId="{65053B36-E459-4699-9118-038C8F52F23D}" destId="{A8FAAA24-3DB7-4AFE-8D6E-1FF127F6A8FE}" srcOrd="6" destOrd="0" parTransId="{83664775-34AE-41A2-A40A-AEE1DCB28F5A}" sibTransId="{8ED530B9-2AE0-4731-B182-B27C1D10B60C}"/>
    <dgm:cxn modelId="{DDE8938D-9B46-4EEC-9D74-69D38C6AE27D}" srcId="{65053B36-E459-4699-9118-038C8F52F23D}" destId="{78A95A28-5B18-4CAB-A8F7-FCAAA6066699}" srcOrd="7" destOrd="0" parTransId="{6BE8ECF0-24C5-40B1-9F35-926034AD3A7E}" sibTransId="{DA16D8F2-7AA0-43B2-99A1-9E110743886E}"/>
    <dgm:cxn modelId="{6A9B2847-D161-4C08-BED1-73E8C8A21284}" type="presOf" srcId="{CA9A9111-DB94-5549-9608-EEE6A3A2D980}" destId="{4BA36C64-20B8-A14E-8759-154A58F6D6C3}" srcOrd="0" destOrd="0" presId="urn:microsoft.com/office/officeart/2005/8/layout/cycle5"/>
    <dgm:cxn modelId="{AAFC529F-665D-4161-8629-9ED06C9306F6}" type="presOf" srcId="{8ED530B9-2AE0-4731-B182-B27C1D10B60C}" destId="{049616A8-A793-4C77-8E33-8F4622C118F7}" srcOrd="0" destOrd="0" presId="urn:microsoft.com/office/officeart/2005/8/layout/cycle5"/>
    <dgm:cxn modelId="{98FEEC2E-0B58-4F3A-AE03-397F1BF3F6C3}" type="presOf" srcId="{03570386-4604-4B40-84F0-E9CB1E7DA604}" destId="{8864FD29-B527-0A45-AF38-136A7CA3EA73}" srcOrd="0" destOrd="0" presId="urn:microsoft.com/office/officeart/2005/8/layout/cycle5"/>
    <dgm:cxn modelId="{86B84186-D7C1-4CD5-B4EF-FC9681935333}" type="presOf" srcId="{4AD66445-1D35-5E4B-97CB-F1868A81F976}" destId="{F21E2F18-F043-2846-95DB-CBAA147D529B}" srcOrd="0" destOrd="0" presId="urn:microsoft.com/office/officeart/2005/8/layout/cycle5"/>
    <dgm:cxn modelId="{8AE7FCF0-572B-45B4-8706-F20BD3EE6742}" type="presOf" srcId="{97D4A84A-FD53-4C89-8766-B5C0A5025285}" destId="{F0A86B52-E2FF-4D63-93A1-E61D8377C34A}" srcOrd="0" destOrd="0" presId="urn:microsoft.com/office/officeart/2005/8/layout/cycle5"/>
    <dgm:cxn modelId="{D60B4FF1-27EE-5447-9766-00F07C82332B}" srcId="{65053B36-E459-4699-9118-038C8F52F23D}" destId="{167BEB73-3A00-7345-985F-605B40EEBA4D}" srcOrd="1" destOrd="0" parTransId="{DAAA6469-0CAE-2B4A-86DE-BE4B0168B09C}" sibTransId="{16A220BF-2A6B-A246-BD86-15A7663B08AE}"/>
    <dgm:cxn modelId="{6FA06DDC-0F38-DE42-863F-EB8F7A4572BE}" srcId="{65053B36-E459-4699-9118-038C8F52F23D}" destId="{4AD66445-1D35-5E4B-97CB-F1868A81F976}" srcOrd="0" destOrd="0" parTransId="{D6E6296C-8865-CD45-8B84-2CE77AEEFEAD}" sibTransId="{03570386-4604-4B40-84F0-E9CB1E7DA604}"/>
    <dgm:cxn modelId="{F04337F0-0064-49DB-AA23-7410EFEBE010}" type="presOf" srcId="{E81A7496-7C34-4DBF-9C3D-D0A2A73191C8}" destId="{0FD4A519-10D4-4EE7-AC3E-EBD7D85740E2}" srcOrd="0" destOrd="0" presId="urn:microsoft.com/office/officeart/2005/8/layout/cycle5"/>
    <dgm:cxn modelId="{B5BC668F-6986-4C30-A89C-D29D816A7FE4}" type="presOf" srcId="{78A95A28-5B18-4CAB-A8F7-FCAAA6066699}" destId="{3204064E-86B9-4A1D-AC40-6B3607D41628}" srcOrd="0" destOrd="0" presId="urn:microsoft.com/office/officeart/2005/8/layout/cycle5"/>
    <dgm:cxn modelId="{1CA478E0-7B84-4B89-8D06-4DC510CF2FD2}" type="presOf" srcId="{65053B36-E459-4699-9118-038C8F52F23D}" destId="{6A20FEC1-C6EF-4469-886F-1FB4E4E06963}" srcOrd="0" destOrd="0" presId="urn:microsoft.com/office/officeart/2005/8/layout/cycle5"/>
    <dgm:cxn modelId="{2D7E823C-981E-43A8-8F0F-0F1E4F1EFC0F}" type="presOf" srcId="{5FD615BE-97D0-4C69-8037-060D7CF45582}" destId="{A9CD118D-5A7B-4B7B-BEB0-016F1E217120}" srcOrd="0" destOrd="0" presId="urn:microsoft.com/office/officeart/2005/8/layout/cycle5"/>
    <dgm:cxn modelId="{C57AD339-F80A-4A07-951C-778FDAE65701}" type="presOf" srcId="{167BEB73-3A00-7345-985F-605B40EEBA4D}" destId="{9ED3D520-3DE0-864B-ACAB-5B591616A6D9}" srcOrd="0" destOrd="0" presId="urn:microsoft.com/office/officeart/2005/8/layout/cycle5"/>
    <dgm:cxn modelId="{2B5E0A6D-F575-41A7-ABFE-5940ED368E39}" type="presOf" srcId="{F97789DC-0FAD-4C2E-AB9D-457E85023924}" destId="{7DFDE678-6B1C-4BBC-A38E-46FB50420688}" srcOrd="0" destOrd="0" presId="urn:microsoft.com/office/officeart/2005/8/layout/cycle5"/>
    <dgm:cxn modelId="{6C6D0C39-16F5-4C23-93FF-663C03421B62}" srcId="{65053B36-E459-4699-9118-038C8F52F23D}" destId="{661A4A79-0AAA-4C36-BEAB-A61C849008FA}" srcOrd="5" destOrd="0" parTransId="{1B4B79AA-B091-4787-A5DB-5E75A9449EAF}" sibTransId="{F97789DC-0FAD-4C2E-AB9D-457E85023924}"/>
    <dgm:cxn modelId="{BD0F0BB6-1D2E-4C7B-9847-1CC9BB2C2634}" type="presParOf" srcId="{6A20FEC1-C6EF-4469-886F-1FB4E4E06963}" destId="{F21E2F18-F043-2846-95DB-CBAA147D529B}" srcOrd="0" destOrd="0" presId="urn:microsoft.com/office/officeart/2005/8/layout/cycle5"/>
    <dgm:cxn modelId="{E2FA3200-48E9-4D82-B13C-DFA9D84C27C1}" type="presParOf" srcId="{6A20FEC1-C6EF-4469-886F-1FB4E4E06963}" destId="{3DAA6B48-225A-4840-B4FD-B5777A24A577}" srcOrd="1" destOrd="0" presId="urn:microsoft.com/office/officeart/2005/8/layout/cycle5"/>
    <dgm:cxn modelId="{18E94226-5AD6-4387-A378-C638C870CAC3}" type="presParOf" srcId="{6A20FEC1-C6EF-4469-886F-1FB4E4E06963}" destId="{8864FD29-B527-0A45-AF38-136A7CA3EA73}" srcOrd="2" destOrd="0" presId="urn:microsoft.com/office/officeart/2005/8/layout/cycle5"/>
    <dgm:cxn modelId="{87B25F78-CE72-44ED-AA53-7FE3E8A38B98}" type="presParOf" srcId="{6A20FEC1-C6EF-4469-886F-1FB4E4E06963}" destId="{9ED3D520-3DE0-864B-ACAB-5B591616A6D9}" srcOrd="3" destOrd="0" presId="urn:microsoft.com/office/officeart/2005/8/layout/cycle5"/>
    <dgm:cxn modelId="{798F0227-232E-4850-8117-27D8D9E75E03}" type="presParOf" srcId="{6A20FEC1-C6EF-4469-886F-1FB4E4E06963}" destId="{C1125BC2-4A5A-5C43-8663-E2876B3EEBFA}" srcOrd="4" destOrd="0" presId="urn:microsoft.com/office/officeart/2005/8/layout/cycle5"/>
    <dgm:cxn modelId="{AF03437F-38E4-4C80-8E25-BE6E720EAFAD}" type="presParOf" srcId="{6A20FEC1-C6EF-4469-886F-1FB4E4E06963}" destId="{3BACACFC-1124-AF4D-BBB2-76FDB50352A6}" srcOrd="5" destOrd="0" presId="urn:microsoft.com/office/officeart/2005/8/layout/cycle5"/>
    <dgm:cxn modelId="{80AAACD4-0D35-4CC4-94D7-C6E13FB0C607}" type="presParOf" srcId="{6A20FEC1-C6EF-4469-886F-1FB4E4E06963}" destId="{F0A86B52-E2FF-4D63-93A1-E61D8377C34A}" srcOrd="6" destOrd="0" presId="urn:microsoft.com/office/officeart/2005/8/layout/cycle5"/>
    <dgm:cxn modelId="{2BE80186-E72B-428C-8135-8D4D6FFE8814}" type="presParOf" srcId="{6A20FEC1-C6EF-4469-886F-1FB4E4E06963}" destId="{FDCC661F-5906-4C2E-95FD-42BD7C141BE9}" srcOrd="7" destOrd="0" presId="urn:microsoft.com/office/officeart/2005/8/layout/cycle5"/>
    <dgm:cxn modelId="{4C7A65BF-B278-4AA0-AA29-35D160EE910A}" type="presParOf" srcId="{6A20FEC1-C6EF-4469-886F-1FB4E4E06963}" destId="{A9CD118D-5A7B-4B7B-BEB0-016F1E217120}" srcOrd="8" destOrd="0" presId="urn:microsoft.com/office/officeart/2005/8/layout/cycle5"/>
    <dgm:cxn modelId="{B4265B91-0660-49FE-973E-011B8C462A34}" type="presParOf" srcId="{6A20FEC1-C6EF-4469-886F-1FB4E4E06963}" destId="{4BA36C64-20B8-A14E-8759-154A58F6D6C3}" srcOrd="9" destOrd="0" presId="urn:microsoft.com/office/officeart/2005/8/layout/cycle5"/>
    <dgm:cxn modelId="{D035BFD8-D371-4FD9-8A59-833395209B85}" type="presParOf" srcId="{6A20FEC1-C6EF-4469-886F-1FB4E4E06963}" destId="{6C64C368-C8AD-DC46-9E87-FF501AEF864A}" srcOrd="10" destOrd="0" presId="urn:microsoft.com/office/officeart/2005/8/layout/cycle5"/>
    <dgm:cxn modelId="{2A913613-43DF-4E7A-92AA-750F59BB6FDA}" type="presParOf" srcId="{6A20FEC1-C6EF-4469-886F-1FB4E4E06963}" destId="{6A2CC0A6-BC38-5041-A60B-0DABCA6762C7}" srcOrd="11" destOrd="0" presId="urn:microsoft.com/office/officeart/2005/8/layout/cycle5"/>
    <dgm:cxn modelId="{665369EF-0BD2-4264-A863-1448F11A327B}" type="presParOf" srcId="{6A20FEC1-C6EF-4469-886F-1FB4E4E06963}" destId="{1E7C3E94-8CB6-456F-B0D4-B3FA407A51A6}" srcOrd="12" destOrd="0" presId="urn:microsoft.com/office/officeart/2005/8/layout/cycle5"/>
    <dgm:cxn modelId="{01BEBC3D-2448-44FA-A43F-AC6266186D08}" type="presParOf" srcId="{6A20FEC1-C6EF-4469-886F-1FB4E4E06963}" destId="{E838B6B8-75DF-4528-9C2A-BB7A7D07CE89}" srcOrd="13" destOrd="0" presId="urn:microsoft.com/office/officeart/2005/8/layout/cycle5"/>
    <dgm:cxn modelId="{C3D09353-AC1D-4977-A621-5618001F6933}" type="presParOf" srcId="{6A20FEC1-C6EF-4469-886F-1FB4E4E06963}" destId="{0FD4A519-10D4-4EE7-AC3E-EBD7D85740E2}" srcOrd="14" destOrd="0" presId="urn:microsoft.com/office/officeart/2005/8/layout/cycle5"/>
    <dgm:cxn modelId="{C61962BC-6DFB-4872-B1BB-53DC1AE8CF41}" type="presParOf" srcId="{6A20FEC1-C6EF-4469-886F-1FB4E4E06963}" destId="{25E735C8-6CA7-48F9-B4AF-4D9B92978769}" srcOrd="15" destOrd="0" presId="urn:microsoft.com/office/officeart/2005/8/layout/cycle5"/>
    <dgm:cxn modelId="{847F10CD-A471-433F-8DCD-97D4168D36AA}" type="presParOf" srcId="{6A20FEC1-C6EF-4469-886F-1FB4E4E06963}" destId="{EC522338-C25D-4866-ABF3-7A3BB86AF8C6}" srcOrd="16" destOrd="0" presId="urn:microsoft.com/office/officeart/2005/8/layout/cycle5"/>
    <dgm:cxn modelId="{0E3E4B5E-72F5-4AAE-B12E-F89F101F2294}" type="presParOf" srcId="{6A20FEC1-C6EF-4469-886F-1FB4E4E06963}" destId="{7DFDE678-6B1C-4BBC-A38E-46FB50420688}" srcOrd="17" destOrd="0" presId="urn:microsoft.com/office/officeart/2005/8/layout/cycle5"/>
    <dgm:cxn modelId="{F6037184-68FA-498C-9262-116A97D22CE3}" type="presParOf" srcId="{6A20FEC1-C6EF-4469-886F-1FB4E4E06963}" destId="{E2536CDD-7DBF-4C6B-85BF-882FE6A71FDF}" srcOrd="18" destOrd="0" presId="urn:microsoft.com/office/officeart/2005/8/layout/cycle5"/>
    <dgm:cxn modelId="{76E2CA3B-2970-425C-955D-DA49BA67773D}" type="presParOf" srcId="{6A20FEC1-C6EF-4469-886F-1FB4E4E06963}" destId="{6D500B74-16A3-4CA0-A0E3-C2CBAAB4F994}" srcOrd="19" destOrd="0" presId="urn:microsoft.com/office/officeart/2005/8/layout/cycle5"/>
    <dgm:cxn modelId="{94F43A14-E3ED-4BB3-B210-F805CE62D2C9}" type="presParOf" srcId="{6A20FEC1-C6EF-4469-886F-1FB4E4E06963}" destId="{049616A8-A793-4C77-8E33-8F4622C118F7}" srcOrd="20" destOrd="0" presId="urn:microsoft.com/office/officeart/2005/8/layout/cycle5"/>
    <dgm:cxn modelId="{8BDC4968-56AC-4C33-B43E-4C02A0238494}" type="presParOf" srcId="{6A20FEC1-C6EF-4469-886F-1FB4E4E06963}" destId="{3204064E-86B9-4A1D-AC40-6B3607D41628}" srcOrd="21" destOrd="0" presId="urn:microsoft.com/office/officeart/2005/8/layout/cycle5"/>
    <dgm:cxn modelId="{A5BE0881-4909-4EE2-ABC2-1FF1AA86F59A}" type="presParOf" srcId="{6A20FEC1-C6EF-4469-886F-1FB4E4E06963}" destId="{285E9CCE-C7D2-4139-86F0-64E7E1C35BC1}" srcOrd="22" destOrd="0" presId="urn:microsoft.com/office/officeart/2005/8/layout/cycle5"/>
    <dgm:cxn modelId="{D9920EF4-4A32-4D27-841C-F6849BEFCD67}" type="presParOf" srcId="{6A20FEC1-C6EF-4469-886F-1FB4E4E06963}" destId="{19FF4228-BCF6-4DBF-AEE0-CF82A986A726}" srcOrd="23" destOrd="0" presId="urn:microsoft.com/office/officeart/2005/8/layout/cycle5"/>
  </dgm:cxnLst>
  <dgm:bg>
    <a:noFill/>
    <a:effectLst/>
  </dgm:bg>
  <dgm:whole>
    <a:ln>
      <a:noFill/>
    </a:ln>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21E2F18-F043-2846-95DB-CBAA147D529B}">
      <dsp:nvSpPr>
        <dsp:cNvPr id="0" name=""/>
        <dsp:cNvSpPr/>
      </dsp:nvSpPr>
      <dsp:spPr>
        <a:xfrm>
          <a:off x="4057088" y="73455"/>
          <a:ext cx="1120473" cy="426653"/>
        </a:xfrm>
        <a:prstGeom prst="roundRect">
          <a:avLst/>
        </a:prstGeom>
        <a:gradFill flip="none" rotWithShape="0">
          <a:gsLst>
            <a:gs pos="0">
              <a:schemeClr val="bg1"/>
            </a:gs>
            <a:gs pos="100000">
              <a:srgbClr val="99C9C7"/>
            </a:gs>
          </a:gsLst>
          <a:lin ang="5400000" scaled="0"/>
          <a:tileRect/>
        </a:gradFill>
        <a:ln>
          <a:solidFill>
            <a:srgbClr val="186072"/>
          </a:solid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solidFill>
                <a:srgbClr val="186072"/>
              </a:solidFill>
            </a:rPr>
            <a:t>Plan</a:t>
          </a:r>
          <a:endParaRPr lang="en-US" sz="2000" kern="1200" dirty="0">
            <a:solidFill>
              <a:srgbClr val="186072"/>
            </a:solidFill>
          </a:endParaRPr>
        </a:p>
      </dsp:txBody>
      <dsp:txXfrm>
        <a:off x="4077915" y="94282"/>
        <a:ext cx="1078819" cy="384999"/>
      </dsp:txXfrm>
    </dsp:sp>
    <dsp:sp modelId="{8864FD29-B527-0A45-AF38-136A7CA3EA73}">
      <dsp:nvSpPr>
        <dsp:cNvPr id="0" name=""/>
        <dsp:cNvSpPr/>
      </dsp:nvSpPr>
      <dsp:spPr>
        <a:xfrm>
          <a:off x="2641125" y="286781"/>
          <a:ext cx="3952399" cy="3952399"/>
        </a:xfrm>
        <a:custGeom>
          <a:avLst/>
          <a:gdLst/>
          <a:ahLst/>
          <a:cxnLst/>
          <a:rect l="0" t="0" r="0" b="0"/>
          <a:pathLst>
            <a:path>
              <a:moveTo>
                <a:pt x="2659877" y="122028"/>
              </a:moveTo>
              <a:arcTo wR="1976199" hR="1976199" stAng="17414410" swAng="684029"/>
            </a:path>
          </a:pathLst>
        </a:custGeom>
        <a:noFill/>
        <a:ln w="28575" cap="flat" cmpd="sng" algn="ctr">
          <a:solidFill>
            <a:srgbClr val="186072"/>
          </a:solidFill>
          <a:prstDash val="solid"/>
          <a:round/>
          <a:headEnd type="none" w="med" len="med"/>
          <a:tailEnd type="arrow" w="med" len="med"/>
        </a:ln>
        <a:effectLst/>
      </dsp:spPr>
      <dsp:style>
        <a:lnRef idx="1">
          <a:scrgbClr r="0" g="0" b="0"/>
        </a:lnRef>
        <a:fillRef idx="0">
          <a:scrgbClr r="0" g="0" b="0"/>
        </a:fillRef>
        <a:effectRef idx="0">
          <a:scrgbClr r="0" g="0" b="0"/>
        </a:effectRef>
        <a:fontRef idx="minor"/>
      </dsp:style>
    </dsp:sp>
    <dsp:sp modelId="{9ED3D520-3DE0-864B-ACAB-5B591616A6D9}">
      <dsp:nvSpPr>
        <dsp:cNvPr id="0" name=""/>
        <dsp:cNvSpPr/>
      </dsp:nvSpPr>
      <dsp:spPr>
        <a:xfrm>
          <a:off x="5455484" y="652367"/>
          <a:ext cx="1118449" cy="426459"/>
        </a:xfrm>
        <a:prstGeom prst="roundRect">
          <a:avLst/>
        </a:prstGeom>
        <a:gradFill flip="none" rotWithShape="0">
          <a:gsLst>
            <a:gs pos="0">
              <a:schemeClr val="bg1"/>
            </a:gs>
            <a:gs pos="100000">
              <a:srgbClr val="99C9C7"/>
            </a:gs>
          </a:gsLst>
          <a:lin ang="5400000" scaled="0"/>
          <a:tileRect/>
        </a:gradFill>
        <a:ln>
          <a:solidFill>
            <a:srgbClr val="186072"/>
          </a:solid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solidFill>
                <a:srgbClr val="186072"/>
              </a:solidFill>
            </a:rPr>
            <a:t>Collect</a:t>
          </a:r>
          <a:endParaRPr lang="en-US" sz="2000" kern="1200" dirty="0">
            <a:solidFill>
              <a:srgbClr val="186072"/>
            </a:solidFill>
          </a:endParaRPr>
        </a:p>
      </dsp:txBody>
      <dsp:txXfrm>
        <a:off x="5476302" y="673185"/>
        <a:ext cx="1076813" cy="384823"/>
      </dsp:txXfrm>
    </dsp:sp>
    <dsp:sp modelId="{3BACACFC-1124-AF4D-BBB2-76FDB50352A6}">
      <dsp:nvSpPr>
        <dsp:cNvPr id="0" name=""/>
        <dsp:cNvSpPr/>
      </dsp:nvSpPr>
      <dsp:spPr>
        <a:xfrm>
          <a:off x="2641125" y="286781"/>
          <a:ext cx="3952399" cy="3952399"/>
        </a:xfrm>
        <a:custGeom>
          <a:avLst/>
          <a:gdLst/>
          <a:ahLst/>
          <a:cxnLst/>
          <a:rect l="0" t="0" r="0" b="0"/>
          <a:pathLst>
            <a:path>
              <a:moveTo>
                <a:pt x="3674337" y="965410"/>
              </a:moveTo>
              <a:arcTo wR="1976199" hR="1976199" stAng="19754247" swAng="1110892"/>
            </a:path>
          </a:pathLst>
        </a:custGeom>
        <a:noFill/>
        <a:ln w="28575" cap="flat" cmpd="sng" algn="ctr">
          <a:solidFill>
            <a:srgbClr val="186072"/>
          </a:solidFill>
          <a:prstDash val="solid"/>
          <a:tailEnd type="arrow"/>
        </a:ln>
        <a:effectLst/>
      </dsp:spPr>
      <dsp:style>
        <a:lnRef idx="1">
          <a:scrgbClr r="0" g="0" b="0"/>
        </a:lnRef>
        <a:fillRef idx="0">
          <a:scrgbClr r="0" g="0" b="0"/>
        </a:fillRef>
        <a:effectRef idx="0">
          <a:scrgbClr r="0" g="0" b="0"/>
        </a:effectRef>
        <a:fontRef idx="minor"/>
      </dsp:style>
    </dsp:sp>
    <dsp:sp modelId="{F0A86B52-E2FF-4D63-93A1-E61D8377C34A}">
      <dsp:nvSpPr>
        <dsp:cNvPr id="0" name=""/>
        <dsp:cNvSpPr/>
      </dsp:nvSpPr>
      <dsp:spPr>
        <a:xfrm>
          <a:off x="6033287" y="2049654"/>
          <a:ext cx="1120473" cy="426653"/>
        </a:xfrm>
        <a:prstGeom prst="roundRect">
          <a:avLst/>
        </a:prstGeom>
        <a:gradFill flip="none" rotWithShape="0">
          <a:gsLst>
            <a:gs pos="0">
              <a:schemeClr val="bg1"/>
            </a:gs>
            <a:gs pos="100000">
              <a:srgbClr val="99C9C7"/>
            </a:gs>
          </a:gsLst>
          <a:lin ang="5400000" scaled="0"/>
          <a:tileRect/>
        </a:gradFill>
        <a:ln>
          <a:solidFill>
            <a:srgbClr val="186072"/>
          </a:solid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solidFill>
                <a:srgbClr val="186072"/>
              </a:solidFill>
            </a:rPr>
            <a:t>Assure</a:t>
          </a:r>
        </a:p>
      </dsp:txBody>
      <dsp:txXfrm>
        <a:off x="6054114" y="2070481"/>
        <a:ext cx="1078819" cy="384999"/>
      </dsp:txXfrm>
    </dsp:sp>
    <dsp:sp modelId="{A9CD118D-5A7B-4B7B-BEB0-016F1E217120}">
      <dsp:nvSpPr>
        <dsp:cNvPr id="0" name=""/>
        <dsp:cNvSpPr/>
      </dsp:nvSpPr>
      <dsp:spPr>
        <a:xfrm>
          <a:off x="2641125" y="286781"/>
          <a:ext cx="3952399" cy="3952399"/>
        </a:xfrm>
        <a:custGeom>
          <a:avLst/>
          <a:gdLst/>
          <a:ahLst/>
          <a:cxnLst/>
          <a:rect l="0" t="0" r="0" b="0"/>
          <a:pathLst>
            <a:path>
              <a:moveTo>
                <a:pt x="3907425" y="2395403"/>
              </a:moveTo>
              <a:arcTo wR="1976199" hR="1976199" stAng="734820" swAng="1110763"/>
            </a:path>
          </a:pathLst>
        </a:custGeom>
        <a:noFill/>
        <a:ln w="28575" cap="flat" cmpd="sng" algn="ctr">
          <a:solidFill>
            <a:srgbClr val="186072"/>
          </a:solidFill>
          <a:prstDash val="solid"/>
          <a:round/>
          <a:headEnd type="none" w="med" len="med"/>
          <a:tailEnd type="arrow" w="med" len="med"/>
        </a:ln>
        <a:effectLst/>
      </dsp:spPr>
      <dsp:style>
        <a:lnRef idx="1">
          <a:scrgbClr r="0" g="0" b="0"/>
        </a:lnRef>
        <a:fillRef idx="0">
          <a:scrgbClr r="0" g="0" b="0"/>
        </a:fillRef>
        <a:effectRef idx="0">
          <a:scrgbClr r="0" g="0" b="0"/>
        </a:effectRef>
        <a:fontRef idx="minor"/>
      </dsp:style>
    </dsp:sp>
    <dsp:sp modelId="{4BA36C64-20B8-A14E-8759-154A58F6D6C3}">
      <dsp:nvSpPr>
        <dsp:cNvPr id="0" name=""/>
        <dsp:cNvSpPr/>
      </dsp:nvSpPr>
      <dsp:spPr>
        <a:xfrm>
          <a:off x="5454472" y="3447039"/>
          <a:ext cx="1120473" cy="426653"/>
        </a:xfrm>
        <a:prstGeom prst="roundRect">
          <a:avLst/>
        </a:prstGeom>
        <a:gradFill flip="none" rotWithShape="0">
          <a:gsLst>
            <a:gs pos="0">
              <a:schemeClr val="bg1"/>
            </a:gs>
            <a:gs pos="100000">
              <a:srgbClr val="99C9C7"/>
            </a:gs>
          </a:gsLst>
          <a:lin ang="5400000" scaled="0"/>
          <a:tileRect/>
        </a:gradFill>
        <a:ln>
          <a:solidFill>
            <a:srgbClr val="186072"/>
          </a:solid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solidFill>
                <a:srgbClr val="186072"/>
              </a:solidFill>
            </a:rPr>
            <a:t>Describe</a:t>
          </a:r>
          <a:endParaRPr lang="en-US" sz="2000" b="1" kern="1200" dirty="0">
            <a:solidFill>
              <a:srgbClr val="186072"/>
            </a:solidFill>
          </a:endParaRPr>
        </a:p>
      </dsp:txBody>
      <dsp:txXfrm>
        <a:off x="5475299" y="3467866"/>
        <a:ext cx="1078819" cy="384999"/>
      </dsp:txXfrm>
    </dsp:sp>
    <dsp:sp modelId="{6A2CC0A6-BC38-5041-A60B-0DABCA6762C7}">
      <dsp:nvSpPr>
        <dsp:cNvPr id="0" name=""/>
        <dsp:cNvSpPr/>
      </dsp:nvSpPr>
      <dsp:spPr>
        <a:xfrm>
          <a:off x="2641125" y="286781"/>
          <a:ext cx="3952399" cy="3952399"/>
        </a:xfrm>
        <a:custGeom>
          <a:avLst/>
          <a:gdLst/>
          <a:ahLst/>
          <a:cxnLst/>
          <a:rect l="0" t="0" r="0" b="0"/>
          <a:pathLst>
            <a:path>
              <a:moveTo>
                <a:pt x="3012780" y="3658717"/>
              </a:moveTo>
              <a:arcTo wR="1976199" hR="1976199" stAng="3501795" swAng="683853"/>
            </a:path>
          </a:pathLst>
        </a:custGeom>
        <a:noFill/>
        <a:ln w="28575" cap="flat" cmpd="sng" algn="ctr">
          <a:solidFill>
            <a:srgbClr val="186072"/>
          </a:solidFill>
          <a:prstDash val="solid"/>
          <a:round/>
          <a:headEnd type="none" w="med" len="med"/>
          <a:tailEnd type="arrow" w="med" len="med"/>
        </a:ln>
        <a:effectLst/>
      </dsp:spPr>
      <dsp:style>
        <a:lnRef idx="1">
          <a:scrgbClr r="0" g="0" b="0"/>
        </a:lnRef>
        <a:fillRef idx="0">
          <a:scrgbClr r="0" g="0" b="0"/>
        </a:fillRef>
        <a:effectRef idx="0">
          <a:scrgbClr r="0" g="0" b="0"/>
        </a:effectRef>
        <a:fontRef idx="minor"/>
      </dsp:style>
    </dsp:sp>
    <dsp:sp modelId="{1E7C3E94-8CB6-456F-B0D4-B3FA407A51A6}">
      <dsp:nvSpPr>
        <dsp:cNvPr id="0" name=""/>
        <dsp:cNvSpPr/>
      </dsp:nvSpPr>
      <dsp:spPr>
        <a:xfrm>
          <a:off x="4057088" y="4025854"/>
          <a:ext cx="1120473" cy="426653"/>
        </a:xfrm>
        <a:prstGeom prst="roundRect">
          <a:avLst/>
        </a:prstGeom>
        <a:gradFill flip="none" rotWithShape="0">
          <a:gsLst>
            <a:gs pos="0">
              <a:schemeClr val="bg1"/>
            </a:gs>
            <a:gs pos="100000">
              <a:srgbClr val="99C9C7"/>
            </a:gs>
          </a:gsLst>
          <a:lin ang="5400000" scaled="0"/>
          <a:tileRect/>
        </a:gradFill>
        <a:ln>
          <a:solidFill>
            <a:srgbClr val="186072"/>
          </a:solid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solidFill>
                <a:srgbClr val="186072"/>
              </a:solidFill>
            </a:rPr>
            <a:t>Preserve</a:t>
          </a:r>
        </a:p>
      </dsp:txBody>
      <dsp:txXfrm>
        <a:off x="4077915" y="4046681"/>
        <a:ext cx="1078819" cy="384999"/>
      </dsp:txXfrm>
    </dsp:sp>
    <dsp:sp modelId="{0FD4A519-10D4-4EE7-AC3E-EBD7D85740E2}">
      <dsp:nvSpPr>
        <dsp:cNvPr id="0" name=""/>
        <dsp:cNvSpPr/>
      </dsp:nvSpPr>
      <dsp:spPr>
        <a:xfrm>
          <a:off x="2641125" y="286781"/>
          <a:ext cx="3952399" cy="3952399"/>
        </a:xfrm>
        <a:custGeom>
          <a:avLst/>
          <a:gdLst/>
          <a:ahLst/>
          <a:cxnLst/>
          <a:rect l="0" t="0" r="0" b="0"/>
          <a:pathLst>
            <a:path>
              <a:moveTo>
                <a:pt x="1292552" y="3830381"/>
              </a:moveTo>
              <a:arcTo wR="1976199" hR="1976199" stAng="6614353" swAng="683853"/>
            </a:path>
          </a:pathLst>
        </a:custGeom>
        <a:noFill/>
        <a:ln w="28575" cap="flat" cmpd="sng" algn="ctr">
          <a:solidFill>
            <a:srgbClr val="186072"/>
          </a:solidFill>
          <a:prstDash val="solid"/>
          <a:round/>
          <a:headEnd type="none" w="med" len="med"/>
          <a:tailEnd type="arrow" w="med" len="med"/>
        </a:ln>
        <a:effectLst/>
      </dsp:spPr>
      <dsp:style>
        <a:lnRef idx="1">
          <a:scrgbClr r="0" g="0" b="0"/>
        </a:lnRef>
        <a:fillRef idx="0">
          <a:scrgbClr r="0" g="0" b="0"/>
        </a:fillRef>
        <a:effectRef idx="0">
          <a:scrgbClr r="0" g="0" b="0"/>
        </a:effectRef>
        <a:fontRef idx="minor"/>
      </dsp:style>
    </dsp:sp>
    <dsp:sp modelId="{25E735C8-6CA7-48F9-B4AF-4D9B92978769}">
      <dsp:nvSpPr>
        <dsp:cNvPr id="0" name=""/>
        <dsp:cNvSpPr/>
      </dsp:nvSpPr>
      <dsp:spPr>
        <a:xfrm>
          <a:off x="2659703" y="3447039"/>
          <a:ext cx="1120473" cy="426653"/>
        </a:xfrm>
        <a:prstGeom prst="roundRect">
          <a:avLst/>
        </a:prstGeom>
        <a:gradFill flip="none" rotWithShape="1">
          <a:gsLst>
            <a:gs pos="0">
              <a:schemeClr val="bg1"/>
            </a:gs>
            <a:gs pos="100000">
              <a:srgbClr val="99C9C7"/>
            </a:gs>
          </a:gsLst>
          <a:lin ang="5400000" scaled="0"/>
          <a:tileRect/>
        </a:gradFill>
        <a:ln>
          <a:solidFill>
            <a:srgbClr val="457184"/>
          </a:solid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solidFill>
                <a:srgbClr val="186072"/>
              </a:solidFill>
            </a:rPr>
            <a:t>Discover</a:t>
          </a:r>
        </a:p>
      </dsp:txBody>
      <dsp:txXfrm>
        <a:off x="2680530" y="3467866"/>
        <a:ext cx="1078819" cy="384999"/>
      </dsp:txXfrm>
    </dsp:sp>
    <dsp:sp modelId="{7DFDE678-6B1C-4BBC-A38E-46FB50420688}">
      <dsp:nvSpPr>
        <dsp:cNvPr id="0" name=""/>
        <dsp:cNvSpPr/>
      </dsp:nvSpPr>
      <dsp:spPr>
        <a:xfrm>
          <a:off x="2641125" y="286781"/>
          <a:ext cx="3952399" cy="3952399"/>
        </a:xfrm>
        <a:custGeom>
          <a:avLst/>
          <a:gdLst/>
          <a:ahLst/>
          <a:cxnLst/>
          <a:rect l="0" t="0" r="0" b="0"/>
          <a:pathLst>
            <a:path>
              <a:moveTo>
                <a:pt x="278012" y="2986905"/>
              </a:moveTo>
              <a:arcTo wR="1976199" hR="1976199" stAng="8954417" swAng="1110763"/>
            </a:path>
          </a:pathLst>
        </a:custGeom>
        <a:noFill/>
        <a:ln w="28575" cap="flat" cmpd="sng" algn="ctr">
          <a:solidFill>
            <a:srgbClr val="186072"/>
          </a:solidFill>
          <a:prstDash val="solid"/>
          <a:round/>
          <a:headEnd type="none" w="med" len="med"/>
          <a:tailEnd type="arrow" w="med" len="med"/>
        </a:ln>
        <a:effectLst/>
      </dsp:spPr>
      <dsp:style>
        <a:lnRef idx="1">
          <a:scrgbClr r="0" g="0" b="0"/>
        </a:lnRef>
        <a:fillRef idx="0">
          <a:scrgbClr r="0" g="0" b="0"/>
        </a:fillRef>
        <a:effectRef idx="0">
          <a:scrgbClr r="0" g="0" b="0"/>
        </a:effectRef>
        <a:fontRef idx="minor"/>
      </dsp:style>
    </dsp:sp>
    <dsp:sp modelId="{E2536CDD-7DBF-4C6B-85BF-882FE6A71FDF}">
      <dsp:nvSpPr>
        <dsp:cNvPr id="0" name=""/>
        <dsp:cNvSpPr/>
      </dsp:nvSpPr>
      <dsp:spPr>
        <a:xfrm>
          <a:off x="1990238" y="2049654"/>
          <a:ext cx="1301773" cy="426653"/>
        </a:xfrm>
        <a:prstGeom prst="roundRect">
          <a:avLst/>
        </a:prstGeom>
        <a:gradFill flip="none" rotWithShape="1">
          <a:gsLst>
            <a:gs pos="0">
              <a:schemeClr val="bg1"/>
            </a:gs>
            <a:gs pos="100000">
              <a:srgbClr val="99C9C7"/>
            </a:gs>
          </a:gsLst>
          <a:lin ang="5400000" scaled="0"/>
          <a:tileRect/>
        </a:gradFill>
        <a:ln>
          <a:solidFill>
            <a:srgbClr val="457184"/>
          </a:solid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solidFill>
                <a:srgbClr val="186072"/>
              </a:solidFill>
            </a:rPr>
            <a:t>Integrate</a:t>
          </a:r>
        </a:p>
      </dsp:txBody>
      <dsp:txXfrm>
        <a:off x="2011065" y="2070481"/>
        <a:ext cx="1260119" cy="384999"/>
      </dsp:txXfrm>
    </dsp:sp>
    <dsp:sp modelId="{049616A8-A793-4C77-8E33-8F4622C118F7}">
      <dsp:nvSpPr>
        <dsp:cNvPr id="0" name=""/>
        <dsp:cNvSpPr/>
      </dsp:nvSpPr>
      <dsp:spPr>
        <a:xfrm>
          <a:off x="2641125" y="286781"/>
          <a:ext cx="3952399" cy="3952399"/>
        </a:xfrm>
        <a:custGeom>
          <a:avLst/>
          <a:gdLst/>
          <a:ahLst/>
          <a:cxnLst/>
          <a:rect l="0" t="0" r="0" b="0"/>
          <a:pathLst>
            <a:path>
              <a:moveTo>
                <a:pt x="44973" y="1556995"/>
              </a:moveTo>
              <a:arcTo wR="1976199" hR="1976199" stAng="11534820" swAng="1110763"/>
            </a:path>
          </a:pathLst>
        </a:custGeom>
        <a:noFill/>
        <a:ln w="28575" cap="flat" cmpd="sng" algn="ctr">
          <a:solidFill>
            <a:srgbClr val="186072"/>
          </a:solidFill>
          <a:prstDash val="solid"/>
          <a:round/>
          <a:headEnd type="none" w="med" len="med"/>
          <a:tailEnd type="arrow" w="med" len="med"/>
        </a:ln>
        <a:effectLst/>
      </dsp:spPr>
      <dsp:style>
        <a:lnRef idx="1">
          <a:scrgbClr r="0" g="0" b="0"/>
        </a:lnRef>
        <a:fillRef idx="0">
          <a:scrgbClr r="0" g="0" b="0"/>
        </a:fillRef>
        <a:effectRef idx="0">
          <a:scrgbClr r="0" g="0" b="0"/>
        </a:effectRef>
        <a:fontRef idx="minor"/>
      </dsp:style>
    </dsp:sp>
    <dsp:sp modelId="{3204064E-86B9-4A1D-AC40-6B3607D41628}">
      <dsp:nvSpPr>
        <dsp:cNvPr id="0" name=""/>
        <dsp:cNvSpPr/>
      </dsp:nvSpPr>
      <dsp:spPr>
        <a:xfrm>
          <a:off x="2659703" y="652270"/>
          <a:ext cx="1120473" cy="426653"/>
        </a:xfrm>
        <a:prstGeom prst="roundRect">
          <a:avLst/>
        </a:prstGeom>
        <a:gradFill flip="none" rotWithShape="1">
          <a:gsLst>
            <a:gs pos="0">
              <a:schemeClr val="bg1"/>
            </a:gs>
            <a:gs pos="100000">
              <a:srgbClr val="99C9C7"/>
            </a:gs>
          </a:gsLst>
          <a:lin ang="5400000" scaled="0"/>
          <a:tileRect/>
        </a:gradFill>
        <a:ln>
          <a:solidFill>
            <a:srgbClr val="457184"/>
          </a:solid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solidFill>
                <a:srgbClr val="186072"/>
              </a:solidFill>
            </a:rPr>
            <a:t>Analyze</a:t>
          </a:r>
        </a:p>
      </dsp:txBody>
      <dsp:txXfrm>
        <a:off x="2680530" y="673097"/>
        <a:ext cx="1078819" cy="384999"/>
      </dsp:txXfrm>
    </dsp:sp>
    <dsp:sp modelId="{19FF4228-BCF6-4DBF-AEE0-CF82A986A726}">
      <dsp:nvSpPr>
        <dsp:cNvPr id="0" name=""/>
        <dsp:cNvSpPr/>
      </dsp:nvSpPr>
      <dsp:spPr>
        <a:xfrm>
          <a:off x="2641125" y="286781"/>
          <a:ext cx="3952399" cy="3952399"/>
        </a:xfrm>
        <a:custGeom>
          <a:avLst/>
          <a:gdLst/>
          <a:ahLst/>
          <a:cxnLst/>
          <a:rect l="0" t="0" r="0" b="0"/>
          <a:pathLst>
            <a:path>
              <a:moveTo>
                <a:pt x="939619" y="293681"/>
              </a:moveTo>
              <a:arcTo wR="1976199" hR="1976199" stAng="14301795" swAng="683853"/>
            </a:path>
          </a:pathLst>
        </a:custGeom>
        <a:noFill/>
        <a:ln w="28575" cap="flat" cmpd="sng" algn="ctr">
          <a:solidFill>
            <a:srgbClr val="186072"/>
          </a:solidFill>
          <a:prstDash val="solid"/>
          <a:round/>
          <a:headEnd type="none" w="med" len="med"/>
          <a:tailEnd type="arrow" w="med" len="med"/>
        </a:ln>
        <a:effectLst/>
      </dsp:spPr>
      <dsp:style>
        <a:lnRef idx="1">
          <a:scrgbClr r="0" g="0" b="0"/>
        </a:lnRef>
        <a:fillRef idx="0">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cycle5">
  <dgm:title val=""/>
  <dgm:desc val=""/>
  <dgm:catLst>
    <dgm:cat type="cycle" pri="3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fact="-1"/>
          <dgm:constr type="diam" for="ch"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connDist"/>
                <dgm:constr type="begPad" refType="connDist" fact="0.2"/>
                <dgm:constr type="endPad" refType="connDist" fact="0.2"/>
              </dgm:constrLst>
              <dgm:ruleLst/>
            </dgm:layoutNode>
          </dgm:forEach>
        </dgm:if>
        <dgm:else name="Name16"/>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0418" name="Rectangle 2"/>
          <p:cNvSpPr>
            <a:spLocks noGrp="1" noChangeArrowheads="1"/>
          </p:cNvSpPr>
          <p:nvPr>
            <p:ph type="hdr" sz="quarter"/>
          </p:nvPr>
        </p:nvSpPr>
        <p:spPr bwMode="auto">
          <a:xfrm>
            <a:off x="0" y="0"/>
            <a:ext cx="3043765" cy="465932"/>
          </a:xfrm>
          <a:prstGeom prst="rect">
            <a:avLst/>
          </a:prstGeom>
          <a:noFill/>
          <a:ln w="9525">
            <a:noFill/>
            <a:miter lim="800000"/>
            <a:headEnd/>
            <a:tailEnd/>
          </a:ln>
          <a:effectLst/>
        </p:spPr>
        <p:txBody>
          <a:bodyPr vert="horz" wrap="square" lIns="93273" tIns="46637" rIns="93273" bIns="46637" numCol="1" anchor="t" anchorCtr="0" compatLnSpc="1">
            <a:prstTxWarp prst="textNoShape">
              <a:avLst/>
            </a:prstTxWarp>
          </a:bodyPr>
          <a:lstStyle>
            <a:lvl1pPr defTabSz="932236" eaLnBrk="0" hangingPunct="0">
              <a:defRPr sz="1200">
                <a:cs typeface="+mn-cs"/>
              </a:defRPr>
            </a:lvl1pPr>
          </a:lstStyle>
          <a:p>
            <a:pPr>
              <a:defRPr/>
            </a:pPr>
            <a:endParaRPr lang="en-US" dirty="0"/>
          </a:p>
        </p:txBody>
      </p:sp>
      <p:sp>
        <p:nvSpPr>
          <p:cNvPr id="60419" name="Rectangle 3"/>
          <p:cNvSpPr>
            <a:spLocks noGrp="1" noChangeArrowheads="1"/>
          </p:cNvSpPr>
          <p:nvPr>
            <p:ph type="dt" sz="quarter" idx="1"/>
          </p:nvPr>
        </p:nvSpPr>
        <p:spPr bwMode="auto">
          <a:xfrm>
            <a:off x="3982511" y="0"/>
            <a:ext cx="3043764" cy="465932"/>
          </a:xfrm>
          <a:prstGeom prst="rect">
            <a:avLst/>
          </a:prstGeom>
          <a:noFill/>
          <a:ln w="9525">
            <a:noFill/>
            <a:miter lim="800000"/>
            <a:headEnd/>
            <a:tailEnd/>
          </a:ln>
          <a:effectLst/>
        </p:spPr>
        <p:txBody>
          <a:bodyPr vert="horz" wrap="square" lIns="93273" tIns="46637" rIns="93273" bIns="46637" numCol="1" anchor="t" anchorCtr="0" compatLnSpc="1">
            <a:prstTxWarp prst="textNoShape">
              <a:avLst/>
            </a:prstTxWarp>
          </a:bodyPr>
          <a:lstStyle>
            <a:lvl1pPr algn="r" defTabSz="932236" eaLnBrk="0" hangingPunct="0">
              <a:defRPr sz="1200">
                <a:cs typeface="+mn-cs"/>
              </a:defRPr>
            </a:lvl1pPr>
          </a:lstStyle>
          <a:p>
            <a:pPr>
              <a:defRPr/>
            </a:pPr>
            <a:endParaRPr lang="en-US" dirty="0"/>
          </a:p>
        </p:txBody>
      </p:sp>
      <p:sp>
        <p:nvSpPr>
          <p:cNvPr id="60420" name="Rectangle 4"/>
          <p:cNvSpPr>
            <a:spLocks noGrp="1" noChangeArrowheads="1"/>
          </p:cNvSpPr>
          <p:nvPr>
            <p:ph type="ftr" sz="quarter" idx="2"/>
          </p:nvPr>
        </p:nvSpPr>
        <p:spPr bwMode="auto">
          <a:xfrm>
            <a:off x="0" y="8846344"/>
            <a:ext cx="3043765" cy="465931"/>
          </a:xfrm>
          <a:prstGeom prst="rect">
            <a:avLst/>
          </a:prstGeom>
          <a:noFill/>
          <a:ln w="9525">
            <a:noFill/>
            <a:miter lim="800000"/>
            <a:headEnd/>
            <a:tailEnd/>
          </a:ln>
          <a:effectLst/>
        </p:spPr>
        <p:txBody>
          <a:bodyPr vert="horz" wrap="square" lIns="93273" tIns="46637" rIns="93273" bIns="46637" numCol="1" anchor="b" anchorCtr="0" compatLnSpc="1">
            <a:prstTxWarp prst="textNoShape">
              <a:avLst/>
            </a:prstTxWarp>
          </a:bodyPr>
          <a:lstStyle>
            <a:lvl1pPr defTabSz="932236" eaLnBrk="0" hangingPunct="0">
              <a:defRPr sz="1200">
                <a:cs typeface="+mn-cs"/>
              </a:defRPr>
            </a:lvl1pPr>
          </a:lstStyle>
          <a:p>
            <a:pPr>
              <a:defRPr/>
            </a:pPr>
            <a:endParaRPr lang="en-US" dirty="0"/>
          </a:p>
        </p:txBody>
      </p:sp>
      <p:sp>
        <p:nvSpPr>
          <p:cNvPr id="60421" name="Rectangle 5"/>
          <p:cNvSpPr>
            <a:spLocks noGrp="1" noChangeArrowheads="1"/>
          </p:cNvSpPr>
          <p:nvPr>
            <p:ph type="sldNum" sz="quarter" idx="3"/>
          </p:nvPr>
        </p:nvSpPr>
        <p:spPr bwMode="auto">
          <a:xfrm>
            <a:off x="3982511" y="8846344"/>
            <a:ext cx="3043764" cy="465931"/>
          </a:xfrm>
          <a:prstGeom prst="rect">
            <a:avLst/>
          </a:prstGeom>
          <a:noFill/>
          <a:ln w="9525">
            <a:noFill/>
            <a:miter lim="800000"/>
            <a:headEnd/>
            <a:tailEnd/>
          </a:ln>
          <a:effectLst/>
        </p:spPr>
        <p:txBody>
          <a:bodyPr vert="horz" wrap="square" lIns="93273" tIns="46637" rIns="93273" bIns="46637" numCol="1" anchor="b" anchorCtr="0" compatLnSpc="1">
            <a:prstTxWarp prst="textNoShape">
              <a:avLst/>
            </a:prstTxWarp>
          </a:bodyPr>
          <a:lstStyle>
            <a:lvl1pPr algn="r" defTabSz="932236" eaLnBrk="0" hangingPunct="0">
              <a:defRPr sz="1200">
                <a:cs typeface="+mn-cs"/>
              </a:defRPr>
            </a:lvl1pPr>
          </a:lstStyle>
          <a:p>
            <a:pPr>
              <a:defRPr/>
            </a:pPr>
            <a:fld id="{B580482F-C865-424F-AA40-5E515F6193A0}" type="slidenum">
              <a:rPr lang="en-US"/>
              <a:pPr>
                <a:defRPr/>
              </a:pPr>
              <a:t>‹#›</a:t>
            </a:fld>
            <a:endParaRPr lang="en-US" dirty="0"/>
          </a:p>
        </p:txBody>
      </p:sp>
    </p:spTree>
    <p:extLst>
      <p:ext uri="{BB962C8B-B14F-4D97-AF65-F5344CB8AC3E}">
        <p14:creationId xmlns:p14="http://schemas.microsoft.com/office/powerpoint/2010/main" val="126261753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2466" name="Rectangle 2"/>
          <p:cNvSpPr>
            <a:spLocks noGrp="1" noChangeArrowheads="1"/>
          </p:cNvSpPr>
          <p:nvPr>
            <p:ph type="hdr" sz="quarter"/>
          </p:nvPr>
        </p:nvSpPr>
        <p:spPr bwMode="auto">
          <a:xfrm>
            <a:off x="0" y="0"/>
            <a:ext cx="3043765" cy="465932"/>
          </a:xfrm>
          <a:prstGeom prst="rect">
            <a:avLst/>
          </a:prstGeom>
          <a:noFill/>
          <a:ln w="9525">
            <a:noFill/>
            <a:miter lim="800000"/>
            <a:headEnd/>
            <a:tailEnd/>
          </a:ln>
          <a:effectLst/>
        </p:spPr>
        <p:txBody>
          <a:bodyPr vert="horz" wrap="square" lIns="93273" tIns="46637" rIns="93273" bIns="46637" numCol="1" anchor="t" anchorCtr="0" compatLnSpc="1">
            <a:prstTxWarp prst="textNoShape">
              <a:avLst/>
            </a:prstTxWarp>
          </a:bodyPr>
          <a:lstStyle>
            <a:lvl1pPr defTabSz="932236" eaLnBrk="0" hangingPunct="0">
              <a:defRPr sz="1200">
                <a:cs typeface="+mn-cs"/>
              </a:defRPr>
            </a:lvl1pPr>
          </a:lstStyle>
          <a:p>
            <a:pPr>
              <a:defRPr/>
            </a:pPr>
            <a:endParaRPr lang="en-US" dirty="0"/>
          </a:p>
        </p:txBody>
      </p:sp>
      <p:sp>
        <p:nvSpPr>
          <p:cNvPr id="62467" name="Rectangle 3"/>
          <p:cNvSpPr>
            <a:spLocks noGrp="1" noChangeArrowheads="1"/>
          </p:cNvSpPr>
          <p:nvPr>
            <p:ph type="dt" idx="1"/>
          </p:nvPr>
        </p:nvSpPr>
        <p:spPr bwMode="auto">
          <a:xfrm>
            <a:off x="3982511" y="0"/>
            <a:ext cx="3043764" cy="465932"/>
          </a:xfrm>
          <a:prstGeom prst="rect">
            <a:avLst/>
          </a:prstGeom>
          <a:noFill/>
          <a:ln w="9525">
            <a:noFill/>
            <a:miter lim="800000"/>
            <a:headEnd/>
            <a:tailEnd/>
          </a:ln>
          <a:effectLst/>
        </p:spPr>
        <p:txBody>
          <a:bodyPr vert="horz" wrap="square" lIns="93273" tIns="46637" rIns="93273" bIns="46637" numCol="1" anchor="t" anchorCtr="0" compatLnSpc="1">
            <a:prstTxWarp prst="textNoShape">
              <a:avLst/>
            </a:prstTxWarp>
          </a:bodyPr>
          <a:lstStyle>
            <a:lvl1pPr algn="r" defTabSz="932236" eaLnBrk="0" hangingPunct="0">
              <a:defRPr sz="1200">
                <a:cs typeface="+mn-cs"/>
              </a:defRPr>
            </a:lvl1pPr>
          </a:lstStyle>
          <a:p>
            <a:pPr>
              <a:defRPr/>
            </a:pPr>
            <a:endParaRPr lang="en-US" dirty="0"/>
          </a:p>
        </p:txBody>
      </p:sp>
      <p:sp>
        <p:nvSpPr>
          <p:cNvPr id="31748" name="Rectangle 4"/>
          <p:cNvSpPr>
            <a:spLocks noGrp="1" noRot="1" noChangeAspect="1" noChangeArrowheads="1" noTextEdit="1"/>
          </p:cNvSpPr>
          <p:nvPr>
            <p:ph type="sldImg" idx="2"/>
          </p:nvPr>
        </p:nvSpPr>
        <p:spPr bwMode="auto">
          <a:xfrm>
            <a:off x="1185863" y="698500"/>
            <a:ext cx="4654550" cy="3490913"/>
          </a:xfrm>
          <a:prstGeom prst="rect">
            <a:avLst/>
          </a:prstGeom>
          <a:noFill/>
          <a:ln w="9525">
            <a:solidFill>
              <a:srgbClr val="000000"/>
            </a:solidFill>
            <a:miter lim="800000"/>
            <a:headEnd/>
            <a:tailEnd/>
          </a:ln>
        </p:spPr>
      </p:sp>
      <p:sp>
        <p:nvSpPr>
          <p:cNvPr id="62469" name="Rectangle 5"/>
          <p:cNvSpPr>
            <a:spLocks noGrp="1" noChangeArrowheads="1"/>
          </p:cNvSpPr>
          <p:nvPr>
            <p:ph type="body" sz="quarter" idx="3"/>
          </p:nvPr>
        </p:nvSpPr>
        <p:spPr bwMode="auto">
          <a:xfrm>
            <a:off x="937156" y="4423967"/>
            <a:ext cx="5151965" cy="4190206"/>
          </a:xfrm>
          <a:prstGeom prst="rect">
            <a:avLst/>
          </a:prstGeom>
          <a:noFill/>
          <a:ln w="9525">
            <a:noFill/>
            <a:miter lim="800000"/>
            <a:headEnd/>
            <a:tailEnd/>
          </a:ln>
          <a:effectLst/>
        </p:spPr>
        <p:txBody>
          <a:bodyPr vert="horz" wrap="square" lIns="93273" tIns="46637" rIns="93273" bIns="46637"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2470" name="Rectangle 6"/>
          <p:cNvSpPr>
            <a:spLocks noGrp="1" noChangeArrowheads="1"/>
          </p:cNvSpPr>
          <p:nvPr>
            <p:ph type="ftr" sz="quarter" idx="4"/>
          </p:nvPr>
        </p:nvSpPr>
        <p:spPr bwMode="auto">
          <a:xfrm>
            <a:off x="0" y="8846344"/>
            <a:ext cx="3043765" cy="465931"/>
          </a:xfrm>
          <a:prstGeom prst="rect">
            <a:avLst/>
          </a:prstGeom>
          <a:noFill/>
          <a:ln w="9525">
            <a:noFill/>
            <a:miter lim="800000"/>
            <a:headEnd/>
            <a:tailEnd/>
          </a:ln>
          <a:effectLst/>
        </p:spPr>
        <p:txBody>
          <a:bodyPr vert="horz" wrap="square" lIns="93273" tIns="46637" rIns="93273" bIns="46637" numCol="1" anchor="b" anchorCtr="0" compatLnSpc="1">
            <a:prstTxWarp prst="textNoShape">
              <a:avLst/>
            </a:prstTxWarp>
          </a:bodyPr>
          <a:lstStyle>
            <a:lvl1pPr defTabSz="932236" eaLnBrk="0" hangingPunct="0">
              <a:defRPr sz="1200">
                <a:cs typeface="+mn-cs"/>
              </a:defRPr>
            </a:lvl1pPr>
          </a:lstStyle>
          <a:p>
            <a:pPr>
              <a:defRPr/>
            </a:pPr>
            <a:endParaRPr lang="en-US" dirty="0"/>
          </a:p>
        </p:txBody>
      </p:sp>
      <p:sp>
        <p:nvSpPr>
          <p:cNvPr id="62471" name="Rectangle 7"/>
          <p:cNvSpPr>
            <a:spLocks noGrp="1" noChangeArrowheads="1"/>
          </p:cNvSpPr>
          <p:nvPr>
            <p:ph type="sldNum" sz="quarter" idx="5"/>
          </p:nvPr>
        </p:nvSpPr>
        <p:spPr bwMode="auto">
          <a:xfrm>
            <a:off x="3982511" y="8846344"/>
            <a:ext cx="3043764" cy="465931"/>
          </a:xfrm>
          <a:prstGeom prst="rect">
            <a:avLst/>
          </a:prstGeom>
          <a:noFill/>
          <a:ln w="9525">
            <a:noFill/>
            <a:miter lim="800000"/>
            <a:headEnd/>
            <a:tailEnd/>
          </a:ln>
          <a:effectLst/>
        </p:spPr>
        <p:txBody>
          <a:bodyPr vert="horz" wrap="square" lIns="93273" tIns="46637" rIns="93273" bIns="46637" numCol="1" anchor="b" anchorCtr="0" compatLnSpc="1">
            <a:prstTxWarp prst="textNoShape">
              <a:avLst/>
            </a:prstTxWarp>
          </a:bodyPr>
          <a:lstStyle>
            <a:lvl1pPr algn="r" defTabSz="932236" eaLnBrk="0" hangingPunct="0">
              <a:defRPr sz="1200">
                <a:cs typeface="+mn-cs"/>
              </a:defRPr>
            </a:lvl1pPr>
          </a:lstStyle>
          <a:p>
            <a:pPr>
              <a:defRPr/>
            </a:pPr>
            <a:fld id="{1A31AB6A-7367-417E-BFF4-9FEFF8D1351E}" type="slidenum">
              <a:rPr lang="en-US"/>
              <a:pPr>
                <a:defRPr/>
              </a:pPr>
              <a:t>‹#›</a:t>
            </a:fld>
            <a:endParaRPr lang="en-US" dirty="0"/>
          </a:p>
        </p:txBody>
      </p:sp>
    </p:spTree>
    <p:extLst>
      <p:ext uri="{BB962C8B-B14F-4D97-AF65-F5344CB8AC3E}">
        <p14:creationId xmlns:p14="http://schemas.microsoft.com/office/powerpoint/2010/main" val="1656883040"/>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1A31AB6A-7367-417E-BFF4-9FEFF8D1351E}" type="slidenum">
              <a:rPr lang="en-US" smtClean="0"/>
              <a:pPr>
                <a:defRPr/>
              </a:pPr>
              <a:t>1</a:t>
            </a:fld>
            <a:endParaRPr lang="en-US" dirty="0"/>
          </a:p>
        </p:txBody>
      </p:sp>
    </p:spTree>
    <p:extLst>
      <p:ext uri="{BB962C8B-B14F-4D97-AF65-F5344CB8AC3E}">
        <p14:creationId xmlns:p14="http://schemas.microsoft.com/office/powerpoint/2010/main" val="182383451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Times New Roman" pitchFamily="18" charset="0"/>
                <a:ea typeface="+mn-ea"/>
                <a:cs typeface="+mn-cs"/>
              </a:rPr>
              <a:t>We begin our plan by</a:t>
            </a:r>
            <a:r>
              <a:rPr lang="en-US" sz="1200" b="0" i="0" kern="1200" baseline="0" dirty="0" smtClean="0">
                <a:solidFill>
                  <a:schemeClr val="tx1"/>
                </a:solidFill>
                <a:effectLst/>
                <a:latin typeface="Times New Roman" pitchFamily="18" charset="0"/>
                <a:ea typeface="+mn-ea"/>
                <a:cs typeface="+mn-cs"/>
              </a:rPr>
              <a:t> outlining Expected Data Types. </a:t>
            </a:r>
            <a:r>
              <a:rPr lang="en-US" sz="1200" b="0" i="0" kern="1200" dirty="0" smtClean="0">
                <a:solidFill>
                  <a:schemeClr val="tx1"/>
                </a:solidFill>
                <a:effectLst/>
                <a:latin typeface="Times New Roman" pitchFamily="18" charset="0"/>
                <a:ea typeface="+mn-ea"/>
                <a:cs typeface="+mn-cs"/>
              </a:rPr>
              <a:t>This section covers</a:t>
            </a:r>
            <a:r>
              <a:rPr lang="en-US" sz="1200" b="0" i="0" kern="1200" baseline="0" dirty="0" smtClean="0">
                <a:solidFill>
                  <a:schemeClr val="tx1"/>
                </a:solidFill>
                <a:effectLst/>
                <a:latin typeface="Times New Roman" pitchFamily="18" charset="0"/>
                <a:ea typeface="+mn-ea"/>
                <a:cs typeface="+mn-cs"/>
              </a:rPr>
              <a:t> what you will produce. </a:t>
            </a:r>
          </a:p>
          <a:p>
            <a:endParaRPr lang="en-US" sz="1200" b="0" i="0" kern="1200" baseline="0" dirty="0" smtClean="0">
              <a:solidFill>
                <a:schemeClr val="tx1"/>
              </a:solidFill>
              <a:effectLst/>
              <a:latin typeface="Times New Roman" pitchFamily="18" charset="0"/>
              <a:ea typeface="+mn-ea"/>
              <a:cs typeface="+mn-cs"/>
            </a:endParaRPr>
          </a:p>
          <a:p>
            <a:r>
              <a:rPr lang="en-US" sz="1200" b="0" i="0" kern="1200" dirty="0" smtClean="0">
                <a:solidFill>
                  <a:schemeClr val="tx1"/>
                </a:solidFill>
                <a:effectLst/>
                <a:latin typeface="Times New Roman" pitchFamily="18" charset="0"/>
                <a:ea typeface="+mn-ea"/>
                <a:cs typeface="+mn-cs"/>
              </a:rPr>
              <a:t>Describe the type of data – for example, digital</a:t>
            </a:r>
            <a:r>
              <a:rPr lang="en-US" sz="1200" b="0" i="0" kern="1200" baseline="0" dirty="0" smtClean="0">
                <a:solidFill>
                  <a:schemeClr val="tx1"/>
                </a:solidFill>
                <a:effectLst/>
                <a:latin typeface="Times New Roman" pitchFamily="18" charset="0"/>
                <a:ea typeface="+mn-ea"/>
                <a:cs typeface="+mn-cs"/>
              </a:rPr>
              <a:t> or</a:t>
            </a:r>
            <a:r>
              <a:rPr lang="en-US" sz="1200" b="0" i="0" kern="1200" dirty="0" smtClean="0">
                <a:solidFill>
                  <a:schemeClr val="tx1"/>
                </a:solidFill>
                <a:effectLst/>
                <a:latin typeface="Times New Roman" pitchFamily="18" charset="0"/>
                <a:ea typeface="+mn-ea"/>
                <a:cs typeface="+mn-cs"/>
              </a:rPr>
              <a:t> non-digital</a:t>
            </a:r>
            <a:r>
              <a:rPr lang="en-US" sz="1200" b="0" i="0" kern="1200" baseline="0" dirty="0" smtClean="0">
                <a:solidFill>
                  <a:schemeClr val="tx1"/>
                </a:solidFill>
                <a:effectLst/>
                <a:latin typeface="Times New Roman" pitchFamily="18" charset="0"/>
                <a:ea typeface="+mn-ea"/>
                <a:cs typeface="+mn-cs"/>
              </a:rPr>
              <a:t> -</a:t>
            </a:r>
            <a:r>
              <a:rPr lang="en-US" sz="1200" b="0" i="0" kern="1200" dirty="0" smtClean="0">
                <a:solidFill>
                  <a:schemeClr val="tx1"/>
                </a:solidFill>
                <a:effectLst/>
                <a:latin typeface="Times New Roman" pitchFamily="18" charset="0"/>
                <a:ea typeface="+mn-ea"/>
                <a:cs typeface="+mn-cs"/>
              </a:rPr>
              <a:t> and how they will be generated.</a:t>
            </a:r>
            <a:r>
              <a:rPr lang="en-US" sz="1200" b="0" i="0" kern="1200" baseline="0" dirty="0" smtClean="0">
                <a:solidFill>
                  <a:schemeClr val="tx1"/>
                </a:solidFill>
                <a:effectLst/>
                <a:latin typeface="Times New Roman" pitchFamily="18" charset="0"/>
                <a:ea typeface="+mn-ea"/>
                <a:cs typeface="+mn-cs"/>
              </a:rPr>
              <a:t> Different methods include </a:t>
            </a:r>
            <a:r>
              <a:rPr lang="en-US" sz="1200" b="0" i="0" kern="1200" dirty="0" smtClean="0">
                <a:solidFill>
                  <a:schemeClr val="tx1"/>
                </a:solidFill>
                <a:effectLst/>
                <a:latin typeface="Times New Roman" pitchFamily="18" charset="0"/>
                <a:ea typeface="+mn-ea"/>
                <a:cs typeface="+mn-cs"/>
              </a:rPr>
              <a:t>lab work, field work, surveys, custom software, and</a:t>
            </a:r>
            <a:r>
              <a:rPr lang="en-US" sz="1200" b="0" i="0" kern="1200" baseline="0" dirty="0" smtClean="0">
                <a:solidFill>
                  <a:schemeClr val="tx1"/>
                </a:solidFill>
                <a:effectLst/>
                <a:latin typeface="Times New Roman" pitchFamily="18" charset="0"/>
                <a:ea typeface="+mn-ea"/>
                <a:cs typeface="+mn-cs"/>
              </a:rPr>
              <a:t> so on, and that should be specified</a:t>
            </a:r>
            <a:r>
              <a:rPr lang="en-US" sz="1200" b="0" i="0" kern="1200" dirty="0" smtClean="0">
                <a:solidFill>
                  <a:schemeClr val="tx1"/>
                </a:solidFill>
                <a:effectLst/>
                <a:latin typeface="Times New Roman" pitchFamily="18" charset="0"/>
                <a:ea typeface="+mn-ea"/>
                <a:cs typeface="+mn-cs"/>
              </a:rPr>
              <a:t>. </a:t>
            </a:r>
          </a:p>
          <a:p>
            <a:endParaRPr lang="en-US" sz="1200" b="0" i="0" kern="1200" dirty="0" smtClean="0">
              <a:solidFill>
                <a:schemeClr val="tx1"/>
              </a:solidFill>
              <a:effectLst/>
              <a:latin typeface="Times New Roman" pitchFamily="18" charset="0"/>
              <a:ea typeface="+mn-ea"/>
              <a:cs typeface="+mn-cs"/>
            </a:endParaRPr>
          </a:p>
          <a:p>
            <a:r>
              <a:rPr lang="en-US" sz="1200" b="0" i="0" kern="1200" dirty="0" smtClean="0">
                <a:solidFill>
                  <a:schemeClr val="tx1"/>
                </a:solidFill>
                <a:effectLst/>
                <a:latin typeface="Times New Roman" pitchFamily="18" charset="0"/>
                <a:ea typeface="+mn-ea"/>
                <a:cs typeface="+mn-cs"/>
              </a:rPr>
              <a:t>What kind of metadata will be generated, and how? Will metadata</a:t>
            </a:r>
            <a:r>
              <a:rPr lang="en-US" sz="1200" b="0" i="0" kern="1200" baseline="0" dirty="0" smtClean="0">
                <a:solidFill>
                  <a:schemeClr val="tx1"/>
                </a:solidFill>
                <a:effectLst/>
                <a:latin typeface="Times New Roman" pitchFamily="18" charset="0"/>
                <a:ea typeface="+mn-ea"/>
                <a:cs typeface="+mn-cs"/>
              </a:rPr>
              <a:t> be manually entered, or automatically generated by the data collection method?</a:t>
            </a:r>
            <a:r>
              <a:rPr lang="en-US" sz="1200" b="0" i="0" kern="1200" dirty="0" smtClean="0">
                <a:solidFill>
                  <a:schemeClr val="tx1"/>
                </a:solidFill>
                <a:effectLst/>
                <a:latin typeface="Times New Roman" pitchFamily="18" charset="0"/>
                <a:ea typeface="+mn-ea"/>
                <a:cs typeface="+mn-cs"/>
              </a:rPr>
              <a:t> Following</a:t>
            </a:r>
            <a:r>
              <a:rPr lang="en-US" sz="1200" b="0" i="0" kern="1200" baseline="0" dirty="0" smtClean="0">
                <a:solidFill>
                  <a:schemeClr val="tx1"/>
                </a:solidFill>
                <a:effectLst/>
                <a:latin typeface="Times New Roman" pitchFamily="18" charset="0"/>
                <a:ea typeface="+mn-ea"/>
                <a:cs typeface="+mn-cs"/>
              </a:rPr>
              <a:t> a specific community approved m</a:t>
            </a:r>
            <a:r>
              <a:rPr lang="en-US" sz="1200" b="0" i="0" kern="1200" dirty="0" smtClean="0">
                <a:solidFill>
                  <a:schemeClr val="tx1"/>
                </a:solidFill>
                <a:effectLst/>
                <a:latin typeface="Times New Roman" pitchFamily="18" charset="0"/>
                <a:ea typeface="+mn-ea"/>
                <a:cs typeface="+mn-cs"/>
              </a:rPr>
              <a:t>etadata standard consistently is encouraged to facilitate wider understanding and re-use of the data, and the</a:t>
            </a:r>
            <a:r>
              <a:rPr lang="en-US" sz="1200" b="0" i="0" kern="1200" baseline="0" dirty="0" smtClean="0">
                <a:solidFill>
                  <a:schemeClr val="tx1"/>
                </a:solidFill>
                <a:effectLst/>
                <a:latin typeface="Times New Roman" pitchFamily="18" charset="0"/>
                <a:ea typeface="+mn-ea"/>
                <a:cs typeface="+mn-cs"/>
              </a:rPr>
              <a:t> specifics of the standard used will be covered in the next section</a:t>
            </a:r>
            <a:r>
              <a:rPr lang="en-US" sz="1200" b="0" i="0" kern="1200" dirty="0" smtClean="0">
                <a:solidFill>
                  <a:schemeClr val="tx1"/>
                </a:solidFill>
                <a:effectLst/>
                <a:latin typeface="Times New Roman" pitchFamily="18" charset="0"/>
                <a:ea typeface="+mn-ea"/>
                <a:cs typeface="+mn-cs"/>
              </a:rPr>
              <a:t>.</a:t>
            </a:r>
          </a:p>
          <a:p>
            <a:endParaRPr lang="en-US" sz="1200" b="0" i="0" kern="1200" dirty="0" smtClean="0">
              <a:solidFill>
                <a:schemeClr val="tx1"/>
              </a:solidFill>
              <a:effectLst/>
              <a:latin typeface="Times New Roman" pitchFamily="18" charset="0"/>
              <a:ea typeface="+mn-ea"/>
              <a:cs typeface="+mn-cs"/>
            </a:endParaRPr>
          </a:p>
          <a:p>
            <a:r>
              <a:rPr lang="en-US" sz="1200" b="0" i="0" kern="1200" dirty="0" smtClean="0">
                <a:solidFill>
                  <a:schemeClr val="tx1"/>
                </a:solidFill>
                <a:effectLst/>
                <a:latin typeface="Times New Roman" pitchFamily="18" charset="0"/>
                <a:ea typeface="+mn-ea"/>
                <a:cs typeface="+mn-cs"/>
              </a:rPr>
              <a:t>For example, you may be collecting environmental data from real time sensors, or images from </a:t>
            </a:r>
            <a:r>
              <a:rPr lang="en-US" sz="1200" b="0" i="0" kern="1200" dirty="0" err="1" smtClean="0">
                <a:solidFill>
                  <a:schemeClr val="tx1"/>
                </a:solidFill>
                <a:effectLst/>
                <a:latin typeface="Times New Roman" pitchFamily="18" charset="0"/>
                <a:ea typeface="+mn-ea"/>
                <a:cs typeface="+mn-cs"/>
              </a:rPr>
              <a:t>phenocams</a:t>
            </a:r>
            <a:r>
              <a:rPr lang="en-US" sz="1200" b="0" i="0" kern="1200" dirty="0" smtClean="0">
                <a:solidFill>
                  <a:schemeClr val="tx1"/>
                </a:solidFill>
                <a:effectLst/>
                <a:latin typeface="Times New Roman" pitchFamily="18" charset="0"/>
                <a:ea typeface="+mn-ea"/>
                <a:cs typeface="+mn-cs"/>
              </a:rPr>
              <a:t>. You may be conducting interviews with digital video and audio recordings and subsequent digital transcriptions. You may have field notebooks from crop management experiments or field trials that are not "born digital." You may be generating sequence data for whole genomes or metagenomics. In the course of analysis or modeling, you may be creating customized computer code or scripts for transformation or data cleaning. Metadata describing the data you have collected should be recorded for each experiment, each physical sample, or be embedded in the files produced by the sensors or sequencing machines.</a:t>
            </a:r>
          </a:p>
          <a:p>
            <a:endParaRPr lang="en-US" sz="1200" b="0" i="0" kern="1200" dirty="0" smtClean="0">
              <a:solidFill>
                <a:schemeClr val="tx1"/>
              </a:solidFill>
              <a:effectLst/>
              <a:latin typeface="Times New Roman" pitchFamily="18" charset="0"/>
              <a:ea typeface="+mn-ea"/>
              <a:cs typeface="+mn-cs"/>
            </a:endParaRPr>
          </a:p>
          <a:p>
            <a:r>
              <a:rPr lang="en-US" sz="1200" b="0" i="0" kern="1200" dirty="0" smtClean="0">
                <a:solidFill>
                  <a:schemeClr val="tx1"/>
                </a:solidFill>
                <a:effectLst/>
                <a:latin typeface="Times New Roman" pitchFamily="18" charset="0"/>
                <a:ea typeface="+mn-ea"/>
                <a:cs typeface="+mn-cs"/>
              </a:rPr>
              <a:t>Describe whether any raw or processed data will be re-used from other studies and if so, name the anticipated sources.</a:t>
            </a:r>
            <a:endParaRPr lang="en-US" sz="1200" b="0" i="0" kern="1200" dirty="0">
              <a:solidFill>
                <a:schemeClr val="tx1"/>
              </a:solidFill>
              <a:effectLst/>
              <a:latin typeface="Times New Roman" pitchFamily="18" charset="0"/>
              <a:ea typeface="+mn-ea"/>
              <a:cs typeface="+mn-cs"/>
            </a:endParaRPr>
          </a:p>
        </p:txBody>
      </p:sp>
      <p:sp>
        <p:nvSpPr>
          <p:cNvPr id="4" name="Slide Number Placeholder 3"/>
          <p:cNvSpPr>
            <a:spLocks noGrp="1"/>
          </p:cNvSpPr>
          <p:nvPr>
            <p:ph type="sldNum" sz="quarter" idx="10"/>
          </p:nvPr>
        </p:nvSpPr>
        <p:spPr/>
        <p:txBody>
          <a:bodyPr/>
          <a:lstStyle/>
          <a:p>
            <a:pPr>
              <a:defRPr/>
            </a:pPr>
            <a:fld id="{1A31AB6A-7367-417E-BFF4-9FEFF8D1351E}" type="slidenum">
              <a:rPr lang="en-US" smtClean="0"/>
              <a:pPr>
                <a:defRPr/>
              </a:pPr>
              <a:t>10</a:t>
            </a:fld>
            <a:endParaRPr lang="en-US" dirty="0"/>
          </a:p>
        </p:txBody>
      </p:sp>
    </p:spTree>
    <p:extLst>
      <p:ext uri="{BB962C8B-B14F-4D97-AF65-F5344CB8AC3E}">
        <p14:creationId xmlns:p14="http://schemas.microsoft.com/office/powerpoint/2010/main" val="70926220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Times New Roman" pitchFamily="18" charset="0"/>
                <a:ea typeface="+mn-ea"/>
                <a:cs typeface="+mn-cs"/>
              </a:rPr>
              <a:t>This is a screen shot of a DMP with a fairly comprehensive Expected Data Types section. This project gathered genetic data in multiple physical formats, and states that they will arrange the resulting data</a:t>
            </a:r>
            <a:r>
              <a:rPr lang="en-US" sz="1200" b="0" i="0" kern="1200" baseline="0" dirty="0" smtClean="0">
                <a:solidFill>
                  <a:schemeClr val="tx1"/>
                </a:solidFill>
                <a:effectLst/>
                <a:latin typeface="Times New Roman" pitchFamily="18" charset="0"/>
                <a:ea typeface="+mn-ea"/>
                <a:cs typeface="+mn-cs"/>
              </a:rPr>
              <a:t> in an excel file. </a:t>
            </a:r>
            <a:r>
              <a:rPr lang="en-US" sz="1200" b="0" i="0" kern="1200" dirty="0" smtClean="0">
                <a:solidFill>
                  <a:schemeClr val="tx1"/>
                </a:solidFill>
                <a:effectLst/>
                <a:latin typeface="Times New Roman" pitchFamily="18" charset="0"/>
                <a:ea typeface="+mn-ea"/>
                <a:cs typeface="+mn-cs"/>
              </a:rPr>
              <a:t>We</a:t>
            </a:r>
            <a:r>
              <a:rPr lang="en-US" sz="1200" b="0" i="0" kern="1200" baseline="0" dirty="0" smtClean="0">
                <a:solidFill>
                  <a:schemeClr val="tx1"/>
                </a:solidFill>
                <a:effectLst/>
                <a:latin typeface="Times New Roman" pitchFamily="18" charset="0"/>
                <a:ea typeface="+mn-ea"/>
                <a:cs typeface="+mn-cs"/>
              </a:rPr>
              <a:t> will follow this example throughout the presentation, and a link to this data management plan is provided at the bottom of the display where it is shown throughout the presentation.</a:t>
            </a:r>
            <a:endParaRPr lang="en-US" sz="1200" b="0" i="0" kern="1200" dirty="0">
              <a:solidFill>
                <a:schemeClr val="tx1"/>
              </a:solidFill>
              <a:effectLst/>
              <a:latin typeface="Times New Roman" pitchFamily="18" charset="0"/>
              <a:ea typeface="+mn-ea"/>
              <a:cs typeface="+mn-cs"/>
            </a:endParaRPr>
          </a:p>
        </p:txBody>
      </p:sp>
      <p:sp>
        <p:nvSpPr>
          <p:cNvPr id="4" name="Slide Number Placeholder 3"/>
          <p:cNvSpPr>
            <a:spLocks noGrp="1"/>
          </p:cNvSpPr>
          <p:nvPr>
            <p:ph type="sldNum" sz="quarter" idx="10"/>
          </p:nvPr>
        </p:nvSpPr>
        <p:spPr/>
        <p:txBody>
          <a:bodyPr/>
          <a:lstStyle/>
          <a:p>
            <a:pPr>
              <a:defRPr/>
            </a:pPr>
            <a:fld id="{1A31AB6A-7367-417E-BFF4-9FEFF8D1351E}" type="slidenum">
              <a:rPr lang="en-US" smtClean="0"/>
              <a:pPr>
                <a:defRPr/>
              </a:pPr>
              <a:t>11</a:t>
            </a:fld>
            <a:endParaRPr lang="en-US" dirty="0"/>
          </a:p>
        </p:txBody>
      </p:sp>
    </p:spTree>
    <p:extLst>
      <p:ext uri="{BB962C8B-B14F-4D97-AF65-F5344CB8AC3E}">
        <p14:creationId xmlns:p14="http://schemas.microsoft.com/office/powerpoint/2010/main" val="171542356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Times New Roman" pitchFamily="18" charset="0"/>
                <a:ea typeface="+mn-ea"/>
                <a:cs typeface="+mn-cs"/>
              </a:rPr>
              <a:t>Next, the data formats and standards section revolves around the data and metadata formats and schemas chosen for the</a:t>
            </a:r>
            <a:r>
              <a:rPr lang="en-US" sz="1200" b="0" i="0" kern="1200" baseline="0" dirty="0" smtClean="0">
                <a:solidFill>
                  <a:schemeClr val="tx1"/>
                </a:solidFill>
                <a:effectLst/>
                <a:latin typeface="Times New Roman" pitchFamily="18" charset="0"/>
                <a:ea typeface="+mn-ea"/>
                <a:cs typeface="+mn-cs"/>
              </a:rPr>
              <a:t> project</a:t>
            </a:r>
            <a:r>
              <a:rPr lang="en-US" sz="1200" b="0" i="0" kern="1200" dirty="0" smtClean="0">
                <a:solidFill>
                  <a:schemeClr val="tx1"/>
                </a:solidFill>
                <a:effectLst/>
                <a:latin typeface="Times New Roman" pitchFamily="18" charset="0"/>
                <a:ea typeface="+mn-ea"/>
                <a:cs typeface="+mn-cs"/>
              </a:rPr>
              <a:t>. </a:t>
            </a:r>
          </a:p>
          <a:p>
            <a:endParaRPr lang="en-US" sz="1200" b="0" i="0" kern="1200" dirty="0" smtClean="0">
              <a:solidFill>
                <a:schemeClr val="tx1"/>
              </a:solidFill>
              <a:effectLst/>
              <a:latin typeface="Times New Roman" pitchFamily="18" charset="0"/>
              <a:ea typeface="+mn-ea"/>
              <a:cs typeface="+mn-cs"/>
            </a:endParaRPr>
          </a:p>
          <a:p>
            <a:r>
              <a:rPr lang="en-US" sz="1200" b="0" i="0" kern="1200" dirty="0" smtClean="0">
                <a:solidFill>
                  <a:schemeClr val="tx1"/>
                </a:solidFill>
                <a:effectLst/>
                <a:latin typeface="Times New Roman" pitchFamily="18" charset="0"/>
                <a:ea typeface="+mn-ea"/>
                <a:cs typeface="+mn-cs"/>
              </a:rPr>
              <a:t>Describe the data formats –</a:t>
            </a:r>
            <a:r>
              <a:rPr lang="en-US" sz="1200" b="0" i="0" kern="1200" baseline="0" dirty="0" smtClean="0">
                <a:solidFill>
                  <a:schemeClr val="tx1"/>
                </a:solidFill>
                <a:effectLst/>
                <a:latin typeface="Times New Roman" pitchFamily="18" charset="0"/>
                <a:ea typeface="+mn-ea"/>
                <a:cs typeface="+mn-cs"/>
              </a:rPr>
              <a:t> for example,</a:t>
            </a:r>
            <a:r>
              <a:rPr lang="en-US" sz="1200" b="0" i="0" kern="1200" dirty="0" smtClean="0">
                <a:solidFill>
                  <a:schemeClr val="tx1"/>
                </a:solidFill>
                <a:effectLst/>
                <a:latin typeface="Times New Roman" pitchFamily="18" charset="0"/>
                <a:ea typeface="+mn-ea"/>
                <a:cs typeface="+mn-cs"/>
              </a:rPr>
              <a:t> csv, pdf, doc, </a:t>
            </a:r>
            <a:r>
              <a:rPr lang="en-US" sz="1200" b="0" i="0" kern="1200" dirty="0" err="1" smtClean="0">
                <a:solidFill>
                  <a:schemeClr val="tx1"/>
                </a:solidFill>
                <a:effectLst/>
                <a:latin typeface="Times New Roman" pitchFamily="18" charset="0"/>
                <a:ea typeface="+mn-ea"/>
                <a:cs typeface="+mn-cs"/>
              </a:rPr>
              <a:t>tif</a:t>
            </a:r>
            <a:r>
              <a:rPr lang="en-US" sz="1200" b="0" i="0" kern="1200" dirty="0" smtClean="0">
                <a:solidFill>
                  <a:schemeClr val="tx1"/>
                </a:solidFill>
                <a:effectLst/>
                <a:latin typeface="Times New Roman" pitchFamily="18" charset="0"/>
                <a:ea typeface="+mn-ea"/>
                <a:cs typeface="+mn-cs"/>
              </a:rPr>
              <a:t>, and so on</a:t>
            </a:r>
            <a:r>
              <a:rPr lang="en-US" sz="1200" b="0" i="0" kern="1200" baseline="0" dirty="0" smtClean="0">
                <a:solidFill>
                  <a:schemeClr val="tx1"/>
                </a:solidFill>
                <a:effectLst/>
                <a:latin typeface="Times New Roman" pitchFamily="18" charset="0"/>
                <a:ea typeface="+mn-ea"/>
                <a:cs typeface="+mn-cs"/>
              </a:rPr>
              <a:t> -</a:t>
            </a:r>
            <a:r>
              <a:rPr lang="en-US" sz="1200" b="0" i="0" kern="1200" dirty="0" smtClean="0">
                <a:solidFill>
                  <a:schemeClr val="tx1"/>
                </a:solidFill>
                <a:effectLst/>
                <a:latin typeface="Times New Roman" pitchFamily="18" charset="0"/>
                <a:ea typeface="+mn-ea"/>
                <a:cs typeface="+mn-cs"/>
              </a:rPr>
              <a:t> for both raw and processed data. If data are in a non-digital format, are there plans to digitize the data? Use of machine-readable formats is strongly encouraged and will soon be required by most US federal funding agencies. To</a:t>
            </a:r>
            <a:r>
              <a:rPr lang="en-US" sz="1200" b="0" i="0" kern="1200" baseline="0" dirty="0" smtClean="0">
                <a:solidFill>
                  <a:schemeClr val="tx1"/>
                </a:solidFill>
                <a:effectLst/>
                <a:latin typeface="Times New Roman" pitchFamily="18" charset="0"/>
                <a:ea typeface="+mn-ea"/>
                <a:cs typeface="+mn-cs"/>
              </a:rPr>
              <a:t> make data more machine readable, consider using CSV in place of Microsoft Excel, or TXT in place of Microsoft Word. The nature of your data will determine if this shift is possible, but planning a structure from the beginning of a project makes it easier to arrange your data to comply with these formats. </a:t>
            </a:r>
          </a:p>
          <a:p>
            <a:endParaRPr lang="en-US" sz="1200" b="0" i="0" kern="1200" baseline="0" dirty="0" smtClean="0">
              <a:solidFill>
                <a:schemeClr val="tx1"/>
              </a:solidFill>
              <a:effectLst/>
              <a:latin typeface="Times New Roman" pitchFamily="18" charset="0"/>
              <a:ea typeface="+mn-ea"/>
              <a:cs typeface="+mn-cs"/>
            </a:endParaRPr>
          </a:p>
          <a:p>
            <a:r>
              <a:rPr lang="en-US" sz="1200" b="0" i="0" kern="1200" baseline="0" dirty="0" smtClean="0">
                <a:solidFill>
                  <a:schemeClr val="tx1"/>
                </a:solidFill>
                <a:effectLst/>
                <a:latin typeface="Times New Roman" pitchFamily="18" charset="0"/>
                <a:ea typeface="+mn-ea"/>
                <a:cs typeface="+mn-cs"/>
              </a:rPr>
              <a:t>On an aside, we plan to offer a webinar at some point about the do’s and don’ts of formatting data to be machine readable, so keep an eye out for that in our monthly webinar schedule. </a:t>
            </a:r>
            <a:endParaRPr lang="en-US" sz="1200" b="0" i="0" kern="1200" dirty="0" smtClean="0">
              <a:solidFill>
                <a:schemeClr val="tx1"/>
              </a:solidFill>
              <a:effectLst/>
              <a:latin typeface="Times New Roman" pitchFamily="18" charset="0"/>
              <a:ea typeface="+mn-ea"/>
              <a:cs typeface="+mn-cs"/>
            </a:endParaRPr>
          </a:p>
          <a:p>
            <a:endParaRPr lang="en-US" sz="1200" b="0" i="0" kern="1200" dirty="0" smtClean="0">
              <a:solidFill>
                <a:schemeClr val="tx1"/>
              </a:solidFill>
              <a:effectLst/>
              <a:latin typeface="Times New Roman" pitchFamily="18" charset="0"/>
              <a:ea typeface="+mn-ea"/>
              <a:cs typeface="+mn-cs"/>
            </a:endParaRPr>
          </a:p>
          <a:p>
            <a:r>
              <a:rPr lang="en-US" sz="1200" b="0" i="0" kern="1200" dirty="0" smtClean="0">
                <a:solidFill>
                  <a:schemeClr val="tx1"/>
                </a:solidFill>
                <a:effectLst/>
                <a:latin typeface="Times New Roman" pitchFamily="18" charset="0"/>
                <a:ea typeface="+mn-ea"/>
                <a:cs typeface="+mn-cs"/>
              </a:rPr>
              <a:t>What standards</a:t>
            </a:r>
            <a:r>
              <a:rPr lang="en-US" sz="1200" b="0" i="0" kern="1200" baseline="0" dirty="0" smtClean="0">
                <a:solidFill>
                  <a:schemeClr val="tx1"/>
                </a:solidFill>
                <a:effectLst/>
                <a:latin typeface="Times New Roman" pitchFamily="18" charset="0"/>
                <a:ea typeface="+mn-ea"/>
                <a:cs typeface="+mn-cs"/>
              </a:rPr>
              <a:t> or </a:t>
            </a:r>
            <a:r>
              <a:rPr lang="en-US" sz="1200" b="0" i="0" kern="1200" dirty="0" smtClean="0">
                <a:solidFill>
                  <a:schemeClr val="tx1"/>
                </a:solidFill>
                <a:effectLst/>
                <a:latin typeface="Times New Roman" pitchFamily="18" charset="0"/>
                <a:ea typeface="+mn-ea"/>
                <a:cs typeface="+mn-cs"/>
              </a:rPr>
              <a:t>schemas will be used to structure,</a:t>
            </a:r>
            <a:r>
              <a:rPr lang="en-US" sz="1200" b="0" i="0" kern="1200" baseline="0" dirty="0" smtClean="0">
                <a:solidFill>
                  <a:schemeClr val="tx1"/>
                </a:solidFill>
                <a:effectLst/>
                <a:latin typeface="Times New Roman" pitchFamily="18" charset="0"/>
                <a:ea typeface="+mn-ea"/>
                <a:cs typeface="+mn-cs"/>
              </a:rPr>
              <a:t> </a:t>
            </a:r>
            <a:r>
              <a:rPr lang="en-US" sz="1200" b="0" i="0" kern="1200" dirty="0" smtClean="0">
                <a:solidFill>
                  <a:schemeClr val="tx1"/>
                </a:solidFill>
                <a:effectLst/>
                <a:latin typeface="Times New Roman" pitchFamily="18" charset="0"/>
                <a:ea typeface="+mn-ea"/>
                <a:cs typeface="+mn-cs"/>
              </a:rPr>
              <a:t>store, or share the data and metadata? Community-recognized and non-proprietary standards are strongly encouraged. Be specific when noting this information. </a:t>
            </a:r>
          </a:p>
          <a:p>
            <a:endParaRPr lang="en-US" sz="1200" b="0" i="0" kern="1200" dirty="0" smtClean="0">
              <a:solidFill>
                <a:schemeClr val="tx1"/>
              </a:solidFill>
              <a:effectLst/>
              <a:latin typeface="Times New Roman" pitchFamily="18" charset="0"/>
              <a:ea typeface="+mn-ea"/>
              <a:cs typeface="+mn-cs"/>
            </a:endParaRPr>
          </a:p>
          <a:p>
            <a:r>
              <a:rPr lang="en-US" sz="1200" b="0" i="0" kern="1200" dirty="0" smtClean="0">
                <a:solidFill>
                  <a:schemeClr val="tx1"/>
                </a:solidFill>
                <a:effectLst/>
                <a:latin typeface="Times New Roman" pitchFamily="18" charset="0"/>
                <a:ea typeface="+mn-ea"/>
                <a:cs typeface="+mn-cs"/>
              </a:rPr>
              <a:t>Name and link to any published data dictionaries, data standards, or ontologies that you are using.</a:t>
            </a:r>
            <a:r>
              <a:rPr lang="en-US" sz="1200" b="0" i="0" kern="1200" baseline="0" dirty="0" smtClean="0">
                <a:solidFill>
                  <a:schemeClr val="tx1"/>
                </a:solidFill>
                <a:effectLst/>
                <a:latin typeface="Times New Roman" pitchFamily="18" charset="0"/>
                <a:ea typeface="+mn-ea"/>
                <a:cs typeface="+mn-cs"/>
              </a:rPr>
              <a:t> Examples include</a:t>
            </a:r>
            <a:r>
              <a:rPr lang="en-US" sz="1200" b="0" i="0" kern="1200" dirty="0" smtClean="0">
                <a:solidFill>
                  <a:schemeClr val="tx1"/>
                </a:solidFill>
                <a:effectLst/>
                <a:latin typeface="Times New Roman" pitchFamily="18" charset="0"/>
                <a:ea typeface="+mn-ea"/>
                <a:cs typeface="+mn-cs"/>
              </a:rPr>
              <a:t> the ICASA Master Variable list, Gene Ontology, or Integrated Taxonomic Information System. If data will be deposited in professional databases or repositories, refer to their data and metadata standards.</a:t>
            </a:r>
          </a:p>
          <a:p>
            <a:endParaRPr lang="en-US" sz="1200" b="0" i="0" kern="1200" dirty="0" smtClean="0">
              <a:solidFill>
                <a:schemeClr val="tx1"/>
              </a:solidFill>
              <a:effectLst/>
              <a:latin typeface="Times New Roman" pitchFamily="18" charset="0"/>
              <a:ea typeface="+mn-ea"/>
              <a:cs typeface="+mn-cs"/>
            </a:endParaRPr>
          </a:p>
          <a:p>
            <a:r>
              <a:rPr lang="en-US" sz="1200" b="0" i="0" kern="1200" dirty="0" smtClean="0">
                <a:solidFill>
                  <a:schemeClr val="tx1"/>
                </a:solidFill>
                <a:effectLst/>
                <a:latin typeface="Times New Roman" pitchFamily="18" charset="0"/>
                <a:ea typeface="+mn-ea"/>
                <a:cs typeface="+mn-cs"/>
              </a:rPr>
              <a:t>There are many examples of data standards and formats on the data management guidelines planning page.</a:t>
            </a:r>
            <a:r>
              <a:rPr lang="en-US" sz="1200" b="0" i="0" kern="1200" baseline="0" dirty="0" smtClean="0">
                <a:solidFill>
                  <a:schemeClr val="tx1"/>
                </a:solidFill>
                <a:effectLst/>
                <a:latin typeface="Times New Roman" pitchFamily="18" charset="0"/>
                <a:ea typeface="+mn-ea"/>
                <a:cs typeface="+mn-cs"/>
              </a:rPr>
              <a:t> Also to note for ARS researchers, sections 1 and 2 may be combined and summarized briefly, but should be in distinct sections for NIFA DMPs.</a:t>
            </a:r>
            <a:endParaRPr lang="en-US" sz="1200" b="0" i="0" kern="1200" dirty="0">
              <a:solidFill>
                <a:schemeClr val="tx1"/>
              </a:solidFill>
              <a:effectLst/>
              <a:latin typeface="Times New Roman" pitchFamily="18" charset="0"/>
              <a:ea typeface="+mn-ea"/>
              <a:cs typeface="+mn-cs"/>
            </a:endParaRPr>
          </a:p>
        </p:txBody>
      </p:sp>
      <p:sp>
        <p:nvSpPr>
          <p:cNvPr id="4" name="Slide Number Placeholder 3"/>
          <p:cNvSpPr>
            <a:spLocks noGrp="1"/>
          </p:cNvSpPr>
          <p:nvPr>
            <p:ph type="sldNum" sz="quarter" idx="10"/>
          </p:nvPr>
        </p:nvSpPr>
        <p:spPr/>
        <p:txBody>
          <a:bodyPr/>
          <a:lstStyle/>
          <a:p>
            <a:pPr>
              <a:defRPr/>
            </a:pPr>
            <a:fld id="{1A31AB6A-7367-417E-BFF4-9FEFF8D1351E}" type="slidenum">
              <a:rPr lang="en-US" smtClean="0"/>
              <a:pPr>
                <a:defRPr/>
              </a:pPr>
              <a:t>12</a:t>
            </a:fld>
            <a:endParaRPr lang="en-US" dirty="0"/>
          </a:p>
        </p:txBody>
      </p:sp>
    </p:spTree>
    <p:extLst>
      <p:ext uri="{BB962C8B-B14F-4D97-AF65-F5344CB8AC3E}">
        <p14:creationId xmlns:p14="http://schemas.microsoft.com/office/powerpoint/2010/main" val="360031592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Times New Roman" pitchFamily="18" charset="0"/>
                <a:ea typeface="+mn-ea"/>
                <a:cs typeface="+mn-cs"/>
              </a:rPr>
              <a:t>Following the same DMP</a:t>
            </a:r>
            <a:r>
              <a:rPr lang="en-US" sz="1200" b="0" i="0" kern="1200" baseline="0" dirty="0" smtClean="0">
                <a:solidFill>
                  <a:schemeClr val="tx1"/>
                </a:solidFill>
                <a:effectLst/>
                <a:latin typeface="Times New Roman" pitchFamily="18" charset="0"/>
                <a:ea typeface="+mn-ea"/>
                <a:cs typeface="+mn-cs"/>
              </a:rPr>
              <a:t> as before, we see their Data Formats and Standards </a:t>
            </a:r>
            <a:r>
              <a:rPr lang="en-US" sz="1200" b="0" i="0" kern="1200" dirty="0" smtClean="0">
                <a:solidFill>
                  <a:schemeClr val="tx1"/>
                </a:solidFill>
                <a:effectLst/>
                <a:latin typeface="Times New Roman" pitchFamily="18" charset="0"/>
                <a:ea typeface="+mn-ea"/>
                <a:cs typeface="+mn-cs"/>
              </a:rPr>
              <a:t>section. This</a:t>
            </a:r>
            <a:r>
              <a:rPr lang="en-US" sz="1200" b="0" i="0" kern="1200" baseline="0" dirty="0" smtClean="0">
                <a:solidFill>
                  <a:schemeClr val="tx1"/>
                </a:solidFill>
                <a:effectLst/>
                <a:latin typeface="Times New Roman" pitchFamily="18" charset="0"/>
                <a:ea typeface="+mn-ea"/>
                <a:cs typeface="+mn-cs"/>
              </a:rPr>
              <a:t> project notes all the file formats data will be stored in. This is genetic data, and the FASTA format is a community standard for storing this type of research. Note they specify formats for sequence files, text files, and image files, and note how they are saving their methods for replication in addition to the data they are generating. Anyone using this data later will know exactly what to expect when they open the file packages.</a:t>
            </a:r>
            <a:endParaRPr lang="en-US" sz="1200" b="0" i="0" kern="1200" dirty="0">
              <a:solidFill>
                <a:schemeClr val="tx1"/>
              </a:solidFill>
              <a:effectLst/>
              <a:latin typeface="Times New Roman" pitchFamily="18" charset="0"/>
              <a:ea typeface="+mn-ea"/>
              <a:cs typeface="+mn-cs"/>
            </a:endParaRPr>
          </a:p>
        </p:txBody>
      </p:sp>
      <p:sp>
        <p:nvSpPr>
          <p:cNvPr id="4" name="Slide Number Placeholder 3"/>
          <p:cNvSpPr>
            <a:spLocks noGrp="1"/>
          </p:cNvSpPr>
          <p:nvPr>
            <p:ph type="sldNum" sz="quarter" idx="10"/>
          </p:nvPr>
        </p:nvSpPr>
        <p:spPr/>
        <p:txBody>
          <a:bodyPr/>
          <a:lstStyle/>
          <a:p>
            <a:pPr>
              <a:defRPr/>
            </a:pPr>
            <a:fld id="{1A31AB6A-7367-417E-BFF4-9FEFF8D1351E}" type="slidenum">
              <a:rPr lang="en-US" smtClean="0"/>
              <a:pPr>
                <a:defRPr/>
              </a:pPr>
              <a:t>13</a:t>
            </a:fld>
            <a:endParaRPr lang="en-US" dirty="0"/>
          </a:p>
        </p:txBody>
      </p:sp>
    </p:spTree>
    <p:extLst>
      <p:ext uri="{BB962C8B-B14F-4D97-AF65-F5344CB8AC3E}">
        <p14:creationId xmlns:p14="http://schemas.microsoft.com/office/powerpoint/2010/main" val="98415592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Times New Roman" pitchFamily="18" charset="0"/>
                <a:ea typeface="+mn-ea"/>
                <a:cs typeface="+mn-cs"/>
              </a:rPr>
              <a:t>The data storage and preservation of access section revolves around provisions for depositing in a trusted long-term preservation and archiving environment. This includes backups, cloud storage, access protocols, obsolescence avoidance, data migration strategy, and so on.</a:t>
            </a:r>
          </a:p>
          <a:p>
            <a:endParaRPr lang="en-US" sz="1200" b="0" i="0" kern="1200" dirty="0" smtClean="0">
              <a:solidFill>
                <a:schemeClr val="tx1"/>
              </a:solidFill>
              <a:effectLst/>
              <a:latin typeface="Times New Roman" pitchFamily="18" charset="0"/>
              <a:ea typeface="+mn-ea"/>
              <a:cs typeface="+mn-cs"/>
            </a:endParaRPr>
          </a:p>
          <a:p>
            <a:r>
              <a:rPr lang="en-US" sz="1200" b="0" i="0" kern="1200" dirty="0" smtClean="0">
                <a:solidFill>
                  <a:schemeClr val="tx1"/>
                </a:solidFill>
                <a:effectLst/>
                <a:latin typeface="Times New Roman" pitchFamily="18" charset="0"/>
                <a:ea typeface="+mn-ea"/>
                <a:cs typeface="+mn-cs"/>
              </a:rPr>
              <a:t>Where will the data be stored during and after the life of the project?  Name specific workspaces and repositories and link to them as appropriate. For example, you may initially manage data on local or network hard drives and then transfer it to a repository such as Ag Data Commons for long-term access and preservation. You may maintain it on a high-speed computing platform such as </a:t>
            </a:r>
            <a:r>
              <a:rPr lang="en-US" sz="1200" b="0" i="0" kern="1200" dirty="0" err="1" smtClean="0">
                <a:solidFill>
                  <a:schemeClr val="tx1"/>
                </a:solidFill>
                <a:effectLst/>
                <a:latin typeface="Times New Roman" pitchFamily="18" charset="0"/>
                <a:ea typeface="+mn-ea"/>
                <a:cs typeface="+mn-cs"/>
              </a:rPr>
              <a:t>SCINet</a:t>
            </a:r>
            <a:r>
              <a:rPr lang="en-US" sz="1200" b="0" i="0" kern="1200" dirty="0" smtClean="0">
                <a:solidFill>
                  <a:schemeClr val="tx1"/>
                </a:solidFill>
                <a:effectLst/>
                <a:latin typeface="Times New Roman" pitchFamily="18" charset="0"/>
                <a:ea typeface="+mn-ea"/>
                <a:cs typeface="+mn-cs"/>
              </a:rPr>
              <a:t> or </a:t>
            </a:r>
            <a:r>
              <a:rPr lang="en-US" sz="1200" b="0" i="0" kern="1200" dirty="0" err="1" smtClean="0">
                <a:solidFill>
                  <a:schemeClr val="tx1"/>
                </a:solidFill>
                <a:effectLst/>
                <a:latin typeface="Times New Roman" pitchFamily="18" charset="0"/>
                <a:ea typeface="+mn-ea"/>
                <a:cs typeface="+mn-cs"/>
              </a:rPr>
              <a:t>CyVerse</a:t>
            </a:r>
            <a:r>
              <a:rPr lang="en-US" sz="1200" b="0" i="0" kern="1200" dirty="0" smtClean="0">
                <a:solidFill>
                  <a:schemeClr val="tx1"/>
                </a:solidFill>
                <a:effectLst/>
                <a:latin typeface="Times New Roman" pitchFamily="18" charset="0"/>
                <a:ea typeface="+mn-ea"/>
                <a:cs typeface="+mn-cs"/>
              </a:rPr>
              <a:t> or on a shared workspace like Open Science Framework during analysis. You may deposit it in Dryad or an institutional repository –</a:t>
            </a:r>
            <a:r>
              <a:rPr lang="en-US" sz="1200" b="0" i="0" kern="1200" baseline="0" dirty="0" smtClean="0">
                <a:solidFill>
                  <a:schemeClr val="tx1"/>
                </a:solidFill>
                <a:effectLst/>
                <a:latin typeface="Times New Roman" pitchFamily="18" charset="0"/>
                <a:ea typeface="+mn-ea"/>
                <a:cs typeface="+mn-cs"/>
              </a:rPr>
              <a:t> for example,</a:t>
            </a:r>
            <a:r>
              <a:rPr lang="en-US" sz="1200" b="0" i="0" kern="1200" dirty="0" smtClean="0">
                <a:solidFill>
                  <a:schemeClr val="tx1"/>
                </a:solidFill>
                <a:effectLst/>
                <a:latin typeface="Times New Roman" pitchFamily="18" charset="0"/>
                <a:ea typeface="+mn-ea"/>
                <a:cs typeface="+mn-cs"/>
              </a:rPr>
              <a:t> Purdue University Research Repository - or you may maintain it using your own infrastructure beyond the life of the project.</a:t>
            </a:r>
          </a:p>
          <a:p>
            <a:endParaRPr lang="en-US" sz="1200" b="0" i="0" kern="1200" dirty="0" smtClean="0">
              <a:solidFill>
                <a:schemeClr val="tx1"/>
              </a:solidFill>
              <a:effectLst/>
              <a:latin typeface="Times New Roman" pitchFamily="18" charset="0"/>
              <a:ea typeface="+mn-ea"/>
              <a:cs typeface="+mn-cs"/>
            </a:endParaRPr>
          </a:p>
          <a:p>
            <a:r>
              <a:rPr lang="en-US" sz="1200" b="0" i="0" kern="1200" dirty="0" smtClean="0">
                <a:solidFill>
                  <a:schemeClr val="tx1"/>
                </a:solidFill>
                <a:effectLst/>
                <a:latin typeface="Times New Roman" pitchFamily="18" charset="0"/>
                <a:ea typeface="+mn-ea"/>
                <a:cs typeface="+mn-cs"/>
              </a:rPr>
              <a:t>What is the technical infrastructure and staff expertise? How</a:t>
            </a:r>
            <a:r>
              <a:rPr lang="en-US" sz="1200" b="0" i="0" kern="1200" baseline="0" dirty="0" smtClean="0">
                <a:solidFill>
                  <a:schemeClr val="tx1"/>
                </a:solidFill>
                <a:effectLst/>
                <a:latin typeface="Times New Roman" pitchFamily="18" charset="0"/>
                <a:ea typeface="+mn-ea"/>
                <a:cs typeface="+mn-cs"/>
              </a:rPr>
              <a:t> and why are they qualified to preserve the data? Funders want to know that competent people with an adequate arrangement are in charge of maintaining the data. This is especially important information to include if researchers are publishing data using their own infrastructure.</a:t>
            </a:r>
          </a:p>
        </p:txBody>
      </p:sp>
      <p:sp>
        <p:nvSpPr>
          <p:cNvPr id="4" name="Slide Number Placeholder 3"/>
          <p:cNvSpPr>
            <a:spLocks noGrp="1"/>
          </p:cNvSpPr>
          <p:nvPr>
            <p:ph type="sldNum" sz="quarter" idx="10"/>
          </p:nvPr>
        </p:nvSpPr>
        <p:spPr/>
        <p:txBody>
          <a:bodyPr/>
          <a:lstStyle/>
          <a:p>
            <a:pPr>
              <a:defRPr/>
            </a:pPr>
            <a:fld id="{1A31AB6A-7367-417E-BFF4-9FEFF8D1351E}" type="slidenum">
              <a:rPr lang="en-US" smtClean="0"/>
              <a:pPr>
                <a:defRPr/>
              </a:pPr>
              <a:t>14</a:t>
            </a:fld>
            <a:endParaRPr lang="en-US" dirty="0"/>
          </a:p>
        </p:txBody>
      </p:sp>
    </p:spTree>
    <p:extLst>
      <p:ext uri="{BB962C8B-B14F-4D97-AF65-F5344CB8AC3E}">
        <p14:creationId xmlns:p14="http://schemas.microsoft.com/office/powerpoint/2010/main" val="380996713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Times New Roman" pitchFamily="18" charset="0"/>
                <a:ea typeface="+mn-ea"/>
                <a:cs typeface="+mn-cs"/>
              </a:rPr>
              <a:t>Also in the data storage and preservation of access section, specify plans for long-term preservation.</a:t>
            </a:r>
          </a:p>
          <a:p>
            <a:endParaRPr lang="en-US" sz="1200" b="0" i="0" kern="1200" dirty="0" smtClean="0">
              <a:solidFill>
                <a:schemeClr val="tx1"/>
              </a:solidFill>
              <a:effectLst/>
              <a:latin typeface="Times New Roman" pitchFamily="18" charset="0"/>
              <a:ea typeface="+mn-ea"/>
              <a:cs typeface="+mn-cs"/>
            </a:endParaRPr>
          </a:p>
          <a:p>
            <a:r>
              <a:rPr lang="en-US" sz="1200" b="0" i="0" kern="1200" dirty="0" smtClean="0">
                <a:solidFill>
                  <a:schemeClr val="tx1"/>
                </a:solidFill>
                <a:effectLst/>
                <a:latin typeface="Times New Roman" pitchFamily="18" charset="0"/>
                <a:ea typeface="+mn-ea"/>
                <a:cs typeface="+mn-cs"/>
              </a:rPr>
              <a:t>Some items to address include:</a:t>
            </a:r>
          </a:p>
          <a:p>
            <a:r>
              <a:rPr lang="en-US" sz="1200" b="0" i="0" kern="1200" dirty="0" smtClean="0">
                <a:solidFill>
                  <a:schemeClr val="tx1"/>
                </a:solidFill>
                <a:effectLst/>
                <a:latin typeface="Times New Roman" pitchFamily="18" charset="0"/>
                <a:ea typeface="+mn-ea"/>
                <a:cs typeface="+mn-cs"/>
              </a:rPr>
              <a:t>Approximately how much data are expected to be archived? Ideally this includes raw data and/or minimally-processed data</a:t>
            </a:r>
          </a:p>
          <a:p>
            <a:r>
              <a:rPr lang="en-US" sz="1200" b="0" i="0" kern="1200" dirty="0" smtClean="0">
                <a:solidFill>
                  <a:schemeClr val="tx1"/>
                </a:solidFill>
                <a:effectLst/>
                <a:latin typeface="Times New Roman" pitchFamily="18" charset="0"/>
                <a:ea typeface="+mn-ea"/>
                <a:cs typeface="+mn-cs"/>
              </a:rPr>
              <a:t>What is the planned retention period for the data?</a:t>
            </a:r>
          </a:p>
          <a:p>
            <a:r>
              <a:rPr lang="en-US" sz="1200" b="0" i="0" kern="1200" dirty="0" smtClean="0">
                <a:solidFill>
                  <a:schemeClr val="tx1"/>
                </a:solidFill>
                <a:effectLst/>
                <a:latin typeface="Times New Roman" pitchFamily="18" charset="0"/>
                <a:ea typeface="+mn-ea"/>
                <a:cs typeface="+mn-cs"/>
              </a:rPr>
              <a:t>Outline strategies, tools, and contingency plans that will be used to avoid data loss, degradation, or damage.</a:t>
            </a:r>
          </a:p>
        </p:txBody>
      </p:sp>
      <p:sp>
        <p:nvSpPr>
          <p:cNvPr id="4" name="Slide Number Placeholder 3"/>
          <p:cNvSpPr>
            <a:spLocks noGrp="1"/>
          </p:cNvSpPr>
          <p:nvPr>
            <p:ph type="sldNum" sz="quarter" idx="10"/>
          </p:nvPr>
        </p:nvSpPr>
        <p:spPr/>
        <p:txBody>
          <a:bodyPr/>
          <a:lstStyle/>
          <a:p>
            <a:pPr>
              <a:defRPr/>
            </a:pPr>
            <a:fld id="{1A31AB6A-7367-417E-BFF4-9FEFF8D1351E}" type="slidenum">
              <a:rPr lang="en-US" smtClean="0"/>
              <a:pPr>
                <a:defRPr/>
              </a:pPr>
              <a:t>15</a:t>
            </a:fld>
            <a:endParaRPr lang="en-US" dirty="0"/>
          </a:p>
        </p:txBody>
      </p:sp>
    </p:spTree>
    <p:extLst>
      <p:ext uri="{BB962C8B-B14F-4D97-AF65-F5344CB8AC3E}">
        <p14:creationId xmlns:p14="http://schemas.microsoft.com/office/powerpoint/2010/main" val="239089507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Times New Roman" pitchFamily="18" charset="0"/>
                <a:ea typeface="+mn-ea"/>
                <a:cs typeface="+mn-cs"/>
              </a:rPr>
              <a:t>The DMP we are following records</a:t>
            </a:r>
            <a:r>
              <a:rPr lang="en-US" sz="1200" b="0" i="0" kern="1200" baseline="0" dirty="0" smtClean="0">
                <a:solidFill>
                  <a:schemeClr val="tx1"/>
                </a:solidFill>
                <a:effectLst/>
                <a:latin typeface="Times New Roman" pitchFamily="18" charset="0"/>
                <a:ea typeface="+mn-ea"/>
                <a:cs typeface="+mn-cs"/>
              </a:rPr>
              <a:t> methods for storing and preserving their original source material, which is in a physical form, and also specifies where the digital data will be deposited. In this case, they are submitting their data to </a:t>
            </a:r>
            <a:r>
              <a:rPr lang="en-US" sz="1200" b="0" i="0" kern="1200" baseline="0" dirty="0" err="1" smtClean="0">
                <a:solidFill>
                  <a:schemeClr val="tx1"/>
                </a:solidFill>
                <a:effectLst/>
                <a:latin typeface="Times New Roman" pitchFamily="18" charset="0"/>
                <a:ea typeface="+mn-ea"/>
                <a:cs typeface="+mn-cs"/>
              </a:rPr>
              <a:t>Genbank</a:t>
            </a:r>
            <a:r>
              <a:rPr lang="en-US" sz="1200" b="0" i="0" kern="1200" baseline="0" dirty="0" smtClean="0">
                <a:solidFill>
                  <a:schemeClr val="tx1"/>
                </a:solidFill>
                <a:effectLst/>
                <a:latin typeface="Times New Roman" pitchFamily="18" charset="0"/>
                <a:ea typeface="+mn-ea"/>
                <a:cs typeface="+mn-cs"/>
              </a:rPr>
              <a:t> for public access, which outsources much of the long-term access issues. They have also specified who will be responsible for maintaining data backup and preservation long term – in this case, the overseer of the lab, a position rather than a named individual, is responsible for maintaining the infrastructure and workflow.</a:t>
            </a:r>
            <a:endParaRPr lang="en-US" sz="1200" b="0" i="0" kern="1200" dirty="0">
              <a:solidFill>
                <a:schemeClr val="tx1"/>
              </a:solidFill>
              <a:effectLst/>
              <a:latin typeface="Times New Roman" pitchFamily="18" charset="0"/>
              <a:ea typeface="+mn-ea"/>
              <a:cs typeface="+mn-cs"/>
            </a:endParaRPr>
          </a:p>
        </p:txBody>
      </p:sp>
      <p:sp>
        <p:nvSpPr>
          <p:cNvPr id="4" name="Slide Number Placeholder 3"/>
          <p:cNvSpPr>
            <a:spLocks noGrp="1"/>
          </p:cNvSpPr>
          <p:nvPr>
            <p:ph type="sldNum" sz="quarter" idx="10"/>
          </p:nvPr>
        </p:nvSpPr>
        <p:spPr/>
        <p:txBody>
          <a:bodyPr/>
          <a:lstStyle/>
          <a:p>
            <a:pPr>
              <a:defRPr/>
            </a:pPr>
            <a:fld id="{1A31AB6A-7367-417E-BFF4-9FEFF8D1351E}" type="slidenum">
              <a:rPr lang="en-US" smtClean="0"/>
              <a:pPr>
                <a:defRPr/>
              </a:pPr>
              <a:t>16</a:t>
            </a:fld>
            <a:endParaRPr lang="en-US" dirty="0"/>
          </a:p>
        </p:txBody>
      </p:sp>
    </p:spTree>
    <p:extLst>
      <p:ext uri="{BB962C8B-B14F-4D97-AF65-F5344CB8AC3E}">
        <p14:creationId xmlns:p14="http://schemas.microsoft.com/office/powerpoint/2010/main" val="60645295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Times New Roman" pitchFamily="18" charset="0"/>
                <a:ea typeface="+mn-ea"/>
                <a:cs typeface="+mn-cs"/>
              </a:rPr>
              <a:t>The data</a:t>
            </a:r>
            <a:r>
              <a:rPr lang="en-US" sz="1200" b="0" i="0" kern="1200" baseline="0" dirty="0" smtClean="0">
                <a:solidFill>
                  <a:schemeClr val="tx1"/>
                </a:solidFill>
                <a:effectLst/>
                <a:latin typeface="Times New Roman" pitchFamily="18" charset="0"/>
                <a:ea typeface="+mn-ea"/>
                <a:cs typeface="+mn-cs"/>
              </a:rPr>
              <a:t> sharing and public access section explains</a:t>
            </a:r>
            <a:r>
              <a:rPr lang="en-US" sz="1200" b="0" i="0" kern="1200" dirty="0" smtClean="0">
                <a:solidFill>
                  <a:schemeClr val="tx1"/>
                </a:solidFill>
                <a:effectLst/>
                <a:latin typeface="Times New Roman" pitchFamily="18" charset="0"/>
                <a:ea typeface="+mn-ea"/>
                <a:cs typeface="+mn-cs"/>
              </a:rPr>
              <a:t> any restrictions, embargo periods, license, or public access level. Data generated by federal employees has either US Public Domain or Creative Commons </a:t>
            </a:r>
            <a:r>
              <a:rPr lang="en-US" sz="1200" b="0" i="0" kern="1200" dirty="0" err="1" smtClean="0">
                <a:solidFill>
                  <a:schemeClr val="tx1"/>
                </a:solidFill>
                <a:effectLst/>
                <a:latin typeface="Times New Roman" pitchFamily="18" charset="0"/>
                <a:ea typeface="+mn-ea"/>
                <a:cs typeface="+mn-cs"/>
              </a:rPr>
              <a:t>CCZero</a:t>
            </a:r>
            <a:r>
              <a:rPr lang="en-US" sz="1200" b="0" i="0" kern="1200" dirty="0" smtClean="0">
                <a:solidFill>
                  <a:schemeClr val="tx1"/>
                </a:solidFill>
                <a:effectLst/>
                <a:latin typeface="Times New Roman" pitchFamily="18" charset="0"/>
                <a:ea typeface="+mn-ea"/>
                <a:cs typeface="+mn-cs"/>
              </a:rPr>
              <a:t> status, while federally-funded data and non-federal data may vary depending on funder requirements. </a:t>
            </a:r>
          </a:p>
          <a:p>
            <a:endParaRPr lang="en-US" sz="1200" b="0" i="0" kern="1200" dirty="0" smtClean="0">
              <a:solidFill>
                <a:schemeClr val="tx1"/>
              </a:solidFill>
              <a:effectLst/>
              <a:latin typeface="Times New Roman" pitchFamily="18" charset="0"/>
              <a:ea typeface="+mn-ea"/>
              <a:cs typeface="+mn-cs"/>
            </a:endParaRPr>
          </a:p>
          <a:p>
            <a:r>
              <a:rPr lang="en-US" sz="1200" b="0" i="0" kern="1200" dirty="0" smtClean="0">
                <a:solidFill>
                  <a:schemeClr val="tx1"/>
                </a:solidFill>
                <a:effectLst/>
                <a:latin typeface="Times New Roman" pitchFamily="18" charset="0"/>
                <a:ea typeface="+mn-ea"/>
                <a:cs typeface="+mn-cs"/>
              </a:rPr>
              <a:t>Describe your data access and sharing procedures during and after the data collection process –</a:t>
            </a:r>
            <a:r>
              <a:rPr lang="en-US" sz="1200" b="0" i="0" kern="1200" baseline="0" dirty="0" smtClean="0">
                <a:solidFill>
                  <a:schemeClr val="tx1"/>
                </a:solidFill>
                <a:effectLst/>
                <a:latin typeface="Times New Roman" pitchFamily="18" charset="0"/>
                <a:ea typeface="+mn-ea"/>
                <a:cs typeface="+mn-cs"/>
              </a:rPr>
              <a:t> for example,</a:t>
            </a:r>
            <a:r>
              <a:rPr lang="en-US" sz="1200" b="0" i="0" kern="1200" dirty="0" smtClean="0">
                <a:solidFill>
                  <a:schemeClr val="tx1"/>
                </a:solidFill>
                <a:effectLst/>
                <a:latin typeface="Times New Roman" pitchFamily="18" charset="0"/>
                <a:ea typeface="+mn-ea"/>
                <a:cs typeface="+mn-cs"/>
              </a:rPr>
              <a:t> publication or public release. Name specific repositories, databases, and catalogs as appropriate.  For example, data may be shared by publishing on Dryad or in a genomic database, or </a:t>
            </a:r>
            <a:r>
              <a:rPr lang="en-US" sz="1200" b="0" i="0" u="none" strike="noStrike" kern="1200" dirty="0" smtClean="0">
                <a:solidFill>
                  <a:schemeClr val="tx1"/>
                </a:solidFill>
                <a:effectLst/>
                <a:latin typeface="Times New Roman" pitchFamily="18" charset="0"/>
                <a:ea typeface="+mn-ea"/>
                <a:cs typeface="+mn-cs"/>
              </a:rPr>
              <a:t>open source code can be shared in a public code repository such as GitHub</a:t>
            </a:r>
            <a:r>
              <a:rPr lang="en-US" sz="1200" b="0" i="0" kern="1200" dirty="0" smtClean="0">
                <a:solidFill>
                  <a:schemeClr val="tx1"/>
                </a:solidFill>
                <a:effectLst/>
                <a:latin typeface="Times New Roman" pitchFamily="18" charset="0"/>
                <a:ea typeface="+mn-ea"/>
                <a:cs typeface="+mn-cs"/>
              </a:rPr>
              <a:t>, but should also be catalogued in the Ag</a:t>
            </a:r>
            <a:r>
              <a:rPr lang="en-US" sz="1200" b="0" i="0" kern="1200" baseline="0" dirty="0" smtClean="0">
                <a:solidFill>
                  <a:schemeClr val="tx1"/>
                </a:solidFill>
                <a:effectLst/>
                <a:latin typeface="Times New Roman" pitchFamily="18" charset="0"/>
                <a:ea typeface="+mn-ea"/>
                <a:cs typeface="+mn-cs"/>
              </a:rPr>
              <a:t> Data Commons</a:t>
            </a:r>
            <a:r>
              <a:rPr lang="en-US" sz="1200" b="0" i="0" kern="1200" dirty="0" smtClean="0">
                <a:solidFill>
                  <a:schemeClr val="tx1"/>
                </a:solidFill>
                <a:effectLst/>
                <a:latin typeface="Times New Roman" pitchFamily="18" charset="0"/>
                <a:ea typeface="+mn-ea"/>
                <a:cs typeface="+mn-cs"/>
              </a:rPr>
              <a:t> if funded by USDA.</a:t>
            </a:r>
          </a:p>
          <a:p>
            <a:endParaRPr lang="en-US" sz="1200" b="0" i="0" kern="1200" dirty="0" smtClean="0">
              <a:solidFill>
                <a:schemeClr val="tx1"/>
              </a:solidFill>
              <a:effectLst/>
              <a:latin typeface="Times New Roman" pitchFamily="18" charset="0"/>
              <a:ea typeface="+mn-ea"/>
              <a:cs typeface="+mn-cs"/>
            </a:endParaRPr>
          </a:p>
          <a:p>
            <a:r>
              <a:rPr lang="en-US" sz="1200" b="0" i="0" kern="1200" dirty="0" smtClean="0">
                <a:solidFill>
                  <a:schemeClr val="tx1"/>
                </a:solidFill>
                <a:effectLst/>
                <a:latin typeface="Times New Roman" pitchFamily="18" charset="0"/>
                <a:ea typeface="+mn-ea"/>
                <a:cs typeface="+mn-cs"/>
              </a:rPr>
              <a:t>Outline restrictions such as copyright, proprietary and company secrets, confidentiality, patent, appropriate credit, disclaimers, or conditions for use of the data.</a:t>
            </a:r>
          </a:p>
          <a:p>
            <a:endParaRPr lang="en-US" sz="1200" b="0" i="0" kern="1200" dirty="0" smtClean="0">
              <a:solidFill>
                <a:schemeClr val="tx1"/>
              </a:solidFill>
              <a:effectLst/>
              <a:latin typeface="Times New Roman" pitchFamily="18" charset="0"/>
              <a:ea typeface="+mn-ea"/>
              <a:cs typeface="+mn-cs"/>
            </a:endParaRPr>
          </a:p>
          <a:p>
            <a:r>
              <a:rPr lang="en-US" sz="1200" b="0" i="0" kern="1200" dirty="0" smtClean="0">
                <a:solidFill>
                  <a:schemeClr val="tx1"/>
                </a:solidFill>
                <a:effectLst/>
                <a:latin typeface="Times New Roman" pitchFamily="18" charset="0"/>
                <a:ea typeface="+mn-ea"/>
                <a:cs typeface="+mn-cs"/>
              </a:rPr>
              <a:t>Limiting distribution of data to project or personal websites only is strongly discouraged, and grant panels probably won’t be impressed. Similarly, in most cases it is insufficient to make data available only on request.  Depositing data in a trusted</a:t>
            </a:r>
            <a:r>
              <a:rPr lang="en-US" sz="1200" b="0" i="0" kern="1200" baseline="0" dirty="0" smtClean="0">
                <a:solidFill>
                  <a:schemeClr val="tx1"/>
                </a:solidFill>
                <a:effectLst/>
                <a:latin typeface="Times New Roman" pitchFamily="18" charset="0"/>
                <a:ea typeface="+mn-ea"/>
                <a:cs typeface="+mn-cs"/>
              </a:rPr>
              <a:t> or </a:t>
            </a:r>
            <a:r>
              <a:rPr lang="en-US" sz="1200" b="0" i="0" kern="1200" dirty="0" smtClean="0">
                <a:solidFill>
                  <a:schemeClr val="tx1"/>
                </a:solidFill>
                <a:effectLst/>
                <a:latin typeface="Times New Roman" pitchFamily="18" charset="0"/>
                <a:ea typeface="+mn-ea"/>
                <a:cs typeface="+mn-cs"/>
              </a:rPr>
              <a:t>certified long-term preservation and archiving environment is preferred, </a:t>
            </a:r>
            <a:r>
              <a:rPr lang="en-US" sz="1200" b="0" i="0" u="none" strike="noStrike" kern="1200" dirty="0" smtClean="0">
                <a:solidFill>
                  <a:schemeClr val="tx1"/>
                </a:solidFill>
                <a:effectLst/>
                <a:latin typeface="Times New Roman" pitchFamily="18" charset="0"/>
                <a:ea typeface="+mn-ea"/>
                <a:cs typeface="+mn-cs"/>
              </a:rPr>
              <a:t>and may be required by many journals before articles are published</a:t>
            </a:r>
            <a:r>
              <a:rPr lang="en-US" sz="1200" b="0" i="0" kern="1200" dirty="0" smtClean="0">
                <a:solidFill>
                  <a:schemeClr val="tx1"/>
                </a:solidFill>
                <a:effectLst/>
                <a:latin typeface="Times New Roman" pitchFamily="18" charset="0"/>
                <a:ea typeface="+mn-ea"/>
                <a:cs typeface="+mn-cs"/>
              </a:rPr>
              <a:t>.</a:t>
            </a:r>
          </a:p>
          <a:p>
            <a:endParaRPr lang="en-US" sz="1200" b="0" i="0" kern="1200" dirty="0" smtClean="0">
              <a:solidFill>
                <a:schemeClr val="tx1"/>
              </a:solidFill>
              <a:effectLst/>
              <a:latin typeface="Times New Roman" pitchFamily="18" charset="0"/>
              <a:ea typeface="+mn-ea"/>
              <a:cs typeface="+mn-cs"/>
            </a:endParaRPr>
          </a:p>
          <a:p>
            <a:r>
              <a:rPr lang="en-US" sz="1200" b="0" i="0" kern="1200" dirty="0" smtClean="0">
                <a:solidFill>
                  <a:schemeClr val="tx1"/>
                </a:solidFill>
                <a:effectLst/>
                <a:latin typeface="Times New Roman" pitchFamily="18" charset="0"/>
                <a:ea typeface="+mn-ea"/>
                <a:cs typeface="+mn-cs"/>
              </a:rPr>
              <a:t>Indicate how you will ensure that appropriate funding project numbers will be </a:t>
            </a:r>
            <a:r>
              <a:rPr lang="en-US" sz="1200" b="0" i="0" u="none" strike="noStrike" kern="1200" dirty="0" smtClean="0">
                <a:solidFill>
                  <a:schemeClr val="tx1"/>
                </a:solidFill>
                <a:effectLst/>
                <a:latin typeface="Times New Roman" pitchFamily="18" charset="0"/>
                <a:ea typeface="+mn-ea"/>
                <a:cs typeface="+mn-cs"/>
              </a:rPr>
              <a:t>acknowledged </a:t>
            </a:r>
            <a:r>
              <a:rPr lang="en-US" sz="1200" b="0" i="0" kern="1200" dirty="0" smtClean="0">
                <a:solidFill>
                  <a:schemeClr val="tx1"/>
                </a:solidFill>
                <a:effectLst/>
                <a:latin typeface="Times New Roman" pitchFamily="18" charset="0"/>
                <a:ea typeface="+mn-ea"/>
                <a:cs typeface="+mn-cs"/>
              </a:rPr>
              <a:t>with the data –</a:t>
            </a:r>
            <a:r>
              <a:rPr lang="en-US" sz="1200" b="0" i="0" kern="1200" baseline="0" dirty="0" smtClean="0">
                <a:solidFill>
                  <a:schemeClr val="tx1"/>
                </a:solidFill>
                <a:effectLst/>
                <a:latin typeface="Times New Roman" pitchFamily="18" charset="0"/>
                <a:ea typeface="+mn-ea"/>
                <a:cs typeface="+mn-cs"/>
              </a:rPr>
              <a:t> for example,</a:t>
            </a:r>
            <a:r>
              <a:rPr lang="en-US" sz="1200" b="0" i="0" kern="1200" dirty="0" smtClean="0">
                <a:solidFill>
                  <a:schemeClr val="tx1"/>
                </a:solidFill>
                <a:effectLst/>
                <a:latin typeface="Times New Roman" pitchFamily="18" charset="0"/>
                <a:ea typeface="+mn-ea"/>
                <a:cs typeface="+mn-cs"/>
              </a:rPr>
              <a:t> CRIS numbers such as NIFA award numbers or ARS project numbers should be noted in a consistent way.</a:t>
            </a:r>
          </a:p>
          <a:p>
            <a:endParaRPr lang="en-US" sz="1200" b="0" i="0" kern="1200" dirty="0">
              <a:solidFill>
                <a:schemeClr val="tx1"/>
              </a:solidFill>
              <a:effectLst/>
              <a:latin typeface="Times New Roman" pitchFamily="18" charset="0"/>
              <a:ea typeface="+mn-ea"/>
              <a:cs typeface="+mn-cs"/>
            </a:endParaRPr>
          </a:p>
        </p:txBody>
      </p:sp>
      <p:sp>
        <p:nvSpPr>
          <p:cNvPr id="4" name="Slide Number Placeholder 3"/>
          <p:cNvSpPr>
            <a:spLocks noGrp="1"/>
          </p:cNvSpPr>
          <p:nvPr>
            <p:ph type="sldNum" sz="quarter" idx="10"/>
          </p:nvPr>
        </p:nvSpPr>
        <p:spPr/>
        <p:txBody>
          <a:bodyPr/>
          <a:lstStyle/>
          <a:p>
            <a:pPr>
              <a:defRPr/>
            </a:pPr>
            <a:fld id="{1A31AB6A-7367-417E-BFF4-9FEFF8D1351E}" type="slidenum">
              <a:rPr lang="en-US" smtClean="0"/>
              <a:pPr>
                <a:defRPr/>
              </a:pPr>
              <a:t>17</a:t>
            </a:fld>
            <a:endParaRPr lang="en-US" dirty="0"/>
          </a:p>
        </p:txBody>
      </p:sp>
    </p:spTree>
    <p:extLst>
      <p:ext uri="{BB962C8B-B14F-4D97-AF65-F5344CB8AC3E}">
        <p14:creationId xmlns:p14="http://schemas.microsoft.com/office/powerpoint/2010/main" val="190965045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Times New Roman" pitchFamily="18" charset="0"/>
                <a:ea typeface="+mn-ea"/>
                <a:cs typeface="+mn-cs"/>
              </a:rPr>
              <a:t>As we reach the bottom of the first page of the DMP we are following, we see there are no restrictions placed on the data. Because this is federally funded, this is the default expectation. However, if your project</a:t>
            </a:r>
            <a:r>
              <a:rPr lang="en-US" sz="1200" b="0" i="0" kern="1200" baseline="0" dirty="0" smtClean="0">
                <a:solidFill>
                  <a:schemeClr val="tx1"/>
                </a:solidFill>
                <a:effectLst/>
                <a:latin typeface="Times New Roman" pitchFamily="18" charset="0"/>
                <a:ea typeface="+mn-ea"/>
                <a:cs typeface="+mn-cs"/>
              </a:rPr>
              <a:t> has multiple funding sources or other contingencies, note those as needed. The only thing I would change here is to add the distribution method of the data. This plan indicated </a:t>
            </a:r>
            <a:r>
              <a:rPr lang="en-US" sz="1200" b="0" i="0" kern="1200" baseline="0" dirty="0" err="1" smtClean="0">
                <a:solidFill>
                  <a:schemeClr val="tx1"/>
                </a:solidFill>
                <a:effectLst/>
                <a:latin typeface="Times New Roman" pitchFamily="18" charset="0"/>
                <a:ea typeface="+mn-ea"/>
                <a:cs typeface="+mn-cs"/>
              </a:rPr>
              <a:t>Genbank</a:t>
            </a:r>
            <a:r>
              <a:rPr lang="en-US" sz="1200" b="0" i="0" kern="1200" baseline="0" dirty="0" smtClean="0">
                <a:solidFill>
                  <a:schemeClr val="tx1"/>
                </a:solidFill>
                <a:effectLst/>
                <a:latin typeface="Times New Roman" pitchFamily="18" charset="0"/>
                <a:ea typeface="+mn-ea"/>
                <a:cs typeface="+mn-cs"/>
              </a:rPr>
              <a:t> in the previous section about storage and preservation, and if that repository is also their planned method for making data accessible they should note this here as well. </a:t>
            </a:r>
          </a:p>
          <a:p>
            <a:endParaRPr lang="en-US" sz="1200" b="0" i="0" kern="1200" baseline="0" dirty="0" smtClean="0">
              <a:solidFill>
                <a:schemeClr val="tx1"/>
              </a:solidFill>
              <a:effectLst/>
              <a:latin typeface="Times New Roman" pitchFamily="18" charset="0"/>
              <a:ea typeface="+mn-ea"/>
              <a:cs typeface="+mn-cs"/>
            </a:endParaRPr>
          </a:p>
          <a:p>
            <a:r>
              <a:rPr lang="en-US" sz="1200" b="0" i="0" kern="1200" baseline="0" dirty="0" smtClean="0">
                <a:solidFill>
                  <a:schemeClr val="tx1"/>
                </a:solidFill>
                <a:effectLst/>
                <a:latin typeface="Times New Roman" pitchFamily="18" charset="0"/>
                <a:ea typeface="+mn-ea"/>
                <a:cs typeface="+mn-cs"/>
              </a:rPr>
              <a:t>As with the first two sections, sections 3 and 4 can be combined for ARS DMPs, but should remain separate for NIFA DMPs. </a:t>
            </a:r>
            <a:endParaRPr lang="en-US" sz="1200" b="0" i="0" kern="1200" dirty="0">
              <a:solidFill>
                <a:schemeClr val="tx1"/>
              </a:solidFill>
              <a:effectLst/>
              <a:latin typeface="Times New Roman" pitchFamily="18" charset="0"/>
              <a:ea typeface="+mn-ea"/>
              <a:cs typeface="+mn-cs"/>
            </a:endParaRPr>
          </a:p>
        </p:txBody>
      </p:sp>
      <p:sp>
        <p:nvSpPr>
          <p:cNvPr id="4" name="Slide Number Placeholder 3"/>
          <p:cNvSpPr>
            <a:spLocks noGrp="1"/>
          </p:cNvSpPr>
          <p:nvPr>
            <p:ph type="sldNum" sz="quarter" idx="10"/>
          </p:nvPr>
        </p:nvSpPr>
        <p:spPr/>
        <p:txBody>
          <a:bodyPr/>
          <a:lstStyle/>
          <a:p>
            <a:pPr>
              <a:defRPr/>
            </a:pPr>
            <a:fld id="{1A31AB6A-7367-417E-BFF4-9FEFF8D1351E}" type="slidenum">
              <a:rPr lang="en-US" smtClean="0"/>
              <a:pPr>
                <a:defRPr/>
              </a:pPr>
              <a:t>18</a:t>
            </a:fld>
            <a:endParaRPr lang="en-US" dirty="0"/>
          </a:p>
        </p:txBody>
      </p:sp>
    </p:spTree>
    <p:extLst>
      <p:ext uri="{BB962C8B-B14F-4D97-AF65-F5344CB8AC3E}">
        <p14:creationId xmlns:p14="http://schemas.microsoft.com/office/powerpoint/2010/main" val="235184408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Times New Roman" pitchFamily="18" charset="0"/>
                <a:ea typeface="+mn-ea"/>
                <a:cs typeface="+mn-cs"/>
              </a:rPr>
              <a:t>The roles and responsibilities</a:t>
            </a:r>
            <a:r>
              <a:rPr lang="en-US" sz="1200" b="0" i="0" kern="1200" baseline="0" dirty="0" smtClean="0">
                <a:solidFill>
                  <a:schemeClr val="tx1"/>
                </a:solidFill>
                <a:effectLst/>
                <a:latin typeface="Times New Roman" pitchFamily="18" charset="0"/>
                <a:ea typeface="+mn-ea"/>
                <a:cs typeface="+mn-cs"/>
              </a:rPr>
              <a:t> section provides i</a:t>
            </a:r>
            <a:r>
              <a:rPr lang="en-US" sz="1200" b="0" i="0" kern="1200" dirty="0" smtClean="0">
                <a:solidFill>
                  <a:schemeClr val="tx1"/>
                </a:solidFill>
                <a:effectLst/>
                <a:latin typeface="Times New Roman" pitchFamily="18" charset="0"/>
                <a:ea typeface="+mn-ea"/>
                <a:cs typeface="+mn-cs"/>
              </a:rPr>
              <a:t>nformation about project team members and tasks associated with data management activities over the course of the project.</a:t>
            </a:r>
          </a:p>
          <a:p>
            <a:endParaRPr lang="en-US" sz="1200" b="0" i="0" kern="1200" dirty="0" smtClean="0">
              <a:solidFill>
                <a:schemeClr val="tx1"/>
              </a:solidFill>
              <a:effectLst/>
              <a:latin typeface="Times New Roman" pitchFamily="18" charset="0"/>
              <a:ea typeface="+mn-ea"/>
              <a:cs typeface="+mn-cs"/>
            </a:endParaRPr>
          </a:p>
          <a:p>
            <a:r>
              <a:rPr lang="en-US" sz="1200" b="0" i="0" kern="1200" dirty="0" smtClean="0">
                <a:solidFill>
                  <a:schemeClr val="tx1"/>
                </a:solidFill>
                <a:effectLst/>
                <a:latin typeface="Times New Roman" pitchFamily="18" charset="0"/>
                <a:ea typeface="+mn-ea"/>
                <a:cs typeface="+mn-cs"/>
              </a:rPr>
              <a:t>State</a:t>
            </a:r>
            <a:r>
              <a:rPr lang="en-US" sz="1200" b="0" i="0" kern="1200" baseline="0" dirty="0" smtClean="0">
                <a:solidFill>
                  <a:schemeClr val="tx1"/>
                </a:solidFill>
                <a:effectLst/>
                <a:latin typeface="Times New Roman" pitchFamily="18" charset="0"/>
                <a:ea typeface="+mn-ea"/>
                <a:cs typeface="+mn-cs"/>
              </a:rPr>
              <a:t> w</a:t>
            </a:r>
            <a:r>
              <a:rPr lang="en-US" sz="1200" b="0" i="0" kern="1200" dirty="0" smtClean="0">
                <a:solidFill>
                  <a:schemeClr val="tx1"/>
                </a:solidFill>
                <a:effectLst/>
                <a:latin typeface="Times New Roman" pitchFamily="18" charset="0"/>
                <a:ea typeface="+mn-ea"/>
                <a:cs typeface="+mn-cs"/>
              </a:rPr>
              <a:t>ho will be primarily responsible to ensure DMP implementation. This is particularly important for multi-investigator and multi-institutional projects. </a:t>
            </a:r>
          </a:p>
          <a:p>
            <a:endParaRPr lang="en-US" sz="1200" b="0" i="0" kern="1200" dirty="0" smtClean="0">
              <a:solidFill>
                <a:schemeClr val="tx1"/>
              </a:solidFill>
              <a:effectLst/>
              <a:latin typeface="Times New Roman" pitchFamily="18" charset="0"/>
              <a:ea typeface="+mn-ea"/>
              <a:cs typeface="+mn-cs"/>
            </a:endParaRPr>
          </a:p>
          <a:p>
            <a:r>
              <a:rPr lang="en-US" sz="1200" b="0" i="0" kern="1200" dirty="0" smtClean="0">
                <a:solidFill>
                  <a:schemeClr val="tx1"/>
                </a:solidFill>
                <a:effectLst/>
                <a:latin typeface="Times New Roman" pitchFamily="18" charset="0"/>
                <a:ea typeface="+mn-ea"/>
                <a:cs typeface="+mn-cs"/>
              </a:rPr>
              <a:t>Define key roles of the data management team.</a:t>
            </a:r>
            <a:r>
              <a:rPr lang="en-US" sz="1200" b="0" i="0" kern="1200" baseline="0" dirty="0" smtClean="0">
                <a:solidFill>
                  <a:schemeClr val="tx1"/>
                </a:solidFill>
                <a:effectLst/>
                <a:latin typeface="Times New Roman" pitchFamily="18" charset="0"/>
                <a:ea typeface="+mn-ea"/>
                <a:cs typeface="+mn-cs"/>
              </a:rPr>
              <a:t> This is especially </a:t>
            </a:r>
            <a:r>
              <a:rPr lang="en-US" sz="1200" b="0" i="0" kern="1200" dirty="0" smtClean="0">
                <a:solidFill>
                  <a:schemeClr val="tx1"/>
                </a:solidFill>
                <a:effectLst/>
                <a:latin typeface="Times New Roman" pitchFamily="18" charset="0"/>
                <a:ea typeface="+mn-ea"/>
                <a:cs typeface="+mn-cs"/>
              </a:rPr>
              <a:t>appropriate for larger scale projects – identify who will perform which tasks. </a:t>
            </a:r>
            <a:r>
              <a:rPr lang="en-US" sz="1200" b="0" i="0" u="none" strike="noStrike" kern="1200" dirty="0" smtClean="0">
                <a:solidFill>
                  <a:schemeClr val="tx1"/>
                </a:solidFill>
                <a:effectLst/>
                <a:latin typeface="Times New Roman" pitchFamily="18" charset="0"/>
                <a:ea typeface="+mn-ea"/>
                <a:cs typeface="+mn-cs"/>
              </a:rPr>
              <a:t>Will graduate students or postdocs or technicians have day-to-day responsibility along with their research roles, or is there a full time data manager or database administrator?</a:t>
            </a:r>
          </a:p>
          <a:p>
            <a:endParaRPr lang="en-US" sz="1200" b="0" i="0" kern="1200" dirty="0" smtClean="0">
              <a:solidFill>
                <a:schemeClr val="tx1"/>
              </a:solidFill>
              <a:effectLst/>
              <a:latin typeface="Times New Roman" pitchFamily="18" charset="0"/>
              <a:ea typeface="+mn-ea"/>
              <a:cs typeface="+mn-cs"/>
            </a:endParaRPr>
          </a:p>
          <a:p>
            <a:r>
              <a:rPr lang="en-US" sz="1200" b="0" i="0" kern="1200" dirty="0" smtClean="0">
                <a:solidFill>
                  <a:schemeClr val="tx1"/>
                </a:solidFill>
                <a:effectLst/>
                <a:latin typeface="Times New Roman" pitchFamily="18" charset="0"/>
                <a:ea typeface="+mn-ea"/>
                <a:cs typeface="+mn-cs"/>
              </a:rPr>
              <a:t>Provide a contingency plan in case key personnel leave the project. For example, if data are managed individually or collaboratively on a platform such as ARS </a:t>
            </a:r>
            <a:r>
              <a:rPr lang="en-US" sz="1200" b="0" i="0" kern="1200" dirty="0" err="1" smtClean="0">
                <a:solidFill>
                  <a:schemeClr val="tx1"/>
                </a:solidFill>
                <a:effectLst/>
                <a:latin typeface="Times New Roman" pitchFamily="18" charset="0"/>
                <a:ea typeface="+mn-ea"/>
                <a:cs typeface="+mn-cs"/>
              </a:rPr>
              <a:t>SCINet</a:t>
            </a:r>
            <a:r>
              <a:rPr lang="en-US" sz="1200" b="0" i="0" kern="1200" dirty="0" smtClean="0">
                <a:solidFill>
                  <a:schemeClr val="tx1"/>
                </a:solidFill>
                <a:effectLst/>
                <a:latin typeface="Times New Roman" pitchFamily="18" charset="0"/>
                <a:ea typeface="+mn-ea"/>
                <a:cs typeface="+mn-cs"/>
              </a:rPr>
              <a:t>, and an investigator leaves, who becomes responsible for the data?</a:t>
            </a:r>
          </a:p>
          <a:p>
            <a:endParaRPr lang="en-US" sz="1200" b="0" i="0" kern="1200" dirty="0" smtClean="0">
              <a:solidFill>
                <a:schemeClr val="tx1"/>
              </a:solidFill>
              <a:effectLst/>
              <a:latin typeface="Times New Roman" pitchFamily="18" charset="0"/>
              <a:ea typeface="+mn-ea"/>
              <a:cs typeface="+mn-cs"/>
            </a:endParaRPr>
          </a:p>
          <a:p>
            <a:r>
              <a:rPr lang="en-US" sz="1200" b="0" i="0" kern="1200" dirty="0" smtClean="0">
                <a:solidFill>
                  <a:schemeClr val="tx1"/>
                </a:solidFill>
                <a:effectLst/>
                <a:latin typeface="Times New Roman" pitchFamily="18" charset="0"/>
                <a:ea typeface="+mn-ea"/>
                <a:cs typeface="+mn-cs"/>
              </a:rPr>
              <a:t>What resources are needed to carry out the DMP? If funds are needed, have they been added to the budget request and budget narrative? Projects must budget for sufficient resources to implement the proposed DMP. For example, there may be data publication charges, data storage charges, or salary for data managers.</a:t>
            </a:r>
            <a:endParaRPr lang="en-US" sz="1200" b="0" i="0" kern="1200" dirty="0">
              <a:solidFill>
                <a:schemeClr val="tx1"/>
              </a:solidFill>
              <a:effectLst/>
              <a:latin typeface="Times New Roman" pitchFamily="18" charset="0"/>
              <a:ea typeface="+mn-ea"/>
              <a:cs typeface="+mn-cs"/>
            </a:endParaRPr>
          </a:p>
        </p:txBody>
      </p:sp>
      <p:sp>
        <p:nvSpPr>
          <p:cNvPr id="4" name="Slide Number Placeholder 3"/>
          <p:cNvSpPr>
            <a:spLocks noGrp="1"/>
          </p:cNvSpPr>
          <p:nvPr>
            <p:ph type="sldNum" sz="quarter" idx="10"/>
          </p:nvPr>
        </p:nvSpPr>
        <p:spPr/>
        <p:txBody>
          <a:bodyPr/>
          <a:lstStyle/>
          <a:p>
            <a:pPr>
              <a:defRPr/>
            </a:pPr>
            <a:fld id="{1A31AB6A-7367-417E-BFF4-9FEFF8D1351E}" type="slidenum">
              <a:rPr lang="en-US" smtClean="0"/>
              <a:pPr>
                <a:defRPr/>
              </a:pPr>
              <a:t>19</a:t>
            </a:fld>
            <a:endParaRPr lang="en-US" dirty="0"/>
          </a:p>
        </p:txBody>
      </p:sp>
    </p:spTree>
    <p:extLst>
      <p:ext uri="{BB962C8B-B14F-4D97-AF65-F5344CB8AC3E}">
        <p14:creationId xmlns:p14="http://schemas.microsoft.com/office/powerpoint/2010/main" val="6775220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Hello</a:t>
            </a:r>
            <a:r>
              <a:rPr lang="en-US" baseline="0" dirty="0" smtClean="0"/>
              <a:t> and welcome to the National Agricultural Library’s Creating a Data Management Plan webinar!</a:t>
            </a:r>
          </a:p>
          <a:p>
            <a:endParaRPr lang="en-US" baseline="0" dirty="0" smtClean="0"/>
          </a:p>
          <a:p>
            <a:r>
              <a:rPr lang="en-US" baseline="0" dirty="0" smtClean="0"/>
              <a:t>My name is Erin Antognoli, Knowledge Services Metadata Librarian, and I will be presenting this webinar today.</a:t>
            </a:r>
          </a:p>
          <a:p>
            <a:endParaRPr lang="en-US" baseline="0" dirty="0" smtClean="0"/>
          </a:p>
          <a:p>
            <a:r>
              <a:rPr lang="en-US" baseline="0" dirty="0" smtClean="0"/>
              <a:t>Also with me are Jon Sears, Ag Data Commons Data Scientist, </a:t>
            </a:r>
            <a:r>
              <a:rPr lang="en-US" strike="sngStrike" baseline="0" dirty="0" smtClean="0"/>
              <a:t>and Cyndy Parr, Project Lead for the Ag Data Commons</a:t>
            </a:r>
            <a:r>
              <a:rPr lang="en-US" baseline="0" dirty="0" smtClean="0"/>
              <a:t>, who will </a:t>
            </a:r>
            <a:r>
              <a:rPr lang="en-US" strike="sngStrike" baseline="0" dirty="0" smtClean="0"/>
              <a:t>both</a:t>
            </a:r>
            <a:r>
              <a:rPr lang="en-US" baseline="0" dirty="0" smtClean="0"/>
              <a:t> help answer questions during the Q&amp;A portion of the webinar.</a:t>
            </a:r>
          </a:p>
        </p:txBody>
      </p:sp>
      <p:sp>
        <p:nvSpPr>
          <p:cNvPr id="4" name="Slide Number Placeholder 3"/>
          <p:cNvSpPr>
            <a:spLocks noGrp="1"/>
          </p:cNvSpPr>
          <p:nvPr>
            <p:ph type="sldNum" sz="quarter" idx="10"/>
          </p:nvPr>
        </p:nvSpPr>
        <p:spPr/>
        <p:txBody>
          <a:bodyPr/>
          <a:lstStyle/>
          <a:p>
            <a:fld id="{AFF99249-B50D-4019-9F2D-12FD7B54A157}" type="slidenum">
              <a:rPr lang="en-US" smtClean="0">
                <a:solidFill>
                  <a:prstClr val="black"/>
                </a:solidFill>
                <a:latin typeface="Calibri"/>
              </a:rPr>
              <a:pPr/>
              <a:t>2</a:t>
            </a:fld>
            <a:endParaRPr lang="en-US" dirty="0">
              <a:solidFill>
                <a:prstClr val="black"/>
              </a:solidFill>
              <a:latin typeface="Calibri"/>
            </a:endParaRPr>
          </a:p>
        </p:txBody>
      </p:sp>
    </p:spTree>
    <p:extLst>
      <p:ext uri="{BB962C8B-B14F-4D97-AF65-F5344CB8AC3E}">
        <p14:creationId xmlns:p14="http://schemas.microsoft.com/office/powerpoint/2010/main" val="65710771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Times New Roman" pitchFamily="18" charset="0"/>
                <a:ea typeface="+mn-ea"/>
                <a:cs typeface="+mn-cs"/>
              </a:rPr>
              <a:t>At the top of the second page of our sample DMP, we see the roles and responsibilities</a:t>
            </a:r>
            <a:r>
              <a:rPr lang="en-US" sz="1200" b="0" i="0" kern="1200" baseline="0" dirty="0" smtClean="0">
                <a:solidFill>
                  <a:schemeClr val="tx1"/>
                </a:solidFill>
                <a:effectLst/>
                <a:latin typeface="Times New Roman" pitchFamily="18" charset="0"/>
                <a:ea typeface="+mn-ea"/>
                <a:cs typeface="+mn-cs"/>
              </a:rPr>
              <a:t> clearly outlined. They specify the platform they will use to transfer data from their lab to collaborators, and again, note that they are outsourcing their access responsibilities to </a:t>
            </a:r>
            <a:r>
              <a:rPr lang="en-US" sz="1200" b="0" i="0" kern="1200" baseline="0" dirty="0" err="1" smtClean="0">
                <a:solidFill>
                  <a:schemeClr val="tx1"/>
                </a:solidFill>
                <a:effectLst/>
                <a:latin typeface="Times New Roman" pitchFamily="18" charset="0"/>
                <a:ea typeface="+mn-ea"/>
                <a:cs typeface="+mn-cs"/>
              </a:rPr>
              <a:t>Genbank</a:t>
            </a:r>
            <a:r>
              <a:rPr lang="en-US" sz="1200" b="0" i="0" kern="1200" baseline="0" dirty="0" smtClean="0">
                <a:solidFill>
                  <a:schemeClr val="tx1"/>
                </a:solidFill>
                <a:effectLst/>
                <a:latin typeface="Times New Roman" pitchFamily="18" charset="0"/>
                <a:ea typeface="+mn-ea"/>
                <a:cs typeface="+mn-cs"/>
              </a:rPr>
              <a:t>. Also noted is who will submit what portions of the project to </a:t>
            </a:r>
            <a:r>
              <a:rPr lang="en-US" sz="1200" b="0" i="0" kern="1200" baseline="0" dirty="0" err="1" smtClean="0">
                <a:solidFill>
                  <a:schemeClr val="tx1"/>
                </a:solidFill>
                <a:effectLst/>
                <a:latin typeface="Times New Roman" pitchFamily="18" charset="0"/>
                <a:ea typeface="+mn-ea"/>
                <a:cs typeface="+mn-cs"/>
              </a:rPr>
              <a:t>Genbank</a:t>
            </a:r>
            <a:r>
              <a:rPr lang="en-US" sz="1200" b="0" i="0" kern="1200" baseline="0" dirty="0" smtClean="0">
                <a:solidFill>
                  <a:schemeClr val="tx1"/>
                </a:solidFill>
                <a:effectLst/>
                <a:latin typeface="Times New Roman" pitchFamily="18" charset="0"/>
                <a:ea typeface="+mn-ea"/>
                <a:cs typeface="+mn-cs"/>
              </a:rPr>
              <a:t>.</a:t>
            </a:r>
            <a:endParaRPr lang="en-US" sz="1200" b="0" i="0" kern="1200" dirty="0">
              <a:solidFill>
                <a:schemeClr val="tx1"/>
              </a:solidFill>
              <a:effectLst/>
              <a:latin typeface="Times New Roman" pitchFamily="18" charset="0"/>
              <a:ea typeface="+mn-ea"/>
              <a:cs typeface="+mn-cs"/>
            </a:endParaRPr>
          </a:p>
        </p:txBody>
      </p:sp>
      <p:sp>
        <p:nvSpPr>
          <p:cNvPr id="4" name="Slide Number Placeholder 3"/>
          <p:cNvSpPr>
            <a:spLocks noGrp="1"/>
          </p:cNvSpPr>
          <p:nvPr>
            <p:ph type="sldNum" sz="quarter" idx="10"/>
          </p:nvPr>
        </p:nvSpPr>
        <p:spPr/>
        <p:txBody>
          <a:bodyPr/>
          <a:lstStyle/>
          <a:p>
            <a:pPr>
              <a:defRPr/>
            </a:pPr>
            <a:fld id="{1A31AB6A-7367-417E-BFF4-9FEFF8D1351E}" type="slidenum">
              <a:rPr lang="en-US" smtClean="0"/>
              <a:pPr>
                <a:defRPr/>
              </a:pPr>
              <a:t>20</a:t>
            </a:fld>
            <a:endParaRPr lang="en-US" dirty="0"/>
          </a:p>
        </p:txBody>
      </p:sp>
    </p:spTree>
    <p:extLst>
      <p:ext uri="{BB962C8B-B14F-4D97-AF65-F5344CB8AC3E}">
        <p14:creationId xmlns:p14="http://schemas.microsoft.com/office/powerpoint/2010/main" val="276664387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Times New Roman" pitchFamily="18" charset="0"/>
                <a:ea typeface="+mn-ea"/>
                <a:cs typeface="+mn-cs"/>
              </a:rPr>
              <a:t>The Monitoring</a:t>
            </a:r>
            <a:r>
              <a:rPr lang="en-US" sz="1200" b="0" i="0" kern="1200" baseline="0" dirty="0" smtClean="0">
                <a:solidFill>
                  <a:schemeClr val="tx1"/>
                </a:solidFill>
                <a:effectLst/>
                <a:latin typeface="Times New Roman" pitchFamily="18" charset="0"/>
                <a:ea typeface="+mn-ea"/>
                <a:cs typeface="+mn-cs"/>
              </a:rPr>
              <a:t> and Reporting section contains i</a:t>
            </a:r>
            <a:r>
              <a:rPr lang="en-US" sz="1200" b="0" i="0" kern="1200" dirty="0" smtClean="0">
                <a:solidFill>
                  <a:schemeClr val="tx1"/>
                </a:solidFill>
                <a:effectLst/>
                <a:latin typeface="Times New Roman" pitchFamily="18" charset="0"/>
                <a:ea typeface="+mn-ea"/>
                <a:cs typeface="+mn-cs"/>
              </a:rPr>
              <a:t>nformation on how the researcher plans to monitor and report on implementation of the DMP </a:t>
            </a:r>
            <a:r>
              <a:rPr lang="en-US" sz="1200" b="0" i="1" kern="1200" dirty="0" smtClean="0">
                <a:solidFill>
                  <a:schemeClr val="tx1"/>
                </a:solidFill>
                <a:effectLst/>
                <a:latin typeface="Times New Roman" pitchFamily="18" charset="0"/>
                <a:ea typeface="+mn-ea"/>
                <a:cs typeface="+mn-cs"/>
              </a:rPr>
              <a:t>during and after the project</a:t>
            </a:r>
            <a:r>
              <a:rPr lang="en-US" sz="1200" b="0" i="0" kern="1200" dirty="0" smtClean="0">
                <a:solidFill>
                  <a:schemeClr val="tx1"/>
                </a:solidFill>
                <a:effectLst/>
                <a:latin typeface="Times New Roman" pitchFamily="18" charset="0"/>
                <a:ea typeface="+mn-ea"/>
                <a:cs typeface="+mn-cs"/>
              </a:rPr>
              <a:t>, as required by the funder; this may include progress in data sharing including</a:t>
            </a:r>
            <a:r>
              <a:rPr lang="en-US" sz="1200" b="0" i="0" kern="1200" baseline="0" dirty="0" smtClean="0">
                <a:solidFill>
                  <a:schemeClr val="tx1"/>
                </a:solidFill>
                <a:effectLst/>
                <a:latin typeface="Times New Roman" pitchFamily="18" charset="0"/>
                <a:ea typeface="+mn-ea"/>
                <a:cs typeface="+mn-cs"/>
              </a:rPr>
              <a:t> </a:t>
            </a:r>
            <a:r>
              <a:rPr lang="en-US" sz="1200" b="0" i="0" kern="1200" dirty="0" smtClean="0">
                <a:solidFill>
                  <a:schemeClr val="tx1"/>
                </a:solidFill>
                <a:effectLst/>
                <a:latin typeface="Times New Roman" pitchFamily="18" charset="0"/>
                <a:ea typeface="+mn-ea"/>
                <a:cs typeface="+mn-cs"/>
              </a:rPr>
              <a:t>publications, database, software, and</a:t>
            </a:r>
            <a:r>
              <a:rPr lang="en-US" sz="1200" b="0" i="0" kern="1200" baseline="0" dirty="0" smtClean="0">
                <a:solidFill>
                  <a:schemeClr val="tx1"/>
                </a:solidFill>
                <a:effectLst/>
                <a:latin typeface="Times New Roman" pitchFamily="18" charset="0"/>
                <a:ea typeface="+mn-ea"/>
                <a:cs typeface="+mn-cs"/>
              </a:rPr>
              <a:t> so on,</a:t>
            </a:r>
            <a:r>
              <a:rPr lang="en-US" sz="1200" b="0" i="0" kern="1200" dirty="0" smtClean="0">
                <a:solidFill>
                  <a:schemeClr val="tx1"/>
                </a:solidFill>
                <a:effectLst/>
                <a:latin typeface="Times New Roman" pitchFamily="18" charset="0"/>
                <a:ea typeface="+mn-ea"/>
                <a:cs typeface="+mn-cs"/>
              </a:rPr>
              <a:t> among other information. The plan should also indicate who is responsible for this duty. </a:t>
            </a:r>
            <a:r>
              <a:rPr lang="en-US" sz="1200" b="0" i="0" u="none" strike="noStrike" kern="1200" dirty="0" smtClean="0">
                <a:solidFill>
                  <a:schemeClr val="tx1"/>
                </a:solidFill>
                <a:effectLst/>
                <a:latin typeface="Times New Roman" pitchFamily="18" charset="0"/>
                <a:ea typeface="+mn-ea"/>
                <a:cs typeface="+mn-cs"/>
              </a:rPr>
              <a:t>Cataloging everything in Ag Data commons should help researchers easily pull together a list of data products shared from a particular project.</a:t>
            </a:r>
            <a:endParaRPr lang="en-US" sz="1200" b="0" i="0" kern="1200" dirty="0">
              <a:solidFill>
                <a:schemeClr val="tx1"/>
              </a:solidFill>
              <a:effectLst/>
              <a:latin typeface="Times New Roman" pitchFamily="18" charset="0"/>
              <a:ea typeface="+mn-ea"/>
              <a:cs typeface="+mn-cs"/>
            </a:endParaRPr>
          </a:p>
        </p:txBody>
      </p:sp>
      <p:sp>
        <p:nvSpPr>
          <p:cNvPr id="4" name="Slide Number Placeholder 3"/>
          <p:cNvSpPr>
            <a:spLocks noGrp="1"/>
          </p:cNvSpPr>
          <p:nvPr>
            <p:ph type="sldNum" sz="quarter" idx="10"/>
          </p:nvPr>
        </p:nvSpPr>
        <p:spPr/>
        <p:txBody>
          <a:bodyPr/>
          <a:lstStyle/>
          <a:p>
            <a:pPr>
              <a:defRPr/>
            </a:pPr>
            <a:fld id="{1A31AB6A-7367-417E-BFF4-9FEFF8D1351E}" type="slidenum">
              <a:rPr lang="en-US" smtClean="0"/>
              <a:pPr>
                <a:defRPr/>
              </a:pPr>
              <a:t>21</a:t>
            </a:fld>
            <a:endParaRPr lang="en-US" dirty="0"/>
          </a:p>
        </p:txBody>
      </p:sp>
    </p:spTree>
    <p:extLst>
      <p:ext uri="{BB962C8B-B14F-4D97-AF65-F5344CB8AC3E}">
        <p14:creationId xmlns:p14="http://schemas.microsoft.com/office/powerpoint/2010/main" val="19991018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Times New Roman" pitchFamily="18" charset="0"/>
                <a:ea typeface="+mn-ea"/>
                <a:cs typeface="+mn-cs"/>
              </a:rPr>
              <a:t>The DMP</a:t>
            </a:r>
            <a:r>
              <a:rPr lang="en-US" sz="1200" b="0" i="0" kern="1200" baseline="0" dirty="0" smtClean="0">
                <a:solidFill>
                  <a:schemeClr val="tx1"/>
                </a:solidFill>
                <a:effectLst/>
                <a:latin typeface="Times New Roman" pitchFamily="18" charset="0"/>
                <a:ea typeface="+mn-ea"/>
                <a:cs typeface="+mn-cs"/>
              </a:rPr>
              <a:t> concludes with information about the specifics of the monitoring and reporting. While it is good that it specifies principle investigators are responsible for reviewing and revising the DMP, a link to information about the specifics of NIFA’s monitoring protocol and requirements would be welcome. Always be specific when referencing a policy that you plan to use!</a:t>
            </a:r>
            <a:endParaRPr lang="en-US" sz="1200" b="0" i="0" kern="1200" dirty="0">
              <a:solidFill>
                <a:schemeClr val="tx1"/>
              </a:solidFill>
              <a:effectLst/>
              <a:latin typeface="Times New Roman" pitchFamily="18" charset="0"/>
              <a:ea typeface="+mn-ea"/>
              <a:cs typeface="+mn-cs"/>
            </a:endParaRPr>
          </a:p>
        </p:txBody>
      </p:sp>
      <p:sp>
        <p:nvSpPr>
          <p:cNvPr id="4" name="Slide Number Placeholder 3"/>
          <p:cNvSpPr>
            <a:spLocks noGrp="1"/>
          </p:cNvSpPr>
          <p:nvPr>
            <p:ph type="sldNum" sz="quarter" idx="10"/>
          </p:nvPr>
        </p:nvSpPr>
        <p:spPr/>
        <p:txBody>
          <a:bodyPr/>
          <a:lstStyle/>
          <a:p>
            <a:pPr>
              <a:defRPr/>
            </a:pPr>
            <a:fld id="{1A31AB6A-7367-417E-BFF4-9FEFF8D1351E}" type="slidenum">
              <a:rPr lang="en-US" smtClean="0"/>
              <a:pPr>
                <a:defRPr/>
              </a:pPr>
              <a:t>22</a:t>
            </a:fld>
            <a:endParaRPr lang="en-US" dirty="0"/>
          </a:p>
        </p:txBody>
      </p:sp>
    </p:spTree>
    <p:extLst>
      <p:ext uri="{BB962C8B-B14F-4D97-AF65-F5344CB8AC3E}">
        <p14:creationId xmlns:p14="http://schemas.microsoft.com/office/powerpoint/2010/main" val="214153931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Times New Roman" pitchFamily="18" charset="0"/>
                <a:ea typeface="+mn-ea"/>
                <a:cs typeface="+mn-cs"/>
              </a:rPr>
              <a:t>As you can see, this</a:t>
            </a:r>
            <a:r>
              <a:rPr lang="en-US" sz="1200" b="0" i="0" kern="1200" baseline="0" dirty="0" smtClean="0">
                <a:solidFill>
                  <a:schemeClr val="tx1"/>
                </a:solidFill>
                <a:effectLst/>
                <a:latin typeface="Times New Roman" pitchFamily="18" charset="0"/>
                <a:ea typeface="+mn-ea"/>
                <a:cs typeface="+mn-cs"/>
              </a:rPr>
              <a:t> entire DMP</a:t>
            </a:r>
            <a:r>
              <a:rPr lang="en-US" sz="1200" b="0" i="0" kern="1200" dirty="0" smtClean="0">
                <a:solidFill>
                  <a:schemeClr val="tx1"/>
                </a:solidFill>
                <a:effectLst/>
                <a:latin typeface="Times New Roman" pitchFamily="18" charset="0"/>
                <a:ea typeface="+mn-ea"/>
                <a:cs typeface="+mn-cs"/>
              </a:rPr>
              <a:t> is under 2 pages. Creating</a:t>
            </a:r>
            <a:r>
              <a:rPr lang="en-US" sz="1200" b="0" i="0" kern="1200" baseline="0" dirty="0" smtClean="0">
                <a:solidFill>
                  <a:schemeClr val="tx1"/>
                </a:solidFill>
                <a:effectLst/>
                <a:latin typeface="Times New Roman" pitchFamily="18" charset="0"/>
                <a:ea typeface="+mn-ea"/>
                <a:cs typeface="+mn-cs"/>
              </a:rPr>
              <a:t> a DMP does not have to be a labor-intensive task, but it does force you to think about your project and make sure you are planning for contingencies of data gathering/formatting, access, preservation, and future use. </a:t>
            </a:r>
          </a:p>
          <a:p>
            <a:endParaRPr lang="en-US" sz="1200" b="0" i="0" kern="1200" baseline="0" dirty="0" smtClean="0">
              <a:solidFill>
                <a:schemeClr val="tx1"/>
              </a:solidFill>
              <a:effectLst/>
              <a:latin typeface="Times New Roman" pitchFamily="18" charset="0"/>
              <a:ea typeface="+mn-ea"/>
              <a:cs typeface="+mn-cs"/>
            </a:endParaRPr>
          </a:p>
          <a:p>
            <a:r>
              <a:rPr lang="en-US" sz="1200" b="0" i="0" kern="1200" baseline="0" dirty="0" smtClean="0">
                <a:solidFill>
                  <a:schemeClr val="tx1"/>
                </a:solidFill>
                <a:effectLst/>
                <a:latin typeface="Times New Roman" pitchFamily="18" charset="0"/>
                <a:ea typeface="+mn-ea"/>
                <a:cs typeface="+mn-cs"/>
              </a:rPr>
              <a:t>Consider the DMP like you would a roadmap to help you stay on track.</a:t>
            </a:r>
            <a:endParaRPr lang="en-US" sz="1200" b="0" i="0" kern="1200" dirty="0">
              <a:solidFill>
                <a:schemeClr val="tx1"/>
              </a:solidFill>
              <a:effectLst/>
              <a:latin typeface="Times New Roman" pitchFamily="18" charset="0"/>
              <a:ea typeface="+mn-ea"/>
              <a:cs typeface="+mn-cs"/>
            </a:endParaRPr>
          </a:p>
        </p:txBody>
      </p:sp>
      <p:sp>
        <p:nvSpPr>
          <p:cNvPr id="4" name="Slide Number Placeholder 3"/>
          <p:cNvSpPr>
            <a:spLocks noGrp="1"/>
          </p:cNvSpPr>
          <p:nvPr>
            <p:ph type="sldNum" sz="quarter" idx="10"/>
          </p:nvPr>
        </p:nvSpPr>
        <p:spPr/>
        <p:txBody>
          <a:bodyPr/>
          <a:lstStyle/>
          <a:p>
            <a:pPr>
              <a:defRPr/>
            </a:pPr>
            <a:fld id="{1A31AB6A-7367-417E-BFF4-9FEFF8D1351E}" type="slidenum">
              <a:rPr lang="en-US" smtClean="0"/>
              <a:pPr>
                <a:defRPr/>
              </a:pPr>
              <a:t>23</a:t>
            </a:fld>
            <a:endParaRPr lang="en-US" dirty="0"/>
          </a:p>
        </p:txBody>
      </p:sp>
    </p:spTree>
    <p:extLst>
      <p:ext uri="{BB962C8B-B14F-4D97-AF65-F5344CB8AC3E}">
        <p14:creationId xmlns:p14="http://schemas.microsoft.com/office/powerpoint/2010/main" val="219539988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eaLnBrk="0" fontAlgn="base" hangingPunct="0">
              <a:spcBef>
                <a:spcPct val="30000"/>
              </a:spcBef>
              <a:spcAft>
                <a:spcPct val="0"/>
              </a:spcAft>
              <a:defRPr/>
            </a:pPr>
            <a:r>
              <a:rPr lang="en-US" sz="2800" dirty="0" smtClean="0">
                <a:solidFill>
                  <a:schemeClr val="tx1"/>
                </a:solidFill>
                <a:latin typeface="Arial" charset="0"/>
              </a:rPr>
              <a:t>Your library may offer a one-on-one consultation service. If so, take advantage of the help they offer.</a:t>
            </a:r>
          </a:p>
          <a:p>
            <a:pPr marL="285750" indent="-285750" eaLnBrk="0" fontAlgn="base" hangingPunct="0">
              <a:spcBef>
                <a:spcPct val="30000"/>
              </a:spcBef>
              <a:spcAft>
                <a:spcPct val="0"/>
              </a:spcAft>
              <a:defRPr/>
            </a:pPr>
            <a:endParaRPr lang="en-US" sz="2800" dirty="0" smtClean="0">
              <a:solidFill>
                <a:schemeClr val="tx1"/>
              </a:solidFill>
              <a:latin typeface="Arial" charset="0"/>
            </a:endParaRPr>
          </a:p>
          <a:p>
            <a:pPr marL="285750" indent="-285750" eaLnBrk="0" fontAlgn="base" hangingPunct="0">
              <a:spcBef>
                <a:spcPct val="30000"/>
              </a:spcBef>
              <a:spcAft>
                <a:spcPct val="0"/>
              </a:spcAft>
              <a:defRPr/>
            </a:pPr>
            <a:r>
              <a:rPr lang="en-US" sz="2800" dirty="0" smtClean="0">
                <a:solidFill>
                  <a:schemeClr val="tx1"/>
                </a:solidFill>
                <a:latin typeface="Arial" charset="0"/>
              </a:rPr>
              <a:t>NAL will also review draft plans, subject to our capacity and priorities.</a:t>
            </a:r>
          </a:p>
          <a:p>
            <a:pPr marL="685800" lvl="1" eaLnBrk="0" fontAlgn="base" hangingPunct="0">
              <a:spcBef>
                <a:spcPct val="30000"/>
              </a:spcBef>
              <a:spcAft>
                <a:spcPct val="0"/>
              </a:spcAft>
              <a:defRPr/>
            </a:pPr>
            <a:endParaRPr lang="en-US" sz="2800" dirty="0" smtClean="0">
              <a:solidFill>
                <a:schemeClr val="tx1"/>
              </a:solidFill>
              <a:latin typeface="Arial" charset="0"/>
            </a:endParaRPr>
          </a:p>
          <a:p>
            <a:pPr marL="685800" lvl="1" algn="l" eaLnBrk="0" fontAlgn="base" hangingPunct="0">
              <a:spcBef>
                <a:spcPct val="30000"/>
              </a:spcBef>
              <a:spcAft>
                <a:spcPct val="0"/>
              </a:spcAft>
              <a:defRPr/>
            </a:pPr>
            <a:r>
              <a:rPr lang="en-US" sz="2800" dirty="0" smtClean="0">
                <a:solidFill>
                  <a:schemeClr val="tx1"/>
                </a:solidFill>
                <a:latin typeface="Arial" charset="0"/>
              </a:rPr>
              <a:t>Send the DMP draft and a Project Summary draft to NAL-ADC-Curator@ars.usda.gov</a:t>
            </a:r>
          </a:p>
          <a:p>
            <a:pPr marL="685800" lvl="1" eaLnBrk="0" fontAlgn="base" hangingPunct="0">
              <a:spcBef>
                <a:spcPct val="30000"/>
              </a:spcBef>
              <a:spcAft>
                <a:spcPct val="0"/>
              </a:spcAft>
              <a:defRPr/>
            </a:pPr>
            <a:r>
              <a:rPr lang="en-US" sz="2800" dirty="0" smtClean="0">
                <a:solidFill>
                  <a:schemeClr val="tx1"/>
                </a:solidFill>
                <a:latin typeface="Arial" charset="0"/>
              </a:rPr>
              <a:t>We will provide both general review and, where possible, discipline-specific review</a:t>
            </a:r>
          </a:p>
          <a:p>
            <a:pPr marL="685800" lvl="1" eaLnBrk="0" fontAlgn="base" hangingPunct="0">
              <a:spcBef>
                <a:spcPct val="30000"/>
              </a:spcBef>
              <a:spcAft>
                <a:spcPct val="0"/>
              </a:spcAft>
              <a:defRPr/>
            </a:pPr>
            <a:r>
              <a:rPr lang="en-US" sz="2800" dirty="0" smtClean="0">
                <a:solidFill>
                  <a:schemeClr val="tx1"/>
                </a:solidFill>
                <a:latin typeface="Arial" charset="0"/>
              </a:rPr>
              <a:t>We will propose improvements, but you are ultimately responsible for final decisions on the content</a:t>
            </a:r>
          </a:p>
          <a:p>
            <a:pPr marL="685800" lvl="1" eaLnBrk="0" fontAlgn="base" hangingPunct="0">
              <a:spcBef>
                <a:spcPct val="30000"/>
              </a:spcBef>
              <a:spcAft>
                <a:spcPct val="0"/>
              </a:spcAft>
              <a:defRPr/>
            </a:pPr>
            <a:r>
              <a:rPr lang="en-US" sz="2800" dirty="0" smtClean="0">
                <a:solidFill>
                  <a:schemeClr val="tx1"/>
                </a:solidFill>
                <a:latin typeface="Arial" charset="0"/>
              </a:rPr>
              <a:t>Please plan ahead - We require at least 5 business days to complete this review process.</a:t>
            </a:r>
          </a:p>
          <a:p>
            <a:pPr lvl="1" rtl="0" fontAlgn="base"/>
            <a:endParaRPr lang="en-US" sz="1200" b="0" i="0" u="none" strike="noStrike" kern="1200" dirty="0" smtClean="0">
              <a:solidFill>
                <a:schemeClr val="tx1"/>
              </a:solidFill>
              <a:effectLst/>
              <a:latin typeface="Times New Roman" pitchFamily="18" charset="0"/>
              <a:ea typeface="+mn-ea"/>
              <a:cs typeface="+mn-cs"/>
            </a:endParaRPr>
          </a:p>
          <a:p>
            <a:pPr lvl="1" rtl="0" fontAlgn="base"/>
            <a:r>
              <a:rPr lang="en-US" sz="1200" b="0" i="0" u="none" strike="noStrike" kern="1200" dirty="0" smtClean="0">
                <a:solidFill>
                  <a:schemeClr val="tx1"/>
                </a:solidFill>
                <a:effectLst/>
                <a:latin typeface="Times New Roman" pitchFamily="18" charset="0"/>
                <a:ea typeface="+mn-ea"/>
                <a:cs typeface="+mn-cs"/>
              </a:rPr>
              <a:t>We are looking for examples of good DMPs to share at our website.</a:t>
            </a:r>
          </a:p>
          <a:p>
            <a:pPr lvl="1" rtl="0" fontAlgn="base"/>
            <a:r>
              <a:rPr lang="en-US" sz="1200" b="0" i="0" u="none" strike="noStrike" kern="1200" dirty="0" smtClean="0">
                <a:solidFill>
                  <a:schemeClr val="tx1"/>
                </a:solidFill>
                <a:effectLst/>
                <a:latin typeface="Times New Roman" pitchFamily="18" charset="0"/>
                <a:ea typeface="+mn-ea"/>
                <a:cs typeface="+mn-cs"/>
              </a:rPr>
              <a:t>Please note that policies and processes are dynamic and we are open to changing our guidance. We welcome</a:t>
            </a:r>
            <a:r>
              <a:rPr lang="en-US" sz="1200" b="0" i="0" u="none" strike="noStrike" kern="1200" baseline="0" dirty="0" smtClean="0">
                <a:solidFill>
                  <a:schemeClr val="tx1"/>
                </a:solidFill>
                <a:effectLst/>
                <a:latin typeface="Times New Roman" pitchFamily="18" charset="0"/>
                <a:ea typeface="+mn-ea"/>
                <a:cs typeface="+mn-cs"/>
              </a:rPr>
              <a:t> your feedback to improve this process.</a:t>
            </a:r>
            <a:endParaRPr lang="en-US" sz="1200" b="0" i="0" kern="1200" dirty="0">
              <a:solidFill>
                <a:schemeClr val="tx1"/>
              </a:solidFill>
              <a:effectLst/>
              <a:latin typeface="Times New Roman" pitchFamily="18" charset="0"/>
              <a:ea typeface="+mn-ea"/>
              <a:cs typeface="+mn-cs"/>
            </a:endParaRPr>
          </a:p>
        </p:txBody>
      </p:sp>
      <p:sp>
        <p:nvSpPr>
          <p:cNvPr id="4" name="Slide Number Placeholder 3"/>
          <p:cNvSpPr>
            <a:spLocks noGrp="1"/>
          </p:cNvSpPr>
          <p:nvPr>
            <p:ph type="sldNum" sz="quarter" idx="10"/>
          </p:nvPr>
        </p:nvSpPr>
        <p:spPr/>
        <p:txBody>
          <a:bodyPr/>
          <a:lstStyle/>
          <a:p>
            <a:pPr>
              <a:defRPr/>
            </a:pPr>
            <a:fld id="{1A31AB6A-7367-417E-BFF4-9FEFF8D1351E}" type="slidenum">
              <a:rPr lang="en-US" smtClean="0"/>
              <a:pPr>
                <a:defRPr/>
              </a:pPr>
              <a:t>24</a:t>
            </a:fld>
            <a:endParaRPr lang="en-US" dirty="0"/>
          </a:p>
        </p:txBody>
      </p:sp>
    </p:spTree>
    <p:extLst>
      <p:ext uri="{BB962C8B-B14F-4D97-AF65-F5344CB8AC3E}">
        <p14:creationId xmlns:p14="http://schemas.microsoft.com/office/powerpoint/2010/main" val="132008728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latin typeface="Times New Roman" pitchFamily="18" charset="0"/>
                <a:ea typeface="ＭＳ Ｐゴシック" charset="-128"/>
                <a:cs typeface="ＭＳ Ｐゴシック" charset="-128"/>
              </a:rPr>
              <a:t>In summary, DMPs are an important part of the data life cycle. They save time and effort in the long run and ensure that data are relevant and useful in</a:t>
            </a:r>
            <a:r>
              <a:rPr lang="en-US" sz="1200" kern="1200" baseline="0" dirty="0" smtClean="0">
                <a:solidFill>
                  <a:schemeClr val="tx1"/>
                </a:solidFill>
                <a:latin typeface="Times New Roman" pitchFamily="18" charset="0"/>
                <a:ea typeface="ＭＳ Ｐゴシック" charset="-128"/>
                <a:cs typeface="ＭＳ Ｐゴシック" charset="-128"/>
              </a:rPr>
              <a:t> the future</a:t>
            </a:r>
            <a:r>
              <a:rPr lang="en-US" sz="1200" kern="1200" dirty="0" smtClean="0">
                <a:solidFill>
                  <a:schemeClr val="tx1"/>
                </a:solidFill>
                <a:latin typeface="Times New Roman" pitchFamily="18" charset="0"/>
                <a:ea typeface="ＭＳ Ｐゴシック" charset="-128"/>
                <a:cs typeface="ＭＳ Ｐゴシック" charset="-128"/>
              </a:rPr>
              <a:t>. Funders, journals and institutions are beginning to mandate data management plans, so it is important for scientists to understand what a DMP entails. </a:t>
            </a:r>
          </a:p>
          <a:p>
            <a:endParaRPr lang="en-US" sz="1200" kern="1200" dirty="0" smtClean="0">
              <a:solidFill>
                <a:schemeClr val="tx1"/>
              </a:solidFill>
              <a:latin typeface="Times New Roman" pitchFamily="18" charset="0"/>
              <a:ea typeface="ＭＳ Ｐゴシック" charset="-128"/>
              <a:cs typeface="ＭＳ Ｐゴシック" charset="-128"/>
            </a:endParaRPr>
          </a:p>
          <a:p>
            <a:r>
              <a:rPr lang="en-US" sz="1200" kern="1200" dirty="0" smtClean="0">
                <a:solidFill>
                  <a:schemeClr val="tx1"/>
                </a:solidFill>
                <a:latin typeface="Times New Roman" pitchFamily="18" charset="0"/>
                <a:ea typeface="ＭＳ Ｐゴシック" charset="-128"/>
                <a:cs typeface="ＭＳ Ｐゴシック" charset="-128"/>
              </a:rPr>
              <a:t>So as you plan your next project and get ready to write your DMP, consider</a:t>
            </a:r>
            <a:r>
              <a:rPr lang="en-US" sz="1200" kern="1200" baseline="0" dirty="0" smtClean="0">
                <a:solidFill>
                  <a:schemeClr val="tx1"/>
                </a:solidFill>
                <a:latin typeface="Times New Roman" pitchFamily="18" charset="0"/>
                <a:ea typeface="ＭＳ Ｐゴシック" charset="-128"/>
                <a:cs typeface="ＭＳ Ｐゴシック" charset="-128"/>
              </a:rPr>
              <a:t> </a:t>
            </a:r>
            <a:r>
              <a:rPr lang="en-US" sz="1200" kern="1200" dirty="0" smtClean="0">
                <a:solidFill>
                  <a:schemeClr val="tx1"/>
                </a:solidFill>
                <a:latin typeface="Times New Roman" pitchFamily="18" charset="0"/>
                <a:ea typeface="ＭＳ Ｐゴシック" charset="-128"/>
                <a:cs typeface="ＭＳ Ｐゴシック" charset="-128"/>
              </a:rPr>
              <a:t>the expected data types, data formats and standards, data storage and preservation of access, data sharing and public access, roles and responsibilities, and monitoring and</a:t>
            </a:r>
            <a:r>
              <a:rPr lang="en-US" sz="1200" kern="1200" baseline="0" dirty="0" smtClean="0">
                <a:solidFill>
                  <a:schemeClr val="tx1"/>
                </a:solidFill>
                <a:latin typeface="Times New Roman" pitchFamily="18" charset="0"/>
                <a:ea typeface="ＭＳ Ｐゴシック" charset="-128"/>
                <a:cs typeface="ＭＳ Ｐゴシック" charset="-128"/>
              </a:rPr>
              <a:t> reporting</a:t>
            </a:r>
            <a:r>
              <a:rPr lang="en-US" sz="1200" kern="1200" dirty="0" smtClean="0">
                <a:solidFill>
                  <a:schemeClr val="tx1"/>
                </a:solidFill>
                <a:latin typeface="Times New Roman" pitchFamily="18" charset="0"/>
                <a:ea typeface="ＭＳ Ｐゴシック" charset="-128"/>
                <a:cs typeface="ＭＳ Ｐゴシック" charset="-128"/>
              </a:rPr>
              <a:t>. And keep in mind that NAL is here to help</a:t>
            </a:r>
            <a:r>
              <a:rPr lang="en-US" sz="1200" kern="1200" baseline="0" dirty="0" smtClean="0">
                <a:solidFill>
                  <a:schemeClr val="tx1"/>
                </a:solidFill>
                <a:latin typeface="Times New Roman" pitchFamily="18" charset="0"/>
                <a:ea typeface="ＭＳ Ｐゴシック" charset="-128"/>
                <a:cs typeface="ＭＳ Ｐゴシック" charset="-128"/>
              </a:rPr>
              <a:t> fine tune your DMP draft to make sure it is the best it can be. </a:t>
            </a:r>
            <a:endParaRPr lang="en-US" dirty="0" smtClean="0"/>
          </a:p>
        </p:txBody>
      </p:sp>
      <p:sp>
        <p:nvSpPr>
          <p:cNvPr id="4" name="Slide Number Placeholder 3"/>
          <p:cNvSpPr>
            <a:spLocks noGrp="1"/>
          </p:cNvSpPr>
          <p:nvPr>
            <p:ph type="sldNum" sz="quarter" idx="10"/>
          </p:nvPr>
        </p:nvSpPr>
        <p:spPr/>
        <p:txBody>
          <a:bodyPr/>
          <a:lstStyle/>
          <a:p>
            <a:pPr>
              <a:defRPr/>
            </a:pPr>
            <a:fld id="{1A31AB6A-7367-417E-BFF4-9FEFF8D1351E}" type="slidenum">
              <a:rPr lang="en-US" smtClean="0"/>
              <a:pPr>
                <a:defRPr/>
              </a:pPr>
              <a:t>25</a:t>
            </a:fld>
            <a:endParaRPr lang="en-US" dirty="0"/>
          </a:p>
        </p:txBody>
      </p:sp>
    </p:spTree>
    <p:extLst>
      <p:ext uri="{BB962C8B-B14F-4D97-AF65-F5344CB8AC3E}">
        <p14:creationId xmlns:p14="http://schemas.microsoft.com/office/powerpoint/2010/main" val="275264746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Before we open up for questions, I want to</a:t>
            </a:r>
            <a:r>
              <a:rPr lang="en-US" baseline="0" dirty="0" smtClean="0"/>
              <a:t> share a few links that will help you to complete your data management plans.</a:t>
            </a:r>
          </a:p>
          <a:p>
            <a:endParaRPr lang="en-US" baseline="0" dirty="0" smtClean="0"/>
          </a:p>
          <a:p>
            <a:r>
              <a:rPr lang="en-US" dirty="0" smtClean="0"/>
              <a:t>The first link is NAL’s Guidelines for Data Management Resources page, which contains a Data Management Plan Guideline, links to Data Management</a:t>
            </a:r>
            <a:r>
              <a:rPr lang="en-US" baseline="0" dirty="0" smtClean="0"/>
              <a:t> plans, and other resources to help you in composing your own DMP.</a:t>
            </a:r>
          </a:p>
          <a:p>
            <a:endParaRPr lang="en-US" baseline="0" dirty="0" smtClean="0"/>
          </a:p>
          <a:p>
            <a:r>
              <a:rPr lang="en-US" baseline="0" dirty="0" smtClean="0"/>
              <a:t>DMPtool.org can be found on NAL’s Data Management resources page, but I am highlighting it here because you can see samples of many types of real DMPs there, including the one we looked at throughout this webinar.</a:t>
            </a:r>
            <a:endParaRPr lang="en-US" dirty="0" smtClean="0"/>
          </a:p>
          <a:p>
            <a:endParaRPr lang="en-US" dirty="0" smtClean="0"/>
          </a:p>
          <a:p>
            <a:r>
              <a:rPr lang="en-US" dirty="0" smtClean="0"/>
              <a:t>Also included is the</a:t>
            </a:r>
            <a:r>
              <a:rPr lang="en-US" baseline="0" dirty="0" smtClean="0"/>
              <a:t> email to the Ag Data Commons curator inbox if you have any questions for our team. </a:t>
            </a:r>
          </a:p>
          <a:p>
            <a:endParaRPr lang="en-US" baseline="0" dirty="0" smtClean="0"/>
          </a:p>
          <a:p>
            <a:r>
              <a:rPr lang="en-US" baseline="0" dirty="0" smtClean="0"/>
              <a:t>And we will now open up for questions…</a:t>
            </a:r>
            <a:endParaRPr lang="en-US" dirty="0"/>
          </a:p>
        </p:txBody>
      </p:sp>
      <p:sp>
        <p:nvSpPr>
          <p:cNvPr id="4" name="Slide Number Placeholder 3"/>
          <p:cNvSpPr>
            <a:spLocks noGrp="1"/>
          </p:cNvSpPr>
          <p:nvPr>
            <p:ph type="sldNum" sz="quarter" idx="10"/>
          </p:nvPr>
        </p:nvSpPr>
        <p:spPr/>
        <p:txBody>
          <a:bodyPr/>
          <a:lstStyle/>
          <a:p>
            <a:pPr>
              <a:defRPr/>
            </a:pPr>
            <a:fld id="{1A31AB6A-7367-417E-BFF4-9FEFF8D1351E}" type="slidenum">
              <a:rPr lang="en-US" smtClean="0"/>
              <a:pPr>
                <a:defRPr/>
              </a:pPr>
              <a:t>26</a:t>
            </a:fld>
            <a:endParaRPr lang="en-US" dirty="0"/>
          </a:p>
        </p:txBody>
      </p:sp>
    </p:spTree>
    <p:extLst>
      <p:ext uri="{BB962C8B-B14F-4D97-AF65-F5344CB8AC3E}">
        <p14:creationId xmlns:p14="http://schemas.microsoft.com/office/powerpoint/2010/main" val="21376483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will begin by explaining what a data management</a:t>
            </a:r>
            <a:r>
              <a:rPr lang="en-US" baseline="0" dirty="0" smtClean="0"/>
              <a:t> plan is and why it is important to create one,</a:t>
            </a:r>
            <a:endParaRPr lang="en-US" dirty="0" smtClean="0"/>
          </a:p>
          <a:p>
            <a:r>
              <a:rPr lang="en-US" dirty="0" smtClean="0"/>
              <a:t>review</a:t>
            </a:r>
            <a:r>
              <a:rPr lang="en-US" baseline="0" dirty="0" smtClean="0"/>
              <a:t> the core components of a data management plan,</a:t>
            </a:r>
          </a:p>
          <a:p>
            <a:r>
              <a:rPr lang="en-US" baseline="0" dirty="0" smtClean="0"/>
              <a:t>at which time we will also look at a real data management plan, or DMP’s, implementation of these components,</a:t>
            </a:r>
          </a:p>
          <a:p>
            <a:r>
              <a:rPr lang="en-US" baseline="0" dirty="0" smtClean="0"/>
              <a:t>and conclude with time for questions.</a:t>
            </a:r>
          </a:p>
          <a:p>
            <a:endParaRPr lang="en-US" dirty="0"/>
          </a:p>
        </p:txBody>
      </p:sp>
      <p:sp>
        <p:nvSpPr>
          <p:cNvPr id="4" name="Slide Number Placeholder 3"/>
          <p:cNvSpPr>
            <a:spLocks noGrp="1"/>
          </p:cNvSpPr>
          <p:nvPr>
            <p:ph type="sldNum" sz="quarter" idx="10"/>
          </p:nvPr>
        </p:nvSpPr>
        <p:spPr/>
        <p:txBody>
          <a:bodyPr/>
          <a:lstStyle/>
          <a:p>
            <a:pPr>
              <a:defRPr/>
            </a:pPr>
            <a:fld id="{1A31AB6A-7367-417E-BFF4-9FEFF8D1351E}" type="slidenum">
              <a:rPr lang="en-US" smtClean="0"/>
              <a:pPr>
                <a:defRPr/>
              </a:pPr>
              <a:t>3</a:t>
            </a:fld>
            <a:endParaRPr lang="en-US" dirty="0"/>
          </a:p>
        </p:txBody>
      </p:sp>
    </p:spTree>
    <p:extLst>
      <p:ext uri="{BB962C8B-B14F-4D97-AF65-F5344CB8AC3E}">
        <p14:creationId xmlns:p14="http://schemas.microsoft.com/office/powerpoint/2010/main" val="18238345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First we should start out with</a:t>
            </a:r>
            <a:r>
              <a:rPr lang="en-US" baseline="0" dirty="0" smtClean="0"/>
              <a:t> an explanation of what a data management plan is, and conversely, point out what a data management plan is NOT. </a:t>
            </a:r>
          </a:p>
          <a:p>
            <a:endParaRPr lang="en-US" baseline="0" dirty="0" smtClean="0"/>
          </a:p>
          <a:p>
            <a:r>
              <a:rPr lang="en-US" baseline="0" dirty="0" smtClean="0"/>
              <a:t>Your data management plan should cover the basic guidelines for dealing with the DATA you will produce over its entire life cycle. This will take the form of a brief outline that covers the who, what, when, where, and sometimes the how in terms of management and preservation protocol for your data. </a:t>
            </a:r>
          </a:p>
          <a:p>
            <a:endParaRPr lang="en-US" baseline="0" dirty="0" smtClean="0"/>
          </a:p>
          <a:p>
            <a:r>
              <a:rPr lang="en-US" baseline="0" dirty="0" smtClean="0"/>
              <a:t>This document should be very easy for someone who is not familiar with your project to understand. Be clear and concise.</a:t>
            </a:r>
          </a:p>
        </p:txBody>
      </p:sp>
      <p:sp>
        <p:nvSpPr>
          <p:cNvPr id="4" name="Slide Number Placeholder 3"/>
          <p:cNvSpPr>
            <a:spLocks noGrp="1"/>
          </p:cNvSpPr>
          <p:nvPr>
            <p:ph type="sldNum" sz="quarter" idx="10"/>
          </p:nvPr>
        </p:nvSpPr>
        <p:spPr/>
        <p:txBody>
          <a:bodyPr/>
          <a:lstStyle/>
          <a:p>
            <a:pPr>
              <a:defRPr/>
            </a:pPr>
            <a:fld id="{1A31AB6A-7367-417E-BFF4-9FEFF8D1351E}" type="slidenum">
              <a:rPr lang="en-US" smtClean="0"/>
              <a:pPr>
                <a:defRPr/>
              </a:pPr>
              <a:t>4</a:t>
            </a:fld>
            <a:endParaRPr lang="en-US" dirty="0"/>
          </a:p>
        </p:txBody>
      </p:sp>
    </p:spTree>
    <p:extLst>
      <p:ext uri="{BB962C8B-B14F-4D97-AF65-F5344CB8AC3E}">
        <p14:creationId xmlns:p14="http://schemas.microsoft.com/office/powerpoint/2010/main" val="42339879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A data management plan is NOT an in-depth documentation of your protocol. You don’t need to include workflows, instructions, charts, diagrams, the names of every person or company who will interact with the project, or in-depth review guidelines. You DO need these in-depth project management tools for internal operation and use, but this data management plan is meant to be a brief overview with a very specific purpose. </a:t>
            </a:r>
          </a:p>
          <a:p>
            <a:endParaRPr lang="en-US" baseline="0" dirty="0" smtClean="0"/>
          </a:p>
          <a:p>
            <a:r>
              <a:rPr lang="en-US" baseline="0" dirty="0" smtClean="0"/>
              <a:t>In that vein, this plan is NOT the end of the conversation about data management, but rather the beginning. You should expect to revisit this plan and flesh out your protocol and workflow procedures after your funding comes through and you are ready to begin your research. </a:t>
            </a:r>
          </a:p>
          <a:p>
            <a:endParaRPr lang="en-US" baseline="0" dirty="0" smtClean="0"/>
          </a:p>
          <a:p>
            <a:r>
              <a:rPr lang="en-US" baseline="0" dirty="0" smtClean="0"/>
              <a:t>Finally, a data management plan is not concerned with paper or manuscript publication, or promotion strategy. This plan concerns only the data, and all points should address data management. </a:t>
            </a:r>
          </a:p>
          <a:p>
            <a:endParaRPr lang="en-US" baseline="0" dirty="0" smtClean="0"/>
          </a:p>
          <a:p>
            <a:r>
              <a:rPr lang="en-US" baseline="0" dirty="0" smtClean="0"/>
              <a:t>&gt;&gt;&gt; Of course, there are always exceptions, especially if a funder requests information about a certain topic or activity. An exception might be if data storage is bundled with paper publication, in which case you should note that in the appropriate section. Also to note, if you are depositing your data in one location but cataloging it in another, such as Ag Data Commons, you should be specific with regard to who is responsible for preserving the data and who is providing access.</a:t>
            </a:r>
            <a:endParaRPr lang="en-US" dirty="0"/>
          </a:p>
        </p:txBody>
      </p:sp>
      <p:sp>
        <p:nvSpPr>
          <p:cNvPr id="4" name="Slide Number Placeholder 3"/>
          <p:cNvSpPr>
            <a:spLocks noGrp="1"/>
          </p:cNvSpPr>
          <p:nvPr>
            <p:ph type="sldNum" sz="quarter" idx="10"/>
          </p:nvPr>
        </p:nvSpPr>
        <p:spPr/>
        <p:txBody>
          <a:bodyPr/>
          <a:lstStyle/>
          <a:p>
            <a:pPr>
              <a:defRPr/>
            </a:pPr>
            <a:fld id="{1A31AB6A-7367-417E-BFF4-9FEFF8D1351E}" type="slidenum">
              <a:rPr lang="en-US" smtClean="0"/>
              <a:pPr>
                <a:defRPr/>
              </a:pPr>
              <a:t>5</a:t>
            </a:fld>
            <a:endParaRPr lang="en-US" dirty="0"/>
          </a:p>
        </p:txBody>
      </p:sp>
    </p:spTree>
    <p:extLst>
      <p:ext uri="{BB962C8B-B14F-4D97-AF65-F5344CB8AC3E}">
        <p14:creationId xmlns:p14="http://schemas.microsoft.com/office/powerpoint/2010/main" val="90370663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When</a:t>
            </a:r>
            <a:r>
              <a:rPr lang="en-US" baseline="0" dirty="0" smtClean="0"/>
              <a:t> we refer to the “Data Life Cycle”, this graphic from Data One’s education module series, which can be found at the link in the lower left, visualizes this process. Managing data is an ongoing process, and a good plan is a crucial step to ensure your data is handled properly. </a:t>
            </a:r>
            <a:endParaRPr lang="en-US" dirty="0" smtClean="0"/>
          </a:p>
          <a:p>
            <a:endParaRPr lang="en-US" dirty="0" smtClean="0"/>
          </a:p>
          <a:p>
            <a:r>
              <a:rPr lang="en-US" dirty="0" smtClean="0"/>
              <a:t>&gt;&gt;&gt; We are focusing on the PLAN portion of the life cycle in this webinar, which incidentally takes into account all the other steps of the life cycle, which we will look at now.</a:t>
            </a:r>
            <a:endParaRPr lang="en-US" dirty="0"/>
          </a:p>
        </p:txBody>
      </p:sp>
      <p:sp>
        <p:nvSpPr>
          <p:cNvPr id="4" name="Slide Number Placeholder 3"/>
          <p:cNvSpPr>
            <a:spLocks noGrp="1"/>
          </p:cNvSpPr>
          <p:nvPr>
            <p:ph type="sldNum" sz="quarter" idx="10"/>
          </p:nvPr>
        </p:nvSpPr>
        <p:spPr/>
        <p:txBody>
          <a:bodyPr/>
          <a:lstStyle/>
          <a:p>
            <a:pPr>
              <a:defRPr/>
            </a:pPr>
            <a:fld id="{1A31AB6A-7367-417E-BFF4-9FEFF8D1351E}" type="slidenum">
              <a:rPr lang="en-US" smtClean="0"/>
              <a:pPr>
                <a:defRPr/>
              </a:pPr>
              <a:t>6</a:t>
            </a:fld>
            <a:endParaRPr lang="en-US" dirty="0"/>
          </a:p>
        </p:txBody>
      </p:sp>
    </p:spTree>
    <p:extLst>
      <p:ext uri="{BB962C8B-B14F-4D97-AF65-F5344CB8AC3E}">
        <p14:creationId xmlns:p14="http://schemas.microsoft.com/office/powerpoint/2010/main" val="122921236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3200" dirty="0" smtClean="0"/>
              <a:t>There are many reasons</a:t>
            </a:r>
            <a:r>
              <a:rPr lang="en-US" sz="3200" baseline="0" dirty="0" smtClean="0"/>
              <a:t> why a solid data management plan is important.</a:t>
            </a:r>
            <a:endParaRPr lang="en-US" sz="3200" dirty="0" smtClean="0"/>
          </a:p>
          <a:p>
            <a:endParaRPr lang="en-US" sz="3200" dirty="0" smtClean="0"/>
          </a:p>
          <a:p>
            <a:pPr rtl="0"/>
            <a:r>
              <a:rPr lang="en-US" sz="3200" dirty="0" smtClean="0"/>
              <a:t>Data are valuable and often unique assets that should be properly managed in order to be accessible, understandable, and re-usable into the future. Sometimes referred to as the FORCE11 open data FAIR principles, the goal of a DMP</a:t>
            </a:r>
            <a:r>
              <a:rPr lang="en-US" sz="3200" baseline="0" dirty="0" smtClean="0"/>
              <a:t> </a:t>
            </a:r>
            <a:r>
              <a:rPr lang="en-US" sz="3200" dirty="0" smtClean="0"/>
              <a:t>is to form a blueprint to</a:t>
            </a:r>
            <a:r>
              <a:rPr lang="en-US" sz="3200" baseline="0" dirty="0" smtClean="0"/>
              <a:t> follow in order to </a:t>
            </a:r>
            <a:r>
              <a:rPr lang="en-US" sz="3200" dirty="0" smtClean="0"/>
              <a:t>make data Findable, Accessible, Interoperable, and Reusable.</a:t>
            </a:r>
            <a:r>
              <a:rPr lang="en-US" sz="3200" baseline="0" dirty="0" smtClean="0"/>
              <a:t> </a:t>
            </a:r>
            <a:r>
              <a:rPr lang="en-US" sz="1200" b="0" i="0" u="none" strike="noStrike" kern="1200" dirty="0" smtClean="0">
                <a:solidFill>
                  <a:schemeClr val="tx1"/>
                </a:solidFill>
                <a:effectLst/>
                <a:latin typeface="Times New Roman" pitchFamily="18" charset="0"/>
                <a:ea typeface="+mn-ea"/>
                <a:cs typeface="+mn-cs"/>
              </a:rPr>
              <a:t>FAIR is mostly applicable to the steps AFTER data are released, whereas a DMP also covers the part of the cycle before data are released. So, the DMP ensures that data are kept safe and understandable both during and after projects. </a:t>
            </a:r>
            <a:endParaRPr lang="en-US" sz="3200" baseline="0" dirty="0" smtClean="0"/>
          </a:p>
          <a:p>
            <a:endParaRPr lang="en-US" sz="3200" baseline="0" dirty="0" smtClean="0"/>
          </a:p>
          <a:p>
            <a:r>
              <a:rPr lang="en-US" sz="3200" dirty="0" smtClean="0"/>
              <a:t>The guidelines we will present in this webinar follow US Federal public access and open data directives and also comply with a broad range of current funding agency requirements for DMPs.</a:t>
            </a:r>
          </a:p>
          <a:p>
            <a:endParaRPr lang="en-US" sz="3200" dirty="0" smtClean="0"/>
          </a:p>
          <a:p>
            <a:r>
              <a:rPr lang="en-US" sz="3200" dirty="0" smtClean="0"/>
              <a:t>In other words, DMPs may be more work on the front end,</a:t>
            </a:r>
            <a:r>
              <a:rPr lang="en-US" sz="3200" baseline="0" dirty="0" smtClean="0"/>
              <a:t> but a well thought out plan will save you lots of time, money, and headaches throughout the life cycle of the data.</a:t>
            </a:r>
            <a:endParaRPr lang="en-US" sz="3200"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1A31AB6A-7367-417E-BFF4-9FEFF8D1351E}" type="slidenum">
              <a:rPr lang="en-US" smtClean="0"/>
              <a:pPr>
                <a:defRPr/>
              </a:pPr>
              <a:t>7</a:t>
            </a:fld>
            <a:endParaRPr lang="en-US" dirty="0"/>
          </a:p>
        </p:txBody>
      </p:sp>
    </p:spTree>
    <p:extLst>
      <p:ext uri="{BB962C8B-B14F-4D97-AF65-F5344CB8AC3E}">
        <p14:creationId xmlns:p14="http://schemas.microsoft.com/office/powerpoint/2010/main" val="360084056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Before you create a new DMP, researchers should determine if a DMP specific to their organization or previous projects already exists. If a DMP does not exist, follow guidelines already in place to create yours. Don’t reinvent the wheel!</a:t>
            </a:r>
            <a:r>
              <a:rPr lang="en-US" baseline="0" dirty="0" smtClean="0"/>
              <a:t> </a:t>
            </a:r>
            <a:r>
              <a:rPr lang="en-US" dirty="0" smtClean="0"/>
              <a:t>Note that current guidelines for NIFA are for two pages in addition to the project proposal, which we will examine</a:t>
            </a:r>
            <a:r>
              <a:rPr lang="en-US" baseline="0" dirty="0" smtClean="0"/>
              <a:t> more closely during this presentation</a:t>
            </a:r>
            <a:r>
              <a:rPr lang="en-US" dirty="0" smtClean="0"/>
              <a:t>, and guidelines for ARS projects are currently for a half-page integrated within the project proposal text.</a:t>
            </a:r>
          </a:p>
          <a:p>
            <a:endParaRPr lang="en-US" dirty="0" smtClean="0"/>
          </a:p>
          <a:p>
            <a:r>
              <a:rPr lang="en-US" dirty="0" smtClean="0"/>
              <a:t>Also note that under the USDA Public Access Implementation Plan, most research data generated with USDA funding will be required to be cataloged in the Ag Data Commons. This</a:t>
            </a:r>
            <a:r>
              <a:rPr lang="en-US" baseline="0" dirty="0" smtClean="0"/>
              <a:t> means that whether data is deposited directly in the Ag Data Commons or linked from another repository, a record for that data must exist in the Ag Data Commons.</a:t>
            </a:r>
            <a:endParaRPr lang="en-US" dirty="0"/>
          </a:p>
        </p:txBody>
      </p:sp>
      <p:sp>
        <p:nvSpPr>
          <p:cNvPr id="4" name="Slide Number Placeholder 3"/>
          <p:cNvSpPr>
            <a:spLocks noGrp="1"/>
          </p:cNvSpPr>
          <p:nvPr>
            <p:ph type="sldNum" sz="quarter" idx="10"/>
          </p:nvPr>
        </p:nvSpPr>
        <p:spPr/>
        <p:txBody>
          <a:bodyPr/>
          <a:lstStyle/>
          <a:p>
            <a:pPr>
              <a:defRPr/>
            </a:pPr>
            <a:fld id="{1A31AB6A-7367-417E-BFF4-9FEFF8D1351E}" type="slidenum">
              <a:rPr lang="en-US" smtClean="0"/>
              <a:pPr>
                <a:defRPr/>
              </a:pPr>
              <a:t>8</a:t>
            </a:fld>
            <a:endParaRPr lang="en-US" dirty="0"/>
          </a:p>
        </p:txBody>
      </p:sp>
    </p:spTree>
    <p:extLst>
      <p:ext uri="{BB962C8B-B14F-4D97-AF65-F5344CB8AC3E}">
        <p14:creationId xmlns:p14="http://schemas.microsoft.com/office/powerpoint/2010/main" val="122964327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If you determine that you must create a DMP, follow this outline that can be found in more detail on the NAL Knowledge Services page linked at the top of the slide, in conjunction with your agency’s guidelines, to ensure you are covering the necessary components. Here, you see the main components of a data management plan. We will review each component and give examples of what types of information belong in each section.</a:t>
            </a:r>
          </a:p>
          <a:p>
            <a:endParaRPr lang="en-US" baseline="0" dirty="0" smtClean="0"/>
          </a:p>
          <a:p>
            <a:r>
              <a:rPr lang="en-US" baseline="0" dirty="0" smtClean="0"/>
              <a:t>These guidelines and other Data Management Resources can be found on NAL’s web site under the Knowledge Services section, linked in the bottom right of the display, and more resources will be linked at the end of the presentation. </a:t>
            </a:r>
            <a:endParaRPr lang="en-US" dirty="0"/>
          </a:p>
        </p:txBody>
      </p:sp>
      <p:sp>
        <p:nvSpPr>
          <p:cNvPr id="4" name="Slide Number Placeholder 3"/>
          <p:cNvSpPr>
            <a:spLocks noGrp="1"/>
          </p:cNvSpPr>
          <p:nvPr>
            <p:ph type="sldNum" sz="quarter" idx="10"/>
          </p:nvPr>
        </p:nvSpPr>
        <p:spPr/>
        <p:txBody>
          <a:bodyPr/>
          <a:lstStyle/>
          <a:p>
            <a:pPr>
              <a:defRPr/>
            </a:pPr>
            <a:fld id="{1A31AB6A-7367-417E-BFF4-9FEFF8D1351E}" type="slidenum">
              <a:rPr lang="en-US" smtClean="0"/>
              <a:pPr>
                <a:defRPr/>
              </a:pPr>
              <a:t>9</a:t>
            </a:fld>
            <a:endParaRPr lang="en-US" dirty="0"/>
          </a:p>
        </p:txBody>
      </p:sp>
    </p:spTree>
    <p:extLst>
      <p:ext uri="{BB962C8B-B14F-4D97-AF65-F5344CB8AC3E}">
        <p14:creationId xmlns:p14="http://schemas.microsoft.com/office/powerpoint/2010/main" val="70815645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85800"/>
            <a:ext cx="7772400" cy="1470025"/>
          </a:xfrm>
        </p:spPr>
        <p:txBody>
          <a:bodyPr/>
          <a:lstStyle>
            <a:lvl1pPr>
              <a:defRPr b="1">
                <a:solidFill>
                  <a:schemeClr val="accent1">
                    <a:lumMod val="75000"/>
                  </a:schemeClr>
                </a:solidFill>
                <a:latin typeface="Arial" pitchFamily="34" charset="0"/>
                <a:cs typeface="Arial" pitchFamily="34" charset="0"/>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normAutofit/>
          </a:bodyPr>
          <a:lstStyle>
            <a:lvl1pPr marL="0" indent="0" algn="ctr">
              <a:buNone/>
              <a:defRPr sz="2800">
                <a:solidFill>
                  <a:schemeClr val="tx1"/>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fld id="{073928D3-DB1F-495F-81C3-3F181AAD294E}" type="datetime1">
              <a:rPr lang="en-US" smtClean="0">
                <a:solidFill>
                  <a:prstClr val="black">
                    <a:tint val="75000"/>
                  </a:prstClr>
                </a:solidFill>
                <a:latin typeface="Calibri"/>
              </a:rPr>
              <a:t>12/20/2018</a:t>
            </a:fld>
            <a:endParaRPr lang="en-US" dirty="0">
              <a:solidFill>
                <a:prstClr val="black">
                  <a:tint val="75000"/>
                </a:prstClr>
              </a:solidFill>
              <a:latin typeface="Calibri"/>
            </a:endParaRPr>
          </a:p>
        </p:txBody>
      </p:sp>
      <p:sp>
        <p:nvSpPr>
          <p:cNvPr id="5" name="Footer Placeholder 4"/>
          <p:cNvSpPr>
            <a:spLocks noGrp="1"/>
          </p:cNvSpPr>
          <p:nvPr>
            <p:ph type="ftr" sz="quarter" idx="11"/>
          </p:nvPr>
        </p:nvSpPr>
        <p:spPr>
          <a:xfrm>
            <a:off x="3124200" y="6301648"/>
            <a:ext cx="2895600" cy="419827"/>
          </a:xfrm>
        </p:spPr>
        <p:txBody>
          <a:bodyPr/>
          <a:lstStyle/>
          <a:p>
            <a:r>
              <a:rPr lang="en-US" smtClean="0">
                <a:solidFill>
                  <a:prstClr val="black">
                    <a:tint val="75000"/>
                  </a:prstClr>
                </a:solidFill>
                <a:latin typeface="Calibri"/>
              </a:rPr>
              <a:t>https://data.nal.usda.gov</a:t>
            </a:r>
            <a:endParaRPr lang="en-US" dirty="0">
              <a:solidFill>
                <a:prstClr val="black">
                  <a:tint val="75000"/>
                </a:prstClr>
              </a:solidFill>
              <a:latin typeface="Calibri"/>
            </a:endParaRPr>
          </a:p>
        </p:txBody>
      </p:sp>
      <p:sp>
        <p:nvSpPr>
          <p:cNvPr id="6" name="Slide Number Placeholder 5"/>
          <p:cNvSpPr>
            <a:spLocks noGrp="1"/>
          </p:cNvSpPr>
          <p:nvPr>
            <p:ph type="sldNum" sz="quarter" idx="12"/>
          </p:nvPr>
        </p:nvSpPr>
        <p:spPr/>
        <p:txBody>
          <a:bodyPr/>
          <a:lstStyle/>
          <a:p>
            <a:fld id="{D4243A02-4EF0-4266-B524-22859FACE49D}" type="slidenum">
              <a:rPr lang="en-US" smtClean="0">
                <a:solidFill>
                  <a:prstClr val="black">
                    <a:tint val="75000"/>
                  </a:prstClr>
                </a:solidFill>
                <a:latin typeface="Calibri"/>
              </a:rPr>
              <a:pPr/>
              <a:t>‹#›</a:t>
            </a:fld>
            <a:endParaRPr lang="en-US" dirty="0">
              <a:solidFill>
                <a:prstClr val="black">
                  <a:tint val="75000"/>
                </a:prstClr>
              </a:solidFill>
              <a:latin typeface="Calibri"/>
            </a:endParaRPr>
          </a:p>
        </p:txBody>
      </p:sp>
      <p:grpSp>
        <p:nvGrpSpPr>
          <p:cNvPr id="17" name="Group 16"/>
          <p:cNvGrpSpPr/>
          <p:nvPr userDrawn="1"/>
        </p:nvGrpSpPr>
        <p:grpSpPr>
          <a:xfrm>
            <a:off x="0" y="2645157"/>
            <a:ext cx="9144000" cy="182482"/>
            <a:chOff x="0" y="6612672"/>
            <a:chExt cx="9144000" cy="182482"/>
          </a:xfrm>
        </p:grpSpPr>
        <p:sp>
          <p:nvSpPr>
            <p:cNvPr id="21" name="Rectangle 20"/>
            <p:cNvSpPr/>
            <p:nvPr/>
          </p:nvSpPr>
          <p:spPr>
            <a:xfrm>
              <a:off x="0" y="6612672"/>
              <a:ext cx="4267200" cy="182482"/>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800" dirty="0">
                <a:solidFill>
                  <a:prstClr val="white"/>
                </a:solidFill>
                <a:latin typeface="Calibri"/>
              </a:endParaRPr>
            </a:p>
          </p:txBody>
        </p:sp>
        <p:sp>
          <p:nvSpPr>
            <p:cNvPr id="19" name="Rectangle 18"/>
            <p:cNvSpPr/>
            <p:nvPr/>
          </p:nvSpPr>
          <p:spPr>
            <a:xfrm>
              <a:off x="4876800" y="6612672"/>
              <a:ext cx="4267200" cy="182482"/>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800" dirty="0">
                <a:solidFill>
                  <a:prstClr val="white"/>
                </a:solidFill>
                <a:latin typeface="Calibri"/>
              </a:endParaRPr>
            </a:p>
          </p:txBody>
        </p:sp>
      </p:grpSp>
      <p:pic>
        <p:nvPicPr>
          <p:cNvPr id="1026" name="Picture 2" descr="S:\NAL\DOCS\USDA Logos\usda300small.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4192809" y="2452301"/>
            <a:ext cx="824484" cy="568193"/>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spTree>
    <p:extLst>
      <p:ext uri="{BB962C8B-B14F-4D97-AF65-F5344CB8AC3E}">
        <p14:creationId xmlns:p14="http://schemas.microsoft.com/office/powerpoint/2010/main" val="23806949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solidFill>
                  <a:schemeClr val="accent1">
                    <a:lumMod val="75000"/>
                  </a:schemeClr>
                </a:solidFill>
              </a:defRPr>
            </a:lvl1pPr>
          </a:lstStyle>
          <a:p>
            <a:r>
              <a:rPr lang="en-US" dirty="0"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8B6904C-2E4D-4F5F-8D38-D7E97EA10EA6}" type="datetime1">
              <a:rPr lang="en-US" smtClean="0">
                <a:solidFill>
                  <a:prstClr val="black">
                    <a:tint val="75000"/>
                  </a:prstClr>
                </a:solidFill>
                <a:latin typeface="Calibri"/>
              </a:rPr>
              <a:t>12/20/2018</a:t>
            </a:fld>
            <a:endParaRPr lang="en-US" dirty="0">
              <a:solidFill>
                <a:prstClr val="black">
                  <a:tint val="75000"/>
                </a:prstClr>
              </a:solidFill>
              <a:latin typeface="Calibri"/>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latin typeface="Calibri"/>
              </a:rPr>
              <a:t>https://data.nal.usda.gov</a:t>
            </a:r>
            <a:endParaRPr lang="en-US" dirty="0">
              <a:solidFill>
                <a:prstClr val="black">
                  <a:tint val="75000"/>
                </a:prstClr>
              </a:solidFill>
              <a:latin typeface="Calibri"/>
            </a:endParaRPr>
          </a:p>
        </p:txBody>
      </p:sp>
      <p:sp>
        <p:nvSpPr>
          <p:cNvPr id="6" name="Slide Number Placeholder 5"/>
          <p:cNvSpPr>
            <a:spLocks noGrp="1"/>
          </p:cNvSpPr>
          <p:nvPr>
            <p:ph type="sldNum" sz="quarter" idx="12"/>
          </p:nvPr>
        </p:nvSpPr>
        <p:spPr/>
        <p:txBody>
          <a:bodyPr/>
          <a:lstStyle/>
          <a:p>
            <a:fld id="{D4243A02-4EF0-4266-B524-22859FACE49D}" type="slidenum">
              <a:rPr lang="en-US" smtClean="0">
                <a:solidFill>
                  <a:prstClr val="black">
                    <a:tint val="75000"/>
                  </a:prstClr>
                </a:solidFill>
                <a:latin typeface="Calibri"/>
              </a:rPr>
              <a:pPr/>
              <a:t>‹#›</a:t>
            </a:fld>
            <a:endParaRPr lang="en-US" dirty="0">
              <a:solidFill>
                <a:prstClr val="black">
                  <a:tint val="75000"/>
                </a:prstClr>
              </a:solidFill>
              <a:latin typeface="Calibri"/>
            </a:endParaRPr>
          </a:p>
        </p:txBody>
      </p:sp>
      <p:grpSp>
        <p:nvGrpSpPr>
          <p:cNvPr id="7" name="Group 6"/>
          <p:cNvGrpSpPr/>
          <p:nvPr userDrawn="1"/>
        </p:nvGrpSpPr>
        <p:grpSpPr>
          <a:xfrm>
            <a:off x="0" y="6650045"/>
            <a:ext cx="9144000" cy="115720"/>
            <a:chOff x="0" y="6679434"/>
            <a:chExt cx="9144000" cy="115720"/>
          </a:xfrm>
        </p:grpSpPr>
        <p:sp>
          <p:nvSpPr>
            <p:cNvPr id="8" name="Rectangle 7"/>
            <p:cNvSpPr/>
            <p:nvPr/>
          </p:nvSpPr>
          <p:spPr>
            <a:xfrm>
              <a:off x="0" y="6679434"/>
              <a:ext cx="4267200" cy="11572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800" dirty="0">
                <a:solidFill>
                  <a:prstClr val="white"/>
                </a:solidFill>
                <a:latin typeface="Calibri"/>
              </a:endParaRPr>
            </a:p>
          </p:txBody>
        </p:sp>
        <p:sp>
          <p:nvSpPr>
            <p:cNvPr id="9" name="Rectangle 8"/>
            <p:cNvSpPr/>
            <p:nvPr/>
          </p:nvSpPr>
          <p:spPr>
            <a:xfrm>
              <a:off x="4876800" y="6679434"/>
              <a:ext cx="4267200" cy="11572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800" dirty="0">
                <a:solidFill>
                  <a:prstClr val="white"/>
                </a:solidFill>
                <a:latin typeface="Calibri"/>
              </a:endParaRPr>
            </a:p>
          </p:txBody>
        </p:sp>
      </p:grpSp>
      <p:pic>
        <p:nvPicPr>
          <p:cNvPr id="10" name="Picture 2" descr="S:\NAL\DOCS\USDA Logos\usda300small.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4266369" y="6304382"/>
            <a:ext cx="611263" cy="421251"/>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spTree>
    <p:extLst>
      <p:ext uri="{BB962C8B-B14F-4D97-AF65-F5344CB8AC3E}">
        <p14:creationId xmlns:p14="http://schemas.microsoft.com/office/powerpoint/2010/main" val="10315217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defRPr b="1">
                <a:solidFill>
                  <a:schemeClr val="accent1">
                    <a:lumMod val="75000"/>
                  </a:schemeClr>
                </a:solidFill>
              </a:defRPr>
            </a:lvl1pPr>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C5EB90BC-D09C-48F1-8DB9-9CBA283AD988}" type="datetime1">
              <a:rPr lang="en-US" smtClean="0">
                <a:solidFill>
                  <a:prstClr val="black">
                    <a:tint val="75000"/>
                  </a:prstClr>
                </a:solidFill>
                <a:latin typeface="Calibri"/>
              </a:rPr>
              <a:t>12/20/2018</a:t>
            </a:fld>
            <a:endParaRPr lang="en-US" dirty="0">
              <a:solidFill>
                <a:prstClr val="black">
                  <a:tint val="75000"/>
                </a:prstClr>
              </a:solidFill>
              <a:latin typeface="Calibri"/>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latin typeface="Calibri"/>
              </a:rPr>
              <a:t>https://data.nal.usda.gov</a:t>
            </a:r>
            <a:endParaRPr lang="en-US" dirty="0">
              <a:solidFill>
                <a:prstClr val="black">
                  <a:tint val="75000"/>
                </a:prstClr>
              </a:solidFill>
              <a:latin typeface="Calibri"/>
            </a:endParaRPr>
          </a:p>
        </p:txBody>
      </p:sp>
      <p:sp>
        <p:nvSpPr>
          <p:cNvPr id="6" name="Slide Number Placeholder 5"/>
          <p:cNvSpPr>
            <a:spLocks noGrp="1"/>
          </p:cNvSpPr>
          <p:nvPr>
            <p:ph type="sldNum" sz="quarter" idx="12"/>
          </p:nvPr>
        </p:nvSpPr>
        <p:spPr/>
        <p:txBody>
          <a:bodyPr/>
          <a:lstStyle/>
          <a:p>
            <a:fld id="{D4243A02-4EF0-4266-B524-22859FACE49D}" type="slidenum">
              <a:rPr lang="en-US" smtClean="0">
                <a:solidFill>
                  <a:prstClr val="black">
                    <a:tint val="75000"/>
                  </a:prstClr>
                </a:solidFill>
                <a:latin typeface="Calibri"/>
              </a:rPr>
              <a:pPr/>
              <a:t>‹#›</a:t>
            </a:fld>
            <a:endParaRPr lang="en-US" dirty="0">
              <a:solidFill>
                <a:prstClr val="black">
                  <a:tint val="75000"/>
                </a:prstClr>
              </a:solidFill>
              <a:latin typeface="Calibri"/>
            </a:endParaRPr>
          </a:p>
        </p:txBody>
      </p:sp>
      <p:grpSp>
        <p:nvGrpSpPr>
          <p:cNvPr id="7" name="Group 6"/>
          <p:cNvGrpSpPr/>
          <p:nvPr userDrawn="1"/>
        </p:nvGrpSpPr>
        <p:grpSpPr>
          <a:xfrm>
            <a:off x="0" y="6650045"/>
            <a:ext cx="9144000" cy="115720"/>
            <a:chOff x="0" y="6679434"/>
            <a:chExt cx="9144000" cy="115720"/>
          </a:xfrm>
        </p:grpSpPr>
        <p:sp>
          <p:nvSpPr>
            <p:cNvPr id="8" name="Rectangle 7"/>
            <p:cNvSpPr/>
            <p:nvPr/>
          </p:nvSpPr>
          <p:spPr>
            <a:xfrm>
              <a:off x="0" y="6679434"/>
              <a:ext cx="4267200" cy="11572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800" dirty="0">
                <a:solidFill>
                  <a:prstClr val="white"/>
                </a:solidFill>
                <a:latin typeface="Calibri"/>
              </a:endParaRPr>
            </a:p>
          </p:txBody>
        </p:sp>
        <p:sp>
          <p:nvSpPr>
            <p:cNvPr id="9" name="Rectangle 8"/>
            <p:cNvSpPr/>
            <p:nvPr/>
          </p:nvSpPr>
          <p:spPr>
            <a:xfrm>
              <a:off x="4876800" y="6679434"/>
              <a:ext cx="4267200" cy="11572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800" dirty="0">
                <a:solidFill>
                  <a:prstClr val="white"/>
                </a:solidFill>
                <a:latin typeface="Calibri"/>
              </a:endParaRPr>
            </a:p>
          </p:txBody>
        </p:sp>
      </p:grpSp>
      <p:pic>
        <p:nvPicPr>
          <p:cNvPr id="10" name="Picture 2" descr="S:\NAL\DOCS\USDA Logos\usda300small.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4266369" y="6304382"/>
            <a:ext cx="611263" cy="421251"/>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spTree>
    <p:extLst>
      <p:ext uri="{BB962C8B-B14F-4D97-AF65-F5344CB8AC3E}">
        <p14:creationId xmlns:p14="http://schemas.microsoft.com/office/powerpoint/2010/main" val="9801116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200" b="1">
                <a:solidFill>
                  <a:schemeClr val="accent1">
                    <a:lumMod val="75000"/>
                  </a:schemeClr>
                </a:solidFill>
                <a:latin typeface="Arial" pitchFamily="34" charset="0"/>
                <a:cs typeface="Arial"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C9312E3A-8F43-431D-A431-C1DFDF0BCE54}" type="datetime1">
              <a:rPr lang="en-US" smtClean="0">
                <a:solidFill>
                  <a:prstClr val="black">
                    <a:tint val="75000"/>
                  </a:prstClr>
                </a:solidFill>
                <a:latin typeface="Calibri"/>
              </a:rPr>
              <a:t>12/20/2018</a:t>
            </a:fld>
            <a:endParaRPr lang="en-US" dirty="0">
              <a:solidFill>
                <a:prstClr val="black">
                  <a:tint val="75000"/>
                </a:prstClr>
              </a:solidFill>
              <a:latin typeface="Calibri"/>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latin typeface="Calibri"/>
              </a:rPr>
              <a:t>https://data.nal.usda.gov</a:t>
            </a:r>
            <a:endParaRPr lang="en-US" dirty="0">
              <a:solidFill>
                <a:prstClr val="black">
                  <a:tint val="75000"/>
                </a:prstClr>
              </a:solidFill>
              <a:latin typeface="Calibri"/>
            </a:endParaRPr>
          </a:p>
        </p:txBody>
      </p:sp>
      <p:sp>
        <p:nvSpPr>
          <p:cNvPr id="6" name="Slide Number Placeholder 5"/>
          <p:cNvSpPr>
            <a:spLocks noGrp="1"/>
          </p:cNvSpPr>
          <p:nvPr>
            <p:ph type="sldNum" sz="quarter" idx="12"/>
          </p:nvPr>
        </p:nvSpPr>
        <p:spPr/>
        <p:txBody>
          <a:bodyPr/>
          <a:lstStyle/>
          <a:p>
            <a:fld id="{D4243A02-4EF0-4266-B524-22859FACE49D}" type="slidenum">
              <a:rPr lang="en-US" smtClean="0">
                <a:solidFill>
                  <a:prstClr val="black">
                    <a:tint val="75000"/>
                  </a:prstClr>
                </a:solidFill>
                <a:latin typeface="Calibri"/>
              </a:rPr>
              <a:pPr/>
              <a:t>‹#›</a:t>
            </a:fld>
            <a:endParaRPr lang="en-US" dirty="0">
              <a:solidFill>
                <a:prstClr val="black">
                  <a:tint val="75000"/>
                </a:prstClr>
              </a:solidFill>
              <a:latin typeface="Calibri"/>
            </a:endParaRPr>
          </a:p>
        </p:txBody>
      </p:sp>
      <p:grpSp>
        <p:nvGrpSpPr>
          <p:cNvPr id="13" name="Group 12"/>
          <p:cNvGrpSpPr/>
          <p:nvPr userDrawn="1"/>
        </p:nvGrpSpPr>
        <p:grpSpPr>
          <a:xfrm>
            <a:off x="0" y="6650045"/>
            <a:ext cx="9144000" cy="115720"/>
            <a:chOff x="0" y="6679434"/>
            <a:chExt cx="9144000" cy="115720"/>
          </a:xfrm>
        </p:grpSpPr>
        <p:sp>
          <p:nvSpPr>
            <p:cNvPr id="11" name="Rectangle 10"/>
            <p:cNvSpPr/>
            <p:nvPr/>
          </p:nvSpPr>
          <p:spPr>
            <a:xfrm>
              <a:off x="0" y="6679434"/>
              <a:ext cx="4267200" cy="11572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800" dirty="0">
                <a:solidFill>
                  <a:prstClr val="white"/>
                </a:solidFill>
                <a:latin typeface="Calibri"/>
              </a:endParaRPr>
            </a:p>
          </p:txBody>
        </p:sp>
        <p:sp>
          <p:nvSpPr>
            <p:cNvPr id="9" name="Rectangle 8"/>
            <p:cNvSpPr/>
            <p:nvPr/>
          </p:nvSpPr>
          <p:spPr>
            <a:xfrm>
              <a:off x="4876800" y="6679434"/>
              <a:ext cx="4267200" cy="11572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800" dirty="0">
                <a:solidFill>
                  <a:prstClr val="white"/>
                </a:solidFill>
                <a:latin typeface="Calibri"/>
              </a:endParaRPr>
            </a:p>
          </p:txBody>
        </p:sp>
      </p:grpSp>
      <p:pic>
        <p:nvPicPr>
          <p:cNvPr id="2050" name="Picture 2" descr="S:\NAL\DOCS\USDA Logos\usda300small.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4266369" y="6304382"/>
            <a:ext cx="611263" cy="421251"/>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spTree>
    <p:extLst>
      <p:ext uri="{BB962C8B-B14F-4D97-AF65-F5344CB8AC3E}">
        <p14:creationId xmlns:p14="http://schemas.microsoft.com/office/powerpoint/2010/main" val="26243466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solidFill>
                  <a:schemeClr val="accent1">
                    <a:lumMod val="75000"/>
                  </a:schemeClr>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77347BC-6F00-488A-92B7-31FBE32341A7}" type="datetime1">
              <a:rPr lang="en-US" smtClean="0">
                <a:solidFill>
                  <a:prstClr val="black">
                    <a:tint val="75000"/>
                  </a:prstClr>
                </a:solidFill>
                <a:latin typeface="Calibri"/>
              </a:rPr>
              <a:t>12/20/2018</a:t>
            </a:fld>
            <a:endParaRPr lang="en-US" dirty="0">
              <a:solidFill>
                <a:prstClr val="black">
                  <a:tint val="75000"/>
                </a:prstClr>
              </a:solidFill>
              <a:latin typeface="Calibri"/>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latin typeface="Calibri"/>
              </a:rPr>
              <a:t>https://data.nal.usda.gov</a:t>
            </a:r>
            <a:endParaRPr lang="en-US" dirty="0">
              <a:solidFill>
                <a:prstClr val="black">
                  <a:tint val="75000"/>
                </a:prstClr>
              </a:solidFill>
              <a:latin typeface="Calibri"/>
            </a:endParaRPr>
          </a:p>
        </p:txBody>
      </p:sp>
      <p:sp>
        <p:nvSpPr>
          <p:cNvPr id="6" name="Slide Number Placeholder 5"/>
          <p:cNvSpPr>
            <a:spLocks noGrp="1"/>
          </p:cNvSpPr>
          <p:nvPr>
            <p:ph type="sldNum" sz="quarter" idx="12"/>
          </p:nvPr>
        </p:nvSpPr>
        <p:spPr/>
        <p:txBody>
          <a:bodyPr/>
          <a:lstStyle/>
          <a:p>
            <a:fld id="{D4243A02-4EF0-4266-B524-22859FACE49D}" type="slidenum">
              <a:rPr lang="en-US" smtClean="0">
                <a:solidFill>
                  <a:prstClr val="black">
                    <a:tint val="75000"/>
                  </a:prstClr>
                </a:solidFill>
                <a:latin typeface="Calibri"/>
              </a:rPr>
              <a:pPr/>
              <a:t>‹#›</a:t>
            </a:fld>
            <a:endParaRPr lang="en-US" dirty="0">
              <a:solidFill>
                <a:prstClr val="black">
                  <a:tint val="75000"/>
                </a:prstClr>
              </a:solidFill>
              <a:latin typeface="Calibri"/>
            </a:endParaRPr>
          </a:p>
        </p:txBody>
      </p:sp>
    </p:spTree>
    <p:extLst>
      <p:ext uri="{BB962C8B-B14F-4D97-AF65-F5344CB8AC3E}">
        <p14:creationId xmlns:p14="http://schemas.microsoft.com/office/powerpoint/2010/main" val="37863460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solidFill>
                  <a:schemeClr val="accent1">
                    <a:lumMod val="75000"/>
                  </a:schemeClr>
                </a:solidFill>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FEC3329-3B19-46F7-8790-AA3B28C1CBC0}" type="datetime1">
              <a:rPr lang="en-US" smtClean="0">
                <a:solidFill>
                  <a:prstClr val="black">
                    <a:tint val="75000"/>
                  </a:prstClr>
                </a:solidFill>
                <a:latin typeface="Calibri"/>
              </a:rPr>
              <a:t>12/20/2018</a:t>
            </a:fld>
            <a:endParaRPr lang="en-US" dirty="0">
              <a:solidFill>
                <a:prstClr val="black">
                  <a:tint val="75000"/>
                </a:prstClr>
              </a:solidFill>
              <a:latin typeface="Calibri"/>
            </a:endParaRPr>
          </a:p>
        </p:txBody>
      </p:sp>
      <p:sp>
        <p:nvSpPr>
          <p:cNvPr id="6" name="Footer Placeholder 5"/>
          <p:cNvSpPr>
            <a:spLocks noGrp="1"/>
          </p:cNvSpPr>
          <p:nvPr>
            <p:ph type="ftr" sz="quarter" idx="11"/>
          </p:nvPr>
        </p:nvSpPr>
        <p:spPr/>
        <p:txBody>
          <a:bodyPr/>
          <a:lstStyle/>
          <a:p>
            <a:r>
              <a:rPr lang="en-US" smtClean="0">
                <a:solidFill>
                  <a:prstClr val="black">
                    <a:tint val="75000"/>
                  </a:prstClr>
                </a:solidFill>
                <a:latin typeface="Calibri"/>
              </a:rPr>
              <a:t>https://data.nal.usda.gov</a:t>
            </a:r>
            <a:endParaRPr lang="en-US" dirty="0">
              <a:solidFill>
                <a:prstClr val="black">
                  <a:tint val="75000"/>
                </a:prstClr>
              </a:solidFill>
              <a:latin typeface="Calibri"/>
            </a:endParaRPr>
          </a:p>
        </p:txBody>
      </p:sp>
      <p:sp>
        <p:nvSpPr>
          <p:cNvPr id="7" name="Slide Number Placeholder 6"/>
          <p:cNvSpPr>
            <a:spLocks noGrp="1"/>
          </p:cNvSpPr>
          <p:nvPr>
            <p:ph type="sldNum" sz="quarter" idx="12"/>
          </p:nvPr>
        </p:nvSpPr>
        <p:spPr/>
        <p:txBody>
          <a:bodyPr/>
          <a:lstStyle/>
          <a:p>
            <a:fld id="{D4243A02-4EF0-4266-B524-22859FACE49D}" type="slidenum">
              <a:rPr lang="en-US" smtClean="0">
                <a:solidFill>
                  <a:prstClr val="black">
                    <a:tint val="75000"/>
                  </a:prstClr>
                </a:solidFill>
                <a:latin typeface="Calibri"/>
              </a:rPr>
              <a:pPr/>
              <a:t>‹#›</a:t>
            </a:fld>
            <a:endParaRPr lang="en-US" dirty="0">
              <a:solidFill>
                <a:prstClr val="black">
                  <a:tint val="75000"/>
                </a:prstClr>
              </a:solidFill>
              <a:latin typeface="Calibri"/>
            </a:endParaRPr>
          </a:p>
        </p:txBody>
      </p:sp>
      <p:grpSp>
        <p:nvGrpSpPr>
          <p:cNvPr id="8" name="Group 7"/>
          <p:cNvGrpSpPr/>
          <p:nvPr userDrawn="1"/>
        </p:nvGrpSpPr>
        <p:grpSpPr>
          <a:xfrm>
            <a:off x="0" y="6650045"/>
            <a:ext cx="9144000" cy="115720"/>
            <a:chOff x="0" y="6679434"/>
            <a:chExt cx="9144000" cy="115720"/>
          </a:xfrm>
        </p:grpSpPr>
        <p:sp>
          <p:nvSpPr>
            <p:cNvPr id="9" name="Rectangle 8"/>
            <p:cNvSpPr/>
            <p:nvPr/>
          </p:nvSpPr>
          <p:spPr>
            <a:xfrm>
              <a:off x="0" y="6679434"/>
              <a:ext cx="4267200" cy="11572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800" dirty="0">
                <a:solidFill>
                  <a:prstClr val="white"/>
                </a:solidFill>
                <a:latin typeface="Calibri"/>
              </a:endParaRPr>
            </a:p>
          </p:txBody>
        </p:sp>
        <p:sp>
          <p:nvSpPr>
            <p:cNvPr id="10" name="Rectangle 9"/>
            <p:cNvSpPr/>
            <p:nvPr/>
          </p:nvSpPr>
          <p:spPr>
            <a:xfrm>
              <a:off x="4876800" y="6679434"/>
              <a:ext cx="4267200" cy="11572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800" dirty="0">
                <a:solidFill>
                  <a:prstClr val="white"/>
                </a:solidFill>
                <a:latin typeface="Calibri"/>
              </a:endParaRPr>
            </a:p>
          </p:txBody>
        </p:sp>
      </p:grpSp>
      <p:pic>
        <p:nvPicPr>
          <p:cNvPr id="11" name="Picture 2" descr="S:\NAL\DOCS\USDA Logos\usda300small.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4266369" y="6304382"/>
            <a:ext cx="611263" cy="421251"/>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spTree>
    <p:extLst>
      <p:ext uri="{BB962C8B-B14F-4D97-AF65-F5344CB8AC3E}">
        <p14:creationId xmlns:p14="http://schemas.microsoft.com/office/powerpoint/2010/main" val="10157930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solidFill>
                  <a:schemeClr val="accent1">
                    <a:lumMod val="75000"/>
                  </a:schemeClr>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solidFill>
                  <a:schemeClr val="accent2">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solidFill>
                  <a:schemeClr val="accent2">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AAF93B4-DA9C-465B-B612-A421DC6A6BD9}" type="datetime1">
              <a:rPr lang="en-US" smtClean="0">
                <a:solidFill>
                  <a:prstClr val="black">
                    <a:tint val="75000"/>
                  </a:prstClr>
                </a:solidFill>
                <a:latin typeface="Calibri"/>
              </a:rPr>
              <a:t>12/20/2018</a:t>
            </a:fld>
            <a:endParaRPr lang="en-US" dirty="0">
              <a:solidFill>
                <a:prstClr val="black">
                  <a:tint val="75000"/>
                </a:prstClr>
              </a:solidFill>
              <a:latin typeface="Calibri"/>
            </a:endParaRPr>
          </a:p>
        </p:txBody>
      </p:sp>
      <p:sp>
        <p:nvSpPr>
          <p:cNvPr id="8" name="Footer Placeholder 7"/>
          <p:cNvSpPr>
            <a:spLocks noGrp="1"/>
          </p:cNvSpPr>
          <p:nvPr>
            <p:ph type="ftr" sz="quarter" idx="11"/>
          </p:nvPr>
        </p:nvSpPr>
        <p:spPr/>
        <p:txBody>
          <a:bodyPr/>
          <a:lstStyle/>
          <a:p>
            <a:r>
              <a:rPr lang="en-US" smtClean="0">
                <a:solidFill>
                  <a:prstClr val="black">
                    <a:tint val="75000"/>
                  </a:prstClr>
                </a:solidFill>
                <a:latin typeface="Calibri"/>
              </a:rPr>
              <a:t>https://data.nal.usda.gov</a:t>
            </a:r>
            <a:endParaRPr lang="en-US" dirty="0">
              <a:solidFill>
                <a:prstClr val="black">
                  <a:tint val="75000"/>
                </a:prstClr>
              </a:solidFill>
              <a:latin typeface="Calibri"/>
            </a:endParaRPr>
          </a:p>
        </p:txBody>
      </p:sp>
      <p:sp>
        <p:nvSpPr>
          <p:cNvPr id="9" name="Slide Number Placeholder 8"/>
          <p:cNvSpPr>
            <a:spLocks noGrp="1"/>
          </p:cNvSpPr>
          <p:nvPr>
            <p:ph type="sldNum" sz="quarter" idx="12"/>
          </p:nvPr>
        </p:nvSpPr>
        <p:spPr/>
        <p:txBody>
          <a:bodyPr/>
          <a:lstStyle/>
          <a:p>
            <a:fld id="{D4243A02-4EF0-4266-B524-22859FACE49D}" type="slidenum">
              <a:rPr lang="en-US" smtClean="0">
                <a:solidFill>
                  <a:prstClr val="black">
                    <a:tint val="75000"/>
                  </a:prstClr>
                </a:solidFill>
                <a:latin typeface="Calibri"/>
              </a:rPr>
              <a:pPr/>
              <a:t>‹#›</a:t>
            </a:fld>
            <a:endParaRPr lang="en-US" dirty="0">
              <a:solidFill>
                <a:prstClr val="black">
                  <a:tint val="75000"/>
                </a:prstClr>
              </a:solidFill>
              <a:latin typeface="Calibri"/>
            </a:endParaRPr>
          </a:p>
        </p:txBody>
      </p:sp>
      <p:grpSp>
        <p:nvGrpSpPr>
          <p:cNvPr id="10" name="Group 9"/>
          <p:cNvGrpSpPr/>
          <p:nvPr userDrawn="1"/>
        </p:nvGrpSpPr>
        <p:grpSpPr>
          <a:xfrm>
            <a:off x="0" y="6650045"/>
            <a:ext cx="9144000" cy="115720"/>
            <a:chOff x="0" y="6679434"/>
            <a:chExt cx="9144000" cy="115720"/>
          </a:xfrm>
        </p:grpSpPr>
        <p:sp>
          <p:nvSpPr>
            <p:cNvPr id="11" name="Rectangle 10"/>
            <p:cNvSpPr/>
            <p:nvPr/>
          </p:nvSpPr>
          <p:spPr>
            <a:xfrm>
              <a:off x="0" y="6679434"/>
              <a:ext cx="4267200" cy="11572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800" dirty="0">
                <a:solidFill>
                  <a:prstClr val="white"/>
                </a:solidFill>
                <a:latin typeface="Calibri"/>
              </a:endParaRPr>
            </a:p>
          </p:txBody>
        </p:sp>
        <p:sp>
          <p:nvSpPr>
            <p:cNvPr id="12" name="Rectangle 11"/>
            <p:cNvSpPr/>
            <p:nvPr/>
          </p:nvSpPr>
          <p:spPr>
            <a:xfrm>
              <a:off x="4876800" y="6679434"/>
              <a:ext cx="4267200" cy="11572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800" dirty="0">
                <a:solidFill>
                  <a:prstClr val="white"/>
                </a:solidFill>
                <a:latin typeface="Calibri"/>
              </a:endParaRPr>
            </a:p>
          </p:txBody>
        </p:sp>
      </p:grpSp>
      <p:pic>
        <p:nvPicPr>
          <p:cNvPr id="13" name="Picture 2" descr="S:\NAL\DOCS\USDA Logos\usda300small.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4266369" y="6304382"/>
            <a:ext cx="611263" cy="421251"/>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spTree>
    <p:extLst>
      <p:ext uri="{BB962C8B-B14F-4D97-AF65-F5344CB8AC3E}">
        <p14:creationId xmlns:p14="http://schemas.microsoft.com/office/powerpoint/2010/main" val="19184342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solidFill>
                  <a:schemeClr val="accent1">
                    <a:lumMod val="75000"/>
                  </a:schemeClr>
                </a:solidFill>
              </a:defRPr>
            </a:lvl1pPr>
          </a:lstStyle>
          <a:p>
            <a:r>
              <a:rPr lang="en-US" dirty="0" smtClean="0"/>
              <a:t>Click to edit Master title style</a:t>
            </a:r>
            <a:endParaRPr lang="en-US" dirty="0"/>
          </a:p>
        </p:txBody>
      </p:sp>
      <p:sp>
        <p:nvSpPr>
          <p:cNvPr id="3" name="Date Placeholder 2"/>
          <p:cNvSpPr>
            <a:spLocks noGrp="1"/>
          </p:cNvSpPr>
          <p:nvPr>
            <p:ph type="dt" sz="half" idx="10"/>
          </p:nvPr>
        </p:nvSpPr>
        <p:spPr/>
        <p:txBody>
          <a:bodyPr/>
          <a:lstStyle/>
          <a:p>
            <a:fld id="{6AF4994D-0CA0-4BF3-851B-A1ADB7D73D3F}" type="datetime1">
              <a:rPr lang="en-US" smtClean="0">
                <a:solidFill>
                  <a:prstClr val="black">
                    <a:tint val="75000"/>
                  </a:prstClr>
                </a:solidFill>
                <a:latin typeface="Calibri"/>
              </a:rPr>
              <a:t>12/20/2018</a:t>
            </a:fld>
            <a:endParaRPr lang="en-US" dirty="0">
              <a:solidFill>
                <a:prstClr val="black">
                  <a:tint val="75000"/>
                </a:prstClr>
              </a:solidFill>
              <a:latin typeface="Calibri"/>
            </a:endParaRPr>
          </a:p>
        </p:txBody>
      </p:sp>
      <p:sp>
        <p:nvSpPr>
          <p:cNvPr id="4" name="Footer Placeholder 3"/>
          <p:cNvSpPr>
            <a:spLocks noGrp="1"/>
          </p:cNvSpPr>
          <p:nvPr>
            <p:ph type="ftr" sz="quarter" idx="11"/>
          </p:nvPr>
        </p:nvSpPr>
        <p:spPr/>
        <p:txBody>
          <a:bodyPr/>
          <a:lstStyle/>
          <a:p>
            <a:r>
              <a:rPr lang="en-US" smtClean="0">
                <a:solidFill>
                  <a:prstClr val="black">
                    <a:tint val="75000"/>
                  </a:prstClr>
                </a:solidFill>
                <a:latin typeface="Calibri"/>
              </a:rPr>
              <a:t>https://data.nal.usda.gov</a:t>
            </a:r>
            <a:endParaRPr lang="en-US" dirty="0">
              <a:solidFill>
                <a:prstClr val="black">
                  <a:tint val="75000"/>
                </a:prstClr>
              </a:solidFill>
              <a:latin typeface="Calibri"/>
            </a:endParaRPr>
          </a:p>
        </p:txBody>
      </p:sp>
      <p:sp>
        <p:nvSpPr>
          <p:cNvPr id="5" name="Slide Number Placeholder 4"/>
          <p:cNvSpPr>
            <a:spLocks noGrp="1"/>
          </p:cNvSpPr>
          <p:nvPr>
            <p:ph type="sldNum" sz="quarter" idx="12"/>
          </p:nvPr>
        </p:nvSpPr>
        <p:spPr/>
        <p:txBody>
          <a:bodyPr/>
          <a:lstStyle/>
          <a:p>
            <a:fld id="{D4243A02-4EF0-4266-B524-22859FACE49D}" type="slidenum">
              <a:rPr lang="en-US" smtClean="0">
                <a:solidFill>
                  <a:prstClr val="black">
                    <a:tint val="75000"/>
                  </a:prstClr>
                </a:solidFill>
                <a:latin typeface="Calibri"/>
              </a:rPr>
              <a:pPr/>
              <a:t>‹#›</a:t>
            </a:fld>
            <a:endParaRPr lang="en-US" dirty="0">
              <a:solidFill>
                <a:prstClr val="black">
                  <a:tint val="75000"/>
                </a:prstClr>
              </a:solidFill>
              <a:latin typeface="Calibri"/>
            </a:endParaRPr>
          </a:p>
        </p:txBody>
      </p:sp>
      <p:grpSp>
        <p:nvGrpSpPr>
          <p:cNvPr id="6" name="Group 5"/>
          <p:cNvGrpSpPr/>
          <p:nvPr userDrawn="1"/>
        </p:nvGrpSpPr>
        <p:grpSpPr>
          <a:xfrm>
            <a:off x="0" y="6650045"/>
            <a:ext cx="9144000" cy="115720"/>
            <a:chOff x="0" y="6679434"/>
            <a:chExt cx="9144000" cy="115720"/>
          </a:xfrm>
        </p:grpSpPr>
        <p:sp>
          <p:nvSpPr>
            <p:cNvPr id="7" name="Rectangle 6"/>
            <p:cNvSpPr/>
            <p:nvPr/>
          </p:nvSpPr>
          <p:spPr>
            <a:xfrm>
              <a:off x="0" y="6679434"/>
              <a:ext cx="4267200" cy="11572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800" dirty="0">
                <a:solidFill>
                  <a:prstClr val="white"/>
                </a:solidFill>
                <a:latin typeface="Calibri"/>
              </a:endParaRPr>
            </a:p>
          </p:txBody>
        </p:sp>
        <p:sp>
          <p:nvSpPr>
            <p:cNvPr id="8" name="Rectangle 7"/>
            <p:cNvSpPr/>
            <p:nvPr/>
          </p:nvSpPr>
          <p:spPr>
            <a:xfrm>
              <a:off x="4876800" y="6679434"/>
              <a:ext cx="4267200" cy="11572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800" dirty="0">
                <a:solidFill>
                  <a:prstClr val="white"/>
                </a:solidFill>
                <a:latin typeface="Calibri"/>
              </a:endParaRPr>
            </a:p>
          </p:txBody>
        </p:sp>
      </p:grpSp>
      <p:pic>
        <p:nvPicPr>
          <p:cNvPr id="9" name="Picture 2" descr="S:\NAL\DOCS\USDA Logos\usda300small.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4266369" y="6304382"/>
            <a:ext cx="611263" cy="421251"/>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spTree>
    <p:extLst>
      <p:ext uri="{BB962C8B-B14F-4D97-AF65-F5344CB8AC3E}">
        <p14:creationId xmlns:p14="http://schemas.microsoft.com/office/powerpoint/2010/main" val="13937035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DEC099-B640-4591-B7BB-66555DE3B8DE}" type="datetime1">
              <a:rPr lang="en-US" smtClean="0">
                <a:solidFill>
                  <a:prstClr val="black">
                    <a:tint val="75000"/>
                  </a:prstClr>
                </a:solidFill>
                <a:latin typeface="Calibri"/>
              </a:rPr>
              <a:t>12/20/2018</a:t>
            </a:fld>
            <a:endParaRPr lang="en-US" dirty="0">
              <a:solidFill>
                <a:prstClr val="black">
                  <a:tint val="75000"/>
                </a:prstClr>
              </a:solidFill>
              <a:latin typeface="Calibri"/>
            </a:endParaRPr>
          </a:p>
        </p:txBody>
      </p:sp>
      <p:sp>
        <p:nvSpPr>
          <p:cNvPr id="3" name="Footer Placeholder 2"/>
          <p:cNvSpPr>
            <a:spLocks noGrp="1"/>
          </p:cNvSpPr>
          <p:nvPr>
            <p:ph type="ftr" sz="quarter" idx="11"/>
          </p:nvPr>
        </p:nvSpPr>
        <p:spPr/>
        <p:txBody>
          <a:bodyPr/>
          <a:lstStyle/>
          <a:p>
            <a:r>
              <a:rPr lang="en-US" smtClean="0">
                <a:solidFill>
                  <a:prstClr val="black">
                    <a:tint val="75000"/>
                  </a:prstClr>
                </a:solidFill>
                <a:latin typeface="Calibri"/>
              </a:rPr>
              <a:t>https://data.nal.usda.gov</a:t>
            </a:r>
            <a:endParaRPr lang="en-US" dirty="0">
              <a:solidFill>
                <a:prstClr val="black">
                  <a:tint val="75000"/>
                </a:prstClr>
              </a:solidFill>
              <a:latin typeface="Calibri"/>
            </a:endParaRPr>
          </a:p>
        </p:txBody>
      </p:sp>
      <p:sp>
        <p:nvSpPr>
          <p:cNvPr id="4" name="Slide Number Placeholder 3"/>
          <p:cNvSpPr>
            <a:spLocks noGrp="1"/>
          </p:cNvSpPr>
          <p:nvPr>
            <p:ph type="sldNum" sz="quarter" idx="12"/>
          </p:nvPr>
        </p:nvSpPr>
        <p:spPr/>
        <p:txBody>
          <a:bodyPr/>
          <a:lstStyle/>
          <a:p>
            <a:fld id="{D4243A02-4EF0-4266-B524-22859FACE49D}" type="slidenum">
              <a:rPr lang="en-US" smtClean="0">
                <a:solidFill>
                  <a:prstClr val="black">
                    <a:tint val="75000"/>
                  </a:prstClr>
                </a:solidFill>
                <a:latin typeface="Calibri"/>
              </a:rPr>
              <a:pPr/>
              <a:t>‹#›</a:t>
            </a:fld>
            <a:endParaRPr lang="en-US" dirty="0">
              <a:solidFill>
                <a:prstClr val="black">
                  <a:tint val="75000"/>
                </a:prstClr>
              </a:solidFill>
              <a:latin typeface="Calibri"/>
            </a:endParaRPr>
          </a:p>
        </p:txBody>
      </p:sp>
      <p:grpSp>
        <p:nvGrpSpPr>
          <p:cNvPr id="5" name="Group 4"/>
          <p:cNvGrpSpPr/>
          <p:nvPr userDrawn="1"/>
        </p:nvGrpSpPr>
        <p:grpSpPr>
          <a:xfrm>
            <a:off x="0" y="6650045"/>
            <a:ext cx="9144000" cy="115720"/>
            <a:chOff x="0" y="6679434"/>
            <a:chExt cx="9144000" cy="115720"/>
          </a:xfrm>
        </p:grpSpPr>
        <p:sp>
          <p:nvSpPr>
            <p:cNvPr id="6" name="Rectangle 5"/>
            <p:cNvSpPr/>
            <p:nvPr/>
          </p:nvSpPr>
          <p:spPr>
            <a:xfrm>
              <a:off x="0" y="6679434"/>
              <a:ext cx="4267200" cy="11572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800" dirty="0">
                <a:solidFill>
                  <a:prstClr val="white"/>
                </a:solidFill>
                <a:latin typeface="Calibri"/>
              </a:endParaRPr>
            </a:p>
          </p:txBody>
        </p:sp>
        <p:sp>
          <p:nvSpPr>
            <p:cNvPr id="7" name="Rectangle 6"/>
            <p:cNvSpPr/>
            <p:nvPr/>
          </p:nvSpPr>
          <p:spPr>
            <a:xfrm>
              <a:off x="4876800" y="6679434"/>
              <a:ext cx="4267200" cy="11572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800" dirty="0">
                <a:solidFill>
                  <a:prstClr val="white"/>
                </a:solidFill>
                <a:latin typeface="Calibri"/>
              </a:endParaRPr>
            </a:p>
          </p:txBody>
        </p:sp>
      </p:grpSp>
      <p:pic>
        <p:nvPicPr>
          <p:cNvPr id="8" name="Picture 2" descr="S:\NAL\DOCS\USDA Logos\usda300small.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4266369" y="6304382"/>
            <a:ext cx="611263" cy="421251"/>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spTree>
    <p:extLst>
      <p:ext uri="{BB962C8B-B14F-4D97-AF65-F5344CB8AC3E}">
        <p14:creationId xmlns:p14="http://schemas.microsoft.com/office/powerpoint/2010/main" val="6975480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noAutofit/>
          </a:bodyPr>
          <a:lstStyle>
            <a:lvl1pPr algn="l">
              <a:defRPr sz="2800" b="1">
                <a:solidFill>
                  <a:schemeClr val="accent2">
                    <a:lumMod val="75000"/>
                  </a:schemeClr>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normAutofit/>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Date Placeholder 4"/>
          <p:cNvSpPr>
            <a:spLocks noGrp="1"/>
          </p:cNvSpPr>
          <p:nvPr>
            <p:ph type="dt" sz="half" idx="10"/>
          </p:nvPr>
        </p:nvSpPr>
        <p:spPr/>
        <p:txBody>
          <a:bodyPr/>
          <a:lstStyle/>
          <a:p>
            <a:fld id="{5B239B4A-5098-45D1-BF3C-4B484D075A7E}" type="datetime1">
              <a:rPr lang="en-US" smtClean="0">
                <a:solidFill>
                  <a:prstClr val="black">
                    <a:tint val="75000"/>
                  </a:prstClr>
                </a:solidFill>
                <a:latin typeface="Calibri"/>
              </a:rPr>
              <a:t>12/20/2018</a:t>
            </a:fld>
            <a:endParaRPr lang="en-US" dirty="0">
              <a:solidFill>
                <a:prstClr val="black">
                  <a:tint val="75000"/>
                </a:prstClr>
              </a:solidFill>
              <a:latin typeface="Calibri"/>
            </a:endParaRPr>
          </a:p>
        </p:txBody>
      </p:sp>
      <p:sp>
        <p:nvSpPr>
          <p:cNvPr id="6" name="Footer Placeholder 5"/>
          <p:cNvSpPr>
            <a:spLocks noGrp="1"/>
          </p:cNvSpPr>
          <p:nvPr>
            <p:ph type="ftr" sz="quarter" idx="11"/>
          </p:nvPr>
        </p:nvSpPr>
        <p:spPr/>
        <p:txBody>
          <a:bodyPr/>
          <a:lstStyle/>
          <a:p>
            <a:r>
              <a:rPr lang="en-US" smtClean="0">
                <a:solidFill>
                  <a:prstClr val="black">
                    <a:tint val="75000"/>
                  </a:prstClr>
                </a:solidFill>
                <a:latin typeface="Calibri"/>
              </a:rPr>
              <a:t>https://data.nal.usda.gov</a:t>
            </a:r>
            <a:endParaRPr lang="en-US" dirty="0">
              <a:solidFill>
                <a:prstClr val="black">
                  <a:tint val="75000"/>
                </a:prstClr>
              </a:solidFill>
              <a:latin typeface="Calibri"/>
            </a:endParaRPr>
          </a:p>
        </p:txBody>
      </p:sp>
      <p:sp>
        <p:nvSpPr>
          <p:cNvPr id="7" name="Slide Number Placeholder 6"/>
          <p:cNvSpPr>
            <a:spLocks noGrp="1"/>
          </p:cNvSpPr>
          <p:nvPr>
            <p:ph type="sldNum" sz="quarter" idx="12"/>
          </p:nvPr>
        </p:nvSpPr>
        <p:spPr/>
        <p:txBody>
          <a:bodyPr/>
          <a:lstStyle/>
          <a:p>
            <a:fld id="{D4243A02-4EF0-4266-B524-22859FACE49D}" type="slidenum">
              <a:rPr lang="en-US" smtClean="0">
                <a:solidFill>
                  <a:prstClr val="black">
                    <a:tint val="75000"/>
                  </a:prstClr>
                </a:solidFill>
                <a:latin typeface="Calibri"/>
              </a:rPr>
              <a:pPr/>
              <a:t>‹#›</a:t>
            </a:fld>
            <a:endParaRPr lang="en-US" dirty="0">
              <a:solidFill>
                <a:prstClr val="black">
                  <a:tint val="75000"/>
                </a:prstClr>
              </a:solidFill>
              <a:latin typeface="Calibri"/>
            </a:endParaRPr>
          </a:p>
        </p:txBody>
      </p:sp>
      <p:grpSp>
        <p:nvGrpSpPr>
          <p:cNvPr id="8" name="Group 7"/>
          <p:cNvGrpSpPr/>
          <p:nvPr userDrawn="1"/>
        </p:nvGrpSpPr>
        <p:grpSpPr>
          <a:xfrm>
            <a:off x="0" y="6650045"/>
            <a:ext cx="9144000" cy="115720"/>
            <a:chOff x="0" y="6679434"/>
            <a:chExt cx="9144000" cy="115720"/>
          </a:xfrm>
        </p:grpSpPr>
        <p:sp>
          <p:nvSpPr>
            <p:cNvPr id="9" name="Rectangle 8"/>
            <p:cNvSpPr/>
            <p:nvPr/>
          </p:nvSpPr>
          <p:spPr>
            <a:xfrm>
              <a:off x="0" y="6679434"/>
              <a:ext cx="4267200" cy="11572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800" dirty="0">
                <a:solidFill>
                  <a:prstClr val="white"/>
                </a:solidFill>
                <a:latin typeface="Calibri"/>
              </a:endParaRPr>
            </a:p>
          </p:txBody>
        </p:sp>
        <p:sp>
          <p:nvSpPr>
            <p:cNvPr id="10" name="Rectangle 9"/>
            <p:cNvSpPr/>
            <p:nvPr/>
          </p:nvSpPr>
          <p:spPr>
            <a:xfrm>
              <a:off x="4876800" y="6679434"/>
              <a:ext cx="4267200" cy="11572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800" dirty="0">
                <a:solidFill>
                  <a:prstClr val="white"/>
                </a:solidFill>
                <a:latin typeface="Calibri"/>
              </a:endParaRPr>
            </a:p>
          </p:txBody>
        </p:sp>
      </p:grpSp>
      <p:pic>
        <p:nvPicPr>
          <p:cNvPr id="11" name="Picture 2" descr="S:\NAL\DOCS\USDA Logos\usda300small.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4266369" y="6304382"/>
            <a:ext cx="611263" cy="421251"/>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spTree>
    <p:extLst>
      <p:ext uri="{BB962C8B-B14F-4D97-AF65-F5344CB8AC3E}">
        <p14:creationId xmlns:p14="http://schemas.microsoft.com/office/powerpoint/2010/main" val="6714104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solidFill>
                  <a:schemeClr val="accent1">
                    <a:lumMod val="75000"/>
                  </a:schemeClr>
                </a:solidFill>
              </a:defRPr>
            </a:lvl1pPr>
          </a:lstStyle>
          <a:p>
            <a:r>
              <a:rPr lang="en-US" dirty="0" smtClean="0"/>
              <a:t>Click to edit Master title style</a:t>
            </a:r>
            <a:endParaRPr lang="en-US" dirty="0"/>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Date Placeholder 4"/>
          <p:cNvSpPr>
            <a:spLocks noGrp="1"/>
          </p:cNvSpPr>
          <p:nvPr>
            <p:ph type="dt" sz="half" idx="10"/>
          </p:nvPr>
        </p:nvSpPr>
        <p:spPr/>
        <p:txBody>
          <a:bodyPr/>
          <a:lstStyle/>
          <a:p>
            <a:fld id="{210C0965-527C-4DB0-885D-8059BCA8FAFC}" type="datetime1">
              <a:rPr lang="en-US" smtClean="0">
                <a:solidFill>
                  <a:prstClr val="black">
                    <a:tint val="75000"/>
                  </a:prstClr>
                </a:solidFill>
                <a:latin typeface="Calibri"/>
              </a:rPr>
              <a:t>12/20/2018</a:t>
            </a:fld>
            <a:endParaRPr lang="en-US" dirty="0">
              <a:solidFill>
                <a:prstClr val="black">
                  <a:tint val="75000"/>
                </a:prstClr>
              </a:solidFill>
              <a:latin typeface="Calibri"/>
            </a:endParaRPr>
          </a:p>
        </p:txBody>
      </p:sp>
      <p:sp>
        <p:nvSpPr>
          <p:cNvPr id="6" name="Footer Placeholder 5"/>
          <p:cNvSpPr>
            <a:spLocks noGrp="1"/>
          </p:cNvSpPr>
          <p:nvPr>
            <p:ph type="ftr" sz="quarter" idx="11"/>
          </p:nvPr>
        </p:nvSpPr>
        <p:spPr/>
        <p:txBody>
          <a:bodyPr/>
          <a:lstStyle/>
          <a:p>
            <a:r>
              <a:rPr lang="en-US" smtClean="0">
                <a:solidFill>
                  <a:prstClr val="black">
                    <a:tint val="75000"/>
                  </a:prstClr>
                </a:solidFill>
                <a:latin typeface="Calibri"/>
              </a:rPr>
              <a:t>https://data.nal.usda.gov</a:t>
            </a:r>
            <a:endParaRPr lang="en-US" dirty="0">
              <a:solidFill>
                <a:prstClr val="black">
                  <a:tint val="75000"/>
                </a:prstClr>
              </a:solidFill>
              <a:latin typeface="Calibri"/>
            </a:endParaRPr>
          </a:p>
        </p:txBody>
      </p:sp>
      <p:sp>
        <p:nvSpPr>
          <p:cNvPr id="7" name="Slide Number Placeholder 6"/>
          <p:cNvSpPr>
            <a:spLocks noGrp="1"/>
          </p:cNvSpPr>
          <p:nvPr>
            <p:ph type="sldNum" sz="quarter" idx="12"/>
          </p:nvPr>
        </p:nvSpPr>
        <p:spPr/>
        <p:txBody>
          <a:bodyPr/>
          <a:lstStyle/>
          <a:p>
            <a:fld id="{D4243A02-4EF0-4266-B524-22859FACE49D}" type="slidenum">
              <a:rPr lang="en-US" smtClean="0">
                <a:solidFill>
                  <a:prstClr val="black">
                    <a:tint val="75000"/>
                  </a:prstClr>
                </a:solidFill>
                <a:latin typeface="Calibri"/>
              </a:rPr>
              <a:pPr/>
              <a:t>‹#›</a:t>
            </a:fld>
            <a:endParaRPr lang="en-US" dirty="0">
              <a:solidFill>
                <a:prstClr val="black">
                  <a:tint val="75000"/>
                </a:prstClr>
              </a:solidFill>
              <a:latin typeface="Calibri"/>
            </a:endParaRPr>
          </a:p>
        </p:txBody>
      </p:sp>
      <p:grpSp>
        <p:nvGrpSpPr>
          <p:cNvPr id="8" name="Group 7"/>
          <p:cNvGrpSpPr/>
          <p:nvPr userDrawn="1"/>
        </p:nvGrpSpPr>
        <p:grpSpPr>
          <a:xfrm>
            <a:off x="0" y="6650045"/>
            <a:ext cx="9144000" cy="115720"/>
            <a:chOff x="0" y="6679434"/>
            <a:chExt cx="9144000" cy="115720"/>
          </a:xfrm>
        </p:grpSpPr>
        <p:sp>
          <p:nvSpPr>
            <p:cNvPr id="9" name="Rectangle 8"/>
            <p:cNvSpPr/>
            <p:nvPr/>
          </p:nvSpPr>
          <p:spPr>
            <a:xfrm>
              <a:off x="0" y="6679434"/>
              <a:ext cx="4267200" cy="11572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800" dirty="0">
                <a:solidFill>
                  <a:prstClr val="white"/>
                </a:solidFill>
                <a:latin typeface="Calibri"/>
              </a:endParaRPr>
            </a:p>
          </p:txBody>
        </p:sp>
        <p:sp>
          <p:nvSpPr>
            <p:cNvPr id="10" name="Rectangle 9"/>
            <p:cNvSpPr/>
            <p:nvPr/>
          </p:nvSpPr>
          <p:spPr>
            <a:xfrm>
              <a:off x="4876800" y="6679434"/>
              <a:ext cx="4267200" cy="11572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800" dirty="0">
                <a:solidFill>
                  <a:prstClr val="white"/>
                </a:solidFill>
                <a:latin typeface="Calibri"/>
              </a:endParaRPr>
            </a:p>
          </p:txBody>
        </p:sp>
      </p:grpSp>
      <p:pic>
        <p:nvPicPr>
          <p:cNvPr id="11" name="Picture 2" descr="S:\NAL\DOCS\USDA Logos\usda300small.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4266369" y="6304382"/>
            <a:ext cx="611263" cy="421251"/>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spTree>
    <p:extLst>
      <p:ext uri="{BB962C8B-B14F-4D97-AF65-F5344CB8AC3E}">
        <p14:creationId xmlns:p14="http://schemas.microsoft.com/office/powerpoint/2010/main" val="26800240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fontAlgn="auto">
              <a:spcBef>
                <a:spcPts val="0"/>
              </a:spcBef>
              <a:spcAft>
                <a:spcPts val="0"/>
              </a:spcAft>
            </a:pPr>
            <a:fld id="{DEFD1F76-46BF-4650-85EF-63BD03514616}" type="datetime1">
              <a:rPr lang="en-US" smtClean="0">
                <a:solidFill>
                  <a:prstClr val="black">
                    <a:tint val="75000"/>
                  </a:prstClr>
                </a:solidFill>
                <a:latin typeface="Calibri"/>
                <a:cs typeface="+mn-cs"/>
              </a:rPr>
              <a:t>12/20/2018</a:t>
            </a:fld>
            <a:endParaRPr lang="en-US" dirty="0">
              <a:solidFill>
                <a:prstClr val="black">
                  <a:tint val="75000"/>
                </a:prstClr>
              </a:solidFill>
              <a:latin typeface="Calibri"/>
              <a:cs typeface="+mn-cs"/>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fontAlgn="auto">
              <a:spcBef>
                <a:spcPts val="0"/>
              </a:spcBef>
              <a:spcAft>
                <a:spcPts val="0"/>
              </a:spcAft>
            </a:pPr>
            <a:r>
              <a:rPr lang="en-US" smtClean="0">
                <a:solidFill>
                  <a:prstClr val="black">
                    <a:tint val="75000"/>
                  </a:prstClr>
                </a:solidFill>
                <a:latin typeface="Calibri"/>
                <a:cs typeface="+mn-cs"/>
              </a:rPr>
              <a:t>https://data.nal.usda.gov</a:t>
            </a:r>
            <a:endParaRPr lang="en-US" dirty="0">
              <a:solidFill>
                <a:prstClr val="black">
                  <a:tint val="75000"/>
                </a:prstClr>
              </a:solidFill>
              <a:latin typeface="Calibri"/>
              <a:cs typeface="+mn-cs"/>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fontAlgn="auto">
              <a:spcBef>
                <a:spcPts val="0"/>
              </a:spcBef>
              <a:spcAft>
                <a:spcPts val="0"/>
              </a:spcAft>
            </a:pPr>
            <a:fld id="{D4243A02-4EF0-4266-B524-22859FACE49D}" type="slidenum">
              <a:rPr lang="en-US" smtClean="0">
                <a:solidFill>
                  <a:prstClr val="black">
                    <a:tint val="75000"/>
                  </a:prstClr>
                </a:solidFill>
                <a:latin typeface="Calibri"/>
                <a:cs typeface="+mn-cs"/>
              </a:rPr>
              <a:pPr fontAlgn="auto">
                <a:spcBef>
                  <a:spcPts val="0"/>
                </a:spcBef>
                <a:spcAft>
                  <a:spcPts val="0"/>
                </a:spcAft>
              </a:pPr>
              <a:t>‹#›</a:t>
            </a:fld>
            <a:endParaRPr lang="en-US" dirty="0">
              <a:solidFill>
                <a:prstClr val="black">
                  <a:tint val="75000"/>
                </a:prstClr>
              </a:solidFill>
              <a:latin typeface="Calibri"/>
              <a:cs typeface="+mn-cs"/>
            </a:endParaRPr>
          </a:p>
        </p:txBody>
      </p:sp>
      <p:grpSp>
        <p:nvGrpSpPr>
          <p:cNvPr id="7" name="Group 6"/>
          <p:cNvGrpSpPr/>
          <p:nvPr userDrawn="1"/>
        </p:nvGrpSpPr>
        <p:grpSpPr>
          <a:xfrm>
            <a:off x="0" y="6650045"/>
            <a:ext cx="9144000" cy="115720"/>
            <a:chOff x="0" y="6679434"/>
            <a:chExt cx="9144000" cy="115720"/>
          </a:xfrm>
        </p:grpSpPr>
        <p:sp>
          <p:nvSpPr>
            <p:cNvPr id="8" name="Rectangle 7"/>
            <p:cNvSpPr/>
            <p:nvPr/>
          </p:nvSpPr>
          <p:spPr>
            <a:xfrm>
              <a:off x="0" y="6679434"/>
              <a:ext cx="4267200" cy="11572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800" dirty="0">
                <a:solidFill>
                  <a:prstClr val="white"/>
                </a:solidFill>
                <a:latin typeface="Calibri"/>
              </a:endParaRPr>
            </a:p>
          </p:txBody>
        </p:sp>
        <p:sp>
          <p:nvSpPr>
            <p:cNvPr id="9" name="Rectangle 8"/>
            <p:cNvSpPr/>
            <p:nvPr/>
          </p:nvSpPr>
          <p:spPr>
            <a:xfrm>
              <a:off x="4876800" y="6679434"/>
              <a:ext cx="4267200" cy="11572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800" dirty="0">
                <a:solidFill>
                  <a:prstClr val="white"/>
                </a:solidFill>
                <a:latin typeface="Calibri"/>
              </a:endParaRPr>
            </a:p>
          </p:txBody>
        </p:sp>
      </p:grpSp>
      <p:pic>
        <p:nvPicPr>
          <p:cNvPr id="10" name="Picture 2" descr="S:\NAL\DOCS\USDA Logos\usda300small.jpg"/>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4266369" y="6304382"/>
            <a:ext cx="611263" cy="421251"/>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spTree>
    <p:extLst>
      <p:ext uri="{BB962C8B-B14F-4D97-AF65-F5344CB8AC3E}">
        <p14:creationId xmlns:p14="http://schemas.microsoft.com/office/powerpoint/2010/main" val="1553506672"/>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hf sldNum="0" hdr="0" dt="0"/>
  <p:txStyles>
    <p:titleStyle>
      <a:lvl1pPr algn="ctr" defTabSz="914400" rtl="0" eaLnBrk="1" latinLnBrk="0" hangingPunct="1">
        <a:spcBef>
          <a:spcPct val="0"/>
        </a:spcBef>
        <a:buNone/>
        <a:defRPr sz="4400" b="1" kern="1200">
          <a:solidFill>
            <a:schemeClr val="accent1">
              <a:lumMod val="75000"/>
            </a:schemeClr>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dmptool.org/plans/29159.pdf"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dmptool.org/plans/29159.pdf"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dmptool.org/plans/29159.pdf"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dmptool.org/plans/29159.pdf"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20.xml.rels><?xml version="1.0" encoding="UTF-8" standalone="yes"?>
<Relationships xmlns="http://schemas.openxmlformats.org/package/2006/relationships"><Relationship Id="rId3" Type="http://schemas.openxmlformats.org/officeDocument/2006/relationships/hyperlink" Target="https://dmptool.org/plans/29159.pdf"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dmptool.org/plans/29159.pdf" TargetMode="External"/><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23.xml.rels><?xml version="1.0" encoding="UTF-8" standalone="yes"?>
<Relationships xmlns="http://schemas.openxmlformats.org/package/2006/relationships"><Relationship Id="rId3" Type="http://schemas.openxmlformats.org/officeDocument/2006/relationships/hyperlink" Target="https://dmptool.org/plans/29159.pdf" TargetMode="External"/><Relationship Id="rId2" Type="http://schemas.openxmlformats.org/officeDocument/2006/relationships/notesSlide" Target="../notesSlides/notesSlide23.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5.PNG"/></Relationships>
</file>

<file path=ppt/slides/_rels/slide24.xml.rels><?xml version="1.0" encoding="UTF-8" standalone="yes"?>
<Relationships xmlns="http://schemas.openxmlformats.org/package/2006/relationships"><Relationship Id="rId3" Type="http://schemas.openxmlformats.org/officeDocument/2006/relationships/hyperlink" Target="mailto:NAL-ADC-Curators@ars.usda.gov" TargetMode="External"/><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6.xml"/><Relationship Id="rId1" Type="http://schemas.openxmlformats.org/officeDocument/2006/relationships/slideLayout" Target="../slideLayouts/slideLayout2.xml"/><Relationship Id="rId6" Type="http://schemas.openxmlformats.org/officeDocument/2006/relationships/hyperlink" Target="mailto:NAL-ADC-Curator@ars.usda.gov" TargetMode="External"/><Relationship Id="rId5" Type="http://schemas.openxmlformats.org/officeDocument/2006/relationships/hyperlink" Target="https://dmptool.org/" TargetMode="External"/><Relationship Id="rId4" Type="http://schemas.openxmlformats.org/officeDocument/2006/relationships/hyperlink" Target="https://www.nal.usda.gov/ks/data-management-resources"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7.xml.rels><?xml version="1.0" encoding="UTF-8" standalone="yes"?>
<Relationships xmlns="http://schemas.openxmlformats.org/package/2006/relationships"><Relationship Id="rId3" Type="http://schemas.openxmlformats.org/officeDocument/2006/relationships/hyperlink" Target="https://www.force11.org/group/fairgroup/fairprinciples"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Box 26"/>
          <p:cNvSpPr txBox="1"/>
          <p:nvPr/>
        </p:nvSpPr>
        <p:spPr>
          <a:xfrm>
            <a:off x="0" y="1260745"/>
            <a:ext cx="9144000" cy="1905000"/>
          </a:xfrm>
          <a:prstGeom prst="rect">
            <a:avLst/>
          </a:prstGeom>
          <a:solidFill>
            <a:srgbClr val="0000FF"/>
          </a:solid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fontAlgn="auto">
              <a:spcBef>
                <a:spcPts val="0"/>
              </a:spcBef>
              <a:spcAft>
                <a:spcPts val="0"/>
              </a:spcAft>
            </a:pPr>
            <a:r>
              <a:rPr lang="en-US" sz="2000" b="1" dirty="0" smtClean="0">
                <a:solidFill>
                  <a:srgbClr val="FFFFFF"/>
                </a:solidFill>
                <a:latin typeface="Arial" panose="020B0604020202020204" pitchFamily="34" charset="0"/>
                <a:ea typeface="Times New Roman"/>
                <a:cs typeface="Arial" panose="020B0604020202020204" pitchFamily="34" charset="0"/>
              </a:rPr>
              <a:t>National Agricultural Library</a:t>
            </a:r>
          </a:p>
          <a:p>
            <a:pPr algn="ctr" fontAlgn="auto">
              <a:spcBef>
                <a:spcPts val="0"/>
              </a:spcBef>
              <a:spcAft>
                <a:spcPts val="0"/>
              </a:spcAft>
            </a:pPr>
            <a:r>
              <a:rPr lang="en-US" sz="1600" b="1" dirty="0" smtClean="0">
                <a:solidFill>
                  <a:srgbClr val="FFFFFF"/>
                </a:solidFill>
                <a:latin typeface="Arial" panose="020B0604020202020204" pitchFamily="34" charset="0"/>
                <a:ea typeface="Times New Roman"/>
                <a:cs typeface="Arial" panose="020B0604020202020204" pitchFamily="34" charset="0"/>
              </a:rPr>
              <a:t>Knowledge Services Division</a:t>
            </a:r>
            <a:endParaRPr lang="en-US" sz="1100" dirty="0">
              <a:solidFill>
                <a:prstClr val="black"/>
              </a:solidFill>
              <a:latin typeface="Arial" panose="020B0604020202020204" pitchFamily="34" charset="0"/>
              <a:ea typeface="Times New Roman"/>
              <a:cs typeface="Arial" panose="020B0604020202020204" pitchFamily="34" charset="0"/>
            </a:endParaRPr>
          </a:p>
          <a:p>
            <a:pPr algn="ctr" fontAlgn="auto">
              <a:spcBef>
                <a:spcPts val="0"/>
              </a:spcBef>
              <a:spcAft>
                <a:spcPts val="0"/>
              </a:spcAft>
            </a:pPr>
            <a:r>
              <a:rPr lang="en-US" sz="900" b="1" dirty="0">
                <a:solidFill>
                  <a:srgbClr val="FFFFFF"/>
                </a:solidFill>
                <a:latin typeface="Arial" panose="020B0604020202020204" pitchFamily="34" charset="0"/>
                <a:ea typeface="Times New Roman"/>
                <a:cs typeface="Arial" panose="020B0604020202020204" pitchFamily="34" charset="0"/>
              </a:rPr>
              <a:t> </a:t>
            </a:r>
            <a:endParaRPr lang="en-US" sz="1100" dirty="0">
              <a:solidFill>
                <a:prstClr val="black"/>
              </a:solidFill>
              <a:latin typeface="Arial" panose="020B0604020202020204" pitchFamily="34" charset="0"/>
              <a:ea typeface="Times New Roman"/>
              <a:cs typeface="Arial" panose="020B0604020202020204" pitchFamily="34" charset="0"/>
            </a:endParaRPr>
          </a:p>
          <a:p>
            <a:pPr algn="ctr" fontAlgn="auto">
              <a:spcBef>
                <a:spcPts val="0"/>
              </a:spcBef>
              <a:spcAft>
                <a:spcPts val="0"/>
              </a:spcAft>
            </a:pPr>
            <a:r>
              <a:rPr lang="en-US" sz="3200" b="1" dirty="0" smtClean="0">
                <a:solidFill>
                  <a:srgbClr val="FFFFFF"/>
                </a:solidFill>
                <a:latin typeface="Arial" panose="020B0604020202020204" pitchFamily="34" charset="0"/>
                <a:ea typeface="Times New Roman"/>
                <a:cs typeface="Arial" panose="020B0604020202020204" pitchFamily="34" charset="0"/>
              </a:rPr>
              <a:t>Creating a Data Management Plan</a:t>
            </a:r>
            <a:endParaRPr lang="en-US" sz="1100" dirty="0">
              <a:solidFill>
                <a:prstClr val="black"/>
              </a:solidFill>
              <a:latin typeface="Arial" panose="020B0604020202020204" pitchFamily="34" charset="0"/>
              <a:ea typeface="Times New Roman"/>
              <a:cs typeface="Arial" panose="020B0604020202020204" pitchFamily="34" charset="0"/>
            </a:endParaRPr>
          </a:p>
          <a:p>
            <a:pPr algn="ctr" fontAlgn="auto">
              <a:spcBef>
                <a:spcPts val="0"/>
              </a:spcBef>
              <a:spcAft>
                <a:spcPts val="0"/>
              </a:spcAft>
            </a:pPr>
            <a:r>
              <a:rPr lang="en-US" sz="1200" dirty="0" smtClean="0">
                <a:solidFill>
                  <a:srgbClr val="FFFFFF"/>
                </a:solidFill>
                <a:latin typeface="Arial" panose="020B0604020202020204" pitchFamily="34" charset="0"/>
                <a:ea typeface="Times New Roman"/>
                <a:cs typeface="Arial" panose="020B0604020202020204" pitchFamily="34" charset="0"/>
              </a:rPr>
              <a:t>20 March 2018</a:t>
            </a:r>
            <a:r>
              <a:rPr lang="en-US" sz="900" dirty="0">
                <a:solidFill>
                  <a:srgbClr val="FFFFFF"/>
                </a:solidFill>
                <a:latin typeface="Arial" panose="020B0604020202020204" pitchFamily="34" charset="0"/>
                <a:ea typeface="Times New Roman"/>
                <a:cs typeface="Arial" panose="020B0604020202020204" pitchFamily="34" charset="0"/>
              </a:rPr>
              <a:t> </a:t>
            </a:r>
            <a:endParaRPr lang="en-US" sz="900" dirty="0" smtClean="0">
              <a:solidFill>
                <a:srgbClr val="FFFFFF"/>
              </a:solidFill>
              <a:latin typeface="Arial" panose="020B0604020202020204" pitchFamily="34" charset="0"/>
              <a:ea typeface="Times New Roman"/>
              <a:cs typeface="Arial" panose="020B0604020202020204" pitchFamily="34" charset="0"/>
            </a:endParaRPr>
          </a:p>
          <a:p>
            <a:pPr algn="ctr" fontAlgn="auto">
              <a:spcBef>
                <a:spcPts val="0"/>
              </a:spcBef>
              <a:spcAft>
                <a:spcPts val="0"/>
              </a:spcAft>
            </a:pPr>
            <a:endParaRPr lang="en-US" sz="1100" dirty="0">
              <a:solidFill>
                <a:prstClr val="black"/>
              </a:solidFill>
              <a:latin typeface="Arial" panose="020B0604020202020204" pitchFamily="34" charset="0"/>
              <a:ea typeface="Times New Roman"/>
              <a:cs typeface="Arial" panose="020B0604020202020204" pitchFamily="34" charset="0"/>
            </a:endParaRPr>
          </a:p>
          <a:p>
            <a:pPr lvl="1" fontAlgn="auto">
              <a:spcBef>
                <a:spcPts val="0"/>
              </a:spcBef>
              <a:spcAft>
                <a:spcPts val="0"/>
              </a:spcAft>
              <a:tabLst>
                <a:tab pos="4743450" algn="l"/>
              </a:tabLst>
            </a:pPr>
            <a:endParaRPr lang="en-US" sz="3600" b="1" dirty="0" smtClean="0">
              <a:solidFill>
                <a:srgbClr val="336600"/>
              </a:solidFill>
              <a:latin typeface="Arial" panose="020B0604020202020204" pitchFamily="34" charset="0"/>
              <a:ea typeface="Times New Roman"/>
              <a:cs typeface="Arial" panose="020B0604020202020204" pitchFamily="34" charset="0"/>
            </a:endParaRPr>
          </a:p>
          <a:p>
            <a:pPr fontAlgn="auto">
              <a:spcBef>
                <a:spcPts val="0"/>
              </a:spcBef>
              <a:spcAft>
                <a:spcPts val="0"/>
              </a:spcAft>
              <a:tabLst>
                <a:tab pos="4743450" algn="l"/>
              </a:tabLst>
            </a:pPr>
            <a:endParaRPr lang="en-US" sz="2000" b="1" dirty="0" smtClean="0">
              <a:solidFill>
                <a:srgbClr val="0000FF"/>
              </a:solidFill>
              <a:latin typeface="Arial" panose="020B0604020202020204" pitchFamily="34" charset="0"/>
              <a:ea typeface="Times New Roman"/>
              <a:cs typeface="Arial" panose="020B0604020202020204" pitchFamily="34" charset="0"/>
            </a:endParaRPr>
          </a:p>
          <a:p>
            <a:pPr marL="571500" indent="-571500" fontAlgn="auto">
              <a:spcBef>
                <a:spcPts val="0"/>
              </a:spcBef>
              <a:spcAft>
                <a:spcPts val="0"/>
              </a:spcAft>
              <a:buFont typeface="Arial" panose="020B0604020202020204" pitchFamily="34" charset="0"/>
              <a:buChar char="•"/>
              <a:tabLst>
                <a:tab pos="4743450" algn="l"/>
              </a:tabLst>
            </a:pPr>
            <a:r>
              <a:rPr lang="en-US" sz="2000" b="1" dirty="0" smtClean="0">
                <a:solidFill>
                  <a:srgbClr val="0000FF"/>
                </a:solidFill>
                <a:latin typeface="Arial" panose="020B0604020202020204" pitchFamily="34" charset="0"/>
                <a:ea typeface="Times New Roman"/>
                <a:cs typeface="Arial" panose="020B0604020202020204" pitchFamily="34" charset="0"/>
              </a:rPr>
              <a:t>The webinar will begin here momentarily.</a:t>
            </a:r>
          </a:p>
          <a:p>
            <a:pPr marL="571500" indent="-571500" fontAlgn="auto">
              <a:spcBef>
                <a:spcPts val="0"/>
              </a:spcBef>
              <a:spcAft>
                <a:spcPts val="0"/>
              </a:spcAft>
              <a:buFont typeface="Arial" panose="020B0604020202020204" pitchFamily="34" charset="0"/>
              <a:buChar char="•"/>
              <a:tabLst>
                <a:tab pos="4743450" algn="l"/>
              </a:tabLst>
            </a:pPr>
            <a:r>
              <a:rPr lang="en-US" sz="2000" b="1" dirty="0" smtClean="0">
                <a:solidFill>
                  <a:srgbClr val="0000FF"/>
                </a:solidFill>
                <a:latin typeface="Arial" panose="020B0604020202020204" pitchFamily="34" charset="0"/>
                <a:ea typeface="Times New Roman"/>
                <a:cs typeface="Arial" panose="020B0604020202020204" pitchFamily="34" charset="0"/>
              </a:rPr>
              <a:t>Please mute your audio upon entering the webinar.</a:t>
            </a:r>
          </a:p>
          <a:p>
            <a:pPr marL="571500" indent="-571500" fontAlgn="auto">
              <a:spcBef>
                <a:spcPts val="0"/>
              </a:spcBef>
              <a:spcAft>
                <a:spcPts val="0"/>
              </a:spcAft>
              <a:buFont typeface="Arial" panose="020B0604020202020204" pitchFamily="34" charset="0"/>
              <a:buChar char="•"/>
              <a:tabLst>
                <a:tab pos="4743450" algn="l"/>
              </a:tabLst>
            </a:pPr>
            <a:r>
              <a:rPr lang="en-US" sz="2000" b="1" dirty="0" smtClean="0">
                <a:solidFill>
                  <a:srgbClr val="0000FF"/>
                </a:solidFill>
                <a:latin typeface="Arial" panose="020B0604020202020204" pitchFamily="34" charset="0"/>
                <a:ea typeface="Times New Roman"/>
                <a:cs typeface="Arial" panose="020B0604020202020204" pitchFamily="34" charset="0"/>
              </a:rPr>
              <a:t>We will then open up audio for questions, or feel free to send questions via public chat at any point during the webinar.</a:t>
            </a:r>
            <a:r>
              <a:rPr lang="en-US" sz="2000" b="1" dirty="0">
                <a:solidFill>
                  <a:srgbClr val="0000FF"/>
                </a:solidFill>
                <a:latin typeface="Arial" panose="020B0604020202020204" pitchFamily="34" charset="0"/>
                <a:ea typeface="Times New Roman"/>
                <a:cs typeface="Arial" panose="020B0604020202020204" pitchFamily="34" charset="0"/>
              </a:rPr>
              <a:t> </a:t>
            </a:r>
          </a:p>
        </p:txBody>
      </p:sp>
      <p:sp>
        <p:nvSpPr>
          <p:cNvPr id="3" name="Title 2"/>
          <p:cNvSpPr>
            <a:spLocks noGrp="1"/>
          </p:cNvSpPr>
          <p:nvPr>
            <p:ph type="title"/>
          </p:nvPr>
        </p:nvSpPr>
        <p:spPr/>
        <p:txBody>
          <a:bodyPr/>
          <a:lstStyle/>
          <a:p>
            <a:r>
              <a:rPr lang="en-US" dirty="0" smtClean="0">
                <a:solidFill>
                  <a:schemeClr val="bg1"/>
                </a:solidFill>
              </a:rPr>
              <a:t>Welcome to the webinar</a:t>
            </a:r>
            <a:endParaRPr lang="en-US" dirty="0">
              <a:solidFill>
                <a:schemeClr val="bg1"/>
              </a:solidFill>
            </a:endParaRPr>
          </a:p>
        </p:txBody>
      </p:sp>
      <p:sp>
        <p:nvSpPr>
          <p:cNvPr id="6" name="Title 1"/>
          <p:cNvSpPr txBox="1">
            <a:spLocks/>
          </p:cNvSpPr>
          <p:nvPr/>
        </p:nvSpPr>
        <p:spPr>
          <a:xfrm>
            <a:off x="674687" y="171720"/>
            <a:ext cx="7772400" cy="108902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3200" b="1" kern="1200">
                <a:solidFill>
                  <a:schemeClr val="accent1">
                    <a:lumMod val="75000"/>
                  </a:schemeClr>
                </a:solidFill>
                <a:latin typeface="Arial" pitchFamily="34" charset="0"/>
                <a:ea typeface="+mj-ea"/>
                <a:cs typeface="Arial" pitchFamily="34" charset="0"/>
              </a:defRPr>
            </a:lvl1pPr>
          </a:lstStyle>
          <a:p>
            <a:pPr fontAlgn="auto">
              <a:spcAft>
                <a:spcPts val="0"/>
              </a:spcAft>
            </a:pPr>
            <a:r>
              <a:rPr lang="en-US" dirty="0" smtClean="0">
                <a:solidFill>
                  <a:srgbClr val="0000FF"/>
                </a:solidFill>
              </a:rPr>
              <a:t>Welcome to the webinar!</a:t>
            </a:r>
            <a:endParaRPr lang="en-US" dirty="0">
              <a:solidFill>
                <a:srgbClr val="0000FF"/>
              </a:solidFill>
            </a:endParaRPr>
          </a:p>
        </p:txBody>
      </p:sp>
    </p:spTree>
    <p:extLst>
      <p:ext uri="{BB962C8B-B14F-4D97-AF65-F5344CB8AC3E}">
        <p14:creationId xmlns:p14="http://schemas.microsoft.com/office/powerpoint/2010/main" val="265110737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5"/>
          <p:cNvSpPr>
            <a:spLocks noGrp="1"/>
          </p:cNvSpPr>
          <p:nvPr>
            <p:ph type="ftr" sz="quarter" idx="11"/>
          </p:nvPr>
        </p:nvSpPr>
        <p:spPr>
          <a:xfrm>
            <a:off x="5838940" y="6246181"/>
            <a:ext cx="3056261" cy="365125"/>
          </a:xfrm>
        </p:spPr>
        <p:txBody>
          <a:bodyPr/>
          <a:lstStyle/>
          <a:p>
            <a:r>
              <a:rPr lang="en-US" sz="1800" dirty="0">
                <a:solidFill>
                  <a:schemeClr val="tx1"/>
                </a:solidFill>
                <a:latin typeface="Calibri"/>
              </a:rPr>
              <a:t>https://www.nal.usda.gov/ks/</a:t>
            </a:r>
          </a:p>
        </p:txBody>
      </p:sp>
      <p:sp>
        <p:nvSpPr>
          <p:cNvPr id="3" name="Content Placeholder 2"/>
          <p:cNvSpPr>
            <a:spLocks noGrp="1"/>
          </p:cNvSpPr>
          <p:nvPr>
            <p:ph idx="1"/>
          </p:nvPr>
        </p:nvSpPr>
        <p:spPr>
          <a:xfrm>
            <a:off x="523301" y="1417638"/>
            <a:ext cx="8229600" cy="4641639"/>
          </a:xfrm>
        </p:spPr>
        <p:txBody>
          <a:bodyPr>
            <a:noAutofit/>
          </a:bodyPr>
          <a:lstStyle/>
          <a:p>
            <a:pPr eaLnBrk="0" fontAlgn="base" hangingPunct="0">
              <a:spcBef>
                <a:spcPct val="30000"/>
              </a:spcBef>
              <a:spcAft>
                <a:spcPct val="0"/>
              </a:spcAft>
              <a:defRPr/>
            </a:pPr>
            <a:r>
              <a:rPr lang="en-US" sz="3200" dirty="0" smtClean="0">
                <a:latin typeface="Arial" charset="0"/>
              </a:rPr>
              <a:t>Describe the data</a:t>
            </a:r>
          </a:p>
          <a:p>
            <a:pPr lvl="1" eaLnBrk="0" fontAlgn="base" hangingPunct="0">
              <a:spcBef>
                <a:spcPct val="30000"/>
              </a:spcBef>
              <a:spcAft>
                <a:spcPct val="0"/>
              </a:spcAft>
              <a:defRPr/>
            </a:pPr>
            <a:r>
              <a:rPr lang="en-US" sz="2800" dirty="0" smtClean="0">
                <a:latin typeface="Arial" charset="0"/>
              </a:rPr>
              <a:t>Digital / non-digital?</a:t>
            </a:r>
          </a:p>
          <a:p>
            <a:pPr lvl="1" eaLnBrk="0" fontAlgn="base" hangingPunct="0">
              <a:spcBef>
                <a:spcPct val="30000"/>
              </a:spcBef>
              <a:spcAft>
                <a:spcPct val="0"/>
              </a:spcAft>
              <a:defRPr/>
            </a:pPr>
            <a:r>
              <a:rPr lang="en-US" sz="2800" dirty="0" smtClean="0">
                <a:latin typeface="Arial" charset="0"/>
              </a:rPr>
              <a:t>How will data be generated?</a:t>
            </a:r>
          </a:p>
          <a:p>
            <a:pPr lvl="1" eaLnBrk="0" fontAlgn="base" hangingPunct="0">
              <a:spcBef>
                <a:spcPct val="30000"/>
              </a:spcBef>
              <a:spcAft>
                <a:spcPct val="0"/>
              </a:spcAft>
              <a:defRPr/>
            </a:pPr>
            <a:r>
              <a:rPr lang="en-US" sz="2800" dirty="0" smtClean="0">
                <a:latin typeface="Arial" charset="0"/>
              </a:rPr>
              <a:t>How will metadata be generated?</a:t>
            </a:r>
          </a:p>
          <a:p>
            <a:pPr eaLnBrk="0" fontAlgn="base" hangingPunct="0">
              <a:spcBef>
                <a:spcPct val="30000"/>
              </a:spcBef>
              <a:spcAft>
                <a:spcPct val="0"/>
              </a:spcAft>
              <a:defRPr/>
            </a:pPr>
            <a:r>
              <a:rPr lang="en-US" sz="3200" dirty="0" smtClean="0">
                <a:latin typeface="Arial" charset="0"/>
              </a:rPr>
              <a:t>Will raw or processed data be reused from other studies?</a:t>
            </a:r>
          </a:p>
          <a:p>
            <a:pPr lvl="1" eaLnBrk="0" fontAlgn="base" hangingPunct="0">
              <a:spcBef>
                <a:spcPct val="30000"/>
              </a:spcBef>
              <a:spcAft>
                <a:spcPct val="0"/>
              </a:spcAft>
              <a:defRPr/>
            </a:pPr>
            <a:r>
              <a:rPr lang="en-US" sz="2800" dirty="0" smtClean="0">
                <a:latin typeface="Arial" charset="0"/>
              </a:rPr>
              <a:t>Name the anticipated sources</a:t>
            </a:r>
          </a:p>
          <a:p>
            <a:pPr lvl="1" eaLnBrk="0" fontAlgn="base" hangingPunct="0">
              <a:spcBef>
                <a:spcPct val="30000"/>
              </a:spcBef>
              <a:spcAft>
                <a:spcPct val="0"/>
              </a:spcAft>
              <a:defRPr/>
            </a:pPr>
            <a:endParaRPr lang="en-US" sz="1400" dirty="0" smtClean="0">
              <a:latin typeface="Arial" charset="0"/>
            </a:endParaRPr>
          </a:p>
          <a:p>
            <a:pPr marL="285750" indent="-285750" eaLnBrk="0" fontAlgn="base" hangingPunct="0">
              <a:spcBef>
                <a:spcPct val="30000"/>
              </a:spcBef>
              <a:spcAft>
                <a:spcPct val="0"/>
              </a:spcAft>
              <a:defRPr/>
            </a:pPr>
            <a:endParaRPr lang="en-US" sz="1800" dirty="0">
              <a:latin typeface="Arial" charset="0"/>
            </a:endParaRPr>
          </a:p>
        </p:txBody>
      </p:sp>
      <p:sp>
        <p:nvSpPr>
          <p:cNvPr id="2" name="Title 1"/>
          <p:cNvSpPr>
            <a:spLocks noGrp="1"/>
          </p:cNvSpPr>
          <p:nvPr>
            <p:ph type="title"/>
          </p:nvPr>
        </p:nvSpPr>
        <p:spPr/>
        <p:txBody>
          <a:bodyPr/>
          <a:lstStyle/>
          <a:p>
            <a:r>
              <a:rPr lang="en-US" dirty="0" smtClean="0">
                <a:solidFill>
                  <a:schemeClr val="accent2"/>
                </a:solidFill>
              </a:rPr>
              <a:t>1. Expected Data Types</a:t>
            </a:r>
            <a:endParaRPr lang="en-US" dirty="0"/>
          </a:p>
        </p:txBody>
      </p:sp>
    </p:spTree>
    <p:extLst>
      <p:ext uri="{BB962C8B-B14F-4D97-AF65-F5344CB8AC3E}">
        <p14:creationId xmlns:p14="http://schemas.microsoft.com/office/powerpoint/2010/main" val="157019609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5"/>
          <p:cNvSpPr>
            <a:spLocks noGrp="1"/>
          </p:cNvSpPr>
          <p:nvPr>
            <p:ph type="ftr" sz="quarter" idx="11"/>
          </p:nvPr>
        </p:nvSpPr>
        <p:spPr>
          <a:xfrm>
            <a:off x="5783855" y="6246181"/>
            <a:ext cx="3111346" cy="365125"/>
          </a:xfrm>
        </p:spPr>
        <p:txBody>
          <a:bodyPr/>
          <a:lstStyle/>
          <a:p>
            <a:r>
              <a:rPr lang="en-US" sz="1800" dirty="0">
                <a:solidFill>
                  <a:schemeClr val="tx1"/>
                </a:solidFill>
                <a:latin typeface="Calibri"/>
              </a:rPr>
              <a:t>https://www.nal.usda.gov/ks/</a:t>
            </a:r>
          </a:p>
        </p:txBody>
      </p:sp>
      <p:sp>
        <p:nvSpPr>
          <p:cNvPr id="3" name="Content Placeholder 2"/>
          <p:cNvSpPr>
            <a:spLocks noGrp="1"/>
          </p:cNvSpPr>
          <p:nvPr>
            <p:ph idx="1"/>
          </p:nvPr>
        </p:nvSpPr>
        <p:spPr>
          <a:xfrm>
            <a:off x="457200" y="5110619"/>
            <a:ext cx="8229600" cy="1004531"/>
          </a:xfrm>
        </p:spPr>
        <p:txBody>
          <a:bodyPr>
            <a:noAutofit/>
          </a:bodyPr>
          <a:lstStyle/>
          <a:p>
            <a:pPr lvl="1" eaLnBrk="0" fontAlgn="base" hangingPunct="0">
              <a:spcBef>
                <a:spcPct val="30000"/>
              </a:spcBef>
              <a:spcAft>
                <a:spcPct val="0"/>
              </a:spcAft>
              <a:defRPr/>
            </a:pPr>
            <a:endParaRPr lang="en-US" sz="1400" dirty="0" smtClean="0">
              <a:latin typeface="Arial" charset="0"/>
            </a:endParaRPr>
          </a:p>
          <a:p>
            <a:pPr marL="0" indent="0" algn="ctr" eaLnBrk="0" fontAlgn="base" hangingPunct="0">
              <a:spcBef>
                <a:spcPct val="30000"/>
              </a:spcBef>
              <a:spcAft>
                <a:spcPct val="0"/>
              </a:spcAft>
              <a:buNone/>
              <a:defRPr/>
            </a:pPr>
            <a:r>
              <a:rPr lang="en-US" sz="1800" dirty="0">
                <a:latin typeface="Arial" charset="0"/>
              </a:rPr>
              <a:t>DMP for </a:t>
            </a:r>
            <a:r>
              <a:rPr lang="en-US" sz="1800" dirty="0" smtClean="0">
                <a:latin typeface="Arial" charset="0"/>
              </a:rPr>
              <a:t>“Investigating </a:t>
            </a:r>
            <a:r>
              <a:rPr lang="en-US" sz="1800" dirty="0">
                <a:latin typeface="Arial" charset="0"/>
              </a:rPr>
              <a:t>the Genetic Diversity of </a:t>
            </a:r>
            <a:r>
              <a:rPr lang="en-US" sz="1800" dirty="0" err="1">
                <a:latin typeface="Arial" charset="0"/>
              </a:rPr>
              <a:t>Pantoea</a:t>
            </a:r>
            <a:r>
              <a:rPr lang="en-US" sz="1800" dirty="0">
                <a:latin typeface="Arial" charset="0"/>
              </a:rPr>
              <a:t> </a:t>
            </a:r>
            <a:r>
              <a:rPr lang="en-US" sz="1800" dirty="0" err="1">
                <a:latin typeface="Arial" charset="0"/>
              </a:rPr>
              <a:t>ananatis</a:t>
            </a:r>
            <a:r>
              <a:rPr lang="en-US" sz="1800" dirty="0">
                <a:latin typeface="Arial" charset="0"/>
              </a:rPr>
              <a:t> strains</a:t>
            </a:r>
          </a:p>
          <a:p>
            <a:pPr marL="0" indent="0" algn="ctr" eaLnBrk="0" fontAlgn="base" hangingPunct="0">
              <a:spcBef>
                <a:spcPct val="30000"/>
              </a:spcBef>
              <a:spcAft>
                <a:spcPct val="0"/>
              </a:spcAft>
              <a:buNone/>
              <a:defRPr/>
            </a:pPr>
            <a:r>
              <a:rPr lang="en-US" sz="1800" dirty="0">
                <a:latin typeface="Arial" charset="0"/>
              </a:rPr>
              <a:t>endemic to </a:t>
            </a:r>
            <a:r>
              <a:rPr lang="en-US" sz="1800" dirty="0" smtClean="0">
                <a:latin typeface="Arial" charset="0"/>
              </a:rPr>
              <a:t>Georgia” found at </a:t>
            </a:r>
            <a:r>
              <a:rPr lang="en-US" sz="1800" dirty="0" smtClean="0">
                <a:latin typeface="Arial" charset="0"/>
                <a:hlinkClick r:id="rId3"/>
              </a:rPr>
              <a:t>https</a:t>
            </a:r>
            <a:r>
              <a:rPr lang="en-US" sz="1800" dirty="0">
                <a:latin typeface="Arial" charset="0"/>
                <a:hlinkClick r:id="rId3"/>
              </a:rPr>
              <a:t>://</a:t>
            </a:r>
            <a:r>
              <a:rPr lang="en-US" sz="1800" dirty="0" smtClean="0">
                <a:latin typeface="Arial" charset="0"/>
                <a:hlinkClick r:id="rId3"/>
              </a:rPr>
              <a:t>dmptool.org/plans/29159.pdf</a:t>
            </a:r>
            <a:r>
              <a:rPr lang="en-US" sz="1800" dirty="0" smtClean="0">
                <a:latin typeface="Arial" charset="0"/>
              </a:rPr>
              <a:t> </a:t>
            </a:r>
            <a:endParaRPr lang="en-US" sz="1800" dirty="0">
              <a:latin typeface="Arial" charset="0"/>
            </a:endParaRPr>
          </a:p>
        </p:txBody>
      </p:sp>
      <p:pic>
        <p:nvPicPr>
          <p:cNvPr id="4" name="Picture 3" title="expected data type"/>
          <p:cNvPicPr>
            <a:picLocks noChangeAspect="1"/>
          </p:cNvPicPr>
          <p:nvPr/>
        </p:nvPicPr>
        <p:blipFill rotWithShape="1">
          <a:blip r:embed="rId4">
            <a:extLst>
              <a:ext uri="{28A0092B-C50C-407E-A947-70E740481C1C}">
                <a14:useLocalDpi xmlns:a14="http://schemas.microsoft.com/office/drawing/2010/main" val="0"/>
              </a:ext>
            </a:extLst>
          </a:blip>
          <a:srcRect t="133" b="47772"/>
          <a:stretch/>
        </p:blipFill>
        <p:spPr>
          <a:xfrm>
            <a:off x="1235185" y="1190667"/>
            <a:ext cx="6673630" cy="4032686"/>
          </a:xfrm>
          <a:prstGeom prst="rect">
            <a:avLst/>
          </a:prstGeom>
          <a:ln>
            <a:solidFill>
              <a:schemeClr val="tx1"/>
            </a:solidFill>
          </a:ln>
        </p:spPr>
      </p:pic>
      <p:sp>
        <p:nvSpPr>
          <p:cNvPr id="7" name="Oval 6" title="expected data type"/>
          <p:cNvSpPr/>
          <p:nvPr/>
        </p:nvSpPr>
        <p:spPr>
          <a:xfrm>
            <a:off x="1578281" y="2164565"/>
            <a:ext cx="1565751" cy="338203"/>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dirty="0" smtClean="0">
                <a:solidFill>
                  <a:schemeClr val="accent2"/>
                </a:solidFill>
              </a:rPr>
              <a:t>Expected Data Types</a:t>
            </a:r>
            <a:endParaRPr lang="en-US" dirty="0"/>
          </a:p>
        </p:txBody>
      </p:sp>
    </p:spTree>
    <p:extLst>
      <p:ext uri="{BB962C8B-B14F-4D97-AF65-F5344CB8AC3E}">
        <p14:creationId xmlns:p14="http://schemas.microsoft.com/office/powerpoint/2010/main" val="7400745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grpId="0" nodeType="clickEffect">
                                  <p:stCondLst>
                                    <p:cond delay="0"/>
                                  </p:stCondLst>
                                  <p:childTnLst>
                                    <p:animEffect transition="out" filter="fade">
                                      <p:cBhvr>
                                        <p:cTn id="6" dur="500" tmFilter="0, 0; .2, .5; .8, .5; 1, 0"/>
                                        <p:tgtEl>
                                          <p:spTgt spid="7"/>
                                        </p:tgtEl>
                                      </p:cBhvr>
                                    </p:animEffect>
                                    <p:animScale>
                                      <p:cBhvr>
                                        <p:cTn id="7" dur="250" autoRev="1" fill="hold"/>
                                        <p:tgtEl>
                                          <p:spTgt spid="7"/>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5"/>
          <p:cNvSpPr>
            <a:spLocks noGrp="1"/>
          </p:cNvSpPr>
          <p:nvPr>
            <p:ph type="ftr" sz="quarter" idx="11"/>
          </p:nvPr>
        </p:nvSpPr>
        <p:spPr>
          <a:xfrm>
            <a:off x="5794872" y="6246181"/>
            <a:ext cx="3100329" cy="365125"/>
          </a:xfrm>
        </p:spPr>
        <p:txBody>
          <a:bodyPr/>
          <a:lstStyle/>
          <a:p>
            <a:r>
              <a:rPr lang="en-US" sz="1800" dirty="0">
                <a:solidFill>
                  <a:schemeClr val="tx1"/>
                </a:solidFill>
                <a:latin typeface="Calibri"/>
              </a:rPr>
              <a:t>https://www.nal.usda.gov/ks/</a:t>
            </a:r>
          </a:p>
        </p:txBody>
      </p:sp>
      <p:sp>
        <p:nvSpPr>
          <p:cNvPr id="3" name="Content Placeholder 2"/>
          <p:cNvSpPr>
            <a:spLocks noGrp="1"/>
          </p:cNvSpPr>
          <p:nvPr>
            <p:ph idx="1"/>
          </p:nvPr>
        </p:nvSpPr>
        <p:spPr>
          <a:xfrm>
            <a:off x="523301" y="1417638"/>
            <a:ext cx="8229600" cy="4641639"/>
          </a:xfrm>
        </p:spPr>
        <p:txBody>
          <a:bodyPr>
            <a:noAutofit/>
          </a:bodyPr>
          <a:lstStyle/>
          <a:p>
            <a:pPr eaLnBrk="0" fontAlgn="base" hangingPunct="0">
              <a:spcBef>
                <a:spcPct val="30000"/>
              </a:spcBef>
              <a:spcAft>
                <a:spcPct val="0"/>
              </a:spcAft>
              <a:defRPr/>
            </a:pPr>
            <a:r>
              <a:rPr lang="en-US" sz="3200" dirty="0" smtClean="0">
                <a:latin typeface="Arial" charset="0"/>
              </a:rPr>
              <a:t>Describe the data formats</a:t>
            </a:r>
          </a:p>
          <a:p>
            <a:pPr lvl="1" eaLnBrk="0" fontAlgn="base" hangingPunct="0">
              <a:spcBef>
                <a:spcPct val="30000"/>
              </a:spcBef>
              <a:spcAft>
                <a:spcPct val="0"/>
              </a:spcAft>
              <a:defRPr/>
            </a:pPr>
            <a:r>
              <a:rPr lang="en-US" dirty="0" smtClean="0">
                <a:latin typeface="Arial" charset="0"/>
              </a:rPr>
              <a:t>Describe for both raw and processed data</a:t>
            </a:r>
          </a:p>
          <a:p>
            <a:pPr lvl="1" eaLnBrk="0" fontAlgn="base" hangingPunct="0">
              <a:spcBef>
                <a:spcPct val="30000"/>
              </a:spcBef>
              <a:spcAft>
                <a:spcPct val="0"/>
              </a:spcAft>
              <a:defRPr/>
            </a:pPr>
            <a:r>
              <a:rPr lang="en-US" dirty="0" smtClean="0">
                <a:latin typeface="Arial" charset="0"/>
              </a:rPr>
              <a:t>Plans to digitize non-digital data?</a:t>
            </a:r>
          </a:p>
          <a:p>
            <a:pPr lvl="1" eaLnBrk="0" fontAlgn="base" hangingPunct="0">
              <a:spcBef>
                <a:spcPct val="30000"/>
              </a:spcBef>
              <a:spcAft>
                <a:spcPct val="0"/>
              </a:spcAft>
              <a:defRPr/>
            </a:pPr>
            <a:r>
              <a:rPr lang="en-US" dirty="0" smtClean="0">
                <a:latin typeface="Arial" charset="0"/>
              </a:rPr>
              <a:t>Machine readable?</a:t>
            </a:r>
          </a:p>
          <a:p>
            <a:pPr eaLnBrk="0" fontAlgn="base" hangingPunct="0">
              <a:spcBef>
                <a:spcPct val="30000"/>
              </a:spcBef>
              <a:spcAft>
                <a:spcPct val="0"/>
              </a:spcAft>
              <a:defRPr/>
            </a:pPr>
            <a:r>
              <a:rPr lang="en-US" sz="3200" dirty="0" smtClean="0">
                <a:latin typeface="Arial" charset="0"/>
              </a:rPr>
              <a:t>Standards / schemas used to structure / store / share data and metadata</a:t>
            </a:r>
          </a:p>
          <a:p>
            <a:pPr lvl="1" eaLnBrk="0" fontAlgn="base" hangingPunct="0">
              <a:spcBef>
                <a:spcPct val="30000"/>
              </a:spcBef>
              <a:spcAft>
                <a:spcPct val="0"/>
              </a:spcAft>
              <a:defRPr/>
            </a:pPr>
            <a:r>
              <a:rPr lang="en-US" dirty="0" smtClean="0">
                <a:latin typeface="Arial" charset="0"/>
              </a:rPr>
              <a:t>Community-recognized / non-proprietary standards encouraged</a:t>
            </a:r>
          </a:p>
          <a:p>
            <a:pPr lvl="1" eaLnBrk="0" fontAlgn="base" hangingPunct="0">
              <a:spcBef>
                <a:spcPct val="30000"/>
              </a:spcBef>
              <a:spcAft>
                <a:spcPct val="0"/>
              </a:spcAft>
              <a:defRPr/>
            </a:pPr>
            <a:r>
              <a:rPr lang="en-US" dirty="0" smtClean="0">
                <a:latin typeface="Arial" charset="0"/>
              </a:rPr>
              <a:t>Name and link to published data dictionaries, data standards, or ontologies </a:t>
            </a:r>
          </a:p>
          <a:p>
            <a:pPr lvl="1" eaLnBrk="0" fontAlgn="base" hangingPunct="0">
              <a:spcBef>
                <a:spcPct val="30000"/>
              </a:spcBef>
              <a:spcAft>
                <a:spcPct val="0"/>
              </a:spcAft>
              <a:defRPr/>
            </a:pPr>
            <a:endParaRPr lang="en-US" sz="1400" dirty="0" smtClean="0">
              <a:latin typeface="Arial" charset="0"/>
            </a:endParaRPr>
          </a:p>
          <a:p>
            <a:pPr marL="285750" indent="-285750" eaLnBrk="0" fontAlgn="base" hangingPunct="0">
              <a:spcBef>
                <a:spcPct val="30000"/>
              </a:spcBef>
              <a:spcAft>
                <a:spcPct val="0"/>
              </a:spcAft>
              <a:defRPr/>
            </a:pPr>
            <a:endParaRPr lang="en-US" sz="1800" dirty="0">
              <a:latin typeface="Arial" charset="0"/>
            </a:endParaRPr>
          </a:p>
        </p:txBody>
      </p:sp>
      <p:sp>
        <p:nvSpPr>
          <p:cNvPr id="2" name="Title 1"/>
          <p:cNvSpPr>
            <a:spLocks noGrp="1"/>
          </p:cNvSpPr>
          <p:nvPr>
            <p:ph type="title"/>
          </p:nvPr>
        </p:nvSpPr>
        <p:spPr/>
        <p:txBody>
          <a:bodyPr/>
          <a:lstStyle/>
          <a:p>
            <a:r>
              <a:rPr lang="en-US" dirty="0" smtClean="0">
                <a:solidFill>
                  <a:schemeClr val="accent2"/>
                </a:solidFill>
              </a:rPr>
              <a:t>2. Data Formats and Standards</a:t>
            </a:r>
            <a:endParaRPr lang="en-US" dirty="0"/>
          </a:p>
        </p:txBody>
      </p:sp>
    </p:spTree>
    <p:extLst>
      <p:ext uri="{BB962C8B-B14F-4D97-AF65-F5344CB8AC3E}">
        <p14:creationId xmlns:p14="http://schemas.microsoft.com/office/powerpoint/2010/main" val="93584606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5"/>
          <p:cNvSpPr>
            <a:spLocks noGrp="1"/>
          </p:cNvSpPr>
          <p:nvPr>
            <p:ph type="ftr" sz="quarter" idx="11"/>
          </p:nvPr>
        </p:nvSpPr>
        <p:spPr>
          <a:xfrm>
            <a:off x="5883007" y="6246181"/>
            <a:ext cx="3012194" cy="365125"/>
          </a:xfrm>
        </p:spPr>
        <p:txBody>
          <a:bodyPr/>
          <a:lstStyle/>
          <a:p>
            <a:r>
              <a:rPr lang="en-US" sz="1800" dirty="0">
                <a:solidFill>
                  <a:schemeClr val="tx1"/>
                </a:solidFill>
                <a:latin typeface="Calibri"/>
              </a:rPr>
              <a:t>https://www.nal.usda.gov/ks/</a:t>
            </a:r>
          </a:p>
        </p:txBody>
      </p:sp>
      <p:sp>
        <p:nvSpPr>
          <p:cNvPr id="3" name="Content Placeholder 2"/>
          <p:cNvSpPr>
            <a:spLocks noGrp="1"/>
          </p:cNvSpPr>
          <p:nvPr>
            <p:ph idx="1"/>
          </p:nvPr>
        </p:nvSpPr>
        <p:spPr>
          <a:xfrm>
            <a:off x="457200" y="5110619"/>
            <a:ext cx="8229600" cy="1004531"/>
          </a:xfrm>
        </p:spPr>
        <p:txBody>
          <a:bodyPr>
            <a:noAutofit/>
          </a:bodyPr>
          <a:lstStyle/>
          <a:p>
            <a:pPr lvl="1" eaLnBrk="0" fontAlgn="base" hangingPunct="0">
              <a:spcBef>
                <a:spcPct val="30000"/>
              </a:spcBef>
              <a:spcAft>
                <a:spcPct val="0"/>
              </a:spcAft>
              <a:defRPr/>
            </a:pPr>
            <a:endParaRPr lang="en-US" sz="1400" dirty="0" smtClean="0">
              <a:latin typeface="Arial" charset="0"/>
            </a:endParaRPr>
          </a:p>
          <a:p>
            <a:pPr marL="0" indent="0" algn="ctr" eaLnBrk="0" fontAlgn="base" hangingPunct="0">
              <a:spcBef>
                <a:spcPct val="30000"/>
              </a:spcBef>
              <a:spcAft>
                <a:spcPct val="0"/>
              </a:spcAft>
              <a:buNone/>
              <a:defRPr/>
            </a:pPr>
            <a:r>
              <a:rPr lang="en-US" sz="1800" dirty="0">
                <a:latin typeface="Arial" charset="0"/>
              </a:rPr>
              <a:t>DMP for </a:t>
            </a:r>
            <a:r>
              <a:rPr lang="en-US" sz="1800" dirty="0" smtClean="0">
                <a:latin typeface="Arial" charset="0"/>
              </a:rPr>
              <a:t>“Investigating </a:t>
            </a:r>
            <a:r>
              <a:rPr lang="en-US" sz="1800" dirty="0">
                <a:latin typeface="Arial" charset="0"/>
              </a:rPr>
              <a:t>the Genetic Diversity of </a:t>
            </a:r>
            <a:r>
              <a:rPr lang="en-US" sz="1800" dirty="0" err="1">
                <a:latin typeface="Arial" charset="0"/>
              </a:rPr>
              <a:t>Pantoea</a:t>
            </a:r>
            <a:r>
              <a:rPr lang="en-US" sz="1800" dirty="0">
                <a:latin typeface="Arial" charset="0"/>
              </a:rPr>
              <a:t> </a:t>
            </a:r>
            <a:r>
              <a:rPr lang="en-US" sz="1800" dirty="0" err="1">
                <a:latin typeface="Arial" charset="0"/>
              </a:rPr>
              <a:t>ananatis</a:t>
            </a:r>
            <a:r>
              <a:rPr lang="en-US" sz="1800" dirty="0">
                <a:latin typeface="Arial" charset="0"/>
              </a:rPr>
              <a:t> strains</a:t>
            </a:r>
          </a:p>
          <a:p>
            <a:pPr marL="0" indent="0" algn="ctr" eaLnBrk="0" fontAlgn="base" hangingPunct="0">
              <a:spcBef>
                <a:spcPct val="30000"/>
              </a:spcBef>
              <a:spcAft>
                <a:spcPct val="0"/>
              </a:spcAft>
              <a:buNone/>
              <a:defRPr/>
            </a:pPr>
            <a:r>
              <a:rPr lang="en-US" sz="1800" dirty="0">
                <a:latin typeface="Arial" charset="0"/>
              </a:rPr>
              <a:t>endemic to </a:t>
            </a:r>
            <a:r>
              <a:rPr lang="en-US" sz="1800" dirty="0" smtClean="0">
                <a:latin typeface="Arial" charset="0"/>
              </a:rPr>
              <a:t>Georgia” found at </a:t>
            </a:r>
            <a:r>
              <a:rPr lang="en-US" sz="1800" dirty="0" smtClean="0">
                <a:latin typeface="Arial" charset="0"/>
                <a:hlinkClick r:id="rId3"/>
              </a:rPr>
              <a:t>https</a:t>
            </a:r>
            <a:r>
              <a:rPr lang="en-US" sz="1800" dirty="0">
                <a:latin typeface="Arial" charset="0"/>
                <a:hlinkClick r:id="rId3"/>
              </a:rPr>
              <a:t>://</a:t>
            </a:r>
            <a:r>
              <a:rPr lang="en-US" sz="1800" dirty="0" smtClean="0">
                <a:latin typeface="Arial" charset="0"/>
                <a:hlinkClick r:id="rId3"/>
              </a:rPr>
              <a:t>dmptool.org/plans/29159.pdf</a:t>
            </a:r>
            <a:r>
              <a:rPr lang="en-US" sz="1800" dirty="0" smtClean="0">
                <a:latin typeface="Arial" charset="0"/>
              </a:rPr>
              <a:t> </a:t>
            </a:r>
            <a:endParaRPr lang="en-US" sz="1800" dirty="0">
              <a:latin typeface="Arial" charset="0"/>
            </a:endParaRPr>
          </a:p>
        </p:txBody>
      </p:sp>
      <p:pic>
        <p:nvPicPr>
          <p:cNvPr id="4" name="Picture 3" title="data format"/>
          <p:cNvPicPr>
            <a:picLocks noChangeAspect="1"/>
          </p:cNvPicPr>
          <p:nvPr/>
        </p:nvPicPr>
        <p:blipFill rotWithShape="1">
          <a:blip r:embed="rId4">
            <a:extLst>
              <a:ext uri="{28A0092B-C50C-407E-A947-70E740481C1C}">
                <a14:useLocalDpi xmlns:a14="http://schemas.microsoft.com/office/drawing/2010/main" val="0"/>
              </a:ext>
            </a:extLst>
          </a:blip>
          <a:srcRect t="23911" b="28516"/>
          <a:stretch/>
        </p:blipFill>
        <p:spPr>
          <a:xfrm>
            <a:off x="1235185" y="1427967"/>
            <a:ext cx="6673630" cy="3682652"/>
          </a:xfrm>
          <a:prstGeom prst="rect">
            <a:avLst/>
          </a:prstGeom>
          <a:ln>
            <a:solidFill>
              <a:schemeClr val="tx1"/>
            </a:solidFill>
          </a:ln>
        </p:spPr>
      </p:pic>
      <p:sp>
        <p:nvSpPr>
          <p:cNvPr id="5" name="Oval 4" title="data format"/>
          <p:cNvSpPr/>
          <p:nvPr/>
        </p:nvSpPr>
        <p:spPr>
          <a:xfrm>
            <a:off x="1553228" y="3732755"/>
            <a:ext cx="1189972" cy="338203"/>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dirty="0">
                <a:solidFill>
                  <a:schemeClr val="accent2"/>
                </a:solidFill>
              </a:rPr>
              <a:t>Data Formats and Standards</a:t>
            </a:r>
            <a:endParaRPr lang="en-US" dirty="0"/>
          </a:p>
        </p:txBody>
      </p:sp>
    </p:spTree>
    <p:extLst>
      <p:ext uri="{BB962C8B-B14F-4D97-AF65-F5344CB8AC3E}">
        <p14:creationId xmlns:p14="http://schemas.microsoft.com/office/powerpoint/2010/main" val="7440772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grpId="0" nodeType="clickEffect">
                                  <p:stCondLst>
                                    <p:cond delay="0"/>
                                  </p:stCondLst>
                                  <p:childTnLst>
                                    <p:animEffect transition="out" filter="fade">
                                      <p:cBhvr>
                                        <p:cTn id="6" dur="500" tmFilter="0, 0; .2, .5; .8, .5; 1, 0"/>
                                        <p:tgtEl>
                                          <p:spTgt spid="5"/>
                                        </p:tgtEl>
                                      </p:cBhvr>
                                    </p:animEffect>
                                    <p:animScale>
                                      <p:cBhvr>
                                        <p:cTn id="7" dur="250" autoRev="1" fill="hold"/>
                                        <p:tgtEl>
                                          <p:spTgt spid="5"/>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5"/>
          <p:cNvSpPr>
            <a:spLocks noGrp="1"/>
          </p:cNvSpPr>
          <p:nvPr>
            <p:ph type="ftr" sz="quarter" idx="11"/>
          </p:nvPr>
        </p:nvSpPr>
        <p:spPr>
          <a:xfrm>
            <a:off x="5816906" y="6246181"/>
            <a:ext cx="3078295" cy="365125"/>
          </a:xfrm>
        </p:spPr>
        <p:txBody>
          <a:bodyPr/>
          <a:lstStyle/>
          <a:p>
            <a:r>
              <a:rPr lang="en-US" sz="1800" dirty="0">
                <a:solidFill>
                  <a:schemeClr val="tx1"/>
                </a:solidFill>
                <a:latin typeface="Calibri"/>
              </a:rPr>
              <a:t>https://www.nal.usda.gov/ks/</a:t>
            </a:r>
          </a:p>
        </p:txBody>
      </p:sp>
      <p:sp>
        <p:nvSpPr>
          <p:cNvPr id="3" name="Content Placeholder 2"/>
          <p:cNvSpPr>
            <a:spLocks noGrp="1"/>
          </p:cNvSpPr>
          <p:nvPr>
            <p:ph idx="1"/>
          </p:nvPr>
        </p:nvSpPr>
        <p:spPr>
          <a:xfrm>
            <a:off x="523301" y="1654629"/>
            <a:ext cx="8229600" cy="4404648"/>
          </a:xfrm>
        </p:spPr>
        <p:txBody>
          <a:bodyPr>
            <a:noAutofit/>
          </a:bodyPr>
          <a:lstStyle/>
          <a:p>
            <a:pPr eaLnBrk="0" fontAlgn="base" hangingPunct="0">
              <a:spcBef>
                <a:spcPct val="30000"/>
              </a:spcBef>
              <a:spcAft>
                <a:spcPct val="0"/>
              </a:spcAft>
              <a:defRPr/>
            </a:pPr>
            <a:r>
              <a:rPr lang="en-US" sz="3200" dirty="0" smtClean="0">
                <a:latin typeface="Arial" charset="0"/>
              </a:rPr>
              <a:t>Provisions for depositing in a trusted/certified long-term preservation and archiving environment</a:t>
            </a:r>
          </a:p>
          <a:p>
            <a:pPr lvl="1" eaLnBrk="0" fontAlgn="base" hangingPunct="0">
              <a:spcBef>
                <a:spcPct val="30000"/>
              </a:spcBef>
              <a:spcAft>
                <a:spcPct val="0"/>
              </a:spcAft>
              <a:defRPr/>
            </a:pPr>
            <a:r>
              <a:rPr lang="en-US" sz="2800" dirty="0" smtClean="0">
                <a:latin typeface="Arial" charset="0"/>
              </a:rPr>
              <a:t>Storage – during and after the project</a:t>
            </a:r>
          </a:p>
          <a:p>
            <a:pPr lvl="2" eaLnBrk="0" fontAlgn="base" hangingPunct="0">
              <a:spcBef>
                <a:spcPct val="30000"/>
              </a:spcBef>
              <a:spcAft>
                <a:spcPct val="0"/>
              </a:spcAft>
              <a:defRPr/>
            </a:pPr>
            <a:r>
              <a:rPr lang="en-US" sz="2400" dirty="0" smtClean="0">
                <a:latin typeface="Arial" charset="0"/>
              </a:rPr>
              <a:t>Ag Data Commons, Dryad, institutional repository, etc.</a:t>
            </a:r>
          </a:p>
          <a:p>
            <a:pPr marL="914400" lvl="1" indent="-457200" eaLnBrk="0" fontAlgn="base" hangingPunct="0">
              <a:spcBef>
                <a:spcPct val="30000"/>
              </a:spcBef>
              <a:spcAft>
                <a:spcPct val="0"/>
              </a:spcAft>
              <a:defRPr/>
            </a:pPr>
            <a:r>
              <a:rPr lang="en-US" sz="2800" dirty="0" smtClean="0">
                <a:latin typeface="Arial" charset="0"/>
              </a:rPr>
              <a:t>Technical infrastructure / staff expertise</a:t>
            </a:r>
          </a:p>
          <a:p>
            <a:pPr lvl="1" eaLnBrk="0" fontAlgn="base" hangingPunct="0">
              <a:spcBef>
                <a:spcPct val="30000"/>
              </a:spcBef>
              <a:spcAft>
                <a:spcPct val="0"/>
              </a:spcAft>
              <a:defRPr/>
            </a:pPr>
            <a:endParaRPr lang="en-US" sz="1400" dirty="0" smtClean="0">
              <a:latin typeface="Arial" charset="0"/>
            </a:endParaRPr>
          </a:p>
          <a:p>
            <a:pPr marL="285750" indent="-285750" eaLnBrk="0" fontAlgn="base" hangingPunct="0">
              <a:spcBef>
                <a:spcPct val="30000"/>
              </a:spcBef>
              <a:spcAft>
                <a:spcPct val="0"/>
              </a:spcAft>
              <a:defRPr/>
            </a:pPr>
            <a:endParaRPr lang="en-US" sz="1800" dirty="0">
              <a:latin typeface="Arial" charset="0"/>
            </a:endParaRPr>
          </a:p>
        </p:txBody>
      </p:sp>
      <p:sp>
        <p:nvSpPr>
          <p:cNvPr id="2" name="Title 1"/>
          <p:cNvSpPr>
            <a:spLocks noGrp="1"/>
          </p:cNvSpPr>
          <p:nvPr>
            <p:ph type="title"/>
          </p:nvPr>
        </p:nvSpPr>
        <p:spPr/>
        <p:txBody>
          <a:bodyPr/>
          <a:lstStyle/>
          <a:p>
            <a:r>
              <a:rPr lang="en-US" dirty="0" smtClean="0">
                <a:solidFill>
                  <a:schemeClr val="accent2"/>
                </a:solidFill>
              </a:rPr>
              <a:t>3. Data Storage and Preservation of Access</a:t>
            </a:r>
            <a:endParaRPr lang="en-US" dirty="0"/>
          </a:p>
        </p:txBody>
      </p:sp>
    </p:spTree>
    <p:extLst>
      <p:ext uri="{BB962C8B-B14F-4D97-AF65-F5344CB8AC3E}">
        <p14:creationId xmlns:p14="http://schemas.microsoft.com/office/powerpoint/2010/main" val="156665716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5"/>
          <p:cNvSpPr>
            <a:spLocks noGrp="1"/>
          </p:cNvSpPr>
          <p:nvPr>
            <p:ph type="ftr" sz="quarter" idx="11"/>
          </p:nvPr>
        </p:nvSpPr>
        <p:spPr>
          <a:xfrm>
            <a:off x="5883007" y="6246181"/>
            <a:ext cx="3012194" cy="365125"/>
          </a:xfrm>
        </p:spPr>
        <p:txBody>
          <a:bodyPr/>
          <a:lstStyle/>
          <a:p>
            <a:r>
              <a:rPr lang="en-US" sz="1800" dirty="0">
                <a:solidFill>
                  <a:schemeClr val="tx1"/>
                </a:solidFill>
                <a:latin typeface="Calibri"/>
              </a:rPr>
              <a:t>https://www.nal.usda.gov/ks/</a:t>
            </a:r>
          </a:p>
        </p:txBody>
      </p:sp>
      <p:sp>
        <p:nvSpPr>
          <p:cNvPr id="3" name="Content Placeholder 2"/>
          <p:cNvSpPr>
            <a:spLocks noGrp="1"/>
          </p:cNvSpPr>
          <p:nvPr>
            <p:ph idx="1"/>
          </p:nvPr>
        </p:nvSpPr>
        <p:spPr>
          <a:xfrm>
            <a:off x="523301" y="1756229"/>
            <a:ext cx="8229600" cy="4303048"/>
          </a:xfrm>
        </p:spPr>
        <p:txBody>
          <a:bodyPr>
            <a:noAutofit/>
          </a:bodyPr>
          <a:lstStyle/>
          <a:p>
            <a:pPr lvl="1" eaLnBrk="0" fontAlgn="base" hangingPunct="0">
              <a:spcBef>
                <a:spcPct val="30000"/>
              </a:spcBef>
              <a:spcAft>
                <a:spcPct val="0"/>
              </a:spcAft>
              <a:defRPr/>
            </a:pPr>
            <a:r>
              <a:rPr lang="en-US" sz="2800" dirty="0">
                <a:latin typeface="Arial" charset="0"/>
              </a:rPr>
              <a:t>Long-term preservation plans</a:t>
            </a:r>
          </a:p>
          <a:p>
            <a:pPr lvl="2" eaLnBrk="0" fontAlgn="base" hangingPunct="0">
              <a:spcBef>
                <a:spcPct val="30000"/>
              </a:spcBef>
              <a:spcAft>
                <a:spcPct val="0"/>
              </a:spcAft>
              <a:defRPr/>
            </a:pPr>
            <a:r>
              <a:rPr lang="en-US" sz="2400" dirty="0">
                <a:latin typeface="Arial" charset="0"/>
              </a:rPr>
              <a:t>How much data?</a:t>
            </a:r>
          </a:p>
          <a:p>
            <a:pPr lvl="2" eaLnBrk="0" fontAlgn="base" hangingPunct="0">
              <a:spcBef>
                <a:spcPct val="30000"/>
              </a:spcBef>
              <a:spcAft>
                <a:spcPct val="0"/>
              </a:spcAft>
              <a:defRPr/>
            </a:pPr>
            <a:r>
              <a:rPr lang="en-US" sz="2400" dirty="0" smtClean="0">
                <a:latin typeface="Arial" charset="0"/>
              </a:rPr>
              <a:t>Planned </a:t>
            </a:r>
            <a:r>
              <a:rPr lang="en-US" sz="2400" dirty="0">
                <a:latin typeface="Arial" charset="0"/>
              </a:rPr>
              <a:t>retention </a:t>
            </a:r>
            <a:r>
              <a:rPr lang="en-US" sz="2400" dirty="0" smtClean="0">
                <a:latin typeface="Arial" charset="0"/>
              </a:rPr>
              <a:t>period? </a:t>
            </a:r>
          </a:p>
          <a:p>
            <a:pPr lvl="2" eaLnBrk="0" fontAlgn="base" hangingPunct="0">
              <a:spcBef>
                <a:spcPct val="30000"/>
              </a:spcBef>
              <a:spcAft>
                <a:spcPct val="0"/>
              </a:spcAft>
              <a:defRPr/>
            </a:pPr>
            <a:r>
              <a:rPr lang="en-US" sz="2400" dirty="0" smtClean="0">
                <a:latin typeface="Arial" charset="0"/>
              </a:rPr>
              <a:t>Plans to avoid data loss?</a:t>
            </a:r>
          </a:p>
          <a:p>
            <a:pPr lvl="3" eaLnBrk="0" fontAlgn="base" hangingPunct="0">
              <a:spcBef>
                <a:spcPct val="30000"/>
              </a:spcBef>
              <a:spcAft>
                <a:spcPct val="0"/>
              </a:spcAft>
              <a:defRPr/>
            </a:pPr>
            <a:r>
              <a:rPr lang="en-US" sz="2400" dirty="0" smtClean="0">
                <a:latin typeface="Arial" charset="0"/>
              </a:rPr>
              <a:t>Strategies</a:t>
            </a:r>
          </a:p>
          <a:p>
            <a:pPr lvl="3" eaLnBrk="0" fontAlgn="base" hangingPunct="0">
              <a:spcBef>
                <a:spcPct val="30000"/>
              </a:spcBef>
              <a:spcAft>
                <a:spcPct val="0"/>
              </a:spcAft>
              <a:defRPr/>
            </a:pPr>
            <a:r>
              <a:rPr lang="en-US" sz="2400" dirty="0" smtClean="0">
                <a:latin typeface="Arial" charset="0"/>
              </a:rPr>
              <a:t>Tools</a:t>
            </a:r>
          </a:p>
          <a:p>
            <a:pPr lvl="3" eaLnBrk="0" fontAlgn="base" hangingPunct="0">
              <a:spcBef>
                <a:spcPct val="30000"/>
              </a:spcBef>
              <a:spcAft>
                <a:spcPct val="0"/>
              </a:spcAft>
              <a:defRPr/>
            </a:pPr>
            <a:r>
              <a:rPr lang="en-US" sz="2400" dirty="0" smtClean="0">
                <a:latin typeface="Arial" charset="0"/>
              </a:rPr>
              <a:t>Contingency plans</a:t>
            </a:r>
          </a:p>
          <a:p>
            <a:pPr lvl="1" eaLnBrk="0" fontAlgn="base" hangingPunct="0">
              <a:spcBef>
                <a:spcPct val="30000"/>
              </a:spcBef>
              <a:spcAft>
                <a:spcPct val="0"/>
              </a:spcAft>
              <a:defRPr/>
            </a:pPr>
            <a:endParaRPr lang="en-US" sz="1400" dirty="0" smtClean="0">
              <a:latin typeface="Arial" charset="0"/>
            </a:endParaRPr>
          </a:p>
          <a:p>
            <a:pPr marL="285750" indent="-285750" eaLnBrk="0" fontAlgn="base" hangingPunct="0">
              <a:spcBef>
                <a:spcPct val="30000"/>
              </a:spcBef>
              <a:spcAft>
                <a:spcPct val="0"/>
              </a:spcAft>
              <a:defRPr/>
            </a:pPr>
            <a:endParaRPr lang="en-US" sz="1800" dirty="0">
              <a:latin typeface="Arial" charset="0"/>
            </a:endParaRPr>
          </a:p>
        </p:txBody>
      </p:sp>
      <p:sp>
        <p:nvSpPr>
          <p:cNvPr id="2" name="Title 1"/>
          <p:cNvSpPr>
            <a:spLocks noGrp="1"/>
          </p:cNvSpPr>
          <p:nvPr>
            <p:ph type="title"/>
          </p:nvPr>
        </p:nvSpPr>
        <p:spPr/>
        <p:txBody>
          <a:bodyPr>
            <a:normAutofit fontScale="90000"/>
          </a:bodyPr>
          <a:lstStyle/>
          <a:p>
            <a:r>
              <a:rPr lang="en-US" dirty="0" smtClean="0">
                <a:solidFill>
                  <a:schemeClr val="accent2"/>
                </a:solidFill>
              </a:rPr>
              <a:t>3. Data Storage and Preservation of Access</a:t>
            </a:r>
            <a:br>
              <a:rPr lang="en-US" dirty="0" smtClean="0">
                <a:solidFill>
                  <a:schemeClr val="accent2"/>
                </a:solidFill>
              </a:rPr>
            </a:br>
            <a:r>
              <a:rPr lang="en-US" dirty="0" smtClean="0">
                <a:solidFill>
                  <a:schemeClr val="accent2"/>
                </a:solidFill>
              </a:rPr>
              <a:t>(continued)</a:t>
            </a:r>
            <a:endParaRPr lang="en-US" dirty="0"/>
          </a:p>
        </p:txBody>
      </p:sp>
    </p:spTree>
    <p:extLst>
      <p:ext uri="{BB962C8B-B14F-4D97-AF65-F5344CB8AC3E}">
        <p14:creationId xmlns:p14="http://schemas.microsoft.com/office/powerpoint/2010/main" val="79035049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5"/>
          <p:cNvSpPr>
            <a:spLocks noGrp="1"/>
          </p:cNvSpPr>
          <p:nvPr>
            <p:ph type="ftr" sz="quarter" idx="11"/>
          </p:nvPr>
        </p:nvSpPr>
        <p:spPr>
          <a:xfrm>
            <a:off x="5827923" y="6246181"/>
            <a:ext cx="3067278" cy="365125"/>
          </a:xfrm>
        </p:spPr>
        <p:txBody>
          <a:bodyPr/>
          <a:lstStyle/>
          <a:p>
            <a:r>
              <a:rPr lang="en-US" sz="1800" dirty="0">
                <a:solidFill>
                  <a:schemeClr val="tx1"/>
                </a:solidFill>
                <a:latin typeface="Calibri"/>
              </a:rPr>
              <a:t>https://www.nal.usda.gov/ks/</a:t>
            </a:r>
          </a:p>
        </p:txBody>
      </p:sp>
      <p:sp>
        <p:nvSpPr>
          <p:cNvPr id="3" name="Content Placeholder 2"/>
          <p:cNvSpPr>
            <a:spLocks noGrp="1"/>
          </p:cNvSpPr>
          <p:nvPr>
            <p:ph idx="1"/>
          </p:nvPr>
        </p:nvSpPr>
        <p:spPr>
          <a:xfrm>
            <a:off x="457200" y="5110619"/>
            <a:ext cx="8229600" cy="1004531"/>
          </a:xfrm>
        </p:spPr>
        <p:txBody>
          <a:bodyPr>
            <a:noAutofit/>
          </a:bodyPr>
          <a:lstStyle/>
          <a:p>
            <a:pPr lvl="1" eaLnBrk="0" fontAlgn="base" hangingPunct="0">
              <a:spcBef>
                <a:spcPct val="30000"/>
              </a:spcBef>
              <a:spcAft>
                <a:spcPct val="0"/>
              </a:spcAft>
              <a:defRPr/>
            </a:pPr>
            <a:endParaRPr lang="en-US" sz="1400" dirty="0" smtClean="0">
              <a:latin typeface="Arial" charset="0"/>
            </a:endParaRPr>
          </a:p>
          <a:p>
            <a:pPr marL="0" indent="0" algn="ctr" eaLnBrk="0" fontAlgn="base" hangingPunct="0">
              <a:spcBef>
                <a:spcPct val="30000"/>
              </a:spcBef>
              <a:spcAft>
                <a:spcPct val="0"/>
              </a:spcAft>
              <a:buNone/>
              <a:defRPr/>
            </a:pPr>
            <a:r>
              <a:rPr lang="en-US" sz="1800" dirty="0">
                <a:latin typeface="Arial" charset="0"/>
              </a:rPr>
              <a:t>DMP for </a:t>
            </a:r>
            <a:r>
              <a:rPr lang="en-US" sz="1800" dirty="0" smtClean="0">
                <a:latin typeface="Arial" charset="0"/>
              </a:rPr>
              <a:t>“Investigating </a:t>
            </a:r>
            <a:r>
              <a:rPr lang="en-US" sz="1800" dirty="0">
                <a:latin typeface="Arial" charset="0"/>
              </a:rPr>
              <a:t>the Genetic Diversity of </a:t>
            </a:r>
            <a:r>
              <a:rPr lang="en-US" sz="1800" dirty="0" err="1">
                <a:latin typeface="Arial" charset="0"/>
              </a:rPr>
              <a:t>Pantoea</a:t>
            </a:r>
            <a:r>
              <a:rPr lang="en-US" sz="1800" dirty="0">
                <a:latin typeface="Arial" charset="0"/>
              </a:rPr>
              <a:t> </a:t>
            </a:r>
            <a:r>
              <a:rPr lang="en-US" sz="1800" dirty="0" err="1">
                <a:latin typeface="Arial" charset="0"/>
              </a:rPr>
              <a:t>ananatis</a:t>
            </a:r>
            <a:r>
              <a:rPr lang="en-US" sz="1800" dirty="0">
                <a:latin typeface="Arial" charset="0"/>
              </a:rPr>
              <a:t> strains</a:t>
            </a:r>
          </a:p>
          <a:p>
            <a:pPr marL="0" indent="0" algn="ctr" eaLnBrk="0" fontAlgn="base" hangingPunct="0">
              <a:spcBef>
                <a:spcPct val="30000"/>
              </a:spcBef>
              <a:spcAft>
                <a:spcPct val="0"/>
              </a:spcAft>
              <a:buNone/>
              <a:defRPr/>
            </a:pPr>
            <a:r>
              <a:rPr lang="en-US" sz="1800" dirty="0">
                <a:latin typeface="Arial" charset="0"/>
              </a:rPr>
              <a:t>endemic to </a:t>
            </a:r>
            <a:r>
              <a:rPr lang="en-US" sz="1800" dirty="0" smtClean="0">
                <a:latin typeface="Arial" charset="0"/>
              </a:rPr>
              <a:t>Georgia” found at </a:t>
            </a:r>
            <a:r>
              <a:rPr lang="en-US" sz="1800" dirty="0" smtClean="0">
                <a:latin typeface="Arial" charset="0"/>
                <a:hlinkClick r:id="rId3"/>
              </a:rPr>
              <a:t>https</a:t>
            </a:r>
            <a:r>
              <a:rPr lang="en-US" sz="1800" dirty="0">
                <a:latin typeface="Arial" charset="0"/>
                <a:hlinkClick r:id="rId3"/>
              </a:rPr>
              <a:t>://</a:t>
            </a:r>
            <a:r>
              <a:rPr lang="en-US" sz="1800" dirty="0" smtClean="0">
                <a:latin typeface="Arial" charset="0"/>
                <a:hlinkClick r:id="rId3"/>
              </a:rPr>
              <a:t>dmptool.org/plans/29159.pdf</a:t>
            </a:r>
            <a:r>
              <a:rPr lang="en-US" sz="1800" dirty="0" smtClean="0">
                <a:latin typeface="Arial" charset="0"/>
              </a:rPr>
              <a:t> </a:t>
            </a:r>
            <a:endParaRPr lang="en-US" sz="1800" dirty="0">
              <a:latin typeface="Arial" charset="0"/>
            </a:endParaRPr>
          </a:p>
        </p:txBody>
      </p:sp>
      <p:pic>
        <p:nvPicPr>
          <p:cNvPr id="4" name="Picture 3" title="data storage and preservation"/>
          <p:cNvPicPr>
            <a:picLocks noChangeAspect="1"/>
          </p:cNvPicPr>
          <p:nvPr/>
        </p:nvPicPr>
        <p:blipFill rotWithShape="1">
          <a:blip r:embed="rId4">
            <a:extLst>
              <a:ext uri="{28A0092B-C50C-407E-A947-70E740481C1C}">
                <a14:useLocalDpi xmlns:a14="http://schemas.microsoft.com/office/drawing/2010/main" val="0"/>
              </a:ext>
            </a:extLst>
          </a:blip>
          <a:srcRect t="39768" b="12659"/>
          <a:stretch/>
        </p:blipFill>
        <p:spPr>
          <a:xfrm>
            <a:off x="1235185" y="1427967"/>
            <a:ext cx="6673630" cy="3682652"/>
          </a:xfrm>
          <a:prstGeom prst="rect">
            <a:avLst/>
          </a:prstGeom>
          <a:ln>
            <a:solidFill>
              <a:schemeClr val="tx1"/>
            </a:solidFill>
          </a:ln>
        </p:spPr>
      </p:pic>
      <p:sp>
        <p:nvSpPr>
          <p:cNvPr id="5" name="Oval 4" title="data storage and preservation"/>
          <p:cNvSpPr/>
          <p:nvPr/>
        </p:nvSpPr>
        <p:spPr>
          <a:xfrm>
            <a:off x="1553228" y="3795385"/>
            <a:ext cx="2091846" cy="338203"/>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dirty="0">
                <a:solidFill>
                  <a:schemeClr val="accent2"/>
                </a:solidFill>
              </a:rPr>
              <a:t>Data Storage and Preservation of Access</a:t>
            </a:r>
            <a:endParaRPr lang="en-US" dirty="0"/>
          </a:p>
        </p:txBody>
      </p:sp>
    </p:spTree>
    <p:extLst>
      <p:ext uri="{BB962C8B-B14F-4D97-AF65-F5344CB8AC3E}">
        <p14:creationId xmlns:p14="http://schemas.microsoft.com/office/powerpoint/2010/main" val="33882135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grpId="0" nodeType="clickEffect">
                                  <p:stCondLst>
                                    <p:cond delay="0"/>
                                  </p:stCondLst>
                                  <p:childTnLst>
                                    <p:animEffect transition="out" filter="fade">
                                      <p:cBhvr>
                                        <p:cTn id="6" dur="500" tmFilter="0, 0; .2, .5; .8, .5; 1, 0"/>
                                        <p:tgtEl>
                                          <p:spTgt spid="5"/>
                                        </p:tgtEl>
                                      </p:cBhvr>
                                    </p:animEffect>
                                    <p:animScale>
                                      <p:cBhvr>
                                        <p:cTn id="7" dur="250" autoRev="1" fill="hold"/>
                                        <p:tgtEl>
                                          <p:spTgt spid="5"/>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5"/>
          <p:cNvSpPr>
            <a:spLocks noGrp="1"/>
          </p:cNvSpPr>
          <p:nvPr>
            <p:ph type="ftr" sz="quarter" idx="11"/>
          </p:nvPr>
        </p:nvSpPr>
        <p:spPr>
          <a:xfrm>
            <a:off x="5894024" y="6246181"/>
            <a:ext cx="3001177" cy="365125"/>
          </a:xfrm>
        </p:spPr>
        <p:txBody>
          <a:bodyPr/>
          <a:lstStyle/>
          <a:p>
            <a:r>
              <a:rPr lang="en-US" sz="1800" dirty="0">
                <a:solidFill>
                  <a:schemeClr val="tx1"/>
                </a:solidFill>
                <a:latin typeface="Calibri"/>
              </a:rPr>
              <a:t>https://www.nal.usda.gov/ks/</a:t>
            </a:r>
          </a:p>
        </p:txBody>
      </p:sp>
      <p:sp>
        <p:nvSpPr>
          <p:cNvPr id="3" name="Content Placeholder 2"/>
          <p:cNvSpPr>
            <a:spLocks noGrp="1"/>
          </p:cNvSpPr>
          <p:nvPr>
            <p:ph idx="1"/>
          </p:nvPr>
        </p:nvSpPr>
        <p:spPr>
          <a:xfrm>
            <a:off x="523301" y="1417638"/>
            <a:ext cx="8229600" cy="4641639"/>
          </a:xfrm>
        </p:spPr>
        <p:txBody>
          <a:bodyPr>
            <a:noAutofit/>
          </a:bodyPr>
          <a:lstStyle/>
          <a:p>
            <a:pPr eaLnBrk="0" fontAlgn="base" hangingPunct="0">
              <a:spcBef>
                <a:spcPct val="30000"/>
              </a:spcBef>
              <a:spcAft>
                <a:spcPct val="0"/>
              </a:spcAft>
              <a:defRPr/>
            </a:pPr>
            <a:r>
              <a:rPr lang="en-US" sz="3200" dirty="0" smtClean="0">
                <a:latin typeface="Arial" charset="0"/>
              </a:rPr>
              <a:t>Explain restrictions, embargo periods, license, or public access level decisions</a:t>
            </a:r>
          </a:p>
          <a:p>
            <a:pPr lvl="1" eaLnBrk="0" fontAlgn="base" hangingPunct="0">
              <a:spcBef>
                <a:spcPct val="30000"/>
              </a:spcBef>
              <a:spcAft>
                <a:spcPct val="0"/>
              </a:spcAft>
              <a:defRPr/>
            </a:pPr>
            <a:r>
              <a:rPr lang="en-US" sz="2800" dirty="0" smtClean="0">
                <a:latin typeface="Arial" charset="0"/>
              </a:rPr>
              <a:t>Describe access and sharing procedures during and after data collection</a:t>
            </a:r>
          </a:p>
          <a:p>
            <a:pPr lvl="2" eaLnBrk="0" fontAlgn="base" hangingPunct="0">
              <a:spcBef>
                <a:spcPct val="30000"/>
              </a:spcBef>
              <a:spcAft>
                <a:spcPct val="0"/>
              </a:spcAft>
              <a:defRPr/>
            </a:pPr>
            <a:r>
              <a:rPr lang="en-US" sz="2400" dirty="0" smtClean="0">
                <a:latin typeface="Arial" charset="0"/>
              </a:rPr>
              <a:t>Name specific repository / database / catalog</a:t>
            </a:r>
          </a:p>
          <a:p>
            <a:pPr lvl="1" eaLnBrk="0" fontAlgn="base" hangingPunct="0">
              <a:spcBef>
                <a:spcPct val="30000"/>
              </a:spcBef>
              <a:spcAft>
                <a:spcPct val="0"/>
              </a:spcAft>
              <a:defRPr/>
            </a:pPr>
            <a:r>
              <a:rPr lang="en-US" sz="2800" dirty="0" smtClean="0">
                <a:latin typeface="Arial" charset="0"/>
              </a:rPr>
              <a:t>Outline restrictions</a:t>
            </a:r>
            <a:endParaRPr lang="en-US" dirty="0" smtClean="0">
              <a:latin typeface="Arial" charset="0"/>
            </a:endParaRPr>
          </a:p>
          <a:p>
            <a:pPr lvl="1" eaLnBrk="0" fontAlgn="base" hangingPunct="0">
              <a:spcBef>
                <a:spcPct val="30000"/>
              </a:spcBef>
              <a:spcAft>
                <a:spcPct val="0"/>
              </a:spcAft>
              <a:defRPr/>
            </a:pPr>
            <a:r>
              <a:rPr lang="en-US" sz="2800" dirty="0" smtClean="0">
                <a:latin typeface="Arial" charset="0"/>
              </a:rPr>
              <a:t>Indicate how funding numbers will be cited with the data</a:t>
            </a:r>
          </a:p>
          <a:p>
            <a:pPr marL="285750" indent="-285750" eaLnBrk="0" fontAlgn="base" hangingPunct="0">
              <a:spcBef>
                <a:spcPct val="30000"/>
              </a:spcBef>
              <a:spcAft>
                <a:spcPct val="0"/>
              </a:spcAft>
              <a:defRPr/>
            </a:pPr>
            <a:endParaRPr lang="en-US" sz="1800" dirty="0">
              <a:latin typeface="Arial" charset="0"/>
            </a:endParaRPr>
          </a:p>
        </p:txBody>
      </p:sp>
      <p:sp>
        <p:nvSpPr>
          <p:cNvPr id="2" name="Title 1"/>
          <p:cNvSpPr>
            <a:spLocks noGrp="1"/>
          </p:cNvSpPr>
          <p:nvPr>
            <p:ph type="title"/>
          </p:nvPr>
        </p:nvSpPr>
        <p:spPr/>
        <p:txBody>
          <a:bodyPr/>
          <a:lstStyle/>
          <a:p>
            <a:r>
              <a:rPr lang="en-US" dirty="0" smtClean="0">
                <a:solidFill>
                  <a:schemeClr val="accent2"/>
                </a:solidFill>
              </a:rPr>
              <a:t>4. Data Sharing and Public Access</a:t>
            </a:r>
            <a:endParaRPr lang="en-US" dirty="0"/>
          </a:p>
        </p:txBody>
      </p:sp>
    </p:spTree>
    <p:extLst>
      <p:ext uri="{BB962C8B-B14F-4D97-AF65-F5344CB8AC3E}">
        <p14:creationId xmlns:p14="http://schemas.microsoft.com/office/powerpoint/2010/main" val="428079853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5"/>
          <p:cNvSpPr>
            <a:spLocks noGrp="1"/>
          </p:cNvSpPr>
          <p:nvPr>
            <p:ph type="ftr" sz="quarter" idx="11"/>
          </p:nvPr>
        </p:nvSpPr>
        <p:spPr>
          <a:xfrm>
            <a:off x="5905041" y="6246181"/>
            <a:ext cx="2990160" cy="365125"/>
          </a:xfrm>
        </p:spPr>
        <p:txBody>
          <a:bodyPr/>
          <a:lstStyle/>
          <a:p>
            <a:r>
              <a:rPr lang="en-US" sz="1800" dirty="0">
                <a:solidFill>
                  <a:schemeClr val="tx1"/>
                </a:solidFill>
                <a:latin typeface="Calibri"/>
              </a:rPr>
              <a:t>https://www.nal.usda.gov/ks/</a:t>
            </a:r>
          </a:p>
        </p:txBody>
      </p:sp>
      <p:sp>
        <p:nvSpPr>
          <p:cNvPr id="3" name="Content Placeholder 2"/>
          <p:cNvSpPr>
            <a:spLocks noGrp="1"/>
          </p:cNvSpPr>
          <p:nvPr>
            <p:ph idx="1"/>
          </p:nvPr>
        </p:nvSpPr>
        <p:spPr>
          <a:xfrm>
            <a:off x="457200" y="5110619"/>
            <a:ext cx="8229600" cy="1004531"/>
          </a:xfrm>
        </p:spPr>
        <p:txBody>
          <a:bodyPr>
            <a:noAutofit/>
          </a:bodyPr>
          <a:lstStyle/>
          <a:p>
            <a:pPr lvl="1" eaLnBrk="0" fontAlgn="base" hangingPunct="0">
              <a:spcBef>
                <a:spcPct val="30000"/>
              </a:spcBef>
              <a:spcAft>
                <a:spcPct val="0"/>
              </a:spcAft>
              <a:defRPr/>
            </a:pPr>
            <a:endParaRPr lang="en-US" sz="1400" dirty="0" smtClean="0">
              <a:latin typeface="Arial" charset="0"/>
            </a:endParaRPr>
          </a:p>
          <a:p>
            <a:pPr marL="0" indent="0" algn="ctr" eaLnBrk="0" fontAlgn="base" hangingPunct="0">
              <a:spcBef>
                <a:spcPct val="30000"/>
              </a:spcBef>
              <a:spcAft>
                <a:spcPct val="0"/>
              </a:spcAft>
              <a:buNone/>
              <a:defRPr/>
            </a:pPr>
            <a:r>
              <a:rPr lang="en-US" sz="1800" dirty="0">
                <a:latin typeface="Arial" charset="0"/>
              </a:rPr>
              <a:t>DMP for </a:t>
            </a:r>
            <a:r>
              <a:rPr lang="en-US" sz="1800" dirty="0" smtClean="0">
                <a:latin typeface="Arial" charset="0"/>
              </a:rPr>
              <a:t>“Investigating </a:t>
            </a:r>
            <a:r>
              <a:rPr lang="en-US" sz="1800" dirty="0">
                <a:latin typeface="Arial" charset="0"/>
              </a:rPr>
              <a:t>the Genetic Diversity of </a:t>
            </a:r>
            <a:r>
              <a:rPr lang="en-US" sz="1800" dirty="0" err="1">
                <a:latin typeface="Arial" charset="0"/>
              </a:rPr>
              <a:t>Pantoea</a:t>
            </a:r>
            <a:r>
              <a:rPr lang="en-US" sz="1800" dirty="0">
                <a:latin typeface="Arial" charset="0"/>
              </a:rPr>
              <a:t> </a:t>
            </a:r>
            <a:r>
              <a:rPr lang="en-US" sz="1800" dirty="0" err="1">
                <a:latin typeface="Arial" charset="0"/>
              </a:rPr>
              <a:t>ananatis</a:t>
            </a:r>
            <a:r>
              <a:rPr lang="en-US" sz="1800" dirty="0">
                <a:latin typeface="Arial" charset="0"/>
              </a:rPr>
              <a:t> strains</a:t>
            </a:r>
          </a:p>
          <a:p>
            <a:pPr marL="0" indent="0" algn="ctr" eaLnBrk="0" fontAlgn="base" hangingPunct="0">
              <a:spcBef>
                <a:spcPct val="30000"/>
              </a:spcBef>
              <a:spcAft>
                <a:spcPct val="0"/>
              </a:spcAft>
              <a:buNone/>
              <a:defRPr/>
            </a:pPr>
            <a:r>
              <a:rPr lang="en-US" sz="1800" dirty="0">
                <a:latin typeface="Arial" charset="0"/>
              </a:rPr>
              <a:t>endemic to </a:t>
            </a:r>
            <a:r>
              <a:rPr lang="en-US" sz="1800" dirty="0" smtClean="0">
                <a:latin typeface="Arial" charset="0"/>
              </a:rPr>
              <a:t>Georgia” found at </a:t>
            </a:r>
            <a:r>
              <a:rPr lang="en-US" sz="1800" dirty="0" smtClean="0">
                <a:latin typeface="Arial" charset="0"/>
                <a:hlinkClick r:id="rId3"/>
              </a:rPr>
              <a:t>https</a:t>
            </a:r>
            <a:r>
              <a:rPr lang="en-US" sz="1800" dirty="0">
                <a:latin typeface="Arial" charset="0"/>
                <a:hlinkClick r:id="rId3"/>
              </a:rPr>
              <a:t>://</a:t>
            </a:r>
            <a:r>
              <a:rPr lang="en-US" sz="1800" dirty="0" smtClean="0">
                <a:latin typeface="Arial" charset="0"/>
                <a:hlinkClick r:id="rId3"/>
              </a:rPr>
              <a:t>dmptool.org/plans/29159.pdf</a:t>
            </a:r>
            <a:r>
              <a:rPr lang="en-US" sz="1800" dirty="0" smtClean="0">
                <a:latin typeface="Arial" charset="0"/>
              </a:rPr>
              <a:t> </a:t>
            </a:r>
            <a:endParaRPr lang="en-US" sz="1800" dirty="0">
              <a:latin typeface="Arial" charset="0"/>
            </a:endParaRPr>
          </a:p>
        </p:txBody>
      </p:sp>
      <p:pic>
        <p:nvPicPr>
          <p:cNvPr id="4" name="Picture 3" title="data sharing and public access"/>
          <p:cNvPicPr>
            <a:picLocks noChangeAspect="1"/>
          </p:cNvPicPr>
          <p:nvPr/>
        </p:nvPicPr>
        <p:blipFill rotWithShape="1">
          <a:blip r:embed="rId4">
            <a:extLst>
              <a:ext uri="{28A0092B-C50C-407E-A947-70E740481C1C}">
                <a14:useLocalDpi xmlns:a14="http://schemas.microsoft.com/office/drawing/2010/main" val="0"/>
              </a:ext>
            </a:extLst>
          </a:blip>
          <a:srcRect t="52065" b="362"/>
          <a:stretch/>
        </p:blipFill>
        <p:spPr>
          <a:xfrm>
            <a:off x="1235185" y="1427967"/>
            <a:ext cx="6673630" cy="3682652"/>
          </a:xfrm>
          <a:prstGeom prst="rect">
            <a:avLst/>
          </a:prstGeom>
          <a:ln>
            <a:solidFill>
              <a:schemeClr val="tx1"/>
            </a:solidFill>
          </a:ln>
        </p:spPr>
      </p:pic>
      <p:sp>
        <p:nvSpPr>
          <p:cNvPr id="5" name="Oval 4" title="data sharing and public access"/>
          <p:cNvSpPr/>
          <p:nvPr/>
        </p:nvSpPr>
        <p:spPr>
          <a:xfrm>
            <a:off x="1578280" y="4158639"/>
            <a:ext cx="2091846" cy="338203"/>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dirty="0">
                <a:solidFill>
                  <a:schemeClr val="accent2"/>
                </a:solidFill>
              </a:rPr>
              <a:t>Data Sharing and Public Access</a:t>
            </a:r>
            <a:endParaRPr lang="en-US" dirty="0"/>
          </a:p>
        </p:txBody>
      </p:sp>
    </p:spTree>
    <p:extLst>
      <p:ext uri="{BB962C8B-B14F-4D97-AF65-F5344CB8AC3E}">
        <p14:creationId xmlns:p14="http://schemas.microsoft.com/office/powerpoint/2010/main" val="813257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grpId="0" nodeType="clickEffect">
                                  <p:stCondLst>
                                    <p:cond delay="0"/>
                                  </p:stCondLst>
                                  <p:childTnLst>
                                    <p:animEffect transition="out" filter="fade">
                                      <p:cBhvr>
                                        <p:cTn id="6" dur="500" tmFilter="0, 0; .2, .5; .8, .5; 1, 0"/>
                                        <p:tgtEl>
                                          <p:spTgt spid="5"/>
                                        </p:tgtEl>
                                      </p:cBhvr>
                                    </p:animEffect>
                                    <p:animScale>
                                      <p:cBhvr>
                                        <p:cTn id="7" dur="250" autoRev="1" fill="hold"/>
                                        <p:tgtEl>
                                          <p:spTgt spid="5"/>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5"/>
          <p:cNvSpPr>
            <a:spLocks noGrp="1"/>
          </p:cNvSpPr>
          <p:nvPr>
            <p:ph type="ftr" sz="quarter" idx="11"/>
          </p:nvPr>
        </p:nvSpPr>
        <p:spPr>
          <a:xfrm>
            <a:off x="5883007" y="6246181"/>
            <a:ext cx="3012194" cy="365125"/>
          </a:xfrm>
        </p:spPr>
        <p:txBody>
          <a:bodyPr/>
          <a:lstStyle/>
          <a:p>
            <a:r>
              <a:rPr lang="en-US" sz="1800" dirty="0">
                <a:solidFill>
                  <a:schemeClr val="tx1"/>
                </a:solidFill>
                <a:latin typeface="Calibri"/>
              </a:rPr>
              <a:t>https://www.nal.usda.gov/ks/</a:t>
            </a:r>
          </a:p>
        </p:txBody>
      </p:sp>
      <p:sp>
        <p:nvSpPr>
          <p:cNvPr id="3" name="Content Placeholder 2"/>
          <p:cNvSpPr>
            <a:spLocks noGrp="1"/>
          </p:cNvSpPr>
          <p:nvPr>
            <p:ph idx="1"/>
          </p:nvPr>
        </p:nvSpPr>
        <p:spPr>
          <a:xfrm>
            <a:off x="523301" y="1417638"/>
            <a:ext cx="8229600" cy="4641639"/>
          </a:xfrm>
        </p:spPr>
        <p:txBody>
          <a:bodyPr>
            <a:noAutofit/>
          </a:bodyPr>
          <a:lstStyle/>
          <a:p>
            <a:pPr marL="285750" indent="-285750" eaLnBrk="0" fontAlgn="base" hangingPunct="0">
              <a:spcBef>
                <a:spcPct val="30000"/>
              </a:spcBef>
              <a:spcAft>
                <a:spcPct val="0"/>
              </a:spcAft>
              <a:defRPr/>
            </a:pPr>
            <a:r>
              <a:rPr lang="en-US" sz="3200" dirty="0" smtClean="0">
                <a:latin typeface="Arial" charset="0"/>
              </a:rPr>
              <a:t>Information about project team members and tasks associated with data management activities over the course of the project</a:t>
            </a:r>
          </a:p>
          <a:p>
            <a:pPr marL="685800" lvl="1" eaLnBrk="0" fontAlgn="base" hangingPunct="0">
              <a:spcBef>
                <a:spcPct val="30000"/>
              </a:spcBef>
              <a:spcAft>
                <a:spcPct val="0"/>
              </a:spcAft>
              <a:defRPr/>
            </a:pPr>
            <a:r>
              <a:rPr lang="en-US" sz="2800" dirty="0" smtClean="0">
                <a:latin typeface="Arial" charset="0"/>
              </a:rPr>
              <a:t>Who will ensure DMP implementation?</a:t>
            </a:r>
          </a:p>
          <a:p>
            <a:pPr marL="685800" lvl="1" eaLnBrk="0" fontAlgn="base" hangingPunct="0">
              <a:spcBef>
                <a:spcPct val="30000"/>
              </a:spcBef>
              <a:spcAft>
                <a:spcPct val="0"/>
              </a:spcAft>
              <a:defRPr/>
            </a:pPr>
            <a:r>
              <a:rPr lang="en-US" sz="2800" dirty="0" smtClean="0">
                <a:latin typeface="Arial" charset="0"/>
              </a:rPr>
              <a:t>Define key roles of the data management team</a:t>
            </a:r>
          </a:p>
          <a:p>
            <a:pPr marL="685800" lvl="1" eaLnBrk="0" fontAlgn="base" hangingPunct="0">
              <a:spcBef>
                <a:spcPct val="30000"/>
              </a:spcBef>
              <a:spcAft>
                <a:spcPct val="0"/>
              </a:spcAft>
              <a:defRPr/>
            </a:pPr>
            <a:r>
              <a:rPr lang="en-US" sz="2800" dirty="0" smtClean="0">
                <a:latin typeface="Arial" charset="0"/>
              </a:rPr>
              <a:t>Contingency plan if key personnel leave</a:t>
            </a:r>
          </a:p>
          <a:p>
            <a:pPr marL="685800" lvl="1" eaLnBrk="0" fontAlgn="base" hangingPunct="0">
              <a:spcBef>
                <a:spcPct val="30000"/>
              </a:spcBef>
              <a:spcAft>
                <a:spcPct val="0"/>
              </a:spcAft>
              <a:defRPr/>
            </a:pPr>
            <a:r>
              <a:rPr lang="en-US" sz="2800" dirty="0" smtClean="0">
                <a:latin typeface="Arial" charset="0"/>
              </a:rPr>
              <a:t>Resources / funds needed to carry out the DMP</a:t>
            </a:r>
            <a:endParaRPr lang="en-US" sz="2800" dirty="0">
              <a:latin typeface="Arial" charset="0"/>
            </a:endParaRPr>
          </a:p>
        </p:txBody>
      </p:sp>
      <p:sp>
        <p:nvSpPr>
          <p:cNvPr id="2" name="Title 1"/>
          <p:cNvSpPr>
            <a:spLocks noGrp="1"/>
          </p:cNvSpPr>
          <p:nvPr>
            <p:ph type="title"/>
          </p:nvPr>
        </p:nvSpPr>
        <p:spPr/>
        <p:txBody>
          <a:bodyPr/>
          <a:lstStyle/>
          <a:p>
            <a:r>
              <a:rPr lang="en-US" dirty="0" smtClean="0">
                <a:solidFill>
                  <a:schemeClr val="accent2"/>
                </a:solidFill>
              </a:rPr>
              <a:t>5. Roles and Responsibilities</a:t>
            </a:r>
            <a:endParaRPr lang="en-US" dirty="0"/>
          </a:p>
        </p:txBody>
      </p:sp>
    </p:spTree>
    <p:extLst>
      <p:ext uri="{BB962C8B-B14F-4D97-AF65-F5344CB8AC3E}">
        <p14:creationId xmlns:p14="http://schemas.microsoft.com/office/powerpoint/2010/main" val="213291888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Footer Placeholder 3"/>
          <p:cNvSpPr>
            <a:spLocks noGrp="1"/>
          </p:cNvSpPr>
          <p:nvPr>
            <p:ph type="ftr" sz="quarter" idx="11"/>
          </p:nvPr>
        </p:nvSpPr>
        <p:spPr>
          <a:xfrm>
            <a:off x="3072919" y="1813291"/>
            <a:ext cx="3023211" cy="365125"/>
          </a:xfrm>
        </p:spPr>
        <p:txBody>
          <a:bodyPr/>
          <a:lstStyle/>
          <a:p>
            <a:r>
              <a:rPr lang="en-US" sz="1800" dirty="0">
                <a:solidFill>
                  <a:schemeClr val="accent2"/>
                </a:solidFill>
                <a:latin typeface="Calibri"/>
              </a:rPr>
              <a:t>https://www.nal.usda.gov/ks/</a:t>
            </a:r>
          </a:p>
        </p:txBody>
      </p:sp>
      <p:pic>
        <p:nvPicPr>
          <p:cNvPr id="9" name="Picture 2" title="word cloud"/>
          <p:cNvPicPr>
            <a:picLocks noChangeAspect="1" noChangeArrowheads="1"/>
          </p:cNvPicPr>
          <p:nvPr/>
        </p:nvPicPr>
        <p:blipFill rotWithShape="1">
          <a:blip r:embed="rId3">
            <a:extLst>
              <a:ext uri="{28A0092B-C50C-407E-A947-70E740481C1C}">
                <a14:useLocalDpi xmlns:a14="http://schemas.microsoft.com/office/drawing/2010/main" val="0"/>
              </a:ext>
            </a:extLst>
          </a:blip>
          <a:srcRect l="1845" t="10253" r="2249" b="19418"/>
          <a:stretch/>
        </p:blipFill>
        <p:spPr bwMode="auto">
          <a:xfrm>
            <a:off x="12525" y="2645157"/>
            <a:ext cx="9144001" cy="4231632"/>
          </a:xfrm>
          <a:prstGeom prst="rect">
            <a:avLst/>
          </a:prstGeom>
          <a:noFill/>
          <a:extLst>
            <a:ext uri="{909E8E84-426E-40DD-AFC4-6F175D3DCCD1}">
              <a14:hiddenFill xmlns:a14="http://schemas.microsoft.com/office/drawing/2010/main">
                <a:solidFill>
                  <a:srgbClr val="FFFFFF"/>
                </a:solidFill>
              </a14:hiddenFill>
            </a:ext>
          </a:extLst>
        </p:spPr>
      </p:pic>
      <p:sp>
        <p:nvSpPr>
          <p:cNvPr id="3" name="Subtitle 2"/>
          <p:cNvSpPr>
            <a:spLocks noGrp="1"/>
          </p:cNvSpPr>
          <p:nvPr>
            <p:ph type="subTitle" idx="1"/>
          </p:nvPr>
        </p:nvSpPr>
        <p:spPr>
          <a:xfrm>
            <a:off x="271750" y="5278495"/>
            <a:ext cx="5071431" cy="1579505"/>
          </a:xfrm>
          <a:solidFill>
            <a:schemeClr val="bg1">
              <a:alpha val="65000"/>
            </a:schemeClr>
          </a:solidFill>
        </p:spPr>
        <p:txBody>
          <a:bodyPr>
            <a:normAutofit/>
          </a:bodyPr>
          <a:lstStyle/>
          <a:p>
            <a:pPr algn="l"/>
            <a:r>
              <a:rPr lang="en-US" sz="2000" b="1" dirty="0"/>
              <a:t>Erin Antognoli, </a:t>
            </a:r>
            <a:r>
              <a:rPr lang="en-US" sz="2000" b="1" dirty="0" err="1" smtClean="0"/>
              <a:t>Cyndy</a:t>
            </a:r>
            <a:r>
              <a:rPr lang="en-US" sz="2000" b="1" dirty="0" smtClean="0"/>
              <a:t> Parr, Jon </a:t>
            </a:r>
            <a:r>
              <a:rPr lang="en-US" sz="2000" b="1" dirty="0"/>
              <a:t>Sears</a:t>
            </a:r>
          </a:p>
          <a:p>
            <a:pPr algn="l"/>
            <a:r>
              <a:rPr lang="en-US" sz="2000" b="1" dirty="0"/>
              <a:t>US Department of Agriculture</a:t>
            </a:r>
          </a:p>
          <a:p>
            <a:pPr algn="l"/>
            <a:r>
              <a:rPr lang="en-US" sz="2000" b="1" dirty="0"/>
              <a:t>National Agricultural Library</a:t>
            </a:r>
          </a:p>
          <a:p>
            <a:pPr algn="l"/>
            <a:r>
              <a:rPr lang="en-US" sz="2000" b="1" dirty="0" smtClean="0"/>
              <a:t>20 March 2018</a:t>
            </a:r>
            <a:endParaRPr lang="en-US" sz="2000" dirty="0" smtClean="0"/>
          </a:p>
          <a:p>
            <a:pPr algn="l"/>
            <a:endParaRPr lang="en-US" sz="2000" dirty="0"/>
          </a:p>
        </p:txBody>
      </p:sp>
      <p:grpSp>
        <p:nvGrpSpPr>
          <p:cNvPr id="5" name="Group 4" title="usda logo bar"/>
          <p:cNvGrpSpPr/>
          <p:nvPr/>
        </p:nvGrpSpPr>
        <p:grpSpPr>
          <a:xfrm>
            <a:off x="0" y="2645157"/>
            <a:ext cx="9144000" cy="182482"/>
            <a:chOff x="0" y="6612672"/>
            <a:chExt cx="9144000" cy="182482"/>
          </a:xfrm>
        </p:grpSpPr>
        <p:sp>
          <p:nvSpPr>
            <p:cNvPr id="6" name="Rectangle 5"/>
            <p:cNvSpPr/>
            <p:nvPr/>
          </p:nvSpPr>
          <p:spPr>
            <a:xfrm>
              <a:off x="0" y="6612672"/>
              <a:ext cx="4267200" cy="182482"/>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800" dirty="0">
                <a:solidFill>
                  <a:prstClr val="white"/>
                </a:solidFill>
                <a:latin typeface="Calibri"/>
              </a:endParaRPr>
            </a:p>
          </p:txBody>
        </p:sp>
        <p:sp>
          <p:nvSpPr>
            <p:cNvPr id="7" name="Rectangle 6"/>
            <p:cNvSpPr/>
            <p:nvPr/>
          </p:nvSpPr>
          <p:spPr>
            <a:xfrm>
              <a:off x="4876800" y="6612672"/>
              <a:ext cx="4267200" cy="182482"/>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800" dirty="0">
                <a:solidFill>
                  <a:prstClr val="white"/>
                </a:solidFill>
                <a:latin typeface="Calibri"/>
              </a:endParaRPr>
            </a:p>
          </p:txBody>
        </p:sp>
      </p:grpSp>
      <p:pic>
        <p:nvPicPr>
          <p:cNvPr id="8" name="Picture 2" descr="S:\NAL\DOCS\USDA Logos\usda300small.jpg" title="usda logo"/>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192809" y="2452301"/>
            <a:ext cx="824484" cy="568193"/>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sp>
        <p:nvSpPr>
          <p:cNvPr id="2" name="Title 1"/>
          <p:cNvSpPr>
            <a:spLocks noGrp="1"/>
          </p:cNvSpPr>
          <p:nvPr>
            <p:ph type="ctrTitle"/>
          </p:nvPr>
        </p:nvSpPr>
        <p:spPr>
          <a:xfrm>
            <a:off x="304800" y="111476"/>
            <a:ext cx="8686800" cy="1600200"/>
          </a:xfrm>
        </p:spPr>
        <p:txBody>
          <a:bodyPr>
            <a:noAutofit/>
          </a:bodyPr>
          <a:lstStyle/>
          <a:p>
            <a:r>
              <a:rPr lang="en-US" dirty="0" smtClean="0">
                <a:solidFill>
                  <a:schemeClr val="accent2"/>
                </a:solidFill>
              </a:rPr>
              <a:t>Creating a </a:t>
            </a:r>
            <a:br>
              <a:rPr lang="en-US" dirty="0" smtClean="0">
                <a:solidFill>
                  <a:schemeClr val="accent2"/>
                </a:solidFill>
              </a:rPr>
            </a:br>
            <a:r>
              <a:rPr lang="en-US" dirty="0" smtClean="0">
                <a:solidFill>
                  <a:schemeClr val="accent2"/>
                </a:solidFill>
              </a:rPr>
              <a:t>Data Management Plan</a:t>
            </a:r>
            <a:endParaRPr lang="en-US" sz="3600" dirty="0">
              <a:solidFill>
                <a:srgbClr val="008000"/>
              </a:solidFill>
              <a:latin typeface="Arial"/>
              <a:cs typeface="Arial"/>
            </a:endParaRPr>
          </a:p>
        </p:txBody>
      </p:sp>
    </p:spTree>
    <p:extLst>
      <p:ext uri="{BB962C8B-B14F-4D97-AF65-F5344CB8AC3E}">
        <p14:creationId xmlns:p14="http://schemas.microsoft.com/office/powerpoint/2010/main" val="358801283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5"/>
          <p:cNvSpPr>
            <a:spLocks noGrp="1"/>
          </p:cNvSpPr>
          <p:nvPr>
            <p:ph type="ftr" sz="quarter" idx="11"/>
          </p:nvPr>
        </p:nvSpPr>
        <p:spPr>
          <a:xfrm>
            <a:off x="5871990" y="6246181"/>
            <a:ext cx="3023211" cy="365125"/>
          </a:xfrm>
        </p:spPr>
        <p:txBody>
          <a:bodyPr/>
          <a:lstStyle/>
          <a:p>
            <a:r>
              <a:rPr lang="en-US" sz="1800" dirty="0">
                <a:solidFill>
                  <a:schemeClr val="tx1"/>
                </a:solidFill>
                <a:latin typeface="Calibri"/>
              </a:rPr>
              <a:t>https://www.nal.usda.gov/ks/</a:t>
            </a:r>
          </a:p>
        </p:txBody>
      </p:sp>
      <p:sp>
        <p:nvSpPr>
          <p:cNvPr id="3" name="Content Placeholder 2"/>
          <p:cNvSpPr>
            <a:spLocks noGrp="1"/>
          </p:cNvSpPr>
          <p:nvPr>
            <p:ph idx="1"/>
          </p:nvPr>
        </p:nvSpPr>
        <p:spPr>
          <a:xfrm>
            <a:off x="457200" y="5110619"/>
            <a:ext cx="8229600" cy="1004531"/>
          </a:xfrm>
        </p:spPr>
        <p:txBody>
          <a:bodyPr>
            <a:noAutofit/>
          </a:bodyPr>
          <a:lstStyle/>
          <a:p>
            <a:pPr lvl="1" eaLnBrk="0" fontAlgn="base" hangingPunct="0">
              <a:spcBef>
                <a:spcPct val="30000"/>
              </a:spcBef>
              <a:spcAft>
                <a:spcPct val="0"/>
              </a:spcAft>
              <a:defRPr/>
            </a:pPr>
            <a:endParaRPr lang="en-US" sz="1400" dirty="0" smtClean="0">
              <a:latin typeface="Arial" charset="0"/>
            </a:endParaRPr>
          </a:p>
          <a:p>
            <a:pPr marL="0" indent="0" algn="ctr" eaLnBrk="0" fontAlgn="base" hangingPunct="0">
              <a:spcBef>
                <a:spcPct val="30000"/>
              </a:spcBef>
              <a:spcAft>
                <a:spcPct val="0"/>
              </a:spcAft>
              <a:buNone/>
              <a:defRPr/>
            </a:pPr>
            <a:r>
              <a:rPr lang="en-US" sz="1800" dirty="0">
                <a:latin typeface="Arial" charset="0"/>
              </a:rPr>
              <a:t>DMP for </a:t>
            </a:r>
            <a:r>
              <a:rPr lang="en-US" sz="1800" dirty="0" smtClean="0">
                <a:latin typeface="Arial" charset="0"/>
              </a:rPr>
              <a:t>“Investigating </a:t>
            </a:r>
            <a:r>
              <a:rPr lang="en-US" sz="1800" dirty="0">
                <a:latin typeface="Arial" charset="0"/>
              </a:rPr>
              <a:t>the Genetic Diversity of </a:t>
            </a:r>
            <a:r>
              <a:rPr lang="en-US" sz="1800" dirty="0" err="1">
                <a:latin typeface="Arial" charset="0"/>
              </a:rPr>
              <a:t>Pantoea</a:t>
            </a:r>
            <a:r>
              <a:rPr lang="en-US" sz="1800" dirty="0">
                <a:latin typeface="Arial" charset="0"/>
              </a:rPr>
              <a:t> </a:t>
            </a:r>
            <a:r>
              <a:rPr lang="en-US" sz="1800" dirty="0" err="1">
                <a:latin typeface="Arial" charset="0"/>
              </a:rPr>
              <a:t>ananatis</a:t>
            </a:r>
            <a:r>
              <a:rPr lang="en-US" sz="1800" dirty="0">
                <a:latin typeface="Arial" charset="0"/>
              </a:rPr>
              <a:t> strains</a:t>
            </a:r>
          </a:p>
          <a:p>
            <a:pPr marL="0" indent="0" algn="ctr" eaLnBrk="0" fontAlgn="base" hangingPunct="0">
              <a:spcBef>
                <a:spcPct val="30000"/>
              </a:spcBef>
              <a:spcAft>
                <a:spcPct val="0"/>
              </a:spcAft>
              <a:buNone/>
              <a:defRPr/>
            </a:pPr>
            <a:r>
              <a:rPr lang="en-US" sz="1800" dirty="0">
                <a:latin typeface="Arial" charset="0"/>
              </a:rPr>
              <a:t>endemic to </a:t>
            </a:r>
            <a:r>
              <a:rPr lang="en-US" sz="1800" dirty="0" smtClean="0">
                <a:latin typeface="Arial" charset="0"/>
              </a:rPr>
              <a:t>Georgia” found at </a:t>
            </a:r>
            <a:r>
              <a:rPr lang="en-US" sz="1800" dirty="0" smtClean="0">
                <a:latin typeface="Arial" charset="0"/>
                <a:hlinkClick r:id="rId3"/>
              </a:rPr>
              <a:t>https</a:t>
            </a:r>
            <a:r>
              <a:rPr lang="en-US" sz="1800" dirty="0">
                <a:latin typeface="Arial" charset="0"/>
                <a:hlinkClick r:id="rId3"/>
              </a:rPr>
              <a:t>://</a:t>
            </a:r>
            <a:r>
              <a:rPr lang="en-US" sz="1800" dirty="0" smtClean="0">
                <a:latin typeface="Arial" charset="0"/>
                <a:hlinkClick r:id="rId3"/>
              </a:rPr>
              <a:t>dmptool.org/plans/29159.pdf</a:t>
            </a:r>
            <a:r>
              <a:rPr lang="en-US" sz="1800" dirty="0" smtClean="0">
                <a:latin typeface="Arial" charset="0"/>
              </a:rPr>
              <a:t> </a:t>
            </a:r>
            <a:endParaRPr lang="en-US" sz="1800" dirty="0">
              <a:latin typeface="Arial" charset="0"/>
            </a:endParaRPr>
          </a:p>
        </p:txBody>
      </p:sp>
      <p:pic>
        <p:nvPicPr>
          <p:cNvPr id="4" name="Picture 3" title="roles and responsibilities"/>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335850" y="1427967"/>
            <a:ext cx="6472299" cy="3682652"/>
          </a:xfrm>
          <a:prstGeom prst="rect">
            <a:avLst/>
          </a:prstGeom>
          <a:ln>
            <a:solidFill>
              <a:schemeClr val="tx1"/>
            </a:solidFill>
          </a:ln>
        </p:spPr>
      </p:pic>
      <p:sp>
        <p:nvSpPr>
          <p:cNvPr id="5" name="Oval 4" title="roles and responsibilities"/>
          <p:cNvSpPr/>
          <p:nvPr/>
        </p:nvSpPr>
        <p:spPr>
          <a:xfrm>
            <a:off x="1578280" y="1728595"/>
            <a:ext cx="2091846" cy="338203"/>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dirty="0">
                <a:solidFill>
                  <a:schemeClr val="accent2"/>
                </a:solidFill>
              </a:rPr>
              <a:t>Roles and Responsibilities</a:t>
            </a:r>
            <a:endParaRPr lang="en-US" dirty="0"/>
          </a:p>
        </p:txBody>
      </p:sp>
    </p:spTree>
    <p:extLst>
      <p:ext uri="{BB962C8B-B14F-4D97-AF65-F5344CB8AC3E}">
        <p14:creationId xmlns:p14="http://schemas.microsoft.com/office/powerpoint/2010/main" val="25869431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grpId="0" nodeType="clickEffect">
                                  <p:stCondLst>
                                    <p:cond delay="0"/>
                                  </p:stCondLst>
                                  <p:childTnLst>
                                    <p:animEffect transition="out" filter="fade">
                                      <p:cBhvr>
                                        <p:cTn id="6" dur="500" tmFilter="0, 0; .2, .5; .8, .5; 1, 0"/>
                                        <p:tgtEl>
                                          <p:spTgt spid="5"/>
                                        </p:tgtEl>
                                      </p:cBhvr>
                                    </p:animEffect>
                                    <p:animScale>
                                      <p:cBhvr>
                                        <p:cTn id="7" dur="250" autoRev="1" fill="hold"/>
                                        <p:tgtEl>
                                          <p:spTgt spid="5"/>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5"/>
          <p:cNvSpPr>
            <a:spLocks noGrp="1"/>
          </p:cNvSpPr>
          <p:nvPr>
            <p:ph type="ftr" sz="quarter" idx="11"/>
          </p:nvPr>
        </p:nvSpPr>
        <p:spPr>
          <a:xfrm>
            <a:off x="5894024" y="6246181"/>
            <a:ext cx="3001177" cy="365125"/>
          </a:xfrm>
        </p:spPr>
        <p:txBody>
          <a:bodyPr/>
          <a:lstStyle/>
          <a:p>
            <a:r>
              <a:rPr lang="en-US" sz="1800" dirty="0">
                <a:solidFill>
                  <a:schemeClr val="tx1"/>
                </a:solidFill>
                <a:latin typeface="Calibri"/>
              </a:rPr>
              <a:t>https://www.nal.usda.gov/ks/</a:t>
            </a:r>
          </a:p>
        </p:txBody>
      </p:sp>
      <p:sp>
        <p:nvSpPr>
          <p:cNvPr id="3" name="Content Placeholder 2"/>
          <p:cNvSpPr>
            <a:spLocks noGrp="1"/>
          </p:cNvSpPr>
          <p:nvPr>
            <p:ph idx="1"/>
          </p:nvPr>
        </p:nvSpPr>
        <p:spPr>
          <a:xfrm>
            <a:off x="523301" y="1417638"/>
            <a:ext cx="8229600" cy="4641639"/>
          </a:xfrm>
        </p:spPr>
        <p:txBody>
          <a:bodyPr>
            <a:noAutofit/>
          </a:bodyPr>
          <a:lstStyle/>
          <a:p>
            <a:pPr marL="285750" indent="-285750" eaLnBrk="0" fontAlgn="base" hangingPunct="0">
              <a:spcBef>
                <a:spcPct val="30000"/>
              </a:spcBef>
              <a:spcAft>
                <a:spcPct val="0"/>
              </a:spcAft>
              <a:defRPr/>
            </a:pPr>
            <a:r>
              <a:rPr lang="en-US" sz="3200" dirty="0">
                <a:latin typeface="Arial" charset="0"/>
              </a:rPr>
              <a:t>Information on how the researcher plans to monitor and report on implementation of the DMP during and after the project, as required by </a:t>
            </a:r>
            <a:r>
              <a:rPr lang="en-US" sz="3200" dirty="0" smtClean="0">
                <a:latin typeface="Arial" charset="0"/>
              </a:rPr>
              <a:t>funder </a:t>
            </a:r>
          </a:p>
          <a:p>
            <a:pPr marL="685800" lvl="1" eaLnBrk="0" fontAlgn="base" hangingPunct="0">
              <a:spcBef>
                <a:spcPct val="30000"/>
              </a:spcBef>
              <a:spcAft>
                <a:spcPct val="0"/>
              </a:spcAft>
              <a:defRPr/>
            </a:pPr>
            <a:r>
              <a:rPr lang="en-US" sz="2800" dirty="0" smtClean="0">
                <a:latin typeface="Arial" charset="0"/>
              </a:rPr>
              <a:t>Who will be responsible?</a:t>
            </a:r>
          </a:p>
          <a:p>
            <a:pPr marL="685800" lvl="1" eaLnBrk="0" fontAlgn="base" hangingPunct="0">
              <a:spcBef>
                <a:spcPct val="30000"/>
              </a:spcBef>
              <a:spcAft>
                <a:spcPct val="0"/>
              </a:spcAft>
              <a:defRPr/>
            </a:pPr>
            <a:r>
              <a:rPr lang="en-US" sz="2800" dirty="0" smtClean="0">
                <a:latin typeface="Arial" charset="0"/>
              </a:rPr>
              <a:t>Progress </a:t>
            </a:r>
            <a:r>
              <a:rPr lang="en-US" sz="2800" dirty="0">
                <a:latin typeface="Arial" charset="0"/>
              </a:rPr>
              <a:t>in data sharing (publications, database, software, </a:t>
            </a:r>
            <a:r>
              <a:rPr lang="en-US" sz="2800" dirty="0" smtClean="0">
                <a:latin typeface="Arial" charset="0"/>
              </a:rPr>
              <a:t>etc.)</a:t>
            </a:r>
            <a:endParaRPr lang="en-US" dirty="0">
              <a:latin typeface="Arial" charset="0"/>
            </a:endParaRPr>
          </a:p>
        </p:txBody>
      </p:sp>
      <p:sp>
        <p:nvSpPr>
          <p:cNvPr id="2" name="Title 1"/>
          <p:cNvSpPr>
            <a:spLocks noGrp="1"/>
          </p:cNvSpPr>
          <p:nvPr>
            <p:ph type="title"/>
          </p:nvPr>
        </p:nvSpPr>
        <p:spPr/>
        <p:txBody>
          <a:bodyPr/>
          <a:lstStyle/>
          <a:p>
            <a:r>
              <a:rPr lang="en-US" dirty="0" smtClean="0">
                <a:solidFill>
                  <a:schemeClr val="accent2"/>
                </a:solidFill>
              </a:rPr>
              <a:t>6. Monitoring and Reporting</a:t>
            </a:r>
            <a:endParaRPr lang="en-US" dirty="0"/>
          </a:p>
        </p:txBody>
      </p:sp>
    </p:spTree>
    <p:extLst>
      <p:ext uri="{BB962C8B-B14F-4D97-AF65-F5344CB8AC3E}">
        <p14:creationId xmlns:p14="http://schemas.microsoft.com/office/powerpoint/2010/main" val="359202370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5"/>
          <p:cNvSpPr>
            <a:spLocks noGrp="1"/>
          </p:cNvSpPr>
          <p:nvPr>
            <p:ph type="ftr" sz="quarter" idx="11"/>
          </p:nvPr>
        </p:nvSpPr>
        <p:spPr>
          <a:xfrm>
            <a:off x="5838940" y="6246181"/>
            <a:ext cx="3056261" cy="365125"/>
          </a:xfrm>
        </p:spPr>
        <p:txBody>
          <a:bodyPr/>
          <a:lstStyle/>
          <a:p>
            <a:r>
              <a:rPr lang="en-US" sz="1800" dirty="0">
                <a:solidFill>
                  <a:schemeClr val="tx1"/>
                </a:solidFill>
                <a:latin typeface="Calibri"/>
              </a:rPr>
              <a:t>https://www.nal.usda.gov/ks/</a:t>
            </a:r>
          </a:p>
        </p:txBody>
      </p:sp>
      <p:sp>
        <p:nvSpPr>
          <p:cNvPr id="3" name="Content Placeholder 2"/>
          <p:cNvSpPr>
            <a:spLocks noGrp="1"/>
          </p:cNvSpPr>
          <p:nvPr>
            <p:ph idx="1"/>
          </p:nvPr>
        </p:nvSpPr>
        <p:spPr>
          <a:xfrm>
            <a:off x="457200" y="5110619"/>
            <a:ext cx="8229600" cy="1004531"/>
          </a:xfrm>
        </p:spPr>
        <p:txBody>
          <a:bodyPr>
            <a:noAutofit/>
          </a:bodyPr>
          <a:lstStyle/>
          <a:p>
            <a:pPr lvl="1" eaLnBrk="0" fontAlgn="base" hangingPunct="0">
              <a:spcBef>
                <a:spcPct val="30000"/>
              </a:spcBef>
              <a:spcAft>
                <a:spcPct val="0"/>
              </a:spcAft>
              <a:defRPr/>
            </a:pPr>
            <a:endParaRPr lang="en-US" sz="1400" dirty="0" smtClean="0">
              <a:latin typeface="Arial" charset="0"/>
            </a:endParaRPr>
          </a:p>
          <a:p>
            <a:pPr marL="0" indent="0" algn="ctr" eaLnBrk="0" fontAlgn="base" hangingPunct="0">
              <a:spcBef>
                <a:spcPct val="30000"/>
              </a:spcBef>
              <a:spcAft>
                <a:spcPct val="0"/>
              </a:spcAft>
              <a:buNone/>
              <a:defRPr/>
            </a:pPr>
            <a:r>
              <a:rPr lang="en-US" sz="1800" dirty="0">
                <a:latin typeface="Arial" charset="0"/>
              </a:rPr>
              <a:t>DMP for </a:t>
            </a:r>
            <a:r>
              <a:rPr lang="en-US" sz="1800" dirty="0" smtClean="0">
                <a:latin typeface="Arial" charset="0"/>
              </a:rPr>
              <a:t>“Investigating </a:t>
            </a:r>
            <a:r>
              <a:rPr lang="en-US" sz="1800" dirty="0">
                <a:latin typeface="Arial" charset="0"/>
              </a:rPr>
              <a:t>the Genetic Diversity of </a:t>
            </a:r>
            <a:r>
              <a:rPr lang="en-US" sz="1800" dirty="0" err="1">
                <a:latin typeface="Arial" charset="0"/>
              </a:rPr>
              <a:t>Pantoea</a:t>
            </a:r>
            <a:r>
              <a:rPr lang="en-US" sz="1800" dirty="0">
                <a:latin typeface="Arial" charset="0"/>
              </a:rPr>
              <a:t> </a:t>
            </a:r>
            <a:r>
              <a:rPr lang="en-US" sz="1800" dirty="0" err="1">
                <a:latin typeface="Arial" charset="0"/>
              </a:rPr>
              <a:t>ananatis</a:t>
            </a:r>
            <a:r>
              <a:rPr lang="en-US" sz="1800" dirty="0">
                <a:latin typeface="Arial" charset="0"/>
              </a:rPr>
              <a:t> strains</a:t>
            </a:r>
          </a:p>
          <a:p>
            <a:pPr marL="0" indent="0" algn="ctr" eaLnBrk="0" fontAlgn="base" hangingPunct="0">
              <a:spcBef>
                <a:spcPct val="30000"/>
              </a:spcBef>
              <a:spcAft>
                <a:spcPct val="0"/>
              </a:spcAft>
              <a:buNone/>
              <a:defRPr/>
            </a:pPr>
            <a:r>
              <a:rPr lang="en-US" sz="1800" dirty="0">
                <a:latin typeface="Arial" charset="0"/>
              </a:rPr>
              <a:t>endemic to </a:t>
            </a:r>
            <a:r>
              <a:rPr lang="en-US" sz="1800" dirty="0" smtClean="0">
                <a:latin typeface="Arial" charset="0"/>
              </a:rPr>
              <a:t>Georgia” found at </a:t>
            </a:r>
            <a:r>
              <a:rPr lang="en-US" sz="1800" dirty="0" smtClean="0">
                <a:latin typeface="Arial" charset="0"/>
                <a:hlinkClick r:id="rId3"/>
              </a:rPr>
              <a:t>https</a:t>
            </a:r>
            <a:r>
              <a:rPr lang="en-US" sz="1800" dirty="0">
                <a:latin typeface="Arial" charset="0"/>
                <a:hlinkClick r:id="rId3"/>
              </a:rPr>
              <a:t>://</a:t>
            </a:r>
            <a:r>
              <a:rPr lang="en-US" sz="1800" dirty="0" smtClean="0">
                <a:latin typeface="Arial" charset="0"/>
                <a:hlinkClick r:id="rId3"/>
              </a:rPr>
              <a:t>dmptool.org/plans/29159.pdf</a:t>
            </a:r>
            <a:r>
              <a:rPr lang="en-US" sz="1800" dirty="0" smtClean="0">
                <a:latin typeface="Arial" charset="0"/>
              </a:rPr>
              <a:t> </a:t>
            </a:r>
            <a:endParaRPr lang="en-US" sz="1800" dirty="0">
              <a:latin typeface="Arial" charset="0"/>
            </a:endParaRPr>
          </a:p>
        </p:txBody>
      </p:sp>
      <p:pic>
        <p:nvPicPr>
          <p:cNvPr id="4" name="Picture 3" title="monitoring and reporti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335850" y="1427967"/>
            <a:ext cx="6472299" cy="3682652"/>
          </a:xfrm>
          <a:prstGeom prst="rect">
            <a:avLst/>
          </a:prstGeom>
          <a:ln>
            <a:solidFill>
              <a:schemeClr val="tx1"/>
            </a:solidFill>
          </a:ln>
        </p:spPr>
      </p:pic>
      <p:sp>
        <p:nvSpPr>
          <p:cNvPr id="5" name="Oval 4" title="monitoring and reporting"/>
          <p:cNvSpPr/>
          <p:nvPr/>
        </p:nvSpPr>
        <p:spPr>
          <a:xfrm>
            <a:off x="1578280" y="3306871"/>
            <a:ext cx="2091846" cy="338203"/>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dirty="0">
                <a:solidFill>
                  <a:schemeClr val="accent2"/>
                </a:solidFill>
              </a:rPr>
              <a:t>Monitoring and Reporting</a:t>
            </a:r>
            <a:endParaRPr lang="en-US" dirty="0"/>
          </a:p>
        </p:txBody>
      </p:sp>
    </p:spTree>
    <p:extLst>
      <p:ext uri="{BB962C8B-B14F-4D97-AF65-F5344CB8AC3E}">
        <p14:creationId xmlns:p14="http://schemas.microsoft.com/office/powerpoint/2010/main" val="25702700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grpId="0" nodeType="clickEffect">
                                  <p:stCondLst>
                                    <p:cond delay="0"/>
                                  </p:stCondLst>
                                  <p:childTnLst>
                                    <p:animEffect transition="out" filter="fade">
                                      <p:cBhvr>
                                        <p:cTn id="6" dur="500" tmFilter="0, 0; .2, .5; .8, .5; 1, 0"/>
                                        <p:tgtEl>
                                          <p:spTgt spid="5"/>
                                        </p:tgtEl>
                                      </p:cBhvr>
                                    </p:animEffect>
                                    <p:animScale>
                                      <p:cBhvr>
                                        <p:cTn id="7" dur="250" autoRev="1" fill="hold"/>
                                        <p:tgtEl>
                                          <p:spTgt spid="5"/>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5"/>
          <p:cNvSpPr>
            <a:spLocks noGrp="1"/>
          </p:cNvSpPr>
          <p:nvPr>
            <p:ph type="ftr" sz="quarter" idx="11"/>
          </p:nvPr>
        </p:nvSpPr>
        <p:spPr>
          <a:xfrm>
            <a:off x="5849957" y="6246181"/>
            <a:ext cx="3045244" cy="365125"/>
          </a:xfrm>
        </p:spPr>
        <p:txBody>
          <a:bodyPr/>
          <a:lstStyle/>
          <a:p>
            <a:r>
              <a:rPr lang="en-US" sz="1800" dirty="0">
                <a:solidFill>
                  <a:schemeClr val="tx1"/>
                </a:solidFill>
                <a:latin typeface="Calibri"/>
              </a:rPr>
              <a:t>https://www.nal.usda.gov/ks/</a:t>
            </a:r>
          </a:p>
        </p:txBody>
      </p:sp>
      <p:sp>
        <p:nvSpPr>
          <p:cNvPr id="3" name="Content Placeholder 2"/>
          <p:cNvSpPr>
            <a:spLocks noGrp="1"/>
          </p:cNvSpPr>
          <p:nvPr>
            <p:ph idx="1"/>
          </p:nvPr>
        </p:nvSpPr>
        <p:spPr>
          <a:xfrm>
            <a:off x="457200" y="5110619"/>
            <a:ext cx="8229600" cy="1004531"/>
          </a:xfrm>
        </p:spPr>
        <p:txBody>
          <a:bodyPr>
            <a:noAutofit/>
          </a:bodyPr>
          <a:lstStyle/>
          <a:p>
            <a:pPr lvl="1" eaLnBrk="0" fontAlgn="base" hangingPunct="0">
              <a:spcBef>
                <a:spcPct val="30000"/>
              </a:spcBef>
              <a:spcAft>
                <a:spcPct val="0"/>
              </a:spcAft>
              <a:defRPr/>
            </a:pPr>
            <a:endParaRPr lang="en-US" sz="1400" dirty="0" smtClean="0">
              <a:latin typeface="Arial" charset="0"/>
            </a:endParaRPr>
          </a:p>
          <a:p>
            <a:pPr marL="0" indent="0" algn="ctr" eaLnBrk="0" fontAlgn="base" hangingPunct="0">
              <a:spcBef>
                <a:spcPct val="30000"/>
              </a:spcBef>
              <a:spcAft>
                <a:spcPct val="0"/>
              </a:spcAft>
              <a:buNone/>
              <a:defRPr/>
            </a:pPr>
            <a:r>
              <a:rPr lang="en-US" sz="1800" dirty="0">
                <a:latin typeface="Arial" charset="0"/>
              </a:rPr>
              <a:t>DMP for </a:t>
            </a:r>
            <a:r>
              <a:rPr lang="en-US" sz="1800" dirty="0" smtClean="0">
                <a:latin typeface="Arial" charset="0"/>
              </a:rPr>
              <a:t>“Investigating </a:t>
            </a:r>
            <a:r>
              <a:rPr lang="en-US" sz="1800" dirty="0">
                <a:latin typeface="Arial" charset="0"/>
              </a:rPr>
              <a:t>the Genetic Diversity of </a:t>
            </a:r>
            <a:r>
              <a:rPr lang="en-US" sz="1800" dirty="0" err="1">
                <a:latin typeface="Arial" charset="0"/>
              </a:rPr>
              <a:t>Pantoea</a:t>
            </a:r>
            <a:r>
              <a:rPr lang="en-US" sz="1800" dirty="0">
                <a:latin typeface="Arial" charset="0"/>
              </a:rPr>
              <a:t> </a:t>
            </a:r>
            <a:r>
              <a:rPr lang="en-US" sz="1800" dirty="0" err="1">
                <a:latin typeface="Arial" charset="0"/>
              </a:rPr>
              <a:t>ananatis</a:t>
            </a:r>
            <a:r>
              <a:rPr lang="en-US" sz="1800" dirty="0">
                <a:latin typeface="Arial" charset="0"/>
              </a:rPr>
              <a:t> strains</a:t>
            </a:r>
          </a:p>
          <a:p>
            <a:pPr marL="0" indent="0" algn="ctr" eaLnBrk="0" fontAlgn="base" hangingPunct="0">
              <a:spcBef>
                <a:spcPct val="30000"/>
              </a:spcBef>
              <a:spcAft>
                <a:spcPct val="0"/>
              </a:spcAft>
              <a:buNone/>
              <a:defRPr/>
            </a:pPr>
            <a:r>
              <a:rPr lang="en-US" sz="1800" dirty="0">
                <a:latin typeface="Arial" charset="0"/>
              </a:rPr>
              <a:t>endemic to </a:t>
            </a:r>
            <a:r>
              <a:rPr lang="en-US" sz="1800" dirty="0" smtClean="0">
                <a:latin typeface="Arial" charset="0"/>
              </a:rPr>
              <a:t>Georgia” found at </a:t>
            </a:r>
            <a:r>
              <a:rPr lang="en-US" sz="1800" dirty="0" smtClean="0">
                <a:latin typeface="Arial" charset="0"/>
                <a:hlinkClick r:id="rId3"/>
              </a:rPr>
              <a:t>https</a:t>
            </a:r>
            <a:r>
              <a:rPr lang="en-US" sz="1800" dirty="0">
                <a:latin typeface="Arial" charset="0"/>
                <a:hlinkClick r:id="rId3"/>
              </a:rPr>
              <a:t>://</a:t>
            </a:r>
            <a:r>
              <a:rPr lang="en-US" sz="1800" dirty="0" smtClean="0">
                <a:latin typeface="Arial" charset="0"/>
                <a:hlinkClick r:id="rId3"/>
              </a:rPr>
              <a:t>dmptool.org/plans/29159.pdf</a:t>
            </a:r>
            <a:r>
              <a:rPr lang="en-US" sz="1800" dirty="0" smtClean="0">
                <a:latin typeface="Arial" charset="0"/>
              </a:rPr>
              <a:t> </a:t>
            </a:r>
            <a:endParaRPr lang="en-US" sz="1800" dirty="0">
              <a:latin typeface="Arial" charset="0"/>
            </a:endParaRPr>
          </a:p>
        </p:txBody>
      </p:sp>
      <p:pic>
        <p:nvPicPr>
          <p:cNvPr id="4" name="Picture 3" title="DMP page 2"/>
          <p:cNvPicPr>
            <a:picLocks noChangeAspect="1"/>
          </p:cNvPicPr>
          <p:nvPr/>
        </p:nvPicPr>
        <p:blipFill rotWithShape="1">
          <a:blip r:embed="rId4">
            <a:extLst>
              <a:ext uri="{28A0092B-C50C-407E-A947-70E740481C1C}">
                <a14:useLocalDpi xmlns:a14="http://schemas.microsoft.com/office/drawing/2010/main" val="0"/>
              </a:ext>
            </a:extLst>
          </a:blip>
          <a:srcRect b="-102741"/>
          <a:stretch/>
        </p:blipFill>
        <p:spPr>
          <a:xfrm>
            <a:off x="4594014" y="1321496"/>
            <a:ext cx="3397591" cy="3919331"/>
          </a:xfrm>
          <a:prstGeom prst="rect">
            <a:avLst/>
          </a:prstGeom>
          <a:ln>
            <a:solidFill>
              <a:schemeClr val="tx1"/>
            </a:solidFill>
          </a:ln>
        </p:spPr>
      </p:pic>
      <p:pic>
        <p:nvPicPr>
          <p:cNvPr id="7" name="Picture 6" title="DMP page 1"/>
          <p:cNvPicPr>
            <a:picLocks noChangeAspect="1"/>
          </p:cNvPicPr>
          <p:nvPr/>
        </p:nvPicPr>
        <p:blipFill rotWithShape="1">
          <a:blip r:embed="rId5" cstate="print">
            <a:extLst>
              <a:ext uri="{28A0092B-C50C-407E-A947-70E740481C1C}">
                <a14:useLocalDpi xmlns:a14="http://schemas.microsoft.com/office/drawing/2010/main" val="0"/>
              </a:ext>
            </a:extLst>
          </a:blip>
          <a:srcRect b="-160"/>
          <a:stretch/>
        </p:blipFill>
        <p:spPr>
          <a:xfrm>
            <a:off x="835602" y="1321496"/>
            <a:ext cx="3380010" cy="3926910"/>
          </a:xfrm>
          <a:prstGeom prst="rect">
            <a:avLst/>
          </a:prstGeom>
          <a:ln>
            <a:solidFill>
              <a:schemeClr val="tx1"/>
            </a:solidFill>
          </a:ln>
        </p:spPr>
      </p:pic>
      <p:sp>
        <p:nvSpPr>
          <p:cNvPr id="2" name="Title 1"/>
          <p:cNvSpPr>
            <a:spLocks noGrp="1"/>
          </p:cNvSpPr>
          <p:nvPr>
            <p:ph type="title"/>
          </p:nvPr>
        </p:nvSpPr>
        <p:spPr/>
        <p:txBody>
          <a:bodyPr/>
          <a:lstStyle/>
          <a:p>
            <a:r>
              <a:rPr lang="en-US" dirty="0" smtClean="0">
                <a:solidFill>
                  <a:schemeClr val="accent2"/>
                </a:solidFill>
              </a:rPr>
              <a:t>The Whole DMP</a:t>
            </a:r>
            <a:endParaRPr lang="en-US" dirty="0"/>
          </a:p>
        </p:txBody>
      </p:sp>
    </p:spTree>
    <p:extLst>
      <p:ext uri="{BB962C8B-B14F-4D97-AF65-F5344CB8AC3E}">
        <p14:creationId xmlns:p14="http://schemas.microsoft.com/office/powerpoint/2010/main" val="181016416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5"/>
          <p:cNvSpPr>
            <a:spLocks noGrp="1"/>
          </p:cNvSpPr>
          <p:nvPr>
            <p:ph type="ftr" sz="quarter" idx="11"/>
          </p:nvPr>
        </p:nvSpPr>
        <p:spPr>
          <a:xfrm>
            <a:off x="5894024" y="6246181"/>
            <a:ext cx="3001177" cy="365125"/>
          </a:xfrm>
        </p:spPr>
        <p:txBody>
          <a:bodyPr/>
          <a:lstStyle/>
          <a:p>
            <a:r>
              <a:rPr lang="en-US" sz="1800" dirty="0">
                <a:solidFill>
                  <a:schemeClr val="tx1"/>
                </a:solidFill>
                <a:latin typeface="Calibri"/>
              </a:rPr>
              <a:t>https://www.nal.usda.gov/ks/</a:t>
            </a:r>
          </a:p>
        </p:txBody>
      </p:sp>
      <p:sp>
        <p:nvSpPr>
          <p:cNvPr id="3" name="Content Placeholder 2"/>
          <p:cNvSpPr>
            <a:spLocks noGrp="1"/>
          </p:cNvSpPr>
          <p:nvPr>
            <p:ph idx="1"/>
          </p:nvPr>
        </p:nvSpPr>
        <p:spPr>
          <a:xfrm>
            <a:off x="523301" y="1417638"/>
            <a:ext cx="8229600" cy="4641639"/>
          </a:xfrm>
        </p:spPr>
        <p:txBody>
          <a:bodyPr>
            <a:noAutofit/>
          </a:bodyPr>
          <a:lstStyle/>
          <a:p>
            <a:pPr marL="285750" indent="-285750" eaLnBrk="0" fontAlgn="base" hangingPunct="0">
              <a:spcBef>
                <a:spcPct val="30000"/>
              </a:spcBef>
              <a:spcAft>
                <a:spcPct val="0"/>
              </a:spcAft>
              <a:defRPr/>
            </a:pPr>
            <a:r>
              <a:rPr lang="en-US" sz="3200" dirty="0" smtClean="0">
                <a:latin typeface="Arial" charset="0"/>
              </a:rPr>
              <a:t>Your library may offer a one-on-one consultation service</a:t>
            </a:r>
          </a:p>
          <a:p>
            <a:pPr marL="285750" indent="-285750" eaLnBrk="0" fontAlgn="base" hangingPunct="0">
              <a:spcBef>
                <a:spcPct val="30000"/>
              </a:spcBef>
              <a:spcAft>
                <a:spcPct val="0"/>
              </a:spcAft>
              <a:defRPr/>
            </a:pPr>
            <a:r>
              <a:rPr lang="en-US" sz="3200" dirty="0">
                <a:latin typeface="Arial" charset="0"/>
              </a:rPr>
              <a:t>NAL will review draft </a:t>
            </a:r>
            <a:r>
              <a:rPr lang="en-US" sz="3200" dirty="0" smtClean="0">
                <a:latin typeface="Arial" charset="0"/>
              </a:rPr>
              <a:t>plans (subject </a:t>
            </a:r>
            <a:r>
              <a:rPr lang="en-US" sz="3200" dirty="0">
                <a:latin typeface="Arial" charset="0"/>
              </a:rPr>
              <a:t>to </a:t>
            </a:r>
            <a:r>
              <a:rPr lang="en-US" sz="3200" dirty="0" smtClean="0">
                <a:latin typeface="Arial" charset="0"/>
              </a:rPr>
              <a:t>capacity </a:t>
            </a:r>
            <a:r>
              <a:rPr lang="en-US" sz="3200" dirty="0">
                <a:latin typeface="Arial" charset="0"/>
              </a:rPr>
              <a:t>and </a:t>
            </a:r>
            <a:r>
              <a:rPr lang="en-US" sz="3200" dirty="0" smtClean="0">
                <a:latin typeface="Arial" charset="0"/>
              </a:rPr>
              <a:t>priorities)</a:t>
            </a:r>
          </a:p>
          <a:p>
            <a:pPr marL="685800" lvl="1" eaLnBrk="0" fontAlgn="base" hangingPunct="0">
              <a:spcBef>
                <a:spcPct val="30000"/>
              </a:spcBef>
              <a:spcAft>
                <a:spcPct val="0"/>
              </a:spcAft>
              <a:defRPr/>
            </a:pPr>
            <a:r>
              <a:rPr lang="en-US" sz="2800" dirty="0">
                <a:latin typeface="Arial" charset="0"/>
              </a:rPr>
              <a:t>Send </a:t>
            </a:r>
            <a:r>
              <a:rPr lang="en-US" sz="2800" dirty="0" smtClean="0">
                <a:latin typeface="Arial" charset="0"/>
              </a:rPr>
              <a:t>DMP draft and Project </a:t>
            </a:r>
            <a:r>
              <a:rPr lang="en-US" sz="2800" dirty="0">
                <a:latin typeface="Arial" charset="0"/>
              </a:rPr>
              <a:t>Summary </a:t>
            </a:r>
            <a:r>
              <a:rPr lang="en-US" sz="2800" dirty="0" smtClean="0">
                <a:latin typeface="Arial" charset="0"/>
              </a:rPr>
              <a:t>draft to </a:t>
            </a:r>
            <a:r>
              <a:rPr lang="en-US" sz="2800" dirty="0" smtClean="0">
                <a:latin typeface="Arial" charset="0"/>
                <a:hlinkClick r:id="rId3"/>
              </a:rPr>
              <a:t>NAL-ADC-Curator@ars.usda.gov</a:t>
            </a:r>
            <a:endParaRPr lang="en-US" sz="2800" dirty="0" smtClean="0">
              <a:latin typeface="Arial" charset="0"/>
            </a:endParaRPr>
          </a:p>
          <a:p>
            <a:pPr marL="685800" lvl="1" eaLnBrk="0" fontAlgn="base" hangingPunct="0">
              <a:spcBef>
                <a:spcPct val="30000"/>
              </a:spcBef>
              <a:spcAft>
                <a:spcPct val="0"/>
              </a:spcAft>
              <a:defRPr/>
            </a:pPr>
            <a:r>
              <a:rPr lang="en-US" sz="2800" dirty="0">
                <a:latin typeface="Arial" charset="0"/>
              </a:rPr>
              <a:t>We will provide </a:t>
            </a:r>
            <a:r>
              <a:rPr lang="en-US" sz="2800" dirty="0" smtClean="0">
                <a:latin typeface="Arial" charset="0"/>
              </a:rPr>
              <a:t>review and propose improvements</a:t>
            </a:r>
          </a:p>
          <a:p>
            <a:pPr marL="685800" lvl="1" eaLnBrk="0" fontAlgn="base" hangingPunct="0">
              <a:spcBef>
                <a:spcPct val="30000"/>
              </a:spcBef>
              <a:spcAft>
                <a:spcPct val="0"/>
              </a:spcAft>
              <a:defRPr/>
            </a:pPr>
            <a:r>
              <a:rPr lang="en-US" sz="2800" dirty="0" smtClean="0">
                <a:latin typeface="Arial" charset="0"/>
              </a:rPr>
              <a:t>Requirements: at </a:t>
            </a:r>
            <a:r>
              <a:rPr lang="en-US" sz="2800" dirty="0">
                <a:latin typeface="Arial" charset="0"/>
              </a:rPr>
              <a:t>least 5 business </a:t>
            </a:r>
            <a:r>
              <a:rPr lang="en-US" sz="2800" dirty="0" smtClean="0">
                <a:latin typeface="Arial" charset="0"/>
              </a:rPr>
              <a:t>days</a:t>
            </a:r>
            <a:endParaRPr lang="en-US" sz="2800" dirty="0">
              <a:latin typeface="Arial" charset="0"/>
            </a:endParaRPr>
          </a:p>
          <a:p>
            <a:pPr marL="685800" lvl="1" eaLnBrk="0" fontAlgn="base" hangingPunct="0">
              <a:spcBef>
                <a:spcPct val="30000"/>
              </a:spcBef>
              <a:spcAft>
                <a:spcPct val="0"/>
              </a:spcAft>
              <a:defRPr/>
            </a:pPr>
            <a:endParaRPr lang="en-US" dirty="0">
              <a:latin typeface="Arial" charset="0"/>
            </a:endParaRPr>
          </a:p>
          <a:p>
            <a:pPr marL="285750" indent="-285750" eaLnBrk="0" fontAlgn="base" hangingPunct="0">
              <a:spcBef>
                <a:spcPct val="30000"/>
              </a:spcBef>
              <a:spcAft>
                <a:spcPct val="0"/>
              </a:spcAft>
              <a:defRPr/>
            </a:pPr>
            <a:endParaRPr lang="en-US" sz="2400" dirty="0" smtClean="0">
              <a:latin typeface="Arial" charset="0"/>
            </a:endParaRPr>
          </a:p>
        </p:txBody>
      </p:sp>
      <p:sp>
        <p:nvSpPr>
          <p:cNvPr id="2" name="Title 1"/>
          <p:cNvSpPr>
            <a:spLocks noGrp="1"/>
          </p:cNvSpPr>
          <p:nvPr>
            <p:ph type="title"/>
          </p:nvPr>
        </p:nvSpPr>
        <p:spPr/>
        <p:txBody>
          <a:bodyPr/>
          <a:lstStyle/>
          <a:p>
            <a:r>
              <a:rPr lang="en-US" dirty="0" smtClean="0">
                <a:solidFill>
                  <a:schemeClr val="accent2"/>
                </a:solidFill>
              </a:rPr>
              <a:t>DMP Consultation at NAL</a:t>
            </a:r>
            <a:endParaRPr lang="en-US" dirty="0"/>
          </a:p>
        </p:txBody>
      </p:sp>
    </p:spTree>
    <p:extLst>
      <p:ext uri="{BB962C8B-B14F-4D97-AF65-F5344CB8AC3E}">
        <p14:creationId xmlns:p14="http://schemas.microsoft.com/office/powerpoint/2010/main" val="98949281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5"/>
          <p:cNvSpPr>
            <a:spLocks noGrp="1"/>
          </p:cNvSpPr>
          <p:nvPr>
            <p:ph type="ftr" sz="quarter" idx="11"/>
          </p:nvPr>
        </p:nvSpPr>
        <p:spPr>
          <a:xfrm>
            <a:off x="5849957" y="6246181"/>
            <a:ext cx="3045244" cy="365125"/>
          </a:xfrm>
        </p:spPr>
        <p:txBody>
          <a:bodyPr/>
          <a:lstStyle/>
          <a:p>
            <a:r>
              <a:rPr lang="en-US" sz="1800" dirty="0">
                <a:solidFill>
                  <a:schemeClr val="tx1"/>
                </a:solidFill>
                <a:latin typeface="Calibri"/>
              </a:rPr>
              <a:t>https://www.nal.usda.gov/ks/</a:t>
            </a:r>
          </a:p>
        </p:txBody>
      </p:sp>
      <p:sp>
        <p:nvSpPr>
          <p:cNvPr id="3" name="Content Placeholder 2"/>
          <p:cNvSpPr>
            <a:spLocks noGrp="1"/>
          </p:cNvSpPr>
          <p:nvPr>
            <p:ph idx="1"/>
          </p:nvPr>
        </p:nvSpPr>
        <p:spPr>
          <a:xfrm>
            <a:off x="457200" y="1417637"/>
            <a:ext cx="8229600" cy="4697513"/>
          </a:xfrm>
        </p:spPr>
        <p:txBody>
          <a:bodyPr>
            <a:noAutofit/>
          </a:bodyPr>
          <a:lstStyle/>
          <a:p>
            <a:r>
              <a:rPr lang="en-US" sz="2400" dirty="0"/>
              <a:t>DMPs are an important part of the data life cycle. They save time and effort in the long run, and ensure that data are relevant and useful for others.</a:t>
            </a:r>
          </a:p>
          <a:p>
            <a:r>
              <a:rPr lang="en-US" sz="2400" dirty="0"/>
              <a:t>Funding agencies are beginning to require </a:t>
            </a:r>
            <a:r>
              <a:rPr lang="en-US" sz="2400" dirty="0" smtClean="0"/>
              <a:t>DMPs</a:t>
            </a:r>
          </a:p>
          <a:p>
            <a:r>
              <a:rPr lang="en-US" sz="2400" dirty="0" smtClean="0"/>
              <a:t>Major </a:t>
            </a:r>
            <a:r>
              <a:rPr lang="en-US" sz="2400" dirty="0"/>
              <a:t>components of a DMP:</a:t>
            </a:r>
          </a:p>
          <a:p>
            <a:pPr marL="800100" lvl="1" indent="-342900" eaLnBrk="0" fontAlgn="base" hangingPunct="0">
              <a:spcBef>
                <a:spcPct val="30000"/>
              </a:spcBef>
              <a:spcAft>
                <a:spcPct val="0"/>
              </a:spcAft>
              <a:buFont typeface="+mj-lt"/>
              <a:buAutoNum type="arabicPeriod"/>
              <a:defRPr/>
            </a:pPr>
            <a:r>
              <a:rPr lang="en-US" sz="1800" dirty="0">
                <a:latin typeface="Arial" charset="0"/>
              </a:rPr>
              <a:t>Expected data types</a:t>
            </a:r>
          </a:p>
          <a:p>
            <a:pPr marL="800100" lvl="1" indent="-342900" eaLnBrk="0" fontAlgn="base" hangingPunct="0">
              <a:spcBef>
                <a:spcPct val="30000"/>
              </a:spcBef>
              <a:spcAft>
                <a:spcPct val="0"/>
              </a:spcAft>
              <a:buFont typeface="+mj-lt"/>
              <a:buAutoNum type="arabicPeriod"/>
              <a:defRPr/>
            </a:pPr>
            <a:r>
              <a:rPr lang="en-US" sz="1800" dirty="0">
                <a:latin typeface="Arial" charset="0"/>
              </a:rPr>
              <a:t>Data formats and standards</a:t>
            </a:r>
          </a:p>
          <a:p>
            <a:pPr marL="800100" lvl="1" indent="-342900" eaLnBrk="0" fontAlgn="base" hangingPunct="0">
              <a:spcBef>
                <a:spcPct val="30000"/>
              </a:spcBef>
              <a:spcAft>
                <a:spcPct val="0"/>
              </a:spcAft>
              <a:buFont typeface="+mj-lt"/>
              <a:buAutoNum type="arabicPeriod"/>
              <a:defRPr/>
            </a:pPr>
            <a:r>
              <a:rPr lang="en-US" sz="1800" dirty="0">
                <a:latin typeface="Arial" charset="0"/>
              </a:rPr>
              <a:t>Data storage and preservation of access</a:t>
            </a:r>
          </a:p>
          <a:p>
            <a:pPr marL="800100" lvl="1" indent="-342900" eaLnBrk="0" fontAlgn="base" hangingPunct="0">
              <a:spcBef>
                <a:spcPct val="30000"/>
              </a:spcBef>
              <a:spcAft>
                <a:spcPct val="0"/>
              </a:spcAft>
              <a:buFont typeface="+mj-lt"/>
              <a:buAutoNum type="arabicPeriod"/>
              <a:defRPr/>
            </a:pPr>
            <a:r>
              <a:rPr lang="en-US" sz="1800" dirty="0">
                <a:latin typeface="Arial" charset="0"/>
              </a:rPr>
              <a:t>Data sharing and public access</a:t>
            </a:r>
          </a:p>
          <a:p>
            <a:pPr marL="800100" lvl="1" indent="-342900" eaLnBrk="0" fontAlgn="base" hangingPunct="0">
              <a:spcBef>
                <a:spcPct val="30000"/>
              </a:spcBef>
              <a:spcAft>
                <a:spcPct val="0"/>
              </a:spcAft>
              <a:buFont typeface="+mj-lt"/>
              <a:buAutoNum type="arabicPeriod"/>
              <a:defRPr/>
            </a:pPr>
            <a:r>
              <a:rPr lang="en-US" sz="1800" dirty="0">
                <a:latin typeface="Arial" charset="0"/>
              </a:rPr>
              <a:t>Roles and responsibilities</a:t>
            </a:r>
          </a:p>
          <a:p>
            <a:pPr marL="800100" lvl="1" indent="-342900" eaLnBrk="0" fontAlgn="base" hangingPunct="0">
              <a:spcBef>
                <a:spcPct val="30000"/>
              </a:spcBef>
              <a:spcAft>
                <a:spcPct val="0"/>
              </a:spcAft>
              <a:buFont typeface="+mj-lt"/>
              <a:buAutoNum type="arabicPeriod"/>
              <a:defRPr/>
            </a:pPr>
            <a:r>
              <a:rPr lang="en-US" sz="1800" dirty="0">
                <a:latin typeface="Arial" charset="0"/>
              </a:rPr>
              <a:t>Monitoring and </a:t>
            </a:r>
            <a:r>
              <a:rPr lang="en-US" sz="1800" dirty="0" smtClean="0">
                <a:latin typeface="Arial" charset="0"/>
              </a:rPr>
              <a:t>reporting</a:t>
            </a:r>
          </a:p>
          <a:p>
            <a:pPr marL="400050" eaLnBrk="0" fontAlgn="base" hangingPunct="0">
              <a:spcBef>
                <a:spcPct val="30000"/>
              </a:spcBef>
              <a:spcAft>
                <a:spcPct val="0"/>
              </a:spcAft>
              <a:defRPr/>
            </a:pPr>
            <a:r>
              <a:rPr lang="en-US" sz="2200" dirty="0" smtClean="0">
                <a:latin typeface="Arial" charset="0"/>
              </a:rPr>
              <a:t>NAL DMP Consultation</a:t>
            </a:r>
            <a:endParaRPr lang="en-US" sz="2200" dirty="0">
              <a:latin typeface="Arial" charset="0"/>
            </a:endParaRPr>
          </a:p>
        </p:txBody>
      </p:sp>
      <p:sp>
        <p:nvSpPr>
          <p:cNvPr id="2" name="Title 1"/>
          <p:cNvSpPr>
            <a:spLocks noGrp="1"/>
          </p:cNvSpPr>
          <p:nvPr>
            <p:ph type="title"/>
          </p:nvPr>
        </p:nvSpPr>
        <p:spPr/>
        <p:txBody>
          <a:bodyPr/>
          <a:lstStyle/>
          <a:p>
            <a:r>
              <a:rPr lang="en-US" dirty="0" smtClean="0">
                <a:solidFill>
                  <a:schemeClr val="accent2"/>
                </a:solidFill>
              </a:rPr>
              <a:t>Summary</a:t>
            </a:r>
            <a:endParaRPr lang="en-US" dirty="0"/>
          </a:p>
        </p:txBody>
      </p:sp>
    </p:spTree>
    <p:extLst>
      <p:ext uri="{BB962C8B-B14F-4D97-AF65-F5344CB8AC3E}">
        <p14:creationId xmlns:p14="http://schemas.microsoft.com/office/powerpoint/2010/main" val="187713459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erin.antognoli\Desktop\question-_130787843.jpg" title="Q and A graphic"/>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011382"/>
            <a:ext cx="5216234" cy="5216234"/>
          </a:xfrm>
          <a:prstGeom prst="rect">
            <a:avLst/>
          </a:prstGeom>
          <a:noFill/>
          <a:extLst>
            <a:ext uri="{909E8E84-426E-40DD-AFC4-6F175D3DCCD1}">
              <a14:hiddenFill xmlns:a14="http://schemas.microsoft.com/office/drawing/2010/main">
                <a:solidFill>
                  <a:srgbClr val="FFFFFF"/>
                </a:solidFill>
              </a14:hiddenFill>
            </a:ext>
          </a:extLst>
        </p:spPr>
      </p:pic>
      <p:sp>
        <p:nvSpPr>
          <p:cNvPr id="4" name="Footer Placeholder 3"/>
          <p:cNvSpPr>
            <a:spLocks noGrp="1"/>
          </p:cNvSpPr>
          <p:nvPr>
            <p:ph type="ftr" sz="quarter" idx="11"/>
          </p:nvPr>
        </p:nvSpPr>
        <p:spPr>
          <a:xfrm>
            <a:off x="5607586" y="6136012"/>
            <a:ext cx="3056262" cy="365125"/>
          </a:xfrm>
        </p:spPr>
        <p:txBody>
          <a:bodyPr/>
          <a:lstStyle/>
          <a:p>
            <a:r>
              <a:rPr lang="en-US" sz="1800" dirty="0">
                <a:solidFill>
                  <a:schemeClr val="tx1"/>
                </a:solidFill>
                <a:latin typeface="Calibri"/>
              </a:rPr>
              <a:t>https://www.nal.usda.gov/ks/</a:t>
            </a:r>
          </a:p>
        </p:txBody>
      </p:sp>
      <p:sp>
        <p:nvSpPr>
          <p:cNvPr id="3" name="Subtitle 2"/>
          <p:cNvSpPr>
            <a:spLocks noGrp="1"/>
          </p:cNvSpPr>
          <p:nvPr>
            <p:ph idx="1"/>
          </p:nvPr>
        </p:nvSpPr>
        <p:spPr>
          <a:xfrm>
            <a:off x="4833257" y="1248230"/>
            <a:ext cx="4102930" cy="4919500"/>
          </a:xfrm>
        </p:spPr>
        <p:txBody>
          <a:bodyPr>
            <a:normAutofit/>
          </a:bodyPr>
          <a:lstStyle/>
          <a:p>
            <a:pPr marL="0" indent="0">
              <a:buNone/>
            </a:pPr>
            <a:r>
              <a:rPr lang="en-US" sz="2400" dirty="0" smtClean="0"/>
              <a:t>Links:</a:t>
            </a:r>
          </a:p>
          <a:p>
            <a:pPr marL="457200" indent="-457200"/>
            <a:r>
              <a:rPr lang="en-US" sz="2400" dirty="0" smtClean="0"/>
              <a:t>NAL Data </a:t>
            </a:r>
            <a:r>
              <a:rPr lang="en-US" sz="2400" dirty="0"/>
              <a:t>Management </a:t>
            </a:r>
            <a:r>
              <a:rPr lang="en-US" sz="2400" dirty="0" smtClean="0"/>
              <a:t>Resources</a:t>
            </a:r>
            <a:r>
              <a:rPr lang="en-US" sz="2400" dirty="0"/>
              <a:t>: </a:t>
            </a:r>
            <a:r>
              <a:rPr lang="en-US" sz="2400" dirty="0">
                <a:hlinkClick r:id="rId4"/>
              </a:rPr>
              <a:t>https://</a:t>
            </a:r>
            <a:r>
              <a:rPr lang="en-US" sz="2400" dirty="0" smtClean="0">
                <a:hlinkClick r:id="rId4"/>
              </a:rPr>
              <a:t>www.nal.usda.gov/ks/data-management-resources</a:t>
            </a:r>
            <a:endParaRPr lang="en-US" sz="2400" dirty="0" smtClean="0"/>
          </a:p>
          <a:p>
            <a:pPr marL="457200" indent="-457200"/>
            <a:r>
              <a:rPr lang="en-US" sz="2400" dirty="0">
                <a:hlinkClick r:id="rId5"/>
              </a:rPr>
              <a:t>https://dmptool.org</a:t>
            </a:r>
            <a:r>
              <a:rPr lang="en-US" sz="2400" dirty="0" smtClean="0">
                <a:hlinkClick r:id="rId5"/>
              </a:rPr>
              <a:t>/</a:t>
            </a:r>
            <a:r>
              <a:rPr lang="en-US" sz="2400" dirty="0" smtClean="0"/>
              <a:t> </a:t>
            </a:r>
          </a:p>
          <a:p>
            <a:pPr marL="457200" indent="-457200"/>
            <a:r>
              <a:rPr lang="en-US" sz="2400" dirty="0" smtClean="0"/>
              <a:t>The Ag Data </a:t>
            </a:r>
            <a:r>
              <a:rPr lang="en-US" sz="2400" dirty="0"/>
              <a:t>Commons team: </a:t>
            </a:r>
            <a:r>
              <a:rPr lang="en-US" sz="2400" dirty="0" smtClean="0">
                <a:hlinkClick r:id="rId6"/>
              </a:rPr>
              <a:t>NAL-ADC-Curator@ars.usda.gov</a:t>
            </a:r>
            <a:r>
              <a:rPr lang="en-US" sz="2400" dirty="0" smtClean="0"/>
              <a:t> </a:t>
            </a:r>
            <a:endParaRPr lang="en-US" sz="2400" dirty="0"/>
          </a:p>
        </p:txBody>
      </p:sp>
      <p:sp>
        <p:nvSpPr>
          <p:cNvPr id="2" name="Title 1"/>
          <p:cNvSpPr>
            <a:spLocks noGrp="1"/>
          </p:cNvSpPr>
          <p:nvPr>
            <p:ph type="title"/>
          </p:nvPr>
        </p:nvSpPr>
        <p:spPr/>
        <p:txBody>
          <a:bodyPr/>
          <a:lstStyle/>
          <a:p>
            <a:r>
              <a:rPr lang="en-US" dirty="0" smtClean="0">
                <a:solidFill>
                  <a:schemeClr val="accent2"/>
                </a:solidFill>
              </a:rPr>
              <a:t>Questions?</a:t>
            </a:r>
            <a:endParaRPr lang="en-US" dirty="0">
              <a:solidFill>
                <a:schemeClr val="accent2"/>
              </a:solidFill>
            </a:endParaRPr>
          </a:p>
        </p:txBody>
      </p:sp>
    </p:spTree>
    <p:extLst>
      <p:ext uri="{BB962C8B-B14F-4D97-AF65-F5344CB8AC3E}">
        <p14:creationId xmlns:p14="http://schemas.microsoft.com/office/powerpoint/2010/main" val="26134636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a:xfrm>
            <a:off x="5938092" y="6169063"/>
            <a:ext cx="3023211" cy="365125"/>
          </a:xfrm>
        </p:spPr>
        <p:txBody>
          <a:bodyPr/>
          <a:lstStyle/>
          <a:p>
            <a:r>
              <a:rPr lang="en-US" sz="1800" dirty="0">
                <a:solidFill>
                  <a:schemeClr val="tx1"/>
                </a:solidFill>
                <a:latin typeface="Calibri"/>
              </a:rPr>
              <a:t>https://www.nal.usda.gov/ks/</a:t>
            </a:r>
          </a:p>
        </p:txBody>
      </p:sp>
      <p:sp>
        <p:nvSpPr>
          <p:cNvPr id="3" name="Subtitle 2"/>
          <p:cNvSpPr>
            <a:spLocks noGrp="1"/>
          </p:cNvSpPr>
          <p:nvPr>
            <p:ph idx="1"/>
          </p:nvPr>
        </p:nvSpPr>
        <p:spPr>
          <a:xfrm>
            <a:off x="457200" y="1432251"/>
            <a:ext cx="8229600" cy="4525963"/>
          </a:xfrm>
        </p:spPr>
        <p:txBody>
          <a:bodyPr>
            <a:noAutofit/>
          </a:bodyPr>
          <a:lstStyle/>
          <a:p>
            <a:pPr marL="285750" lvl="0" indent="-285750">
              <a:buFont typeface="Arial" panose="020B0604020202020204" pitchFamily="34" charset="0"/>
              <a:buChar char="•"/>
            </a:pPr>
            <a:r>
              <a:rPr lang="en-US" sz="3200" kern="1200" dirty="0" smtClean="0">
                <a:latin typeface="Arial" charset="0"/>
              </a:rPr>
              <a:t>What is a data management plan?</a:t>
            </a:r>
          </a:p>
          <a:p>
            <a:pPr marL="285750" lvl="0" indent="-285750">
              <a:buFont typeface="Arial" panose="020B0604020202020204" pitchFamily="34" charset="0"/>
              <a:buChar char="•"/>
            </a:pPr>
            <a:r>
              <a:rPr lang="en-US" sz="3200" kern="1200" dirty="0" smtClean="0">
                <a:latin typeface="Arial" charset="0"/>
              </a:rPr>
              <a:t>Why create a data management plan?</a:t>
            </a:r>
          </a:p>
          <a:p>
            <a:pPr marL="285750" lvl="0" indent="-285750">
              <a:buFont typeface="Arial" panose="020B0604020202020204" pitchFamily="34" charset="0"/>
              <a:buChar char="•"/>
            </a:pPr>
            <a:r>
              <a:rPr lang="en-US" sz="3200" kern="1200" dirty="0" smtClean="0">
                <a:latin typeface="Arial" charset="0"/>
              </a:rPr>
              <a:t>Overview </a:t>
            </a:r>
            <a:r>
              <a:rPr lang="en-US" sz="3200" kern="1200" dirty="0">
                <a:latin typeface="Arial" charset="0"/>
              </a:rPr>
              <a:t>of </a:t>
            </a:r>
            <a:r>
              <a:rPr lang="en-US" sz="3200" kern="1200" dirty="0" smtClean="0">
                <a:latin typeface="Arial" charset="0"/>
              </a:rPr>
              <a:t>the components of a data management plan</a:t>
            </a:r>
          </a:p>
          <a:p>
            <a:pPr marL="285750" lvl="0" indent="-285750">
              <a:buFont typeface="Arial" panose="020B0604020202020204" pitchFamily="34" charset="0"/>
              <a:buChar char="•"/>
            </a:pPr>
            <a:r>
              <a:rPr lang="en-US" sz="3200" dirty="0" smtClean="0">
                <a:latin typeface="Arial" charset="0"/>
              </a:rPr>
              <a:t>Review of an actual DMP section by section</a:t>
            </a:r>
          </a:p>
          <a:p>
            <a:r>
              <a:rPr lang="en-US" sz="3200" dirty="0" smtClean="0"/>
              <a:t>Q&amp;A</a:t>
            </a:r>
            <a:endParaRPr lang="en-US" sz="3200" dirty="0"/>
          </a:p>
        </p:txBody>
      </p:sp>
      <p:sp>
        <p:nvSpPr>
          <p:cNvPr id="2" name="Title 1"/>
          <p:cNvSpPr>
            <a:spLocks noGrp="1"/>
          </p:cNvSpPr>
          <p:nvPr>
            <p:ph type="title"/>
          </p:nvPr>
        </p:nvSpPr>
        <p:spPr/>
        <p:txBody>
          <a:bodyPr>
            <a:normAutofit/>
          </a:bodyPr>
          <a:lstStyle/>
          <a:p>
            <a:r>
              <a:rPr lang="en-US" sz="3600" dirty="0" smtClean="0">
                <a:solidFill>
                  <a:schemeClr val="accent2"/>
                </a:solidFill>
              </a:rPr>
              <a:t>Outline</a:t>
            </a:r>
            <a:endParaRPr lang="en-US" sz="3600" dirty="0">
              <a:solidFill>
                <a:schemeClr val="accent2"/>
              </a:solidFill>
            </a:endParaRPr>
          </a:p>
        </p:txBody>
      </p:sp>
    </p:spTree>
    <p:extLst>
      <p:ext uri="{BB962C8B-B14F-4D97-AF65-F5344CB8AC3E}">
        <p14:creationId xmlns:p14="http://schemas.microsoft.com/office/powerpoint/2010/main" val="2486000602"/>
      </p:ext>
    </p:extLst>
  </p:cSld>
  <p:clrMapOvr>
    <a:masterClrMapping/>
  </p:clrMapOvr>
  <p:timing>
    <p:tnLst>
      <p:par>
        <p:cTn id="1" dur="indefinite" restart="never" nodeType="tmRoot"/>
      </p:par>
    </p:tnLst>
    <p:bldLst>
      <p:bldP spid="3" grpId="0" build="p">
        <p:tmplLst>
          <p:tmpl lvl="1">
            <p:tnLst>
              <p:par>
                <p:cTn presetID="1"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Lst>
      </p:b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a:xfrm>
            <a:off x="5871990" y="6169063"/>
            <a:ext cx="3089313" cy="365125"/>
          </a:xfrm>
        </p:spPr>
        <p:txBody>
          <a:bodyPr/>
          <a:lstStyle/>
          <a:p>
            <a:r>
              <a:rPr lang="en-US" sz="1800" dirty="0">
                <a:solidFill>
                  <a:schemeClr val="tx1"/>
                </a:solidFill>
                <a:latin typeface="Calibri"/>
              </a:rPr>
              <a:t>https://www.nal.usda.gov/ks/</a:t>
            </a:r>
          </a:p>
        </p:txBody>
      </p:sp>
      <p:sp>
        <p:nvSpPr>
          <p:cNvPr id="3" name="Subtitle 2"/>
          <p:cNvSpPr>
            <a:spLocks noGrp="1"/>
          </p:cNvSpPr>
          <p:nvPr>
            <p:ph idx="1"/>
          </p:nvPr>
        </p:nvSpPr>
        <p:spPr>
          <a:xfrm>
            <a:off x="457200" y="1432251"/>
            <a:ext cx="8229600" cy="4525963"/>
          </a:xfrm>
        </p:spPr>
        <p:txBody>
          <a:bodyPr>
            <a:noAutofit/>
          </a:bodyPr>
          <a:lstStyle/>
          <a:p>
            <a:pPr marL="285750"/>
            <a:r>
              <a:rPr lang="en-US" sz="3200" dirty="0" smtClean="0"/>
              <a:t>A guideline for the life cycle of your data</a:t>
            </a:r>
          </a:p>
          <a:p>
            <a:pPr marL="285750"/>
            <a:r>
              <a:rPr lang="en-US" sz="3200" dirty="0" smtClean="0"/>
              <a:t>A brief outline </a:t>
            </a:r>
          </a:p>
          <a:p>
            <a:pPr marL="685800" lvl="1"/>
            <a:r>
              <a:rPr lang="en-US" sz="2800" dirty="0" smtClean="0"/>
              <a:t>Who</a:t>
            </a:r>
          </a:p>
          <a:p>
            <a:pPr marL="685800" lvl="1"/>
            <a:r>
              <a:rPr lang="en-US" sz="2800" dirty="0" smtClean="0"/>
              <a:t>What</a:t>
            </a:r>
          </a:p>
          <a:p>
            <a:pPr marL="685800" lvl="1"/>
            <a:r>
              <a:rPr lang="en-US" sz="2800" dirty="0" smtClean="0"/>
              <a:t>When</a:t>
            </a:r>
          </a:p>
          <a:p>
            <a:pPr marL="685800" lvl="1"/>
            <a:r>
              <a:rPr lang="en-US" sz="2800" dirty="0" smtClean="0"/>
              <a:t>Where</a:t>
            </a:r>
          </a:p>
          <a:p>
            <a:pPr marL="685800" lvl="1"/>
            <a:r>
              <a:rPr lang="en-US" sz="2800" dirty="0" smtClean="0"/>
              <a:t>How</a:t>
            </a:r>
          </a:p>
          <a:p>
            <a:pPr marL="285750"/>
            <a:r>
              <a:rPr lang="en-US" sz="3200" dirty="0" smtClean="0"/>
              <a:t>Easy to understand</a:t>
            </a:r>
          </a:p>
          <a:p>
            <a:pPr marL="685800" lvl="1"/>
            <a:endParaRPr lang="en-US" sz="2800" dirty="0" smtClean="0"/>
          </a:p>
        </p:txBody>
      </p:sp>
      <p:sp>
        <p:nvSpPr>
          <p:cNvPr id="2" name="Title 1"/>
          <p:cNvSpPr>
            <a:spLocks noGrp="1"/>
          </p:cNvSpPr>
          <p:nvPr>
            <p:ph type="title"/>
          </p:nvPr>
        </p:nvSpPr>
        <p:spPr/>
        <p:txBody>
          <a:bodyPr>
            <a:normAutofit/>
          </a:bodyPr>
          <a:lstStyle/>
          <a:p>
            <a:r>
              <a:rPr lang="en-US" sz="3600" dirty="0" smtClean="0">
                <a:solidFill>
                  <a:schemeClr val="accent2"/>
                </a:solidFill>
              </a:rPr>
              <a:t>What is </a:t>
            </a:r>
            <a:r>
              <a:rPr lang="en-US" sz="3600" dirty="0">
                <a:solidFill>
                  <a:schemeClr val="accent2"/>
                </a:solidFill>
              </a:rPr>
              <a:t>a data management plan?</a:t>
            </a:r>
          </a:p>
        </p:txBody>
      </p:sp>
    </p:spTree>
    <p:extLst>
      <p:ext uri="{BB962C8B-B14F-4D97-AF65-F5344CB8AC3E}">
        <p14:creationId xmlns:p14="http://schemas.microsoft.com/office/powerpoint/2010/main" val="4146433442"/>
      </p:ext>
    </p:extLst>
  </p:cSld>
  <p:clrMapOvr>
    <a:masterClrMapping/>
  </p:clrMapOvr>
  <p:timing>
    <p:tnLst>
      <p:par>
        <p:cTn id="1" dur="indefinite" restart="never" nodeType="tmRoot"/>
      </p:par>
    </p:tnLst>
    <p:bldLst>
      <p:bldP spid="3" grpId="0" build="p">
        <p:tmplLst>
          <p:tmpl lvl="1">
            <p:tnLst>
              <p:par>
                <p:cTn presetID="1"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Lst>
      </p:b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a:xfrm>
            <a:off x="5871990" y="6169063"/>
            <a:ext cx="3089313" cy="365125"/>
          </a:xfrm>
        </p:spPr>
        <p:txBody>
          <a:bodyPr/>
          <a:lstStyle/>
          <a:p>
            <a:r>
              <a:rPr lang="en-US" sz="1800" dirty="0">
                <a:solidFill>
                  <a:schemeClr val="tx1"/>
                </a:solidFill>
                <a:latin typeface="Calibri"/>
              </a:rPr>
              <a:t>https://www.nal.usda.gov/ks/</a:t>
            </a:r>
          </a:p>
        </p:txBody>
      </p:sp>
      <p:sp>
        <p:nvSpPr>
          <p:cNvPr id="3" name="Subtitle 2"/>
          <p:cNvSpPr>
            <a:spLocks noGrp="1"/>
          </p:cNvSpPr>
          <p:nvPr>
            <p:ph idx="1"/>
          </p:nvPr>
        </p:nvSpPr>
        <p:spPr>
          <a:xfrm>
            <a:off x="457200" y="1432251"/>
            <a:ext cx="8229600" cy="4525963"/>
          </a:xfrm>
        </p:spPr>
        <p:txBody>
          <a:bodyPr>
            <a:noAutofit/>
          </a:bodyPr>
          <a:lstStyle/>
          <a:p>
            <a:pPr marL="285750"/>
            <a:r>
              <a:rPr lang="en-US" sz="3200" dirty="0" smtClean="0"/>
              <a:t>An </a:t>
            </a:r>
            <a:r>
              <a:rPr lang="en-US" sz="3200" dirty="0"/>
              <a:t>in-depth documentation of your </a:t>
            </a:r>
            <a:r>
              <a:rPr lang="en-US" sz="3200" dirty="0" smtClean="0"/>
              <a:t>protocol</a:t>
            </a:r>
          </a:p>
          <a:p>
            <a:pPr marL="685800" lvl="1"/>
            <a:r>
              <a:rPr lang="en-US" sz="2800" dirty="0" smtClean="0"/>
              <a:t>Workflows </a:t>
            </a:r>
            <a:r>
              <a:rPr lang="en-US" sz="2800" dirty="0"/>
              <a:t>instructions, charts, </a:t>
            </a:r>
            <a:r>
              <a:rPr lang="en-US" sz="2800" dirty="0" smtClean="0"/>
              <a:t>diagrams</a:t>
            </a:r>
            <a:r>
              <a:rPr lang="en-US" sz="2800" dirty="0"/>
              <a:t>, the names of every person or company who will interact with the project, or in-depth review guidelines</a:t>
            </a:r>
            <a:endParaRPr lang="en-US" sz="2800" dirty="0" smtClean="0"/>
          </a:p>
          <a:p>
            <a:pPr marL="285750"/>
            <a:r>
              <a:rPr lang="en-US" sz="3200" dirty="0" smtClean="0"/>
              <a:t>The </a:t>
            </a:r>
            <a:r>
              <a:rPr lang="en-US" sz="3200" dirty="0"/>
              <a:t>end of the conversation about data </a:t>
            </a:r>
            <a:r>
              <a:rPr lang="en-US" sz="3200" dirty="0" smtClean="0"/>
              <a:t>management</a:t>
            </a:r>
          </a:p>
          <a:p>
            <a:pPr marL="285750"/>
            <a:r>
              <a:rPr lang="en-US" sz="3200" dirty="0" smtClean="0"/>
              <a:t>Concerned with paper or manuscript publication</a:t>
            </a:r>
          </a:p>
        </p:txBody>
      </p:sp>
      <p:sp>
        <p:nvSpPr>
          <p:cNvPr id="5" name="&quot;No&quot; Symbol 4" title="crossed out symbol"/>
          <p:cNvSpPr/>
          <p:nvPr/>
        </p:nvSpPr>
        <p:spPr>
          <a:xfrm>
            <a:off x="2454868" y="1577391"/>
            <a:ext cx="4224124" cy="4329727"/>
          </a:xfrm>
          <a:prstGeom prst="noSmoking">
            <a:avLst/>
          </a:prstGeom>
          <a:solidFill>
            <a:srgbClr val="FF0000">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 name="Title 1"/>
          <p:cNvSpPr>
            <a:spLocks noGrp="1"/>
          </p:cNvSpPr>
          <p:nvPr>
            <p:ph type="title"/>
          </p:nvPr>
        </p:nvSpPr>
        <p:spPr/>
        <p:txBody>
          <a:bodyPr>
            <a:normAutofit/>
          </a:bodyPr>
          <a:lstStyle/>
          <a:p>
            <a:r>
              <a:rPr lang="en-US" sz="3600" dirty="0" smtClean="0">
                <a:solidFill>
                  <a:schemeClr val="accent2"/>
                </a:solidFill>
              </a:rPr>
              <a:t>A data </a:t>
            </a:r>
            <a:r>
              <a:rPr lang="en-US" sz="3600" dirty="0">
                <a:solidFill>
                  <a:schemeClr val="accent2"/>
                </a:solidFill>
              </a:rPr>
              <a:t>management </a:t>
            </a:r>
            <a:r>
              <a:rPr lang="en-US" sz="3600" dirty="0" smtClean="0">
                <a:solidFill>
                  <a:schemeClr val="accent2"/>
                </a:solidFill>
              </a:rPr>
              <a:t>plan is NOT…</a:t>
            </a:r>
            <a:endParaRPr lang="en-US" sz="3600" dirty="0">
              <a:solidFill>
                <a:schemeClr val="accent2"/>
              </a:solidFill>
            </a:endParaRPr>
          </a:p>
        </p:txBody>
      </p:sp>
    </p:spTree>
    <p:extLst>
      <p:ext uri="{BB962C8B-B14F-4D97-AF65-F5344CB8AC3E}">
        <p14:creationId xmlns:p14="http://schemas.microsoft.com/office/powerpoint/2010/main" val="39283526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tmplLst>
          <p:tmpl lvl="1">
            <p:tnLst>
              <p:par>
                <p:cTn presetID="1"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Lst>
      </p:bldP>
      <p:bldP spid="5"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a:xfrm>
            <a:off x="5871990" y="6169063"/>
            <a:ext cx="3089313" cy="365125"/>
          </a:xfrm>
        </p:spPr>
        <p:txBody>
          <a:bodyPr/>
          <a:lstStyle/>
          <a:p>
            <a:r>
              <a:rPr lang="en-US" sz="1800" dirty="0">
                <a:solidFill>
                  <a:schemeClr val="tx1"/>
                </a:solidFill>
                <a:latin typeface="Calibri"/>
              </a:rPr>
              <a:t>https://www.nal.usda.gov/ks/</a:t>
            </a:r>
          </a:p>
        </p:txBody>
      </p:sp>
      <p:sp>
        <p:nvSpPr>
          <p:cNvPr id="7" name="TextBox 6"/>
          <p:cNvSpPr txBox="1"/>
          <p:nvPr/>
        </p:nvSpPr>
        <p:spPr>
          <a:xfrm>
            <a:off x="188686" y="5805719"/>
            <a:ext cx="3541485" cy="830997"/>
          </a:xfrm>
          <a:prstGeom prst="rect">
            <a:avLst/>
          </a:prstGeom>
          <a:noFill/>
        </p:spPr>
        <p:txBody>
          <a:bodyPr wrap="square" rtlCol="0">
            <a:spAutoFit/>
          </a:bodyPr>
          <a:lstStyle/>
          <a:p>
            <a:r>
              <a:rPr lang="en-US" sz="1600" dirty="0" smtClean="0">
                <a:latin typeface="Calibri"/>
              </a:rPr>
              <a:t>Graphic from: https</a:t>
            </a:r>
            <a:r>
              <a:rPr lang="en-US" sz="1600" dirty="0">
                <a:latin typeface="Calibri"/>
              </a:rPr>
              <a:t>://www.dataone.org</a:t>
            </a:r>
            <a:r>
              <a:rPr lang="en-US" sz="1600" dirty="0" smtClean="0">
                <a:latin typeface="Calibri"/>
              </a:rPr>
              <a:t>/</a:t>
            </a:r>
          </a:p>
          <a:p>
            <a:r>
              <a:rPr lang="en-US" sz="1600" dirty="0" smtClean="0">
                <a:latin typeface="Calibri"/>
              </a:rPr>
              <a:t>education-modules</a:t>
            </a:r>
            <a:endParaRPr lang="en-US" sz="1600" dirty="0"/>
          </a:p>
        </p:txBody>
      </p:sp>
      <p:graphicFrame>
        <p:nvGraphicFramePr>
          <p:cNvPr id="6" name="Content Placeholder 8" title="data life cycle graphic"/>
          <p:cNvGraphicFramePr>
            <a:graphicFrameLocks noGrp="1" noChangeAspect="1"/>
          </p:cNvGraphicFramePr>
          <p:nvPr>
            <p:ph idx="1"/>
            <p:extLst>
              <p:ext uri="{D42A27DB-BD31-4B8C-83A1-F6EECF244321}">
                <p14:modId xmlns:p14="http://schemas.microsoft.com/office/powerpoint/2010/main" val="720660020"/>
              </p:ext>
            </p:extLst>
          </p:nvPr>
        </p:nvGraphicFramePr>
        <p:xfrm>
          <a:off x="0" y="1280885"/>
          <a:ext cx="91440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Oval 7" title="plan"/>
          <p:cNvSpPr/>
          <p:nvPr/>
        </p:nvSpPr>
        <p:spPr>
          <a:xfrm>
            <a:off x="3730171" y="1117601"/>
            <a:ext cx="1799772" cy="957942"/>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normAutofit/>
          </a:bodyPr>
          <a:lstStyle/>
          <a:p>
            <a:r>
              <a:rPr lang="en-US" sz="3600" dirty="0" smtClean="0">
                <a:solidFill>
                  <a:schemeClr val="accent2"/>
                </a:solidFill>
              </a:rPr>
              <a:t>The Data Life Cycle</a:t>
            </a:r>
            <a:endParaRPr lang="en-US" sz="3600" dirty="0">
              <a:solidFill>
                <a:schemeClr val="accent2"/>
              </a:solidFill>
            </a:endParaRPr>
          </a:p>
        </p:txBody>
      </p:sp>
    </p:spTree>
    <p:extLst>
      <p:ext uri="{BB962C8B-B14F-4D97-AF65-F5344CB8AC3E}">
        <p14:creationId xmlns:p14="http://schemas.microsoft.com/office/powerpoint/2010/main" val="40262906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1000" fill="hold"/>
                                        <p:tgtEl>
                                          <p:spTgt spid="8"/>
                                        </p:tgtEl>
                                        <p:attrNameLst>
                                          <p:attrName>ppt_w</p:attrName>
                                        </p:attrNameLst>
                                      </p:cBhvr>
                                      <p:tavLst>
                                        <p:tav tm="0">
                                          <p:val>
                                            <p:fltVal val="0"/>
                                          </p:val>
                                        </p:tav>
                                        <p:tav tm="100000">
                                          <p:val>
                                            <p:strVal val="#ppt_w"/>
                                          </p:val>
                                        </p:tav>
                                      </p:tavLst>
                                    </p:anim>
                                    <p:anim calcmode="lin" valueType="num">
                                      <p:cBhvr>
                                        <p:cTn id="8" dur="1000" fill="hold"/>
                                        <p:tgtEl>
                                          <p:spTgt spid="8"/>
                                        </p:tgtEl>
                                        <p:attrNameLst>
                                          <p:attrName>ppt_h</p:attrName>
                                        </p:attrNameLst>
                                      </p:cBhvr>
                                      <p:tavLst>
                                        <p:tav tm="0">
                                          <p:val>
                                            <p:fltVal val="0"/>
                                          </p:val>
                                        </p:tav>
                                        <p:tav tm="100000">
                                          <p:val>
                                            <p:strVal val="#ppt_h"/>
                                          </p:val>
                                        </p:tav>
                                      </p:tavLst>
                                    </p:anim>
                                    <p:anim calcmode="lin" valueType="num">
                                      <p:cBhvr>
                                        <p:cTn id="9" dur="1000" fill="hold"/>
                                        <p:tgtEl>
                                          <p:spTgt spid="8"/>
                                        </p:tgtEl>
                                        <p:attrNameLst>
                                          <p:attrName>style.rotation</p:attrName>
                                        </p:attrNameLst>
                                      </p:cBhvr>
                                      <p:tavLst>
                                        <p:tav tm="0">
                                          <p:val>
                                            <p:fltVal val="90"/>
                                          </p:val>
                                        </p:tav>
                                        <p:tav tm="100000">
                                          <p:val>
                                            <p:fltVal val="0"/>
                                          </p:val>
                                        </p:tav>
                                      </p:tavLst>
                                    </p:anim>
                                    <p:animEffect transition="in" filter="fade">
                                      <p:cBhvr>
                                        <p:cTn id="10"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a:xfrm>
            <a:off x="5871990" y="6169063"/>
            <a:ext cx="3089313" cy="365125"/>
          </a:xfrm>
        </p:spPr>
        <p:txBody>
          <a:bodyPr/>
          <a:lstStyle/>
          <a:p>
            <a:r>
              <a:rPr lang="en-US" sz="1800" dirty="0">
                <a:solidFill>
                  <a:schemeClr val="tx1"/>
                </a:solidFill>
                <a:latin typeface="Calibri"/>
              </a:rPr>
              <a:t>https://www.nal.usda.gov/ks/</a:t>
            </a:r>
          </a:p>
        </p:txBody>
      </p:sp>
      <p:sp>
        <p:nvSpPr>
          <p:cNvPr id="3" name="Subtitle 2"/>
          <p:cNvSpPr>
            <a:spLocks noGrp="1"/>
          </p:cNvSpPr>
          <p:nvPr>
            <p:ph idx="1"/>
          </p:nvPr>
        </p:nvSpPr>
        <p:spPr>
          <a:xfrm>
            <a:off x="457200" y="1243569"/>
            <a:ext cx="8229600" cy="4525963"/>
          </a:xfrm>
        </p:spPr>
        <p:txBody>
          <a:bodyPr>
            <a:noAutofit/>
          </a:bodyPr>
          <a:lstStyle/>
          <a:p>
            <a:pPr marL="285750"/>
            <a:r>
              <a:rPr lang="en-US" sz="3200" dirty="0" smtClean="0"/>
              <a:t>Proper management of data</a:t>
            </a:r>
          </a:p>
          <a:p>
            <a:pPr marL="685800" lvl="1">
              <a:buFont typeface="Arial" panose="020B0604020202020204" pitchFamily="34" charset="0"/>
              <a:buChar char="•"/>
            </a:pPr>
            <a:r>
              <a:rPr lang="en-US" sz="2800" dirty="0" smtClean="0"/>
              <a:t>The </a:t>
            </a:r>
            <a:r>
              <a:rPr lang="en-US" sz="2800" dirty="0">
                <a:hlinkClick r:id="rId3"/>
              </a:rPr>
              <a:t>FAIR</a:t>
            </a:r>
            <a:r>
              <a:rPr lang="en-US" sz="2800" dirty="0"/>
              <a:t> </a:t>
            </a:r>
            <a:r>
              <a:rPr lang="en-US" sz="2800" dirty="0" smtClean="0"/>
              <a:t>data principles</a:t>
            </a:r>
            <a:endParaRPr lang="en-US" sz="2800" dirty="0"/>
          </a:p>
          <a:p>
            <a:pPr marL="1085850" lvl="2"/>
            <a:r>
              <a:rPr lang="en-US" sz="2800" dirty="0" smtClean="0">
                <a:solidFill>
                  <a:schemeClr val="accent2"/>
                </a:solidFill>
              </a:rPr>
              <a:t>F</a:t>
            </a:r>
            <a:r>
              <a:rPr lang="en-US" sz="2400" dirty="0" smtClean="0"/>
              <a:t>indable</a:t>
            </a:r>
          </a:p>
          <a:p>
            <a:pPr marL="1085850" lvl="2"/>
            <a:r>
              <a:rPr lang="en-US" sz="2800" dirty="0" smtClean="0">
                <a:solidFill>
                  <a:schemeClr val="accent2"/>
                </a:solidFill>
              </a:rPr>
              <a:t>A</a:t>
            </a:r>
            <a:r>
              <a:rPr lang="en-US" sz="2400" dirty="0" smtClean="0"/>
              <a:t>ccessible</a:t>
            </a:r>
          </a:p>
          <a:p>
            <a:pPr marL="1085850" lvl="2"/>
            <a:r>
              <a:rPr lang="en-US" sz="2800" dirty="0" smtClean="0">
                <a:solidFill>
                  <a:schemeClr val="accent2"/>
                </a:solidFill>
              </a:rPr>
              <a:t>I</a:t>
            </a:r>
            <a:r>
              <a:rPr lang="en-US" sz="2400" dirty="0" smtClean="0"/>
              <a:t>nteroperable</a:t>
            </a:r>
          </a:p>
          <a:p>
            <a:pPr marL="1085850" lvl="2"/>
            <a:r>
              <a:rPr lang="en-US" sz="2800" dirty="0" smtClean="0">
                <a:solidFill>
                  <a:schemeClr val="accent2"/>
                </a:solidFill>
              </a:rPr>
              <a:t>R</a:t>
            </a:r>
            <a:r>
              <a:rPr lang="en-US" sz="2400" dirty="0" smtClean="0"/>
              <a:t>eusable</a:t>
            </a:r>
          </a:p>
          <a:p>
            <a:pPr marL="285750"/>
            <a:r>
              <a:rPr lang="en-US" sz="3200" dirty="0" smtClean="0"/>
              <a:t>Follow the US Federal public access and open data directives</a:t>
            </a:r>
          </a:p>
          <a:p>
            <a:pPr marL="285750"/>
            <a:r>
              <a:rPr lang="en-US" sz="3200" dirty="0" smtClean="0"/>
              <a:t>Funding agency requirements</a:t>
            </a:r>
          </a:p>
        </p:txBody>
      </p:sp>
      <p:sp>
        <p:nvSpPr>
          <p:cNvPr id="2" name="Title 1"/>
          <p:cNvSpPr>
            <a:spLocks noGrp="1"/>
          </p:cNvSpPr>
          <p:nvPr>
            <p:ph type="title"/>
          </p:nvPr>
        </p:nvSpPr>
        <p:spPr/>
        <p:txBody>
          <a:bodyPr>
            <a:normAutofit/>
          </a:bodyPr>
          <a:lstStyle/>
          <a:p>
            <a:r>
              <a:rPr lang="en-US" sz="3600" dirty="0">
                <a:solidFill>
                  <a:schemeClr val="accent2"/>
                </a:solidFill>
              </a:rPr>
              <a:t>Why create a </a:t>
            </a:r>
            <a:r>
              <a:rPr lang="en-US" sz="3600" dirty="0" smtClean="0">
                <a:solidFill>
                  <a:schemeClr val="accent2"/>
                </a:solidFill>
              </a:rPr>
              <a:t>DMP?</a:t>
            </a:r>
            <a:endParaRPr lang="en-US" sz="3600" dirty="0">
              <a:solidFill>
                <a:schemeClr val="accent2"/>
              </a:solidFill>
            </a:endParaRPr>
          </a:p>
        </p:txBody>
      </p:sp>
    </p:spTree>
    <p:extLst>
      <p:ext uri="{BB962C8B-B14F-4D97-AF65-F5344CB8AC3E}">
        <p14:creationId xmlns:p14="http://schemas.microsoft.com/office/powerpoint/2010/main" val="677649352"/>
      </p:ext>
    </p:extLst>
  </p:cSld>
  <p:clrMapOvr>
    <a:masterClrMapping/>
  </p:clrMapOvr>
  <p:timing>
    <p:tnLst>
      <p:par>
        <p:cTn id="1" dur="indefinite" restart="never" nodeType="tmRoot"/>
      </p:par>
    </p:tnLst>
    <p:bldLst>
      <p:bldP spid="3" grpId="0" build="p">
        <p:tmplLst>
          <p:tmpl lvl="1">
            <p:tnLst>
              <p:par>
                <p:cTn presetID="1"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Lst>
      </p:b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a:xfrm>
            <a:off x="5871990" y="6169063"/>
            <a:ext cx="3089313" cy="365125"/>
          </a:xfrm>
        </p:spPr>
        <p:txBody>
          <a:bodyPr/>
          <a:lstStyle/>
          <a:p>
            <a:r>
              <a:rPr lang="en-US" sz="1800" dirty="0">
                <a:solidFill>
                  <a:schemeClr val="tx1"/>
                </a:solidFill>
                <a:latin typeface="Calibri"/>
              </a:rPr>
              <a:t>https://www.nal.usda.gov/ks/</a:t>
            </a:r>
          </a:p>
        </p:txBody>
      </p:sp>
      <p:sp>
        <p:nvSpPr>
          <p:cNvPr id="3" name="Subtitle 2"/>
          <p:cNvSpPr>
            <a:spLocks noGrp="1"/>
          </p:cNvSpPr>
          <p:nvPr>
            <p:ph idx="1"/>
          </p:nvPr>
        </p:nvSpPr>
        <p:spPr>
          <a:xfrm>
            <a:off x="457200" y="1432251"/>
            <a:ext cx="8229600" cy="4525963"/>
          </a:xfrm>
        </p:spPr>
        <p:txBody>
          <a:bodyPr>
            <a:noAutofit/>
          </a:bodyPr>
          <a:lstStyle/>
          <a:p>
            <a:pPr marL="285750"/>
            <a:r>
              <a:rPr lang="en-US" sz="3200" dirty="0" smtClean="0"/>
              <a:t>Check to see if your organization has a DMP before creating a new one</a:t>
            </a:r>
          </a:p>
          <a:p>
            <a:pPr marL="285750"/>
            <a:r>
              <a:rPr lang="en-US" sz="3200" dirty="0" smtClean="0"/>
              <a:t>Use guidelines already in place if creating a new DMP</a:t>
            </a:r>
          </a:p>
          <a:p>
            <a:pPr marL="285750"/>
            <a:r>
              <a:rPr lang="en-US" sz="3200" dirty="0" smtClean="0"/>
              <a:t>Ag Data Commons (</a:t>
            </a:r>
            <a:r>
              <a:rPr lang="en-US" sz="3200" dirty="0" smtClean="0">
                <a:solidFill>
                  <a:srgbClr val="0033CC"/>
                </a:solidFill>
              </a:rPr>
              <a:t>data.nal.usda.gov</a:t>
            </a:r>
            <a:r>
              <a:rPr lang="en-US" sz="3200" dirty="0" smtClean="0"/>
              <a:t>) will serve as the catalog for most USDA funded research data</a:t>
            </a:r>
          </a:p>
          <a:p>
            <a:pPr marL="685800" lvl="1"/>
            <a:r>
              <a:rPr lang="en-US" sz="2800" dirty="0" smtClean="0"/>
              <a:t>See USDA Public Access Implementation Plan</a:t>
            </a:r>
          </a:p>
        </p:txBody>
      </p:sp>
      <p:sp>
        <p:nvSpPr>
          <p:cNvPr id="2" name="Title 1"/>
          <p:cNvSpPr>
            <a:spLocks noGrp="1"/>
          </p:cNvSpPr>
          <p:nvPr>
            <p:ph type="title"/>
          </p:nvPr>
        </p:nvSpPr>
        <p:spPr/>
        <p:txBody>
          <a:bodyPr>
            <a:normAutofit/>
          </a:bodyPr>
          <a:lstStyle/>
          <a:p>
            <a:r>
              <a:rPr lang="en-US" sz="3600" dirty="0" smtClean="0">
                <a:solidFill>
                  <a:schemeClr val="accent2"/>
                </a:solidFill>
              </a:rPr>
              <a:t>Don’t reinvent the wheel!</a:t>
            </a:r>
            <a:endParaRPr lang="en-US" sz="3600" dirty="0">
              <a:solidFill>
                <a:schemeClr val="accent2"/>
              </a:solidFill>
            </a:endParaRPr>
          </a:p>
        </p:txBody>
      </p:sp>
    </p:spTree>
    <p:extLst>
      <p:ext uri="{BB962C8B-B14F-4D97-AF65-F5344CB8AC3E}">
        <p14:creationId xmlns:p14="http://schemas.microsoft.com/office/powerpoint/2010/main" val="2221256502"/>
      </p:ext>
    </p:extLst>
  </p:cSld>
  <p:clrMapOvr>
    <a:masterClrMapping/>
  </p:clrMapOvr>
  <p:timing>
    <p:tnLst>
      <p:par>
        <p:cTn id="1" dur="indefinite" restart="never" nodeType="tmRoot"/>
      </p:par>
    </p:tnLst>
    <p:bldLst>
      <p:bldP spid="3" grpId="0" build="p">
        <p:tmplLst>
          <p:tmpl lvl="1">
            <p:tnLst>
              <p:par>
                <p:cTn presetID="1"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Lst>
      </p:b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5"/>
          <p:cNvSpPr>
            <a:spLocks noGrp="1"/>
          </p:cNvSpPr>
          <p:nvPr>
            <p:ph type="ftr" sz="quarter" idx="11"/>
          </p:nvPr>
        </p:nvSpPr>
        <p:spPr>
          <a:xfrm>
            <a:off x="5827923" y="6246181"/>
            <a:ext cx="3067278" cy="365125"/>
          </a:xfrm>
        </p:spPr>
        <p:txBody>
          <a:bodyPr/>
          <a:lstStyle/>
          <a:p>
            <a:r>
              <a:rPr lang="en-US" sz="1800" dirty="0">
                <a:solidFill>
                  <a:schemeClr val="tx1"/>
                </a:solidFill>
                <a:latin typeface="Calibri"/>
              </a:rPr>
              <a:t>https://www.nal.usda.gov/ks/</a:t>
            </a:r>
          </a:p>
        </p:txBody>
      </p:sp>
      <p:sp>
        <p:nvSpPr>
          <p:cNvPr id="3" name="Content Placeholder 2"/>
          <p:cNvSpPr>
            <a:spLocks noGrp="1"/>
          </p:cNvSpPr>
          <p:nvPr>
            <p:ph idx="1"/>
          </p:nvPr>
        </p:nvSpPr>
        <p:spPr>
          <a:xfrm>
            <a:off x="523301" y="1718631"/>
            <a:ext cx="8229600" cy="4340646"/>
          </a:xfrm>
        </p:spPr>
        <p:txBody>
          <a:bodyPr>
            <a:noAutofit/>
          </a:bodyPr>
          <a:lstStyle/>
          <a:p>
            <a:pPr marL="514350" indent="-514350" eaLnBrk="0" fontAlgn="base" hangingPunct="0">
              <a:spcBef>
                <a:spcPct val="30000"/>
              </a:spcBef>
              <a:spcAft>
                <a:spcPct val="0"/>
              </a:spcAft>
              <a:buFont typeface="+mj-lt"/>
              <a:buAutoNum type="arabicPeriod"/>
              <a:defRPr/>
            </a:pPr>
            <a:r>
              <a:rPr lang="en-US" sz="3200" dirty="0" smtClean="0">
                <a:latin typeface="Arial" charset="0"/>
              </a:rPr>
              <a:t>Expected data types</a:t>
            </a:r>
          </a:p>
          <a:p>
            <a:pPr marL="514350" indent="-514350" eaLnBrk="0" fontAlgn="base" hangingPunct="0">
              <a:spcBef>
                <a:spcPct val="30000"/>
              </a:spcBef>
              <a:spcAft>
                <a:spcPct val="0"/>
              </a:spcAft>
              <a:buFont typeface="+mj-lt"/>
              <a:buAutoNum type="arabicPeriod"/>
              <a:defRPr/>
            </a:pPr>
            <a:r>
              <a:rPr lang="en-US" sz="3200" dirty="0" smtClean="0">
                <a:latin typeface="Arial" charset="0"/>
              </a:rPr>
              <a:t>Data formats and standards</a:t>
            </a:r>
          </a:p>
          <a:p>
            <a:pPr marL="514350" indent="-514350" eaLnBrk="0" fontAlgn="base" hangingPunct="0">
              <a:spcBef>
                <a:spcPct val="30000"/>
              </a:spcBef>
              <a:spcAft>
                <a:spcPct val="0"/>
              </a:spcAft>
              <a:buFont typeface="+mj-lt"/>
              <a:buAutoNum type="arabicPeriod"/>
              <a:defRPr/>
            </a:pPr>
            <a:r>
              <a:rPr lang="en-US" sz="3200" dirty="0" smtClean="0">
                <a:latin typeface="Arial" charset="0"/>
              </a:rPr>
              <a:t>Data storage and preservation of access</a:t>
            </a:r>
          </a:p>
          <a:p>
            <a:pPr marL="514350" indent="-514350" eaLnBrk="0" fontAlgn="base" hangingPunct="0">
              <a:spcBef>
                <a:spcPct val="30000"/>
              </a:spcBef>
              <a:spcAft>
                <a:spcPct val="0"/>
              </a:spcAft>
              <a:buFont typeface="+mj-lt"/>
              <a:buAutoNum type="arabicPeriod"/>
              <a:defRPr/>
            </a:pPr>
            <a:r>
              <a:rPr lang="en-US" sz="3200" dirty="0" smtClean="0">
                <a:latin typeface="Arial" charset="0"/>
              </a:rPr>
              <a:t>Data sharing and public access</a:t>
            </a:r>
          </a:p>
          <a:p>
            <a:pPr marL="514350" indent="-514350" eaLnBrk="0" fontAlgn="base" hangingPunct="0">
              <a:spcBef>
                <a:spcPct val="30000"/>
              </a:spcBef>
              <a:spcAft>
                <a:spcPct val="0"/>
              </a:spcAft>
              <a:buFont typeface="+mj-lt"/>
              <a:buAutoNum type="arabicPeriod"/>
              <a:defRPr/>
            </a:pPr>
            <a:r>
              <a:rPr lang="en-US" sz="3200" dirty="0" smtClean="0">
                <a:latin typeface="Arial" charset="0"/>
              </a:rPr>
              <a:t>Roles and responsibilities</a:t>
            </a:r>
          </a:p>
          <a:p>
            <a:pPr marL="514350" indent="-514350" eaLnBrk="0" fontAlgn="base" hangingPunct="0">
              <a:spcBef>
                <a:spcPct val="30000"/>
              </a:spcBef>
              <a:spcAft>
                <a:spcPct val="0"/>
              </a:spcAft>
              <a:buFont typeface="+mj-lt"/>
              <a:buAutoNum type="arabicPeriod"/>
              <a:defRPr/>
            </a:pPr>
            <a:r>
              <a:rPr lang="en-US" sz="3200" dirty="0" smtClean="0">
                <a:latin typeface="Arial" charset="0"/>
              </a:rPr>
              <a:t>Monitoring and reporting</a:t>
            </a:r>
          </a:p>
          <a:p>
            <a:pPr eaLnBrk="0" fontAlgn="base" hangingPunct="0">
              <a:spcBef>
                <a:spcPct val="30000"/>
              </a:spcBef>
              <a:spcAft>
                <a:spcPct val="0"/>
              </a:spcAft>
              <a:defRPr/>
            </a:pPr>
            <a:endParaRPr lang="en-US" sz="1800" dirty="0" smtClean="0">
              <a:latin typeface="Arial" charset="0"/>
            </a:endParaRPr>
          </a:p>
          <a:p>
            <a:pPr marL="285750" indent="-285750" eaLnBrk="0" fontAlgn="base" hangingPunct="0">
              <a:spcBef>
                <a:spcPct val="30000"/>
              </a:spcBef>
              <a:spcAft>
                <a:spcPct val="0"/>
              </a:spcAft>
              <a:defRPr/>
            </a:pPr>
            <a:endParaRPr lang="en-US" sz="1800" dirty="0">
              <a:latin typeface="Arial" charset="0"/>
            </a:endParaRPr>
          </a:p>
        </p:txBody>
      </p:sp>
      <p:sp>
        <p:nvSpPr>
          <p:cNvPr id="4" name="TextBox 3"/>
          <p:cNvSpPr txBox="1"/>
          <p:nvPr/>
        </p:nvSpPr>
        <p:spPr>
          <a:xfrm>
            <a:off x="1024569" y="1092374"/>
            <a:ext cx="7149947" cy="369332"/>
          </a:xfrm>
          <a:prstGeom prst="rect">
            <a:avLst/>
          </a:prstGeom>
          <a:noFill/>
        </p:spPr>
        <p:txBody>
          <a:bodyPr wrap="square" rtlCol="0">
            <a:spAutoFit/>
          </a:bodyPr>
          <a:lstStyle/>
          <a:p>
            <a:pPr algn="ctr"/>
            <a:r>
              <a:rPr lang="en-US" sz="1800" dirty="0">
                <a:latin typeface="+mn-lt"/>
              </a:rPr>
              <a:t>https://www.nal.usda.gov/ks/guidelines-data-management-planning</a:t>
            </a:r>
          </a:p>
        </p:txBody>
      </p:sp>
      <p:sp>
        <p:nvSpPr>
          <p:cNvPr id="2" name="Title 1"/>
          <p:cNvSpPr>
            <a:spLocks noGrp="1"/>
          </p:cNvSpPr>
          <p:nvPr>
            <p:ph type="title"/>
          </p:nvPr>
        </p:nvSpPr>
        <p:spPr/>
        <p:txBody>
          <a:bodyPr/>
          <a:lstStyle/>
          <a:p>
            <a:r>
              <a:rPr lang="en-US" dirty="0">
                <a:solidFill>
                  <a:schemeClr val="accent2"/>
                </a:solidFill>
              </a:rPr>
              <a:t>Overview of </a:t>
            </a:r>
            <a:r>
              <a:rPr lang="en-US" dirty="0" smtClean="0">
                <a:solidFill>
                  <a:schemeClr val="accent2"/>
                </a:solidFill>
              </a:rPr>
              <a:t>a Data Management Plan</a:t>
            </a:r>
            <a:endParaRPr lang="en-US" dirty="0"/>
          </a:p>
        </p:txBody>
      </p:sp>
    </p:spTree>
    <p:extLst>
      <p:ext uri="{BB962C8B-B14F-4D97-AF65-F5344CB8AC3E}">
        <p14:creationId xmlns:p14="http://schemas.microsoft.com/office/powerpoint/2010/main" val="3197006271"/>
      </p:ext>
    </p:extLst>
  </p:cSld>
  <p:clrMapOvr>
    <a:masterClrMapping/>
  </p:clrMapOvr>
  <p:timing>
    <p:tnLst>
      <p:par>
        <p:cTn id="1" dur="indefinite" restart="never" nodeType="tmRoot"/>
      </p:par>
    </p:tn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54553</TotalTime>
  <Words>4278</Words>
  <Application>Microsoft Office PowerPoint</Application>
  <PresentationFormat>On-screen Show (4:3)</PresentationFormat>
  <Paragraphs>337</Paragraphs>
  <Slides>26</Slides>
  <Notes>26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26</vt:i4>
      </vt:variant>
    </vt:vector>
  </HeadingPairs>
  <TitlesOfParts>
    <vt:vector size="31" baseType="lpstr">
      <vt:lpstr>ＭＳ Ｐゴシック</vt:lpstr>
      <vt:lpstr>Arial</vt:lpstr>
      <vt:lpstr>Calibri</vt:lpstr>
      <vt:lpstr>Times New Roman</vt:lpstr>
      <vt:lpstr>1_Office Theme</vt:lpstr>
      <vt:lpstr>Welcome to the webinar</vt:lpstr>
      <vt:lpstr>Creating a  Data Management Plan</vt:lpstr>
      <vt:lpstr>Outline</vt:lpstr>
      <vt:lpstr>What is a data management plan?</vt:lpstr>
      <vt:lpstr>A data management plan is NOT…</vt:lpstr>
      <vt:lpstr>The Data Life Cycle</vt:lpstr>
      <vt:lpstr>Why create a DMP?</vt:lpstr>
      <vt:lpstr>Don’t reinvent the wheel!</vt:lpstr>
      <vt:lpstr>Overview of a Data Management Plan</vt:lpstr>
      <vt:lpstr>1. Expected Data Types</vt:lpstr>
      <vt:lpstr>Expected Data Types</vt:lpstr>
      <vt:lpstr>2. Data Formats and Standards</vt:lpstr>
      <vt:lpstr>Data Formats and Standards</vt:lpstr>
      <vt:lpstr>3. Data Storage and Preservation of Access</vt:lpstr>
      <vt:lpstr>3. Data Storage and Preservation of Access (continued)</vt:lpstr>
      <vt:lpstr>Data Storage and Preservation of Access</vt:lpstr>
      <vt:lpstr>4. Data Sharing and Public Access</vt:lpstr>
      <vt:lpstr>Data Sharing and Public Access</vt:lpstr>
      <vt:lpstr>5. Roles and Responsibilities</vt:lpstr>
      <vt:lpstr>Roles and Responsibilities</vt:lpstr>
      <vt:lpstr>6. Monitoring and Reporting</vt:lpstr>
      <vt:lpstr>Monitoring and Reporting</vt:lpstr>
      <vt:lpstr>The Whole DMP</vt:lpstr>
      <vt:lpstr>DMP Consultation at NAL</vt:lpstr>
      <vt:lpstr>Summary</vt:lpstr>
      <vt:lpstr>Questions?</vt:lpstr>
    </vt:vector>
  </TitlesOfParts>
  <Company>NLM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LiuS</dc:creator>
  <cp:lastModifiedBy>Antognoli, Erin - ARS</cp:lastModifiedBy>
  <cp:revision>1844</cp:revision>
  <cp:lastPrinted>2017-11-08T15:44:04Z</cp:lastPrinted>
  <dcterms:created xsi:type="dcterms:W3CDTF">2000-06-21T12:49:48Z</dcterms:created>
  <dcterms:modified xsi:type="dcterms:W3CDTF">2018-12-20T21:22:00Z</dcterms:modified>
</cp:coreProperties>
</file>