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Lst>
  <p:notesMasterIdLst>
    <p:notesMasterId r:id="rId27"/>
  </p:notesMasterIdLst>
  <p:handoutMasterIdLst>
    <p:handoutMasterId r:id="rId28"/>
  </p:handoutMasterIdLst>
  <p:sldIdLst>
    <p:sldId id="533" r:id="rId2"/>
    <p:sldId id="574" r:id="rId3"/>
    <p:sldId id="556" r:id="rId4"/>
    <p:sldId id="596" r:id="rId5"/>
    <p:sldId id="597" r:id="rId6"/>
    <p:sldId id="598" r:id="rId7"/>
    <p:sldId id="579" r:id="rId8"/>
    <p:sldId id="580" r:id="rId9"/>
    <p:sldId id="582" r:id="rId10"/>
    <p:sldId id="581" r:id="rId11"/>
    <p:sldId id="594" r:id="rId12"/>
    <p:sldId id="583" r:id="rId13"/>
    <p:sldId id="584" r:id="rId14"/>
    <p:sldId id="585" r:id="rId15"/>
    <p:sldId id="586" r:id="rId16"/>
    <p:sldId id="587" r:id="rId17"/>
    <p:sldId id="588" r:id="rId18"/>
    <p:sldId id="589" r:id="rId19"/>
    <p:sldId id="590" r:id="rId20"/>
    <p:sldId id="595" r:id="rId21"/>
    <p:sldId id="591" r:id="rId22"/>
    <p:sldId id="592" r:id="rId23"/>
    <p:sldId id="577" r:id="rId24"/>
    <p:sldId id="593" r:id="rId25"/>
    <p:sldId id="545" r:id="rId26"/>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347">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33">
          <p15:clr>
            <a:srgbClr val="A4A3A4"/>
          </p15:clr>
        </p15:guide>
        <p15:guide id="4"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FEF9F4"/>
    <a:srgbClr val="66FF99"/>
    <a:srgbClr val="00CC99"/>
    <a:srgbClr val="006600"/>
    <a:srgbClr val="99CCFF"/>
    <a:srgbClr val="0066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843" autoAdjust="0"/>
    <p:restoredTop sz="66977" autoAdjust="0"/>
  </p:normalViewPr>
  <p:slideViewPr>
    <p:cSldViewPr snapToGrid="0">
      <p:cViewPr varScale="1">
        <p:scale>
          <a:sx n="65" d="100"/>
          <a:sy n="65" d="100"/>
        </p:scale>
        <p:origin x="852" y="-30"/>
      </p:cViewPr>
      <p:guideLst>
        <p:guide orient="horz" pos="347"/>
        <p:guide pos="2880"/>
      </p:guideLst>
    </p:cSldViewPr>
  </p:slideViewPr>
  <p:outlineViewPr>
    <p:cViewPr>
      <p:scale>
        <a:sx n="33" d="100"/>
        <a:sy n="33" d="100"/>
      </p:scale>
      <p:origin x="0" y="5520"/>
    </p:cViewPr>
  </p:outlin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66" d="100"/>
          <a:sy n="66" d="100"/>
        </p:scale>
        <p:origin x="-3106" y="-77"/>
      </p:cViewPr>
      <p:guideLst>
        <p:guide orient="horz" pos="2928"/>
        <p:guide pos="2208"/>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43765"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0419" name="Rectangle 3"/>
          <p:cNvSpPr>
            <a:spLocks noGrp="1" noChangeArrowheads="1"/>
          </p:cNvSpPr>
          <p:nvPr>
            <p:ph type="dt" sz="quarter" idx="1"/>
          </p:nvPr>
        </p:nvSpPr>
        <p:spPr bwMode="auto">
          <a:xfrm>
            <a:off x="3982511" y="0"/>
            <a:ext cx="3043764"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algn="r" defTabSz="932236" eaLnBrk="0" hangingPunct="0">
              <a:defRPr sz="1200">
                <a:cs typeface="+mn-cs"/>
              </a:defRPr>
            </a:lvl1pPr>
          </a:lstStyle>
          <a:p>
            <a:pPr>
              <a:defRPr/>
            </a:pPr>
            <a:endParaRPr lang="en-US" dirty="0"/>
          </a:p>
        </p:txBody>
      </p:sp>
      <p:sp>
        <p:nvSpPr>
          <p:cNvPr id="60420" name="Rectangle 4"/>
          <p:cNvSpPr>
            <a:spLocks noGrp="1" noChangeArrowheads="1"/>
          </p:cNvSpPr>
          <p:nvPr>
            <p:ph type="ftr" sz="quarter" idx="2"/>
          </p:nvPr>
        </p:nvSpPr>
        <p:spPr bwMode="auto">
          <a:xfrm>
            <a:off x="0" y="8846344"/>
            <a:ext cx="3043765"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0421" name="Rectangle 5"/>
          <p:cNvSpPr>
            <a:spLocks noGrp="1" noChangeArrowheads="1"/>
          </p:cNvSpPr>
          <p:nvPr>
            <p:ph type="sldNum" sz="quarter" idx="3"/>
          </p:nvPr>
        </p:nvSpPr>
        <p:spPr bwMode="auto">
          <a:xfrm>
            <a:off x="3982511" y="8846344"/>
            <a:ext cx="3043764"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algn="r" defTabSz="932236" eaLnBrk="0" hangingPunct="0">
              <a:defRPr sz="1200">
                <a:cs typeface="+mn-cs"/>
              </a:defRPr>
            </a:lvl1pPr>
          </a:lstStyle>
          <a:p>
            <a:pPr>
              <a:defRPr/>
            </a:pPr>
            <a:fld id="{B580482F-C865-424F-AA40-5E515F6193A0}" type="slidenum">
              <a:rPr lang="en-US"/>
              <a:pPr>
                <a:defRPr/>
              </a:pPr>
              <a:t>‹#›</a:t>
            </a:fld>
            <a:endParaRPr lang="en-US" dirty="0"/>
          </a:p>
        </p:txBody>
      </p:sp>
    </p:spTree>
    <p:extLst>
      <p:ext uri="{BB962C8B-B14F-4D97-AF65-F5344CB8AC3E}">
        <p14:creationId xmlns:p14="http://schemas.microsoft.com/office/powerpoint/2010/main" val="1262617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43765"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2467" name="Rectangle 3"/>
          <p:cNvSpPr>
            <a:spLocks noGrp="1" noChangeArrowheads="1"/>
          </p:cNvSpPr>
          <p:nvPr>
            <p:ph type="dt" idx="1"/>
          </p:nvPr>
        </p:nvSpPr>
        <p:spPr bwMode="auto">
          <a:xfrm>
            <a:off x="3982511" y="0"/>
            <a:ext cx="3043764"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algn="r" defTabSz="932236" eaLnBrk="0" hangingPunct="0">
              <a:defRPr sz="1200">
                <a:cs typeface="+mn-cs"/>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37156" y="4423967"/>
            <a:ext cx="5151965" cy="4190206"/>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846344"/>
            <a:ext cx="3043765"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982511" y="8846344"/>
            <a:ext cx="3043764"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algn="r" defTabSz="932236" eaLnBrk="0" hangingPunct="0">
              <a:defRPr sz="1200">
                <a:cs typeface="+mn-cs"/>
              </a:defRPr>
            </a:lvl1pPr>
          </a:lstStyle>
          <a:p>
            <a:pPr>
              <a:defRPr/>
            </a:pPr>
            <a:fld id="{1A31AB6A-7367-417E-BFF4-9FEFF8D1351E}" type="slidenum">
              <a:rPr lang="en-US"/>
              <a:pPr>
                <a:defRPr/>
              </a:pPr>
              <a:t>‹#›</a:t>
            </a:fld>
            <a:endParaRPr lang="en-US" dirty="0"/>
          </a:p>
        </p:txBody>
      </p:sp>
    </p:spTree>
    <p:extLst>
      <p:ext uri="{BB962C8B-B14F-4D97-AF65-F5344CB8AC3E}">
        <p14:creationId xmlns:p14="http://schemas.microsoft.com/office/powerpoint/2010/main" val="16568830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a:t>
            </a:fld>
            <a:endParaRPr lang="en-US" dirty="0"/>
          </a:p>
        </p:txBody>
      </p:sp>
    </p:spTree>
    <p:extLst>
      <p:ext uri="{BB962C8B-B14F-4D97-AF65-F5344CB8AC3E}">
        <p14:creationId xmlns:p14="http://schemas.microsoft.com/office/powerpoint/2010/main" val="182383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In the grand scheme of things, providing data in a proprietary or non-machine-readable format is better than not providing it at all, but there are steps we can take when processing data for sharing or producing new data to make it more machine-readable and stable. The method and format you choose depends on the type of data you are producing.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For tabular data, such as strings of recorded observations, financial reports, and statistics, the preferred format is CSV, which stands for Comma Separated Value, though JSON and XML may also be acceptable. Avoid the use of the proprietary Excel formats that Microsoft Excel creates by default.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For textual data, such as reports and publications, try to use HTML, plain text, or accessible PDFs, rather than regular PDF or Word documents. Where structured or tabular data exists within the textual data, it should be published separately in CSV or another appropriate format.</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For data that has a geographic or location element to it, </a:t>
            </a:r>
            <a:r>
              <a:rPr lang="en-US" sz="1200" b="0" i="0" kern="1200" baseline="0" dirty="0" err="1" smtClean="0">
                <a:solidFill>
                  <a:schemeClr val="tx1"/>
                </a:solidFill>
                <a:effectLst/>
                <a:latin typeface="Times New Roman" pitchFamily="18" charset="0"/>
                <a:ea typeface="+mn-ea"/>
                <a:cs typeface="+mn-cs"/>
              </a:rPr>
              <a:t>GeoJSON</a:t>
            </a:r>
            <a:r>
              <a:rPr lang="en-US" sz="1200" b="0" i="0" kern="1200" baseline="0" dirty="0" smtClean="0">
                <a:solidFill>
                  <a:schemeClr val="tx1"/>
                </a:solidFill>
                <a:effectLst/>
                <a:latin typeface="Times New Roman" pitchFamily="18" charset="0"/>
                <a:ea typeface="+mn-ea"/>
                <a:cs typeface="+mn-cs"/>
              </a:rPr>
              <a:t>, CSV, KML, or GML are all good open formats for publishing. </a:t>
            </a:r>
            <a:r>
              <a:rPr lang="en-US" sz="1200" b="0" i="0" kern="1200" baseline="0" dirty="0" err="1" smtClean="0">
                <a:solidFill>
                  <a:schemeClr val="tx1"/>
                </a:solidFill>
                <a:effectLst/>
                <a:latin typeface="Times New Roman" pitchFamily="18" charset="0"/>
                <a:ea typeface="+mn-ea"/>
                <a:cs typeface="+mn-cs"/>
              </a:rPr>
              <a:t>Shapefiles</a:t>
            </a:r>
            <a:r>
              <a:rPr lang="en-US" sz="1200" b="0" i="0" kern="1200" baseline="0" dirty="0" smtClean="0">
                <a:solidFill>
                  <a:schemeClr val="tx1"/>
                </a:solidFill>
                <a:effectLst/>
                <a:latin typeface="Times New Roman" pitchFamily="18" charset="0"/>
                <a:ea typeface="+mn-ea"/>
                <a:cs typeface="+mn-cs"/>
              </a:rPr>
              <a:t> and TAB files should be avoided where possible due to the overly complex, proprietary, and aging nature of the formats.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10</a:t>
            </a:fld>
            <a:endParaRPr lang="en-US" dirty="0"/>
          </a:p>
        </p:txBody>
      </p:sp>
    </p:spTree>
    <p:extLst>
      <p:ext uri="{BB962C8B-B14F-4D97-AF65-F5344CB8AC3E}">
        <p14:creationId xmlns:p14="http://schemas.microsoft.com/office/powerpoint/2010/main" val="383305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Now that we know what machine-readable data is and why it is important, we will review how to make your data machine-readable. Again, not all data can be saved in a machine-readable format, but knowing when adjusting format is possible and acting accordingly will go a long way to making sure you are doing what you can to make your data the best it can be.</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There are many ways to convert many types of files and formats into machine-readable information, but in the interest of time we will focus on the most accessible examples for the bulk of scientific researchers. In fact, you may have already formatted your data this way when you ran your stats programs as part of the process to analyze your data. We will walk through an example of how to convert tabular data in Excel format to a machine-readable CSV format. Of course, this is easier to set up if you plan to organize and save data in CSV format from the start, so if you are at the beginning of a project and formulating your data management plan please take this into consideration. But since that is not always possible, the next best thing is to make existing data as machine-readable as possible and be more mindful moving forward. We address CSV format first and foremost because it can be produced using software already available to most of us, including the Microsoft Office suite and Google docs.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A CSV document should be formatted as follows:</a:t>
            </a:r>
          </a:p>
          <a:p>
            <a:pPr marL="171450" indent="-171450">
              <a:buFont typeface="Arial" panose="020B0604020202020204" pitchFamily="34" charset="0"/>
              <a:buChar char="•"/>
            </a:pPr>
            <a:r>
              <a:rPr lang="en-US" dirty="0" smtClean="0"/>
              <a:t>Remove any comments, metadata, and aggregate statistics intended to provide context or make the information easier for people to read. If you have to include this information, consider</a:t>
            </a:r>
            <a:r>
              <a:rPr lang="en-US" baseline="0" dirty="0" smtClean="0"/>
              <a:t> making another column for it, or include the contextual information in a data dictionary. Units, descriptions, functions, calculations, and other information about the data should not appear in the same column as the data itself, but can easily be included in a data dictionary. </a:t>
            </a:r>
            <a:endParaRPr lang="en-US" dirty="0" smtClean="0"/>
          </a:p>
          <a:p>
            <a:pPr marL="171450" indent="-171450">
              <a:buFont typeface="Arial" panose="020B0604020202020204" pitchFamily="34" charset="0"/>
              <a:buChar char="•"/>
            </a:pPr>
            <a:r>
              <a:rPr lang="en-US" dirty="0" smtClean="0"/>
              <a:t>The first row of the file should contain column names corresponding to the data contained in each column</a:t>
            </a:r>
          </a:p>
          <a:p>
            <a:pPr marL="171450" indent="-171450">
              <a:buFont typeface="Arial" panose="020B0604020202020204" pitchFamily="34" charset="0"/>
              <a:buChar char="•"/>
            </a:pPr>
            <a:r>
              <a:rPr lang="en-US" dirty="0" smtClean="0"/>
              <a:t>Data should be free of formatting and any special characters </a:t>
            </a:r>
            <a:r>
              <a:rPr lang="en-US" sz="1200" b="0" i="0" kern="1200" dirty="0" smtClean="0">
                <a:solidFill>
                  <a:schemeClr val="tx1"/>
                </a:solidFill>
                <a:effectLst/>
                <a:latin typeface="Times New Roman" pitchFamily="18" charset="0"/>
                <a:ea typeface="+mn-ea"/>
                <a:cs typeface="+mn-cs"/>
              </a:rPr>
              <a:t>– for instance, numeric or currency cells should just be numbers, without any formatting or non-numeric characters. This includes the use of color, bolded and italicized text, and other visual aids. Again, if you want to specify</a:t>
            </a:r>
            <a:r>
              <a:rPr lang="en-US" sz="1200" b="0" i="0" kern="1200" baseline="0" dirty="0" smtClean="0">
                <a:solidFill>
                  <a:schemeClr val="tx1"/>
                </a:solidFill>
                <a:effectLst/>
                <a:latin typeface="Times New Roman" pitchFamily="18" charset="0"/>
                <a:ea typeface="+mn-ea"/>
                <a:cs typeface="+mn-cs"/>
              </a:rPr>
              <a:t> the units measured – and you SHOULD be very clear about labeling your data - place that information in a separate column labeled appropriately if possible, and consider creating a data dictionary that can summarize all of the metadata for your data files. </a:t>
            </a:r>
          </a:p>
          <a:p>
            <a:pPr marL="171450" indent="-171450">
              <a:buFont typeface="Arial" panose="020B0604020202020204" pitchFamily="34" charset="0"/>
              <a:buChar char="•"/>
            </a:pPr>
            <a:r>
              <a:rPr lang="en-US" sz="1200" b="0" i="0" kern="1200" baseline="0" dirty="0" smtClean="0">
                <a:solidFill>
                  <a:schemeClr val="tx1"/>
                </a:solidFill>
                <a:effectLst/>
                <a:latin typeface="Times New Roman" pitchFamily="18" charset="0"/>
                <a:ea typeface="+mn-ea"/>
                <a:cs typeface="+mn-cs"/>
              </a:rPr>
              <a:t>Each cell should have only one piece of information in it, and the format should be consistent within each column</a:t>
            </a:r>
            <a:endParaRPr lang="en-US" sz="1200" b="0" i="0"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Make a</a:t>
            </a:r>
            <a:r>
              <a:rPr lang="en-US" sz="1200" b="0" i="0" kern="1200" baseline="0" dirty="0" smtClean="0">
                <a:solidFill>
                  <a:schemeClr val="tx1"/>
                </a:solidFill>
                <a:effectLst/>
                <a:latin typeface="Times New Roman" pitchFamily="18" charset="0"/>
                <a:ea typeface="+mn-ea"/>
                <a:cs typeface="+mn-cs"/>
              </a:rPr>
              <a:t> separate document file for each table of your data. Do not put multiple tables on a single worksheet or create multiple worksheets in a single file. </a:t>
            </a:r>
            <a:endParaRPr lang="en-US" sz="1200" b="0" i="0" kern="1200" dirty="0" smtClean="0">
              <a:solidFill>
                <a:schemeClr val="tx1"/>
              </a:solidFill>
              <a:effectLst/>
              <a:latin typeface="Times New Roman" pitchFamily="18" charset="0"/>
              <a:ea typeface="+mn-ea"/>
              <a:cs typeface="+mn-cs"/>
            </a:endParaRP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These rules are necessary because formatting is not carried forward into CSV files. In addition, the inclusion of extra information like metadata and human-readable comments makes it harder for computer code to parse and read the data through analysis and programming techniques.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If you want to have a working Excel</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document with any of the previously mentioned features, this doesn’t mean you can never use Excel</a:t>
            </a:r>
            <a:r>
              <a:rPr lang="en-US" sz="1200" b="0" i="0" kern="1200" baseline="0" dirty="0" smtClean="0">
                <a:solidFill>
                  <a:schemeClr val="tx1"/>
                </a:solidFill>
                <a:effectLst/>
                <a:latin typeface="Times New Roman" pitchFamily="18" charset="0"/>
                <a:ea typeface="+mn-ea"/>
                <a:cs typeface="+mn-cs"/>
              </a:rPr>
              <a:t> functions again! Just m</a:t>
            </a:r>
            <a:r>
              <a:rPr lang="en-US" sz="1200" b="0" i="0" kern="1200" dirty="0" smtClean="0">
                <a:solidFill>
                  <a:schemeClr val="tx1"/>
                </a:solidFill>
                <a:effectLst/>
                <a:latin typeface="Times New Roman" pitchFamily="18" charset="0"/>
                <a:ea typeface="+mn-ea"/>
                <a:cs typeface="+mn-cs"/>
              </a:rPr>
              <a:t>ake sure you </a:t>
            </a:r>
            <a:r>
              <a:rPr lang="en-US" sz="1200" b="1" i="0" kern="1200" dirty="0" smtClean="0">
                <a:solidFill>
                  <a:schemeClr val="tx1"/>
                </a:solidFill>
                <a:effectLst/>
                <a:latin typeface="Times New Roman" pitchFamily="18" charset="0"/>
                <a:ea typeface="+mn-ea"/>
                <a:cs typeface="+mn-cs"/>
              </a:rPr>
              <a:t>also</a:t>
            </a:r>
            <a:r>
              <a:rPr lang="en-US" sz="1200" b="0" i="0" kern="1200" dirty="0" smtClean="0">
                <a:solidFill>
                  <a:schemeClr val="tx1"/>
                </a:solidFill>
                <a:effectLst/>
                <a:latin typeface="Times New Roman" pitchFamily="18" charset="0"/>
                <a:ea typeface="+mn-ea"/>
                <a:cs typeface="+mn-cs"/>
              </a:rPr>
              <a:t> include a final version in CSV</a:t>
            </a:r>
            <a:r>
              <a:rPr lang="en-US" sz="1200" b="0" i="0" kern="1200" baseline="0" dirty="0" smtClean="0">
                <a:solidFill>
                  <a:schemeClr val="tx1"/>
                </a:solidFill>
                <a:effectLst/>
                <a:latin typeface="Times New Roman" pitchFamily="18" charset="0"/>
                <a:ea typeface="+mn-ea"/>
                <a:cs typeface="+mn-cs"/>
              </a:rPr>
              <a:t> format that is formatted in a machine-readable way. In any case, if you are working with legacy or pre-existing data files, you should </a:t>
            </a:r>
            <a:r>
              <a:rPr lang="en-US" sz="1200" b="1" i="0" kern="1200" baseline="0" dirty="0" smtClean="0">
                <a:solidFill>
                  <a:schemeClr val="tx1"/>
                </a:solidFill>
                <a:effectLst/>
                <a:latin typeface="Times New Roman" pitchFamily="18" charset="0"/>
                <a:ea typeface="+mn-ea"/>
                <a:cs typeface="+mn-cs"/>
              </a:rPr>
              <a:t>never</a:t>
            </a:r>
            <a:r>
              <a:rPr lang="en-US" sz="1200" b="0" i="0" kern="1200" baseline="0" dirty="0" smtClean="0">
                <a:solidFill>
                  <a:schemeClr val="tx1"/>
                </a:solidFill>
                <a:effectLst/>
                <a:latin typeface="Times New Roman" pitchFamily="18" charset="0"/>
                <a:ea typeface="+mn-ea"/>
                <a:cs typeface="+mn-cs"/>
              </a:rPr>
              <a:t> modify the original document! Always duplicate the original and edit the new file if you want to create a machine-readable version. What’s done is done, and you want to keep the original intact in case you need to go back to verify anything.</a:t>
            </a:r>
            <a:endParaRPr lang="en-US" sz="1200" b="0" i="0" kern="1200" dirty="0" smtClean="0">
              <a:solidFill>
                <a:schemeClr val="tx1"/>
              </a:solidFill>
              <a:effectLst/>
              <a:latin typeface="Times New Roman" pitchFamily="18" charset="0"/>
              <a:ea typeface="+mn-ea"/>
              <a:cs typeface="+mn-cs"/>
            </a:endParaRPr>
          </a:p>
          <a:p>
            <a:endParaRPr lang="en-US" dirty="0" smtClean="0"/>
          </a:p>
          <a:p>
            <a:endParaRPr lang="en-US" sz="1200" b="0" i="0" kern="1200" baseline="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11</a:t>
            </a:fld>
            <a:endParaRPr lang="en-US" dirty="0"/>
          </a:p>
        </p:txBody>
      </p:sp>
    </p:spTree>
    <p:extLst>
      <p:ext uri="{BB962C8B-B14F-4D97-AF65-F5344CB8AC3E}">
        <p14:creationId xmlns:p14="http://schemas.microsoft.com/office/powerpoint/2010/main" val="50679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A great resource for learning about structuring machine-readable data is the Tidy Data paper, linked at the bottom of the page. The notion of tidy data outlines a standard way of mapping the meaning of a dataset to its structure. A dataset is messy or tidy depending on how rows, columns and tables are matched up with observations, variables and types. While tidy data is not exclusively machine-readable, the principles are spot on with the goal of creating a file that can be easily interpreted by machines. In tidy data:</a:t>
            </a:r>
          </a:p>
          <a:p>
            <a:endParaRPr lang="en-US" sz="1200" b="0" i="0" kern="1200" baseline="0" dirty="0" smtClean="0">
              <a:solidFill>
                <a:schemeClr val="tx1"/>
              </a:solidFill>
              <a:effectLst/>
              <a:latin typeface="Times New Roman" pitchFamily="18" charset="0"/>
              <a:ea typeface="+mn-ea"/>
              <a:cs typeface="+mn-cs"/>
            </a:endParaRPr>
          </a:p>
          <a:p>
            <a:r>
              <a:rPr lang="en-US" dirty="0" smtClean="0"/>
              <a:t>Each variable forms a column.</a:t>
            </a:r>
          </a:p>
          <a:p>
            <a:r>
              <a:rPr lang="en-US" dirty="0" smtClean="0"/>
              <a:t>Each observation forms a row.</a:t>
            </a:r>
          </a:p>
          <a:p>
            <a:r>
              <a:rPr lang="en-US" dirty="0" smtClean="0"/>
              <a:t>Each type of observational unit forms a table.</a:t>
            </a:r>
          </a:p>
          <a:p>
            <a:endParaRPr lang="en-US" dirty="0" smtClean="0"/>
          </a:p>
          <a:p>
            <a:r>
              <a:rPr lang="en-US" dirty="0" smtClean="0"/>
              <a:t>Tidy data makes it easy for an analyst or a computer to extract needed variables because it provides a standard way of structuring a dataset.</a:t>
            </a:r>
          </a:p>
          <a:p>
            <a:endParaRPr lang="en-US" dirty="0" smtClean="0"/>
          </a:p>
          <a:p>
            <a:r>
              <a:rPr lang="en-US" sz="1200" b="0" i="0" kern="1200" dirty="0" smtClean="0">
                <a:solidFill>
                  <a:schemeClr val="tx1"/>
                </a:solidFill>
                <a:effectLst/>
                <a:latin typeface="Times New Roman" pitchFamily="18" charset="0"/>
                <a:ea typeface="+mn-ea"/>
                <a:cs typeface="+mn-cs"/>
              </a:rPr>
              <a:t>While the order of variables and observations does not affect analysis, a good ordering makes it easier to scan the raw values. One way of organizing variables is by their role in the analysis: are values fixed by the design of the data collection, or are they measured during the course of the experiment? Fixed variables describe the experimental design and are known in advance. Measured variables are what we actually measure in the study. Fixed variables should come first, followed by measured variables, each ordered so that related variables are contiguous. Rows can then be ordered by the first variable, breaking ties with the second and subsequent (fixed) variables.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This is a</a:t>
            </a:r>
            <a:r>
              <a:rPr lang="en-US" sz="1200" b="0" i="0" kern="1200" baseline="0" dirty="0" smtClean="0">
                <a:solidFill>
                  <a:schemeClr val="tx1"/>
                </a:solidFill>
                <a:effectLst/>
                <a:latin typeface="Times New Roman" pitchFamily="18" charset="0"/>
                <a:ea typeface="+mn-ea"/>
                <a:cs typeface="+mn-cs"/>
              </a:rPr>
              <a:t>n extremely brief overview of the principles of tidy data, but I urge you to visit the paper for a more in-depth look at the intricacies of formatting data to be tidy.</a:t>
            </a:r>
            <a:endParaRPr lang="en-US" dirty="0" smtClean="0"/>
          </a:p>
          <a:p>
            <a:endParaRPr lang="en-US" sz="1200" b="0" i="0" kern="1200" baseline="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12</a:t>
            </a:fld>
            <a:endParaRPr lang="en-US" dirty="0"/>
          </a:p>
        </p:txBody>
      </p:sp>
    </p:spTree>
    <p:extLst>
      <p:ext uri="{BB962C8B-B14F-4D97-AF65-F5344CB8AC3E}">
        <p14:creationId xmlns:p14="http://schemas.microsoft.com/office/powerpoint/2010/main" val="189889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Let’s try an example together! We will re-format a data file that, while accurate and contains a wealth of information, is not tidy, and is certainly not machine-readable. However, a restructure can make this data machine-readable AND compliant with US federal objectives to produce machine-readable data.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This sample is an Excel format data file from the Ag Data Commons. We will walk through how to reformat and present this data to be machine-readable and compliant with open-data policy.</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a:t>
            </a:r>
          </a:p>
          <a:p>
            <a:r>
              <a:rPr lang="en-US" sz="1200" b="0" i="0" kern="1200" baseline="0" dirty="0" smtClean="0">
                <a:solidFill>
                  <a:schemeClr val="tx1"/>
                </a:solidFill>
                <a:effectLst/>
                <a:latin typeface="Times New Roman" pitchFamily="18" charset="0"/>
                <a:ea typeface="+mn-ea"/>
                <a:cs typeface="+mn-cs"/>
              </a:rPr>
              <a:t>&gt;&gt;&gt; Starting from the top and working our way down, we can see there are multiple column headers with cell formatting on this spreadsheet. To be machine-readable, we need to have a single column header.</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a:t>
            </a:r>
          </a:p>
          <a:p>
            <a:r>
              <a:rPr lang="en-US" sz="1200" b="0" i="0" kern="1200" baseline="0" dirty="0" smtClean="0">
                <a:solidFill>
                  <a:schemeClr val="tx1"/>
                </a:solidFill>
                <a:effectLst/>
                <a:latin typeface="Times New Roman" pitchFamily="18" charset="0"/>
                <a:ea typeface="+mn-ea"/>
                <a:cs typeface="+mn-cs"/>
              </a:rPr>
              <a:t>&gt;&gt;&gt; Next, we see this file contains multiple worksheets.</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All of these are fine for a working document because it is often more convenient to have everything in one place. Also, depending on whether there are any functions, macros, or other automated values being generated, an excel document may be warranted while preparing the data. However, for the final version of your data to share with others, our objective is to transform this data into a format that is machine-readable.</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13</a:t>
            </a:fld>
            <a:endParaRPr lang="en-US" dirty="0"/>
          </a:p>
        </p:txBody>
      </p:sp>
    </p:spTree>
    <p:extLst>
      <p:ext uri="{BB962C8B-B14F-4D97-AF65-F5344CB8AC3E}">
        <p14:creationId xmlns:p14="http://schemas.microsoft.com/office/powerpoint/2010/main" val="257913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First, we want to separate the worksheets into separate data files. So I will copy and paste the information on this first worksheet tab into a new document and we will go from this:</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To this:</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14</a:t>
            </a:fld>
            <a:endParaRPr lang="en-US" dirty="0"/>
          </a:p>
        </p:txBody>
      </p:sp>
    </p:spTree>
    <p:extLst>
      <p:ext uri="{BB962C8B-B14F-4D97-AF65-F5344CB8AC3E}">
        <p14:creationId xmlns:p14="http://schemas.microsoft.com/office/powerpoint/2010/main" val="210492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Notice now with the new document, I only have a single worksheet in this file.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I will then have to separate out each worksheet from the original file in the same way. Because there were a lot of worksheets, this is an example of where planning on the front end can save some time when it comes time to submit your data. 10 worksheets means I have to repeat this process 10 times!</a:t>
            </a:r>
          </a:p>
          <a:p>
            <a:endParaRPr lang="en-US" sz="1200" b="0" i="0" kern="1200" baseline="0" dirty="0" smtClean="0">
              <a:solidFill>
                <a:schemeClr val="tx1"/>
              </a:solidFill>
              <a:effectLst/>
              <a:latin typeface="Times New Roman" pitchFamily="18" charset="0"/>
              <a:ea typeface="+mn-ea"/>
              <a:cs typeface="+mn-cs"/>
            </a:endParaRPr>
          </a:p>
          <a:p>
            <a:endParaRPr lang="en-US" sz="1200" b="0" i="0" kern="1200" baseline="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15</a:t>
            </a:fld>
            <a:endParaRPr lang="en-US" dirty="0"/>
          </a:p>
        </p:txBody>
      </p:sp>
    </p:spTree>
    <p:extLst>
      <p:ext uri="{BB962C8B-B14F-4D97-AF65-F5344CB8AC3E}">
        <p14:creationId xmlns:p14="http://schemas.microsoft.com/office/powerpoint/2010/main" val="7970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Next I will turn my attention to the column headers.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Currently, there are 3 headers and I need to narrow this down to one. This doesn’t mean I need to lose information, but rather I need to format a little differently. The first column header looks like the one I want to keep as the final header, so I need to figure out how to account for the information in the second and third header rows.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16</a:t>
            </a:fld>
            <a:endParaRPr lang="en-US" dirty="0"/>
          </a:p>
        </p:txBody>
      </p:sp>
    </p:spTree>
    <p:extLst>
      <p:ext uri="{BB962C8B-B14F-4D97-AF65-F5344CB8AC3E}">
        <p14:creationId xmlns:p14="http://schemas.microsoft.com/office/powerpoint/2010/main" val="40368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If we zoom in a bit and expand the columns and wrap the text, we can see the </a:t>
            </a:r>
          </a:p>
          <a:p>
            <a:r>
              <a:rPr lang="en-US" sz="1200" b="0" i="0" kern="1200" baseline="0" dirty="0" smtClean="0">
                <a:solidFill>
                  <a:schemeClr val="tx1"/>
                </a:solidFill>
                <a:effectLst/>
                <a:latin typeface="Times New Roman" pitchFamily="18" charset="0"/>
                <a:ea typeface="+mn-ea"/>
                <a:cs typeface="+mn-cs"/>
              </a:rPr>
              <a:t>&gt;&gt;&gt;  second row is a description of the column, and the </a:t>
            </a:r>
          </a:p>
          <a:p>
            <a:r>
              <a:rPr lang="en-US" sz="1200" b="0" i="0" kern="1200" baseline="0" dirty="0" smtClean="0">
                <a:solidFill>
                  <a:schemeClr val="tx1"/>
                </a:solidFill>
                <a:effectLst/>
                <a:latin typeface="Times New Roman" pitchFamily="18" charset="0"/>
                <a:ea typeface="+mn-ea"/>
                <a:cs typeface="+mn-cs"/>
              </a:rPr>
              <a:t>&gt;&gt;&gt; third row looks like it records units.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This information can’t easily be included directly in the spreadsheet, but can and should be included in a separate data dictionary, especially if many of the worksheets reuse components. Since the Ag Data Commons will soon be adding a feature to help users create data dictionaries more seamlessly, we won’t focus too much on that today, but we can take a brief look at how a data dictionary would be formatted in this case. The data dictionary is a separate document that outlines every field used in the data files, and includes descriptions, units of measurement, character types, and whether the fields are mandatory. In keeping this descriptive information separate from the data, the data is more easily machine-readable and researchers have the potential to go into even more detail about each element in their data files without impacting machine usability.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So in reformatting, we will remove the information in the second and third columns to achieve this:</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17</a:t>
            </a:fld>
            <a:endParaRPr lang="en-US" dirty="0"/>
          </a:p>
        </p:txBody>
      </p:sp>
    </p:spTree>
    <p:extLst>
      <p:ext uri="{BB962C8B-B14F-4D97-AF65-F5344CB8AC3E}">
        <p14:creationId xmlns:p14="http://schemas.microsoft.com/office/powerpoint/2010/main" val="154184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A single column header listing the variables with observation data in all the rows below…</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18</a:t>
            </a:fld>
            <a:endParaRPr lang="en-US" dirty="0"/>
          </a:p>
        </p:txBody>
      </p:sp>
    </p:spTree>
    <p:extLst>
      <p:ext uri="{BB962C8B-B14F-4D97-AF65-F5344CB8AC3E}">
        <p14:creationId xmlns:p14="http://schemas.microsoft.com/office/powerpoint/2010/main" val="336080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And the descriptive information we removed from the second and third rows of the data spreadsheet is subsequently transferred to a data dictionary.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Here we can see the name of the spreadsheet in the first column, </a:t>
            </a:r>
          </a:p>
          <a:p>
            <a:r>
              <a:rPr lang="en-US" sz="1200" b="0" i="0" kern="1200" baseline="0" dirty="0" smtClean="0">
                <a:solidFill>
                  <a:schemeClr val="tx1"/>
                </a:solidFill>
                <a:effectLst/>
                <a:latin typeface="Times New Roman" pitchFamily="18" charset="0"/>
                <a:ea typeface="+mn-ea"/>
                <a:cs typeface="+mn-cs"/>
              </a:rPr>
              <a:t>&gt;&gt;&gt;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the column headers for that spreadsheet in the second column,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&gt;&gt;&gt; and the exact descriptions from the original spreadsheet transferred to the Description column here.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I have also included other information about the data in the rest of the columns. We offer guidelines and templates for creating your own data dictionary in the Ag Data Commons submission manual, which can be found under the About tab on the Ag Data Commons.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This reformatting and data dictionary creation gets that extraneous information out of the data spreadsheet and into an informative format that is itself also machine-readable if saved as a CSV.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19</a:t>
            </a:fld>
            <a:endParaRPr lang="en-US" dirty="0"/>
          </a:p>
        </p:txBody>
      </p:sp>
    </p:spTree>
    <p:extLst>
      <p:ext uri="{BB962C8B-B14F-4D97-AF65-F5344CB8AC3E}">
        <p14:creationId xmlns:p14="http://schemas.microsoft.com/office/powerpoint/2010/main" val="304968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to the National Agricultural Library’s Making Data Machine-Readable webinar!</a:t>
            </a:r>
          </a:p>
          <a:p>
            <a:endParaRPr lang="en-US" baseline="0" dirty="0" smtClean="0"/>
          </a:p>
          <a:p>
            <a:r>
              <a:rPr lang="en-US" baseline="0" dirty="0" smtClean="0"/>
              <a:t>My name is Erin Antognoli, Knowledge Services Metadata Librarian, and I will be presenting this webinar today.</a:t>
            </a:r>
          </a:p>
          <a:p>
            <a:endParaRPr lang="en-US" baseline="0" dirty="0" smtClean="0"/>
          </a:p>
          <a:p>
            <a:r>
              <a:rPr lang="en-US" baseline="0" dirty="0" smtClean="0"/>
              <a:t>Also with me is Jon Sears, Ag Data Commons Data Scientist, who will help answer questions during the Q&amp;A portion of the webinar.</a:t>
            </a:r>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65710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Back to our single-header spreadsheet… we have one last step to make this fully machine-readable. We need to save this file as a CSV.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20</a:t>
            </a:fld>
            <a:endParaRPr lang="en-US" dirty="0"/>
          </a:p>
        </p:txBody>
      </p:sp>
    </p:spTree>
    <p:extLst>
      <p:ext uri="{BB962C8B-B14F-4D97-AF65-F5344CB8AC3E}">
        <p14:creationId xmlns:p14="http://schemas.microsoft.com/office/powerpoint/2010/main" val="24966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The default in Microsoft Office is to save spreadsheets as excel documents, but we can do a “Save As” and choose the CSV file format.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21</a:t>
            </a:fld>
            <a:endParaRPr lang="en-US" dirty="0"/>
          </a:p>
        </p:txBody>
      </p:sp>
    </p:spTree>
    <p:extLst>
      <p:ext uri="{BB962C8B-B14F-4D97-AF65-F5344CB8AC3E}">
        <p14:creationId xmlns:p14="http://schemas.microsoft.com/office/powerpoint/2010/main" val="343800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Once you navigate to where you want to save the file, name the file using your project’s established naming convention and then in the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“Save as type” section, choose CSV – Comma delimited. Once you save, you will have a machine-readable CSV version of your data file.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You should keep track of the steps you used to format your data from start to finish so you or members of your team can repeat the process for the rest of your data and keep everything consistent.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22</a:t>
            </a:fld>
            <a:endParaRPr lang="en-US" dirty="0"/>
          </a:p>
        </p:txBody>
      </p:sp>
    </p:spTree>
    <p:extLst>
      <p:ext uri="{BB962C8B-B14F-4D97-AF65-F5344CB8AC3E}">
        <p14:creationId xmlns:p14="http://schemas.microsoft.com/office/powerpoint/2010/main" val="171413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Machine</a:t>
            </a:r>
            <a:r>
              <a:rPr lang="en-US" baseline="0" dirty="0" smtClean="0"/>
              <a:t>-readable data are often and increasingly required as a final product for federal data, but they have many other benefits as well. I mentioned earlier in this presentation that machine-readable files could generally be automatically transformed into a human-readable format. Here is an example of this process in action! When researchers upload their machine-readable CSV resource files to the Ag Data Commons, for instance, they can create instant data visualizations using the built-in platform. Here we can see an example of a graph created from a CSV data file, which can be found in the dataset at the link below the chart. This chart is created on the fly using the Ag Data Commons repository software because the program can automatically extract the column headers and row values from properly formatted CSV files to visually interpret that file for the users.</a:t>
            </a:r>
            <a:endParaRPr lang="en-US" dirty="0" smtClean="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23</a:t>
            </a:fld>
            <a:endParaRPr lang="en-US" dirty="0"/>
          </a:p>
        </p:txBody>
      </p:sp>
    </p:spTree>
    <p:extLst>
      <p:ext uri="{BB962C8B-B14F-4D97-AF65-F5344CB8AC3E}">
        <p14:creationId xmlns:p14="http://schemas.microsoft.com/office/powerpoint/2010/main" val="2752647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machine-readable data is highly desired because of</a:t>
            </a:r>
            <a:r>
              <a:rPr lang="en-US" baseline="0" dirty="0" smtClean="0"/>
              <a:t> its ability to be more easily interpreted by machines and interoperable across many platforms and applications. Machine-readable formats go hand in hand with open data policies, and are in many cases required as the final format for U.S. Federal data. Preferred formats are generally non-proprietary, and making sure your data is tidy and well organized will help you maintain machine-readable results. And finally, we walked through a sample data format conversion from Excel to CSV, and reviewed how to put these principles to use. </a:t>
            </a:r>
            <a:endParaRPr lang="en-US" dirty="0" smtClean="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24</a:t>
            </a:fld>
            <a:endParaRPr lang="en-US" dirty="0"/>
          </a:p>
        </p:txBody>
      </p:sp>
    </p:spTree>
    <p:extLst>
      <p:ext uri="{BB962C8B-B14F-4D97-AF65-F5344CB8AC3E}">
        <p14:creationId xmlns:p14="http://schemas.microsoft.com/office/powerpoint/2010/main" val="3783680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mentioned these links in the presentation, but am including them here again for review. The first is a link to the Open Data Handbook, specifically the file formats section, and the second link is to the Tidy Data paper. Also included is the</a:t>
            </a:r>
            <a:r>
              <a:rPr lang="en-US" baseline="0" dirty="0" smtClean="0"/>
              <a:t> email to the Ag Data Commons curator inbox if you have any questions for our team. </a:t>
            </a:r>
          </a:p>
          <a:p>
            <a:endParaRPr lang="en-US" baseline="0" dirty="0" smtClean="0"/>
          </a:p>
          <a:p>
            <a:r>
              <a:rPr lang="en-US" baseline="0" dirty="0" smtClean="0"/>
              <a:t>And we will now open up for questions…</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25</a:t>
            </a:fld>
            <a:endParaRPr lang="en-US" dirty="0"/>
          </a:p>
        </p:txBody>
      </p:sp>
    </p:spTree>
    <p:extLst>
      <p:ext uri="{BB962C8B-B14F-4D97-AF65-F5344CB8AC3E}">
        <p14:creationId xmlns:p14="http://schemas.microsoft.com/office/powerpoint/2010/main" val="213764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begin by examining what it means for</a:t>
            </a:r>
            <a:r>
              <a:rPr lang="en-US" baseline="0" dirty="0" smtClean="0"/>
              <a:t> data to be machine-readable, </a:t>
            </a:r>
          </a:p>
          <a:p>
            <a:r>
              <a:rPr lang="en-US" baseline="0" dirty="0" smtClean="0"/>
              <a:t>Discuss why this is important, </a:t>
            </a:r>
          </a:p>
          <a:p>
            <a:r>
              <a:rPr lang="en-US" baseline="0" dirty="0" smtClean="0"/>
              <a:t>Take a look at preferred machine-readable data formats,</a:t>
            </a:r>
          </a:p>
          <a:p>
            <a:r>
              <a:rPr lang="en-US" baseline="0" dirty="0" smtClean="0"/>
              <a:t>Give a brief overview of the Tidy Data principles,</a:t>
            </a:r>
          </a:p>
          <a:p>
            <a:r>
              <a:rPr lang="en-US" baseline="0" dirty="0" smtClean="0"/>
              <a:t>Walk through an example of how to convert tabular data into a machine-readable format,</a:t>
            </a:r>
          </a:p>
          <a:p>
            <a:r>
              <a:rPr lang="en-US" baseline="0" dirty="0" smtClean="0"/>
              <a:t>and conclude with time for questions.</a:t>
            </a:r>
          </a:p>
          <a:p>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3</a:t>
            </a:fld>
            <a:endParaRPr lang="en-US" dirty="0"/>
          </a:p>
        </p:txBody>
      </p:sp>
    </p:spTree>
    <p:extLst>
      <p:ext uri="{BB962C8B-B14F-4D97-AF65-F5344CB8AC3E}">
        <p14:creationId xmlns:p14="http://schemas.microsoft.com/office/powerpoint/2010/main" val="182383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When someone says data are machine-readable, what do they mean? What exactly is machine-readable?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Simply put, machine-readable data are data or metadata presented in a format that can be easily processed by a computer.</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In fact, machine-readable items are all around us and in our every day use.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Drivers licenses and passports all have a human-readable section, as well as machine-readable code along the bottom with strings of letters and numbers that correspond to the bearer’s name, state and country of issue, birthdate, nationality, and more. Barcodes are on nearly everything we purchase, and allow computers to automatically look up an item in their system when scanned, making both checkout lines and inventory counts more automated. QR codes can be scanned by smartphones and automatically lead users to web sites without having to type a single letter. And these are just a few examples. We increasingly rely on computers to quickly and accurately process information, but that doesn’t happen automatically. The information must be formatted and presented in a consistent manner so that the computer can understand what it is reading.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4</a:t>
            </a:fld>
            <a:endParaRPr lang="en-US" dirty="0"/>
          </a:p>
        </p:txBody>
      </p:sp>
    </p:spTree>
    <p:extLst>
      <p:ext uri="{BB962C8B-B14F-4D97-AF65-F5344CB8AC3E}">
        <p14:creationId xmlns:p14="http://schemas.microsoft.com/office/powerpoint/2010/main" val="7596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While machine-readable products can be found in nearly all aspect of modern life, today we are concentrating on research data and files that often accompany them.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There are two types of machine-readable file formats: human-readable data that is marked up so that it can also be read by machines, and data file formats intended principally for processing by machines. Some examples of hybrid human-readable and machine-readable data include </a:t>
            </a:r>
            <a:r>
              <a:rPr lang="en-US" sz="1200" b="0" i="0" kern="1200" baseline="0" dirty="0" err="1" smtClean="0">
                <a:solidFill>
                  <a:schemeClr val="tx1"/>
                </a:solidFill>
                <a:effectLst/>
                <a:latin typeface="Times New Roman" pitchFamily="18" charset="0"/>
                <a:ea typeface="+mn-ea"/>
                <a:cs typeface="+mn-cs"/>
              </a:rPr>
              <a:t>microformats</a:t>
            </a:r>
            <a:r>
              <a:rPr lang="en-US" sz="1200" b="0" i="0" kern="1200" baseline="0" dirty="0" smtClean="0">
                <a:solidFill>
                  <a:schemeClr val="tx1"/>
                </a:solidFill>
                <a:effectLst/>
                <a:latin typeface="Times New Roman" pitchFamily="18" charset="0"/>
                <a:ea typeface="+mn-ea"/>
                <a:cs typeface="+mn-cs"/>
              </a:rPr>
              <a:t>, </a:t>
            </a:r>
            <a:r>
              <a:rPr lang="en-US" sz="1200" b="0" i="0" kern="1200" baseline="0" dirty="0" err="1" smtClean="0">
                <a:solidFill>
                  <a:schemeClr val="tx1"/>
                </a:solidFill>
                <a:effectLst/>
                <a:latin typeface="Times New Roman" pitchFamily="18" charset="0"/>
                <a:ea typeface="+mn-ea"/>
                <a:cs typeface="+mn-cs"/>
              </a:rPr>
              <a:t>RDFa</a:t>
            </a:r>
            <a:r>
              <a:rPr lang="en-US" sz="1200" b="0" i="0" kern="1200" baseline="0" dirty="0" smtClean="0">
                <a:solidFill>
                  <a:schemeClr val="tx1"/>
                </a:solidFill>
                <a:effectLst/>
                <a:latin typeface="Times New Roman" pitchFamily="18" charset="0"/>
                <a:ea typeface="+mn-ea"/>
                <a:cs typeface="+mn-cs"/>
              </a:rPr>
              <a:t>, and HTML. Formats that are intended first and foremost for machine-processing include CSV, RDF, XML, JSON.</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However, Extensible Markup Language, or XML, is designed to be both human and machine-readable to someone who is used to dealing with that format, and Extensible Stylesheet Language Transformation, or XSLT, is used to improve presentation of the data for human readability. For example, XSLT can be used to automatically render XML into a PDF format.</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5</a:t>
            </a:fld>
            <a:endParaRPr lang="en-US" dirty="0"/>
          </a:p>
        </p:txBody>
      </p:sp>
    </p:spTree>
    <p:extLst>
      <p:ext uri="{BB962C8B-B14F-4D97-AF65-F5344CB8AC3E}">
        <p14:creationId xmlns:p14="http://schemas.microsoft.com/office/powerpoint/2010/main" val="405132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A good rule of thumb is that machine-readable data can be </a:t>
            </a:r>
            <a:r>
              <a:rPr lang="en-US" sz="1200" b="1" i="0" kern="1200" baseline="0" dirty="0" smtClean="0">
                <a:solidFill>
                  <a:schemeClr val="tx1"/>
                </a:solidFill>
                <a:effectLst/>
                <a:latin typeface="Times New Roman" pitchFamily="18" charset="0"/>
                <a:ea typeface="+mn-ea"/>
                <a:cs typeface="+mn-cs"/>
              </a:rPr>
              <a:t>automatically</a:t>
            </a:r>
            <a:r>
              <a:rPr lang="en-US" sz="1200" b="0" i="0" kern="1200" baseline="0" dirty="0" smtClean="0">
                <a:solidFill>
                  <a:schemeClr val="tx1"/>
                </a:solidFill>
                <a:effectLst/>
                <a:latin typeface="Times New Roman" pitchFamily="18" charset="0"/>
                <a:ea typeface="+mn-ea"/>
                <a:cs typeface="+mn-cs"/>
              </a:rPr>
              <a:t> transformed for human-readability but, generally speaking, the reverse is not true.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6</a:t>
            </a:fld>
            <a:endParaRPr lang="en-US" dirty="0"/>
          </a:p>
        </p:txBody>
      </p:sp>
    </p:spTree>
    <p:extLst>
      <p:ext uri="{BB962C8B-B14F-4D97-AF65-F5344CB8AC3E}">
        <p14:creationId xmlns:p14="http://schemas.microsoft.com/office/powerpoint/2010/main" val="230627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I just threw a lot of format file names at you, and there’s a good chance you don’t use all of them regularly. However, it is important to remember that just because data are digitally accessible does not necessarily mean that they are machine-readable. Physical materials are obviously not machine-readable, but digital materials are not automatically machine-readable either. A digitally accessible document may be online, making it easier for humans to access using computers, but its content is much harder to extract, transform and process using computer programming logic if it is not in machine-readable format. For example, PDF and Word documents containing formatting, layouts with charts or tables of data, JPEG or TIF format images and graphics, scanned materials, and other visual designs are digital, but not machine-readable. Even a Microsoft Excel file is not necessarily machine-readable if it is not structured properly.</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7</a:t>
            </a:fld>
            <a:endParaRPr lang="en-US" dirty="0"/>
          </a:p>
        </p:txBody>
      </p:sp>
    </p:spTree>
    <p:extLst>
      <p:ext uri="{BB962C8B-B14F-4D97-AF65-F5344CB8AC3E}">
        <p14:creationId xmlns:p14="http://schemas.microsoft.com/office/powerpoint/2010/main" val="181240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All data has some type of structure associated</a:t>
            </a:r>
            <a:r>
              <a:rPr lang="en-US" sz="1200" b="0" i="0" kern="1200" baseline="0" dirty="0" smtClean="0">
                <a:solidFill>
                  <a:schemeClr val="tx1"/>
                </a:solidFill>
                <a:effectLst/>
                <a:latin typeface="Times New Roman" pitchFamily="18" charset="0"/>
                <a:ea typeface="+mn-ea"/>
                <a:cs typeface="+mn-cs"/>
              </a:rPr>
              <a:t> with it</a:t>
            </a:r>
            <a:r>
              <a:rPr lang="en-US" sz="1200" b="0" i="0" kern="1200" dirty="0" smtClean="0">
                <a:solidFill>
                  <a:schemeClr val="tx1"/>
                </a:solidFill>
                <a:effectLst/>
                <a:latin typeface="Times New Roman" pitchFamily="18" charset="0"/>
                <a:ea typeface="+mn-ea"/>
                <a:cs typeface="+mn-cs"/>
              </a:rPr>
              <a:t>, but ‘structured data’ as</a:t>
            </a:r>
            <a:r>
              <a:rPr lang="en-US" sz="1200" b="0" i="0" kern="1200" baseline="0" dirty="0" smtClean="0">
                <a:solidFill>
                  <a:schemeClr val="tx1"/>
                </a:solidFill>
                <a:effectLst/>
                <a:latin typeface="Times New Roman" pitchFamily="18" charset="0"/>
                <a:ea typeface="+mn-ea"/>
                <a:cs typeface="+mn-cs"/>
              </a:rPr>
              <a:t> we are examining here has a different connotation. Structured data </a:t>
            </a:r>
            <a:r>
              <a:rPr lang="en-US" sz="1200" b="0" i="0" kern="1200" dirty="0" smtClean="0">
                <a:solidFill>
                  <a:schemeClr val="tx1"/>
                </a:solidFill>
                <a:effectLst/>
                <a:latin typeface="Times New Roman" pitchFamily="18" charset="0"/>
                <a:ea typeface="+mn-ea"/>
                <a:cs typeface="+mn-cs"/>
              </a:rPr>
              <a:t>refers to data where the structural relation between elements is explicit in the way the data is stored on a computer disk. For instance XML and JSON are common formats that allow many types of structure to be represented. These may not be the prettiest formats for</a:t>
            </a:r>
            <a:r>
              <a:rPr lang="en-US" sz="1200" b="0" i="0" kern="1200" baseline="0" dirty="0" smtClean="0">
                <a:solidFill>
                  <a:schemeClr val="tx1"/>
                </a:solidFill>
                <a:effectLst/>
                <a:latin typeface="Times New Roman" pitchFamily="18" charset="0"/>
                <a:ea typeface="+mn-ea"/>
                <a:cs typeface="+mn-cs"/>
              </a:rPr>
              <a:t> a human to look at to retrieve data, but the structure is consistent, meaning the same types of values get recorded in the same place and in the same format, which is what machines need in order to interpret the data.</a:t>
            </a:r>
            <a:endParaRPr lang="en-US" sz="1200" b="0" i="0" kern="1200" dirty="0" smtClean="0">
              <a:solidFill>
                <a:schemeClr val="tx1"/>
              </a:solidFill>
              <a:effectLst/>
              <a:latin typeface="Times New Roman" pitchFamily="18" charset="0"/>
              <a:ea typeface="+mn-ea"/>
              <a:cs typeface="+mn-cs"/>
            </a:endParaRP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internal representation of, for example, word-processing documents or PDF documents reflects the positioning of entities on the page, not their </a:t>
            </a:r>
            <a:r>
              <a:rPr lang="en-US" sz="1200" b="1" i="0" kern="1200" dirty="0" smtClean="0">
                <a:solidFill>
                  <a:schemeClr val="tx1"/>
                </a:solidFill>
                <a:effectLst/>
                <a:latin typeface="Times New Roman" pitchFamily="18" charset="0"/>
                <a:ea typeface="+mn-ea"/>
                <a:cs typeface="+mn-cs"/>
              </a:rPr>
              <a:t>logical</a:t>
            </a:r>
            <a:r>
              <a:rPr lang="en-US" sz="1200" b="0" i="0" kern="1200" dirty="0" smtClean="0">
                <a:solidFill>
                  <a:schemeClr val="tx1"/>
                </a:solidFill>
                <a:effectLst/>
                <a:latin typeface="Times New Roman" pitchFamily="18" charset="0"/>
                <a:ea typeface="+mn-ea"/>
                <a:cs typeface="+mn-cs"/>
              </a:rPr>
              <a:t> structure, which is correspondingly difficult or impossible to extract automatically. These types of documents rely more on human readability, and are tailored to be visual</a:t>
            </a:r>
            <a:r>
              <a:rPr lang="en-US" sz="1200" b="0" i="0" kern="1200" baseline="0" dirty="0" smtClean="0">
                <a:solidFill>
                  <a:schemeClr val="tx1"/>
                </a:solidFill>
                <a:effectLst/>
                <a:latin typeface="Times New Roman" pitchFamily="18" charset="0"/>
                <a:ea typeface="+mn-ea"/>
                <a:cs typeface="+mn-cs"/>
              </a:rPr>
              <a:t> rather than reused by machines.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8</a:t>
            </a:fld>
            <a:endParaRPr lang="en-US" dirty="0"/>
          </a:p>
        </p:txBody>
      </p:sp>
    </p:spTree>
    <p:extLst>
      <p:ext uri="{BB962C8B-B14F-4D97-AF65-F5344CB8AC3E}">
        <p14:creationId xmlns:p14="http://schemas.microsoft.com/office/powerpoint/2010/main" val="159166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Machine-readable data by nature adheres to the Force11 FAIR principles in a way that other non-machine-readable formats cannot. Because computers can more easily process the data, and data is recorded in a standard way, data become more findable, accessible, interoperable, and reusable. This data relies on internal structure more than visual placement of information, and this flexibility means it can potentially be interpreted by a number of computer programs in a more reliable and consistent way.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As a practical example that many of you have likely encountered, have you ever tried to open a document with an older version of the software that originally created it, only to find formatting discrepancies that skew the entire purpose of the document or even make it unusable? That scenario is eliminated with machine-readable data.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Whether the data is used for creating catalogs or for presenting research results, machine-readable data can be searched, compared, and processed more easily and accurately. For entities like governments, who have a mission to be more transparent to their citizens, more accessible data is key.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For those creating and submitting data on behalf of the US Government, in 2013 an executive order was passed to make open and machine-readable the default for government information. So moving forward, if your data and other files can be formatted in a machine-readable way, this is required! (https://obamawhitehouse.archives.gov/the-press-office/2013/05/09/executive-order-making-open-and-machine-readable-new-default-government-)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9</a:t>
            </a:fld>
            <a:endParaRPr lang="en-US" dirty="0"/>
          </a:p>
        </p:txBody>
      </p:sp>
    </p:spTree>
    <p:extLst>
      <p:ext uri="{BB962C8B-B14F-4D97-AF65-F5344CB8AC3E}">
        <p14:creationId xmlns:p14="http://schemas.microsoft.com/office/powerpoint/2010/main" val="307874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73928D3-DB1F-495F-81C3-3F181AAD294E}"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301648"/>
            <a:ext cx="2895600" cy="419827"/>
          </a:xfrm>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7" name="Group 16"/>
          <p:cNvGrpSpPr/>
          <p:nvPr userDrawn="1"/>
        </p:nvGrpSpPr>
        <p:grpSpPr>
          <a:xfrm>
            <a:off x="0" y="2645157"/>
            <a:ext cx="9144000" cy="182482"/>
            <a:chOff x="0" y="6612672"/>
            <a:chExt cx="9144000" cy="182482"/>
          </a:xfrm>
        </p:grpSpPr>
        <p:sp>
          <p:nvSpPr>
            <p:cNvPr id="21" name="Rectangle 20"/>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9" name="Rectangle 18"/>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26"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2809" y="2452301"/>
            <a:ext cx="824484" cy="568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8069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6904C-2E4D-4F5F-8D38-D7E97EA10EA6}"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3152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EB90BC-D09C-48F1-8DB9-9CBA283AD988}"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8011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9312E3A-8F43-431D-A431-C1DFDF0BCE54}"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3" name="Group 12"/>
          <p:cNvGrpSpPr/>
          <p:nvPr userDrawn="1"/>
        </p:nvGrpSpPr>
        <p:grpSpPr>
          <a:xfrm>
            <a:off x="0" y="6650045"/>
            <a:ext cx="9144000" cy="115720"/>
            <a:chOff x="0" y="6679434"/>
            <a:chExt cx="9144000" cy="115720"/>
          </a:xfrm>
        </p:grpSpPr>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205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2434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347BC-6F00-488A-92B7-31FBE32341A7}"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8634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C3329-3B19-46F7-8790-AA3B28C1CBC0}"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579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AF93B4-DA9C-465B-B612-A421DC6A6BD9}"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0" name="Group 9"/>
          <p:cNvGrpSpPr/>
          <p:nvPr userDrawn="1"/>
        </p:nvGrpSpPr>
        <p:grpSpPr>
          <a:xfrm>
            <a:off x="0" y="6650045"/>
            <a:ext cx="9144000" cy="115720"/>
            <a:chOff x="0" y="6679434"/>
            <a:chExt cx="9144000" cy="115720"/>
          </a:xfrm>
        </p:grpSpPr>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2" name="Rectangle 11"/>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3"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1843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AF4994D-0CA0-4BF3-851B-A1ADB7D73D3F}"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6" name="Group 5"/>
          <p:cNvGrpSpPr/>
          <p:nvPr userDrawn="1"/>
        </p:nvGrpSpPr>
        <p:grpSpPr>
          <a:xfrm>
            <a:off x="0" y="6650045"/>
            <a:ext cx="9144000" cy="115720"/>
            <a:chOff x="0" y="6679434"/>
            <a:chExt cx="9144000" cy="115720"/>
          </a:xfrm>
        </p:grpSpPr>
        <p:sp>
          <p:nvSpPr>
            <p:cNvPr id="7" name="Rectangle 6"/>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8" name="Rectangle 7"/>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9"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9370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EC099-B640-4591-B7BB-66555DE3B8DE}"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5" name="Group 4"/>
          <p:cNvGrpSpPr/>
          <p:nvPr userDrawn="1"/>
        </p:nvGrpSpPr>
        <p:grpSpPr>
          <a:xfrm>
            <a:off x="0" y="6650045"/>
            <a:ext cx="9144000" cy="115720"/>
            <a:chOff x="0" y="6679434"/>
            <a:chExt cx="9144000" cy="115720"/>
          </a:xfrm>
        </p:grpSpPr>
        <p:sp>
          <p:nvSpPr>
            <p:cNvPr id="6" name="Rectangle 5"/>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7" name="Rectangle 6"/>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8"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9754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B239B4A-5098-45D1-BF3C-4B484D075A7E}"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7141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10C0965-527C-4DB0-885D-8059BCA8FAFC}"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8002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EFD1F76-46BF-4650-85EF-63BD03514616}" type="datetime1">
              <a:rPr lang="en-US" smtClean="0">
                <a:solidFill>
                  <a:prstClr val="black">
                    <a:tint val="75000"/>
                  </a:prstClr>
                </a:solidFill>
                <a:latin typeface="Calibri"/>
                <a:cs typeface="+mn-cs"/>
              </a:rPr>
              <a:t>12/20/2018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cs typeface="+mn-cs"/>
              </a:rPr>
              <a:t>https://data.nal.usda.gov</a:t>
            </a: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243A02-4EF0-4266-B524-22859FACE49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535066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NAL-ADC-Curator@ars.usda.gov" TargetMode="External"/><Relationship Id="rId5" Type="http://schemas.openxmlformats.org/officeDocument/2006/relationships/hyperlink" Target="http://vita.had.co.nz/papers/tidy-data.pdf" TargetMode="External"/><Relationship Id="rId4" Type="http://schemas.openxmlformats.org/officeDocument/2006/relationships/hyperlink" Target="http://opendatahandbook.org/guide/en/appendices/file-forma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1" y="3384645"/>
            <a:ext cx="8434317" cy="2616101"/>
          </a:xfrm>
          <a:prstGeom prst="rect">
            <a:avLst/>
          </a:prstGeom>
          <a:noFill/>
        </p:spPr>
        <p:txBody>
          <a:bodyPr wrap="square" lIns="91440" rtlCol="0">
            <a:spAutoFit/>
          </a:bodyPr>
          <a:lstStyle/>
          <a:p>
            <a:pPr marL="640080"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The webinar will begin here momentarily</a:t>
            </a:r>
          </a:p>
          <a:p>
            <a:pPr marL="640080"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Please leave audio muted upon entering the webinar</a:t>
            </a:r>
          </a:p>
          <a:p>
            <a:pPr marL="640080"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At the end of the presentation we will open up audio for questions</a:t>
            </a:r>
          </a:p>
          <a:p>
            <a:pPr marL="1097280" lvl="1"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Feel free to send questions via public chat at any point during the webinar</a:t>
            </a:r>
          </a:p>
          <a:p>
            <a:endParaRPr lang="en-US" dirty="0"/>
          </a:p>
        </p:txBody>
      </p:sp>
      <p:sp>
        <p:nvSpPr>
          <p:cNvPr id="7" name="Text Box 26"/>
          <p:cNvSpPr txBox="1"/>
          <p:nvPr/>
        </p:nvSpPr>
        <p:spPr>
          <a:xfrm>
            <a:off x="0" y="1260745"/>
            <a:ext cx="9144000" cy="1905000"/>
          </a:xfrm>
          <a:prstGeom prst="rect">
            <a:avLst/>
          </a:prstGeom>
          <a:solidFill>
            <a:srgbClr val="0000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2000" b="1" dirty="0" smtClean="0">
                <a:solidFill>
                  <a:srgbClr val="FFFFFF"/>
                </a:solidFill>
                <a:latin typeface="Arial" panose="020B0604020202020204" pitchFamily="34" charset="0"/>
                <a:ea typeface="Times New Roman"/>
                <a:cs typeface="Arial" panose="020B0604020202020204" pitchFamily="34" charset="0"/>
              </a:rPr>
              <a:t>National Agricultural Library</a:t>
            </a:r>
          </a:p>
          <a:p>
            <a:pPr algn="ctr" fontAlgn="auto">
              <a:spcBef>
                <a:spcPts val="0"/>
              </a:spcBef>
              <a:spcAft>
                <a:spcPts val="0"/>
              </a:spcAft>
            </a:pPr>
            <a:r>
              <a:rPr lang="en-US" sz="1600" b="1" dirty="0" smtClean="0">
                <a:solidFill>
                  <a:srgbClr val="FFFFFF"/>
                </a:solidFill>
                <a:latin typeface="Arial" panose="020B0604020202020204" pitchFamily="34" charset="0"/>
                <a:ea typeface="Times New Roman"/>
                <a:cs typeface="Arial" panose="020B0604020202020204" pitchFamily="34" charset="0"/>
              </a:rPr>
              <a:t>Knowledge Services Division</a:t>
            </a:r>
            <a:endParaRPr lang="en-US" sz="1100" dirty="0">
              <a:solidFill>
                <a:prstClr val="black"/>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r>
              <a:rPr lang="en-US" sz="900" b="1" dirty="0">
                <a:solidFill>
                  <a:srgbClr val="FFFFFF"/>
                </a:solidFill>
                <a:latin typeface="Arial" panose="020B0604020202020204" pitchFamily="34" charset="0"/>
                <a:ea typeface="Times New Roman"/>
                <a:cs typeface="Arial" panose="020B0604020202020204" pitchFamily="34" charset="0"/>
              </a:rPr>
              <a:t> </a:t>
            </a:r>
            <a:endParaRPr lang="en-US" sz="1100" dirty="0">
              <a:solidFill>
                <a:prstClr val="black"/>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r>
              <a:rPr lang="en-US" sz="3200" b="1" dirty="0" smtClean="0">
                <a:solidFill>
                  <a:srgbClr val="FFFFFF"/>
                </a:solidFill>
                <a:latin typeface="Arial" panose="020B0604020202020204" pitchFamily="34" charset="0"/>
                <a:ea typeface="Times New Roman"/>
                <a:cs typeface="Arial" panose="020B0604020202020204" pitchFamily="34" charset="0"/>
              </a:rPr>
              <a:t>Making Data Machine-Readable</a:t>
            </a:r>
            <a:endParaRPr lang="en-US" sz="1100" dirty="0">
              <a:solidFill>
                <a:prstClr val="black"/>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r>
              <a:rPr lang="en-US" sz="1200" dirty="0" smtClean="0">
                <a:solidFill>
                  <a:srgbClr val="FFFFFF"/>
                </a:solidFill>
                <a:latin typeface="Arial" panose="020B0604020202020204" pitchFamily="34" charset="0"/>
                <a:ea typeface="Times New Roman"/>
                <a:cs typeface="Arial" panose="020B0604020202020204" pitchFamily="34" charset="0"/>
              </a:rPr>
              <a:t>24 April 2018</a:t>
            </a:r>
            <a:r>
              <a:rPr lang="en-US" sz="900" dirty="0">
                <a:solidFill>
                  <a:srgbClr val="FFFFFF"/>
                </a:solidFill>
                <a:latin typeface="Arial" panose="020B0604020202020204" pitchFamily="34" charset="0"/>
                <a:ea typeface="Times New Roman"/>
                <a:cs typeface="Arial" panose="020B0604020202020204" pitchFamily="34" charset="0"/>
              </a:rPr>
              <a:t> </a:t>
            </a:r>
            <a:endParaRPr lang="en-US" sz="900" dirty="0" smtClean="0">
              <a:solidFill>
                <a:srgbClr val="FFFFFF"/>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endParaRPr lang="en-US" sz="1100" dirty="0">
              <a:solidFill>
                <a:prstClr val="black"/>
              </a:solidFill>
              <a:latin typeface="Arial" panose="020B0604020202020204" pitchFamily="34" charset="0"/>
              <a:ea typeface="Times New Roman"/>
              <a:cs typeface="Arial" panose="020B0604020202020204" pitchFamily="34" charset="0"/>
            </a:endParaRPr>
          </a:p>
          <a:p>
            <a:pPr lvl="1" fontAlgn="auto">
              <a:spcBef>
                <a:spcPts val="0"/>
              </a:spcBef>
              <a:spcAft>
                <a:spcPts val="0"/>
              </a:spcAft>
              <a:tabLst>
                <a:tab pos="4743450" algn="l"/>
              </a:tabLst>
            </a:pPr>
            <a:endParaRPr lang="en-US" sz="3600" b="1" dirty="0" smtClean="0">
              <a:solidFill>
                <a:srgbClr val="336600"/>
              </a:solidFill>
              <a:latin typeface="Arial" panose="020B0604020202020204" pitchFamily="34" charset="0"/>
              <a:ea typeface="Times New Roman"/>
              <a:cs typeface="Arial" panose="020B0604020202020204" pitchFamily="34" charset="0"/>
            </a:endParaRPr>
          </a:p>
        </p:txBody>
      </p:sp>
      <p:sp>
        <p:nvSpPr>
          <p:cNvPr id="5" name="Title 4"/>
          <p:cNvSpPr>
            <a:spLocks noGrp="1"/>
          </p:cNvSpPr>
          <p:nvPr>
            <p:ph type="title"/>
          </p:nvPr>
        </p:nvSpPr>
        <p:spPr/>
        <p:txBody>
          <a:bodyPr/>
          <a:lstStyle/>
          <a:p>
            <a:r>
              <a:rPr lang="en-US" dirty="0" smtClean="0">
                <a:solidFill>
                  <a:schemeClr val="bg1"/>
                </a:solidFill>
              </a:rPr>
              <a:t>Welcome to the webinar</a:t>
            </a:r>
            <a:endParaRPr lang="en-US" dirty="0">
              <a:solidFill>
                <a:schemeClr val="bg1"/>
              </a:solidFill>
            </a:endParaRPr>
          </a:p>
        </p:txBody>
      </p:sp>
      <p:sp>
        <p:nvSpPr>
          <p:cNvPr id="6" name="Title 1" descr="title" title="welcome to the webinar"/>
          <p:cNvSpPr txBox="1">
            <a:spLocks/>
          </p:cNvSpPr>
          <p:nvPr/>
        </p:nvSpPr>
        <p:spPr>
          <a:xfrm>
            <a:off x="674687" y="171720"/>
            <a:ext cx="7772400" cy="1089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accent1">
                    <a:lumMod val="75000"/>
                  </a:schemeClr>
                </a:solidFill>
                <a:latin typeface="Arial" pitchFamily="34" charset="0"/>
                <a:ea typeface="+mj-ea"/>
                <a:cs typeface="Arial" pitchFamily="34" charset="0"/>
              </a:defRPr>
            </a:lvl1pPr>
          </a:lstStyle>
          <a:p>
            <a:pPr fontAlgn="auto">
              <a:spcAft>
                <a:spcPts val="0"/>
              </a:spcAft>
            </a:pPr>
            <a:r>
              <a:rPr lang="en-US" dirty="0" smtClean="0">
                <a:solidFill>
                  <a:srgbClr val="0000FF"/>
                </a:solidFill>
              </a:rPr>
              <a:t>Welcome to the webinar!</a:t>
            </a:r>
            <a:endParaRPr lang="en-US" dirty="0">
              <a:solidFill>
                <a:srgbClr val="0000FF"/>
              </a:solidFill>
            </a:endParaRPr>
          </a:p>
        </p:txBody>
      </p:sp>
    </p:spTree>
    <p:extLst>
      <p:ext uri="{BB962C8B-B14F-4D97-AF65-F5344CB8AC3E}">
        <p14:creationId xmlns:p14="http://schemas.microsoft.com/office/powerpoint/2010/main" val="26511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16906" y="6246181"/>
            <a:ext cx="3078295" cy="365125"/>
          </a:xfrm>
        </p:spPr>
        <p:txBody>
          <a:bodyPr/>
          <a:lstStyle/>
          <a:p>
            <a:r>
              <a:rPr lang="en-US" sz="1800" dirty="0">
                <a:solidFill>
                  <a:schemeClr val="tx1"/>
                </a:solidFill>
                <a:latin typeface="Calibri"/>
              </a:rPr>
              <a:t>https://</a:t>
            </a:r>
            <a:r>
              <a:rPr lang="en-US" sz="1800" dirty="0" smtClean="0">
                <a:solidFill>
                  <a:schemeClr val="tx1"/>
                </a:solidFill>
                <a:latin typeface="Calibri"/>
              </a:rPr>
              <a:t>www.data.nal.usda.gov</a:t>
            </a:r>
            <a:endParaRPr lang="en-US" sz="1800" dirty="0">
              <a:solidFill>
                <a:schemeClr val="tx1"/>
              </a:solidFill>
              <a:latin typeface="Calibri"/>
            </a:endParaRPr>
          </a:p>
        </p:txBody>
      </p:sp>
      <p:sp>
        <p:nvSpPr>
          <p:cNvPr id="7" name="TextBox 6"/>
          <p:cNvSpPr txBox="1"/>
          <p:nvPr/>
        </p:nvSpPr>
        <p:spPr>
          <a:xfrm>
            <a:off x="478963" y="5246402"/>
            <a:ext cx="8186074" cy="769441"/>
          </a:xfrm>
          <a:prstGeom prst="rect">
            <a:avLst/>
          </a:prstGeom>
          <a:noFill/>
        </p:spPr>
        <p:txBody>
          <a:bodyPr wrap="square" rtlCol="0">
            <a:spAutoFit/>
          </a:bodyPr>
          <a:lstStyle/>
          <a:p>
            <a:pPr algn="ctr"/>
            <a:r>
              <a:rPr lang="en-US" sz="2200" dirty="0" smtClean="0">
                <a:latin typeface="Arial" panose="020B0604020202020204" pitchFamily="34" charset="0"/>
                <a:cs typeface="Arial" panose="020B0604020202020204" pitchFamily="34" charset="0"/>
              </a:rPr>
              <a:t>Open Data Handbook – File Formats: </a:t>
            </a:r>
            <a:r>
              <a:rPr lang="en-US" sz="2200" dirty="0" smtClean="0">
                <a:solidFill>
                  <a:srgbClr val="0033CC"/>
                </a:solidFill>
                <a:latin typeface="Arial" panose="020B0604020202020204" pitchFamily="34" charset="0"/>
                <a:cs typeface="Arial" panose="020B0604020202020204" pitchFamily="34" charset="0"/>
              </a:rPr>
              <a:t>http</a:t>
            </a:r>
            <a:r>
              <a:rPr lang="en-US" sz="2200" dirty="0">
                <a:solidFill>
                  <a:srgbClr val="0033CC"/>
                </a:solidFill>
                <a:latin typeface="Arial" panose="020B0604020202020204" pitchFamily="34" charset="0"/>
                <a:cs typeface="Arial" panose="020B0604020202020204" pitchFamily="34" charset="0"/>
              </a:rPr>
              <a:t>://opendatahandbook.org/guide/en/appendices/file-formats/</a:t>
            </a:r>
          </a:p>
        </p:txBody>
      </p:sp>
      <p:sp>
        <p:nvSpPr>
          <p:cNvPr id="8" name="TextBox 7"/>
          <p:cNvSpPr txBox="1"/>
          <p:nvPr/>
        </p:nvSpPr>
        <p:spPr>
          <a:xfrm>
            <a:off x="704461" y="4437955"/>
            <a:ext cx="7735078" cy="430887"/>
          </a:xfrm>
          <a:prstGeom prst="rect">
            <a:avLst/>
          </a:prstGeom>
          <a:noFill/>
        </p:spPr>
        <p:txBody>
          <a:bodyPr wrap="square" rtlCol="0">
            <a:spAutoFit/>
          </a:bodyPr>
          <a:lstStyle/>
          <a:p>
            <a:pPr algn="ctr"/>
            <a:r>
              <a:rPr lang="en-US" sz="2200" dirty="0" smtClean="0">
                <a:latin typeface="Arial" panose="020B0604020202020204" pitchFamily="34" charset="0"/>
                <a:cs typeface="Arial" panose="020B0604020202020204" pitchFamily="34" charset="0"/>
              </a:rPr>
              <a:t>Non-proprietary formats are preferred whenever possible</a:t>
            </a:r>
            <a:endParaRPr lang="en-US" sz="2200" dirty="0">
              <a:latin typeface="Arial" panose="020B0604020202020204" pitchFamily="34" charset="0"/>
              <a:cs typeface="Arial" panose="020B0604020202020204" pitchFamily="34" charset="0"/>
            </a:endParaRPr>
          </a:p>
        </p:txBody>
      </p:sp>
      <p:graphicFrame>
        <p:nvGraphicFramePr>
          <p:cNvPr id="5" name="Content Placeholder 4" title="data format chart"/>
          <p:cNvGraphicFramePr>
            <a:graphicFrameLocks noGrp="1"/>
          </p:cNvGraphicFramePr>
          <p:nvPr>
            <p:ph idx="1"/>
            <p:extLst>
              <p:ext uri="{D42A27DB-BD31-4B8C-83A1-F6EECF244321}">
                <p14:modId xmlns:p14="http://schemas.microsoft.com/office/powerpoint/2010/main" val="4135127891"/>
              </p:ext>
            </p:extLst>
          </p:nvPr>
        </p:nvGraphicFramePr>
        <p:xfrm>
          <a:off x="457200" y="1600200"/>
          <a:ext cx="8229600" cy="2661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610225274"/>
                    </a:ext>
                  </a:extLst>
                </a:gridCol>
                <a:gridCol w="2743200">
                  <a:extLst>
                    <a:ext uri="{9D8B030D-6E8A-4147-A177-3AD203B41FA5}">
                      <a16:colId xmlns:a16="http://schemas.microsoft.com/office/drawing/2014/main" val="3787957666"/>
                    </a:ext>
                  </a:extLst>
                </a:gridCol>
                <a:gridCol w="2743200">
                  <a:extLst>
                    <a:ext uri="{9D8B030D-6E8A-4147-A177-3AD203B41FA5}">
                      <a16:colId xmlns:a16="http://schemas.microsoft.com/office/drawing/2014/main" val="587872742"/>
                    </a:ext>
                  </a:extLst>
                </a:gridCol>
              </a:tblGrid>
              <a:tr h="370840">
                <a:tc>
                  <a:txBody>
                    <a:bodyPr/>
                    <a:lstStyle/>
                    <a:p>
                      <a:r>
                        <a:rPr lang="en-US" dirty="0" smtClean="0"/>
                        <a:t>Type of Data</a:t>
                      </a:r>
                      <a:endParaRPr lang="en-US" dirty="0"/>
                    </a:p>
                  </a:txBody>
                  <a:tcPr/>
                </a:tc>
                <a:tc>
                  <a:txBody>
                    <a:bodyPr/>
                    <a:lstStyle/>
                    <a:p>
                      <a:r>
                        <a:rPr lang="en-US" dirty="0" smtClean="0"/>
                        <a:t>Use this</a:t>
                      </a:r>
                      <a:endParaRPr lang="en-US" dirty="0"/>
                    </a:p>
                  </a:txBody>
                  <a:tcPr/>
                </a:tc>
                <a:tc>
                  <a:txBody>
                    <a:bodyPr/>
                    <a:lstStyle/>
                    <a:p>
                      <a:r>
                        <a:rPr lang="en-US" dirty="0" smtClean="0"/>
                        <a:t>Instead of this</a:t>
                      </a:r>
                      <a:endParaRPr lang="en-US" dirty="0"/>
                    </a:p>
                  </a:txBody>
                  <a:tcPr/>
                </a:tc>
                <a:extLst>
                  <a:ext uri="{0D108BD9-81ED-4DB2-BD59-A6C34878D82A}">
                    <a16:rowId xmlns:a16="http://schemas.microsoft.com/office/drawing/2014/main" val="608919054"/>
                  </a:ext>
                </a:extLst>
              </a:tr>
              <a:tr h="370840">
                <a:tc>
                  <a:txBody>
                    <a:bodyPr/>
                    <a:lstStyle/>
                    <a:p>
                      <a:r>
                        <a:rPr lang="en-US" dirty="0" smtClean="0"/>
                        <a:t>Tabular</a:t>
                      </a:r>
                      <a:endParaRPr lang="en-US" dirty="0"/>
                    </a:p>
                  </a:txBody>
                  <a:tcPr/>
                </a:tc>
                <a:tc>
                  <a:txBody>
                    <a:bodyPr/>
                    <a:lstStyle/>
                    <a:p>
                      <a:r>
                        <a:rPr lang="en-US" dirty="0" smtClean="0"/>
                        <a:t>CSV (JSON and XML also acceptable)</a:t>
                      </a:r>
                      <a:endParaRPr lang="en-US" dirty="0"/>
                    </a:p>
                  </a:txBody>
                  <a:tcPr/>
                </a:tc>
                <a:tc>
                  <a:txBody>
                    <a:bodyPr/>
                    <a:lstStyle/>
                    <a:p>
                      <a:r>
                        <a:rPr lang="en-US" dirty="0" smtClean="0"/>
                        <a:t>Microsoft Excel .</a:t>
                      </a:r>
                      <a:r>
                        <a:rPr lang="en-US" dirty="0" err="1" smtClean="0"/>
                        <a:t>xls</a:t>
                      </a:r>
                      <a:r>
                        <a:rPr lang="en-US" dirty="0" smtClean="0"/>
                        <a:t>(x)</a:t>
                      </a:r>
                      <a:endParaRPr lang="en-US" dirty="0"/>
                    </a:p>
                  </a:txBody>
                  <a:tcPr/>
                </a:tc>
                <a:extLst>
                  <a:ext uri="{0D108BD9-81ED-4DB2-BD59-A6C34878D82A}">
                    <a16:rowId xmlns:a16="http://schemas.microsoft.com/office/drawing/2014/main" val="3366359616"/>
                  </a:ext>
                </a:extLst>
              </a:tr>
              <a:tr h="370840">
                <a:tc>
                  <a:txBody>
                    <a:bodyPr/>
                    <a:lstStyle/>
                    <a:p>
                      <a:r>
                        <a:rPr lang="en-US" dirty="0" smtClean="0"/>
                        <a:t>Textual</a:t>
                      </a:r>
                      <a:endParaRPr lang="en-US" dirty="0"/>
                    </a:p>
                  </a:txBody>
                  <a:tcPr/>
                </a:tc>
                <a:tc>
                  <a:txBody>
                    <a:bodyPr/>
                    <a:lstStyle/>
                    <a:p>
                      <a:r>
                        <a:rPr lang="en-US" dirty="0" smtClean="0"/>
                        <a:t>HTML, Plain Text (.txt), PDF-A (Accessible PDF)</a:t>
                      </a:r>
                      <a:endParaRPr lang="en-US" dirty="0"/>
                    </a:p>
                  </a:txBody>
                  <a:tcPr/>
                </a:tc>
                <a:tc>
                  <a:txBody>
                    <a:bodyPr/>
                    <a:lstStyle/>
                    <a:p>
                      <a:r>
                        <a:rPr lang="en-US" dirty="0" smtClean="0"/>
                        <a:t>PDF, </a:t>
                      </a:r>
                      <a:br>
                        <a:rPr lang="en-US" dirty="0" smtClean="0"/>
                      </a:br>
                      <a:r>
                        <a:rPr lang="en-US" dirty="0" smtClean="0"/>
                        <a:t>Microsoft Word .doc(x)</a:t>
                      </a:r>
                      <a:endParaRPr lang="en-US" dirty="0"/>
                    </a:p>
                  </a:txBody>
                  <a:tcPr/>
                </a:tc>
                <a:extLst>
                  <a:ext uri="{0D108BD9-81ED-4DB2-BD59-A6C34878D82A}">
                    <a16:rowId xmlns:a16="http://schemas.microsoft.com/office/drawing/2014/main" val="3778424289"/>
                  </a:ext>
                </a:extLst>
              </a:tr>
              <a:tr h="370840">
                <a:tc>
                  <a:txBody>
                    <a:bodyPr/>
                    <a:lstStyle/>
                    <a:p>
                      <a:r>
                        <a:rPr lang="en-US" dirty="0" smtClean="0"/>
                        <a:t>Geo-data</a:t>
                      </a:r>
                      <a:endParaRPr lang="en-US" dirty="0"/>
                    </a:p>
                  </a:txBody>
                  <a:tcPr/>
                </a:tc>
                <a:tc>
                  <a:txBody>
                    <a:bodyPr/>
                    <a:lstStyle/>
                    <a:p>
                      <a:r>
                        <a:rPr lang="en-US" dirty="0" err="1" smtClean="0"/>
                        <a:t>GeoJSON</a:t>
                      </a:r>
                      <a:r>
                        <a:rPr lang="en-US" dirty="0" smtClean="0"/>
                        <a:t>, CSV, KML, GML</a:t>
                      </a:r>
                      <a:endParaRPr lang="en-US" dirty="0"/>
                    </a:p>
                  </a:txBody>
                  <a:tcPr/>
                </a:tc>
                <a:tc>
                  <a:txBody>
                    <a:bodyPr/>
                    <a:lstStyle/>
                    <a:p>
                      <a:r>
                        <a:rPr lang="en-US" dirty="0" err="1" smtClean="0"/>
                        <a:t>Shapefile</a:t>
                      </a:r>
                      <a:r>
                        <a:rPr lang="en-US" dirty="0" smtClean="0"/>
                        <a:t>, TAB file</a:t>
                      </a:r>
                      <a:endParaRPr lang="en-US" dirty="0"/>
                    </a:p>
                  </a:txBody>
                  <a:tcPr/>
                </a:tc>
                <a:extLst>
                  <a:ext uri="{0D108BD9-81ED-4DB2-BD59-A6C34878D82A}">
                    <a16:rowId xmlns:a16="http://schemas.microsoft.com/office/drawing/2014/main" val="2091327149"/>
                  </a:ext>
                </a:extLst>
              </a:tr>
              <a:tr h="370840">
                <a:tc>
                  <a:txBody>
                    <a:bodyPr/>
                    <a:lstStyle/>
                    <a:p>
                      <a:r>
                        <a:rPr lang="en-US" dirty="0" smtClean="0"/>
                        <a:t>Combined</a:t>
                      </a:r>
                      <a:r>
                        <a:rPr lang="en-US" baseline="0" dirty="0" smtClean="0"/>
                        <a:t> data from multiple sources</a:t>
                      </a:r>
                      <a:endParaRPr lang="en-US" dirty="0"/>
                    </a:p>
                  </a:txBody>
                  <a:tcPr/>
                </a:tc>
                <a:tc>
                  <a:txBody>
                    <a:bodyPr/>
                    <a:lstStyle/>
                    <a:p>
                      <a:r>
                        <a:rPr lang="en-US" dirty="0" smtClean="0"/>
                        <a:t>RDF</a:t>
                      </a:r>
                      <a:endParaRPr lang="en-US" dirty="0"/>
                    </a:p>
                  </a:txBody>
                  <a:tcPr/>
                </a:tc>
                <a:tc>
                  <a:txBody>
                    <a:bodyPr/>
                    <a:lstStyle/>
                    <a:p>
                      <a:endParaRPr lang="en-US" dirty="0"/>
                    </a:p>
                  </a:txBody>
                  <a:tcPr/>
                </a:tc>
                <a:extLst>
                  <a:ext uri="{0D108BD9-81ED-4DB2-BD59-A6C34878D82A}">
                    <a16:rowId xmlns:a16="http://schemas.microsoft.com/office/drawing/2014/main" val="3164736628"/>
                  </a:ext>
                </a:extLst>
              </a:tr>
            </a:tbl>
          </a:graphicData>
        </a:graphic>
      </p:graphicFrame>
      <p:sp>
        <p:nvSpPr>
          <p:cNvPr id="2" name="Title 1"/>
          <p:cNvSpPr>
            <a:spLocks noGrp="1"/>
          </p:cNvSpPr>
          <p:nvPr>
            <p:ph type="title"/>
          </p:nvPr>
        </p:nvSpPr>
        <p:spPr/>
        <p:txBody>
          <a:bodyPr/>
          <a:lstStyle/>
          <a:p>
            <a:r>
              <a:rPr lang="en-US" dirty="0" smtClean="0">
                <a:solidFill>
                  <a:schemeClr val="accent2"/>
                </a:solidFill>
              </a:rPr>
              <a:t>Preferred Data Formats</a:t>
            </a:r>
            <a:endParaRPr lang="en-US" dirty="0"/>
          </a:p>
        </p:txBody>
      </p:sp>
    </p:spTree>
    <p:extLst>
      <p:ext uri="{BB962C8B-B14F-4D97-AF65-F5344CB8AC3E}">
        <p14:creationId xmlns:p14="http://schemas.microsoft.com/office/powerpoint/2010/main" val="110499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3" name="Content Placeholder 2"/>
          <p:cNvSpPr>
            <a:spLocks noGrp="1"/>
          </p:cNvSpPr>
          <p:nvPr>
            <p:ph idx="1"/>
          </p:nvPr>
        </p:nvSpPr>
        <p:spPr>
          <a:xfrm>
            <a:off x="457200" y="1417638"/>
            <a:ext cx="8229600" cy="4404648"/>
          </a:xfrm>
        </p:spPr>
        <p:txBody>
          <a:bodyPr>
            <a:noAutofit/>
          </a:bodyPr>
          <a:lstStyle/>
          <a:p>
            <a:pPr marL="0" indent="0">
              <a:buNone/>
            </a:pPr>
            <a:r>
              <a:rPr lang="en-US" sz="3200" dirty="0" smtClean="0"/>
              <a:t>Keep the following in mind when formatting:</a:t>
            </a:r>
          </a:p>
          <a:p>
            <a:pPr marL="0" indent="0">
              <a:buNone/>
            </a:pPr>
            <a:endParaRPr lang="en-US" sz="3200" dirty="0" smtClean="0"/>
          </a:p>
          <a:p>
            <a:r>
              <a:rPr lang="en-US" dirty="0" smtClean="0"/>
              <a:t>No comments</a:t>
            </a:r>
            <a:r>
              <a:rPr lang="en-US" dirty="0"/>
              <a:t>, metadata, </a:t>
            </a:r>
            <a:r>
              <a:rPr lang="en-US" dirty="0" smtClean="0"/>
              <a:t>or </a:t>
            </a:r>
            <a:r>
              <a:rPr lang="en-US" dirty="0"/>
              <a:t>aggregate </a:t>
            </a:r>
            <a:r>
              <a:rPr lang="en-US" dirty="0" smtClean="0"/>
              <a:t>statistics</a:t>
            </a:r>
            <a:endParaRPr lang="en-US" dirty="0"/>
          </a:p>
          <a:p>
            <a:r>
              <a:rPr lang="en-US" dirty="0" smtClean="0"/>
              <a:t>Single column header</a:t>
            </a:r>
            <a:endParaRPr lang="en-US" dirty="0"/>
          </a:p>
          <a:p>
            <a:r>
              <a:rPr lang="en-US" dirty="0" smtClean="0"/>
              <a:t>No formatting or special characters</a:t>
            </a:r>
          </a:p>
          <a:p>
            <a:r>
              <a:rPr lang="en-US" dirty="0" smtClean="0"/>
              <a:t>One cell = one piece of information</a:t>
            </a:r>
          </a:p>
          <a:p>
            <a:r>
              <a:rPr lang="en-US" dirty="0" smtClean="0"/>
              <a:t>One table per document</a:t>
            </a:r>
          </a:p>
          <a:p>
            <a:endParaRPr lang="en-US" dirty="0" smtClean="0"/>
          </a:p>
          <a:p>
            <a:r>
              <a:rPr lang="en-US" dirty="0" smtClean="0"/>
              <a:t>Never modify original / raw data!</a:t>
            </a:r>
            <a:endParaRPr lang="en-US" dirty="0"/>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3200" dirty="0">
              <a:latin typeface="Arial" charset="0"/>
            </a:endParaRP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2" name="Title 1"/>
          <p:cNvSpPr>
            <a:spLocks noGrp="1"/>
          </p:cNvSpPr>
          <p:nvPr>
            <p:ph type="title"/>
          </p:nvPr>
        </p:nvSpPr>
        <p:spPr/>
        <p:txBody>
          <a:bodyPr/>
          <a:lstStyle/>
          <a:p>
            <a:r>
              <a:rPr lang="en-US" dirty="0" smtClean="0">
                <a:solidFill>
                  <a:schemeClr val="accent2"/>
                </a:solidFill>
              </a:rPr>
              <a:t>Converting Your Data To CSV</a:t>
            </a:r>
            <a:endParaRPr lang="en-US" dirty="0"/>
          </a:p>
        </p:txBody>
      </p:sp>
    </p:spTree>
    <p:extLst>
      <p:ext uri="{BB962C8B-B14F-4D97-AF65-F5344CB8AC3E}">
        <p14:creationId xmlns:p14="http://schemas.microsoft.com/office/powerpoint/2010/main" val="35025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4" name="TextBox 3"/>
          <p:cNvSpPr txBox="1"/>
          <p:nvPr/>
        </p:nvSpPr>
        <p:spPr>
          <a:xfrm>
            <a:off x="1685498" y="5663827"/>
            <a:ext cx="5773003" cy="461665"/>
          </a:xfrm>
          <a:prstGeom prst="rect">
            <a:avLst/>
          </a:prstGeom>
          <a:noFill/>
        </p:spPr>
        <p:txBody>
          <a:bodyPr wrap="square" rtlCol="0">
            <a:spAutoFit/>
          </a:bodyPr>
          <a:lstStyle/>
          <a:p>
            <a:r>
              <a:rPr lang="en-US" dirty="0">
                <a:solidFill>
                  <a:srgbClr val="0033CC"/>
                </a:solidFill>
                <a:latin typeface="Arial" panose="020B0604020202020204" pitchFamily="34" charset="0"/>
                <a:cs typeface="Arial" panose="020B0604020202020204" pitchFamily="34" charset="0"/>
              </a:rPr>
              <a:t>http://vita.had.co.nz/papers/tidy-data.pdf</a:t>
            </a:r>
          </a:p>
        </p:txBody>
      </p:sp>
      <p:sp>
        <p:nvSpPr>
          <p:cNvPr id="3" name="Content Placeholder 2"/>
          <p:cNvSpPr>
            <a:spLocks noGrp="1"/>
          </p:cNvSpPr>
          <p:nvPr>
            <p:ph idx="1"/>
          </p:nvPr>
        </p:nvSpPr>
        <p:spPr>
          <a:xfrm>
            <a:off x="457200" y="1312587"/>
            <a:ext cx="8229600" cy="4404648"/>
          </a:xfrm>
        </p:spPr>
        <p:txBody>
          <a:bodyPr>
            <a:noAutofit/>
          </a:bodyPr>
          <a:lstStyle/>
          <a:p>
            <a:r>
              <a:rPr lang="en-US" sz="3200" dirty="0"/>
              <a:t>Each variable forms a </a:t>
            </a:r>
            <a:r>
              <a:rPr lang="en-US" sz="3200" dirty="0" smtClean="0"/>
              <a:t>column</a:t>
            </a:r>
            <a:endParaRPr lang="en-US" sz="3200" dirty="0"/>
          </a:p>
          <a:p>
            <a:r>
              <a:rPr lang="en-US" sz="3200" dirty="0"/>
              <a:t>Each observation forms a </a:t>
            </a:r>
            <a:r>
              <a:rPr lang="en-US" sz="3200" dirty="0" smtClean="0"/>
              <a:t>row</a:t>
            </a:r>
            <a:endParaRPr lang="en-US" sz="3200" dirty="0"/>
          </a:p>
          <a:p>
            <a:r>
              <a:rPr lang="en-US" sz="3200" dirty="0"/>
              <a:t>Each type of observational unit forms a </a:t>
            </a:r>
            <a:r>
              <a:rPr lang="en-US" sz="3200" dirty="0" smtClean="0"/>
              <a:t>table</a:t>
            </a:r>
            <a:endParaRPr lang="en-US" sz="3200" dirty="0" smtClean="0">
              <a:latin typeface="Arial" charset="0"/>
            </a:endParaRPr>
          </a:p>
          <a:p>
            <a:pPr eaLnBrk="0" fontAlgn="base" hangingPunct="0">
              <a:spcBef>
                <a:spcPct val="30000"/>
              </a:spcBef>
              <a:spcAft>
                <a:spcPct val="0"/>
              </a:spcAft>
              <a:defRPr/>
            </a:pPr>
            <a:r>
              <a:rPr lang="en-US" sz="3200" dirty="0" smtClean="0">
                <a:latin typeface="Arial" charset="0"/>
              </a:rPr>
              <a:t>Organize variables</a:t>
            </a:r>
          </a:p>
          <a:p>
            <a:pPr marL="971550" lvl="1" indent="-514350" eaLnBrk="0" fontAlgn="base" hangingPunct="0">
              <a:spcBef>
                <a:spcPct val="30000"/>
              </a:spcBef>
              <a:spcAft>
                <a:spcPct val="0"/>
              </a:spcAft>
              <a:buFont typeface="+mj-lt"/>
              <a:buAutoNum type="arabicPeriod"/>
              <a:defRPr/>
            </a:pPr>
            <a:r>
              <a:rPr lang="en-US" sz="2600" dirty="0" smtClean="0">
                <a:latin typeface="Arial" charset="0"/>
              </a:rPr>
              <a:t>Fixed by design of the data collection</a:t>
            </a:r>
          </a:p>
          <a:p>
            <a:pPr marL="971550" lvl="1" indent="-514350" eaLnBrk="0" fontAlgn="base" hangingPunct="0">
              <a:spcBef>
                <a:spcPct val="30000"/>
              </a:spcBef>
              <a:spcAft>
                <a:spcPct val="0"/>
              </a:spcAft>
              <a:buFont typeface="+mj-lt"/>
              <a:buAutoNum type="arabicPeriod"/>
              <a:defRPr/>
            </a:pPr>
            <a:r>
              <a:rPr lang="en-US" sz="2600" dirty="0" smtClean="0">
                <a:latin typeface="Arial" charset="0"/>
              </a:rPr>
              <a:t>Measured during the course of the experiment</a:t>
            </a:r>
            <a:endParaRPr lang="en-US" sz="2600" dirty="0">
              <a:latin typeface="Arial" charset="0"/>
            </a:endParaRP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2" name="Title 1"/>
          <p:cNvSpPr>
            <a:spLocks noGrp="1"/>
          </p:cNvSpPr>
          <p:nvPr>
            <p:ph type="title"/>
          </p:nvPr>
        </p:nvSpPr>
        <p:spPr/>
        <p:txBody>
          <a:bodyPr/>
          <a:lstStyle/>
          <a:p>
            <a:r>
              <a:rPr lang="en-US" dirty="0" smtClean="0">
                <a:solidFill>
                  <a:schemeClr val="accent2"/>
                </a:solidFill>
              </a:rPr>
              <a:t>Tidy Data Principles</a:t>
            </a:r>
            <a:endParaRPr lang="en-US" dirty="0"/>
          </a:p>
        </p:txBody>
      </p:sp>
    </p:spTree>
    <p:extLst>
      <p:ext uri="{BB962C8B-B14F-4D97-AF65-F5344CB8AC3E}">
        <p14:creationId xmlns:p14="http://schemas.microsoft.com/office/powerpoint/2010/main" val="190165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12" name="TextBox 11"/>
          <p:cNvSpPr txBox="1"/>
          <p:nvPr/>
        </p:nvSpPr>
        <p:spPr>
          <a:xfrm>
            <a:off x="457200" y="5882183"/>
            <a:ext cx="3964675" cy="707886"/>
          </a:xfrm>
          <a:prstGeom prst="rect">
            <a:avLst/>
          </a:prstGeom>
          <a:noFill/>
        </p:spPr>
        <p:txBody>
          <a:bodyPr wrap="square" rtlCol="0">
            <a:spAutoFit/>
          </a:bodyPr>
          <a:lstStyle/>
          <a:p>
            <a:r>
              <a:rPr lang="en-US" sz="2000" dirty="0">
                <a:solidFill>
                  <a:srgbClr val="0033CC"/>
                </a:solidFill>
                <a:latin typeface="Arial" panose="020B0604020202020204" pitchFamily="34" charset="0"/>
                <a:cs typeface="Arial" panose="020B0604020202020204" pitchFamily="34" charset="0"/>
              </a:rPr>
              <a:t>http://dx.doi.org/10.15482/USDA.ADC/1411953</a:t>
            </a:r>
          </a:p>
        </p:txBody>
      </p:sp>
      <p:pic>
        <p:nvPicPr>
          <p:cNvPr id="7" name="Content Placeholder 6" title="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l="-332" t="-853" r="28607" b="853"/>
          <a:stretch/>
        </p:blipFill>
        <p:spPr>
          <a:xfrm>
            <a:off x="549322" y="1417638"/>
            <a:ext cx="8045355" cy="4359251"/>
          </a:xfrm>
          <a:ln>
            <a:solidFill>
              <a:schemeClr val="tx1"/>
            </a:solidFill>
          </a:ln>
        </p:spPr>
      </p:pic>
      <p:sp>
        <p:nvSpPr>
          <p:cNvPr id="11" name="Oval 10" title="circling tabs"/>
          <p:cNvSpPr/>
          <p:nvPr/>
        </p:nvSpPr>
        <p:spPr>
          <a:xfrm>
            <a:off x="2402006" y="5270691"/>
            <a:ext cx="6284794" cy="437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title="arrow"/>
          <p:cNvSpPr/>
          <p:nvPr/>
        </p:nvSpPr>
        <p:spPr>
          <a:xfrm>
            <a:off x="122828" y="5338931"/>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title="arrow"/>
          <p:cNvSpPr/>
          <p:nvPr/>
        </p:nvSpPr>
        <p:spPr>
          <a:xfrm>
            <a:off x="122829" y="1992954"/>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title="arrow"/>
          <p:cNvSpPr/>
          <p:nvPr/>
        </p:nvSpPr>
        <p:spPr>
          <a:xfrm>
            <a:off x="122830" y="1815153"/>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327201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l="-332" t="-853" r="28607" b="853"/>
          <a:stretch/>
        </p:blipFill>
        <p:spPr>
          <a:xfrm>
            <a:off x="549322" y="1417638"/>
            <a:ext cx="8045355" cy="4359251"/>
          </a:xfrm>
          <a:ln>
            <a:solidFill>
              <a:schemeClr val="tx1"/>
            </a:solidFill>
          </a:ln>
        </p:spPr>
      </p:pic>
      <p:sp>
        <p:nvSpPr>
          <p:cNvPr id="11" name="Oval 10" title="oval circling tabs"/>
          <p:cNvSpPr/>
          <p:nvPr/>
        </p:nvSpPr>
        <p:spPr>
          <a:xfrm>
            <a:off x="2402006" y="5270691"/>
            <a:ext cx="6284794" cy="437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title="arrow"/>
          <p:cNvSpPr/>
          <p:nvPr/>
        </p:nvSpPr>
        <p:spPr>
          <a:xfrm>
            <a:off x="122828" y="5338931"/>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1422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r="16861"/>
          <a:stretch/>
        </p:blipFill>
        <p:spPr>
          <a:xfrm>
            <a:off x="494731" y="1417638"/>
            <a:ext cx="8154537" cy="4386270"/>
          </a:xfrm>
          <a:ln>
            <a:solidFill>
              <a:schemeClr val="tx1"/>
            </a:solidFill>
          </a:ln>
        </p:spPr>
      </p:pic>
      <p:sp>
        <p:nvSpPr>
          <p:cNvPr id="11" name="Oval 10" title="oval circling no tabs"/>
          <p:cNvSpPr/>
          <p:nvPr/>
        </p:nvSpPr>
        <p:spPr>
          <a:xfrm>
            <a:off x="2402006" y="5352579"/>
            <a:ext cx="6284794" cy="437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title="arrow"/>
          <p:cNvSpPr/>
          <p:nvPr/>
        </p:nvSpPr>
        <p:spPr>
          <a:xfrm>
            <a:off x="122828" y="5338931"/>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405441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l="-332" t="-853" r="28607" b="853"/>
          <a:stretch/>
        </p:blipFill>
        <p:spPr>
          <a:xfrm>
            <a:off x="549322" y="1417638"/>
            <a:ext cx="8045355" cy="4359251"/>
          </a:xfrm>
          <a:ln>
            <a:solidFill>
              <a:schemeClr val="tx1"/>
            </a:solidFill>
          </a:ln>
        </p:spPr>
      </p:pic>
      <p:sp>
        <p:nvSpPr>
          <p:cNvPr id="8" name="Right Arrow 7" title="arrow"/>
          <p:cNvSpPr/>
          <p:nvPr/>
        </p:nvSpPr>
        <p:spPr>
          <a:xfrm>
            <a:off x="122830" y="1815153"/>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title="arrow"/>
          <p:cNvSpPr/>
          <p:nvPr/>
        </p:nvSpPr>
        <p:spPr>
          <a:xfrm>
            <a:off x="122829" y="1992954"/>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219365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1" nodeType="clickEffect">
                                  <p:stCondLst>
                                    <p:cond delay="0"/>
                                  </p:stCondLst>
                                  <p:childTnLst>
                                    <p:animMotion origin="layout" path="M -3.05556E-6 -7.40741E-7 C 0.02969 -0.02546 0.07431 -0.04143 0.12379 -0.04143 C 0.17327 -0.04143 0.21789 -0.02546 0.24775 -7.40741E-7 C 0.21789 0.02546 0.17327 0.04167 0.12379 0.04167 C 0.07431 0.04167 0.02969 0.02546 -3.05556E-6 -7.40741E-7 Z " pathEditMode="relative" rAng="0" ptsTypes="AAAAA">
                                      <p:cBhvr>
                                        <p:cTn id="6" dur="1500" fill="hold"/>
                                        <p:tgtEl>
                                          <p:spTgt spid="8"/>
                                        </p:tgtEl>
                                        <p:attrNameLst>
                                          <p:attrName>ppt_x</p:attrName>
                                          <p:attrName>ppt_y</p:attrName>
                                        </p:attrNameLst>
                                      </p:cBhvr>
                                      <p:rCtr x="12378" y="0"/>
                                    </p:animMotion>
                                  </p:childTnLst>
                                </p:cTn>
                              </p:par>
                              <p:par>
                                <p:cTn id="7" presetID="12" presetClass="path" presetSubtype="0" accel="50000" decel="50000" fill="hold" grpId="1" nodeType="withEffect">
                                  <p:stCondLst>
                                    <p:cond delay="0"/>
                                  </p:stCondLst>
                                  <p:childTnLst>
                                    <p:animMotion origin="layout" path="M -3.05556E-6 -4.81481E-6 C 0.02969 -0.02546 0.07431 -0.04143 0.12379 -0.04143 C 0.17327 -0.04143 0.21789 -0.02546 0.24775 -4.81481E-6 C 0.21789 0.02547 0.17327 0.04167 0.12379 0.04167 C 0.07431 0.04167 0.02969 0.02547 -3.05556E-6 -4.81481E-6 Z " pathEditMode="relative" rAng="0" ptsTypes="AAAAA">
                                      <p:cBhvr>
                                        <p:cTn id="8" dur="1500" fill="hold"/>
                                        <p:tgtEl>
                                          <p:spTgt spid="9"/>
                                        </p:tgtEl>
                                        <p:attrNameLst>
                                          <p:attrName>ppt_x</p:attrName>
                                          <p:attrName>ppt_y</p:attrName>
                                        </p:attrNameLst>
                                      </p:cBhvr>
                                      <p:rCtr x="123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r="16904"/>
          <a:stretch/>
        </p:blipFill>
        <p:spPr>
          <a:xfrm>
            <a:off x="602207" y="1349398"/>
            <a:ext cx="7939585" cy="4655615"/>
          </a:xfrm>
          <a:ln>
            <a:solidFill>
              <a:schemeClr val="tx1"/>
            </a:solidFill>
          </a:ln>
        </p:spPr>
      </p:pic>
      <p:sp>
        <p:nvSpPr>
          <p:cNvPr id="9" name="Right Arrow 8" title="arrow"/>
          <p:cNvSpPr/>
          <p:nvPr/>
        </p:nvSpPr>
        <p:spPr>
          <a:xfrm>
            <a:off x="122829" y="2852762"/>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title="arrow"/>
          <p:cNvSpPr/>
          <p:nvPr/>
        </p:nvSpPr>
        <p:spPr>
          <a:xfrm>
            <a:off x="122830" y="2115409"/>
            <a:ext cx="627797" cy="2866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arr</a:t>
            </a:r>
            <a:endParaRPr lang="en-US" dirty="0"/>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18520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1.85185E-6 L 0.13577 1.85185E-6 " pathEditMode="relative" rAng="0" ptsTypes="AA">
                                      <p:cBhvr>
                                        <p:cTn id="6" dur="2000" fill="hold"/>
                                        <p:tgtEl>
                                          <p:spTgt spid="8"/>
                                        </p:tgtEl>
                                        <p:attrNameLst>
                                          <p:attrName>ppt_x</p:attrName>
                                          <p:attrName>ppt_y</p:attrName>
                                        </p:attrNameLst>
                                      </p:cBhvr>
                                      <p:rCtr x="6788"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05556E-6 4.44444E-6 L 0.13733 4.44444E-6 " pathEditMode="relative" rAng="0" ptsTypes="AA">
                                      <p:cBhvr>
                                        <p:cTn id="10" dur="2000" fill="hold"/>
                                        <p:tgtEl>
                                          <p:spTgt spid="9"/>
                                        </p:tgtEl>
                                        <p:attrNameLst>
                                          <p:attrName>ppt_x</p:attrName>
                                          <p:attrName>ppt_y</p:attrName>
                                        </p:attrNameLst>
                                      </p:cBhvr>
                                      <p:rCtr x="68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oval circling columns"/>
          <p:cNvPicPr>
            <a:picLocks noGrp="1" noChangeAspect="1"/>
          </p:cNvPicPr>
          <p:nvPr>
            <p:ph idx="1"/>
          </p:nvPr>
        </p:nvPicPr>
        <p:blipFill rotWithShape="1">
          <a:blip r:embed="rId3">
            <a:extLst>
              <a:ext uri="{28A0092B-C50C-407E-A947-70E740481C1C}">
                <a14:useLocalDpi xmlns:a14="http://schemas.microsoft.com/office/drawing/2010/main" val="0"/>
              </a:ext>
            </a:extLst>
          </a:blip>
          <a:srcRect r="28014"/>
          <a:stretch/>
        </p:blipFill>
        <p:spPr>
          <a:xfrm>
            <a:off x="643150" y="1310184"/>
            <a:ext cx="7845757" cy="4844955"/>
          </a:xfrm>
          <a:ln>
            <a:solidFill>
              <a:schemeClr val="tx1"/>
            </a:solidFill>
          </a:ln>
        </p:spPr>
      </p:pic>
      <p:sp>
        <p:nvSpPr>
          <p:cNvPr id="3" name="Oval 2" title="oval circling colulmns"/>
          <p:cNvSpPr/>
          <p:nvPr/>
        </p:nvSpPr>
        <p:spPr>
          <a:xfrm>
            <a:off x="643150" y="1417638"/>
            <a:ext cx="7845757" cy="697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4369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r="24374"/>
          <a:stretch/>
        </p:blipFill>
        <p:spPr>
          <a:xfrm>
            <a:off x="676416" y="1281158"/>
            <a:ext cx="7791167" cy="4762409"/>
          </a:xfrm>
          <a:ln>
            <a:solidFill>
              <a:schemeClr val="tx1"/>
            </a:solidFill>
          </a:ln>
        </p:spPr>
      </p:pic>
      <p:sp>
        <p:nvSpPr>
          <p:cNvPr id="3" name="Down Arrow 2" title="arrow"/>
          <p:cNvSpPr/>
          <p:nvPr/>
        </p:nvSpPr>
        <p:spPr>
          <a:xfrm>
            <a:off x="1487608" y="696035"/>
            <a:ext cx="382137" cy="80348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arrow</a:t>
            </a:r>
            <a:endParaRPr lang="en-US" dirty="0"/>
          </a:p>
        </p:txBody>
      </p:sp>
      <p:sp>
        <p:nvSpPr>
          <p:cNvPr id="8" name="Down Arrow 7" title="arrow"/>
          <p:cNvSpPr/>
          <p:nvPr/>
        </p:nvSpPr>
        <p:spPr>
          <a:xfrm>
            <a:off x="2722732" y="696035"/>
            <a:ext cx="382137" cy="80348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title="arrow"/>
          <p:cNvSpPr/>
          <p:nvPr/>
        </p:nvSpPr>
        <p:spPr>
          <a:xfrm>
            <a:off x="4168964" y="696035"/>
            <a:ext cx="382137" cy="80348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94732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9"/>
                                        </p:tgtEl>
                                        <p:attrNameLst>
                                          <p:attrName>ppt_x</p:attrName>
                                        </p:attrNameLst>
                                      </p:cBhvr>
                                      <p:tavLst>
                                        <p:tav tm="0">
                                          <p:val>
                                            <p:strVal val="ppt_x"/>
                                          </p:val>
                                        </p:tav>
                                        <p:tav tm="100000">
                                          <p:val>
                                            <p:strVal val="ppt_x"/>
                                          </p:val>
                                        </p:tav>
                                      </p:tavLst>
                                    </p:anim>
                                    <p:anim calcmode="lin" valueType="num">
                                      <p:cBhvr additive="base">
                                        <p:cTn id="40" dur="500"/>
                                        <p:tgtEl>
                                          <p:spTgt spid="9"/>
                                        </p:tgtEl>
                                        <p:attrNameLst>
                                          <p:attrName>ppt_y</p:attrName>
                                        </p:attrNameLst>
                                      </p:cBhvr>
                                      <p:tavLst>
                                        <p:tav tm="0">
                                          <p:val>
                                            <p:strVal val="ppt_y"/>
                                          </p:val>
                                        </p:tav>
                                        <p:tav tm="100000">
                                          <p:val>
                                            <p:strVal val="1+ppt_h/2"/>
                                          </p:val>
                                        </p:tav>
                                      </p:tavLst>
                                    </p:anim>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word cloud"/>
          <p:cNvPicPr>
            <a:picLocks noChangeAspect="1"/>
          </p:cNvPicPr>
          <p:nvPr/>
        </p:nvPicPr>
        <p:blipFill rotWithShape="1">
          <a:blip r:embed="rId3">
            <a:extLst>
              <a:ext uri="{28A0092B-C50C-407E-A947-70E740481C1C}">
                <a14:useLocalDpi xmlns:a14="http://schemas.microsoft.com/office/drawing/2010/main" val="0"/>
              </a:ext>
            </a:extLst>
          </a:blip>
          <a:srcRect l="1727" t="2959" r="1460" b="15055"/>
          <a:stretch/>
        </p:blipFill>
        <p:spPr>
          <a:xfrm>
            <a:off x="13648" y="2686101"/>
            <a:ext cx="9103056" cy="4868319"/>
          </a:xfrm>
          <a:prstGeom prst="rect">
            <a:avLst/>
          </a:prstGeom>
        </p:spPr>
      </p:pic>
      <p:grpSp>
        <p:nvGrpSpPr>
          <p:cNvPr id="5" name="Group 4" title="usda graphic bar"/>
          <p:cNvGrpSpPr/>
          <p:nvPr/>
        </p:nvGrpSpPr>
        <p:grpSpPr>
          <a:xfrm>
            <a:off x="0" y="2645157"/>
            <a:ext cx="9144000" cy="182482"/>
            <a:chOff x="0" y="6612672"/>
            <a:chExt cx="9144000" cy="182482"/>
          </a:xfrm>
        </p:grpSpPr>
        <p:sp>
          <p:nvSpPr>
            <p:cNvPr id="6" name="Rectangle 5"/>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7" name="Rectangle 6"/>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8" name="Picture 2" descr="S:\NAL\DOCS\USDA Logos\usda300small.jpg" title="usd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809" y="2452301"/>
            <a:ext cx="824484" cy="568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Subtitle 2"/>
          <p:cNvSpPr>
            <a:spLocks noGrp="1"/>
          </p:cNvSpPr>
          <p:nvPr>
            <p:ph type="subTitle" idx="1"/>
          </p:nvPr>
        </p:nvSpPr>
        <p:spPr>
          <a:xfrm>
            <a:off x="271750" y="5278495"/>
            <a:ext cx="5071431" cy="1579505"/>
          </a:xfrm>
          <a:solidFill>
            <a:schemeClr val="bg1">
              <a:alpha val="65000"/>
            </a:schemeClr>
          </a:solidFill>
        </p:spPr>
        <p:txBody>
          <a:bodyPr>
            <a:normAutofit/>
          </a:bodyPr>
          <a:lstStyle/>
          <a:p>
            <a:pPr algn="l"/>
            <a:r>
              <a:rPr lang="en-US" sz="2000" b="1" dirty="0"/>
              <a:t>Erin Antognoli</a:t>
            </a:r>
            <a:r>
              <a:rPr lang="en-US" sz="2000" b="1" dirty="0" smtClean="0"/>
              <a:t>, Jon </a:t>
            </a:r>
            <a:r>
              <a:rPr lang="en-US" sz="2000" b="1" dirty="0"/>
              <a:t>Sears</a:t>
            </a:r>
          </a:p>
          <a:p>
            <a:pPr algn="l"/>
            <a:r>
              <a:rPr lang="en-US" sz="2000" b="1" dirty="0"/>
              <a:t>US Department of Agriculture</a:t>
            </a:r>
          </a:p>
          <a:p>
            <a:pPr algn="l"/>
            <a:r>
              <a:rPr lang="en-US" sz="2000" b="1" dirty="0"/>
              <a:t>National Agricultural Library</a:t>
            </a:r>
          </a:p>
          <a:p>
            <a:pPr algn="l"/>
            <a:r>
              <a:rPr lang="en-US" sz="2000" b="1" dirty="0" smtClean="0"/>
              <a:t>24 April 2018</a:t>
            </a:r>
            <a:endParaRPr lang="en-US" sz="2000" dirty="0" smtClean="0"/>
          </a:p>
          <a:p>
            <a:pPr algn="l"/>
            <a:endParaRPr lang="en-US" sz="2000" dirty="0"/>
          </a:p>
        </p:txBody>
      </p:sp>
      <p:sp>
        <p:nvSpPr>
          <p:cNvPr id="10" name="Footer Placeholder 3"/>
          <p:cNvSpPr>
            <a:spLocks noGrp="1"/>
          </p:cNvSpPr>
          <p:nvPr>
            <p:ph type="ftr" sz="quarter" idx="11"/>
          </p:nvPr>
        </p:nvSpPr>
        <p:spPr>
          <a:xfrm>
            <a:off x="3013288" y="1813291"/>
            <a:ext cx="3269824" cy="365125"/>
          </a:xfrm>
        </p:spPr>
        <p:txBody>
          <a:bodyPr/>
          <a:lstStyle/>
          <a:p>
            <a:r>
              <a:rPr lang="en-US" sz="1800" dirty="0">
                <a:solidFill>
                  <a:schemeClr val="accent2"/>
                </a:solidFill>
                <a:latin typeface="Calibri"/>
              </a:rPr>
              <a:t>https://</a:t>
            </a:r>
            <a:r>
              <a:rPr lang="en-US" sz="1800" dirty="0" smtClean="0">
                <a:solidFill>
                  <a:schemeClr val="accent2"/>
                </a:solidFill>
                <a:latin typeface="Calibri"/>
              </a:rPr>
              <a:t>www.data.nal.usda.gov</a:t>
            </a:r>
            <a:endParaRPr lang="en-US" sz="1800" dirty="0">
              <a:solidFill>
                <a:schemeClr val="accent2"/>
              </a:solidFill>
              <a:latin typeface="Calibri"/>
            </a:endParaRPr>
          </a:p>
        </p:txBody>
      </p:sp>
      <p:sp>
        <p:nvSpPr>
          <p:cNvPr id="2" name="Title 1"/>
          <p:cNvSpPr>
            <a:spLocks noGrp="1"/>
          </p:cNvSpPr>
          <p:nvPr>
            <p:ph type="ctrTitle"/>
          </p:nvPr>
        </p:nvSpPr>
        <p:spPr>
          <a:xfrm>
            <a:off x="304800" y="111476"/>
            <a:ext cx="8686800" cy="1600200"/>
          </a:xfrm>
        </p:spPr>
        <p:txBody>
          <a:bodyPr>
            <a:noAutofit/>
          </a:bodyPr>
          <a:lstStyle/>
          <a:p>
            <a:r>
              <a:rPr lang="en-US" dirty="0" smtClean="0">
                <a:solidFill>
                  <a:schemeClr val="accent2"/>
                </a:solidFill>
              </a:rPr>
              <a:t>Making Data Machine-Readable</a:t>
            </a:r>
            <a:endParaRPr lang="en-US" sz="3600" dirty="0">
              <a:solidFill>
                <a:srgbClr val="008000"/>
              </a:solidFill>
              <a:latin typeface="Arial"/>
              <a:cs typeface="Arial"/>
            </a:endParaRPr>
          </a:p>
        </p:txBody>
      </p:sp>
    </p:spTree>
    <p:extLst>
      <p:ext uri="{BB962C8B-B14F-4D97-AF65-F5344CB8AC3E}">
        <p14:creationId xmlns:p14="http://schemas.microsoft.com/office/powerpoint/2010/main" val="358801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r="28014"/>
          <a:stretch/>
        </p:blipFill>
        <p:spPr>
          <a:xfrm>
            <a:off x="643150" y="1310184"/>
            <a:ext cx="7845757" cy="4844955"/>
          </a:xfrm>
          <a:ln>
            <a:solidFill>
              <a:schemeClr val="tx1"/>
            </a:solidFill>
          </a:ln>
        </p:spPr>
      </p:pic>
      <p:sp>
        <p:nvSpPr>
          <p:cNvPr id="3" name="Oval 2" title="oval circling columns"/>
          <p:cNvSpPr/>
          <p:nvPr/>
        </p:nvSpPr>
        <p:spPr>
          <a:xfrm>
            <a:off x="643150" y="1417638"/>
            <a:ext cx="7845757" cy="697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87939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save dialogu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9006" y="1310184"/>
            <a:ext cx="5414044" cy="4844955"/>
          </a:xfrm>
          <a:ln>
            <a:solidFill>
              <a:schemeClr val="tx1"/>
            </a:solidFill>
          </a:ln>
        </p:spPr>
      </p:pic>
      <p:sp>
        <p:nvSpPr>
          <p:cNvPr id="4" name="Oval 3" title="oval"/>
          <p:cNvSpPr/>
          <p:nvPr/>
        </p:nvSpPr>
        <p:spPr>
          <a:xfrm>
            <a:off x="1859006" y="3057099"/>
            <a:ext cx="761364" cy="368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5021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oval circling file forma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045" y="1554114"/>
            <a:ext cx="8115755" cy="4027819"/>
          </a:xfrm>
          <a:ln>
            <a:solidFill>
              <a:schemeClr val="tx1"/>
            </a:solidFill>
          </a:ln>
        </p:spPr>
      </p:pic>
      <p:sp>
        <p:nvSpPr>
          <p:cNvPr id="4" name="Oval 3" title="oval circling file format"/>
          <p:cNvSpPr/>
          <p:nvPr/>
        </p:nvSpPr>
        <p:spPr>
          <a:xfrm>
            <a:off x="1583140" y="4435522"/>
            <a:ext cx="1255594" cy="464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150423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28996" y="6115151"/>
            <a:ext cx="3166205" cy="496156"/>
          </a:xfrm>
        </p:spPr>
        <p:txBody>
          <a:bodyPr/>
          <a:lstStyle/>
          <a:p>
            <a:r>
              <a:rPr lang="en-US" sz="1800" dirty="0">
                <a:solidFill>
                  <a:schemeClr val="tx1"/>
                </a:solidFill>
                <a:latin typeface="Calibri"/>
              </a:rPr>
              <a:t>https://www.data.nal.usda.gov</a:t>
            </a:r>
          </a:p>
        </p:txBody>
      </p:sp>
      <p:sp>
        <p:nvSpPr>
          <p:cNvPr id="7" name="TextBox 6"/>
          <p:cNvSpPr txBox="1"/>
          <p:nvPr/>
        </p:nvSpPr>
        <p:spPr>
          <a:xfrm>
            <a:off x="1777621" y="5562586"/>
            <a:ext cx="5588758" cy="400110"/>
          </a:xfrm>
          <a:prstGeom prst="rect">
            <a:avLst/>
          </a:prstGeom>
          <a:noFill/>
        </p:spPr>
        <p:txBody>
          <a:bodyPr wrap="square" rtlCol="0">
            <a:spAutoFit/>
          </a:bodyPr>
          <a:lstStyle/>
          <a:p>
            <a:pPr algn="ctr"/>
            <a:r>
              <a:rPr lang="en-US" sz="2000" dirty="0">
                <a:solidFill>
                  <a:srgbClr val="0033CC"/>
                </a:solidFill>
                <a:latin typeface="Arial" panose="020B0604020202020204" pitchFamily="34" charset="0"/>
                <a:cs typeface="Arial" panose="020B0604020202020204" pitchFamily="34" charset="0"/>
              </a:rPr>
              <a:t>http://dx.doi.org/10.15482/USDA.ADC/1297868</a:t>
            </a:r>
          </a:p>
        </p:txBody>
      </p:sp>
      <p:pic>
        <p:nvPicPr>
          <p:cNvPr id="5" name="Content Placeholder 4" title="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869" y="1360886"/>
            <a:ext cx="8210262" cy="4049245"/>
          </a:xfrm>
          <a:ln>
            <a:solidFill>
              <a:schemeClr val="tx1"/>
            </a:solidFill>
          </a:ln>
        </p:spPr>
      </p:pic>
      <p:sp>
        <p:nvSpPr>
          <p:cNvPr id="2" name="Title 1"/>
          <p:cNvSpPr>
            <a:spLocks noGrp="1"/>
          </p:cNvSpPr>
          <p:nvPr>
            <p:ph type="title"/>
          </p:nvPr>
        </p:nvSpPr>
        <p:spPr/>
        <p:txBody>
          <a:bodyPr/>
          <a:lstStyle/>
          <a:p>
            <a:r>
              <a:rPr lang="en-US" dirty="0" smtClean="0">
                <a:solidFill>
                  <a:schemeClr val="accent2"/>
                </a:solidFill>
              </a:rPr>
              <a:t>Features of Machine-Readable CSVs</a:t>
            </a:r>
            <a:endParaRPr lang="en-US" dirty="0"/>
          </a:p>
        </p:txBody>
      </p:sp>
    </p:spTree>
    <p:extLst>
      <p:ext uri="{BB962C8B-B14F-4D97-AF65-F5344CB8AC3E}">
        <p14:creationId xmlns:p14="http://schemas.microsoft.com/office/powerpoint/2010/main" val="187713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28996" y="6115151"/>
            <a:ext cx="3166205" cy="496156"/>
          </a:xfrm>
        </p:spPr>
        <p:txBody>
          <a:bodyPr/>
          <a:lstStyle/>
          <a:p>
            <a:r>
              <a:rPr lang="en-US" sz="1800" dirty="0">
                <a:solidFill>
                  <a:schemeClr val="tx1"/>
                </a:solidFill>
                <a:latin typeface="Calibri"/>
              </a:rPr>
              <a:t>https://www.data.nal.usda.gov</a:t>
            </a:r>
          </a:p>
        </p:txBody>
      </p:sp>
      <p:sp>
        <p:nvSpPr>
          <p:cNvPr id="3" name="Content Placeholder 2"/>
          <p:cNvSpPr>
            <a:spLocks noGrp="1"/>
          </p:cNvSpPr>
          <p:nvPr>
            <p:ph idx="1"/>
          </p:nvPr>
        </p:nvSpPr>
        <p:spPr>
          <a:xfrm>
            <a:off x="457200" y="1160061"/>
            <a:ext cx="8229600" cy="4955090"/>
          </a:xfrm>
        </p:spPr>
        <p:txBody>
          <a:bodyPr>
            <a:noAutofit/>
          </a:bodyPr>
          <a:lstStyle/>
          <a:p>
            <a:r>
              <a:rPr lang="en-US" sz="3200" dirty="0" smtClean="0"/>
              <a:t>Machine-readable data is:</a:t>
            </a:r>
            <a:endParaRPr lang="en-US" sz="3200" dirty="0"/>
          </a:p>
          <a:p>
            <a:pPr lvl="1"/>
            <a:r>
              <a:rPr lang="en-US" sz="2800" dirty="0" smtClean="0"/>
              <a:t>Easy for machines to interpret</a:t>
            </a:r>
          </a:p>
          <a:p>
            <a:pPr lvl="1"/>
            <a:r>
              <a:rPr lang="en-US" sz="2800" dirty="0" smtClean="0"/>
              <a:t>Interoperable</a:t>
            </a:r>
          </a:p>
          <a:p>
            <a:pPr lvl="1"/>
            <a:r>
              <a:rPr lang="en-US" sz="2800" dirty="0" smtClean="0"/>
              <a:t>Desirable</a:t>
            </a:r>
            <a:endParaRPr lang="en-US" sz="2800" dirty="0"/>
          </a:p>
          <a:p>
            <a:r>
              <a:rPr lang="en-US" sz="3200" dirty="0" smtClean="0"/>
              <a:t>Goes hand in hand with open data policies</a:t>
            </a:r>
          </a:p>
          <a:p>
            <a:r>
              <a:rPr lang="en-US" sz="3200" dirty="0" smtClean="0">
                <a:latin typeface="Arial" charset="0"/>
              </a:rPr>
              <a:t>Preferred formats are often non-proprietary</a:t>
            </a:r>
          </a:p>
          <a:p>
            <a:r>
              <a:rPr lang="en-US" sz="3200" dirty="0" smtClean="0">
                <a:latin typeface="Arial" charset="0"/>
              </a:rPr>
              <a:t>Tidy Data</a:t>
            </a:r>
            <a:endParaRPr lang="en-US" sz="3200" dirty="0">
              <a:latin typeface="Arial" charset="0"/>
            </a:endParaRPr>
          </a:p>
          <a:p>
            <a:r>
              <a:rPr lang="en-US" sz="3200" dirty="0" smtClean="0">
                <a:latin typeface="Arial" charset="0"/>
              </a:rPr>
              <a:t>Conversion: Excel to CSV</a:t>
            </a:r>
          </a:p>
        </p:txBody>
      </p:sp>
      <p:sp>
        <p:nvSpPr>
          <p:cNvPr id="2" name="Title 1"/>
          <p:cNvSpPr>
            <a:spLocks noGrp="1"/>
          </p:cNvSpPr>
          <p:nvPr>
            <p:ph type="title"/>
          </p:nvPr>
        </p:nvSpPr>
        <p:spPr/>
        <p:txBody>
          <a:bodyPr/>
          <a:lstStyle/>
          <a:p>
            <a:r>
              <a:rPr lang="en-US" dirty="0" smtClean="0">
                <a:solidFill>
                  <a:schemeClr val="accent2"/>
                </a:solidFill>
              </a:rPr>
              <a:t>Summary</a:t>
            </a:r>
            <a:endParaRPr lang="en-US" dirty="0"/>
          </a:p>
        </p:txBody>
      </p:sp>
    </p:spTree>
    <p:extLst>
      <p:ext uri="{BB962C8B-B14F-4D97-AF65-F5344CB8AC3E}">
        <p14:creationId xmlns:p14="http://schemas.microsoft.com/office/powerpoint/2010/main" val="148784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35688" y="6242374"/>
            <a:ext cx="3214770" cy="333407"/>
          </a:xfrm>
        </p:spPr>
        <p:txBody>
          <a:bodyPr/>
          <a:lstStyle/>
          <a:p>
            <a:r>
              <a:rPr lang="en-US" sz="1800" dirty="0">
                <a:solidFill>
                  <a:schemeClr val="tx1"/>
                </a:solidFill>
                <a:latin typeface="Calibri"/>
              </a:rPr>
              <a:t>https://www.data.nal.usda.gov</a:t>
            </a:r>
          </a:p>
        </p:txBody>
      </p:sp>
      <p:pic>
        <p:nvPicPr>
          <p:cNvPr id="1026" name="Picture 2" descr="C:\Users\erin.antognoli\Desktop\question-_130787843.jpg" title="Q and Q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1382"/>
            <a:ext cx="5216234" cy="521623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idx="1"/>
          </p:nvPr>
        </p:nvSpPr>
        <p:spPr>
          <a:xfrm>
            <a:off x="4833257" y="1248230"/>
            <a:ext cx="4102930" cy="4919500"/>
          </a:xfrm>
        </p:spPr>
        <p:txBody>
          <a:bodyPr>
            <a:normAutofit/>
          </a:bodyPr>
          <a:lstStyle/>
          <a:p>
            <a:pPr marL="0" indent="0">
              <a:buNone/>
            </a:pPr>
            <a:r>
              <a:rPr lang="en-US" sz="2400" dirty="0" smtClean="0"/>
              <a:t>Links:</a:t>
            </a:r>
          </a:p>
          <a:p>
            <a:pPr marL="457200" indent="-457200"/>
            <a:r>
              <a:rPr lang="en-US" sz="2400" dirty="0" smtClean="0"/>
              <a:t>Open Data Handbook – </a:t>
            </a:r>
            <a:r>
              <a:rPr lang="en-US" sz="2400" dirty="0"/>
              <a:t>File Formats: </a:t>
            </a:r>
            <a:r>
              <a:rPr lang="en-US" sz="2400" dirty="0">
                <a:hlinkClick r:id="rId4"/>
              </a:rPr>
              <a:t>http://opendatahandbook.org/guide/en/appendices/file-formats</a:t>
            </a:r>
            <a:r>
              <a:rPr lang="en-US" sz="2400" dirty="0" smtClean="0">
                <a:hlinkClick r:id="rId4"/>
              </a:rPr>
              <a:t>/</a:t>
            </a:r>
            <a:r>
              <a:rPr lang="en-US" sz="2400" dirty="0" smtClean="0"/>
              <a:t> </a:t>
            </a:r>
          </a:p>
          <a:p>
            <a:pPr marL="457200" indent="-457200"/>
            <a:r>
              <a:rPr lang="en-US" sz="2400" dirty="0" smtClean="0"/>
              <a:t>Tidy Data: </a:t>
            </a:r>
            <a:r>
              <a:rPr lang="en-US" sz="2400" dirty="0" smtClean="0">
                <a:hlinkClick r:id="rId5"/>
              </a:rPr>
              <a:t>http</a:t>
            </a:r>
            <a:r>
              <a:rPr lang="en-US" sz="2400" dirty="0">
                <a:hlinkClick r:id="rId5"/>
              </a:rPr>
              <a:t>://</a:t>
            </a:r>
            <a:r>
              <a:rPr lang="en-US" sz="2400" dirty="0" smtClean="0">
                <a:hlinkClick r:id="rId5"/>
              </a:rPr>
              <a:t>vita.had.co.nz/papers/tidy-data.pdf</a:t>
            </a:r>
            <a:r>
              <a:rPr lang="en-US" sz="2400" dirty="0" smtClean="0"/>
              <a:t> </a:t>
            </a:r>
            <a:endParaRPr lang="en-US" sz="2400" dirty="0"/>
          </a:p>
          <a:p>
            <a:pPr marL="457200" indent="-457200"/>
            <a:r>
              <a:rPr lang="en-US" sz="2400" dirty="0" smtClean="0"/>
              <a:t>The Ag Data </a:t>
            </a:r>
            <a:r>
              <a:rPr lang="en-US" sz="2400" dirty="0"/>
              <a:t>Commons team: </a:t>
            </a:r>
            <a:r>
              <a:rPr lang="en-US" sz="2400" dirty="0" smtClean="0">
                <a:hlinkClick r:id="rId6"/>
              </a:rPr>
              <a:t>NAL-ADC-Curator@ars.usda.gov</a:t>
            </a:r>
            <a:r>
              <a:rPr lang="en-US" sz="2400" dirty="0" smtClean="0"/>
              <a:t> </a:t>
            </a:r>
            <a:endParaRPr lang="en-US" sz="2400" dirty="0"/>
          </a:p>
        </p:txBody>
      </p:sp>
      <p:sp>
        <p:nvSpPr>
          <p:cNvPr id="2" name="Title 1"/>
          <p:cNvSpPr>
            <a:spLocks noGrp="1"/>
          </p:cNvSpPr>
          <p:nvPr>
            <p:ph type="title"/>
          </p:nvPr>
        </p:nvSpPr>
        <p:spPr/>
        <p:txBody>
          <a:bodyPr/>
          <a:lstStyle/>
          <a:p>
            <a:r>
              <a:rPr lang="en-US" dirty="0" smtClean="0">
                <a:solidFill>
                  <a:schemeClr val="accent2"/>
                </a:solidFill>
              </a:rPr>
              <a:t>Questions?</a:t>
            </a:r>
            <a:endParaRPr lang="en-US" dirty="0">
              <a:solidFill>
                <a:schemeClr val="accent2"/>
              </a:solidFill>
            </a:endParaRPr>
          </a:p>
        </p:txBody>
      </p:sp>
    </p:spTree>
    <p:extLst>
      <p:ext uri="{BB962C8B-B14F-4D97-AF65-F5344CB8AC3E}">
        <p14:creationId xmlns:p14="http://schemas.microsoft.com/office/powerpoint/2010/main" val="261346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1" y="1555083"/>
            <a:ext cx="7444854" cy="4525963"/>
          </a:xfrm>
        </p:spPr>
        <p:txBody>
          <a:bodyPr>
            <a:noAutofit/>
          </a:bodyPr>
          <a:lstStyle/>
          <a:p>
            <a:pPr marL="285750" lvl="0" indent="-285750">
              <a:buFont typeface="Arial" panose="020B0604020202020204" pitchFamily="34" charset="0"/>
              <a:buChar char="•"/>
            </a:pPr>
            <a:r>
              <a:rPr lang="en-US" sz="3200" kern="1200" dirty="0" smtClean="0">
                <a:latin typeface="Arial" charset="0"/>
              </a:rPr>
              <a:t>What </a:t>
            </a:r>
            <a:r>
              <a:rPr lang="en-US" sz="3200" dirty="0" smtClean="0">
                <a:latin typeface="Arial" charset="0"/>
              </a:rPr>
              <a:t>is “Machine-Readable”</a:t>
            </a:r>
            <a:r>
              <a:rPr lang="en-US" sz="3200" kern="1200" dirty="0" smtClean="0">
                <a:latin typeface="Arial" charset="0"/>
              </a:rPr>
              <a:t>?</a:t>
            </a:r>
          </a:p>
          <a:p>
            <a:pPr marL="285750" lvl="0" indent="-285750">
              <a:buFont typeface="Arial" panose="020B0604020202020204" pitchFamily="34" charset="0"/>
              <a:buChar char="•"/>
            </a:pPr>
            <a:r>
              <a:rPr lang="en-US" sz="3200" kern="1200" dirty="0" smtClean="0">
                <a:latin typeface="Arial" charset="0"/>
              </a:rPr>
              <a:t>Why is this important?</a:t>
            </a:r>
          </a:p>
          <a:p>
            <a:pPr marL="285750" lvl="0" indent="-285750">
              <a:buFont typeface="Arial" panose="020B0604020202020204" pitchFamily="34" charset="0"/>
              <a:buChar char="•"/>
            </a:pPr>
            <a:r>
              <a:rPr lang="en-US" sz="3200" dirty="0" smtClean="0">
                <a:latin typeface="Arial" charset="0"/>
              </a:rPr>
              <a:t>Preferred data formats</a:t>
            </a:r>
          </a:p>
          <a:p>
            <a:pPr marL="285750" lvl="0" indent="-285750">
              <a:buFont typeface="Arial" panose="020B0604020202020204" pitchFamily="34" charset="0"/>
              <a:buChar char="•"/>
            </a:pPr>
            <a:r>
              <a:rPr lang="en-US" sz="3200" kern="1200" dirty="0" smtClean="0">
                <a:latin typeface="Arial" charset="0"/>
              </a:rPr>
              <a:t>Tidy Data principles</a:t>
            </a:r>
          </a:p>
          <a:p>
            <a:r>
              <a:rPr lang="en-US" sz="3200" dirty="0" smtClean="0"/>
              <a:t>Converting tabular data to be machine-readable </a:t>
            </a:r>
          </a:p>
          <a:p>
            <a:r>
              <a:rPr lang="en-US" sz="3200" dirty="0" smtClean="0"/>
              <a:t>Q&amp;A</a:t>
            </a:r>
            <a:endParaRPr lang="en-US" sz="3200" dirty="0"/>
          </a:p>
        </p:txBody>
      </p:sp>
      <p:sp>
        <p:nvSpPr>
          <p:cNvPr id="4" name="Footer Placeholder 3"/>
          <p:cNvSpPr>
            <a:spLocks noGrp="1"/>
          </p:cNvSpPr>
          <p:nvPr>
            <p:ph type="ftr" sz="quarter" idx="11"/>
          </p:nvPr>
        </p:nvSpPr>
        <p:spPr>
          <a:xfrm>
            <a:off x="5784980" y="6159437"/>
            <a:ext cx="3176323" cy="561361"/>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normAutofit/>
          </a:bodyPr>
          <a:lstStyle/>
          <a:p>
            <a:r>
              <a:rPr lang="en-US" sz="3600" dirty="0" smtClean="0">
                <a:solidFill>
                  <a:schemeClr val="accent2"/>
                </a:solidFill>
              </a:rPr>
              <a:t>Today’s Agenda</a:t>
            </a:r>
            <a:endParaRPr lang="en-US" sz="3600" dirty="0">
              <a:solidFill>
                <a:schemeClr val="accent2"/>
              </a:solidFill>
            </a:endParaRPr>
          </a:p>
        </p:txBody>
      </p:sp>
    </p:spTree>
    <p:extLst>
      <p:ext uri="{BB962C8B-B14F-4D97-AF65-F5344CB8AC3E}">
        <p14:creationId xmlns:p14="http://schemas.microsoft.com/office/powerpoint/2010/main" val="24860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16906" y="6246181"/>
            <a:ext cx="3078295" cy="365125"/>
          </a:xfrm>
        </p:spPr>
        <p:txBody>
          <a:bodyPr/>
          <a:lstStyle/>
          <a:p>
            <a:r>
              <a:rPr lang="en-US" sz="1800" dirty="0">
                <a:solidFill>
                  <a:schemeClr val="tx1"/>
                </a:solidFill>
                <a:latin typeface="Calibri"/>
              </a:rPr>
              <a:t>https://www.data.nal.usda.gov</a:t>
            </a:r>
          </a:p>
        </p:txBody>
      </p:sp>
      <p:pic>
        <p:nvPicPr>
          <p:cNvPr id="9" name="Picture 8" title="bar co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104" y="4113333"/>
            <a:ext cx="1905000" cy="1905000"/>
          </a:xfrm>
          <a:prstGeom prst="rect">
            <a:avLst/>
          </a:prstGeom>
        </p:spPr>
      </p:pic>
      <p:pic>
        <p:nvPicPr>
          <p:cNvPr id="7" name="Picture 6" title="bar co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98" y="1645486"/>
            <a:ext cx="3108411" cy="2157526"/>
          </a:xfrm>
          <a:prstGeom prst="rect">
            <a:avLst/>
          </a:prstGeom>
        </p:spPr>
      </p:pic>
      <p:pic>
        <p:nvPicPr>
          <p:cNvPr id="4" name="Picture 3" title="sample identification car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45" y="2243602"/>
            <a:ext cx="4805903" cy="3170310"/>
          </a:xfrm>
          <a:prstGeom prst="rect">
            <a:avLst/>
          </a:prstGeom>
          <a:noFill/>
          <a:ln>
            <a:noFill/>
          </a:ln>
        </p:spPr>
      </p:pic>
      <p:grpSp>
        <p:nvGrpSpPr>
          <p:cNvPr id="13" name="Group 12" title="sample identification card"/>
          <p:cNvGrpSpPr/>
          <p:nvPr/>
        </p:nvGrpSpPr>
        <p:grpSpPr>
          <a:xfrm>
            <a:off x="752898" y="1528549"/>
            <a:ext cx="4107977" cy="4415771"/>
            <a:chOff x="752898" y="1528549"/>
            <a:chExt cx="4107977" cy="4415771"/>
          </a:xfrm>
        </p:grpSpPr>
        <p:sp>
          <p:nvSpPr>
            <p:cNvPr id="3" name="Rectangle 2"/>
            <p:cNvSpPr/>
            <p:nvPr/>
          </p:nvSpPr>
          <p:spPr>
            <a:xfrm>
              <a:off x="1966479" y="2348934"/>
              <a:ext cx="2894396" cy="2238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2898" y="4587922"/>
              <a:ext cx="4039737" cy="532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47" y="1528549"/>
              <a:ext cx="2469043" cy="461665"/>
            </a:xfrm>
            <a:prstGeom prst="rect">
              <a:avLst/>
            </a:prstGeom>
            <a:noFill/>
          </p:spPr>
          <p:txBody>
            <a:bodyPr wrap="square" rtlCol="0">
              <a:spAutoFit/>
            </a:bodyPr>
            <a:lstStyle/>
            <a:p>
              <a:r>
                <a:rPr lang="en-US" dirty="0" smtClean="0">
                  <a:solidFill>
                    <a:srgbClr val="C00000"/>
                  </a:solidFill>
                  <a:latin typeface="Arial" panose="020B0604020202020204" pitchFamily="34" charset="0"/>
                  <a:cs typeface="Arial" panose="020B0604020202020204" pitchFamily="34" charset="0"/>
                </a:rPr>
                <a:t>Human-readable</a:t>
              </a:r>
              <a:endParaRPr lang="en-US" dirty="0">
                <a:solidFill>
                  <a:srgbClr val="C00000"/>
                </a:solidFill>
                <a:latin typeface="Arial" panose="020B0604020202020204" pitchFamily="34" charset="0"/>
                <a:cs typeface="Arial" panose="020B0604020202020204" pitchFamily="34" charset="0"/>
              </a:endParaRPr>
            </a:p>
          </p:txBody>
        </p:sp>
        <p:sp>
          <p:nvSpPr>
            <p:cNvPr id="10" name="Bent Arrow 9"/>
            <p:cNvSpPr/>
            <p:nvPr/>
          </p:nvSpPr>
          <p:spPr>
            <a:xfrm rot="5400000">
              <a:off x="3370990" y="1755916"/>
              <a:ext cx="559559" cy="501650"/>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extBox 10"/>
            <p:cNvSpPr txBox="1"/>
            <p:nvPr/>
          </p:nvSpPr>
          <p:spPr>
            <a:xfrm>
              <a:off x="1966475" y="5482655"/>
              <a:ext cx="2810244" cy="461665"/>
            </a:xfrm>
            <a:prstGeom prst="rect">
              <a:avLst/>
            </a:prstGeom>
            <a:noFill/>
          </p:spPr>
          <p:txBody>
            <a:bodyPr wrap="square" rtlCol="0">
              <a:spAutoFit/>
            </a:bodyPr>
            <a:lstStyle/>
            <a:p>
              <a:r>
                <a:rPr lang="en-US" dirty="0" smtClean="0">
                  <a:solidFill>
                    <a:srgbClr val="C00000"/>
                  </a:solidFill>
                  <a:latin typeface="Arial" panose="020B0604020202020204" pitchFamily="34" charset="0"/>
                  <a:cs typeface="Arial" panose="020B0604020202020204" pitchFamily="34" charset="0"/>
                </a:rPr>
                <a:t>Machine-readable</a:t>
              </a:r>
              <a:endParaRPr lang="en-US" dirty="0">
                <a:solidFill>
                  <a:srgbClr val="C00000"/>
                </a:solidFill>
                <a:latin typeface="Arial" panose="020B0604020202020204" pitchFamily="34" charset="0"/>
                <a:cs typeface="Arial" panose="020B0604020202020204" pitchFamily="34" charset="0"/>
              </a:endParaRPr>
            </a:p>
          </p:txBody>
        </p:sp>
        <p:sp>
          <p:nvSpPr>
            <p:cNvPr id="12" name="Bent Arrow 11"/>
            <p:cNvSpPr/>
            <p:nvPr/>
          </p:nvSpPr>
          <p:spPr>
            <a:xfrm rot="16200000">
              <a:off x="1398546" y="5231578"/>
              <a:ext cx="559559" cy="501650"/>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p:txBody>
          <a:bodyPr/>
          <a:lstStyle/>
          <a:p>
            <a:r>
              <a:rPr lang="en-US" dirty="0">
                <a:solidFill>
                  <a:schemeClr val="accent2"/>
                </a:solidFill>
              </a:rPr>
              <a:t>What is </a:t>
            </a:r>
            <a:r>
              <a:rPr lang="en-US" dirty="0" smtClean="0">
                <a:solidFill>
                  <a:schemeClr val="accent2"/>
                </a:solidFill>
              </a:rPr>
              <a:t>“Machine-Readable”?</a:t>
            </a:r>
            <a:endParaRPr lang="en-US" dirty="0"/>
          </a:p>
        </p:txBody>
      </p:sp>
    </p:spTree>
    <p:extLst>
      <p:ext uri="{BB962C8B-B14F-4D97-AF65-F5344CB8AC3E}">
        <p14:creationId xmlns:p14="http://schemas.microsoft.com/office/powerpoint/2010/main" val="19394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16906" y="6246181"/>
            <a:ext cx="3078295" cy="365125"/>
          </a:xfrm>
        </p:spPr>
        <p:txBody>
          <a:bodyPr/>
          <a:lstStyle/>
          <a:p>
            <a:r>
              <a:rPr lang="en-US" sz="1800" dirty="0">
                <a:solidFill>
                  <a:schemeClr val="tx1"/>
                </a:solidFill>
                <a:latin typeface="Calibri"/>
              </a:rPr>
              <a:t>https://www.data.nal.usda.gov</a:t>
            </a:r>
          </a:p>
        </p:txBody>
      </p:sp>
      <p:sp>
        <p:nvSpPr>
          <p:cNvPr id="3" name="Content Placeholder 2"/>
          <p:cNvSpPr>
            <a:spLocks noGrp="1"/>
          </p:cNvSpPr>
          <p:nvPr>
            <p:ph idx="1"/>
          </p:nvPr>
        </p:nvSpPr>
        <p:spPr>
          <a:xfrm>
            <a:off x="523301" y="1654629"/>
            <a:ext cx="8229600" cy="4404648"/>
          </a:xfrm>
        </p:spPr>
        <p:txBody>
          <a:bodyPr>
            <a:noAutofit/>
          </a:bodyPr>
          <a:lstStyle/>
          <a:p>
            <a:pPr eaLnBrk="0" fontAlgn="base" hangingPunct="0">
              <a:spcBef>
                <a:spcPct val="30000"/>
              </a:spcBef>
              <a:spcAft>
                <a:spcPct val="0"/>
              </a:spcAft>
              <a:defRPr/>
            </a:pPr>
            <a:r>
              <a:rPr lang="en-US" sz="3200" dirty="0" smtClean="0">
                <a:latin typeface="Arial" charset="0"/>
              </a:rPr>
              <a:t>A format that can be easily processed by a computer</a:t>
            </a:r>
          </a:p>
          <a:p>
            <a:pPr lvl="1" eaLnBrk="0" fontAlgn="base" hangingPunct="0">
              <a:spcBef>
                <a:spcPct val="30000"/>
              </a:spcBef>
              <a:spcAft>
                <a:spcPct val="0"/>
              </a:spcAft>
              <a:defRPr/>
            </a:pPr>
            <a:r>
              <a:rPr lang="en-US" sz="2800" dirty="0" smtClean="0">
                <a:latin typeface="Arial" charset="0"/>
              </a:rPr>
              <a:t>Marked up human-readable</a:t>
            </a:r>
          </a:p>
          <a:p>
            <a:pPr lvl="2" eaLnBrk="0" fontAlgn="base" hangingPunct="0">
              <a:spcBef>
                <a:spcPct val="30000"/>
              </a:spcBef>
              <a:spcAft>
                <a:spcPct val="0"/>
              </a:spcAft>
              <a:defRPr/>
            </a:pPr>
            <a:r>
              <a:rPr lang="en-US" sz="2400" dirty="0" smtClean="0">
                <a:latin typeface="Arial" charset="0"/>
              </a:rPr>
              <a:t>HTML, </a:t>
            </a:r>
            <a:r>
              <a:rPr lang="en-US" sz="2400" dirty="0" err="1" smtClean="0">
                <a:latin typeface="Arial" charset="0"/>
              </a:rPr>
              <a:t>microformats</a:t>
            </a:r>
            <a:r>
              <a:rPr lang="en-US" sz="2400" dirty="0" smtClean="0">
                <a:latin typeface="Arial" charset="0"/>
              </a:rPr>
              <a:t>, </a:t>
            </a:r>
            <a:r>
              <a:rPr lang="en-US" sz="2400" dirty="0" err="1" smtClean="0">
                <a:latin typeface="Arial" charset="0"/>
              </a:rPr>
              <a:t>RDFa</a:t>
            </a:r>
            <a:r>
              <a:rPr lang="en-US" sz="2400" dirty="0" smtClean="0">
                <a:latin typeface="Arial" charset="0"/>
              </a:rPr>
              <a:t>, etc.</a:t>
            </a:r>
          </a:p>
          <a:p>
            <a:pPr lvl="1" eaLnBrk="0" fontAlgn="base" hangingPunct="0">
              <a:spcBef>
                <a:spcPct val="30000"/>
              </a:spcBef>
              <a:spcAft>
                <a:spcPct val="0"/>
              </a:spcAft>
              <a:defRPr/>
            </a:pPr>
            <a:r>
              <a:rPr lang="en-US" sz="2800" dirty="0" smtClean="0">
                <a:latin typeface="Arial" charset="0"/>
              </a:rPr>
              <a:t>Intended for machine processing</a:t>
            </a:r>
          </a:p>
          <a:p>
            <a:pPr lvl="2" eaLnBrk="0" fontAlgn="base" hangingPunct="0">
              <a:spcBef>
                <a:spcPct val="30000"/>
              </a:spcBef>
              <a:spcAft>
                <a:spcPct val="0"/>
              </a:spcAft>
              <a:defRPr/>
            </a:pPr>
            <a:r>
              <a:rPr lang="en-US" sz="2400" dirty="0" smtClean="0">
                <a:latin typeface="Arial" charset="0"/>
              </a:rPr>
              <a:t>CSV, XML, JSON, RDF, etc.</a:t>
            </a:r>
          </a:p>
          <a:p>
            <a:pPr lvl="1" eaLnBrk="0" fontAlgn="base" hangingPunct="0">
              <a:spcBef>
                <a:spcPct val="30000"/>
              </a:spcBef>
              <a:spcAft>
                <a:spcPct val="0"/>
              </a:spcAft>
              <a:defRPr/>
            </a:pPr>
            <a:r>
              <a:rPr lang="en-US" sz="2800" dirty="0" smtClean="0">
                <a:latin typeface="Arial" charset="0"/>
              </a:rPr>
              <a:t>Designed to be both machine and human-readable</a:t>
            </a:r>
          </a:p>
          <a:p>
            <a:pPr lvl="2" eaLnBrk="0" fontAlgn="base" hangingPunct="0">
              <a:spcBef>
                <a:spcPct val="30000"/>
              </a:spcBef>
              <a:spcAft>
                <a:spcPct val="0"/>
              </a:spcAft>
              <a:defRPr/>
            </a:pPr>
            <a:r>
              <a:rPr lang="en-US" sz="2400" dirty="0" smtClean="0">
                <a:latin typeface="Arial" charset="0"/>
              </a:rPr>
              <a:t>XML</a:t>
            </a: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2" name="Title 1"/>
          <p:cNvSpPr>
            <a:spLocks noGrp="1"/>
          </p:cNvSpPr>
          <p:nvPr>
            <p:ph type="title"/>
          </p:nvPr>
        </p:nvSpPr>
        <p:spPr/>
        <p:txBody>
          <a:bodyPr/>
          <a:lstStyle/>
          <a:p>
            <a:r>
              <a:rPr lang="en-US" dirty="0" smtClean="0">
                <a:solidFill>
                  <a:schemeClr val="accent2"/>
                </a:solidFill>
              </a:rPr>
              <a:t>What is “Machine-Readable”?</a:t>
            </a:r>
            <a:endParaRPr lang="en-US" dirty="0"/>
          </a:p>
        </p:txBody>
      </p:sp>
    </p:spTree>
    <p:extLst>
      <p:ext uri="{BB962C8B-B14F-4D97-AF65-F5344CB8AC3E}">
        <p14:creationId xmlns:p14="http://schemas.microsoft.com/office/powerpoint/2010/main" val="39111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16906" y="6246181"/>
            <a:ext cx="3078295" cy="365125"/>
          </a:xfrm>
        </p:spPr>
        <p:txBody>
          <a:bodyPr/>
          <a:lstStyle/>
          <a:p>
            <a:r>
              <a:rPr lang="en-US" sz="1800" dirty="0">
                <a:solidFill>
                  <a:schemeClr val="tx1"/>
                </a:solidFill>
                <a:latin typeface="Calibri"/>
              </a:rPr>
              <a:t>https://www.data.nal.usda.gov</a:t>
            </a:r>
          </a:p>
        </p:txBody>
      </p:sp>
      <p:sp>
        <p:nvSpPr>
          <p:cNvPr id="10" name="Right Arrow 9" title="arrow"/>
          <p:cNvSpPr/>
          <p:nvPr/>
        </p:nvSpPr>
        <p:spPr>
          <a:xfrm>
            <a:off x="3712192" y="3986870"/>
            <a:ext cx="1719615" cy="4503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quot;No&quot; Symbol 8" title="cross out symbol"/>
          <p:cNvSpPr/>
          <p:nvPr/>
        </p:nvSpPr>
        <p:spPr>
          <a:xfrm>
            <a:off x="4053388" y="3659328"/>
            <a:ext cx="1095901" cy="1095901"/>
          </a:xfrm>
          <a:prstGeom prst="noSmoking">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571121" y="4713103"/>
            <a:ext cx="4056345" cy="707886"/>
          </a:xfrm>
          <a:prstGeom prst="rect">
            <a:avLst/>
          </a:prstGeom>
          <a:noFill/>
        </p:spPr>
        <p:txBody>
          <a:bodyPr wrap="square" rtlCol="0">
            <a:spAutoFit/>
          </a:bodyPr>
          <a:lstStyle/>
          <a:p>
            <a:pPr algn="ctr"/>
            <a:r>
              <a:rPr lang="en-US" sz="2000" dirty="0" smtClean="0">
                <a:solidFill>
                  <a:srgbClr val="C00000"/>
                </a:solidFill>
                <a:latin typeface="Arial" panose="020B0604020202020204" pitchFamily="34" charset="0"/>
                <a:cs typeface="Arial" panose="020B0604020202020204" pitchFamily="34" charset="0"/>
              </a:rPr>
              <a:t>(Requires manual </a:t>
            </a:r>
          </a:p>
          <a:p>
            <a:pPr algn="ctr"/>
            <a:r>
              <a:rPr lang="en-US" sz="2000" dirty="0" smtClean="0">
                <a:solidFill>
                  <a:srgbClr val="C00000"/>
                </a:solidFill>
                <a:latin typeface="Arial" panose="020B0604020202020204" pitchFamily="34" charset="0"/>
                <a:cs typeface="Arial" panose="020B0604020202020204" pitchFamily="34" charset="0"/>
              </a:rPr>
              <a:t>modification)</a:t>
            </a:r>
            <a:endParaRPr lang="en-US" sz="2000" dirty="0">
              <a:solidFill>
                <a:srgbClr val="C00000"/>
              </a:solidFill>
              <a:latin typeface="Arial" panose="020B0604020202020204" pitchFamily="34" charset="0"/>
              <a:cs typeface="Arial" panose="020B0604020202020204" pitchFamily="34" charset="0"/>
            </a:endParaRPr>
          </a:p>
        </p:txBody>
      </p:sp>
      <p:sp>
        <p:nvSpPr>
          <p:cNvPr id="4" name="Right Arrow 3" title="arrow"/>
          <p:cNvSpPr/>
          <p:nvPr/>
        </p:nvSpPr>
        <p:spPr>
          <a:xfrm>
            <a:off x="3739487" y="2320121"/>
            <a:ext cx="1719615" cy="4503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459103" y="1654629"/>
            <a:ext cx="3227696" cy="4404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Bef>
                <a:spcPct val="30000"/>
              </a:spcBef>
              <a:spcAft>
                <a:spcPct val="0"/>
              </a:spcAft>
              <a:defRPr/>
            </a:pPr>
            <a:endParaRPr lang="en-US" sz="3200" dirty="0" smtClean="0">
              <a:latin typeface="Arial" charset="0"/>
            </a:endParaRPr>
          </a:p>
          <a:p>
            <a:pPr marL="0" indent="0" algn="ctr" eaLnBrk="0" fontAlgn="base" hangingPunct="0">
              <a:spcBef>
                <a:spcPct val="30000"/>
              </a:spcBef>
              <a:spcAft>
                <a:spcPct val="0"/>
              </a:spcAft>
              <a:buNone/>
              <a:defRPr/>
            </a:pPr>
            <a:r>
              <a:rPr lang="en-US" dirty="0" smtClean="0">
                <a:latin typeface="Arial" charset="0"/>
              </a:rPr>
              <a:t>Human-readable</a:t>
            </a:r>
          </a:p>
          <a:p>
            <a:pPr marL="0" indent="0" algn="ctr" eaLnBrk="0" fontAlgn="base" hangingPunct="0">
              <a:spcBef>
                <a:spcPct val="30000"/>
              </a:spcBef>
              <a:spcAft>
                <a:spcPct val="0"/>
              </a:spcAft>
              <a:buNone/>
              <a:defRPr/>
            </a:pPr>
            <a:r>
              <a:rPr lang="en-US" dirty="0" smtClean="0">
                <a:latin typeface="Arial" charset="0"/>
              </a:rPr>
              <a:t> </a:t>
            </a:r>
          </a:p>
          <a:p>
            <a:pPr marL="0" indent="0" algn="ctr" eaLnBrk="0" fontAlgn="base" hangingPunct="0">
              <a:spcBef>
                <a:spcPct val="30000"/>
              </a:spcBef>
              <a:spcAft>
                <a:spcPct val="0"/>
              </a:spcAft>
              <a:buNone/>
              <a:defRPr/>
            </a:pPr>
            <a:endParaRPr lang="en-US" dirty="0" smtClean="0">
              <a:latin typeface="Arial" charset="0"/>
            </a:endParaRPr>
          </a:p>
          <a:p>
            <a:pPr marL="0" indent="0" algn="ctr" eaLnBrk="0" hangingPunct="0">
              <a:spcBef>
                <a:spcPct val="30000"/>
              </a:spcBef>
              <a:buNone/>
              <a:defRPr/>
            </a:pPr>
            <a:r>
              <a:rPr lang="en-US" dirty="0">
                <a:latin typeface="Arial" charset="0"/>
              </a:rPr>
              <a:t>Machine-readable</a:t>
            </a:r>
            <a:endParaRPr lang="en-US" dirty="0" smtClean="0">
              <a:latin typeface="Arial" charset="0"/>
            </a:endParaRPr>
          </a:p>
          <a:p>
            <a:pPr eaLnBrk="0" fontAlgn="base" hangingPunct="0">
              <a:spcBef>
                <a:spcPct val="30000"/>
              </a:spcBef>
              <a:spcAft>
                <a:spcPct val="0"/>
              </a:spcAft>
              <a:defRPr/>
            </a:pPr>
            <a:endParaRPr lang="en-US"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3" name="Content Placeholder 2"/>
          <p:cNvSpPr>
            <a:spLocks noGrp="1"/>
          </p:cNvSpPr>
          <p:nvPr>
            <p:ph idx="1"/>
          </p:nvPr>
        </p:nvSpPr>
        <p:spPr>
          <a:xfrm>
            <a:off x="457200" y="1654629"/>
            <a:ext cx="3186750" cy="4404648"/>
          </a:xfrm>
        </p:spPr>
        <p:txBody>
          <a:bodyPr>
            <a:noAutofit/>
          </a:bodyPr>
          <a:lstStyle/>
          <a:p>
            <a:pPr eaLnBrk="0" fontAlgn="base" hangingPunct="0">
              <a:spcBef>
                <a:spcPct val="30000"/>
              </a:spcBef>
              <a:spcAft>
                <a:spcPct val="0"/>
              </a:spcAft>
              <a:defRPr/>
            </a:pPr>
            <a:endParaRPr lang="en-US" sz="3200" dirty="0" smtClean="0">
              <a:latin typeface="Arial" charset="0"/>
            </a:endParaRPr>
          </a:p>
          <a:p>
            <a:pPr marL="0" indent="0" algn="ctr" eaLnBrk="0" fontAlgn="base" hangingPunct="0">
              <a:spcBef>
                <a:spcPct val="30000"/>
              </a:spcBef>
              <a:spcAft>
                <a:spcPct val="0"/>
              </a:spcAft>
              <a:buNone/>
              <a:defRPr/>
            </a:pPr>
            <a:r>
              <a:rPr lang="en-US" sz="2800" dirty="0" smtClean="0">
                <a:latin typeface="Arial" charset="0"/>
              </a:rPr>
              <a:t>Machine-readable</a:t>
            </a:r>
          </a:p>
          <a:p>
            <a:pPr marL="0" indent="0" algn="ctr" eaLnBrk="0" fontAlgn="base" hangingPunct="0">
              <a:spcBef>
                <a:spcPct val="30000"/>
              </a:spcBef>
              <a:spcAft>
                <a:spcPct val="0"/>
              </a:spcAft>
              <a:buNone/>
              <a:defRPr/>
            </a:pPr>
            <a:endParaRPr lang="en-US" sz="2800" dirty="0" smtClean="0">
              <a:latin typeface="Arial" charset="0"/>
            </a:endParaRPr>
          </a:p>
          <a:p>
            <a:pPr marL="0" indent="0" algn="ctr" eaLnBrk="0" fontAlgn="base" hangingPunct="0">
              <a:spcBef>
                <a:spcPct val="30000"/>
              </a:spcBef>
              <a:spcAft>
                <a:spcPct val="0"/>
              </a:spcAft>
              <a:buNone/>
              <a:defRPr/>
            </a:pPr>
            <a:endParaRPr lang="en-US" sz="2800" dirty="0" smtClean="0">
              <a:latin typeface="Arial" charset="0"/>
            </a:endParaRPr>
          </a:p>
          <a:p>
            <a:pPr marL="0" indent="0" algn="ctr" eaLnBrk="0" fontAlgn="base" hangingPunct="0">
              <a:spcBef>
                <a:spcPct val="30000"/>
              </a:spcBef>
              <a:spcAft>
                <a:spcPct val="0"/>
              </a:spcAft>
              <a:buNone/>
              <a:defRPr/>
            </a:pPr>
            <a:r>
              <a:rPr lang="en-US" dirty="0">
                <a:latin typeface="Arial" charset="0"/>
              </a:rPr>
              <a:t>Human-readable</a:t>
            </a:r>
            <a:r>
              <a:rPr lang="en-US" sz="2800" dirty="0" smtClean="0">
                <a:latin typeface="Arial" charset="0"/>
              </a:rPr>
              <a:t> </a:t>
            </a:r>
          </a:p>
          <a:p>
            <a:pPr algn="ct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2" name="Title 1"/>
          <p:cNvSpPr>
            <a:spLocks noGrp="1"/>
          </p:cNvSpPr>
          <p:nvPr>
            <p:ph type="title"/>
          </p:nvPr>
        </p:nvSpPr>
        <p:spPr/>
        <p:txBody>
          <a:bodyPr/>
          <a:lstStyle/>
          <a:p>
            <a:r>
              <a:rPr lang="en-US" dirty="0" smtClean="0">
                <a:solidFill>
                  <a:schemeClr val="accent2"/>
                </a:solidFill>
              </a:rPr>
              <a:t>Automatic Data Transformation</a:t>
            </a:r>
            <a:endParaRPr lang="en-US" dirty="0"/>
          </a:p>
        </p:txBody>
      </p:sp>
    </p:spTree>
    <p:extLst>
      <p:ext uri="{BB962C8B-B14F-4D97-AF65-F5344CB8AC3E}">
        <p14:creationId xmlns:p14="http://schemas.microsoft.com/office/powerpoint/2010/main" val="11976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16906" y="6246181"/>
            <a:ext cx="3078295" cy="365125"/>
          </a:xfrm>
        </p:spPr>
        <p:txBody>
          <a:bodyPr/>
          <a:lstStyle/>
          <a:p>
            <a:r>
              <a:rPr lang="en-US" sz="1800" dirty="0">
                <a:solidFill>
                  <a:schemeClr val="tx1"/>
                </a:solidFill>
                <a:latin typeface="Calibri"/>
              </a:rPr>
              <a:t>https://www.data.nal.usda.gov</a:t>
            </a:r>
          </a:p>
        </p:txBody>
      </p:sp>
      <p:sp>
        <p:nvSpPr>
          <p:cNvPr id="3" name="Content Placeholder 2" title="text box"/>
          <p:cNvSpPr>
            <a:spLocks noGrp="1"/>
          </p:cNvSpPr>
          <p:nvPr>
            <p:ph idx="1"/>
          </p:nvPr>
        </p:nvSpPr>
        <p:spPr>
          <a:xfrm>
            <a:off x="523301" y="1654629"/>
            <a:ext cx="8229600" cy="4404648"/>
          </a:xfrm>
        </p:spPr>
        <p:txBody>
          <a:bodyPr>
            <a:noAutofit/>
          </a:bodyPr>
          <a:lstStyle/>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5" name="Content Placeholder 2"/>
          <p:cNvSpPr txBox="1">
            <a:spLocks/>
          </p:cNvSpPr>
          <p:nvPr/>
        </p:nvSpPr>
        <p:spPr>
          <a:xfrm>
            <a:off x="457200" y="1748081"/>
            <a:ext cx="8229600" cy="4404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Bef>
                <a:spcPct val="30000"/>
              </a:spcBef>
              <a:spcAft>
                <a:spcPct val="0"/>
              </a:spcAft>
              <a:defRPr/>
            </a:pPr>
            <a:r>
              <a:rPr lang="en-US" sz="3200" dirty="0" smtClean="0">
                <a:latin typeface="Arial" charset="0"/>
              </a:rPr>
              <a:t>Physical Materials = Not Machine-Readable</a:t>
            </a:r>
          </a:p>
          <a:p>
            <a:pPr eaLnBrk="0" fontAlgn="base" hangingPunct="0">
              <a:spcBef>
                <a:spcPct val="30000"/>
              </a:spcBef>
              <a:spcAft>
                <a:spcPct val="0"/>
              </a:spcAft>
              <a:defRPr/>
            </a:pPr>
            <a:r>
              <a:rPr lang="en-US" sz="3200" dirty="0" smtClean="0">
                <a:latin typeface="Arial" charset="0"/>
              </a:rPr>
              <a:t>Digital, but not Machine-Readable:</a:t>
            </a:r>
          </a:p>
          <a:p>
            <a:pPr lvl="1" eaLnBrk="0" hangingPunct="0">
              <a:spcBef>
                <a:spcPct val="30000"/>
              </a:spcBef>
              <a:defRPr/>
            </a:pPr>
            <a:r>
              <a:rPr lang="en-US" sz="2000" dirty="0" smtClean="0">
                <a:latin typeface="Arial" charset="0"/>
              </a:rPr>
              <a:t>Document layouts or visual designs (PDF, Word, etc.)</a:t>
            </a:r>
          </a:p>
          <a:p>
            <a:pPr lvl="1" eaLnBrk="0" hangingPunct="0">
              <a:spcBef>
                <a:spcPct val="30000"/>
              </a:spcBef>
              <a:defRPr/>
            </a:pPr>
            <a:r>
              <a:rPr lang="en-US" sz="2000" dirty="0" smtClean="0">
                <a:latin typeface="Arial" charset="0"/>
              </a:rPr>
              <a:t>Photos (JPG, TIF, PNG, etc.)</a:t>
            </a:r>
          </a:p>
          <a:p>
            <a:pPr lvl="1" eaLnBrk="0" hangingPunct="0">
              <a:spcBef>
                <a:spcPct val="30000"/>
              </a:spcBef>
              <a:defRPr/>
            </a:pPr>
            <a:r>
              <a:rPr lang="en-US" sz="2000" dirty="0" smtClean="0">
                <a:latin typeface="Arial" charset="0"/>
              </a:rPr>
              <a:t>Tables, charts, graphs</a:t>
            </a:r>
          </a:p>
          <a:p>
            <a:pPr lvl="1" eaLnBrk="0" hangingPunct="0">
              <a:spcBef>
                <a:spcPct val="30000"/>
              </a:spcBef>
              <a:defRPr/>
            </a:pPr>
            <a:r>
              <a:rPr lang="en-US" sz="2000" dirty="0" smtClean="0">
                <a:latin typeface="Arial" charset="0"/>
              </a:rPr>
              <a:t>Scanned materials</a:t>
            </a:r>
          </a:p>
          <a:p>
            <a:pPr lvl="1" eaLnBrk="0" hangingPunct="0">
              <a:spcBef>
                <a:spcPct val="30000"/>
              </a:spcBef>
              <a:defRPr/>
            </a:pPr>
            <a:r>
              <a:rPr lang="en-US" sz="2000" dirty="0" smtClean="0">
                <a:latin typeface="Arial" charset="0"/>
              </a:rPr>
              <a:t>Microsoft XLSX spreadsheets</a:t>
            </a: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2" name="Title 1"/>
          <p:cNvSpPr>
            <a:spLocks noGrp="1"/>
          </p:cNvSpPr>
          <p:nvPr>
            <p:ph type="title"/>
          </p:nvPr>
        </p:nvSpPr>
        <p:spPr/>
        <p:txBody>
          <a:bodyPr/>
          <a:lstStyle/>
          <a:p>
            <a:r>
              <a:rPr lang="en-US" dirty="0">
                <a:solidFill>
                  <a:schemeClr val="accent2"/>
                </a:solidFill>
              </a:rPr>
              <a:t>Digitally Accessible </a:t>
            </a:r>
            <a:r>
              <a:rPr lang="en-US" dirty="0" smtClean="0">
                <a:solidFill>
                  <a:schemeClr val="accent2"/>
                </a:solidFill>
              </a:rPr>
              <a:t>≠ Machine-Readable</a:t>
            </a:r>
            <a:endParaRPr lang="en-US" dirty="0"/>
          </a:p>
        </p:txBody>
      </p:sp>
    </p:spTree>
    <p:extLst>
      <p:ext uri="{BB962C8B-B14F-4D97-AF65-F5344CB8AC3E}">
        <p14:creationId xmlns:p14="http://schemas.microsoft.com/office/powerpoint/2010/main" val="194283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3" name="Content Placeholder 2"/>
          <p:cNvSpPr>
            <a:spLocks noGrp="1"/>
          </p:cNvSpPr>
          <p:nvPr>
            <p:ph idx="1"/>
          </p:nvPr>
        </p:nvSpPr>
        <p:spPr>
          <a:xfrm>
            <a:off x="523301" y="1395317"/>
            <a:ext cx="8229600" cy="4404648"/>
          </a:xfrm>
        </p:spPr>
        <p:txBody>
          <a:bodyPr>
            <a:noAutofit/>
          </a:bodyPr>
          <a:lstStyle/>
          <a:p>
            <a:pPr eaLnBrk="0" fontAlgn="base" hangingPunct="0">
              <a:spcBef>
                <a:spcPct val="30000"/>
              </a:spcBef>
              <a:spcAft>
                <a:spcPct val="0"/>
              </a:spcAft>
              <a:defRPr/>
            </a:pPr>
            <a:r>
              <a:rPr lang="en-US" sz="3200" dirty="0" smtClean="0">
                <a:latin typeface="Arial" charset="0"/>
              </a:rPr>
              <a:t>Structural </a:t>
            </a:r>
            <a:r>
              <a:rPr lang="en-US" sz="3200" dirty="0">
                <a:latin typeface="Arial" charset="0"/>
              </a:rPr>
              <a:t>relation between elements is explicit in the way the data is stored </a:t>
            </a:r>
            <a:r>
              <a:rPr lang="en-US" sz="3200" dirty="0" smtClean="0">
                <a:latin typeface="Arial" charset="0"/>
              </a:rPr>
              <a:t>on a computer disk</a:t>
            </a:r>
          </a:p>
          <a:p>
            <a:pPr lvl="1" eaLnBrk="0" fontAlgn="base" hangingPunct="0">
              <a:spcBef>
                <a:spcPct val="30000"/>
              </a:spcBef>
              <a:spcAft>
                <a:spcPct val="0"/>
              </a:spcAft>
              <a:defRPr/>
            </a:pPr>
            <a:r>
              <a:rPr lang="en-US" sz="2800" dirty="0" smtClean="0">
                <a:latin typeface="Arial" charset="0"/>
              </a:rPr>
              <a:t>XML and JSON allow many types of structure</a:t>
            </a:r>
          </a:p>
          <a:p>
            <a:pPr eaLnBrk="0" fontAlgn="base" hangingPunct="0">
              <a:spcBef>
                <a:spcPct val="30000"/>
              </a:spcBef>
              <a:spcAft>
                <a:spcPct val="0"/>
              </a:spcAft>
              <a:defRPr/>
            </a:pPr>
            <a:r>
              <a:rPr lang="en-US" sz="3200" dirty="0" smtClean="0">
                <a:latin typeface="Arial" charset="0"/>
              </a:rPr>
              <a:t>Computers </a:t>
            </a:r>
            <a:r>
              <a:rPr lang="en-US" sz="3200" dirty="0">
                <a:latin typeface="Arial" charset="0"/>
              </a:rPr>
              <a:t>can’t interpret </a:t>
            </a:r>
            <a:r>
              <a:rPr lang="en-US" sz="3200" dirty="0" smtClean="0">
                <a:latin typeface="Arial" charset="0"/>
              </a:rPr>
              <a:t>the </a:t>
            </a:r>
            <a:r>
              <a:rPr lang="en-US" sz="3200" dirty="0">
                <a:latin typeface="Arial" charset="0"/>
              </a:rPr>
              <a:t>data unless it is </a:t>
            </a:r>
            <a:r>
              <a:rPr lang="en-US" sz="3200" dirty="0" smtClean="0">
                <a:latin typeface="Arial" charset="0"/>
              </a:rPr>
              <a:t>structured</a:t>
            </a:r>
          </a:p>
          <a:p>
            <a:pPr lvl="1" eaLnBrk="0" fontAlgn="base" hangingPunct="0">
              <a:spcBef>
                <a:spcPct val="30000"/>
              </a:spcBef>
              <a:spcAft>
                <a:spcPct val="0"/>
              </a:spcAft>
              <a:defRPr/>
            </a:pPr>
            <a:r>
              <a:rPr lang="en-US" sz="2800" dirty="0" smtClean="0">
                <a:latin typeface="Arial" charset="0"/>
              </a:rPr>
              <a:t>PDF &amp; Word docs reflect positioning of entities on the page</a:t>
            </a:r>
          </a:p>
          <a:p>
            <a:pPr lvl="2" eaLnBrk="0" fontAlgn="base" hangingPunct="0">
              <a:spcBef>
                <a:spcPct val="30000"/>
              </a:spcBef>
              <a:spcAft>
                <a:spcPct val="0"/>
              </a:spcAft>
              <a:defRPr/>
            </a:pPr>
            <a:r>
              <a:rPr lang="en-US" sz="2400" dirty="0" smtClean="0">
                <a:latin typeface="Arial" charset="0"/>
              </a:rPr>
              <a:t>Do not reflect logical structure</a:t>
            </a:r>
            <a:endParaRPr lang="en-US" sz="2400" dirty="0">
              <a:latin typeface="Arial" charset="0"/>
            </a:endParaRP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2" name="Title 1"/>
          <p:cNvSpPr>
            <a:spLocks noGrp="1"/>
          </p:cNvSpPr>
          <p:nvPr>
            <p:ph type="title"/>
          </p:nvPr>
        </p:nvSpPr>
        <p:spPr/>
        <p:txBody>
          <a:bodyPr/>
          <a:lstStyle/>
          <a:p>
            <a:r>
              <a:rPr lang="en-US" dirty="0" smtClean="0">
                <a:solidFill>
                  <a:schemeClr val="accent2"/>
                </a:solidFill>
              </a:rPr>
              <a:t>Structured Data</a:t>
            </a:r>
            <a:endParaRPr lang="en-US" dirty="0"/>
          </a:p>
        </p:txBody>
      </p:sp>
    </p:spTree>
    <p:extLst>
      <p:ext uri="{BB962C8B-B14F-4D97-AF65-F5344CB8AC3E}">
        <p14:creationId xmlns:p14="http://schemas.microsoft.com/office/powerpoint/2010/main" val="73914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3" name="Content Placeholder 2"/>
          <p:cNvSpPr>
            <a:spLocks noGrp="1"/>
          </p:cNvSpPr>
          <p:nvPr>
            <p:ph idx="1"/>
          </p:nvPr>
        </p:nvSpPr>
        <p:spPr>
          <a:xfrm>
            <a:off x="523301" y="1449909"/>
            <a:ext cx="8229600" cy="4404648"/>
          </a:xfrm>
        </p:spPr>
        <p:txBody>
          <a:bodyPr>
            <a:noAutofit/>
          </a:bodyPr>
          <a:lstStyle/>
          <a:p>
            <a:pPr eaLnBrk="0" fontAlgn="base" hangingPunct="0">
              <a:spcBef>
                <a:spcPct val="30000"/>
              </a:spcBef>
              <a:spcAft>
                <a:spcPct val="0"/>
              </a:spcAft>
              <a:defRPr/>
            </a:pPr>
            <a:r>
              <a:rPr lang="en-US" sz="3200" dirty="0" smtClean="0">
                <a:latin typeface="Arial" charset="0"/>
              </a:rPr>
              <a:t>FAIR Data Principles</a:t>
            </a:r>
          </a:p>
          <a:p>
            <a:pPr lvl="1" eaLnBrk="0" fontAlgn="base" hangingPunct="0">
              <a:spcBef>
                <a:spcPct val="30000"/>
              </a:spcBef>
              <a:spcAft>
                <a:spcPct val="0"/>
              </a:spcAft>
              <a:defRPr/>
            </a:pPr>
            <a:r>
              <a:rPr lang="en-US" sz="2800" dirty="0" smtClean="0">
                <a:latin typeface="Arial" charset="0"/>
              </a:rPr>
              <a:t>Findable</a:t>
            </a:r>
          </a:p>
          <a:p>
            <a:pPr lvl="1" eaLnBrk="0" fontAlgn="base" hangingPunct="0">
              <a:spcBef>
                <a:spcPct val="30000"/>
              </a:spcBef>
              <a:spcAft>
                <a:spcPct val="0"/>
              </a:spcAft>
              <a:defRPr/>
            </a:pPr>
            <a:r>
              <a:rPr lang="en-US" sz="2800" dirty="0" smtClean="0">
                <a:latin typeface="Arial" charset="0"/>
              </a:rPr>
              <a:t>Accessible</a:t>
            </a:r>
          </a:p>
          <a:p>
            <a:pPr lvl="1" eaLnBrk="0" fontAlgn="base" hangingPunct="0">
              <a:spcBef>
                <a:spcPct val="30000"/>
              </a:spcBef>
              <a:spcAft>
                <a:spcPct val="0"/>
              </a:spcAft>
              <a:defRPr/>
            </a:pPr>
            <a:r>
              <a:rPr lang="en-US" sz="2800" dirty="0" smtClean="0">
                <a:latin typeface="Arial" charset="0"/>
              </a:rPr>
              <a:t>Interoperable</a:t>
            </a:r>
          </a:p>
          <a:p>
            <a:pPr lvl="1" eaLnBrk="0" fontAlgn="base" hangingPunct="0">
              <a:spcBef>
                <a:spcPct val="30000"/>
              </a:spcBef>
              <a:spcAft>
                <a:spcPct val="0"/>
              </a:spcAft>
              <a:defRPr/>
            </a:pPr>
            <a:r>
              <a:rPr lang="en-US" sz="2800" dirty="0" smtClean="0">
                <a:latin typeface="Arial" charset="0"/>
              </a:rPr>
              <a:t>Reusable</a:t>
            </a:r>
          </a:p>
          <a:p>
            <a:pPr eaLnBrk="0" fontAlgn="base" hangingPunct="0">
              <a:spcBef>
                <a:spcPct val="30000"/>
              </a:spcBef>
              <a:spcAft>
                <a:spcPct val="0"/>
              </a:spcAft>
              <a:defRPr/>
            </a:pPr>
            <a:r>
              <a:rPr lang="en-US" sz="3200" dirty="0" smtClean="0">
                <a:latin typeface="Arial" charset="0"/>
              </a:rPr>
              <a:t>Flexibility / Integrity</a:t>
            </a:r>
          </a:p>
          <a:p>
            <a:pPr eaLnBrk="0" fontAlgn="base" hangingPunct="0">
              <a:spcBef>
                <a:spcPct val="30000"/>
              </a:spcBef>
              <a:spcAft>
                <a:spcPct val="0"/>
              </a:spcAft>
              <a:defRPr/>
            </a:pPr>
            <a:r>
              <a:rPr lang="en-US" sz="3200" dirty="0" smtClean="0">
                <a:latin typeface="Arial" charset="0"/>
              </a:rPr>
              <a:t>Transparency</a:t>
            </a:r>
          </a:p>
          <a:p>
            <a:pPr eaLnBrk="0" fontAlgn="base" hangingPunct="0">
              <a:spcBef>
                <a:spcPct val="30000"/>
              </a:spcBef>
              <a:spcAft>
                <a:spcPct val="0"/>
              </a:spcAft>
              <a:defRPr/>
            </a:pPr>
            <a:r>
              <a:rPr lang="en-US" sz="3200" dirty="0" smtClean="0">
                <a:latin typeface="Arial" charset="0"/>
              </a:rPr>
              <a:t>U.S. Federal Government Executive Order</a:t>
            </a:r>
            <a:endParaRPr lang="en-US" dirty="0">
              <a:latin typeface="Arial" charset="0"/>
            </a:endParaRPr>
          </a:p>
          <a:p>
            <a:pPr marL="0" indent="0" eaLnBrk="0" fontAlgn="base" hangingPunct="0">
              <a:spcBef>
                <a:spcPct val="30000"/>
              </a:spcBef>
              <a:spcAft>
                <a:spcPct val="0"/>
              </a:spcAft>
              <a:buNone/>
              <a:defRPr/>
            </a:pPr>
            <a:endParaRPr lang="en-US" sz="3200" dirty="0" smtClean="0">
              <a:latin typeface="Arial" charset="0"/>
            </a:endParaRP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3200" dirty="0">
              <a:latin typeface="Arial" charset="0"/>
            </a:endParaRP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2" name="Title 1"/>
          <p:cNvSpPr>
            <a:spLocks noGrp="1"/>
          </p:cNvSpPr>
          <p:nvPr>
            <p:ph type="title"/>
          </p:nvPr>
        </p:nvSpPr>
        <p:spPr/>
        <p:txBody>
          <a:bodyPr/>
          <a:lstStyle/>
          <a:p>
            <a:r>
              <a:rPr lang="en-US" dirty="0" smtClean="0">
                <a:solidFill>
                  <a:schemeClr val="accent2"/>
                </a:solidFill>
              </a:rPr>
              <a:t>Why is Machine-Readable Desired?</a:t>
            </a:r>
            <a:endParaRPr lang="en-US" dirty="0"/>
          </a:p>
        </p:txBody>
      </p:sp>
    </p:spTree>
    <p:extLst>
      <p:ext uri="{BB962C8B-B14F-4D97-AF65-F5344CB8AC3E}">
        <p14:creationId xmlns:p14="http://schemas.microsoft.com/office/powerpoint/2010/main" val="705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56423</TotalTime>
  <Words>4161</Words>
  <Application>Microsoft Office PowerPoint</Application>
  <PresentationFormat>On-screen Show (4:3)</PresentationFormat>
  <Paragraphs>327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1_Office Theme</vt:lpstr>
      <vt:lpstr>Welcome to the webinar</vt:lpstr>
      <vt:lpstr>Making Data Machine-Readable</vt:lpstr>
      <vt:lpstr>Today’s Agenda</vt:lpstr>
      <vt:lpstr>What is “Machine-Readable”?</vt:lpstr>
      <vt:lpstr>What is “Machine-Readable”?</vt:lpstr>
      <vt:lpstr>Automatic Data Transformation</vt:lpstr>
      <vt:lpstr>Digitally Accessible ≠ Machine-Readable</vt:lpstr>
      <vt:lpstr>Structured Data</vt:lpstr>
      <vt:lpstr>Why is Machine-Readable Desired?</vt:lpstr>
      <vt:lpstr>Preferred Data Formats</vt:lpstr>
      <vt:lpstr>Converting Your Data To CSV</vt:lpstr>
      <vt:lpstr>Tidy Data Principles</vt:lpstr>
      <vt:lpstr>Sample Data Formatting</vt:lpstr>
      <vt:lpstr>Sample Data Formatting</vt:lpstr>
      <vt:lpstr>Sample Data Formatting</vt:lpstr>
      <vt:lpstr>Sample Data Formatting</vt:lpstr>
      <vt:lpstr>Sample Data Formatting</vt:lpstr>
      <vt:lpstr>Sample Data Formatting</vt:lpstr>
      <vt:lpstr>Sample Data Formatting</vt:lpstr>
      <vt:lpstr>Sample Data Formatting</vt:lpstr>
      <vt:lpstr>Sample Data Formatting</vt:lpstr>
      <vt:lpstr>Sample Data Formatting</vt:lpstr>
      <vt:lpstr>Features of Machine-Readable CSVs</vt:lpstr>
      <vt:lpstr>Summary</vt:lpstr>
      <vt:lpstr>Questions?</vt:lpstr>
    </vt:vector>
  </TitlesOfParts>
  <Company>NLM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Erin.Antognoli@ARS.USDA.GOV</dc:creator>
  <cp:lastModifiedBy>Antognoli, Erin - ARS</cp:lastModifiedBy>
  <cp:revision>2016</cp:revision>
  <cp:lastPrinted>2017-11-08T15:44:04Z</cp:lastPrinted>
  <dcterms:created xsi:type="dcterms:W3CDTF">2000-06-21T12:49:48Z</dcterms:created>
  <dcterms:modified xsi:type="dcterms:W3CDTF">2018-12-20T21:09:35Z</dcterms:modified>
</cp:coreProperties>
</file>