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1" r:id="rId1"/>
  </p:sldMasterIdLst>
  <p:notesMasterIdLst>
    <p:notesMasterId r:id="rId35"/>
  </p:notesMasterIdLst>
  <p:handoutMasterIdLst>
    <p:handoutMasterId r:id="rId36"/>
  </p:handoutMasterIdLst>
  <p:sldIdLst>
    <p:sldId id="533" r:id="rId2"/>
    <p:sldId id="574" r:id="rId3"/>
    <p:sldId id="556" r:id="rId4"/>
    <p:sldId id="589" r:id="rId5"/>
    <p:sldId id="575" r:id="rId6"/>
    <p:sldId id="586" r:id="rId7"/>
    <p:sldId id="600" r:id="rId8"/>
    <p:sldId id="576" r:id="rId9"/>
    <p:sldId id="558" r:id="rId10"/>
    <p:sldId id="580" r:id="rId11"/>
    <p:sldId id="592" r:id="rId12"/>
    <p:sldId id="599" r:id="rId13"/>
    <p:sldId id="585" r:id="rId14"/>
    <p:sldId id="603" r:id="rId15"/>
    <p:sldId id="578" r:id="rId16"/>
    <p:sldId id="591" r:id="rId17"/>
    <p:sldId id="588" r:id="rId18"/>
    <p:sldId id="590" r:id="rId19"/>
    <p:sldId id="594" r:id="rId20"/>
    <p:sldId id="583" r:id="rId21"/>
    <p:sldId id="584" r:id="rId22"/>
    <p:sldId id="587" r:id="rId23"/>
    <p:sldId id="596" r:id="rId24"/>
    <p:sldId id="595" r:id="rId25"/>
    <p:sldId id="597" r:id="rId26"/>
    <p:sldId id="598" r:id="rId27"/>
    <p:sldId id="601" r:id="rId28"/>
    <p:sldId id="602" r:id="rId29"/>
    <p:sldId id="593" r:id="rId30"/>
    <p:sldId id="582" r:id="rId31"/>
    <p:sldId id="579" r:id="rId32"/>
    <p:sldId id="577" r:id="rId33"/>
    <p:sldId id="545" r:id="rId34"/>
  </p:sldIdLst>
  <p:sldSz cx="9144000" cy="6858000" type="screen4x3"/>
  <p:notesSz cx="7026275" cy="93122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347">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33">
          <p15:clr>
            <a:srgbClr val="A4A3A4"/>
          </p15:clr>
        </p15:guide>
        <p15:guide id="4"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FEF9F4"/>
    <a:srgbClr val="66FF99"/>
    <a:srgbClr val="00CC99"/>
    <a:srgbClr val="006600"/>
    <a:srgbClr val="99CCFF"/>
    <a:srgbClr val="0066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5000" autoAdjust="0"/>
  </p:normalViewPr>
  <p:slideViewPr>
    <p:cSldViewPr snapToGrid="0">
      <p:cViewPr varScale="1">
        <p:scale>
          <a:sx n="53" d="100"/>
          <a:sy n="53" d="100"/>
        </p:scale>
        <p:origin x="582" y="36"/>
      </p:cViewPr>
      <p:guideLst>
        <p:guide orient="horz" pos="347"/>
        <p:guide pos="2880"/>
      </p:guideLst>
    </p:cSldViewPr>
  </p:slideViewPr>
  <p:outlineViewPr>
    <p:cViewPr>
      <p:scale>
        <a:sx n="33" d="100"/>
        <a:sy n="33" d="100"/>
      </p:scale>
      <p:origin x="0" y="-186"/>
    </p:cViewPr>
  </p:outlin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5" d="100"/>
          <a:sy n="75" d="100"/>
        </p:scale>
        <p:origin x="2850" y="54"/>
      </p:cViewPr>
      <p:guideLst>
        <p:guide orient="horz" pos="2928"/>
        <p:guide pos="2208"/>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053B36-E459-4699-9118-038C8F52F23D}" type="doc">
      <dgm:prSet loTypeId="urn:microsoft.com/office/officeart/2005/8/layout/cycle5" loCatId="cycle" qsTypeId="urn:microsoft.com/office/officeart/2005/8/quickstyle/simple3" qsCatId="simple" csTypeId="urn:microsoft.com/office/officeart/2005/8/colors/accent1_3" csCatId="accent1" phldr="1"/>
      <dgm:spPr/>
      <dgm:t>
        <a:bodyPr/>
        <a:lstStyle/>
        <a:p>
          <a:endParaRPr lang="en-US"/>
        </a:p>
      </dgm:t>
    </dgm:pt>
    <dgm:pt modelId="{97D4A84A-FD53-4C89-8766-B5C0A5025285}">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Assure</a:t>
          </a:r>
        </a:p>
      </dgm:t>
    </dgm:pt>
    <dgm:pt modelId="{83CF93A1-5BFE-4327-89FC-F3B074DB56BE}" type="parTrans" cxnId="{37BF8AAE-F2D1-47FD-80C7-85A2611AA334}">
      <dgm:prSet/>
      <dgm:spPr/>
      <dgm:t>
        <a:bodyPr/>
        <a:lstStyle/>
        <a:p>
          <a:endParaRPr lang="en-US" sz="1400" b="0"/>
        </a:p>
      </dgm:t>
    </dgm:pt>
    <dgm:pt modelId="{5FD615BE-97D0-4C69-8037-060D7CF45582}" type="sibTrans" cxnId="{37BF8AAE-F2D1-47FD-80C7-85A2611AA334}">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D826B2FE-5AC9-47EE-AEB3-142395FBDE71}">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Preserve</a:t>
          </a:r>
        </a:p>
      </dgm:t>
    </dgm:pt>
    <dgm:pt modelId="{CB1A36D4-FDE9-48F2-98C9-29576A48DEAF}" type="parTrans" cxnId="{BCD343DC-1B85-4FCF-817B-24887D1B3E23}">
      <dgm:prSet/>
      <dgm:spPr/>
      <dgm:t>
        <a:bodyPr/>
        <a:lstStyle/>
        <a:p>
          <a:endParaRPr lang="en-US" sz="1400" b="0"/>
        </a:p>
      </dgm:t>
    </dgm:pt>
    <dgm:pt modelId="{E81A7496-7C34-4DBF-9C3D-D0A2A73191C8}" type="sibTrans" cxnId="{BCD343DC-1B85-4FCF-817B-24887D1B3E23}">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661A4A79-0AAA-4C36-BEAB-A61C849008FA}">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Discover</a:t>
          </a:r>
        </a:p>
      </dgm:t>
    </dgm:pt>
    <dgm:pt modelId="{1B4B79AA-B091-4787-A5DB-5E75A9449EAF}" type="parTrans" cxnId="{6C6D0C39-16F5-4C23-93FF-663C03421B62}">
      <dgm:prSet/>
      <dgm:spPr/>
      <dgm:t>
        <a:bodyPr/>
        <a:lstStyle/>
        <a:p>
          <a:endParaRPr lang="en-US" sz="1400" b="0"/>
        </a:p>
      </dgm:t>
    </dgm:pt>
    <dgm:pt modelId="{F97789DC-0FAD-4C2E-AB9D-457E85023924}" type="sibTrans" cxnId="{6C6D0C39-16F5-4C23-93FF-663C03421B62}">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A8FAAA24-3DB7-4AFE-8D6E-1FF127F6A8FE}">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Integrate</a:t>
          </a:r>
        </a:p>
      </dgm:t>
    </dgm:pt>
    <dgm:pt modelId="{83664775-34AE-41A2-A40A-AEE1DCB28F5A}" type="parTrans" cxnId="{0FEACBE7-9877-46A8-9701-E31093846DBA}">
      <dgm:prSet/>
      <dgm:spPr/>
      <dgm:t>
        <a:bodyPr/>
        <a:lstStyle/>
        <a:p>
          <a:endParaRPr lang="en-US" sz="1400" b="0"/>
        </a:p>
      </dgm:t>
    </dgm:pt>
    <dgm:pt modelId="{8ED530B9-2AE0-4731-B182-B27C1D10B60C}" type="sibTrans" cxnId="{0FEACBE7-9877-46A8-9701-E31093846DBA}">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78A95A28-5B18-4CAB-A8F7-FCAAA6066699}">
      <dgm:prSet custT="1"/>
      <dgm:spPr>
        <a:gradFill flip="none" rotWithShape="1">
          <a:gsLst>
            <a:gs pos="0">
              <a:schemeClr val="bg1"/>
            </a:gs>
            <a:gs pos="100000">
              <a:srgbClr val="99C9C7"/>
            </a:gs>
          </a:gsLst>
          <a:lin ang="5400000" scaled="0"/>
          <a:tileRect/>
        </a:gradFill>
        <a:ln>
          <a:solidFill>
            <a:srgbClr val="457184"/>
          </a:solidFill>
        </a:ln>
      </dgm:spPr>
      <dgm:t>
        <a:bodyPr/>
        <a:lstStyle/>
        <a:p>
          <a:r>
            <a:rPr lang="en-US" sz="2000" dirty="0" smtClean="0">
              <a:solidFill>
                <a:srgbClr val="186072"/>
              </a:solidFill>
            </a:rPr>
            <a:t>Analyze</a:t>
          </a:r>
        </a:p>
      </dgm:t>
    </dgm:pt>
    <dgm:pt modelId="{6BE8ECF0-24C5-40B1-9F35-926034AD3A7E}" type="parTrans" cxnId="{DDE8938D-9B46-4EEC-9D74-69D38C6AE27D}">
      <dgm:prSet/>
      <dgm:spPr/>
      <dgm:t>
        <a:bodyPr/>
        <a:lstStyle/>
        <a:p>
          <a:endParaRPr lang="en-US" sz="1400" b="0"/>
        </a:p>
      </dgm:t>
    </dgm:pt>
    <dgm:pt modelId="{DA16D8F2-7AA0-43B2-99A1-9E110743886E}" type="sibTrans" cxnId="{DDE8938D-9B46-4EEC-9D74-69D38C6AE27D}">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4AD66445-1D35-5E4B-97CB-F1868A81F976}">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Plan</a:t>
          </a:r>
          <a:endParaRPr lang="en-US" sz="2000" dirty="0">
            <a:solidFill>
              <a:srgbClr val="186072"/>
            </a:solidFill>
          </a:endParaRPr>
        </a:p>
      </dgm:t>
    </dgm:pt>
    <dgm:pt modelId="{D6E6296C-8865-CD45-8B84-2CE77AEEFEAD}" type="parTrans" cxnId="{6FA06DDC-0F38-DE42-863F-EB8F7A4572BE}">
      <dgm:prSet/>
      <dgm:spPr/>
      <dgm:t>
        <a:bodyPr/>
        <a:lstStyle/>
        <a:p>
          <a:endParaRPr lang="en-US" sz="1400" b="0"/>
        </a:p>
      </dgm:t>
    </dgm:pt>
    <dgm:pt modelId="{03570386-4604-4B40-84F0-E9CB1E7DA604}" type="sibTrans" cxnId="{6FA06DDC-0F38-DE42-863F-EB8F7A4572BE}">
      <dgm:prSet/>
      <dgm:spPr>
        <a:ln w="28575" cap="flat" cmpd="sng" algn="ctr">
          <a:solidFill>
            <a:srgbClr val="186072"/>
          </a:solidFill>
          <a:prstDash val="solid"/>
          <a:round/>
          <a:headEnd type="none" w="med" len="med"/>
          <a:tailEnd type="arrow" w="med" len="med"/>
        </a:ln>
      </dgm:spPr>
      <dgm:t>
        <a:bodyPr/>
        <a:lstStyle/>
        <a:p>
          <a:endParaRPr lang="en-US" sz="1400" b="0" dirty="0"/>
        </a:p>
      </dgm:t>
    </dgm:pt>
    <dgm:pt modelId="{CA9A9111-DB94-5549-9608-EEE6A3A2D980}">
      <dgm:prSe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Describe</a:t>
          </a:r>
          <a:endParaRPr lang="en-US" sz="2000" b="1" dirty="0">
            <a:solidFill>
              <a:srgbClr val="186072"/>
            </a:solidFill>
          </a:endParaRPr>
        </a:p>
      </dgm:t>
    </dgm:pt>
    <dgm:pt modelId="{C02256F6-1491-DF41-85E7-7AB4145834E4}" type="parTrans" cxnId="{669CCB14-E5B8-CC48-BF1D-459F50D6BB21}">
      <dgm:prSet/>
      <dgm:spPr/>
      <dgm:t>
        <a:bodyPr/>
        <a:lstStyle/>
        <a:p>
          <a:endParaRPr lang="en-US" sz="1400" b="0"/>
        </a:p>
      </dgm:t>
    </dgm:pt>
    <dgm:pt modelId="{99C07F7C-24F7-F44B-8AEB-A4EC5174B3B9}" type="sibTrans" cxnId="{669CCB14-E5B8-CC48-BF1D-459F50D6BB21}">
      <dgm:prSet/>
      <dgm:spPr>
        <a:ln w="28575" cap="flat" cmpd="sng" algn="ctr">
          <a:solidFill>
            <a:srgbClr val="186072"/>
          </a:solidFill>
          <a:prstDash val="solid"/>
          <a:round/>
          <a:headEnd type="none" w="med" len="med"/>
          <a:tailEnd type="arrow" w="med" len="med"/>
        </a:ln>
      </dgm:spPr>
      <dgm:t>
        <a:bodyPr/>
        <a:lstStyle/>
        <a:p>
          <a:endParaRPr lang="en-US" sz="1400" b="0"/>
        </a:p>
      </dgm:t>
    </dgm:pt>
    <dgm:pt modelId="{167BEB73-3A00-7345-985F-605B40EEBA4D}">
      <dgm:prSet phldrT="[Text]" custT="1"/>
      <dgm:spPr>
        <a:gradFill flip="none" rotWithShape="0">
          <a:gsLst>
            <a:gs pos="0">
              <a:schemeClr val="bg1"/>
            </a:gs>
            <a:gs pos="100000">
              <a:srgbClr val="99C9C7"/>
            </a:gs>
          </a:gsLst>
          <a:lin ang="5400000" scaled="0"/>
          <a:tileRect/>
        </a:gradFill>
        <a:ln>
          <a:solidFill>
            <a:srgbClr val="186072"/>
          </a:solidFill>
        </a:ln>
      </dgm:spPr>
      <dgm:t>
        <a:bodyPr/>
        <a:lstStyle/>
        <a:p>
          <a:r>
            <a:rPr lang="en-US" sz="2000" dirty="0" smtClean="0">
              <a:solidFill>
                <a:srgbClr val="186072"/>
              </a:solidFill>
            </a:rPr>
            <a:t>Collect</a:t>
          </a:r>
          <a:endParaRPr lang="en-US" sz="2000" dirty="0">
            <a:solidFill>
              <a:srgbClr val="186072"/>
            </a:solidFill>
          </a:endParaRPr>
        </a:p>
      </dgm:t>
    </dgm:pt>
    <dgm:pt modelId="{DAAA6469-0CAE-2B4A-86DE-BE4B0168B09C}" type="parTrans" cxnId="{D60B4FF1-27EE-5447-9766-00F07C82332B}">
      <dgm:prSet/>
      <dgm:spPr/>
      <dgm:t>
        <a:bodyPr/>
        <a:lstStyle/>
        <a:p>
          <a:endParaRPr lang="en-US"/>
        </a:p>
      </dgm:t>
    </dgm:pt>
    <dgm:pt modelId="{16A220BF-2A6B-A246-BD86-15A7663B08AE}" type="sibTrans" cxnId="{D60B4FF1-27EE-5447-9766-00F07C82332B}">
      <dgm:prSet/>
      <dgm:spPr>
        <a:solidFill>
          <a:schemeClr val="accent1"/>
        </a:solidFill>
        <a:ln w="28575">
          <a:solidFill>
            <a:srgbClr val="186072"/>
          </a:solidFill>
        </a:ln>
      </dgm:spPr>
      <dgm:t>
        <a:bodyPr/>
        <a:lstStyle/>
        <a:p>
          <a:endParaRPr lang="en-US"/>
        </a:p>
      </dgm:t>
    </dgm:pt>
    <dgm:pt modelId="{6A20FEC1-C6EF-4469-886F-1FB4E4E06963}" type="pres">
      <dgm:prSet presAssocID="{65053B36-E459-4699-9118-038C8F52F23D}" presName="cycle" presStyleCnt="0">
        <dgm:presLayoutVars>
          <dgm:dir/>
          <dgm:resizeHandles val="exact"/>
        </dgm:presLayoutVars>
      </dgm:prSet>
      <dgm:spPr/>
      <dgm:t>
        <a:bodyPr/>
        <a:lstStyle/>
        <a:p>
          <a:endParaRPr lang="en-US"/>
        </a:p>
      </dgm:t>
    </dgm:pt>
    <dgm:pt modelId="{F21E2F18-F043-2846-95DB-CBAA147D529B}" type="pres">
      <dgm:prSet presAssocID="{4AD66445-1D35-5E4B-97CB-F1868A81F976}" presName="node" presStyleLbl="node1" presStyleIdx="0" presStyleCnt="8" custScaleX="127875" custScaleY="74911">
        <dgm:presLayoutVars>
          <dgm:bulletEnabled val="1"/>
        </dgm:presLayoutVars>
      </dgm:prSet>
      <dgm:spPr/>
      <dgm:t>
        <a:bodyPr/>
        <a:lstStyle/>
        <a:p>
          <a:endParaRPr lang="en-US"/>
        </a:p>
      </dgm:t>
    </dgm:pt>
    <dgm:pt modelId="{3DAA6B48-225A-4840-B4FD-B5777A24A577}" type="pres">
      <dgm:prSet presAssocID="{4AD66445-1D35-5E4B-97CB-F1868A81F976}" presName="spNode" presStyleCnt="0"/>
      <dgm:spPr/>
      <dgm:t>
        <a:bodyPr/>
        <a:lstStyle/>
        <a:p>
          <a:endParaRPr lang="en-US"/>
        </a:p>
      </dgm:t>
    </dgm:pt>
    <dgm:pt modelId="{8864FD29-B527-0A45-AF38-136A7CA3EA73}" type="pres">
      <dgm:prSet presAssocID="{03570386-4604-4B40-84F0-E9CB1E7DA604}" presName="sibTrans" presStyleLbl="sibTrans1D1" presStyleIdx="0" presStyleCnt="8"/>
      <dgm:spPr/>
      <dgm:t>
        <a:bodyPr/>
        <a:lstStyle/>
        <a:p>
          <a:endParaRPr lang="en-US"/>
        </a:p>
      </dgm:t>
    </dgm:pt>
    <dgm:pt modelId="{9ED3D520-3DE0-864B-ACAB-5B591616A6D9}" type="pres">
      <dgm:prSet presAssocID="{167BEB73-3A00-7345-985F-605B40EEBA4D}" presName="node" presStyleLbl="node1" presStyleIdx="1" presStyleCnt="8" custScaleX="127644" custScaleY="74877">
        <dgm:presLayoutVars>
          <dgm:bulletEnabled val="1"/>
        </dgm:presLayoutVars>
      </dgm:prSet>
      <dgm:spPr/>
      <dgm:t>
        <a:bodyPr/>
        <a:lstStyle/>
        <a:p>
          <a:endParaRPr lang="en-US"/>
        </a:p>
      </dgm:t>
    </dgm:pt>
    <dgm:pt modelId="{C1125BC2-4A5A-5C43-8663-E2876B3EEBFA}" type="pres">
      <dgm:prSet presAssocID="{167BEB73-3A00-7345-985F-605B40EEBA4D}" presName="spNode" presStyleCnt="0"/>
      <dgm:spPr/>
      <dgm:t>
        <a:bodyPr/>
        <a:lstStyle/>
        <a:p>
          <a:endParaRPr lang="en-US"/>
        </a:p>
      </dgm:t>
    </dgm:pt>
    <dgm:pt modelId="{3BACACFC-1124-AF4D-BBB2-76FDB50352A6}" type="pres">
      <dgm:prSet presAssocID="{16A220BF-2A6B-A246-BD86-15A7663B08AE}" presName="sibTrans" presStyleLbl="sibTrans1D1" presStyleIdx="1" presStyleCnt="8"/>
      <dgm:spPr/>
      <dgm:t>
        <a:bodyPr/>
        <a:lstStyle/>
        <a:p>
          <a:endParaRPr lang="en-US"/>
        </a:p>
      </dgm:t>
    </dgm:pt>
    <dgm:pt modelId="{F0A86B52-E2FF-4D63-93A1-E61D8377C34A}" type="pres">
      <dgm:prSet presAssocID="{97D4A84A-FD53-4C89-8766-B5C0A5025285}" presName="node" presStyleLbl="node1" presStyleIdx="2" presStyleCnt="8" custScaleX="127875" custScaleY="74911">
        <dgm:presLayoutVars>
          <dgm:bulletEnabled val="1"/>
        </dgm:presLayoutVars>
      </dgm:prSet>
      <dgm:spPr/>
      <dgm:t>
        <a:bodyPr/>
        <a:lstStyle/>
        <a:p>
          <a:endParaRPr lang="en-US"/>
        </a:p>
      </dgm:t>
    </dgm:pt>
    <dgm:pt modelId="{FDCC661F-5906-4C2E-95FD-42BD7C141BE9}" type="pres">
      <dgm:prSet presAssocID="{97D4A84A-FD53-4C89-8766-B5C0A5025285}" presName="spNode" presStyleCnt="0"/>
      <dgm:spPr/>
      <dgm:t>
        <a:bodyPr/>
        <a:lstStyle/>
        <a:p>
          <a:endParaRPr lang="en-US"/>
        </a:p>
      </dgm:t>
    </dgm:pt>
    <dgm:pt modelId="{A9CD118D-5A7B-4B7B-BEB0-016F1E217120}" type="pres">
      <dgm:prSet presAssocID="{5FD615BE-97D0-4C69-8037-060D7CF45582}" presName="sibTrans" presStyleLbl="sibTrans1D1" presStyleIdx="2" presStyleCnt="8"/>
      <dgm:spPr/>
      <dgm:t>
        <a:bodyPr/>
        <a:lstStyle/>
        <a:p>
          <a:endParaRPr lang="en-US"/>
        </a:p>
      </dgm:t>
    </dgm:pt>
    <dgm:pt modelId="{4BA36C64-20B8-A14E-8759-154A58F6D6C3}" type="pres">
      <dgm:prSet presAssocID="{CA9A9111-DB94-5549-9608-EEE6A3A2D980}" presName="node" presStyleLbl="node1" presStyleIdx="3" presStyleCnt="8" custScaleX="127875" custScaleY="74911">
        <dgm:presLayoutVars>
          <dgm:bulletEnabled val="1"/>
        </dgm:presLayoutVars>
      </dgm:prSet>
      <dgm:spPr/>
      <dgm:t>
        <a:bodyPr/>
        <a:lstStyle/>
        <a:p>
          <a:endParaRPr lang="en-US"/>
        </a:p>
      </dgm:t>
    </dgm:pt>
    <dgm:pt modelId="{6C64C368-C8AD-DC46-9E87-FF501AEF864A}" type="pres">
      <dgm:prSet presAssocID="{CA9A9111-DB94-5549-9608-EEE6A3A2D980}" presName="spNode" presStyleCnt="0"/>
      <dgm:spPr/>
      <dgm:t>
        <a:bodyPr/>
        <a:lstStyle/>
        <a:p>
          <a:endParaRPr lang="en-US"/>
        </a:p>
      </dgm:t>
    </dgm:pt>
    <dgm:pt modelId="{6A2CC0A6-BC38-5041-A60B-0DABCA6762C7}" type="pres">
      <dgm:prSet presAssocID="{99C07F7C-24F7-F44B-8AEB-A4EC5174B3B9}" presName="sibTrans" presStyleLbl="sibTrans1D1" presStyleIdx="3" presStyleCnt="8"/>
      <dgm:spPr/>
      <dgm:t>
        <a:bodyPr/>
        <a:lstStyle/>
        <a:p>
          <a:endParaRPr lang="en-US"/>
        </a:p>
      </dgm:t>
    </dgm:pt>
    <dgm:pt modelId="{1E7C3E94-8CB6-456F-B0D4-B3FA407A51A6}" type="pres">
      <dgm:prSet presAssocID="{D826B2FE-5AC9-47EE-AEB3-142395FBDE71}" presName="node" presStyleLbl="node1" presStyleIdx="4" presStyleCnt="8" custScaleX="127875" custScaleY="74911">
        <dgm:presLayoutVars>
          <dgm:bulletEnabled val="1"/>
        </dgm:presLayoutVars>
      </dgm:prSet>
      <dgm:spPr/>
      <dgm:t>
        <a:bodyPr/>
        <a:lstStyle/>
        <a:p>
          <a:endParaRPr lang="en-US"/>
        </a:p>
      </dgm:t>
    </dgm:pt>
    <dgm:pt modelId="{E838B6B8-75DF-4528-9C2A-BB7A7D07CE89}" type="pres">
      <dgm:prSet presAssocID="{D826B2FE-5AC9-47EE-AEB3-142395FBDE71}" presName="spNode" presStyleCnt="0"/>
      <dgm:spPr/>
      <dgm:t>
        <a:bodyPr/>
        <a:lstStyle/>
        <a:p>
          <a:endParaRPr lang="en-US"/>
        </a:p>
      </dgm:t>
    </dgm:pt>
    <dgm:pt modelId="{0FD4A519-10D4-4EE7-AC3E-EBD7D85740E2}" type="pres">
      <dgm:prSet presAssocID="{E81A7496-7C34-4DBF-9C3D-D0A2A73191C8}" presName="sibTrans" presStyleLbl="sibTrans1D1" presStyleIdx="4" presStyleCnt="8"/>
      <dgm:spPr/>
      <dgm:t>
        <a:bodyPr/>
        <a:lstStyle/>
        <a:p>
          <a:endParaRPr lang="en-US"/>
        </a:p>
      </dgm:t>
    </dgm:pt>
    <dgm:pt modelId="{25E735C8-6CA7-48F9-B4AF-4D9B92978769}" type="pres">
      <dgm:prSet presAssocID="{661A4A79-0AAA-4C36-BEAB-A61C849008FA}" presName="node" presStyleLbl="node1" presStyleIdx="5" presStyleCnt="8" custScaleX="127875" custScaleY="74911">
        <dgm:presLayoutVars>
          <dgm:bulletEnabled val="1"/>
        </dgm:presLayoutVars>
      </dgm:prSet>
      <dgm:spPr/>
      <dgm:t>
        <a:bodyPr/>
        <a:lstStyle/>
        <a:p>
          <a:endParaRPr lang="en-US"/>
        </a:p>
      </dgm:t>
    </dgm:pt>
    <dgm:pt modelId="{EC522338-C25D-4866-ABF3-7A3BB86AF8C6}" type="pres">
      <dgm:prSet presAssocID="{661A4A79-0AAA-4C36-BEAB-A61C849008FA}" presName="spNode" presStyleCnt="0"/>
      <dgm:spPr/>
      <dgm:t>
        <a:bodyPr/>
        <a:lstStyle/>
        <a:p>
          <a:endParaRPr lang="en-US"/>
        </a:p>
      </dgm:t>
    </dgm:pt>
    <dgm:pt modelId="{7DFDE678-6B1C-4BBC-A38E-46FB50420688}" type="pres">
      <dgm:prSet presAssocID="{F97789DC-0FAD-4C2E-AB9D-457E85023924}" presName="sibTrans" presStyleLbl="sibTrans1D1" presStyleIdx="5" presStyleCnt="8"/>
      <dgm:spPr/>
      <dgm:t>
        <a:bodyPr/>
        <a:lstStyle/>
        <a:p>
          <a:endParaRPr lang="en-US"/>
        </a:p>
      </dgm:t>
    </dgm:pt>
    <dgm:pt modelId="{E2536CDD-7DBF-4C6B-85BF-882FE6A71FDF}" type="pres">
      <dgm:prSet presAssocID="{A8FAAA24-3DB7-4AFE-8D6E-1FF127F6A8FE}" presName="node" presStyleLbl="node1" presStyleIdx="6" presStyleCnt="8" custScaleX="148566" custScaleY="74911">
        <dgm:presLayoutVars>
          <dgm:bulletEnabled val="1"/>
        </dgm:presLayoutVars>
      </dgm:prSet>
      <dgm:spPr/>
      <dgm:t>
        <a:bodyPr/>
        <a:lstStyle/>
        <a:p>
          <a:endParaRPr lang="en-US"/>
        </a:p>
      </dgm:t>
    </dgm:pt>
    <dgm:pt modelId="{6D500B74-16A3-4CA0-A0E3-C2CBAAB4F994}" type="pres">
      <dgm:prSet presAssocID="{A8FAAA24-3DB7-4AFE-8D6E-1FF127F6A8FE}" presName="spNode" presStyleCnt="0"/>
      <dgm:spPr/>
      <dgm:t>
        <a:bodyPr/>
        <a:lstStyle/>
        <a:p>
          <a:endParaRPr lang="en-US"/>
        </a:p>
      </dgm:t>
    </dgm:pt>
    <dgm:pt modelId="{049616A8-A793-4C77-8E33-8F4622C118F7}" type="pres">
      <dgm:prSet presAssocID="{8ED530B9-2AE0-4731-B182-B27C1D10B60C}" presName="sibTrans" presStyleLbl="sibTrans1D1" presStyleIdx="6" presStyleCnt="8"/>
      <dgm:spPr/>
      <dgm:t>
        <a:bodyPr/>
        <a:lstStyle/>
        <a:p>
          <a:endParaRPr lang="en-US"/>
        </a:p>
      </dgm:t>
    </dgm:pt>
    <dgm:pt modelId="{3204064E-86B9-4A1D-AC40-6B3607D41628}" type="pres">
      <dgm:prSet presAssocID="{78A95A28-5B18-4CAB-A8F7-FCAAA6066699}" presName="node" presStyleLbl="node1" presStyleIdx="7" presStyleCnt="8" custScaleX="127875" custScaleY="74911">
        <dgm:presLayoutVars>
          <dgm:bulletEnabled val="1"/>
        </dgm:presLayoutVars>
      </dgm:prSet>
      <dgm:spPr/>
      <dgm:t>
        <a:bodyPr/>
        <a:lstStyle/>
        <a:p>
          <a:endParaRPr lang="en-US"/>
        </a:p>
      </dgm:t>
    </dgm:pt>
    <dgm:pt modelId="{285E9CCE-C7D2-4139-86F0-64E7E1C35BC1}" type="pres">
      <dgm:prSet presAssocID="{78A95A28-5B18-4CAB-A8F7-FCAAA6066699}" presName="spNode" presStyleCnt="0"/>
      <dgm:spPr/>
      <dgm:t>
        <a:bodyPr/>
        <a:lstStyle/>
        <a:p>
          <a:endParaRPr lang="en-US"/>
        </a:p>
      </dgm:t>
    </dgm:pt>
    <dgm:pt modelId="{19FF4228-BCF6-4DBF-AEE0-CF82A986A726}" type="pres">
      <dgm:prSet presAssocID="{DA16D8F2-7AA0-43B2-99A1-9E110743886E}" presName="sibTrans" presStyleLbl="sibTrans1D1" presStyleIdx="7" presStyleCnt="8"/>
      <dgm:spPr/>
      <dgm:t>
        <a:bodyPr/>
        <a:lstStyle/>
        <a:p>
          <a:endParaRPr lang="en-US"/>
        </a:p>
      </dgm:t>
    </dgm:pt>
  </dgm:ptLst>
  <dgm:cxnLst>
    <dgm:cxn modelId="{FF5B6A75-2579-468E-9433-CCFAE5E9BDE6}" type="presOf" srcId="{DA16D8F2-7AA0-43B2-99A1-9E110743886E}" destId="{19FF4228-BCF6-4DBF-AEE0-CF82A986A726}" srcOrd="0" destOrd="0" presId="urn:microsoft.com/office/officeart/2005/8/layout/cycle5"/>
    <dgm:cxn modelId="{37BF8AAE-F2D1-47FD-80C7-85A2611AA334}" srcId="{65053B36-E459-4699-9118-038C8F52F23D}" destId="{97D4A84A-FD53-4C89-8766-B5C0A5025285}" srcOrd="2" destOrd="0" parTransId="{83CF93A1-5BFE-4327-89FC-F3B074DB56BE}" sibTransId="{5FD615BE-97D0-4C69-8037-060D7CF45582}"/>
    <dgm:cxn modelId="{E68DD861-0A35-490E-A328-30FF4D66BCF9}" type="presOf" srcId="{16A220BF-2A6B-A246-BD86-15A7663B08AE}" destId="{3BACACFC-1124-AF4D-BBB2-76FDB50352A6}" srcOrd="0" destOrd="0" presId="urn:microsoft.com/office/officeart/2005/8/layout/cycle5"/>
    <dgm:cxn modelId="{832CB5FC-40F0-47E3-9A69-8ABDECA0FEBB}" type="presOf" srcId="{99C07F7C-24F7-F44B-8AEB-A4EC5174B3B9}" destId="{6A2CC0A6-BC38-5041-A60B-0DABCA6762C7}" srcOrd="0" destOrd="0" presId="urn:microsoft.com/office/officeart/2005/8/layout/cycle5"/>
    <dgm:cxn modelId="{F7DBE9D5-9F88-4949-BA29-D2B6D7975F45}" type="presOf" srcId="{A8FAAA24-3DB7-4AFE-8D6E-1FF127F6A8FE}" destId="{E2536CDD-7DBF-4C6B-85BF-882FE6A71FDF}" srcOrd="0" destOrd="0" presId="urn:microsoft.com/office/officeart/2005/8/layout/cycle5"/>
    <dgm:cxn modelId="{669CCB14-E5B8-CC48-BF1D-459F50D6BB21}" srcId="{65053B36-E459-4699-9118-038C8F52F23D}" destId="{CA9A9111-DB94-5549-9608-EEE6A3A2D980}" srcOrd="3" destOrd="0" parTransId="{C02256F6-1491-DF41-85E7-7AB4145834E4}" sibTransId="{99C07F7C-24F7-F44B-8AEB-A4EC5174B3B9}"/>
    <dgm:cxn modelId="{BCD343DC-1B85-4FCF-817B-24887D1B3E23}" srcId="{65053B36-E459-4699-9118-038C8F52F23D}" destId="{D826B2FE-5AC9-47EE-AEB3-142395FBDE71}" srcOrd="4" destOrd="0" parTransId="{CB1A36D4-FDE9-48F2-98C9-29576A48DEAF}" sibTransId="{E81A7496-7C34-4DBF-9C3D-D0A2A73191C8}"/>
    <dgm:cxn modelId="{5CD3F198-A919-4834-990A-5FA27CB17C90}" type="presOf" srcId="{D826B2FE-5AC9-47EE-AEB3-142395FBDE71}" destId="{1E7C3E94-8CB6-456F-B0D4-B3FA407A51A6}" srcOrd="0" destOrd="0" presId="urn:microsoft.com/office/officeart/2005/8/layout/cycle5"/>
    <dgm:cxn modelId="{0B7D10A1-E18E-42B9-BE89-31A5D7697892}" type="presOf" srcId="{661A4A79-0AAA-4C36-BEAB-A61C849008FA}" destId="{25E735C8-6CA7-48F9-B4AF-4D9B92978769}" srcOrd="0" destOrd="0" presId="urn:microsoft.com/office/officeart/2005/8/layout/cycle5"/>
    <dgm:cxn modelId="{0FEACBE7-9877-46A8-9701-E31093846DBA}" srcId="{65053B36-E459-4699-9118-038C8F52F23D}" destId="{A8FAAA24-3DB7-4AFE-8D6E-1FF127F6A8FE}" srcOrd="6" destOrd="0" parTransId="{83664775-34AE-41A2-A40A-AEE1DCB28F5A}" sibTransId="{8ED530B9-2AE0-4731-B182-B27C1D10B60C}"/>
    <dgm:cxn modelId="{DDE8938D-9B46-4EEC-9D74-69D38C6AE27D}" srcId="{65053B36-E459-4699-9118-038C8F52F23D}" destId="{78A95A28-5B18-4CAB-A8F7-FCAAA6066699}" srcOrd="7" destOrd="0" parTransId="{6BE8ECF0-24C5-40B1-9F35-926034AD3A7E}" sibTransId="{DA16D8F2-7AA0-43B2-99A1-9E110743886E}"/>
    <dgm:cxn modelId="{6A9B2847-D161-4C08-BED1-73E8C8A21284}" type="presOf" srcId="{CA9A9111-DB94-5549-9608-EEE6A3A2D980}" destId="{4BA36C64-20B8-A14E-8759-154A58F6D6C3}" srcOrd="0" destOrd="0" presId="urn:microsoft.com/office/officeart/2005/8/layout/cycle5"/>
    <dgm:cxn modelId="{AAFC529F-665D-4161-8629-9ED06C9306F6}" type="presOf" srcId="{8ED530B9-2AE0-4731-B182-B27C1D10B60C}" destId="{049616A8-A793-4C77-8E33-8F4622C118F7}" srcOrd="0" destOrd="0" presId="urn:microsoft.com/office/officeart/2005/8/layout/cycle5"/>
    <dgm:cxn modelId="{98FEEC2E-0B58-4F3A-AE03-397F1BF3F6C3}" type="presOf" srcId="{03570386-4604-4B40-84F0-E9CB1E7DA604}" destId="{8864FD29-B527-0A45-AF38-136A7CA3EA73}" srcOrd="0" destOrd="0" presId="urn:microsoft.com/office/officeart/2005/8/layout/cycle5"/>
    <dgm:cxn modelId="{86B84186-D7C1-4CD5-B4EF-FC9681935333}" type="presOf" srcId="{4AD66445-1D35-5E4B-97CB-F1868A81F976}" destId="{F21E2F18-F043-2846-95DB-CBAA147D529B}" srcOrd="0" destOrd="0" presId="urn:microsoft.com/office/officeart/2005/8/layout/cycle5"/>
    <dgm:cxn modelId="{8AE7FCF0-572B-45B4-8706-F20BD3EE6742}" type="presOf" srcId="{97D4A84A-FD53-4C89-8766-B5C0A5025285}" destId="{F0A86B52-E2FF-4D63-93A1-E61D8377C34A}" srcOrd="0" destOrd="0" presId="urn:microsoft.com/office/officeart/2005/8/layout/cycle5"/>
    <dgm:cxn modelId="{D60B4FF1-27EE-5447-9766-00F07C82332B}" srcId="{65053B36-E459-4699-9118-038C8F52F23D}" destId="{167BEB73-3A00-7345-985F-605B40EEBA4D}" srcOrd="1" destOrd="0" parTransId="{DAAA6469-0CAE-2B4A-86DE-BE4B0168B09C}" sibTransId="{16A220BF-2A6B-A246-BD86-15A7663B08AE}"/>
    <dgm:cxn modelId="{6FA06DDC-0F38-DE42-863F-EB8F7A4572BE}" srcId="{65053B36-E459-4699-9118-038C8F52F23D}" destId="{4AD66445-1D35-5E4B-97CB-F1868A81F976}" srcOrd="0" destOrd="0" parTransId="{D6E6296C-8865-CD45-8B84-2CE77AEEFEAD}" sibTransId="{03570386-4604-4B40-84F0-E9CB1E7DA604}"/>
    <dgm:cxn modelId="{F04337F0-0064-49DB-AA23-7410EFEBE010}" type="presOf" srcId="{E81A7496-7C34-4DBF-9C3D-D0A2A73191C8}" destId="{0FD4A519-10D4-4EE7-AC3E-EBD7D85740E2}" srcOrd="0" destOrd="0" presId="urn:microsoft.com/office/officeart/2005/8/layout/cycle5"/>
    <dgm:cxn modelId="{B5BC668F-6986-4C30-A89C-D29D816A7FE4}" type="presOf" srcId="{78A95A28-5B18-4CAB-A8F7-FCAAA6066699}" destId="{3204064E-86B9-4A1D-AC40-6B3607D41628}" srcOrd="0" destOrd="0" presId="urn:microsoft.com/office/officeart/2005/8/layout/cycle5"/>
    <dgm:cxn modelId="{1CA478E0-7B84-4B89-8D06-4DC510CF2FD2}" type="presOf" srcId="{65053B36-E459-4699-9118-038C8F52F23D}" destId="{6A20FEC1-C6EF-4469-886F-1FB4E4E06963}" srcOrd="0" destOrd="0" presId="urn:microsoft.com/office/officeart/2005/8/layout/cycle5"/>
    <dgm:cxn modelId="{2D7E823C-981E-43A8-8F0F-0F1E4F1EFC0F}" type="presOf" srcId="{5FD615BE-97D0-4C69-8037-060D7CF45582}" destId="{A9CD118D-5A7B-4B7B-BEB0-016F1E217120}" srcOrd="0" destOrd="0" presId="urn:microsoft.com/office/officeart/2005/8/layout/cycle5"/>
    <dgm:cxn modelId="{C57AD339-F80A-4A07-951C-778FDAE65701}" type="presOf" srcId="{167BEB73-3A00-7345-985F-605B40EEBA4D}" destId="{9ED3D520-3DE0-864B-ACAB-5B591616A6D9}" srcOrd="0" destOrd="0" presId="urn:microsoft.com/office/officeart/2005/8/layout/cycle5"/>
    <dgm:cxn modelId="{2B5E0A6D-F575-41A7-ABFE-5940ED368E39}" type="presOf" srcId="{F97789DC-0FAD-4C2E-AB9D-457E85023924}" destId="{7DFDE678-6B1C-4BBC-A38E-46FB50420688}" srcOrd="0" destOrd="0" presId="urn:microsoft.com/office/officeart/2005/8/layout/cycle5"/>
    <dgm:cxn modelId="{6C6D0C39-16F5-4C23-93FF-663C03421B62}" srcId="{65053B36-E459-4699-9118-038C8F52F23D}" destId="{661A4A79-0AAA-4C36-BEAB-A61C849008FA}" srcOrd="5" destOrd="0" parTransId="{1B4B79AA-B091-4787-A5DB-5E75A9449EAF}" sibTransId="{F97789DC-0FAD-4C2E-AB9D-457E85023924}"/>
    <dgm:cxn modelId="{BD0F0BB6-1D2E-4C7B-9847-1CC9BB2C2634}" type="presParOf" srcId="{6A20FEC1-C6EF-4469-886F-1FB4E4E06963}" destId="{F21E2F18-F043-2846-95DB-CBAA147D529B}" srcOrd="0" destOrd="0" presId="urn:microsoft.com/office/officeart/2005/8/layout/cycle5"/>
    <dgm:cxn modelId="{E2FA3200-48E9-4D82-B13C-DFA9D84C27C1}" type="presParOf" srcId="{6A20FEC1-C6EF-4469-886F-1FB4E4E06963}" destId="{3DAA6B48-225A-4840-B4FD-B5777A24A577}" srcOrd="1" destOrd="0" presId="urn:microsoft.com/office/officeart/2005/8/layout/cycle5"/>
    <dgm:cxn modelId="{18E94226-5AD6-4387-A378-C638C870CAC3}" type="presParOf" srcId="{6A20FEC1-C6EF-4469-886F-1FB4E4E06963}" destId="{8864FD29-B527-0A45-AF38-136A7CA3EA73}" srcOrd="2" destOrd="0" presId="urn:microsoft.com/office/officeart/2005/8/layout/cycle5"/>
    <dgm:cxn modelId="{87B25F78-CE72-44ED-AA53-7FE3E8A38B98}" type="presParOf" srcId="{6A20FEC1-C6EF-4469-886F-1FB4E4E06963}" destId="{9ED3D520-3DE0-864B-ACAB-5B591616A6D9}" srcOrd="3" destOrd="0" presId="urn:microsoft.com/office/officeart/2005/8/layout/cycle5"/>
    <dgm:cxn modelId="{798F0227-232E-4850-8117-27D8D9E75E03}" type="presParOf" srcId="{6A20FEC1-C6EF-4469-886F-1FB4E4E06963}" destId="{C1125BC2-4A5A-5C43-8663-E2876B3EEBFA}" srcOrd="4" destOrd="0" presId="urn:microsoft.com/office/officeart/2005/8/layout/cycle5"/>
    <dgm:cxn modelId="{AF03437F-38E4-4C80-8E25-BE6E720EAFAD}" type="presParOf" srcId="{6A20FEC1-C6EF-4469-886F-1FB4E4E06963}" destId="{3BACACFC-1124-AF4D-BBB2-76FDB50352A6}" srcOrd="5" destOrd="0" presId="urn:microsoft.com/office/officeart/2005/8/layout/cycle5"/>
    <dgm:cxn modelId="{80AAACD4-0D35-4CC4-94D7-C6E13FB0C607}" type="presParOf" srcId="{6A20FEC1-C6EF-4469-886F-1FB4E4E06963}" destId="{F0A86B52-E2FF-4D63-93A1-E61D8377C34A}" srcOrd="6" destOrd="0" presId="urn:microsoft.com/office/officeart/2005/8/layout/cycle5"/>
    <dgm:cxn modelId="{2BE80186-E72B-428C-8135-8D4D6FFE8814}" type="presParOf" srcId="{6A20FEC1-C6EF-4469-886F-1FB4E4E06963}" destId="{FDCC661F-5906-4C2E-95FD-42BD7C141BE9}" srcOrd="7" destOrd="0" presId="urn:microsoft.com/office/officeart/2005/8/layout/cycle5"/>
    <dgm:cxn modelId="{4C7A65BF-B278-4AA0-AA29-35D160EE910A}" type="presParOf" srcId="{6A20FEC1-C6EF-4469-886F-1FB4E4E06963}" destId="{A9CD118D-5A7B-4B7B-BEB0-016F1E217120}" srcOrd="8" destOrd="0" presId="urn:microsoft.com/office/officeart/2005/8/layout/cycle5"/>
    <dgm:cxn modelId="{B4265B91-0660-49FE-973E-011B8C462A34}" type="presParOf" srcId="{6A20FEC1-C6EF-4469-886F-1FB4E4E06963}" destId="{4BA36C64-20B8-A14E-8759-154A58F6D6C3}" srcOrd="9" destOrd="0" presId="urn:microsoft.com/office/officeart/2005/8/layout/cycle5"/>
    <dgm:cxn modelId="{D035BFD8-D371-4FD9-8A59-833395209B85}" type="presParOf" srcId="{6A20FEC1-C6EF-4469-886F-1FB4E4E06963}" destId="{6C64C368-C8AD-DC46-9E87-FF501AEF864A}" srcOrd="10" destOrd="0" presId="urn:microsoft.com/office/officeart/2005/8/layout/cycle5"/>
    <dgm:cxn modelId="{2A913613-43DF-4E7A-92AA-750F59BB6FDA}" type="presParOf" srcId="{6A20FEC1-C6EF-4469-886F-1FB4E4E06963}" destId="{6A2CC0A6-BC38-5041-A60B-0DABCA6762C7}" srcOrd="11" destOrd="0" presId="urn:microsoft.com/office/officeart/2005/8/layout/cycle5"/>
    <dgm:cxn modelId="{665369EF-0BD2-4264-A863-1448F11A327B}" type="presParOf" srcId="{6A20FEC1-C6EF-4469-886F-1FB4E4E06963}" destId="{1E7C3E94-8CB6-456F-B0D4-B3FA407A51A6}" srcOrd="12" destOrd="0" presId="urn:microsoft.com/office/officeart/2005/8/layout/cycle5"/>
    <dgm:cxn modelId="{01BEBC3D-2448-44FA-A43F-AC6266186D08}" type="presParOf" srcId="{6A20FEC1-C6EF-4469-886F-1FB4E4E06963}" destId="{E838B6B8-75DF-4528-9C2A-BB7A7D07CE89}" srcOrd="13" destOrd="0" presId="urn:microsoft.com/office/officeart/2005/8/layout/cycle5"/>
    <dgm:cxn modelId="{C3D09353-AC1D-4977-A621-5618001F6933}" type="presParOf" srcId="{6A20FEC1-C6EF-4469-886F-1FB4E4E06963}" destId="{0FD4A519-10D4-4EE7-AC3E-EBD7D85740E2}" srcOrd="14" destOrd="0" presId="urn:microsoft.com/office/officeart/2005/8/layout/cycle5"/>
    <dgm:cxn modelId="{C61962BC-6DFB-4872-B1BB-53DC1AE8CF41}" type="presParOf" srcId="{6A20FEC1-C6EF-4469-886F-1FB4E4E06963}" destId="{25E735C8-6CA7-48F9-B4AF-4D9B92978769}" srcOrd="15" destOrd="0" presId="urn:microsoft.com/office/officeart/2005/8/layout/cycle5"/>
    <dgm:cxn modelId="{847F10CD-A471-433F-8DCD-97D4168D36AA}" type="presParOf" srcId="{6A20FEC1-C6EF-4469-886F-1FB4E4E06963}" destId="{EC522338-C25D-4866-ABF3-7A3BB86AF8C6}" srcOrd="16" destOrd="0" presId="urn:microsoft.com/office/officeart/2005/8/layout/cycle5"/>
    <dgm:cxn modelId="{0E3E4B5E-72F5-4AAE-B12E-F89F101F2294}" type="presParOf" srcId="{6A20FEC1-C6EF-4469-886F-1FB4E4E06963}" destId="{7DFDE678-6B1C-4BBC-A38E-46FB50420688}" srcOrd="17" destOrd="0" presId="urn:microsoft.com/office/officeart/2005/8/layout/cycle5"/>
    <dgm:cxn modelId="{F6037184-68FA-498C-9262-116A97D22CE3}" type="presParOf" srcId="{6A20FEC1-C6EF-4469-886F-1FB4E4E06963}" destId="{E2536CDD-7DBF-4C6B-85BF-882FE6A71FDF}" srcOrd="18" destOrd="0" presId="urn:microsoft.com/office/officeart/2005/8/layout/cycle5"/>
    <dgm:cxn modelId="{76E2CA3B-2970-425C-955D-DA49BA67773D}" type="presParOf" srcId="{6A20FEC1-C6EF-4469-886F-1FB4E4E06963}" destId="{6D500B74-16A3-4CA0-A0E3-C2CBAAB4F994}" srcOrd="19" destOrd="0" presId="urn:microsoft.com/office/officeart/2005/8/layout/cycle5"/>
    <dgm:cxn modelId="{94F43A14-E3ED-4BB3-B210-F805CE62D2C9}" type="presParOf" srcId="{6A20FEC1-C6EF-4469-886F-1FB4E4E06963}" destId="{049616A8-A793-4C77-8E33-8F4622C118F7}" srcOrd="20" destOrd="0" presId="urn:microsoft.com/office/officeart/2005/8/layout/cycle5"/>
    <dgm:cxn modelId="{8BDC4968-56AC-4C33-B43E-4C02A0238494}" type="presParOf" srcId="{6A20FEC1-C6EF-4469-886F-1FB4E4E06963}" destId="{3204064E-86B9-4A1D-AC40-6B3607D41628}" srcOrd="21" destOrd="0" presId="urn:microsoft.com/office/officeart/2005/8/layout/cycle5"/>
    <dgm:cxn modelId="{A5BE0881-4909-4EE2-ABC2-1FF1AA86F59A}" type="presParOf" srcId="{6A20FEC1-C6EF-4469-886F-1FB4E4E06963}" destId="{285E9CCE-C7D2-4139-86F0-64E7E1C35BC1}" srcOrd="22" destOrd="0" presId="urn:microsoft.com/office/officeart/2005/8/layout/cycle5"/>
    <dgm:cxn modelId="{D9920EF4-4A32-4D27-841C-F6849BEFCD67}" type="presParOf" srcId="{6A20FEC1-C6EF-4469-886F-1FB4E4E06963}" destId="{19FF4228-BCF6-4DBF-AEE0-CF82A986A726}" srcOrd="23" destOrd="0" presId="urn:microsoft.com/office/officeart/2005/8/layout/cycle5"/>
  </dgm:cxnLst>
  <dgm:bg>
    <a:noFill/>
    <a:effect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E2F18-F043-2846-95DB-CBAA147D529B}">
      <dsp:nvSpPr>
        <dsp:cNvPr id="0" name=""/>
        <dsp:cNvSpPr/>
      </dsp:nvSpPr>
      <dsp:spPr>
        <a:xfrm>
          <a:off x="4057088" y="73455"/>
          <a:ext cx="1120473" cy="42665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Plan</a:t>
          </a:r>
          <a:endParaRPr lang="en-US" sz="2000" kern="1200" dirty="0">
            <a:solidFill>
              <a:srgbClr val="186072"/>
            </a:solidFill>
          </a:endParaRPr>
        </a:p>
      </dsp:txBody>
      <dsp:txXfrm>
        <a:off x="4077915" y="94282"/>
        <a:ext cx="1078819" cy="384999"/>
      </dsp:txXfrm>
    </dsp:sp>
    <dsp:sp modelId="{8864FD29-B527-0A45-AF38-136A7CA3EA73}">
      <dsp:nvSpPr>
        <dsp:cNvPr id="0" name=""/>
        <dsp:cNvSpPr/>
      </dsp:nvSpPr>
      <dsp:spPr>
        <a:xfrm>
          <a:off x="2641125" y="286781"/>
          <a:ext cx="3952399" cy="3952399"/>
        </a:xfrm>
        <a:custGeom>
          <a:avLst/>
          <a:gdLst/>
          <a:ahLst/>
          <a:cxnLst/>
          <a:rect l="0" t="0" r="0" b="0"/>
          <a:pathLst>
            <a:path>
              <a:moveTo>
                <a:pt x="2659877" y="122028"/>
              </a:moveTo>
              <a:arcTo wR="1976199" hR="1976199" stAng="17414410" swAng="684029"/>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9ED3D520-3DE0-864B-ACAB-5B591616A6D9}">
      <dsp:nvSpPr>
        <dsp:cNvPr id="0" name=""/>
        <dsp:cNvSpPr/>
      </dsp:nvSpPr>
      <dsp:spPr>
        <a:xfrm>
          <a:off x="5455484" y="652367"/>
          <a:ext cx="1118449" cy="426459"/>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Collect</a:t>
          </a:r>
          <a:endParaRPr lang="en-US" sz="2000" kern="1200" dirty="0">
            <a:solidFill>
              <a:srgbClr val="186072"/>
            </a:solidFill>
          </a:endParaRPr>
        </a:p>
      </dsp:txBody>
      <dsp:txXfrm>
        <a:off x="5476302" y="673185"/>
        <a:ext cx="1076813" cy="384823"/>
      </dsp:txXfrm>
    </dsp:sp>
    <dsp:sp modelId="{3BACACFC-1124-AF4D-BBB2-76FDB50352A6}">
      <dsp:nvSpPr>
        <dsp:cNvPr id="0" name=""/>
        <dsp:cNvSpPr/>
      </dsp:nvSpPr>
      <dsp:spPr>
        <a:xfrm>
          <a:off x="2641125" y="286781"/>
          <a:ext cx="3952399" cy="3952399"/>
        </a:xfrm>
        <a:custGeom>
          <a:avLst/>
          <a:gdLst/>
          <a:ahLst/>
          <a:cxnLst/>
          <a:rect l="0" t="0" r="0" b="0"/>
          <a:pathLst>
            <a:path>
              <a:moveTo>
                <a:pt x="3674337" y="965410"/>
              </a:moveTo>
              <a:arcTo wR="1976199" hR="1976199" stAng="19754247" swAng="1110892"/>
            </a:path>
          </a:pathLst>
        </a:custGeom>
        <a:noFill/>
        <a:ln w="28575" cap="flat" cmpd="sng" algn="ctr">
          <a:solidFill>
            <a:srgbClr val="186072"/>
          </a:solidFill>
          <a:prstDash val="solid"/>
          <a:tailEnd type="arrow"/>
        </a:ln>
        <a:effectLst/>
      </dsp:spPr>
      <dsp:style>
        <a:lnRef idx="1">
          <a:scrgbClr r="0" g="0" b="0"/>
        </a:lnRef>
        <a:fillRef idx="0">
          <a:scrgbClr r="0" g="0" b="0"/>
        </a:fillRef>
        <a:effectRef idx="0">
          <a:scrgbClr r="0" g="0" b="0"/>
        </a:effectRef>
        <a:fontRef idx="minor"/>
      </dsp:style>
    </dsp:sp>
    <dsp:sp modelId="{F0A86B52-E2FF-4D63-93A1-E61D8377C34A}">
      <dsp:nvSpPr>
        <dsp:cNvPr id="0" name=""/>
        <dsp:cNvSpPr/>
      </dsp:nvSpPr>
      <dsp:spPr>
        <a:xfrm>
          <a:off x="6033287" y="2049654"/>
          <a:ext cx="1120473" cy="42665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Assure</a:t>
          </a:r>
        </a:p>
      </dsp:txBody>
      <dsp:txXfrm>
        <a:off x="6054114" y="2070481"/>
        <a:ext cx="1078819" cy="384999"/>
      </dsp:txXfrm>
    </dsp:sp>
    <dsp:sp modelId="{A9CD118D-5A7B-4B7B-BEB0-016F1E217120}">
      <dsp:nvSpPr>
        <dsp:cNvPr id="0" name=""/>
        <dsp:cNvSpPr/>
      </dsp:nvSpPr>
      <dsp:spPr>
        <a:xfrm>
          <a:off x="2641125" y="286781"/>
          <a:ext cx="3952399" cy="3952399"/>
        </a:xfrm>
        <a:custGeom>
          <a:avLst/>
          <a:gdLst/>
          <a:ahLst/>
          <a:cxnLst/>
          <a:rect l="0" t="0" r="0" b="0"/>
          <a:pathLst>
            <a:path>
              <a:moveTo>
                <a:pt x="3907425" y="2395403"/>
              </a:moveTo>
              <a:arcTo wR="1976199" hR="1976199" stAng="734820" swAng="111076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4BA36C64-20B8-A14E-8759-154A58F6D6C3}">
      <dsp:nvSpPr>
        <dsp:cNvPr id="0" name=""/>
        <dsp:cNvSpPr/>
      </dsp:nvSpPr>
      <dsp:spPr>
        <a:xfrm>
          <a:off x="5454472" y="3447039"/>
          <a:ext cx="1120473" cy="42665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Describe</a:t>
          </a:r>
          <a:endParaRPr lang="en-US" sz="2000" b="1" kern="1200" dirty="0">
            <a:solidFill>
              <a:srgbClr val="186072"/>
            </a:solidFill>
          </a:endParaRPr>
        </a:p>
      </dsp:txBody>
      <dsp:txXfrm>
        <a:off x="5475299" y="3467866"/>
        <a:ext cx="1078819" cy="384999"/>
      </dsp:txXfrm>
    </dsp:sp>
    <dsp:sp modelId="{6A2CC0A6-BC38-5041-A60B-0DABCA6762C7}">
      <dsp:nvSpPr>
        <dsp:cNvPr id="0" name=""/>
        <dsp:cNvSpPr/>
      </dsp:nvSpPr>
      <dsp:spPr>
        <a:xfrm>
          <a:off x="2641125" y="286781"/>
          <a:ext cx="3952399" cy="3952399"/>
        </a:xfrm>
        <a:custGeom>
          <a:avLst/>
          <a:gdLst/>
          <a:ahLst/>
          <a:cxnLst/>
          <a:rect l="0" t="0" r="0" b="0"/>
          <a:pathLst>
            <a:path>
              <a:moveTo>
                <a:pt x="3012780" y="3658717"/>
              </a:moveTo>
              <a:arcTo wR="1976199" hR="1976199" stAng="3501795" swAng="68385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1E7C3E94-8CB6-456F-B0D4-B3FA407A51A6}">
      <dsp:nvSpPr>
        <dsp:cNvPr id="0" name=""/>
        <dsp:cNvSpPr/>
      </dsp:nvSpPr>
      <dsp:spPr>
        <a:xfrm>
          <a:off x="4057088" y="4025854"/>
          <a:ext cx="1120473" cy="426653"/>
        </a:xfrm>
        <a:prstGeom prst="roundRect">
          <a:avLst/>
        </a:prstGeom>
        <a:gradFill flip="none" rotWithShape="0">
          <a:gsLst>
            <a:gs pos="0">
              <a:schemeClr val="bg1"/>
            </a:gs>
            <a:gs pos="100000">
              <a:srgbClr val="99C9C7"/>
            </a:gs>
          </a:gsLst>
          <a:lin ang="5400000" scaled="0"/>
          <a:tileRect/>
        </a:gradFill>
        <a:ln>
          <a:solidFill>
            <a:srgbClr val="18607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Preserve</a:t>
          </a:r>
        </a:p>
      </dsp:txBody>
      <dsp:txXfrm>
        <a:off x="4077915" y="4046681"/>
        <a:ext cx="1078819" cy="384999"/>
      </dsp:txXfrm>
    </dsp:sp>
    <dsp:sp modelId="{0FD4A519-10D4-4EE7-AC3E-EBD7D85740E2}">
      <dsp:nvSpPr>
        <dsp:cNvPr id="0" name=""/>
        <dsp:cNvSpPr/>
      </dsp:nvSpPr>
      <dsp:spPr>
        <a:xfrm>
          <a:off x="2641125" y="286781"/>
          <a:ext cx="3952399" cy="3952399"/>
        </a:xfrm>
        <a:custGeom>
          <a:avLst/>
          <a:gdLst/>
          <a:ahLst/>
          <a:cxnLst/>
          <a:rect l="0" t="0" r="0" b="0"/>
          <a:pathLst>
            <a:path>
              <a:moveTo>
                <a:pt x="1292552" y="3830381"/>
              </a:moveTo>
              <a:arcTo wR="1976199" hR="1976199" stAng="6614353" swAng="68385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25E735C8-6CA7-48F9-B4AF-4D9B92978769}">
      <dsp:nvSpPr>
        <dsp:cNvPr id="0" name=""/>
        <dsp:cNvSpPr/>
      </dsp:nvSpPr>
      <dsp:spPr>
        <a:xfrm>
          <a:off x="2659703" y="3447039"/>
          <a:ext cx="1120473" cy="426653"/>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Discover</a:t>
          </a:r>
        </a:p>
      </dsp:txBody>
      <dsp:txXfrm>
        <a:off x="2680530" y="3467866"/>
        <a:ext cx="1078819" cy="384999"/>
      </dsp:txXfrm>
    </dsp:sp>
    <dsp:sp modelId="{7DFDE678-6B1C-4BBC-A38E-46FB50420688}">
      <dsp:nvSpPr>
        <dsp:cNvPr id="0" name=""/>
        <dsp:cNvSpPr/>
      </dsp:nvSpPr>
      <dsp:spPr>
        <a:xfrm>
          <a:off x="2641125" y="286781"/>
          <a:ext cx="3952399" cy="3952399"/>
        </a:xfrm>
        <a:custGeom>
          <a:avLst/>
          <a:gdLst/>
          <a:ahLst/>
          <a:cxnLst/>
          <a:rect l="0" t="0" r="0" b="0"/>
          <a:pathLst>
            <a:path>
              <a:moveTo>
                <a:pt x="278012" y="2986905"/>
              </a:moveTo>
              <a:arcTo wR="1976199" hR="1976199" stAng="8954417" swAng="111076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E2536CDD-7DBF-4C6B-85BF-882FE6A71FDF}">
      <dsp:nvSpPr>
        <dsp:cNvPr id="0" name=""/>
        <dsp:cNvSpPr/>
      </dsp:nvSpPr>
      <dsp:spPr>
        <a:xfrm>
          <a:off x="1990238" y="2049654"/>
          <a:ext cx="1301773" cy="426653"/>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Integrate</a:t>
          </a:r>
        </a:p>
      </dsp:txBody>
      <dsp:txXfrm>
        <a:off x="2011065" y="2070481"/>
        <a:ext cx="1260119" cy="384999"/>
      </dsp:txXfrm>
    </dsp:sp>
    <dsp:sp modelId="{049616A8-A793-4C77-8E33-8F4622C118F7}">
      <dsp:nvSpPr>
        <dsp:cNvPr id="0" name=""/>
        <dsp:cNvSpPr/>
      </dsp:nvSpPr>
      <dsp:spPr>
        <a:xfrm>
          <a:off x="2641125" y="286781"/>
          <a:ext cx="3952399" cy="3952399"/>
        </a:xfrm>
        <a:custGeom>
          <a:avLst/>
          <a:gdLst/>
          <a:ahLst/>
          <a:cxnLst/>
          <a:rect l="0" t="0" r="0" b="0"/>
          <a:pathLst>
            <a:path>
              <a:moveTo>
                <a:pt x="44973" y="1556995"/>
              </a:moveTo>
              <a:arcTo wR="1976199" hR="1976199" stAng="11534820" swAng="111076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 modelId="{3204064E-86B9-4A1D-AC40-6B3607D41628}">
      <dsp:nvSpPr>
        <dsp:cNvPr id="0" name=""/>
        <dsp:cNvSpPr/>
      </dsp:nvSpPr>
      <dsp:spPr>
        <a:xfrm>
          <a:off x="2659703" y="652270"/>
          <a:ext cx="1120473" cy="426653"/>
        </a:xfrm>
        <a:prstGeom prst="roundRect">
          <a:avLst/>
        </a:prstGeom>
        <a:gradFill flip="none" rotWithShape="1">
          <a:gsLst>
            <a:gs pos="0">
              <a:schemeClr val="bg1"/>
            </a:gs>
            <a:gs pos="100000">
              <a:srgbClr val="99C9C7"/>
            </a:gs>
          </a:gsLst>
          <a:lin ang="5400000" scaled="0"/>
          <a:tileRect/>
        </a:gradFill>
        <a:ln>
          <a:solidFill>
            <a:srgbClr val="457184"/>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rgbClr val="186072"/>
              </a:solidFill>
            </a:rPr>
            <a:t>Analyze</a:t>
          </a:r>
        </a:p>
      </dsp:txBody>
      <dsp:txXfrm>
        <a:off x="2680530" y="673097"/>
        <a:ext cx="1078819" cy="384999"/>
      </dsp:txXfrm>
    </dsp:sp>
    <dsp:sp modelId="{19FF4228-BCF6-4DBF-AEE0-CF82A986A726}">
      <dsp:nvSpPr>
        <dsp:cNvPr id="0" name=""/>
        <dsp:cNvSpPr/>
      </dsp:nvSpPr>
      <dsp:spPr>
        <a:xfrm>
          <a:off x="2641125" y="286781"/>
          <a:ext cx="3952399" cy="3952399"/>
        </a:xfrm>
        <a:custGeom>
          <a:avLst/>
          <a:gdLst/>
          <a:ahLst/>
          <a:cxnLst/>
          <a:rect l="0" t="0" r="0" b="0"/>
          <a:pathLst>
            <a:path>
              <a:moveTo>
                <a:pt x="939619" y="293681"/>
              </a:moveTo>
              <a:arcTo wR="1976199" hR="1976199" stAng="14301795" swAng="683853"/>
            </a:path>
          </a:pathLst>
        </a:custGeom>
        <a:noFill/>
        <a:ln w="28575" cap="flat" cmpd="sng" algn="ctr">
          <a:solidFill>
            <a:srgbClr val="186072"/>
          </a:solidFill>
          <a:prstDash val="solid"/>
          <a:round/>
          <a:headEnd type="none" w="med" len="med"/>
          <a:tailEnd type="arrow" w="med" len="me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43765"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0419" name="Rectangle 3"/>
          <p:cNvSpPr>
            <a:spLocks noGrp="1" noChangeArrowheads="1"/>
          </p:cNvSpPr>
          <p:nvPr>
            <p:ph type="dt" sz="quarter" idx="1"/>
          </p:nvPr>
        </p:nvSpPr>
        <p:spPr bwMode="auto">
          <a:xfrm>
            <a:off x="3982511" y="0"/>
            <a:ext cx="3043764"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algn="r" defTabSz="932236" eaLnBrk="0" hangingPunct="0">
              <a:defRPr sz="1200">
                <a:cs typeface="+mn-cs"/>
              </a:defRPr>
            </a:lvl1pPr>
          </a:lstStyle>
          <a:p>
            <a:pPr>
              <a:defRPr/>
            </a:pPr>
            <a:endParaRPr lang="en-US" dirty="0"/>
          </a:p>
        </p:txBody>
      </p:sp>
      <p:sp>
        <p:nvSpPr>
          <p:cNvPr id="60420" name="Rectangle 4"/>
          <p:cNvSpPr>
            <a:spLocks noGrp="1" noChangeArrowheads="1"/>
          </p:cNvSpPr>
          <p:nvPr>
            <p:ph type="ftr" sz="quarter" idx="2"/>
          </p:nvPr>
        </p:nvSpPr>
        <p:spPr bwMode="auto">
          <a:xfrm>
            <a:off x="0" y="8846344"/>
            <a:ext cx="3043765"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0421" name="Rectangle 5"/>
          <p:cNvSpPr>
            <a:spLocks noGrp="1" noChangeArrowheads="1"/>
          </p:cNvSpPr>
          <p:nvPr>
            <p:ph type="sldNum" sz="quarter" idx="3"/>
          </p:nvPr>
        </p:nvSpPr>
        <p:spPr bwMode="auto">
          <a:xfrm>
            <a:off x="3982511" y="8846344"/>
            <a:ext cx="3043764"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algn="r" defTabSz="932236" eaLnBrk="0" hangingPunct="0">
              <a:defRPr sz="1200">
                <a:cs typeface="+mn-cs"/>
              </a:defRPr>
            </a:lvl1pPr>
          </a:lstStyle>
          <a:p>
            <a:pPr>
              <a:defRPr/>
            </a:pPr>
            <a:fld id="{B580482F-C865-424F-AA40-5E515F6193A0}" type="slidenum">
              <a:rPr lang="en-US"/>
              <a:pPr>
                <a:defRPr/>
              </a:pPr>
              <a:t>‹#›</a:t>
            </a:fld>
            <a:endParaRPr lang="en-US" dirty="0"/>
          </a:p>
        </p:txBody>
      </p:sp>
    </p:spTree>
    <p:extLst>
      <p:ext uri="{BB962C8B-B14F-4D97-AF65-F5344CB8AC3E}">
        <p14:creationId xmlns:p14="http://schemas.microsoft.com/office/powerpoint/2010/main" val="12626175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3043765"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2467" name="Rectangle 3"/>
          <p:cNvSpPr>
            <a:spLocks noGrp="1" noChangeArrowheads="1"/>
          </p:cNvSpPr>
          <p:nvPr>
            <p:ph type="dt" idx="1"/>
          </p:nvPr>
        </p:nvSpPr>
        <p:spPr bwMode="auto">
          <a:xfrm>
            <a:off x="3982511" y="0"/>
            <a:ext cx="3043764" cy="465932"/>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lvl1pPr algn="r" defTabSz="932236" eaLnBrk="0" hangingPunct="0">
              <a:defRPr sz="1200">
                <a:cs typeface="+mn-cs"/>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37156" y="4423967"/>
            <a:ext cx="5151965" cy="4190206"/>
          </a:xfrm>
          <a:prstGeom prst="rect">
            <a:avLst/>
          </a:prstGeom>
          <a:noFill/>
          <a:ln w="9525">
            <a:noFill/>
            <a:miter lim="800000"/>
            <a:headEnd/>
            <a:tailEnd/>
          </a:ln>
          <a:effectLst/>
        </p:spPr>
        <p:txBody>
          <a:bodyPr vert="horz" wrap="square" lIns="93273" tIns="46637" rIns="93273" bIns="466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846344"/>
            <a:ext cx="3043765"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defTabSz="932236" eaLnBrk="0" hangingPunct="0">
              <a:defRPr sz="120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982511" y="8846344"/>
            <a:ext cx="3043764" cy="465931"/>
          </a:xfrm>
          <a:prstGeom prst="rect">
            <a:avLst/>
          </a:prstGeom>
          <a:noFill/>
          <a:ln w="9525">
            <a:noFill/>
            <a:miter lim="800000"/>
            <a:headEnd/>
            <a:tailEnd/>
          </a:ln>
          <a:effectLst/>
        </p:spPr>
        <p:txBody>
          <a:bodyPr vert="horz" wrap="square" lIns="93273" tIns="46637" rIns="93273" bIns="46637" numCol="1" anchor="b" anchorCtr="0" compatLnSpc="1">
            <a:prstTxWarp prst="textNoShape">
              <a:avLst/>
            </a:prstTxWarp>
          </a:bodyPr>
          <a:lstStyle>
            <a:lvl1pPr algn="r" defTabSz="932236" eaLnBrk="0" hangingPunct="0">
              <a:defRPr sz="1200">
                <a:cs typeface="+mn-cs"/>
              </a:defRPr>
            </a:lvl1pPr>
          </a:lstStyle>
          <a:p>
            <a:pPr>
              <a:defRPr/>
            </a:pPr>
            <a:fld id="{1A31AB6A-7367-417E-BFF4-9FEFF8D1351E}" type="slidenum">
              <a:rPr lang="en-US"/>
              <a:pPr>
                <a:defRPr/>
              </a:pPr>
              <a:t>‹#›</a:t>
            </a:fld>
            <a:endParaRPr lang="en-US" dirty="0"/>
          </a:p>
        </p:txBody>
      </p:sp>
    </p:spTree>
    <p:extLst>
      <p:ext uri="{BB962C8B-B14F-4D97-AF65-F5344CB8AC3E}">
        <p14:creationId xmlns:p14="http://schemas.microsoft.com/office/powerpoint/2010/main" val="16568830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a:t>
            </a:fld>
            <a:endParaRPr lang="en-US" dirty="0"/>
          </a:p>
        </p:txBody>
      </p:sp>
    </p:spTree>
    <p:extLst>
      <p:ext uri="{BB962C8B-B14F-4D97-AF65-F5344CB8AC3E}">
        <p14:creationId xmlns:p14="http://schemas.microsoft.com/office/powerpoint/2010/main" val="1823834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Data dictionaries should ideally be machine-readable. We went into more details about what machine-readable data is and how to create machine-readable data in a previous webinar that is now available as a recording, but it is especially important to make data dictionaries machine-readable. The main reason for this is that not everyone may be able to or want to open your data files depending on their size or what specialized software needs to run. But if everyone can open your data dictionary, they will at least know the contents of your data package to know if it is worth their while to make the necessary time commitment or software additions and customizations. Even if they already have the necessary software, people might not want to spend time downloading and sorting through the entire data package, which could be quite large, if there’s a chance it might not be useful to them.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In some cases, the data files themselves are not easily searchable. Even if the search tool integrates a full text search of all resource contents, column headers may be abbreviated or coded in a way that would not return in a standard search result. The data dictionary could potentially make the data more searchable.</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We also talked about avoiding obsolescence in previous webinars. If data is created with proprietary software, there may not be a workaround to avoid obsolescence, which is why we advocate for using non-proprietary file formats whenever possible. However, if for whatever reason you absolutely must present your data in a proprietary format, a machine-readable data dictionary would make the descriptions of your data available long-term, and let organizations, institutions, or individuals know if the contents they hold are worth converting, or reviving through legacy software.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10</a:t>
            </a:fld>
            <a:endParaRPr lang="en-US" dirty="0"/>
          </a:p>
        </p:txBody>
      </p:sp>
    </p:spTree>
    <p:extLst>
      <p:ext uri="{BB962C8B-B14F-4D97-AF65-F5344CB8AC3E}">
        <p14:creationId xmlns:p14="http://schemas.microsoft.com/office/powerpoint/2010/main" val="74827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next portion of our webinar, we will review some</a:t>
            </a:r>
            <a:r>
              <a:rPr lang="en-US" baseline="0" dirty="0" smtClean="0"/>
              <a:t> different types and ways of creating data dictionaries, and where you might encounter these various documents. Data dictionaries can be created manually, and we will review how to create one in a CSV format. They can also be generated automatically through certain types of database software, and we will review how to do this using Microsoft Access. And finally, many platforms offer templates to help users create a data dictionary. This is somewhat of a cross between manual and automatic, since the fields are already provided but you need to fill them in. We will look at what a template for ISO 19110 for geospatial data looks like, and the resulting Feature Catalog XML document it produces. </a:t>
            </a:r>
            <a:endParaRPr lang="en-US" dirty="0" smtClean="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11</a:t>
            </a:fld>
            <a:endParaRPr lang="en-US" dirty="0"/>
          </a:p>
        </p:txBody>
      </p:sp>
    </p:spTree>
    <p:extLst>
      <p:ext uri="{BB962C8B-B14F-4D97-AF65-F5344CB8AC3E}">
        <p14:creationId xmlns:p14="http://schemas.microsoft.com/office/powerpoint/2010/main" val="117464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up – creating a data</a:t>
            </a:r>
            <a:r>
              <a:rPr lang="en-US" baseline="0" dirty="0" smtClean="0"/>
              <a:t> dictionary manually.</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12</a:t>
            </a:fld>
            <a:endParaRPr lang="en-US" dirty="0"/>
          </a:p>
        </p:txBody>
      </p:sp>
    </p:spTree>
    <p:extLst>
      <p:ext uri="{BB962C8B-B14F-4D97-AF65-F5344CB8AC3E}">
        <p14:creationId xmlns:p14="http://schemas.microsoft.com/office/powerpoint/2010/main" val="340302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If you are creating a data dictionary manually outside of a particular metadata template,</a:t>
            </a:r>
            <a:r>
              <a:rPr lang="en-US" sz="1200" b="0" i="0" kern="1200" baseline="0" dirty="0" smtClean="0">
                <a:solidFill>
                  <a:schemeClr val="tx1"/>
                </a:solidFill>
                <a:effectLst/>
                <a:latin typeface="Times New Roman" pitchFamily="18" charset="0"/>
                <a:ea typeface="+mn-ea"/>
                <a:cs typeface="+mn-cs"/>
              </a:rPr>
              <a:t> CSV is likely the format you will want to use. CSV is non-proprietary and machine-readable, making it an ideal choice.</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The document you create should d</a:t>
            </a:r>
            <a:r>
              <a:rPr lang="en-US" sz="1200" b="0" i="0" kern="1200" dirty="0" smtClean="0">
                <a:solidFill>
                  <a:schemeClr val="tx1"/>
                </a:solidFill>
                <a:effectLst/>
                <a:latin typeface="Times New Roman" pitchFamily="18" charset="0"/>
                <a:ea typeface="+mn-ea"/>
                <a:cs typeface="+mn-cs"/>
              </a:rPr>
              <a:t>efine the elements and variables used to record data, and include descriptions, measurements, and other information for data variables.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This type of data dictionary is flexible in terms of subject and discipline, and accessible because it is created manually using spreadsheet software that most of us have available to us in the form of Microsoft Excel</a:t>
            </a:r>
            <a:r>
              <a:rPr lang="en-US" sz="1200" b="0" i="0" kern="1200" baseline="0" dirty="0" smtClean="0">
                <a:solidFill>
                  <a:schemeClr val="tx1"/>
                </a:solidFill>
                <a:effectLst/>
                <a:latin typeface="Times New Roman" pitchFamily="18" charset="0"/>
                <a:ea typeface="+mn-ea"/>
                <a:cs typeface="+mn-cs"/>
              </a:rPr>
              <a:t> or</a:t>
            </a:r>
            <a:r>
              <a:rPr lang="en-US" sz="1200" b="0" i="0" kern="1200" dirty="0" smtClean="0">
                <a:solidFill>
                  <a:schemeClr val="tx1"/>
                </a:solidFill>
                <a:effectLst/>
                <a:latin typeface="Times New Roman" pitchFamily="18" charset="0"/>
                <a:ea typeface="+mn-ea"/>
                <a:cs typeface="+mn-cs"/>
              </a:rPr>
              <a:t> Google</a:t>
            </a:r>
            <a:r>
              <a:rPr lang="en-US" sz="1200" b="0" i="0" kern="1200" baseline="0" dirty="0" smtClean="0">
                <a:solidFill>
                  <a:schemeClr val="tx1"/>
                </a:solidFill>
                <a:effectLst/>
                <a:latin typeface="Times New Roman" pitchFamily="18" charset="0"/>
                <a:ea typeface="+mn-ea"/>
                <a:cs typeface="+mn-cs"/>
              </a:rPr>
              <a:t> Docs. And obviously, while the software can produce many different file formats, you want to save the finished document as a CSV so that it is machine-readable.</a:t>
            </a:r>
            <a:endParaRPr lang="en-US" sz="1200" b="0" i="0" kern="1200" dirty="0" smtClean="0">
              <a:solidFill>
                <a:schemeClr val="tx1"/>
              </a:solidFill>
              <a:effectLst/>
              <a:latin typeface="Times New Roman" pitchFamily="18" charset="0"/>
              <a:ea typeface="+mn-ea"/>
              <a:cs typeface="+mn-cs"/>
            </a:endParaRPr>
          </a:p>
          <a:p>
            <a:endParaRPr lang="en-US"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13</a:t>
            </a:fld>
            <a:endParaRPr lang="en-US" dirty="0"/>
          </a:p>
        </p:txBody>
      </p:sp>
    </p:spTree>
    <p:extLst>
      <p:ext uri="{BB962C8B-B14F-4D97-AF65-F5344CB8AC3E}">
        <p14:creationId xmlns:p14="http://schemas.microsoft.com/office/powerpoint/2010/main" val="6514198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As I’ve mentioned several times now, creating a CSV document is one method of manually creating a data dictionary that would also be machine-readable. A CSV document should be formatted as follows – and I will show a visual of what this will look like in a minute:</a:t>
            </a:r>
          </a:p>
          <a:p>
            <a:pPr marL="171450" indent="-171450">
              <a:buFont typeface="Arial" panose="020B0604020202020204" pitchFamily="34" charset="0"/>
              <a:buChar char="•"/>
            </a:pPr>
            <a:r>
              <a:rPr lang="en-US" dirty="0" smtClean="0"/>
              <a:t>No comments or aggregate statistics embedded in the document</a:t>
            </a:r>
          </a:p>
          <a:p>
            <a:pPr marL="171450" indent="-171450">
              <a:buFont typeface="Arial" panose="020B0604020202020204" pitchFamily="34" charset="0"/>
              <a:buChar char="•"/>
            </a:pPr>
            <a:r>
              <a:rPr lang="en-US" dirty="0" smtClean="0"/>
              <a:t>There should be a</a:t>
            </a:r>
            <a:r>
              <a:rPr lang="en-US" baseline="0" dirty="0" smtClean="0"/>
              <a:t> single column header. </a:t>
            </a:r>
            <a:r>
              <a:rPr lang="en-US" dirty="0" smtClean="0"/>
              <a:t>The first row of the file should contain column names corresponding to the information contained in each column</a:t>
            </a:r>
          </a:p>
          <a:p>
            <a:pPr marL="171450" indent="-171450">
              <a:buFont typeface="Arial" panose="020B0604020202020204" pitchFamily="34" charset="0"/>
              <a:buChar char="•"/>
            </a:pPr>
            <a:r>
              <a:rPr lang="en-US" dirty="0" smtClean="0"/>
              <a:t>Fields should be free of formatting and any special characters </a:t>
            </a:r>
            <a:r>
              <a:rPr lang="en-US" sz="1200" b="0" i="0" kern="1200" dirty="0" smtClean="0">
                <a:solidFill>
                  <a:schemeClr val="tx1"/>
                </a:solidFill>
                <a:effectLst/>
                <a:latin typeface="Times New Roman" pitchFamily="18" charset="0"/>
                <a:ea typeface="+mn-ea"/>
                <a:cs typeface="+mn-cs"/>
              </a:rPr>
              <a:t>– for instance, numeric or currency cells should just be numbers, without any formatting or non-numeric characters. This includes the use of color, bolded and italicized text, and other visual aids. </a:t>
            </a:r>
            <a:endParaRPr lang="en-US" sz="1200" b="0" i="0" kern="1200" baseline="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Times New Roman" pitchFamily="18" charset="0"/>
                <a:ea typeface="+mn-ea"/>
                <a:cs typeface="+mn-cs"/>
              </a:rPr>
              <a:t>Each cell should have only </a:t>
            </a:r>
            <a:r>
              <a:rPr lang="en-US" sz="1200" b="0" i="0" kern="1200" baseline="0" smtClean="0">
                <a:solidFill>
                  <a:schemeClr val="tx1"/>
                </a:solidFill>
                <a:effectLst/>
                <a:latin typeface="Times New Roman" pitchFamily="18" charset="0"/>
                <a:ea typeface="+mn-ea"/>
                <a:cs typeface="+mn-cs"/>
              </a:rPr>
              <a:t>one piece or type </a:t>
            </a:r>
            <a:r>
              <a:rPr lang="en-US" sz="1200" b="0" i="0" kern="1200" baseline="0" dirty="0" smtClean="0">
                <a:solidFill>
                  <a:schemeClr val="tx1"/>
                </a:solidFill>
                <a:effectLst/>
                <a:latin typeface="Times New Roman" pitchFamily="18" charset="0"/>
                <a:ea typeface="+mn-ea"/>
                <a:cs typeface="+mn-cs"/>
              </a:rPr>
              <a:t>of information in it, and the format should be consistent within each column</a:t>
            </a:r>
            <a:endParaRPr lang="en-US" sz="1200" b="0" i="0" kern="1200" dirty="0" smtClean="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Times New Roman" pitchFamily="18" charset="0"/>
                <a:ea typeface="+mn-ea"/>
                <a:cs typeface="+mn-cs"/>
              </a:rPr>
              <a:t>Keep everything in one table on one worksheet</a:t>
            </a:r>
            <a:r>
              <a:rPr lang="en-US" sz="1200" b="0" i="0" kern="1200" baseline="0" dirty="0" smtClean="0">
                <a:solidFill>
                  <a:schemeClr val="tx1"/>
                </a:solidFill>
                <a:effectLst/>
                <a:latin typeface="Times New Roman" pitchFamily="18" charset="0"/>
                <a:ea typeface="+mn-ea"/>
                <a:cs typeface="+mn-cs"/>
              </a:rPr>
              <a:t> page. Do not put multiple tables on a single worksheet or create multiple worksheets in a single file. </a:t>
            </a:r>
            <a:endParaRPr lang="en-US" sz="1200" b="0" i="0" kern="1200" dirty="0" smtClean="0">
              <a:solidFill>
                <a:schemeClr val="tx1"/>
              </a:solidFill>
              <a:effectLst/>
              <a:latin typeface="Times New Roman" pitchFamily="18" charset="0"/>
              <a:ea typeface="+mn-ea"/>
              <a:cs typeface="+mn-cs"/>
            </a:endParaRP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These rules are necessary because formatting is not carried forward into CSV files. In addition, the inclusion of extra information like metadata and human-readable comments makes it harder for computer code to parse and read the data through analysis and programming techniques. I mentioned the Tidy Data paper in our</a:t>
            </a:r>
            <a:r>
              <a:rPr lang="en-US" sz="1200" b="0" i="0" kern="1200" baseline="0" dirty="0" smtClean="0">
                <a:solidFill>
                  <a:schemeClr val="tx1"/>
                </a:solidFill>
                <a:effectLst/>
                <a:latin typeface="Times New Roman" pitchFamily="18" charset="0"/>
                <a:ea typeface="+mn-ea"/>
                <a:cs typeface="+mn-cs"/>
              </a:rPr>
              <a:t> Machine-Readable Data webinar, and want to include a link here as well because it explains a lot about keeping data neat and understandable. A lot of those same principles carry over to manually creating data dictionaries. </a:t>
            </a:r>
            <a:endParaRPr lang="en-US" dirty="0" smtClean="0"/>
          </a:p>
          <a:p>
            <a:endParaRPr lang="en-US" sz="1200" b="0" i="0" kern="1200" baseline="0" dirty="0" smtClean="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14</a:t>
            </a:fld>
            <a:endParaRPr lang="en-US" dirty="0"/>
          </a:p>
        </p:txBody>
      </p:sp>
    </p:spTree>
    <p:extLst>
      <p:ext uri="{BB962C8B-B14F-4D97-AF65-F5344CB8AC3E}">
        <p14:creationId xmlns:p14="http://schemas.microsoft.com/office/powerpoint/2010/main" val="1601254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This is an example of what a CSV data dictionary might look like. Here we can see the name of the spreadsheet in the first column, the column headers for that spreadsheet in the second column, </a:t>
            </a:r>
          </a:p>
          <a:p>
            <a:r>
              <a:rPr lang="en-US" sz="1200" b="0" i="0" kern="1200" baseline="0" dirty="0" smtClean="0">
                <a:solidFill>
                  <a:schemeClr val="tx1"/>
                </a:solidFill>
                <a:effectLst/>
                <a:latin typeface="Times New Roman" pitchFamily="18" charset="0"/>
                <a:ea typeface="+mn-ea"/>
                <a:cs typeface="+mn-cs"/>
              </a:rPr>
              <a:t>and the exact descriptions from the original spreadsheet transferred to the Description column here.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I have also included other information about the data in the rest of the columns. We offer guidelines and templates for creating your own data dictionary in the Ag Data Commons submission manual, which can be found under the About tab on the Ag Data Commons.</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15</a:t>
            </a:fld>
            <a:endParaRPr lang="en-US" dirty="0"/>
          </a:p>
        </p:txBody>
      </p:sp>
    </p:spTree>
    <p:extLst>
      <p:ext uri="{BB962C8B-B14F-4D97-AF65-F5344CB8AC3E}">
        <p14:creationId xmlns:p14="http://schemas.microsoft.com/office/powerpoint/2010/main" val="435582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&gt;&gt;&gt; Here we can see the name of the data spreadsheet in the first column, </a:t>
            </a:r>
          </a:p>
          <a:p>
            <a:r>
              <a:rPr lang="en-US" sz="1200" b="0" i="0" kern="1200" baseline="0" dirty="0" smtClean="0">
                <a:solidFill>
                  <a:schemeClr val="tx1"/>
                </a:solidFill>
                <a:effectLst/>
                <a:latin typeface="Times New Roman" pitchFamily="18" charset="0"/>
                <a:ea typeface="+mn-ea"/>
                <a:cs typeface="+mn-cs"/>
              </a:rPr>
              <a:t>&gt;&gt;&gt;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the column headers contained in that spreadsheet recorded in the second column,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r>
              <a:rPr lang="en-US" sz="1200" b="0" i="0" kern="1200" baseline="0" dirty="0" smtClean="0">
                <a:solidFill>
                  <a:schemeClr val="tx1"/>
                </a:solidFill>
                <a:effectLst/>
                <a:latin typeface="Times New Roman" pitchFamily="18" charset="0"/>
                <a:ea typeface="+mn-ea"/>
                <a:cs typeface="+mn-cs"/>
              </a:rPr>
              <a:t>&gt;&gt;&gt; and the descriptions of each field from the data resource files recorded the Description column here.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If the values of a field are limited to a list of choices, those can be recorded in the Acceptable Values column. Each value should be listed, separated by a vertical pipe character.</a:t>
            </a:r>
          </a:p>
          <a:p>
            <a:r>
              <a:rPr lang="en-US" sz="1200" b="0" i="0" kern="1200" baseline="0" dirty="0" smtClean="0">
                <a:solidFill>
                  <a:schemeClr val="tx1"/>
                </a:solidFill>
                <a:effectLst/>
                <a:latin typeface="Times New Roman" pitchFamily="18" charset="0"/>
                <a:ea typeface="+mn-ea"/>
                <a:cs typeface="+mn-cs"/>
              </a:rPr>
              <a:t>&gt;&gt;&gt;</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I have also included other information about the data in the rest of the columns, including the data type accepted, character length, and whether the field is required. We offer guidelines and templates as a starting point for creating your own data dictionary, which can be found in the Ag Data Commons submission manual under the About tab on the Ag Data Commons.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During the original airing of this webinar, we had a question about whether a project where the same variables repeated needed to keep listing them multiple times, or if one entry for each repeatable variable was enough. If your project examines the same exact variable across multiple studies or even multiple observations and the nature of the variable does not change – for instance, you are always measuring rainfall in inches daily, or distance in meters, or depth in centimeters, or weight in grams, and not some other variation – you can make a master variable list of all the possible observations with the display name, description, data type, and so on. Many large projects use this approach so that each researcher can pull from the master list and be consistent with one another while at the same time customizing their experiments or setups to only include the relevant information.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In addition to providing a guide to the data, this data dictionary allows the data provider to remove any extraneous information from the data spreadsheet and instead include it in an informative format that is also machine-readable if saved as a CSV.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16</a:t>
            </a:fld>
            <a:endParaRPr lang="en-US" dirty="0"/>
          </a:p>
        </p:txBody>
      </p:sp>
    </p:spTree>
    <p:extLst>
      <p:ext uri="{BB962C8B-B14F-4D97-AF65-F5344CB8AC3E}">
        <p14:creationId xmlns:p14="http://schemas.microsoft.com/office/powerpoint/2010/main" val="4080216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formatting is a huge part of creating a CSV data dictionary, another important aspect to consider is the content itself. </a:t>
            </a:r>
            <a:r>
              <a:rPr lang="en-US" dirty="0" smtClean="0"/>
              <a:t>Some tips include using standard names for variables to support interoperability. We discussed the reasons for this earlier, and standardizing</a:t>
            </a:r>
            <a:r>
              <a:rPr lang="en-US" baseline="0" dirty="0" smtClean="0"/>
              <a:t> these variables now will save a lot of time and potential error that could occur if the values are normalized later on. Avoid local or colloquial names, since not everyone may use those terms or know exactly what they mean or refer to. </a:t>
            </a:r>
          </a:p>
          <a:p>
            <a:endParaRPr lang="en-US" baseline="0" dirty="0" smtClean="0"/>
          </a:p>
          <a:p>
            <a:r>
              <a:rPr lang="en-US" baseline="0" dirty="0" smtClean="0"/>
              <a:t>Include strong keyword descriptions in this data dictionary. Keep in mind the most commonly used terms, or the words users may search for most frequently for data like yours. This will help users find your data more easily. </a:t>
            </a:r>
          </a:p>
          <a:p>
            <a:endParaRPr lang="en-US" baseline="0" dirty="0" smtClean="0"/>
          </a:p>
          <a:p>
            <a:r>
              <a:rPr lang="en-US" baseline="0" dirty="0" smtClean="0"/>
              <a:t>If your data is in spreadsheet form, a quick way to copy all the variable or field names from a data file into a data dictionary is to use the Transpose tool in spreadsheet software. This tool allows you to copy a horizontal row and paste it into a vertical column. This is available in Microsoft Excel and Google Docs, and usually shows as an option in the Paste function. If the Transpose tool is not available in a regular paste menu, in some cases, a right-click will provide a Paste-Special menu where the Transpose tool will be available. </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17</a:t>
            </a:fld>
            <a:endParaRPr lang="en-US" dirty="0"/>
          </a:p>
        </p:txBody>
      </p:sp>
    </p:spTree>
    <p:extLst>
      <p:ext uri="{BB962C8B-B14F-4D97-AF65-F5344CB8AC3E}">
        <p14:creationId xmlns:p14="http://schemas.microsoft.com/office/powerpoint/2010/main" val="1328868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we will review automatically</a:t>
            </a:r>
            <a:r>
              <a:rPr lang="en-US" baseline="0" dirty="0" smtClean="0"/>
              <a:t> generated data dictionaries. </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18</a:t>
            </a:fld>
            <a:endParaRPr lang="en-US" dirty="0"/>
          </a:p>
        </p:txBody>
      </p:sp>
    </p:spTree>
    <p:extLst>
      <p:ext uri="{BB962C8B-B14F-4D97-AF65-F5344CB8AC3E}">
        <p14:creationId xmlns:p14="http://schemas.microsoft.com/office/powerpoint/2010/main" val="3619597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Automatically</a:t>
            </a:r>
            <a:r>
              <a:rPr lang="en-US" sz="1200" b="0" i="0" kern="1200" baseline="0" dirty="0" smtClean="0">
                <a:solidFill>
                  <a:schemeClr val="tx1"/>
                </a:solidFill>
                <a:effectLst/>
                <a:latin typeface="Times New Roman" pitchFamily="18" charset="0"/>
                <a:ea typeface="+mn-ea"/>
                <a:cs typeface="+mn-cs"/>
              </a:rPr>
              <a:t> generated data dictionaries will look and </a:t>
            </a:r>
            <a:r>
              <a:rPr lang="en-US" sz="1200" b="0" i="0" kern="1200" baseline="0" dirty="0" err="1" smtClean="0">
                <a:solidFill>
                  <a:schemeClr val="tx1"/>
                </a:solidFill>
                <a:effectLst/>
                <a:latin typeface="Times New Roman" pitchFamily="18" charset="0"/>
                <a:ea typeface="+mn-ea"/>
                <a:cs typeface="+mn-cs"/>
              </a:rPr>
              <a:t>fucntion</a:t>
            </a:r>
            <a:r>
              <a:rPr lang="en-US" sz="1200" b="0" i="0" kern="1200" baseline="0" dirty="0" smtClean="0">
                <a:solidFill>
                  <a:schemeClr val="tx1"/>
                </a:solidFill>
                <a:effectLst/>
                <a:latin typeface="Times New Roman" pitchFamily="18" charset="0"/>
                <a:ea typeface="+mn-ea"/>
                <a:cs typeface="+mn-cs"/>
              </a:rPr>
              <a:t> quite differently from manually created ones.</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Like a CSV data dictionary, these documents d</a:t>
            </a:r>
            <a:r>
              <a:rPr lang="en-US" sz="1200" b="0" i="0" kern="1200" dirty="0" smtClean="0">
                <a:solidFill>
                  <a:schemeClr val="tx1"/>
                </a:solidFill>
                <a:effectLst/>
                <a:latin typeface="Times New Roman" pitchFamily="18" charset="0"/>
                <a:ea typeface="+mn-ea"/>
                <a:cs typeface="+mn-cs"/>
              </a:rPr>
              <a:t>efine the variables, but will also define formatting and other database specifications.</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Unlike</a:t>
            </a:r>
            <a:r>
              <a:rPr lang="en-US" sz="1200" b="0" i="0" kern="1200" baseline="0" dirty="0" smtClean="0">
                <a:solidFill>
                  <a:schemeClr val="tx1"/>
                </a:solidFill>
                <a:effectLst/>
                <a:latin typeface="Times New Roman" pitchFamily="18" charset="0"/>
                <a:ea typeface="+mn-ea"/>
                <a:cs typeface="+mn-cs"/>
              </a:rPr>
              <a:t> a CSV, t</a:t>
            </a:r>
            <a:r>
              <a:rPr lang="en-US" sz="1200" b="0" i="0" kern="1200" dirty="0" smtClean="0">
                <a:solidFill>
                  <a:schemeClr val="tx1"/>
                </a:solidFill>
                <a:effectLst/>
                <a:latin typeface="Times New Roman" pitchFamily="18" charset="0"/>
                <a:ea typeface="+mn-ea"/>
                <a:cs typeface="+mn-cs"/>
              </a:rPr>
              <a:t>his resulting document will often not be easily human-readable.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Not every database</a:t>
            </a:r>
            <a:r>
              <a:rPr lang="en-US" sz="1200" b="0" i="0" kern="1200" baseline="0" dirty="0" smtClean="0">
                <a:solidFill>
                  <a:schemeClr val="tx1"/>
                </a:solidFill>
                <a:effectLst/>
                <a:latin typeface="Times New Roman" pitchFamily="18" charset="0"/>
                <a:ea typeface="+mn-ea"/>
                <a:cs typeface="+mn-cs"/>
              </a:rPr>
              <a:t> is capable of creating an automatically generated data dictionary. While data dictionaries from databases like Microsoft Access can be generated fairly easily, or third party software might be used to generate a codebook to export in markdown format, you may need to contact your systems department to see if a record can be generated from your database and how that can be accomplished.</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If</a:t>
            </a:r>
            <a:r>
              <a:rPr lang="en-US" sz="1200" b="0" i="0" kern="1200" baseline="0" dirty="0" smtClean="0">
                <a:solidFill>
                  <a:schemeClr val="tx1"/>
                </a:solidFill>
                <a:effectLst/>
                <a:latin typeface="Times New Roman" pitchFamily="18" charset="0"/>
                <a:ea typeface="+mn-ea"/>
                <a:cs typeface="+mn-cs"/>
              </a:rPr>
              <a:t> you can generate a data dictionary, one huge benefit is that it is c</a:t>
            </a:r>
            <a:r>
              <a:rPr lang="en-US" sz="1200" b="0" i="0" kern="1200" dirty="0" smtClean="0">
                <a:solidFill>
                  <a:schemeClr val="tx1"/>
                </a:solidFill>
                <a:effectLst/>
                <a:latin typeface="Times New Roman" pitchFamily="18" charset="0"/>
                <a:ea typeface="+mn-ea"/>
                <a:cs typeface="+mn-cs"/>
              </a:rPr>
              <a:t>reated automatically using a database export function. Less work on your part with fewer errors</a:t>
            </a:r>
            <a:r>
              <a:rPr lang="en-US" sz="1200" b="0" i="0" kern="1200" baseline="0" dirty="0" smtClean="0">
                <a:solidFill>
                  <a:schemeClr val="tx1"/>
                </a:solidFill>
                <a:effectLst/>
                <a:latin typeface="Times New Roman" pitchFamily="18" charset="0"/>
                <a:ea typeface="+mn-ea"/>
                <a:cs typeface="+mn-cs"/>
              </a:rPr>
              <a:t> are always welcome!</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Generally, this resulting</a:t>
            </a:r>
            <a:r>
              <a:rPr lang="en-US" sz="1200" b="0" i="0" kern="1200" baseline="0" dirty="0" smtClean="0">
                <a:solidFill>
                  <a:schemeClr val="tx1"/>
                </a:solidFill>
                <a:effectLst/>
                <a:latin typeface="Times New Roman" pitchFamily="18" charset="0"/>
                <a:ea typeface="+mn-ea"/>
                <a:cs typeface="+mn-cs"/>
              </a:rPr>
              <a:t> document is</a:t>
            </a:r>
            <a:r>
              <a:rPr lang="en-US" sz="1200" b="0" i="0" kern="1200" dirty="0" smtClean="0">
                <a:solidFill>
                  <a:schemeClr val="tx1"/>
                </a:solidFill>
                <a:effectLst/>
                <a:latin typeface="Times New Roman" pitchFamily="18" charset="0"/>
                <a:ea typeface="+mn-ea"/>
                <a:cs typeface="+mn-cs"/>
              </a:rPr>
              <a:t> in a Text or PDF format file. Text and PDF formats are generally non-proprietary</a:t>
            </a:r>
            <a:r>
              <a:rPr lang="en-US" sz="1200" b="0" i="0" kern="1200" baseline="0" dirty="0" smtClean="0">
                <a:solidFill>
                  <a:schemeClr val="tx1"/>
                </a:solidFill>
                <a:effectLst/>
                <a:latin typeface="Times New Roman" pitchFamily="18" charset="0"/>
                <a:ea typeface="+mn-ea"/>
                <a:cs typeface="+mn-cs"/>
              </a:rPr>
              <a:t>. If you can generate a PDF-A document or another type of structured text-based output, then that would be machine-readable, which would be another added level of functionality to your data dictionary.</a:t>
            </a:r>
            <a:endParaRPr lang="en-US" sz="1200" b="0" i="0" kern="1200" dirty="0" smtClean="0">
              <a:solidFill>
                <a:schemeClr val="tx1"/>
              </a:solidFill>
              <a:effectLst/>
              <a:latin typeface="Times New Roman" pitchFamily="18" charset="0"/>
              <a:ea typeface="+mn-ea"/>
              <a:cs typeface="+mn-cs"/>
            </a:endParaRPr>
          </a:p>
          <a:p>
            <a:endParaRPr lang="en-US"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19</a:t>
            </a:fld>
            <a:endParaRPr lang="en-US" dirty="0"/>
          </a:p>
        </p:txBody>
      </p:sp>
    </p:spTree>
    <p:extLst>
      <p:ext uri="{BB962C8B-B14F-4D97-AF65-F5344CB8AC3E}">
        <p14:creationId xmlns:p14="http://schemas.microsoft.com/office/powerpoint/2010/main" val="305315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a:t>
            </a:r>
            <a:r>
              <a:rPr lang="en-US" baseline="0" dirty="0" smtClean="0"/>
              <a:t> and welcome to the National Agricultural Library’s Data Dictionaries webinar!</a:t>
            </a:r>
          </a:p>
          <a:p>
            <a:endParaRPr lang="en-US" baseline="0" dirty="0" smtClean="0"/>
          </a:p>
          <a:p>
            <a:r>
              <a:rPr lang="en-US" baseline="0" dirty="0" smtClean="0"/>
              <a:t>My name is Erin Antognoli, Knowledge Services Metadata Librarian, and I will be presenting this webinar today along with Jon Sears, Ag Data Commons Data Scientist, who will be here to answer questions after the presentation. </a:t>
            </a:r>
          </a:p>
          <a:p>
            <a:endParaRPr lang="en-US" baseline="0" dirty="0" smtClean="0"/>
          </a:p>
        </p:txBody>
      </p:sp>
      <p:sp>
        <p:nvSpPr>
          <p:cNvPr id="4" name="Slide Number Placeholder 3"/>
          <p:cNvSpPr>
            <a:spLocks noGrp="1"/>
          </p:cNvSpPr>
          <p:nvPr>
            <p:ph type="sldNum" sz="quarter" idx="10"/>
          </p:nvPr>
        </p:nvSpPr>
        <p:spPr/>
        <p:txBody>
          <a:bodyPr/>
          <a:lstStyle/>
          <a:p>
            <a:fld id="{AFF99249-B50D-4019-9F2D-12FD7B54A157}"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657107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screen cap of what an automatically generated data dictionary might look like. This section shows the properties of the database. </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20</a:t>
            </a:fld>
            <a:endParaRPr lang="en-US" dirty="0"/>
          </a:p>
        </p:txBody>
      </p:sp>
    </p:spTree>
    <p:extLst>
      <p:ext uri="{BB962C8B-B14F-4D97-AF65-F5344CB8AC3E}">
        <p14:creationId xmlns:p14="http://schemas.microsoft.com/office/powerpoint/2010/main" val="2181089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another view of the same data dictionary that shows more of the formatting. This document will record all aspects of the database in text form so that someone could in theory recreate the</a:t>
            </a:r>
            <a:r>
              <a:rPr lang="en-US" baseline="0" dirty="0" smtClean="0"/>
              <a:t> look and feel, in addition to knowing what data is contained within. </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21</a:t>
            </a:fld>
            <a:endParaRPr lang="en-US" dirty="0"/>
          </a:p>
        </p:txBody>
      </p:sp>
    </p:spTree>
    <p:extLst>
      <p:ext uri="{BB962C8B-B14F-4D97-AF65-F5344CB8AC3E}">
        <p14:creationId xmlns:p14="http://schemas.microsoft.com/office/powerpoint/2010/main" val="730082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 codebook, which</a:t>
            </a:r>
            <a:r>
              <a:rPr lang="en-US" baseline="0" dirty="0" smtClean="0"/>
              <a:t> is a document that provides both an overview and description of the variables in a dataset. In this case the original data being described is from an R database. Packages such as </a:t>
            </a:r>
            <a:r>
              <a:rPr lang="en-US" baseline="0" dirty="0" err="1" smtClean="0"/>
              <a:t>dataMaid</a:t>
            </a:r>
            <a:r>
              <a:rPr lang="en-US" baseline="0" dirty="0" smtClean="0"/>
              <a:t> can be used to generate codebooks from R data in </a:t>
            </a:r>
            <a:r>
              <a:rPr lang="en-US" dirty="0" smtClean="0"/>
              <a:t>markdown</a:t>
            </a:r>
            <a:r>
              <a:rPr lang="en-US" sz="1200" b="0" i="0" kern="1200" dirty="0" smtClean="0">
                <a:solidFill>
                  <a:schemeClr val="tx1"/>
                </a:solidFill>
                <a:effectLst/>
                <a:latin typeface="Times New Roman" pitchFamily="18" charset="0"/>
                <a:ea typeface="+mn-ea"/>
                <a:cs typeface="+mn-cs"/>
              </a:rPr>
              <a:t> format, with information on each variable in the data frame. </a:t>
            </a:r>
          </a:p>
          <a:p>
            <a:r>
              <a:rPr lang="en-US" sz="1200" b="0" i="0" kern="1200" dirty="0" smtClean="0">
                <a:solidFill>
                  <a:schemeClr val="tx1"/>
                </a:solidFill>
                <a:effectLst/>
                <a:latin typeface="Times New Roman" pitchFamily="18" charset="0"/>
                <a:ea typeface="+mn-ea"/>
                <a:cs typeface="+mn-cs"/>
              </a:rPr>
              <a:t>The document can then be rendered to a report in HTML, PDF, or Word.</a:t>
            </a:r>
            <a:endParaRPr lang="en-GB"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22</a:t>
            </a:fld>
            <a:endParaRPr lang="en-US" dirty="0"/>
          </a:p>
        </p:txBody>
      </p:sp>
    </p:spTree>
    <p:extLst>
      <p:ext uri="{BB962C8B-B14F-4D97-AF65-F5344CB8AC3E}">
        <p14:creationId xmlns:p14="http://schemas.microsoft.com/office/powerpoint/2010/main" val="305459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different types of databases, and many of them have methods of generating data dictionaries without having to bother your systems department. I’m going to walk</a:t>
            </a:r>
            <a:r>
              <a:rPr lang="en-US" baseline="0" dirty="0" smtClean="0"/>
              <a:t> us through how to generate this document in Microsoft Access. Here are the steps listed out, but I will show them in some screen caps. This slide deck and recording will be available after the webinar for anyone who wants to go back and review later.</a:t>
            </a:r>
            <a:endParaRPr lang="en-US" dirty="0" smtClean="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23</a:t>
            </a:fld>
            <a:endParaRPr lang="en-US" dirty="0"/>
          </a:p>
        </p:txBody>
      </p:sp>
    </p:spTree>
    <p:extLst>
      <p:ext uri="{BB962C8B-B14F-4D97-AF65-F5344CB8AC3E}">
        <p14:creationId xmlns:p14="http://schemas.microsoft.com/office/powerpoint/2010/main" val="1105096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&gt;&gt;&gt; With your Access database open, navigate to the Database Tools tab.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From there, find the Database Documenter button in the toolbar and choose it.</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24</a:t>
            </a:fld>
            <a:endParaRPr lang="en-US" dirty="0"/>
          </a:p>
        </p:txBody>
      </p:sp>
    </p:spTree>
    <p:extLst>
      <p:ext uri="{BB962C8B-B14F-4D97-AF65-F5344CB8AC3E}">
        <p14:creationId xmlns:p14="http://schemas.microsoft.com/office/powerpoint/2010/main" val="1532664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baseline="0" dirty="0" smtClean="0">
                <a:solidFill>
                  <a:schemeClr val="tx1"/>
                </a:solidFill>
                <a:effectLst/>
                <a:latin typeface="Times New Roman" pitchFamily="18" charset="0"/>
                <a:ea typeface="+mn-ea"/>
                <a:cs typeface="+mn-cs"/>
              </a:rPr>
              <a:t>&gt;&gt;&gt; This opens a window for the database documenter where you can choose which tables you want to include in your document. You can choose to include only certain tables, or choose them all.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The Select All feature lets you grab everything fairly quickly, which is a big help if you have a lot of tables in your database.</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There are a lot of other customizable settings at all stages of this process, including the queries and macros tabs, and the Options feature lets you further customize how your document is generated. However, I’m just going to stick with the defaults for the purpose of this demo.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Once I have all my choices checked, I will choose OK to generate the document.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25</a:t>
            </a:fld>
            <a:endParaRPr lang="en-US" dirty="0"/>
          </a:p>
        </p:txBody>
      </p:sp>
    </p:spTree>
    <p:extLst>
      <p:ext uri="{BB962C8B-B14F-4D97-AF65-F5344CB8AC3E}">
        <p14:creationId xmlns:p14="http://schemas.microsoft.com/office/powerpoint/2010/main" val="550911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That brings up a Print Preview dialogue showing the document, and from here you can choose the format, orientation, and a lot of other customizations to make this document look the way you want it to from the toolbar at the top of the interface.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Times New Roman" pitchFamily="18" charset="0"/>
                <a:ea typeface="+mn-ea"/>
                <a:cs typeface="+mn-cs"/>
              </a:rPr>
              <a:t>&gt;&gt;&gt; When all those choices are made, choose either the Text File or PDF option from the tool bar at the top. You can export in a variety of formats including Microsoft Excel, Text, and PDF, but remember, text documents and PDF files are non-proprietary, while Excel is proprietary and less desirable for this type of document.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&gt;&gt;&gt; Choosing Text File from the toolbar will bring up a dialogue asking to choose the encoding option – I have stayed with the default here - and after choosing okay in this step, you will specify a name for the file and a location to store it. Complete those steps and you will have a text format data dictionary from your database. </a:t>
            </a: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26</a:t>
            </a:fld>
            <a:endParaRPr lang="en-US" dirty="0"/>
          </a:p>
        </p:txBody>
      </p:sp>
    </p:spTree>
    <p:extLst>
      <p:ext uri="{BB962C8B-B14F-4D97-AF65-F5344CB8AC3E}">
        <p14:creationId xmlns:p14="http://schemas.microsoft.com/office/powerpoint/2010/main" val="1413495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we will review creating data dictionaries using a web-based form.</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27</a:t>
            </a:fld>
            <a:endParaRPr lang="en-US" dirty="0"/>
          </a:p>
        </p:txBody>
      </p:sp>
    </p:spTree>
    <p:extLst>
      <p:ext uri="{BB962C8B-B14F-4D97-AF65-F5344CB8AC3E}">
        <p14:creationId xmlns:p14="http://schemas.microsoft.com/office/powerpoint/2010/main" val="1861452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Times New Roman" pitchFamily="18" charset="0"/>
                <a:ea typeface="+mn-ea"/>
                <a:cs typeface="+mn-cs"/>
              </a:rPr>
              <a:t>Some data dictionaries can be created through a user</a:t>
            </a:r>
            <a:r>
              <a:rPr lang="en-US" sz="1200" b="0" i="0" kern="1200" baseline="0" dirty="0" smtClean="0">
                <a:solidFill>
                  <a:schemeClr val="tx1"/>
                </a:solidFill>
                <a:effectLst/>
                <a:latin typeface="Times New Roman" pitchFamily="18" charset="0"/>
                <a:ea typeface="+mn-ea"/>
                <a:cs typeface="+mn-cs"/>
              </a:rPr>
              <a:t> interface that provides a form for users to fill out and complete various sections of the document. Users don’t have to worry so much about formatting column headers and rows or other setup like they do while creating a CSV data dictionary manually, since the document is generated based on the user’s input. It’s not fully automatic, since the user does need to enter the content, but the formatting aspect of the process is automatic. The Ag Data Commons is moving toward this type of setup for our own data dictionaries, so with newer versions of our platform we may see this approach become more common for data we maintain.</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ISO 19110 on NAL’s </a:t>
            </a:r>
            <a:r>
              <a:rPr lang="en-US" sz="1200" b="0" i="0" kern="1200" baseline="0" dirty="0" err="1" smtClean="0">
                <a:solidFill>
                  <a:schemeClr val="tx1"/>
                </a:solidFill>
                <a:effectLst/>
                <a:latin typeface="Times New Roman" pitchFamily="18" charset="0"/>
                <a:ea typeface="+mn-ea"/>
                <a:cs typeface="+mn-cs"/>
              </a:rPr>
              <a:t>GeoData</a:t>
            </a:r>
            <a:r>
              <a:rPr lang="en-US" sz="1200" b="0" i="0" kern="1200" baseline="0" dirty="0" smtClean="0">
                <a:solidFill>
                  <a:schemeClr val="tx1"/>
                </a:solidFill>
                <a:effectLst/>
                <a:latin typeface="Times New Roman" pitchFamily="18" charset="0"/>
                <a:ea typeface="+mn-ea"/>
                <a:cs typeface="+mn-cs"/>
              </a:rPr>
              <a:t> platform is an example of this form-based data dictionary, or feature catalog as it is called in that standard. This data dictionary standard is used to define metadata in ISO 19115 standard, which is specific to geospatial data. Here is a little background on this particular standard as defined by the ISO 19115 and ISO 19110 standards themselves.</a:t>
            </a:r>
          </a:p>
          <a:p>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28</a:t>
            </a:fld>
            <a:endParaRPr lang="en-US" dirty="0"/>
          </a:p>
        </p:txBody>
      </p:sp>
    </p:spTree>
    <p:extLst>
      <p:ext uri="{BB962C8B-B14F-4D97-AF65-F5344CB8AC3E}">
        <p14:creationId xmlns:p14="http://schemas.microsoft.com/office/powerpoint/2010/main" val="3421292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ISO 19110 defines the methodology for cataloguing feature types. This document specifies how feature types can be organized into a feature catalogue and presented to the users of a set of geographic data. This document is applicable to creating catalogues of feature types in previously uncatalogued domains and to revising existing feature catalogues to comply with standard practice. This document applies to the cataloguing of feature types that are represented in digital form. Its principles can be extended to the cataloguing of other forms of geographic data. </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The feature catalog is applicable to the definition of geographic features at the type level. This document is not applicable to the representation of individual instances of each type. It may be used as a basis for defining the universe of discourse being modelled in a particular application, or to standardize general aspects of real world features being modelled in more than one application.</a:t>
            </a:r>
          </a:p>
          <a:p>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So, through all that, we see that while this standard</a:t>
            </a:r>
            <a:r>
              <a:rPr lang="en-US" sz="1200" b="0" i="0" kern="1200" baseline="0" dirty="0" smtClean="0">
                <a:solidFill>
                  <a:schemeClr val="tx1"/>
                </a:solidFill>
                <a:effectLst/>
                <a:latin typeface="Times New Roman" pitchFamily="18" charset="0"/>
                <a:ea typeface="+mn-ea"/>
                <a:cs typeface="+mn-cs"/>
              </a:rPr>
              <a:t> calls its documentation a feature catalog, this serves a very similar purpose as a typical data dictionary. More often than not a template must be used to create these documents because they are more complex and follow a predetermined standard that requires validation. The final product is stored in XML format, which can be displayed on a wide variety of platforms and is machine-readable and obsolescence-proof. </a:t>
            </a:r>
            <a:endParaRPr lang="en-US" sz="1200" b="0" i="0" kern="1200" dirty="0">
              <a:solidFill>
                <a:schemeClr val="tx1"/>
              </a:solidFill>
              <a:effectLst/>
              <a:latin typeface="Times New Roman" pitchFamily="18" charset="0"/>
              <a:ea typeface="+mn-ea"/>
              <a:cs typeface="+mn-cs"/>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29</a:t>
            </a:fld>
            <a:endParaRPr lang="en-US" dirty="0"/>
          </a:p>
        </p:txBody>
      </p:sp>
    </p:spTree>
    <p:extLst>
      <p:ext uri="{BB962C8B-B14F-4D97-AF65-F5344CB8AC3E}">
        <p14:creationId xmlns:p14="http://schemas.microsoft.com/office/powerpoint/2010/main" val="6991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begin by reviewing </a:t>
            </a:r>
          </a:p>
          <a:p>
            <a:endParaRPr lang="en-US" baseline="0" dirty="0" smtClean="0"/>
          </a:p>
          <a:p>
            <a:r>
              <a:rPr lang="en-US" baseline="0" dirty="0" smtClean="0"/>
              <a:t>What a data dictionary is, </a:t>
            </a:r>
          </a:p>
          <a:p>
            <a:r>
              <a:rPr lang="en-US" baseline="0" dirty="0" smtClean="0"/>
              <a:t>Why someone might create a data dictionary,</a:t>
            </a:r>
          </a:p>
          <a:p>
            <a:r>
              <a:rPr lang="en-US" baseline="0" dirty="0" smtClean="0"/>
              <a:t>Review several different types of data dictionaries,</a:t>
            </a:r>
          </a:p>
          <a:p>
            <a:r>
              <a:rPr lang="en-US" baseline="0" dirty="0" smtClean="0"/>
              <a:t>Walk through some guidelines, instructions, and best practices for creating a data dictionary,</a:t>
            </a:r>
          </a:p>
          <a:p>
            <a:endParaRPr lang="en-US" baseline="0" dirty="0" smtClean="0"/>
          </a:p>
          <a:p>
            <a:r>
              <a:rPr lang="en-US" baseline="0" dirty="0" smtClean="0"/>
              <a:t>and conclude with time for questions.</a:t>
            </a:r>
          </a:p>
          <a:p>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3</a:t>
            </a:fld>
            <a:endParaRPr lang="en-US" dirty="0"/>
          </a:p>
        </p:txBody>
      </p:sp>
    </p:spTree>
    <p:extLst>
      <p:ext uri="{BB962C8B-B14F-4D97-AF65-F5344CB8AC3E}">
        <p14:creationId xmlns:p14="http://schemas.microsoft.com/office/powerpoint/2010/main" val="182383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screen</a:t>
            </a:r>
            <a:r>
              <a:rPr lang="en-US" baseline="0" dirty="0" smtClean="0"/>
              <a:t> capture of a feature catalog I was creating in </a:t>
            </a:r>
            <a:r>
              <a:rPr lang="en-US" baseline="0" dirty="0" err="1" smtClean="0"/>
              <a:t>GeoData</a:t>
            </a:r>
            <a:r>
              <a:rPr lang="en-US" baseline="0" dirty="0" smtClean="0"/>
              <a:t> displayed as XML. </a:t>
            </a:r>
            <a:r>
              <a:rPr lang="en-US" dirty="0" smtClean="0"/>
              <a:t>Feature Catalogue</a:t>
            </a:r>
            <a:r>
              <a:rPr lang="en-US" baseline="0" dirty="0" smtClean="0"/>
              <a:t> format, like most metadata, is XML format as standard, which is machine readable. </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30</a:t>
            </a:fld>
            <a:endParaRPr lang="en-US" dirty="0"/>
          </a:p>
        </p:txBody>
      </p:sp>
    </p:spTree>
    <p:extLst>
      <p:ext uri="{BB962C8B-B14F-4D97-AF65-F5344CB8AC3E}">
        <p14:creationId xmlns:p14="http://schemas.microsoft.com/office/powerpoint/2010/main" val="30523732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Times New Roman" pitchFamily="18" charset="0"/>
              <a:ea typeface="+mn-ea"/>
              <a:cs typeface="+mn-cs"/>
            </a:endParaRPr>
          </a:p>
          <a:p>
            <a:r>
              <a:rPr lang="en-US" sz="1200" b="0" i="0" kern="1200" dirty="0" smtClean="0">
                <a:solidFill>
                  <a:schemeClr val="tx1"/>
                </a:solidFill>
                <a:effectLst/>
                <a:latin typeface="Times New Roman" pitchFamily="18" charset="0"/>
                <a:ea typeface="+mn-ea"/>
                <a:cs typeface="+mn-cs"/>
              </a:rPr>
              <a:t>And here we can see how NAL’s </a:t>
            </a:r>
            <a:r>
              <a:rPr lang="en-US" sz="1200" b="0" i="0" kern="1200" dirty="0" err="1" smtClean="0">
                <a:solidFill>
                  <a:schemeClr val="tx1"/>
                </a:solidFill>
                <a:effectLst/>
                <a:latin typeface="Times New Roman" pitchFamily="18" charset="0"/>
                <a:ea typeface="+mn-ea"/>
                <a:cs typeface="+mn-cs"/>
              </a:rPr>
              <a:t>GeoData</a:t>
            </a:r>
            <a:r>
              <a:rPr lang="en-US" sz="1200" b="0" i="0" kern="1200" dirty="0" smtClean="0">
                <a:solidFill>
                  <a:schemeClr val="tx1"/>
                </a:solidFill>
                <a:effectLst/>
                <a:latin typeface="Times New Roman" pitchFamily="18" charset="0"/>
                <a:ea typeface="+mn-ea"/>
                <a:cs typeface="+mn-cs"/>
              </a:rPr>
              <a:t> interprets this feature catalog XML file</a:t>
            </a:r>
            <a:r>
              <a:rPr lang="en-US" sz="1200" b="0" i="0" kern="1200" baseline="0" dirty="0" smtClean="0">
                <a:solidFill>
                  <a:schemeClr val="tx1"/>
                </a:solidFill>
                <a:effectLst/>
                <a:latin typeface="Times New Roman" pitchFamily="18" charset="0"/>
                <a:ea typeface="+mn-ea"/>
                <a:cs typeface="+mn-cs"/>
              </a:rPr>
              <a:t>. Because XML can be displayed a wide variety of ways, the way it looks will depend on the interface that is interpreting it. The information itself will never change, but will be ingested into the system and displayed according to the styling of the host system. In this case, you can see the attribute name and description, along with the list of values possible for that attribute if it is a controlled vocabulary. For instance, here we see Region has 6 possible values, all with their own codes and definitions. For attributes that can house any value, such as Identifier, a description and data type are sufficient. </a:t>
            </a:r>
          </a:p>
          <a:p>
            <a:endParaRPr lang="en-US" sz="1200" b="0" i="0" kern="1200" baseline="0" dirty="0" smtClean="0">
              <a:solidFill>
                <a:schemeClr val="tx1"/>
              </a:solidFill>
              <a:effectLst/>
              <a:latin typeface="Times New Roman" pitchFamily="18" charset="0"/>
              <a:ea typeface="+mn-ea"/>
              <a:cs typeface="+mn-cs"/>
            </a:endParaRPr>
          </a:p>
          <a:p>
            <a:r>
              <a:rPr lang="en-US" sz="1200" b="0" i="0" kern="1200" baseline="0" dirty="0" smtClean="0">
                <a:solidFill>
                  <a:schemeClr val="tx1"/>
                </a:solidFill>
                <a:effectLst/>
                <a:latin typeface="Times New Roman" pitchFamily="18" charset="0"/>
                <a:ea typeface="+mn-ea"/>
                <a:cs typeface="+mn-cs"/>
              </a:rPr>
              <a:t>With geospatial data such as maps, </a:t>
            </a:r>
            <a:r>
              <a:rPr lang="en-US" sz="1200" b="0" i="0" kern="1200" baseline="0" dirty="0" err="1" smtClean="0">
                <a:solidFill>
                  <a:schemeClr val="tx1"/>
                </a:solidFill>
                <a:effectLst/>
                <a:latin typeface="Times New Roman" pitchFamily="18" charset="0"/>
                <a:ea typeface="+mn-ea"/>
                <a:cs typeface="+mn-cs"/>
              </a:rPr>
              <a:t>shapefiles</a:t>
            </a:r>
            <a:r>
              <a:rPr lang="en-US" sz="1200" b="0" i="0" kern="1200" baseline="0" dirty="0" smtClean="0">
                <a:solidFill>
                  <a:schemeClr val="tx1"/>
                </a:solidFill>
                <a:effectLst/>
                <a:latin typeface="Times New Roman" pitchFamily="18" charset="0"/>
                <a:ea typeface="+mn-ea"/>
                <a:cs typeface="+mn-cs"/>
              </a:rPr>
              <a:t>, images, and other non-text based data, a robust data dictionary along with an excellent metadata record will help a dataset be more findable, accessible, interoperable, and reusable into the future. In this case, for a researcher looking for information about a particular state, a data dictionary would not only be helpful in figuring out if a found record is relevant, but would provide a key to finding more relevant information through the other variables the document outlines. In this particular case, someone who wants to find more information on Oregon would know to look in datasets that specify their Region as Pacific Northwest Region – Region 6, and we can also see this region has a code of R06 which may also lead to more results in a targeted field search.</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31</a:t>
            </a:fld>
            <a:endParaRPr lang="en-US" dirty="0"/>
          </a:p>
        </p:txBody>
      </p:sp>
    </p:spTree>
    <p:extLst>
      <p:ext uri="{BB962C8B-B14F-4D97-AF65-F5344CB8AC3E}">
        <p14:creationId xmlns:p14="http://schemas.microsoft.com/office/powerpoint/2010/main" val="2467982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3200" dirty="0" smtClean="0">
                <a:latin typeface="Arial" charset="0"/>
              </a:rPr>
              <a:t>In conclusion, today we learned</a:t>
            </a:r>
            <a:r>
              <a:rPr lang="en-US" sz="3200" baseline="0" dirty="0" smtClean="0">
                <a:latin typeface="Arial" charset="0"/>
              </a:rPr>
              <a:t> w</a:t>
            </a:r>
            <a:r>
              <a:rPr lang="en-US" sz="2400" dirty="0" smtClean="0">
                <a:latin typeface="Arial" charset="0"/>
              </a:rPr>
              <a:t>hat a data dictionary is, and why data dictionaries are important.</a:t>
            </a:r>
            <a:r>
              <a:rPr lang="en-US" sz="2400" baseline="0" dirty="0" smtClean="0">
                <a:latin typeface="Arial" charset="0"/>
              </a:rPr>
              <a:t> We also</a:t>
            </a:r>
            <a:r>
              <a:rPr lang="en-US" sz="2400" dirty="0" smtClean="0">
                <a:latin typeface="Arial" charset="0"/>
              </a:rPr>
              <a:t> reviewed different types of data dictionaries and walked through methods of creating a data dictionary m</a:t>
            </a:r>
            <a:r>
              <a:rPr lang="en-US" sz="2000" dirty="0" smtClean="0">
                <a:latin typeface="Arial" charset="0"/>
              </a:rPr>
              <a:t>anually as a spreadsheet,</a:t>
            </a:r>
            <a:r>
              <a:rPr lang="en-US" sz="2000" baseline="0" dirty="0" smtClean="0">
                <a:latin typeface="Arial" charset="0"/>
              </a:rPr>
              <a:t> a</a:t>
            </a:r>
            <a:r>
              <a:rPr lang="en-US" sz="2000" dirty="0" smtClean="0">
                <a:latin typeface="Arial" charset="0"/>
              </a:rPr>
              <a:t>utomatically from a MS Access database, and from a form using the ISO 19110 template.</a:t>
            </a:r>
          </a:p>
          <a:p>
            <a:pPr marL="0" lvl="0" indent="0">
              <a:buNone/>
            </a:pPr>
            <a:endParaRPr lang="en-US" sz="2000" dirty="0" smtClean="0">
              <a:latin typeface="Arial" charset="0"/>
            </a:endParaRPr>
          </a:p>
          <a:p>
            <a:pPr marL="0" lvl="0" indent="0">
              <a:buNone/>
            </a:pPr>
            <a:endParaRPr lang="en-US" sz="2000" dirty="0" smtClean="0">
              <a:latin typeface="Arial" charset="0"/>
            </a:endParaRPr>
          </a:p>
          <a:p>
            <a:pPr marL="685800" lvl="1"/>
            <a:endParaRPr lang="en-US" sz="2000" dirty="0">
              <a:latin typeface="Arial" charset="0"/>
            </a:endParaRPr>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32</a:t>
            </a:fld>
            <a:endParaRPr lang="en-US" dirty="0"/>
          </a:p>
        </p:txBody>
      </p:sp>
    </p:spTree>
    <p:extLst>
      <p:ext uri="{BB962C8B-B14F-4D97-AF65-F5344CB8AC3E}">
        <p14:creationId xmlns:p14="http://schemas.microsoft.com/office/powerpoint/2010/main" val="27526474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open up for questions, I want to</a:t>
            </a:r>
            <a:r>
              <a:rPr lang="en-US" baseline="0" dirty="0" smtClean="0"/>
              <a:t> share a few links that you might find helpful regarding data dictionaries, and our contact email for any further questions.</a:t>
            </a:r>
          </a:p>
          <a:p>
            <a:endParaRPr lang="en-US" baseline="0" dirty="0" smtClean="0"/>
          </a:p>
          <a:p>
            <a:r>
              <a:rPr lang="en-US" baseline="0" dirty="0" smtClean="0"/>
              <a:t>The first link is to the Ag Data Commons News page, where we list all upcoming and past webinars. Past webinars are updated with a link and password to view recordings, so you can check out some of our other topics on Machine-readable data and Data Management Plans, among other topics that might be of interest. This is especially relevant to this webinar because some of our past webinars will give better insight into the ideas presented today.</a:t>
            </a:r>
          </a:p>
          <a:p>
            <a:endParaRPr lang="en-US" baseline="0" dirty="0" smtClean="0"/>
          </a:p>
          <a:p>
            <a:r>
              <a:rPr lang="en-US" baseline="0" dirty="0" smtClean="0"/>
              <a:t>The second link is to the Ag Data Commons submission manual, particularly the data dictionary section of our manual, where we have several chapters on data dictionaries. We also include a blank template for users to copy when creating their own CSV data dictionaries manually. </a:t>
            </a:r>
          </a:p>
          <a:p>
            <a:endParaRPr lang="en-US" baseline="0" dirty="0" smtClean="0"/>
          </a:p>
          <a:p>
            <a:r>
              <a:rPr lang="en-US" baseline="0" dirty="0" smtClean="0"/>
              <a:t>The third link is to Frictionless Data software, which Jon mentioned during the Q&amp;A portion of the original webinar. There is a lot of information here about specifications and software to help create data in machine-readable formats that lend themselves well to data dictionaries. </a:t>
            </a:r>
          </a:p>
          <a:p>
            <a:endParaRPr lang="en-US" baseline="0" dirty="0" smtClean="0"/>
          </a:p>
          <a:p>
            <a:r>
              <a:rPr lang="en-US" baseline="0" dirty="0" smtClean="0"/>
              <a:t>The last link is the Ag Data Commons curator inbox email address where you can direct any questions.</a:t>
            </a:r>
          </a:p>
          <a:p>
            <a:endParaRPr lang="en-US" baseline="0" dirty="0" smtClean="0"/>
          </a:p>
          <a:p>
            <a:r>
              <a:rPr lang="en-US" baseline="0" dirty="0" smtClean="0"/>
              <a:t>And we will now open up for questions…</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33</a:t>
            </a:fld>
            <a:endParaRPr lang="en-US" dirty="0"/>
          </a:p>
        </p:txBody>
      </p:sp>
    </p:spTree>
    <p:extLst>
      <p:ext uri="{BB962C8B-B14F-4D97-AF65-F5344CB8AC3E}">
        <p14:creationId xmlns:p14="http://schemas.microsoft.com/office/powerpoint/2010/main" val="213764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start off by explaining what a data dictionary is and why including one with your data is important.</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4</a:t>
            </a:fld>
            <a:endParaRPr lang="en-US" dirty="0"/>
          </a:p>
        </p:txBody>
      </p:sp>
    </p:spTree>
    <p:extLst>
      <p:ext uri="{BB962C8B-B14F-4D97-AF65-F5344CB8AC3E}">
        <p14:creationId xmlns:p14="http://schemas.microsoft.com/office/powerpoint/2010/main" val="260417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data dictionary can simply be defined as a document that describes a dataset, database, or collection of databases. Another way of looking at this is to think of a data dictionary as a centralized repository of information about data such as meaning, relationships to other data, origin, usage, and format. This can include names and descriptions of tables, or entities, and their contents, also known as fields. Other information a data dictionary might record is the type and length of each data element, and the relationship between tables if it is describing a relational database.</a:t>
            </a:r>
          </a:p>
          <a:p>
            <a:endParaRPr lang="en-US" baseline="0" dirty="0" smtClean="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5</a:t>
            </a:fld>
            <a:endParaRPr lang="en-US" dirty="0"/>
          </a:p>
        </p:txBody>
      </p:sp>
    </p:spTree>
    <p:extLst>
      <p:ext uri="{BB962C8B-B14F-4D97-AF65-F5344CB8AC3E}">
        <p14:creationId xmlns:p14="http://schemas.microsoft.com/office/powerpoint/2010/main" val="4233987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There are many reasons</a:t>
            </a:r>
            <a:r>
              <a:rPr lang="en-US" sz="3200" baseline="0" dirty="0" smtClean="0"/>
              <a:t> why data dictionaries are important.</a:t>
            </a:r>
            <a:endParaRPr lang="en-US" sz="3200" dirty="0" smtClean="0"/>
          </a:p>
          <a:p>
            <a:endParaRPr lang="en-US" sz="3200" dirty="0" smtClean="0"/>
          </a:p>
          <a:p>
            <a:pPr rtl="0"/>
            <a:r>
              <a:rPr lang="en-US" sz="3200" dirty="0" smtClean="0"/>
              <a:t>Data are valuable and often unique assets that should be properly managed in order to be accessible, understandable, and re-usable into the future. Sometimes referred to as the FORCE11 open data FAIR principles, data dictionaries play a crucial</a:t>
            </a:r>
            <a:r>
              <a:rPr lang="en-US" sz="3200" baseline="0" dirty="0" smtClean="0"/>
              <a:t> role in </a:t>
            </a:r>
            <a:r>
              <a:rPr lang="en-US" sz="3200" dirty="0" smtClean="0"/>
              <a:t>making data Findable, Accessible, Interoperable, and Reusable.</a:t>
            </a:r>
            <a:r>
              <a:rPr lang="en-US" sz="3200" baseline="0" dirty="0" smtClean="0"/>
              <a:t> I have mentioned the FAIR principles in quite a few of my past webinars, and if you have attended a webinar, talk, or other information session about data there’s a good chance you have heard this acronym mentioned before. That’s because it’s important to consider these aspects of data management throughout the data life cycle when dealing with data, and people are more actively considering these principles when dealing with data.</a:t>
            </a:r>
          </a:p>
          <a:p>
            <a:pPr rtl="0"/>
            <a:endParaRPr lang="en-US" sz="3200" baseline="0" dirty="0" smtClean="0"/>
          </a:p>
          <a:p>
            <a:pPr rtl="0"/>
            <a:r>
              <a:rPr lang="en-US" sz="3200" baseline="0" dirty="0" smtClean="0"/>
              <a:t>&gt;&gt;&gt; Data dictionaries can cover all four of these principles, but focus largely on making data more Interoperable and Reusable because they provide more details and information about the entities and fields being represented in the data. Better understanding of the information contained in a dataset leads to ease of reuse and integration with other systems.  </a:t>
            </a:r>
          </a:p>
          <a:p>
            <a:endParaRPr lang="en-US" sz="3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6</a:t>
            </a:fld>
            <a:endParaRPr lang="en-US" dirty="0"/>
          </a:p>
        </p:txBody>
      </p:sp>
    </p:spTree>
    <p:extLst>
      <p:ext uri="{BB962C8B-B14F-4D97-AF65-F5344CB8AC3E}">
        <p14:creationId xmlns:p14="http://schemas.microsoft.com/office/powerpoint/2010/main" val="119800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become more interoperable and reusable if they are normalized. Normalizing data means you are making the content</a:t>
            </a:r>
            <a:r>
              <a:rPr lang="en-US" baseline="0" dirty="0" smtClean="0"/>
              <a:t> of each group of </a:t>
            </a:r>
            <a:r>
              <a:rPr lang="en-US" dirty="0" smtClean="0"/>
              <a:t>fields consistent. This can take on a number of forms depending</a:t>
            </a:r>
            <a:r>
              <a:rPr lang="en-US" baseline="0" dirty="0" smtClean="0"/>
              <a:t> on the nature of your data. </a:t>
            </a:r>
          </a:p>
          <a:p>
            <a:endParaRPr lang="en-US" baseline="0" dirty="0" smtClean="0"/>
          </a:p>
          <a:p>
            <a:r>
              <a:rPr lang="en-US" baseline="0" dirty="0" smtClean="0"/>
              <a:t>First of all, you want everyone responsible for creating records as well as the data itself to operate using the same measures and terms. If one person uses measurements in feet, another in inches, and another in meters, the files and records can’t work together effectively until that information is all standardized. In a case like this, a data dictionary would serve as a blueprint for how data and record creators are expected to record their information so that everyone is on the same page. </a:t>
            </a:r>
          </a:p>
          <a:p>
            <a:endParaRPr lang="en-US" baseline="0" dirty="0" smtClean="0"/>
          </a:p>
          <a:p>
            <a:r>
              <a:rPr lang="en-US" baseline="0" dirty="0" smtClean="0"/>
              <a:t>Likewise, field values should be consistent. Identifying any controlled vocabularies, authority files, or formatting that should be used helps ensure that all related records look and interact the same way. Imagine everyone uses whatever terms they want to describe a specific variable. Searching could be hampered and return incomplete results if everyone applied different keywords. A user would have to search every single variation of that idea in order to retrieve all the related records. Data dictionaries can identify controlled vocabularies, but can also outline acceptable content for a given field to keep values consistent and more easily searchable. </a:t>
            </a:r>
          </a:p>
          <a:p>
            <a:endParaRPr lang="en-US" baseline="0" dirty="0" smtClean="0"/>
          </a:p>
          <a:p>
            <a:r>
              <a:rPr lang="en-US" baseline="0" dirty="0" smtClean="0"/>
              <a:t>Another example of using a data dictionary to standardize data formatting and presentation is use of decimal places in recorded observations. What if one investigator in a project installment submits data with accuracy to the 5</a:t>
            </a:r>
            <a:r>
              <a:rPr lang="en-US" baseline="30000" dirty="0" smtClean="0"/>
              <a:t>th</a:t>
            </a:r>
            <a:r>
              <a:rPr lang="en-US" baseline="0" dirty="0" smtClean="0"/>
              <a:t> decimal place, but another submits data with accuracy to 3 decimal places? If the project needs a certain degree of accuracy, the data dictionary would specify this for the fields, and investigators would know how accurate their data needs to be without over or under recording. This would also ease the burden on researchers consulting the data later on, since the accuracy level needs would be standardized and spelled out in the data dictionary. </a:t>
            </a:r>
          </a:p>
          <a:p>
            <a:endParaRPr lang="en-US" baseline="0" dirty="0" smtClean="0"/>
          </a:p>
          <a:p>
            <a:r>
              <a:rPr lang="en-US" baseline="0" dirty="0" smtClean="0"/>
              <a:t>The data dictionary is helpful for facilitating reuse, but is also integral for the data creators and catalogers to ensure interoperability of records and files.</a:t>
            </a:r>
            <a:endParaRPr lang="en-US" dirty="0" smtClean="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7</a:t>
            </a:fld>
            <a:endParaRPr lang="en-US" dirty="0"/>
          </a:p>
        </p:txBody>
      </p:sp>
    </p:spTree>
    <p:extLst>
      <p:ext uri="{BB962C8B-B14F-4D97-AF65-F5344CB8AC3E}">
        <p14:creationId xmlns:p14="http://schemas.microsoft.com/office/powerpoint/2010/main" val="298281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also presented this diagram of the</a:t>
            </a:r>
            <a:r>
              <a:rPr lang="en-US" baseline="0" dirty="0" smtClean="0"/>
              <a:t> “Data Life Cycle” in previous webinars. Managing data is an ongoing process, and metadata plays a key roll in the life cycle.</a:t>
            </a:r>
            <a:endParaRPr lang="en-US" dirty="0" smtClean="0"/>
          </a:p>
          <a:p>
            <a:endParaRPr lang="en-US" dirty="0" smtClean="0"/>
          </a:p>
          <a:p>
            <a:r>
              <a:rPr lang="en-US" dirty="0" smtClean="0"/>
              <a:t>&gt;&gt;&gt; The data dictionary most closely falls under the Describe section because it is most strongly associated with metadata. </a:t>
            </a:r>
          </a:p>
          <a:p>
            <a:endParaRPr lang="en-US" dirty="0" smtClean="0"/>
          </a:p>
          <a:p>
            <a:r>
              <a:rPr lang="en-US" dirty="0" smtClean="0"/>
              <a:t>&gt;&gt;&gt; However, a data</a:t>
            </a:r>
            <a:r>
              <a:rPr lang="en-US" baseline="0" dirty="0" smtClean="0"/>
              <a:t> dictionary at a program level created prior to the data creation could also facilitate the Collection of data, since methods, measurements, and other data descriptions would be outlined ahead of time to guide data collectors in their task. In fact, looking at most of these steps in the life cycle, I could argue that the data dictionary does indeed help with some aspect of that process. </a:t>
            </a:r>
          </a:p>
          <a:p>
            <a:endParaRPr lang="en-US" baseline="0" dirty="0" smtClean="0"/>
          </a:p>
          <a:p>
            <a:r>
              <a:rPr lang="en-US" dirty="0" smtClean="0"/>
              <a:t>In essence, the data dictionary is metadata about metadata! But, as you can see, without good metadata and a way to decipher what has</a:t>
            </a:r>
            <a:r>
              <a:rPr lang="en-US" baseline="0" dirty="0" smtClean="0"/>
              <a:t> been recorded, the rest of the data life cycle will break down. </a:t>
            </a:r>
            <a:endParaRPr lang="en-US" dirty="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8</a:t>
            </a:fld>
            <a:endParaRPr lang="en-US" dirty="0"/>
          </a:p>
        </p:txBody>
      </p:sp>
    </p:spTree>
    <p:extLst>
      <p:ext uri="{BB962C8B-B14F-4D97-AF65-F5344CB8AC3E}">
        <p14:creationId xmlns:p14="http://schemas.microsoft.com/office/powerpoint/2010/main" val="1229212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you create a new data dictionary, researchers and catalogers should determine if a data dictionary specific to their organization or previous projects already exists. If a data dictionary does not exist, follow guidelines consistent with your area of research that are already in place to create yours. Some data dictionaries can be generated</a:t>
            </a:r>
            <a:r>
              <a:rPr lang="en-US" baseline="0" dirty="0" smtClean="0"/>
              <a:t> automatically from a </a:t>
            </a:r>
            <a:r>
              <a:rPr lang="en-US" baseline="0" dirty="0" err="1" smtClean="0"/>
              <a:t>databse</a:t>
            </a:r>
            <a:r>
              <a:rPr lang="en-US" baseline="0" dirty="0" smtClean="0"/>
              <a:t>, while others have to be created manually. </a:t>
            </a:r>
            <a:r>
              <a:rPr lang="en-US" dirty="0" smtClean="0"/>
              <a:t>Don’t reinvent the wheel as you approach this process!</a:t>
            </a:r>
            <a:r>
              <a:rPr lang="en-US" baseline="0" dirty="0" smtClean="0"/>
              <a:t> We will review different types of data dictionaries shortly so you have a better idea of where to begin based on your own situation. </a:t>
            </a:r>
            <a:endParaRPr lang="en-US" dirty="0" smtClean="0"/>
          </a:p>
        </p:txBody>
      </p:sp>
      <p:sp>
        <p:nvSpPr>
          <p:cNvPr id="4" name="Slide Number Placeholder 3"/>
          <p:cNvSpPr>
            <a:spLocks noGrp="1"/>
          </p:cNvSpPr>
          <p:nvPr>
            <p:ph type="sldNum" sz="quarter" idx="10"/>
          </p:nvPr>
        </p:nvSpPr>
        <p:spPr/>
        <p:txBody>
          <a:bodyPr/>
          <a:lstStyle/>
          <a:p>
            <a:pPr>
              <a:defRPr/>
            </a:pPr>
            <a:fld id="{1A31AB6A-7367-417E-BFF4-9FEFF8D1351E}" type="slidenum">
              <a:rPr lang="en-US" smtClean="0"/>
              <a:pPr>
                <a:defRPr/>
              </a:pPr>
              <a:t>9</a:t>
            </a:fld>
            <a:endParaRPr lang="en-US" dirty="0"/>
          </a:p>
        </p:txBody>
      </p:sp>
    </p:spTree>
    <p:extLst>
      <p:ext uri="{BB962C8B-B14F-4D97-AF65-F5344CB8AC3E}">
        <p14:creationId xmlns:p14="http://schemas.microsoft.com/office/powerpoint/2010/main" val="122964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lstStyle>
            <a:lvl1pPr>
              <a:defRPr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73928D3-DB1F-495F-81C3-3F181AAD294E}"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a:xfrm>
            <a:off x="3124200" y="6301648"/>
            <a:ext cx="2895600" cy="419827"/>
          </a:xfrm>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7" name="Group 16"/>
          <p:cNvGrpSpPr/>
          <p:nvPr userDrawn="1"/>
        </p:nvGrpSpPr>
        <p:grpSpPr>
          <a:xfrm>
            <a:off x="0" y="2645157"/>
            <a:ext cx="9144000" cy="182482"/>
            <a:chOff x="0" y="6612672"/>
            <a:chExt cx="9144000" cy="182482"/>
          </a:xfrm>
        </p:grpSpPr>
        <p:sp>
          <p:nvSpPr>
            <p:cNvPr id="21" name="Rectangle 20"/>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9" name="Rectangle 18"/>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26"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92809" y="2452301"/>
            <a:ext cx="824484" cy="568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380694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B6904C-2E4D-4F5F-8D38-D7E97EA10EA6}"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31521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b="1">
                <a:solidFill>
                  <a:schemeClr val="accent1">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5EB90BC-D09C-48F1-8DB9-9CBA283AD988}"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80111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chemeClr val="accent1">
                    <a:lumMod val="75000"/>
                  </a:schemeClr>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9312E3A-8F43-431D-A431-C1DFDF0BCE54}"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3" name="Group 12"/>
          <p:cNvGrpSpPr/>
          <p:nvPr userDrawn="1"/>
        </p:nvGrpSpPr>
        <p:grpSpPr>
          <a:xfrm>
            <a:off x="0" y="6650045"/>
            <a:ext cx="9144000" cy="115720"/>
            <a:chOff x="0" y="6679434"/>
            <a:chExt cx="9144000" cy="115720"/>
          </a:xfrm>
        </p:grpSpPr>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2050"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2434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347BC-6F00-488A-92B7-31FBE32341A7}"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8634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EC3329-3B19-46F7-8790-AA3B28C1CBC0}"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1579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AF93B4-DA9C-465B-B612-A421DC6A6BD9}"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10" name="Group 9"/>
          <p:cNvGrpSpPr/>
          <p:nvPr userDrawn="1"/>
        </p:nvGrpSpPr>
        <p:grpSpPr>
          <a:xfrm>
            <a:off x="0" y="6650045"/>
            <a:ext cx="9144000" cy="115720"/>
            <a:chOff x="0" y="6679434"/>
            <a:chExt cx="9144000" cy="115720"/>
          </a:xfrm>
        </p:grpSpPr>
        <p:sp>
          <p:nvSpPr>
            <p:cNvPr id="11" name="Rectangle 10"/>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2" name="Rectangle 11"/>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3"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1843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AF4994D-0CA0-4BF3-851B-A1ADB7D73D3F}"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6" name="Group 5"/>
          <p:cNvGrpSpPr/>
          <p:nvPr userDrawn="1"/>
        </p:nvGrpSpPr>
        <p:grpSpPr>
          <a:xfrm>
            <a:off x="0" y="6650045"/>
            <a:ext cx="9144000" cy="115720"/>
            <a:chOff x="0" y="6679434"/>
            <a:chExt cx="9144000" cy="115720"/>
          </a:xfrm>
        </p:grpSpPr>
        <p:sp>
          <p:nvSpPr>
            <p:cNvPr id="7" name="Rectangle 6"/>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8" name="Rectangle 7"/>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9"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393703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DEC099-B640-4591-B7BB-66555DE3B8DE}"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5" name="Group 4"/>
          <p:cNvGrpSpPr/>
          <p:nvPr userDrawn="1"/>
        </p:nvGrpSpPr>
        <p:grpSpPr>
          <a:xfrm>
            <a:off x="0" y="6650045"/>
            <a:ext cx="9144000" cy="115720"/>
            <a:chOff x="0" y="6679434"/>
            <a:chExt cx="9144000" cy="115720"/>
          </a:xfrm>
        </p:grpSpPr>
        <p:sp>
          <p:nvSpPr>
            <p:cNvPr id="6" name="Rectangle 5"/>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7" name="Rectangle 6"/>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8"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9754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solidFill>
                  <a:schemeClr val="accent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B239B4A-5098-45D1-BF3C-4B484D075A7E}"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67141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1">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210C0965-527C-4DB0-885D-8059BCA8FAFC}" type="datetime1">
              <a:rPr lang="en-US" smtClean="0">
                <a:solidFill>
                  <a:prstClr val="black">
                    <a:tint val="75000"/>
                  </a:prstClr>
                </a:solidFill>
                <a:latin typeface="Calibri"/>
              </a:rPr>
              <a:t>12/20/2018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https://data.nal.usda.gov</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243A02-4EF0-4266-B524-22859FACE49D}"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grpSp>
        <p:nvGrpSpPr>
          <p:cNvPr id="8" name="Group 7"/>
          <p:cNvGrpSpPr/>
          <p:nvPr userDrawn="1"/>
        </p:nvGrpSpPr>
        <p:grpSpPr>
          <a:xfrm>
            <a:off x="0" y="6650045"/>
            <a:ext cx="9144000" cy="115720"/>
            <a:chOff x="0" y="6679434"/>
            <a:chExt cx="9144000" cy="115720"/>
          </a:xfrm>
        </p:grpSpPr>
        <p:sp>
          <p:nvSpPr>
            <p:cNvPr id="9" name="Rectangle 8"/>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0" name="Rectangle 9"/>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1" name="Picture 2" descr="S:\NAL\DOCS\USDA Logos\usda300small.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680024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EFD1F76-46BF-4650-85EF-63BD03514616}" type="datetime1">
              <a:rPr lang="en-US" smtClean="0">
                <a:solidFill>
                  <a:prstClr val="black">
                    <a:tint val="75000"/>
                  </a:prstClr>
                </a:solidFill>
                <a:latin typeface="Calibri"/>
                <a:cs typeface="+mn-cs"/>
              </a:rPr>
              <a:t>12/20/2018</a:t>
            </a:fld>
            <a:endParaRPr lang="en-US" dirty="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cs typeface="+mn-cs"/>
              </a:rPr>
              <a:t>https://data.nal.usda.gov</a:t>
            </a:r>
            <a:endParaRPr lang="en-US" dirty="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4243A02-4EF0-4266-B524-22859FACE49D}" type="slidenum">
              <a:rPr lang="en-US" smtClean="0">
                <a:solidFill>
                  <a:prstClr val="black">
                    <a:tint val="75000"/>
                  </a:prstClr>
                </a:solidFill>
                <a:latin typeface="Calibri"/>
                <a:cs typeface="+mn-cs"/>
              </a:rPr>
              <a:pPr fontAlgn="auto">
                <a:spcBef>
                  <a:spcPts val="0"/>
                </a:spcBef>
                <a:spcAft>
                  <a:spcPts val="0"/>
                </a:spcAft>
              </a:pPr>
              <a:t>‹#›</a:t>
            </a:fld>
            <a:endParaRPr lang="en-US" dirty="0">
              <a:solidFill>
                <a:prstClr val="black">
                  <a:tint val="75000"/>
                </a:prstClr>
              </a:solidFill>
              <a:latin typeface="Calibri"/>
              <a:cs typeface="+mn-cs"/>
            </a:endParaRPr>
          </a:p>
        </p:txBody>
      </p:sp>
      <p:grpSp>
        <p:nvGrpSpPr>
          <p:cNvPr id="7" name="Group 6"/>
          <p:cNvGrpSpPr/>
          <p:nvPr userDrawn="1"/>
        </p:nvGrpSpPr>
        <p:grpSpPr>
          <a:xfrm>
            <a:off x="0" y="6650045"/>
            <a:ext cx="9144000" cy="115720"/>
            <a:chOff x="0" y="6679434"/>
            <a:chExt cx="9144000" cy="115720"/>
          </a:xfrm>
        </p:grpSpPr>
        <p:sp>
          <p:nvSpPr>
            <p:cNvPr id="8" name="Rectangle 7"/>
            <p:cNvSpPr/>
            <p:nvPr/>
          </p:nvSpPr>
          <p:spPr>
            <a:xfrm>
              <a:off x="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9" name="Rectangle 8"/>
            <p:cNvSpPr/>
            <p:nvPr/>
          </p:nvSpPr>
          <p:spPr>
            <a:xfrm>
              <a:off x="4876800" y="6679434"/>
              <a:ext cx="4267200" cy="11572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10" name="Picture 2" descr="S:\NAL\DOCS\USDA Logos\usda300small.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266369" y="6304382"/>
            <a:ext cx="611263" cy="421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535066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dt="0"/>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mailto:NAL-ADC-Curator@ars.usda.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frictionlessdata.io/" TargetMode="External"/><Relationship Id="rId5" Type="http://schemas.openxmlformats.org/officeDocument/2006/relationships/hyperlink" Target="https://data.nal.usda.gov/data-dictionary-purpose" TargetMode="External"/><Relationship Id="rId4" Type="http://schemas.openxmlformats.org/officeDocument/2006/relationships/hyperlink" Target="https://data.nal.usda.gov/new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6"/>
          <p:cNvSpPr txBox="1"/>
          <p:nvPr/>
        </p:nvSpPr>
        <p:spPr>
          <a:xfrm>
            <a:off x="0" y="1260745"/>
            <a:ext cx="9144000" cy="1905000"/>
          </a:xfrm>
          <a:prstGeom prst="rect">
            <a:avLst/>
          </a:prstGeom>
          <a:solidFill>
            <a:srgbClr val="0000FF"/>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fontAlgn="auto">
              <a:spcBef>
                <a:spcPts val="0"/>
              </a:spcBef>
              <a:spcAft>
                <a:spcPts val="0"/>
              </a:spcAft>
            </a:pPr>
            <a:r>
              <a:rPr lang="en-US" sz="2000" b="1" dirty="0" smtClean="0">
                <a:solidFill>
                  <a:srgbClr val="FFFFFF"/>
                </a:solidFill>
                <a:latin typeface="Arial" panose="020B0604020202020204" pitchFamily="34" charset="0"/>
                <a:ea typeface="Times New Roman"/>
                <a:cs typeface="Arial" panose="020B0604020202020204" pitchFamily="34" charset="0"/>
              </a:rPr>
              <a:t>National Agricultural Library</a:t>
            </a:r>
          </a:p>
          <a:p>
            <a:pPr algn="ctr" fontAlgn="auto">
              <a:spcBef>
                <a:spcPts val="0"/>
              </a:spcBef>
              <a:spcAft>
                <a:spcPts val="0"/>
              </a:spcAft>
            </a:pPr>
            <a:r>
              <a:rPr lang="en-US" sz="1600" b="1" dirty="0" smtClean="0">
                <a:solidFill>
                  <a:srgbClr val="FFFFFF"/>
                </a:solidFill>
                <a:latin typeface="Arial" panose="020B0604020202020204" pitchFamily="34" charset="0"/>
                <a:ea typeface="Times New Roman"/>
                <a:cs typeface="Arial" panose="020B0604020202020204" pitchFamily="34" charset="0"/>
              </a:rPr>
              <a:t>Knowledge Services Division</a:t>
            </a:r>
            <a:endParaRPr lang="en-US" sz="1100" dirty="0">
              <a:solidFill>
                <a:prstClr val="black"/>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r>
              <a:rPr lang="en-US" sz="900" b="1" dirty="0">
                <a:solidFill>
                  <a:srgbClr val="FFFFFF"/>
                </a:solidFill>
                <a:latin typeface="Arial" panose="020B0604020202020204" pitchFamily="34" charset="0"/>
                <a:ea typeface="Times New Roman"/>
                <a:cs typeface="Arial" panose="020B0604020202020204" pitchFamily="34" charset="0"/>
              </a:rPr>
              <a:t> </a:t>
            </a:r>
            <a:endParaRPr lang="en-US" sz="1100" dirty="0">
              <a:solidFill>
                <a:prstClr val="black"/>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r>
              <a:rPr lang="en-US" sz="3200" b="1" dirty="0" smtClean="0">
                <a:solidFill>
                  <a:srgbClr val="FFFFFF"/>
                </a:solidFill>
                <a:latin typeface="Arial" panose="020B0604020202020204" pitchFamily="34" charset="0"/>
                <a:ea typeface="Times New Roman"/>
                <a:cs typeface="Arial" panose="020B0604020202020204" pitchFamily="34" charset="0"/>
              </a:rPr>
              <a:t>Data Dictionaries</a:t>
            </a:r>
            <a:endParaRPr lang="en-US" sz="1100" dirty="0">
              <a:solidFill>
                <a:prstClr val="black"/>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r>
              <a:rPr lang="en-US" sz="1200" dirty="0" smtClean="0">
                <a:solidFill>
                  <a:srgbClr val="FFFFFF"/>
                </a:solidFill>
                <a:latin typeface="Arial" panose="020B0604020202020204" pitchFamily="34" charset="0"/>
                <a:ea typeface="Times New Roman"/>
                <a:cs typeface="Arial" panose="020B0604020202020204" pitchFamily="34" charset="0"/>
              </a:rPr>
              <a:t>26 June 2018</a:t>
            </a:r>
            <a:r>
              <a:rPr lang="en-US" sz="900" dirty="0">
                <a:solidFill>
                  <a:srgbClr val="FFFFFF"/>
                </a:solidFill>
                <a:latin typeface="Arial" panose="020B0604020202020204" pitchFamily="34" charset="0"/>
                <a:ea typeface="Times New Roman"/>
                <a:cs typeface="Arial" panose="020B0604020202020204" pitchFamily="34" charset="0"/>
              </a:rPr>
              <a:t> </a:t>
            </a:r>
            <a:endParaRPr lang="en-US" sz="900" dirty="0" smtClean="0">
              <a:solidFill>
                <a:srgbClr val="FFFFFF"/>
              </a:solidFill>
              <a:latin typeface="Arial" panose="020B0604020202020204" pitchFamily="34" charset="0"/>
              <a:ea typeface="Times New Roman"/>
              <a:cs typeface="Arial" panose="020B0604020202020204" pitchFamily="34" charset="0"/>
            </a:endParaRPr>
          </a:p>
          <a:p>
            <a:pPr algn="ctr" fontAlgn="auto">
              <a:spcBef>
                <a:spcPts val="0"/>
              </a:spcBef>
              <a:spcAft>
                <a:spcPts val="0"/>
              </a:spcAft>
            </a:pPr>
            <a:endParaRPr lang="en-US" sz="1100" dirty="0">
              <a:solidFill>
                <a:prstClr val="black"/>
              </a:solidFill>
              <a:latin typeface="Arial" panose="020B0604020202020204" pitchFamily="34" charset="0"/>
              <a:ea typeface="Times New Roman"/>
              <a:cs typeface="Arial" panose="020B0604020202020204" pitchFamily="34" charset="0"/>
            </a:endParaRPr>
          </a:p>
          <a:p>
            <a:pPr lvl="1" fontAlgn="auto">
              <a:spcBef>
                <a:spcPts val="0"/>
              </a:spcBef>
              <a:spcAft>
                <a:spcPts val="0"/>
              </a:spcAft>
              <a:tabLst>
                <a:tab pos="4743450" algn="l"/>
              </a:tabLst>
            </a:pPr>
            <a:endParaRPr lang="en-US" sz="3600" b="1" dirty="0" smtClean="0">
              <a:solidFill>
                <a:srgbClr val="336600"/>
              </a:solidFill>
              <a:latin typeface="Arial" panose="020B0604020202020204" pitchFamily="34" charset="0"/>
              <a:ea typeface="Times New Roman"/>
              <a:cs typeface="Arial" panose="020B0604020202020204" pitchFamily="34" charset="0"/>
            </a:endParaRPr>
          </a:p>
          <a:p>
            <a:pPr marL="640080"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The webinar will begin here momentarily</a:t>
            </a:r>
          </a:p>
          <a:p>
            <a:pPr marL="640080"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Please leave audio muted upon entering the webinar</a:t>
            </a:r>
          </a:p>
          <a:p>
            <a:pPr marL="640080"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At the end of the presentation we will open </a:t>
            </a:r>
            <a:r>
              <a:rPr lang="en-US" sz="2000" b="1" dirty="0" smtClean="0">
                <a:solidFill>
                  <a:srgbClr val="0000FF"/>
                </a:solidFill>
                <a:latin typeface="Arial" panose="020B0604020202020204" pitchFamily="34" charset="0"/>
                <a:ea typeface="Times New Roman"/>
                <a:cs typeface="Arial" panose="020B0604020202020204" pitchFamily="34" charset="0"/>
              </a:rPr>
              <a:t>for </a:t>
            </a:r>
            <a:r>
              <a:rPr lang="en-US" sz="2000" b="1" dirty="0">
                <a:solidFill>
                  <a:srgbClr val="0000FF"/>
                </a:solidFill>
                <a:latin typeface="Arial" panose="020B0604020202020204" pitchFamily="34" charset="0"/>
                <a:ea typeface="Times New Roman"/>
                <a:cs typeface="Arial" panose="020B0604020202020204" pitchFamily="34" charset="0"/>
              </a:rPr>
              <a:t>questions</a:t>
            </a:r>
          </a:p>
          <a:p>
            <a:pPr marL="1097280" lvl="1" indent="-274320" fontAlgn="auto">
              <a:spcBef>
                <a:spcPts val="0"/>
              </a:spcBef>
              <a:spcAft>
                <a:spcPts val="600"/>
              </a:spcAft>
              <a:buFont typeface="Wingdings" panose="05000000000000000000" pitchFamily="2" charset="2"/>
              <a:buChar char="Ø"/>
              <a:tabLst>
                <a:tab pos="4743450" algn="l"/>
              </a:tabLst>
            </a:pPr>
            <a:r>
              <a:rPr lang="en-US" sz="2000" b="1" dirty="0">
                <a:solidFill>
                  <a:srgbClr val="0000FF"/>
                </a:solidFill>
                <a:latin typeface="Arial" panose="020B0604020202020204" pitchFamily="34" charset="0"/>
                <a:ea typeface="Times New Roman"/>
                <a:cs typeface="Arial" panose="020B0604020202020204" pitchFamily="34" charset="0"/>
              </a:rPr>
              <a:t>Feel free to send questions via public chat at any point during the webinar</a:t>
            </a:r>
          </a:p>
        </p:txBody>
      </p:sp>
      <p:sp>
        <p:nvSpPr>
          <p:cNvPr id="9" name="Title 8"/>
          <p:cNvSpPr>
            <a:spLocks noGrp="1"/>
          </p:cNvSpPr>
          <p:nvPr>
            <p:ph type="title"/>
          </p:nvPr>
        </p:nvSpPr>
        <p:spPr/>
        <p:txBody>
          <a:bodyPr/>
          <a:lstStyle/>
          <a:p>
            <a:r>
              <a:rPr lang="en-US" dirty="0">
                <a:solidFill>
                  <a:schemeClr val="bg1"/>
                </a:solidFill>
              </a:rPr>
              <a:t>Welcome to the webinar!</a:t>
            </a:r>
            <a:r>
              <a:rPr lang="en-US" dirty="0">
                <a:solidFill>
                  <a:srgbClr val="0000FF"/>
                </a:solidFill>
              </a:rPr>
              <a:t/>
            </a:r>
            <a:br>
              <a:rPr lang="en-US" dirty="0">
                <a:solidFill>
                  <a:srgbClr val="0000FF"/>
                </a:solidFill>
              </a:rPr>
            </a:br>
            <a:endParaRPr lang="en-US" dirty="0"/>
          </a:p>
        </p:txBody>
      </p:sp>
      <p:sp>
        <p:nvSpPr>
          <p:cNvPr id="6" name="Title 1"/>
          <p:cNvSpPr txBox="1">
            <a:spLocks/>
          </p:cNvSpPr>
          <p:nvPr/>
        </p:nvSpPr>
        <p:spPr>
          <a:xfrm>
            <a:off x="674687" y="171720"/>
            <a:ext cx="7772400" cy="1089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accent1">
                    <a:lumMod val="75000"/>
                  </a:schemeClr>
                </a:solidFill>
                <a:latin typeface="Arial" pitchFamily="34" charset="0"/>
                <a:ea typeface="+mj-ea"/>
                <a:cs typeface="Arial" pitchFamily="34" charset="0"/>
              </a:defRPr>
            </a:lvl1pPr>
          </a:lstStyle>
          <a:p>
            <a:pPr fontAlgn="auto">
              <a:spcAft>
                <a:spcPts val="0"/>
              </a:spcAft>
            </a:pPr>
            <a:r>
              <a:rPr lang="en-US" dirty="0" smtClean="0">
                <a:solidFill>
                  <a:srgbClr val="0000FF"/>
                </a:solidFill>
              </a:rPr>
              <a:t>Welcome to the webinar!</a:t>
            </a:r>
            <a:endParaRPr lang="en-US" dirty="0">
              <a:solidFill>
                <a:srgbClr val="0000FF"/>
              </a:solidFill>
            </a:endParaRPr>
          </a:p>
        </p:txBody>
      </p:sp>
    </p:spTree>
    <p:extLst>
      <p:ext uri="{BB962C8B-B14F-4D97-AF65-F5344CB8AC3E}">
        <p14:creationId xmlns:p14="http://schemas.microsoft.com/office/powerpoint/2010/main" val="2651107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404648"/>
          </a:xfrm>
        </p:spPr>
        <p:txBody>
          <a:bodyPr>
            <a:noAutofit/>
          </a:bodyPr>
          <a:lstStyle/>
          <a:p>
            <a:r>
              <a:rPr lang="en-US" sz="3200" dirty="0" smtClean="0"/>
              <a:t>Everyone can open the data dictionary</a:t>
            </a:r>
          </a:p>
          <a:p>
            <a:pPr lvl="1"/>
            <a:r>
              <a:rPr lang="en-US" sz="2800" dirty="0" smtClean="0"/>
              <a:t>No special software required</a:t>
            </a:r>
          </a:p>
          <a:p>
            <a:pPr lvl="1"/>
            <a:r>
              <a:rPr lang="en-US" sz="2800" dirty="0" smtClean="0"/>
              <a:t>Users can find the information they need</a:t>
            </a:r>
          </a:p>
          <a:p>
            <a:pPr lvl="1"/>
            <a:r>
              <a:rPr lang="en-US" sz="2800" dirty="0"/>
              <a:t>Saves </a:t>
            </a:r>
            <a:r>
              <a:rPr lang="en-US" sz="2800" dirty="0" smtClean="0"/>
              <a:t>users time</a:t>
            </a:r>
            <a:endParaRPr lang="en-US" sz="2800" dirty="0"/>
          </a:p>
          <a:p>
            <a:r>
              <a:rPr lang="en-US" sz="3200" dirty="0" smtClean="0"/>
              <a:t>Data is more easily searchable</a:t>
            </a:r>
          </a:p>
          <a:p>
            <a:pPr lvl="1"/>
            <a:r>
              <a:rPr lang="en-US" sz="2800" dirty="0" smtClean="0"/>
              <a:t>Abbreviations and codes are spelled out</a:t>
            </a:r>
          </a:p>
          <a:p>
            <a:r>
              <a:rPr lang="en-US" sz="3200" dirty="0" smtClean="0"/>
              <a:t>Avoids obsolescence </a:t>
            </a:r>
          </a:p>
          <a:p>
            <a:pPr marL="0" indent="0">
              <a:buNone/>
            </a:pPr>
            <a:endParaRPr lang="en-US" dirty="0"/>
          </a:p>
          <a:p>
            <a:endParaRPr lang="en-US" sz="3200" dirty="0" smtClean="0">
              <a:latin typeface="Arial" charset="0"/>
            </a:endParaRPr>
          </a:p>
          <a:p>
            <a:pPr eaLnBrk="0" fontAlgn="base" hangingPunct="0">
              <a:spcBef>
                <a:spcPct val="30000"/>
              </a:spcBef>
              <a:spcAft>
                <a:spcPct val="0"/>
              </a:spcAft>
              <a:defRPr/>
            </a:pPr>
            <a:endParaRPr lang="en-US" sz="3200" dirty="0">
              <a:latin typeface="Arial" charset="0"/>
            </a:endParaRP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lstStyle/>
          <a:p>
            <a:r>
              <a:rPr lang="en-US" dirty="0" smtClean="0">
                <a:solidFill>
                  <a:schemeClr val="accent2"/>
                </a:solidFill>
              </a:rPr>
              <a:t>Make data dictionaries machine-readable</a:t>
            </a:r>
            <a:endParaRPr lang="en-US" dirty="0"/>
          </a:p>
        </p:txBody>
      </p:sp>
    </p:spTree>
    <p:extLst>
      <p:ext uri="{BB962C8B-B14F-4D97-AF65-F5344CB8AC3E}">
        <p14:creationId xmlns:p14="http://schemas.microsoft.com/office/powerpoint/2010/main" val="18485612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697513"/>
          </a:xfrm>
        </p:spPr>
        <p:txBody>
          <a:bodyPr>
            <a:noAutofit/>
          </a:bodyPr>
          <a:lstStyle/>
          <a:p>
            <a:r>
              <a:rPr lang="en-US" sz="3200" dirty="0" smtClean="0">
                <a:latin typeface="Arial" charset="0"/>
              </a:rPr>
              <a:t>Manual</a:t>
            </a:r>
          </a:p>
          <a:p>
            <a:pPr lvl="1"/>
            <a:r>
              <a:rPr lang="en-US" dirty="0" smtClean="0">
                <a:latin typeface="Arial" charset="0"/>
              </a:rPr>
              <a:t>CSV</a:t>
            </a:r>
          </a:p>
          <a:p>
            <a:r>
              <a:rPr lang="en-US" sz="3200" dirty="0" smtClean="0">
                <a:latin typeface="Arial" charset="0"/>
              </a:rPr>
              <a:t>Automatically generated from a database</a:t>
            </a:r>
          </a:p>
          <a:p>
            <a:pPr lvl="1"/>
            <a:r>
              <a:rPr lang="en-US" dirty="0" smtClean="0">
                <a:latin typeface="Arial" charset="0"/>
              </a:rPr>
              <a:t>MS Access</a:t>
            </a:r>
          </a:p>
          <a:p>
            <a:r>
              <a:rPr lang="en-US" sz="3200" dirty="0" smtClean="0">
                <a:latin typeface="Arial" charset="0"/>
              </a:rPr>
              <a:t>Using a template</a:t>
            </a:r>
          </a:p>
          <a:p>
            <a:pPr lvl="1"/>
            <a:r>
              <a:rPr lang="en-US" dirty="0" smtClean="0">
                <a:latin typeface="Arial" charset="0"/>
              </a:rPr>
              <a:t>ISO 19110 Feature Catalog</a:t>
            </a:r>
            <a:endParaRPr lang="en-US" dirty="0">
              <a:latin typeface="Arial" charset="0"/>
            </a:endParaRPr>
          </a:p>
        </p:txBody>
      </p:sp>
      <p:sp>
        <p:nvSpPr>
          <p:cNvPr id="6" name="Footer Placeholder 5"/>
          <p:cNvSpPr>
            <a:spLocks noGrp="1"/>
          </p:cNvSpPr>
          <p:nvPr>
            <p:ph type="ftr" sz="quarter" idx="11"/>
          </p:nvPr>
        </p:nvSpPr>
        <p:spPr>
          <a:xfrm>
            <a:off x="5718629" y="6246181"/>
            <a:ext cx="3176572" cy="365125"/>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lstStyle/>
          <a:p>
            <a:r>
              <a:rPr lang="en-US" dirty="0" smtClean="0">
                <a:solidFill>
                  <a:schemeClr val="accent2"/>
                </a:solidFill>
              </a:rPr>
              <a:t>Methods of Creating a Data Dictionary</a:t>
            </a:r>
            <a:endParaRPr lang="en-US" dirty="0"/>
          </a:p>
        </p:txBody>
      </p:sp>
    </p:spTree>
    <p:extLst>
      <p:ext uri="{BB962C8B-B14F-4D97-AF65-F5344CB8AC3E}">
        <p14:creationId xmlns:p14="http://schemas.microsoft.com/office/powerpoint/2010/main" val="367924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solidFill>
                  <a:schemeClr val="tx1"/>
                </a:solidFill>
              </a:rPr>
              <a:t>Data Dictionaries:</a:t>
            </a:r>
            <a:endParaRPr lang="en-US" dirty="0">
              <a:solidFill>
                <a:schemeClr val="tx1"/>
              </a:solidFill>
            </a:endParaRPr>
          </a:p>
        </p:txBody>
      </p:sp>
      <p:sp>
        <p:nvSpPr>
          <p:cNvPr id="5" name="Title 4"/>
          <p:cNvSpPr>
            <a:spLocks noGrp="1"/>
          </p:cNvSpPr>
          <p:nvPr>
            <p:ph type="title"/>
          </p:nvPr>
        </p:nvSpPr>
        <p:spPr/>
        <p:txBody>
          <a:bodyPr/>
          <a:lstStyle/>
          <a:p>
            <a:r>
              <a:rPr lang="en-US" dirty="0" smtClean="0"/>
              <a:t>Manual Creation - CSV</a:t>
            </a:r>
            <a:endParaRPr lang="en-US" dirty="0"/>
          </a:p>
        </p:txBody>
      </p:sp>
    </p:spTree>
    <p:extLst>
      <p:ext uri="{BB962C8B-B14F-4D97-AF65-F5344CB8AC3E}">
        <p14:creationId xmlns:p14="http://schemas.microsoft.com/office/powerpoint/2010/main" val="4176823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7" name="Footer Placeholder 5"/>
          <p:cNvSpPr txBox="1">
            <a:spLocks/>
          </p:cNvSpPr>
          <p:nvPr/>
        </p:nvSpPr>
        <p:spPr>
          <a:xfrm>
            <a:off x="87089" y="6308725"/>
            <a:ext cx="4368799" cy="302581"/>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l"/>
            <a:r>
              <a:rPr lang="en-US" sz="1800" dirty="0">
                <a:solidFill>
                  <a:schemeClr val="tx1"/>
                </a:solidFill>
                <a:latin typeface="Calibri"/>
              </a:rPr>
              <a:t>https://www.iso.org/standard/57303.html</a:t>
            </a:r>
          </a:p>
        </p:txBody>
      </p:sp>
      <p:sp>
        <p:nvSpPr>
          <p:cNvPr id="3" name="Content Placeholder 2"/>
          <p:cNvSpPr>
            <a:spLocks noGrp="1"/>
          </p:cNvSpPr>
          <p:nvPr>
            <p:ph idx="1"/>
          </p:nvPr>
        </p:nvSpPr>
        <p:spPr/>
        <p:txBody>
          <a:bodyPr/>
          <a:lstStyle/>
          <a:p>
            <a:r>
              <a:rPr lang="en-US" dirty="0" smtClean="0"/>
              <a:t>Defines </a:t>
            </a:r>
            <a:r>
              <a:rPr lang="en-US" dirty="0"/>
              <a:t>the </a:t>
            </a:r>
            <a:r>
              <a:rPr lang="en-US" dirty="0" smtClean="0"/>
              <a:t>elements and variables used to record data</a:t>
            </a:r>
          </a:p>
          <a:p>
            <a:r>
              <a:rPr lang="en-US" dirty="0" smtClean="0"/>
              <a:t>Includes descriptions, measurements, and other information for data variables</a:t>
            </a:r>
          </a:p>
          <a:p>
            <a:r>
              <a:rPr lang="en-US" dirty="0" smtClean="0"/>
              <a:t>Flexible in terms of subject and discipline</a:t>
            </a:r>
          </a:p>
          <a:p>
            <a:r>
              <a:rPr lang="en-US" dirty="0"/>
              <a:t>Created manually using spreadsheet </a:t>
            </a:r>
            <a:r>
              <a:rPr lang="en-US" dirty="0" smtClean="0"/>
              <a:t>software</a:t>
            </a:r>
          </a:p>
          <a:p>
            <a:r>
              <a:rPr lang="en-US" dirty="0"/>
              <a:t>S</a:t>
            </a:r>
            <a:r>
              <a:rPr lang="en-US" dirty="0" smtClean="0"/>
              <a:t>tored in CSV format</a:t>
            </a:r>
          </a:p>
          <a:p>
            <a:pPr lvl="1"/>
            <a:r>
              <a:rPr lang="en-US" dirty="0" smtClean="0"/>
              <a:t>Machine-readable</a:t>
            </a:r>
            <a:endParaRPr lang="en-US" dirty="0"/>
          </a:p>
        </p:txBody>
      </p:sp>
      <p:sp>
        <p:nvSpPr>
          <p:cNvPr id="2" name="Title 1"/>
          <p:cNvSpPr>
            <a:spLocks noGrp="1"/>
          </p:cNvSpPr>
          <p:nvPr>
            <p:ph type="title"/>
          </p:nvPr>
        </p:nvSpPr>
        <p:spPr/>
        <p:txBody>
          <a:bodyPr>
            <a:normAutofit/>
          </a:bodyPr>
          <a:lstStyle/>
          <a:p>
            <a:r>
              <a:rPr lang="en-US" sz="3600" dirty="0" smtClean="0">
                <a:solidFill>
                  <a:schemeClr val="accent2"/>
                </a:solidFill>
              </a:rPr>
              <a:t>CSV Data Dictionary</a:t>
            </a:r>
            <a:endParaRPr lang="en-US" sz="3600" dirty="0">
              <a:solidFill>
                <a:schemeClr val="accent2"/>
              </a:solidFill>
            </a:endParaRPr>
          </a:p>
        </p:txBody>
      </p:sp>
    </p:spTree>
    <p:extLst>
      <p:ext uri="{BB962C8B-B14F-4D97-AF65-F5344CB8AC3E}">
        <p14:creationId xmlns:p14="http://schemas.microsoft.com/office/powerpoint/2010/main" val="3719417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404648"/>
          </a:xfrm>
        </p:spPr>
        <p:txBody>
          <a:bodyPr>
            <a:noAutofit/>
          </a:bodyPr>
          <a:lstStyle/>
          <a:p>
            <a:pPr marL="0" indent="0">
              <a:buNone/>
            </a:pPr>
            <a:r>
              <a:rPr lang="en-US" sz="3200" dirty="0" smtClean="0"/>
              <a:t>Keep the following in mind when formatting:</a:t>
            </a:r>
          </a:p>
          <a:p>
            <a:r>
              <a:rPr lang="en-US" dirty="0" smtClean="0"/>
              <a:t>No comments or </a:t>
            </a:r>
            <a:r>
              <a:rPr lang="en-US" dirty="0"/>
              <a:t>aggregate </a:t>
            </a:r>
            <a:r>
              <a:rPr lang="en-US" dirty="0" smtClean="0"/>
              <a:t>statistics</a:t>
            </a:r>
            <a:endParaRPr lang="en-US" dirty="0"/>
          </a:p>
          <a:p>
            <a:r>
              <a:rPr lang="en-US" dirty="0" smtClean="0"/>
              <a:t>Single column header</a:t>
            </a:r>
            <a:endParaRPr lang="en-US" dirty="0"/>
          </a:p>
          <a:p>
            <a:r>
              <a:rPr lang="en-US" dirty="0" smtClean="0"/>
              <a:t>No formatting or special characters</a:t>
            </a:r>
          </a:p>
          <a:p>
            <a:r>
              <a:rPr lang="en-US" dirty="0" smtClean="0"/>
              <a:t>One cell = one piece or type of information</a:t>
            </a:r>
          </a:p>
          <a:p>
            <a:r>
              <a:rPr lang="en-US" dirty="0" smtClean="0"/>
              <a:t>One table per document</a:t>
            </a:r>
          </a:p>
          <a:p>
            <a:endParaRPr lang="en-US" dirty="0" smtClean="0"/>
          </a:p>
          <a:p>
            <a:r>
              <a:rPr lang="en-US" dirty="0" smtClean="0">
                <a:latin typeface="Arial" charset="0"/>
              </a:rPr>
              <a:t>Tidy Data Paper: </a:t>
            </a:r>
            <a:r>
              <a:rPr lang="en-US" dirty="0">
                <a:solidFill>
                  <a:srgbClr val="0033CC"/>
                </a:solidFill>
              </a:rPr>
              <a:t>http://vita.had.co.nz/papers/tidy-data.pdf</a:t>
            </a:r>
          </a:p>
          <a:p>
            <a:endParaRPr lang="en-US" sz="3200" dirty="0" smtClean="0">
              <a:latin typeface="Arial" charset="0"/>
            </a:endParaRPr>
          </a:p>
          <a:p>
            <a:pPr eaLnBrk="0" fontAlgn="base" hangingPunct="0">
              <a:spcBef>
                <a:spcPct val="30000"/>
              </a:spcBef>
              <a:spcAft>
                <a:spcPct val="0"/>
              </a:spcAft>
              <a:defRPr/>
            </a:pPr>
            <a:endParaRPr lang="en-US" sz="3200" dirty="0">
              <a:latin typeface="Arial" charset="0"/>
            </a:endParaRPr>
          </a:p>
          <a:p>
            <a:pPr eaLnBrk="0" fontAlgn="base" hangingPunct="0">
              <a:spcBef>
                <a:spcPct val="30000"/>
              </a:spcBef>
              <a:spcAft>
                <a:spcPct val="0"/>
              </a:spcAft>
              <a:defRPr/>
            </a:pPr>
            <a:endParaRPr lang="en-US" sz="3200" dirty="0" smtClean="0">
              <a:latin typeface="Arial" charset="0"/>
            </a:endParaRPr>
          </a:p>
          <a:p>
            <a:pPr eaLnBrk="0" fontAlgn="base" hangingPunct="0">
              <a:spcBef>
                <a:spcPct val="30000"/>
              </a:spcBef>
              <a:spcAft>
                <a:spcPct val="0"/>
              </a:spcAft>
              <a:defRPr/>
            </a:pPr>
            <a:endParaRPr lang="en-US" sz="2800" dirty="0" smtClean="0">
              <a:latin typeface="Arial" charset="0"/>
            </a:endParaRPr>
          </a:p>
          <a:p>
            <a:pPr lvl="1" eaLnBrk="0" fontAlgn="base" hangingPunct="0">
              <a:spcBef>
                <a:spcPct val="30000"/>
              </a:spcBef>
              <a:spcAft>
                <a:spcPct val="0"/>
              </a:spcAft>
              <a:defRPr/>
            </a:pPr>
            <a:endParaRPr lang="en-US" sz="1400" dirty="0" smtClean="0">
              <a:latin typeface="Arial" charset="0"/>
            </a:endParaRPr>
          </a:p>
          <a:p>
            <a:pPr marL="285750" indent="-285750" eaLnBrk="0" fontAlgn="base" hangingPunct="0">
              <a:spcBef>
                <a:spcPct val="30000"/>
              </a:spcBef>
              <a:spcAft>
                <a:spcPct val="0"/>
              </a:spcAft>
              <a:defRPr/>
            </a:pPr>
            <a:endParaRPr lang="en-US" sz="1800" dirty="0">
              <a:latin typeface="Arial" charset="0"/>
            </a:endParaRPr>
          </a:p>
        </p:txBody>
      </p:sp>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lstStyle/>
          <a:p>
            <a:r>
              <a:rPr lang="en-US" dirty="0" smtClean="0">
                <a:solidFill>
                  <a:schemeClr val="accent2"/>
                </a:solidFill>
              </a:rPr>
              <a:t>CSV formatting for machine-readability</a:t>
            </a:r>
            <a:endParaRPr lang="en-US" dirty="0"/>
          </a:p>
        </p:txBody>
      </p:sp>
    </p:spTree>
    <p:extLst>
      <p:ext uri="{BB962C8B-B14F-4D97-AF65-F5344CB8AC3E}">
        <p14:creationId xmlns:p14="http://schemas.microsoft.com/office/powerpoint/2010/main" val="888400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csv 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r="24374"/>
          <a:stretch/>
        </p:blipFill>
        <p:spPr>
          <a:xfrm>
            <a:off x="676416" y="1281158"/>
            <a:ext cx="7791167" cy="4762409"/>
          </a:xfrm>
          <a:ln>
            <a:solidFill>
              <a:schemeClr val="tx1"/>
            </a:solidFill>
          </a:ln>
        </p:spPr>
      </p:pic>
      <p:sp>
        <p:nvSpPr>
          <p:cNvPr id="2" name="Title 1"/>
          <p:cNvSpPr>
            <a:spLocks noGrp="1"/>
          </p:cNvSpPr>
          <p:nvPr>
            <p:ph type="title"/>
          </p:nvPr>
        </p:nvSpPr>
        <p:spPr/>
        <p:txBody>
          <a:bodyPr/>
          <a:lstStyle/>
          <a:p>
            <a:r>
              <a:rPr lang="en-US" dirty="0" smtClean="0">
                <a:solidFill>
                  <a:schemeClr val="accent2"/>
                </a:solidFill>
              </a:rPr>
              <a:t>CSV Data Dictionary</a:t>
            </a:r>
            <a:endParaRPr lang="en-US" dirty="0"/>
          </a:p>
        </p:txBody>
      </p:sp>
    </p:spTree>
    <p:extLst>
      <p:ext uri="{BB962C8B-B14F-4D97-AF65-F5344CB8AC3E}">
        <p14:creationId xmlns:p14="http://schemas.microsoft.com/office/powerpoint/2010/main" val="1959604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csv spreadsheet"/>
          <p:cNvPicPr>
            <a:picLocks noGrp="1" noChangeAspect="1"/>
          </p:cNvPicPr>
          <p:nvPr>
            <p:ph idx="1"/>
          </p:nvPr>
        </p:nvPicPr>
        <p:blipFill rotWithShape="1">
          <a:blip r:embed="rId3">
            <a:extLst>
              <a:ext uri="{28A0092B-C50C-407E-A947-70E740481C1C}">
                <a14:useLocalDpi xmlns:a14="http://schemas.microsoft.com/office/drawing/2010/main" val="0"/>
              </a:ext>
            </a:extLst>
          </a:blip>
          <a:srcRect r="24374"/>
          <a:stretch/>
        </p:blipFill>
        <p:spPr>
          <a:xfrm>
            <a:off x="676416" y="1281158"/>
            <a:ext cx="7791167" cy="4762409"/>
          </a:xfrm>
          <a:ln>
            <a:solidFill>
              <a:schemeClr val="tx1"/>
            </a:solidFill>
          </a:ln>
        </p:spPr>
      </p:pic>
      <p:sp>
        <p:nvSpPr>
          <p:cNvPr id="10" name="Down Arrow 9" title="down arrow 4"/>
          <p:cNvSpPr/>
          <p:nvPr/>
        </p:nvSpPr>
        <p:spPr>
          <a:xfrm>
            <a:off x="6634258" y="704641"/>
            <a:ext cx="382137" cy="80348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title="down arrow 3"/>
          <p:cNvSpPr/>
          <p:nvPr/>
        </p:nvSpPr>
        <p:spPr>
          <a:xfrm>
            <a:off x="4168964" y="696035"/>
            <a:ext cx="382137" cy="80348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title="down arrow 2"/>
          <p:cNvSpPr/>
          <p:nvPr/>
        </p:nvSpPr>
        <p:spPr>
          <a:xfrm>
            <a:off x="2722732" y="696035"/>
            <a:ext cx="382137" cy="80348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own Arrow 2" title="down arrow 1"/>
          <p:cNvSpPr/>
          <p:nvPr/>
        </p:nvSpPr>
        <p:spPr>
          <a:xfrm>
            <a:off x="1487608" y="696035"/>
            <a:ext cx="382137" cy="80348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Sample Data Formatting</a:t>
            </a:r>
            <a:endParaRPr lang="en-US" dirty="0"/>
          </a:p>
        </p:txBody>
      </p:sp>
    </p:spTree>
    <p:extLst>
      <p:ext uri="{BB962C8B-B14F-4D97-AF65-F5344CB8AC3E}">
        <p14:creationId xmlns:p14="http://schemas.microsoft.com/office/powerpoint/2010/main" val="118249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3"/>
                                        </p:tgtEl>
                                        <p:attrNameLst>
                                          <p:attrName>ppt_x</p:attrName>
                                        </p:attrNameLst>
                                      </p:cBhvr>
                                      <p:tavLst>
                                        <p:tav tm="0">
                                          <p:val>
                                            <p:strVal val="ppt_x"/>
                                          </p:val>
                                        </p:tav>
                                        <p:tav tm="100000">
                                          <p:val>
                                            <p:strVal val="ppt_x"/>
                                          </p:val>
                                        </p:tav>
                                      </p:tavLst>
                                    </p:anim>
                                    <p:anim calcmode="lin" valueType="num">
                                      <p:cBhvr additive="base">
                                        <p:cTn id="14" dur="500"/>
                                        <p:tgtEl>
                                          <p:spTgt spid="3"/>
                                        </p:tgtEl>
                                        <p:attrNameLst>
                                          <p:attrName>ppt_y</p:attrName>
                                        </p:attrNameLst>
                                      </p:cBhvr>
                                      <p:tavLst>
                                        <p:tav tm="0">
                                          <p:val>
                                            <p:strVal val="ppt_y"/>
                                          </p:val>
                                        </p:tav>
                                        <p:tav tm="100000">
                                          <p:val>
                                            <p:strVal val="1+ppt_h/2"/>
                                          </p:val>
                                        </p:tav>
                                      </p:tavLst>
                                    </p:anim>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8"/>
                                        </p:tgtEl>
                                        <p:attrNameLst>
                                          <p:attrName>ppt_x</p:attrName>
                                        </p:attrNameLst>
                                      </p:cBhvr>
                                      <p:tavLst>
                                        <p:tav tm="0">
                                          <p:val>
                                            <p:strVal val="ppt_x"/>
                                          </p:val>
                                        </p:tav>
                                        <p:tav tm="100000">
                                          <p:val>
                                            <p:strVal val="ppt_x"/>
                                          </p:val>
                                        </p:tav>
                                      </p:tavLst>
                                    </p:anim>
                                    <p:anim calcmode="lin" valueType="num">
                                      <p:cBhvr additive="base">
                                        <p:cTn id="27" dur="500"/>
                                        <p:tgtEl>
                                          <p:spTgt spid="8"/>
                                        </p:tgtEl>
                                        <p:attrNameLst>
                                          <p:attrName>ppt_y</p:attrName>
                                        </p:attrNameLst>
                                      </p:cBhvr>
                                      <p:tavLst>
                                        <p:tav tm="0">
                                          <p:val>
                                            <p:strVal val="ppt_y"/>
                                          </p:val>
                                        </p:tav>
                                        <p:tav tm="100000">
                                          <p:val>
                                            <p:strVal val="1+ppt_h/2"/>
                                          </p:val>
                                        </p:tav>
                                      </p:tavLst>
                                    </p:anim>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4" fill="hold" grpId="1" nodeType="clickEffect">
                                  <p:stCondLst>
                                    <p:cond delay="0"/>
                                  </p:stCondLst>
                                  <p:childTnLst>
                                    <p:anim calcmode="lin" valueType="num">
                                      <p:cBhvr additive="base">
                                        <p:cTn id="39" dur="500"/>
                                        <p:tgtEl>
                                          <p:spTgt spid="9"/>
                                        </p:tgtEl>
                                        <p:attrNameLst>
                                          <p:attrName>ppt_x</p:attrName>
                                        </p:attrNameLst>
                                      </p:cBhvr>
                                      <p:tavLst>
                                        <p:tav tm="0">
                                          <p:val>
                                            <p:strVal val="ppt_x"/>
                                          </p:val>
                                        </p:tav>
                                        <p:tav tm="100000">
                                          <p:val>
                                            <p:strVal val="ppt_x"/>
                                          </p:val>
                                        </p:tav>
                                      </p:tavLst>
                                    </p:anim>
                                    <p:anim calcmode="lin" valueType="num">
                                      <p:cBhvr additive="base">
                                        <p:cTn id="40" dur="500"/>
                                        <p:tgtEl>
                                          <p:spTgt spid="9"/>
                                        </p:tgtEl>
                                        <p:attrNameLst>
                                          <p:attrName>ppt_y</p:attrName>
                                        </p:attrNameLst>
                                      </p:cBhvr>
                                      <p:tavLst>
                                        <p:tav tm="0">
                                          <p:val>
                                            <p:strVal val="ppt_y"/>
                                          </p:val>
                                        </p:tav>
                                        <p:tav tm="100000">
                                          <p:val>
                                            <p:strVal val="1+ppt_h/2"/>
                                          </p:val>
                                        </p:tav>
                                      </p:tavLst>
                                    </p:anim>
                                    <p:set>
                                      <p:cBhvr>
                                        <p:cTn id="41" dur="1" fill="hold">
                                          <p:stCondLst>
                                            <p:cond delay="499"/>
                                          </p:stCondLst>
                                        </p:cTn>
                                        <p:tgtEl>
                                          <p:spTgt spid="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1" nodeType="clickEffect">
                                  <p:stCondLst>
                                    <p:cond delay="0"/>
                                  </p:stCondLst>
                                  <p:childTnLst>
                                    <p:anim calcmode="lin" valueType="num">
                                      <p:cBhvr additive="base">
                                        <p:cTn id="52" dur="500"/>
                                        <p:tgtEl>
                                          <p:spTgt spid="10"/>
                                        </p:tgtEl>
                                        <p:attrNameLst>
                                          <p:attrName>ppt_x</p:attrName>
                                        </p:attrNameLst>
                                      </p:cBhvr>
                                      <p:tavLst>
                                        <p:tav tm="0">
                                          <p:val>
                                            <p:strVal val="ppt_x"/>
                                          </p:val>
                                        </p:tav>
                                        <p:tav tm="100000">
                                          <p:val>
                                            <p:strVal val="ppt_x"/>
                                          </p:val>
                                        </p:tav>
                                      </p:tavLst>
                                    </p:anim>
                                    <p:anim calcmode="lin" valueType="num">
                                      <p:cBhvr additive="base">
                                        <p:cTn id="53" dur="500"/>
                                        <p:tgtEl>
                                          <p:spTgt spid="10"/>
                                        </p:tgtEl>
                                        <p:attrNameLst>
                                          <p:attrName>ppt_y</p:attrName>
                                        </p:attrNameLst>
                                      </p:cBhvr>
                                      <p:tavLst>
                                        <p:tav tm="0">
                                          <p:val>
                                            <p:strVal val="ppt_y"/>
                                          </p:val>
                                        </p:tav>
                                        <p:tav tm="100000">
                                          <p:val>
                                            <p:strVal val="1+ppt_h/2"/>
                                          </p:val>
                                        </p:tav>
                                      </p:tavLst>
                                    </p:anim>
                                    <p:set>
                                      <p:cBhvr>
                                        <p:cTn id="54"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8" grpId="0" animBg="1"/>
      <p:bldP spid="8" grpId="1"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1"/>
          </p:nvPr>
        </p:nvSpPr>
        <p:spPr>
          <a:xfrm>
            <a:off x="5378824" y="6275294"/>
            <a:ext cx="3765175" cy="369981"/>
          </a:xfrm>
        </p:spPr>
        <p:txBody>
          <a:bodyPr/>
          <a:lstStyle/>
          <a:p>
            <a:r>
              <a:rPr lang="en-US" sz="1800" dirty="0">
                <a:solidFill>
                  <a:schemeClr val="tx1"/>
                </a:solidFill>
                <a:latin typeface="Calibri"/>
              </a:rPr>
              <a:t>https://www.data.nal.usda.gov</a:t>
            </a:r>
          </a:p>
        </p:txBody>
      </p:sp>
      <p:pic>
        <p:nvPicPr>
          <p:cNvPr id="5" name="Picture 4" title="transpose instruc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9907" y="3545439"/>
            <a:ext cx="3916630" cy="2311789"/>
          </a:xfrm>
          <a:prstGeom prst="rect">
            <a:avLst/>
          </a:prstGeom>
        </p:spPr>
      </p:pic>
      <p:sp>
        <p:nvSpPr>
          <p:cNvPr id="3" name="Content Placeholder 2"/>
          <p:cNvSpPr>
            <a:spLocks noGrp="1"/>
          </p:cNvSpPr>
          <p:nvPr>
            <p:ph idx="1"/>
          </p:nvPr>
        </p:nvSpPr>
        <p:spPr>
          <a:xfrm>
            <a:off x="457200" y="962773"/>
            <a:ext cx="8229600" cy="4525963"/>
          </a:xfrm>
        </p:spPr>
        <p:txBody>
          <a:bodyPr/>
          <a:lstStyle/>
          <a:p>
            <a:r>
              <a:rPr lang="en-US" dirty="0" smtClean="0"/>
              <a:t>Use </a:t>
            </a:r>
            <a:r>
              <a:rPr lang="en-US" b="1" dirty="0" smtClean="0"/>
              <a:t>standard names</a:t>
            </a:r>
            <a:r>
              <a:rPr lang="en-US" dirty="0" smtClean="0"/>
              <a:t> for variables to support interoperability; avoid local/colloquial names</a:t>
            </a:r>
          </a:p>
          <a:p>
            <a:r>
              <a:rPr lang="en-US" dirty="0" smtClean="0"/>
              <a:t>Include </a:t>
            </a:r>
            <a:r>
              <a:rPr lang="en-US" b="1" dirty="0" smtClean="0"/>
              <a:t>strong keywords</a:t>
            </a:r>
            <a:r>
              <a:rPr lang="en-US" dirty="0" smtClean="0"/>
              <a:t> in descriptions</a:t>
            </a:r>
          </a:p>
          <a:p>
            <a:r>
              <a:rPr lang="en-US" dirty="0" smtClean="0"/>
              <a:t>Copy &gt; </a:t>
            </a:r>
            <a:r>
              <a:rPr lang="en-US" b="1" dirty="0" smtClean="0"/>
              <a:t>Paste Options/Transpose </a:t>
            </a:r>
            <a:r>
              <a:rPr lang="en-US" dirty="0" smtClean="0"/>
              <a:t>to enter a horizontal row of variables/headers as a vertical  column in Excel</a:t>
            </a:r>
          </a:p>
          <a:p>
            <a:endParaRPr lang="en-GB" dirty="0"/>
          </a:p>
        </p:txBody>
      </p:sp>
      <p:sp>
        <p:nvSpPr>
          <p:cNvPr id="2" name="Title 1"/>
          <p:cNvSpPr>
            <a:spLocks noGrp="1"/>
          </p:cNvSpPr>
          <p:nvPr>
            <p:ph type="title"/>
          </p:nvPr>
        </p:nvSpPr>
        <p:spPr>
          <a:xfrm>
            <a:off x="457200" y="274638"/>
            <a:ext cx="8229600" cy="677084"/>
          </a:xfrm>
        </p:spPr>
        <p:txBody>
          <a:bodyPr/>
          <a:lstStyle/>
          <a:p>
            <a:r>
              <a:rPr lang="en-US" dirty="0" smtClean="0">
                <a:solidFill>
                  <a:schemeClr val="accent2"/>
                </a:solidFill>
              </a:rPr>
              <a:t>Other CSV data dictionary tips…</a:t>
            </a:r>
            <a:endParaRPr lang="en-GB" dirty="0">
              <a:solidFill>
                <a:srgbClr val="FF0000"/>
              </a:solidFill>
            </a:endParaRPr>
          </a:p>
        </p:txBody>
      </p:sp>
    </p:spTree>
    <p:extLst>
      <p:ext uri="{BB962C8B-B14F-4D97-AF65-F5344CB8AC3E}">
        <p14:creationId xmlns:p14="http://schemas.microsoft.com/office/powerpoint/2010/main" val="3797802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solidFill>
                  <a:schemeClr val="tx1"/>
                </a:solidFill>
              </a:rPr>
              <a:t>Data Dictionaries:</a:t>
            </a:r>
            <a:endParaRPr lang="en-US" dirty="0">
              <a:solidFill>
                <a:schemeClr val="tx1"/>
              </a:solidFill>
            </a:endParaRPr>
          </a:p>
        </p:txBody>
      </p:sp>
      <p:sp>
        <p:nvSpPr>
          <p:cNvPr id="7" name="Title 6"/>
          <p:cNvSpPr>
            <a:spLocks noGrp="1"/>
          </p:cNvSpPr>
          <p:nvPr>
            <p:ph type="title"/>
          </p:nvPr>
        </p:nvSpPr>
        <p:spPr/>
        <p:txBody>
          <a:bodyPr/>
          <a:lstStyle/>
          <a:p>
            <a:r>
              <a:rPr lang="en-US" dirty="0" smtClean="0"/>
              <a:t>Automatically generated </a:t>
            </a:r>
            <a:endParaRPr lang="en-US" dirty="0"/>
          </a:p>
        </p:txBody>
      </p:sp>
    </p:spTree>
    <p:extLst>
      <p:ext uri="{BB962C8B-B14F-4D97-AF65-F5344CB8AC3E}">
        <p14:creationId xmlns:p14="http://schemas.microsoft.com/office/powerpoint/2010/main" val="4151553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Defines </a:t>
            </a:r>
            <a:r>
              <a:rPr lang="en-US" dirty="0"/>
              <a:t>the </a:t>
            </a:r>
            <a:r>
              <a:rPr lang="en-US" dirty="0" smtClean="0"/>
              <a:t>variables, formatting, and other database specifications</a:t>
            </a:r>
          </a:p>
          <a:p>
            <a:r>
              <a:rPr lang="en-US" dirty="0" smtClean="0"/>
              <a:t>Is not always easily human-readable</a:t>
            </a:r>
          </a:p>
          <a:p>
            <a:r>
              <a:rPr lang="en-US" dirty="0" smtClean="0"/>
              <a:t>Only performed for data in certain types of databases</a:t>
            </a:r>
          </a:p>
          <a:p>
            <a:r>
              <a:rPr lang="en-US" dirty="0" smtClean="0"/>
              <a:t>Created automatically using a database export function</a:t>
            </a:r>
          </a:p>
          <a:p>
            <a:r>
              <a:rPr lang="en-US" dirty="0" smtClean="0"/>
              <a:t>Generally results in a Text or PDF format file</a:t>
            </a:r>
            <a:endParaRPr lang="en-US" dirty="0"/>
          </a:p>
        </p:txBody>
      </p:sp>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normAutofit fontScale="90000"/>
          </a:bodyPr>
          <a:lstStyle/>
          <a:p>
            <a:r>
              <a:rPr lang="en-US" sz="3600" dirty="0" smtClean="0">
                <a:solidFill>
                  <a:schemeClr val="accent2"/>
                </a:solidFill>
              </a:rPr>
              <a:t>Automatically Generated Data Dictionary</a:t>
            </a:r>
            <a:endParaRPr lang="en-US" sz="3600" dirty="0">
              <a:solidFill>
                <a:schemeClr val="accent2"/>
              </a:solidFill>
            </a:endParaRPr>
          </a:p>
        </p:txBody>
      </p:sp>
    </p:spTree>
    <p:extLst>
      <p:ext uri="{BB962C8B-B14F-4D97-AF65-F5344CB8AC3E}">
        <p14:creationId xmlns:p14="http://schemas.microsoft.com/office/powerpoint/2010/main" val="3490141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title="word cloud"/>
          <p:cNvPicPr>
            <a:picLocks noChangeAspect="1" noChangeArrowheads="1"/>
          </p:cNvPicPr>
          <p:nvPr/>
        </p:nvPicPr>
        <p:blipFill rotWithShape="1">
          <a:blip r:embed="rId3">
            <a:extLst>
              <a:ext uri="{28A0092B-C50C-407E-A947-70E740481C1C}">
                <a14:useLocalDpi xmlns:a14="http://schemas.microsoft.com/office/drawing/2010/main" val="0"/>
              </a:ext>
            </a:extLst>
          </a:blip>
          <a:srcRect l="1750" t="19194" r="1538" b="12187"/>
          <a:stretch/>
        </p:blipFill>
        <p:spPr bwMode="auto">
          <a:xfrm>
            <a:off x="1" y="2714172"/>
            <a:ext cx="9129486" cy="4151086"/>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71750" y="5278495"/>
            <a:ext cx="5071431" cy="1579505"/>
          </a:xfrm>
          <a:solidFill>
            <a:schemeClr val="bg1">
              <a:alpha val="65000"/>
            </a:schemeClr>
          </a:solidFill>
        </p:spPr>
        <p:txBody>
          <a:bodyPr>
            <a:normAutofit/>
          </a:bodyPr>
          <a:lstStyle/>
          <a:p>
            <a:pPr algn="l"/>
            <a:r>
              <a:rPr lang="en-US" sz="2000" b="1" dirty="0"/>
              <a:t>Erin </a:t>
            </a:r>
            <a:r>
              <a:rPr lang="en-US" sz="2000" b="1" dirty="0" smtClean="0"/>
              <a:t>Antognoli &amp; </a:t>
            </a:r>
            <a:r>
              <a:rPr lang="en-US" sz="2000" b="1" dirty="0"/>
              <a:t>Jon </a:t>
            </a:r>
            <a:r>
              <a:rPr lang="en-US" sz="2000" b="1" dirty="0" smtClean="0"/>
              <a:t>Sears</a:t>
            </a:r>
            <a:endParaRPr lang="en-US" sz="2000" b="1" dirty="0"/>
          </a:p>
          <a:p>
            <a:pPr algn="l"/>
            <a:r>
              <a:rPr lang="en-US" sz="2000" b="1" dirty="0"/>
              <a:t>US Department of Agriculture</a:t>
            </a:r>
          </a:p>
          <a:p>
            <a:pPr algn="l"/>
            <a:r>
              <a:rPr lang="en-US" sz="2000" b="1" dirty="0"/>
              <a:t>National Agricultural Library</a:t>
            </a:r>
          </a:p>
          <a:p>
            <a:pPr algn="l"/>
            <a:r>
              <a:rPr lang="en-US" sz="2000" b="1" dirty="0" smtClean="0"/>
              <a:t>26 June 2018</a:t>
            </a:r>
            <a:endParaRPr lang="en-US" sz="2000" dirty="0" smtClean="0"/>
          </a:p>
          <a:p>
            <a:pPr algn="l"/>
            <a:endParaRPr lang="en-US" sz="2000" dirty="0"/>
          </a:p>
        </p:txBody>
      </p:sp>
      <p:grpSp>
        <p:nvGrpSpPr>
          <p:cNvPr id="5" name="Group 4" title="usda logo bar"/>
          <p:cNvGrpSpPr/>
          <p:nvPr/>
        </p:nvGrpSpPr>
        <p:grpSpPr>
          <a:xfrm>
            <a:off x="0" y="2645157"/>
            <a:ext cx="9144000" cy="182482"/>
            <a:chOff x="0" y="6612672"/>
            <a:chExt cx="9144000" cy="182482"/>
          </a:xfrm>
        </p:grpSpPr>
        <p:sp>
          <p:nvSpPr>
            <p:cNvPr id="6" name="Rectangle 5"/>
            <p:cNvSpPr/>
            <p:nvPr/>
          </p:nvSpPr>
          <p:spPr>
            <a:xfrm>
              <a:off x="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7" name="Rectangle 6"/>
            <p:cNvSpPr/>
            <p:nvPr/>
          </p:nvSpPr>
          <p:spPr>
            <a:xfrm>
              <a:off x="4876800" y="6612672"/>
              <a:ext cx="4267200" cy="18248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grpSp>
      <p:pic>
        <p:nvPicPr>
          <p:cNvPr id="8" name="Picture 2" descr="S:\NAL\DOCS\USDA Logos\usda300small.jpg" title="usda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2809" y="2452301"/>
            <a:ext cx="824484" cy="568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0" name="Footer Placeholder 3"/>
          <p:cNvSpPr>
            <a:spLocks noGrp="1"/>
          </p:cNvSpPr>
          <p:nvPr>
            <p:ph type="ftr" sz="quarter" idx="11"/>
          </p:nvPr>
        </p:nvSpPr>
        <p:spPr>
          <a:xfrm>
            <a:off x="2942293" y="1813291"/>
            <a:ext cx="3255310" cy="365125"/>
          </a:xfrm>
        </p:spPr>
        <p:txBody>
          <a:bodyPr/>
          <a:lstStyle/>
          <a:p>
            <a:r>
              <a:rPr lang="en-US" sz="1800" dirty="0">
                <a:solidFill>
                  <a:schemeClr val="accent2"/>
                </a:solidFill>
                <a:latin typeface="Calibri"/>
              </a:rPr>
              <a:t>https://</a:t>
            </a:r>
            <a:r>
              <a:rPr lang="en-US" sz="1800" dirty="0" smtClean="0">
                <a:solidFill>
                  <a:schemeClr val="accent2"/>
                </a:solidFill>
                <a:latin typeface="Calibri"/>
              </a:rPr>
              <a:t>www.data.nal.usda.gov</a:t>
            </a:r>
            <a:endParaRPr lang="en-US" sz="1800" dirty="0">
              <a:solidFill>
                <a:schemeClr val="accent2"/>
              </a:solidFill>
              <a:latin typeface="Calibri"/>
            </a:endParaRPr>
          </a:p>
        </p:txBody>
      </p:sp>
      <p:sp>
        <p:nvSpPr>
          <p:cNvPr id="2" name="Title 1"/>
          <p:cNvSpPr>
            <a:spLocks noGrp="1"/>
          </p:cNvSpPr>
          <p:nvPr>
            <p:ph type="ctrTitle"/>
          </p:nvPr>
        </p:nvSpPr>
        <p:spPr>
          <a:xfrm>
            <a:off x="116114" y="111476"/>
            <a:ext cx="8875486" cy="1600200"/>
          </a:xfrm>
        </p:spPr>
        <p:txBody>
          <a:bodyPr>
            <a:noAutofit/>
          </a:bodyPr>
          <a:lstStyle/>
          <a:p>
            <a:r>
              <a:rPr lang="en-US" dirty="0" smtClean="0">
                <a:solidFill>
                  <a:schemeClr val="accent2"/>
                </a:solidFill>
              </a:rPr>
              <a:t>Data Dictionaries</a:t>
            </a:r>
            <a:endParaRPr lang="en-US" sz="3600" dirty="0">
              <a:solidFill>
                <a:srgbClr val="008000"/>
              </a:solidFill>
              <a:latin typeface="Arial"/>
              <a:cs typeface="Arial"/>
            </a:endParaRPr>
          </a:p>
        </p:txBody>
      </p:sp>
    </p:spTree>
    <p:extLst>
      <p:ext uri="{BB962C8B-B14F-4D97-AF65-F5344CB8AC3E}">
        <p14:creationId xmlns:p14="http://schemas.microsoft.com/office/powerpoint/2010/main" val="35880128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378824" y="6275294"/>
            <a:ext cx="3765175" cy="369981"/>
          </a:xfrm>
        </p:spPr>
        <p:txBody>
          <a:bodyPr/>
          <a:lstStyle/>
          <a:p>
            <a:r>
              <a:rPr lang="en-US" sz="1800" dirty="0">
                <a:solidFill>
                  <a:schemeClr val="tx1"/>
                </a:solidFill>
                <a:latin typeface="Calibri"/>
              </a:rPr>
              <a:t>https://www.data.nal.usda.gov</a:t>
            </a:r>
          </a:p>
        </p:txBody>
      </p:sp>
      <p:pic>
        <p:nvPicPr>
          <p:cNvPr id="5" name="Content Placeholder 4" title="database propert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3490" y="1204686"/>
            <a:ext cx="5377020" cy="4963885"/>
          </a:xfrm>
          <a:ln>
            <a:solidFill>
              <a:schemeClr val="tx1"/>
            </a:solidFill>
          </a:ln>
        </p:spPr>
      </p:pic>
      <p:sp>
        <p:nvSpPr>
          <p:cNvPr id="2" name="Title 1"/>
          <p:cNvSpPr>
            <a:spLocks noGrp="1"/>
          </p:cNvSpPr>
          <p:nvPr>
            <p:ph type="title"/>
          </p:nvPr>
        </p:nvSpPr>
        <p:spPr/>
        <p:txBody>
          <a:bodyPr>
            <a:normAutofit/>
          </a:bodyPr>
          <a:lstStyle/>
          <a:p>
            <a:r>
              <a:rPr lang="en-US" sz="3600" dirty="0" smtClean="0">
                <a:solidFill>
                  <a:schemeClr val="accent2"/>
                </a:solidFill>
              </a:rPr>
              <a:t>Access Database Data Dictionary</a:t>
            </a:r>
            <a:endParaRPr lang="en-US" sz="3600" dirty="0">
              <a:solidFill>
                <a:schemeClr val="accent2"/>
              </a:solidFill>
            </a:endParaRPr>
          </a:p>
        </p:txBody>
      </p:sp>
    </p:spTree>
    <p:extLst>
      <p:ext uri="{BB962C8B-B14F-4D97-AF65-F5344CB8AC3E}">
        <p14:creationId xmlns:p14="http://schemas.microsoft.com/office/powerpoint/2010/main" val="1471460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378824" y="6275294"/>
            <a:ext cx="3765175" cy="369981"/>
          </a:xfrm>
        </p:spPr>
        <p:txBody>
          <a:bodyPr/>
          <a:lstStyle/>
          <a:p>
            <a:r>
              <a:rPr lang="en-US" sz="1800" dirty="0">
                <a:solidFill>
                  <a:schemeClr val="tx1"/>
                </a:solidFill>
                <a:latin typeface="Calibri"/>
              </a:rPr>
              <a:t>https://www.data.nal.usda.gov</a:t>
            </a:r>
          </a:p>
        </p:txBody>
      </p:sp>
      <p:pic>
        <p:nvPicPr>
          <p:cNvPr id="5" name="Content Placeholder 4" title="database properti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0664" y="1204686"/>
            <a:ext cx="4942671" cy="4963885"/>
          </a:xfrm>
          <a:ln>
            <a:solidFill>
              <a:schemeClr val="tx1"/>
            </a:solidFill>
          </a:ln>
        </p:spPr>
      </p:pic>
      <p:sp>
        <p:nvSpPr>
          <p:cNvPr id="2" name="Title 1"/>
          <p:cNvSpPr>
            <a:spLocks noGrp="1"/>
          </p:cNvSpPr>
          <p:nvPr>
            <p:ph type="title"/>
          </p:nvPr>
        </p:nvSpPr>
        <p:spPr/>
        <p:txBody>
          <a:bodyPr>
            <a:normAutofit/>
          </a:bodyPr>
          <a:lstStyle/>
          <a:p>
            <a:r>
              <a:rPr lang="en-US" sz="3600" dirty="0" smtClean="0">
                <a:solidFill>
                  <a:schemeClr val="accent2"/>
                </a:solidFill>
              </a:rPr>
              <a:t>Access Database Data Dictionary</a:t>
            </a:r>
            <a:endParaRPr lang="en-US" sz="3600" dirty="0">
              <a:solidFill>
                <a:schemeClr val="accent2"/>
              </a:solidFill>
            </a:endParaRPr>
          </a:p>
        </p:txBody>
      </p:sp>
    </p:spTree>
    <p:extLst>
      <p:ext uri="{BB962C8B-B14F-4D97-AF65-F5344CB8AC3E}">
        <p14:creationId xmlns:p14="http://schemas.microsoft.com/office/powerpoint/2010/main" val="4122632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378824" y="6275294"/>
            <a:ext cx="3765175" cy="369981"/>
          </a:xfrm>
        </p:spPr>
        <p:txBody>
          <a:bodyPr/>
          <a:lstStyle/>
          <a:p>
            <a:r>
              <a:rPr lang="en-US" sz="1800" dirty="0">
                <a:solidFill>
                  <a:schemeClr val="tx1"/>
                </a:solidFill>
                <a:latin typeface="Calibri"/>
              </a:rPr>
              <a:t>https://www.data.nal.usda.gov</a:t>
            </a:r>
          </a:p>
        </p:txBody>
      </p:sp>
      <p:sp>
        <p:nvSpPr>
          <p:cNvPr id="6" name="TextBox 5"/>
          <p:cNvSpPr txBox="1"/>
          <p:nvPr/>
        </p:nvSpPr>
        <p:spPr>
          <a:xfrm>
            <a:off x="4751294" y="2247179"/>
            <a:ext cx="3935506" cy="3046988"/>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Markdown format (.md)</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dataMaid</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https</a:t>
            </a:r>
            <a:r>
              <a:rPr lang="en-US" dirty="0">
                <a:latin typeface="Arial" panose="020B0604020202020204" pitchFamily="34" charset="0"/>
                <a:cs typeface="Arial" panose="020B0604020202020204" pitchFamily="34" charset="0"/>
              </a:rPr>
              <a:t>://github.com/ekstroem/dataMaid</a:t>
            </a:r>
          </a:p>
        </p:txBody>
      </p:sp>
      <p:sp>
        <p:nvSpPr>
          <p:cNvPr id="3" name="Content Placeholder 2"/>
          <p:cNvSpPr>
            <a:spLocks noGrp="1"/>
          </p:cNvSpPr>
          <p:nvPr>
            <p:ph idx="1"/>
          </p:nvPr>
        </p:nvSpPr>
        <p:spPr>
          <a:xfrm>
            <a:off x="457200" y="1417638"/>
            <a:ext cx="3774141" cy="4706071"/>
          </a:xfrm>
          <a:ln>
            <a:solidFill>
              <a:schemeClr val="tx1"/>
            </a:solidFill>
          </a:ln>
        </p:spPr>
        <p:txBody>
          <a:bodyPr>
            <a:normAutofit fontScale="25000" lnSpcReduction="20000"/>
          </a:bodyPr>
          <a:lstStyle/>
          <a:p>
            <a:pPr marL="0" indent="0">
              <a:buNone/>
            </a:pPr>
            <a:r>
              <a:rPr lang="en-GB" dirty="0"/>
              <a:t>## Variable Description:</a:t>
            </a:r>
          </a:p>
          <a:p>
            <a:pPr marL="0" indent="0">
              <a:buNone/>
            </a:pPr>
            <a:endParaRPr lang="en-GB" dirty="0"/>
          </a:p>
          <a:p>
            <a:pPr marL="0" indent="0">
              <a:buNone/>
            </a:pPr>
            <a:r>
              <a:rPr lang="en-GB" dirty="0"/>
              <a:t>|    Name    |    Column    | Description |Unit|</a:t>
            </a:r>
          </a:p>
          <a:p>
            <a:pPr marL="0" indent="0">
              <a:buNone/>
            </a:pPr>
            <a:r>
              <a:rPr lang="en-GB" dirty="0"/>
              <a:t>|:-------|:------:|--------|--------|</a:t>
            </a:r>
          </a:p>
          <a:p>
            <a:pPr marL="0" indent="0">
              <a:buNone/>
            </a:pPr>
            <a:r>
              <a:rPr lang="en-GB" dirty="0"/>
              <a:t>| </a:t>
            </a:r>
            <a:r>
              <a:rPr lang="en-GB" dirty="0" err="1"/>
              <a:t>Exp</a:t>
            </a:r>
            <a:r>
              <a:rPr lang="en-GB" dirty="0"/>
              <a:t> | 1 | experiment number |integer|</a:t>
            </a:r>
          </a:p>
          <a:p>
            <a:pPr marL="0" indent="0">
              <a:buNone/>
            </a:pPr>
            <a:r>
              <a:rPr lang="en-GB" dirty="0"/>
              <a:t>| </a:t>
            </a:r>
            <a:r>
              <a:rPr lang="en-GB" dirty="0" err="1"/>
              <a:t>Trt</a:t>
            </a:r>
            <a:r>
              <a:rPr lang="en-GB" dirty="0"/>
              <a:t> | 2 | treatment number |integer|</a:t>
            </a:r>
          </a:p>
          <a:p>
            <a:pPr marL="0" indent="0">
              <a:buNone/>
            </a:pPr>
            <a:r>
              <a:rPr lang="en-GB" dirty="0"/>
              <a:t>| Tree | 3 | Trees being treated |integer|</a:t>
            </a:r>
          </a:p>
          <a:p>
            <a:pPr marL="0" indent="0">
              <a:buNone/>
            </a:pPr>
            <a:r>
              <a:rPr lang="en-GB" dirty="0"/>
              <a:t>| Card | 4 | Water sensitive card |integer|</a:t>
            </a:r>
          </a:p>
          <a:p>
            <a:pPr marL="0" indent="0">
              <a:buNone/>
            </a:pPr>
            <a:r>
              <a:rPr lang="en-GB" dirty="0"/>
              <a:t>| DV5 | 5 | Volume median diameter in microns |integer|</a:t>
            </a:r>
          </a:p>
          <a:p>
            <a:pPr marL="0" indent="0">
              <a:buNone/>
            </a:pPr>
            <a:r>
              <a:rPr lang="en-GB" dirty="0"/>
              <a:t>| Coverage | 6 | Percent surface area coverage per cm squared |integer|</a:t>
            </a:r>
          </a:p>
          <a:p>
            <a:pPr marL="0" indent="0">
              <a:buNone/>
            </a:pPr>
            <a:r>
              <a:rPr lang="en-GB" dirty="0"/>
              <a:t>| Deposits | 7 | Number of droplets per cm squared |integer|</a:t>
            </a:r>
          </a:p>
          <a:p>
            <a:pPr marL="0" indent="0">
              <a:buNone/>
            </a:pPr>
            <a:r>
              <a:rPr lang="en-GB" dirty="0"/>
              <a:t>| Deposition | 8 | Volume in micro-</a:t>
            </a:r>
            <a:r>
              <a:rPr lang="en-GB" dirty="0" err="1"/>
              <a:t>liters</a:t>
            </a:r>
            <a:r>
              <a:rPr lang="en-GB" dirty="0"/>
              <a:t> per cm squared |double|</a:t>
            </a:r>
          </a:p>
          <a:p>
            <a:pPr marL="0" indent="0">
              <a:buNone/>
            </a:pPr>
            <a:r>
              <a:rPr lang="en-GB" dirty="0"/>
              <a:t>| Mean | 9 | average spray droplets diameter in microns |integer|</a:t>
            </a:r>
          </a:p>
          <a:p>
            <a:pPr marL="0" indent="0">
              <a:buNone/>
            </a:pPr>
            <a:r>
              <a:rPr lang="en-GB" dirty="0"/>
              <a:t>| </a:t>
            </a:r>
            <a:r>
              <a:rPr lang="en-GB" dirty="0" err="1"/>
              <a:t>Std</a:t>
            </a:r>
            <a:r>
              <a:rPr lang="en-GB" dirty="0"/>
              <a:t> | 10 | standard deviation of spray droplet diameter |integer|</a:t>
            </a:r>
          </a:p>
          <a:p>
            <a:pPr marL="0" indent="0">
              <a:buNone/>
            </a:pPr>
            <a:r>
              <a:rPr lang="en-GB" dirty="0"/>
              <a:t>| Q2 | 11 | 50 quantile of spray droplet diameter |integer|</a:t>
            </a:r>
          </a:p>
          <a:p>
            <a:pPr marL="0" indent="0">
              <a:buNone/>
            </a:pPr>
            <a:r>
              <a:rPr lang="en-GB" dirty="0"/>
              <a:t>| Q3 | 12 | 75 quantile |integer|</a:t>
            </a:r>
          </a:p>
          <a:p>
            <a:pPr marL="0" indent="0">
              <a:buNone/>
            </a:pPr>
            <a:r>
              <a:rPr lang="en-GB" dirty="0"/>
              <a:t>| Q1 | 13 | 25 quantile |integer|</a:t>
            </a:r>
          </a:p>
          <a:p>
            <a:pPr marL="0" indent="0">
              <a:buNone/>
            </a:pPr>
            <a:r>
              <a:rPr lang="en-GB" dirty="0"/>
              <a:t>| IQR | 14 | Inter Quantile ratio |integer|</a:t>
            </a:r>
          </a:p>
          <a:p>
            <a:pPr marL="0" indent="0">
              <a:buNone/>
            </a:pPr>
            <a:r>
              <a:rPr lang="en-GB" dirty="0"/>
              <a:t>| RS | 15 | Relative span Factor |double|</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 Variable Origination:</a:t>
            </a:r>
          </a:p>
          <a:p>
            <a:pPr marL="0" indent="0">
              <a:buNone/>
            </a:pPr>
            <a:endParaRPr lang="en-GB" dirty="0"/>
          </a:p>
          <a:p>
            <a:pPr marL="0" indent="0">
              <a:buNone/>
            </a:pPr>
            <a:r>
              <a:rPr lang="en-GB" dirty="0"/>
              <a:t>| Name       | origin                                                   |</a:t>
            </a:r>
          </a:p>
          <a:p>
            <a:pPr marL="0" indent="0">
              <a:buNone/>
            </a:pPr>
            <a:r>
              <a:rPr lang="en-GB" dirty="0"/>
              <a:t>| ---------- | :------------------------------------------------------- |</a:t>
            </a:r>
          </a:p>
          <a:p>
            <a:pPr marL="0" indent="0">
              <a:buNone/>
            </a:pPr>
            <a:r>
              <a:rPr lang="en-GB" dirty="0"/>
              <a:t>| </a:t>
            </a:r>
            <a:r>
              <a:rPr lang="en-GB" dirty="0" err="1"/>
              <a:t>Exp</a:t>
            </a:r>
            <a:r>
              <a:rPr lang="en-GB" dirty="0"/>
              <a:t>        | Not calculated                                           |</a:t>
            </a:r>
          </a:p>
          <a:p>
            <a:pPr marL="0" indent="0">
              <a:buNone/>
            </a:pPr>
            <a:r>
              <a:rPr lang="en-GB" dirty="0"/>
              <a:t>| </a:t>
            </a:r>
            <a:r>
              <a:rPr lang="en-GB" dirty="0" err="1"/>
              <a:t>Trt</a:t>
            </a:r>
            <a:r>
              <a:rPr lang="en-GB" dirty="0"/>
              <a:t>        | Not calculated                                           |</a:t>
            </a:r>
          </a:p>
          <a:p>
            <a:pPr marL="0" indent="0">
              <a:buNone/>
            </a:pPr>
            <a:r>
              <a:rPr lang="en-GB" dirty="0"/>
              <a:t>| Tree       | Not calculated                                           |</a:t>
            </a:r>
          </a:p>
          <a:p>
            <a:pPr marL="0" indent="0">
              <a:buNone/>
            </a:pPr>
            <a:r>
              <a:rPr lang="en-GB" dirty="0"/>
              <a:t>| Card       | Not calculated                                           |</a:t>
            </a:r>
          </a:p>
          <a:p>
            <a:pPr marL="0" indent="0">
              <a:buNone/>
            </a:pPr>
            <a:r>
              <a:rPr lang="en-GB" dirty="0"/>
              <a:t>| DV5        | Calculated by </a:t>
            </a:r>
            <a:r>
              <a:rPr lang="en-GB" dirty="0" err="1"/>
              <a:t>DepositScan</a:t>
            </a:r>
            <a:r>
              <a:rPr lang="en-GB" dirty="0"/>
              <a:t>                                |</a:t>
            </a:r>
          </a:p>
          <a:p>
            <a:pPr marL="0" indent="0">
              <a:buNone/>
            </a:pPr>
            <a:r>
              <a:rPr lang="en-GB" dirty="0"/>
              <a:t>| Coverage   | Calculated by </a:t>
            </a:r>
            <a:r>
              <a:rPr lang="en-GB" dirty="0" err="1"/>
              <a:t>DepositScan</a:t>
            </a:r>
            <a:r>
              <a:rPr lang="en-GB" dirty="0"/>
              <a:t>                                |</a:t>
            </a:r>
          </a:p>
          <a:p>
            <a:pPr marL="0" indent="0">
              <a:buNone/>
            </a:pPr>
            <a:r>
              <a:rPr lang="en-GB" dirty="0"/>
              <a:t>| Deposits   | Calculated by </a:t>
            </a:r>
            <a:r>
              <a:rPr lang="en-GB" dirty="0" err="1"/>
              <a:t>DepositScan</a:t>
            </a:r>
            <a:r>
              <a:rPr lang="en-GB" dirty="0"/>
              <a:t>                                |</a:t>
            </a:r>
          </a:p>
          <a:p>
            <a:pPr marL="0" indent="0">
              <a:buNone/>
            </a:pPr>
            <a:r>
              <a:rPr lang="en-GB" dirty="0"/>
              <a:t>| Deposition | Calculated by </a:t>
            </a:r>
            <a:r>
              <a:rPr lang="en-GB" dirty="0" err="1"/>
              <a:t>DepositScan</a:t>
            </a:r>
            <a:r>
              <a:rPr lang="en-GB" dirty="0"/>
              <a:t>                                |</a:t>
            </a:r>
          </a:p>
          <a:p>
            <a:pPr marL="0" indent="0">
              <a:buNone/>
            </a:pPr>
            <a:r>
              <a:rPr lang="en-GB" dirty="0"/>
              <a:t>| Mean       | Calculated by SAS's JMP from </a:t>
            </a:r>
            <a:r>
              <a:rPr lang="en-GB" dirty="0" err="1"/>
              <a:t>DepositScan</a:t>
            </a:r>
            <a:r>
              <a:rPr lang="en-GB" dirty="0"/>
              <a:t> output          |</a:t>
            </a:r>
          </a:p>
          <a:p>
            <a:pPr marL="0" indent="0">
              <a:buNone/>
            </a:pPr>
            <a:r>
              <a:rPr lang="en-GB" dirty="0"/>
              <a:t>| </a:t>
            </a:r>
            <a:r>
              <a:rPr lang="en-GB" dirty="0" err="1"/>
              <a:t>Std</a:t>
            </a:r>
            <a:r>
              <a:rPr lang="en-GB" dirty="0"/>
              <a:t>        | Calculated by SAS's JMP from </a:t>
            </a:r>
            <a:r>
              <a:rPr lang="en-GB" dirty="0" err="1"/>
              <a:t>DepositScan</a:t>
            </a:r>
            <a:r>
              <a:rPr lang="en-GB" dirty="0"/>
              <a:t> output          |</a:t>
            </a:r>
          </a:p>
          <a:p>
            <a:pPr marL="0" indent="0">
              <a:buNone/>
            </a:pPr>
            <a:r>
              <a:rPr lang="en-GB" dirty="0"/>
              <a:t>| Q2         | Calculated by SAS's JMP from </a:t>
            </a:r>
            <a:r>
              <a:rPr lang="en-GB" dirty="0" err="1"/>
              <a:t>DepositScan</a:t>
            </a:r>
            <a:r>
              <a:rPr lang="en-GB" dirty="0"/>
              <a:t> output          |</a:t>
            </a:r>
          </a:p>
          <a:p>
            <a:pPr marL="0" indent="0">
              <a:buNone/>
            </a:pPr>
            <a:r>
              <a:rPr lang="en-GB" dirty="0"/>
              <a:t>| Q3         | Calculated by SAS's JMP from </a:t>
            </a:r>
            <a:r>
              <a:rPr lang="en-GB" dirty="0" err="1"/>
              <a:t>DepositScan</a:t>
            </a:r>
            <a:r>
              <a:rPr lang="en-GB" dirty="0"/>
              <a:t> output          |</a:t>
            </a:r>
          </a:p>
          <a:p>
            <a:pPr marL="0" indent="0">
              <a:buNone/>
            </a:pPr>
            <a:r>
              <a:rPr lang="en-GB" dirty="0"/>
              <a:t>| Q1         | Calculated by SAS's JMP from </a:t>
            </a:r>
            <a:r>
              <a:rPr lang="en-GB" dirty="0" err="1"/>
              <a:t>DepositScan</a:t>
            </a:r>
            <a:r>
              <a:rPr lang="en-GB" dirty="0"/>
              <a:t> output          |</a:t>
            </a:r>
          </a:p>
          <a:p>
            <a:pPr marL="0" indent="0">
              <a:buNone/>
            </a:pPr>
            <a:r>
              <a:rPr lang="en-GB" dirty="0"/>
              <a:t>| IQR        | Calculated by SAS's JMP from </a:t>
            </a:r>
            <a:r>
              <a:rPr lang="en-GB" dirty="0" err="1"/>
              <a:t>DepositScan</a:t>
            </a:r>
            <a:r>
              <a:rPr lang="en-GB" dirty="0"/>
              <a:t> output          |</a:t>
            </a:r>
          </a:p>
          <a:p>
            <a:pPr marL="0" indent="0">
              <a:buNone/>
            </a:pPr>
            <a:r>
              <a:rPr lang="en-GB" dirty="0"/>
              <a:t>| RS         | Calculated from DV5, DV10 &amp; DV90 from </a:t>
            </a:r>
            <a:r>
              <a:rPr lang="en-GB" dirty="0" err="1"/>
              <a:t>DepositScan</a:t>
            </a:r>
            <a:r>
              <a:rPr lang="en-GB" dirty="0"/>
              <a:t> output |</a:t>
            </a:r>
          </a:p>
          <a:p>
            <a:pPr marL="0" indent="0">
              <a:buNone/>
            </a:pPr>
            <a:endParaRPr lang="en-GB" dirty="0"/>
          </a:p>
          <a:p>
            <a:pPr marL="0" indent="0">
              <a:buNone/>
            </a:pPr>
            <a:endParaRPr lang="en-GB" dirty="0"/>
          </a:p>
        </p:txBody>
      </p:sp>
      <p:sp>
        <p:nvSpPr>
          <p:cNvPr id="2" name="Title 1"/>
          <p:cNvSpPr>
            <a:spLocks noGrp="1"/>
          </p:cNvSpPr>
          <p:nvPr>
            <p:ph type="title"/>
          </p:nvPr>
        </p:nvSpPr>
        <p:spPr/>
        <p:txBody>
          <a:bodyPr>
            <a:normAutofit/>
          </a:bodyPr>
          <a:lstStyle/>
          <a:p>
            <a:r>
              <a:rPr lang="en-US" sz="3600" dirty="0" smtClean="0">
                <a:solidFill>
                  <a:schemeClr val="accent2"/>
                </a:solidFill>
              </a:rPr>
              <a:t>R </a:t>
            </a:r>
            <a:r>
              <a:rPr lang="en-US" sz="3600" dirty="0" err="1" smtClean="0">
                <a:solidFill>
                  <a:schemeClr val="accent2"/>
                </a:solidFill>
              </a:rPr>
              <a:t>CodeBook</a:t>
            </a:r>
            <a:r>
              <a:rPr lang="en-US" sz="3600" dirty="0" smtClean="0">
                <a:solidFill>
                  <a:schemeClr val="accent2"/>
                </a:solidFill>
              </a:rPr>
              <a:t> Data Dictionary</a:t>
            </a:r>
            <a:endParaRPr lang="en-GB" sz="3600" dirty="0">
              <a:solidFill>
                <a:schemeClr val="accent2"/>
              </a:solidFill>
            </a:endParaRPr>
          </a:p>
        </p:txBody>
      </p:sp>
    </p:spTree>
    <p:extLst>
      <p:ext uri="{BB962C8B-B14F-4D97-AF65-F5344CB8AC3E}">
        <p14:creationId xmlns:p14="http://schemas.microsoft.com/office/powerpoint/2010/main" val="105755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18629" y="6246181"/>
            <a:ext cx="3176572" cy="365125"/>
          </a:xfrm>
        </p:spPr>
        <p:txBody>
          <a:bodyPr/>
          <a:lstStyle/>
          <a:p>
            <a:r>
              <a:rPr lang="en-US" sz="1800" dirty="0">
                <a:solidFill>
                  <a:schemeClr val="tx1"/>
                </a:solidFill>
                <a:latin typeface="Calibri"/>
              </a:rPr>
              <a:t>https://www.data.nal.usda.gov</a:t>
            </a:r>
          </a:p>
        </p:txBody>
      </p:sp>
      <p:sp>
        <p:nvSpPr>
          <p:cNvPr id="3" name="Content Placeholder 2"/>
          <p:cNvSpPr>
            <a:spLocks noGrp="1"/>
          </p:cNvSpPr>
          <p:nvPr>
            <p:ph idx="1"/>
          </p:nvPr>
        </p:nvSpPr>
        <p:spPr>
          <a:xfrm>
            <a:off x="457200" y="1936376"/>
            <a:ext cx="8229600" cy="4178774"/>
          </a:xfrm>
        </p:spPr>
        <p:txBody>
          <a:bodyPr>
            <a:noAutofit/>
          </a:bodyPr>
          <a:lstStyle/>
          <a:p>
            <a:r>
              <a:rPr lang="en-US" dirty="0" smtClean="0">
                <a:latin typeface="Arial" charset="0"/>
              </a:rPr>
              <a:t>Open Access DB</a:t>
            </a:r>
          </a:p>
          <a:p>
            <a:r>
              <a:rPr lang="en-US" dirty="0" smtClean="0">
                <a:latin typeface="Arial" charset="0"/>
              </a:rPr>
              <a:t>Find the Database Tools tab</a:t>
            </a:r>
          </a:p>
          <a:p>
            <a:pPr lvl="1"/>
            <a:r>
              <a:rPr lang="en-US" dirty="0" smtClean="0">
                <a:latin typeface="Arial" charset="0"/>
              </a:rPr>
              <a:t>Choose Database Documenter</a:t>
            </a:r>
          </a:p>
          <a:p>
            <a:r>
              <a:rPr lang="en-US" dirty="0" smtClean="0">
                <a:latin typeface="Arial" charset="0"/>
              </a:rPr>
              <a:t>Choose the tables to generate</a:t>
            </a:r>
          </a:p>
          <a:p>
            <a:pPr lvl="1"/>
            <a:r>
              <a:rPr lang="en-US" dirty="0" smtClean="0">
                <a:latin typeface="Arial" charset="0"/>
              </a:rPr>
              <a:t>Select All to make a complete database document</a:t>
            </a:r>
          </a:p>
          <a:p>
            <a:r>
              <a:rPr lang="en-US" dirty="0" smtClean="0">
                <a:latin typeface="Arial" charset="0"/>
              </a:rPr>
              <a:t>Choose Text (or PDF) file from the toolbar</a:t>
            </a:r>
          </a:p>
          <a:p>
            <a:pPr lvl="1"/>
            <a:r>
              <a:rPr lang="en-US" dirty="0" smtClean="0">
                <a:latin typeface="Arial" charset="0"/>
              </a:rPr>
              <a:t>Select encoding method</a:t>
            </a:r>
          </a:p>
          <a:p>
            <a:pPr lvl="1"/>
            <a:r>
              <a:rPr lang="en-US" dirty="0" smtClean="0">
                <a:latin typeface="Arial" charset="0"/>
              </a:rPr>
              <a:t>Save the resulting file as a text file</a:t>
            </a:r>
          </a:p>
        </p:txBody>
      </p:sp>
      <p:sp>
        <p:nvSpPr>
          <p:cNvPr id="2" name="Title 1"/>
          <p:cNvSpPr>
            <a:spLocks noGrp="1"/>
          </p:cNvSpPr>
          <p:nvPr>
            <p:ph type="title"/>
          </p:nvPr>
        </p:nvSpPr>
        <p:spPr/>
        <p:txBody>
          <a:bodyPr/>
          <a:lstStyle/>
          <a:p>
            <a:r>
              <a:rPr lang="en-US" dirty="0" smtClean="0">
                <a:solidFill>
                  <a:schemeClr val="accent2"/>
                </a:solidFill>
              </a:rPr>
              <a:t>Generate a data dictionary from a </a:t>
            </a:r>
            <a:br>
              <a:rPr lang="en-US" dirty="0" smtClean="0">
                <a:solidFill>
                  <a:schemeClr val="accent2"/>
                </a:solidFill>
              </a:rPr>
            </a:br>
            <a:r>
              <a:rPr lang="en-US" dirty="0" smtClean="0">
                <a:solidFill>
                  <a:schemeClr val="accent2"/>
                </a:solidFill>
              </a:rPr>
              <a:t>MS Access database</a:t>
            </a:r>
            <a:endParaRPr lang="en-US" dirty="0"/>
          </a:p>
        </p:txBody>
      </p:sp>
    </p:spTree>
    <p:extLst>
      <p:ext uri="{BB962C8B-B14F-4D97-AF65-F5344CB8AC3E}">
        <p14:creationId xmlns:p14="http://schemas.microsoft.com/office/powerpoint/2010/main" val="2760078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database tools tab"/>
          <p:cNvPicPr>
            <a:picLocks noGrp="1" noChangeAspect="1"/>
          </p:cNvPicPr>
          <p:nvPr>
            <p:ph idx="1"/>
          </p:nvPr>
        </p:nvPicPr>
        <p:blipFill rotWithShape="1">
          <a:blip r:embed="rId3">
            <a:extLst>
              <a:ext uri="{28A0092B-C50C-407E-A947-70E740481C1C}">
                <a14:useLocalDpi xmlns:a14="http://schemas.microsoft.com/office/drawing/2010/main" val="0"/>
              </a:ext>
            </a:extLst>
          </a:blip>
          <a:srcRect r="18880"/>
          <a:stretch/>
        </p:blipFill>
        <p:spPr>
          <a:xfrm>
            <a:off x="300108" y="1585779"/>
            <a:ext cx="8543784" cy="4542348"/>
          </a:xfrm>
          <a:ln>
            <a:solidFill>
              <a:schemeClr val="tx1"/>
            </a:solidFill>
          </a:ln>
        </p:spPr>
      </p:pic>
      <p:sp>
        <p:nvSpPr>
          <p:cNvPr id="10" name="Oval 9" title="database documenter button"/>
          <p:cNvSpPr/>
          <p:nvPr/>
        </p:nvSpPr>
        <p:spPr>
          <a:xfrm>
            <a:off x="4829175" y="2047875"/>
            <a:ext cx="17526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title="database tools tab"/>
          <p:cNvSpPr/>
          <p:nvPr/>
        </p:nvSpPr>
        <p:spPr>
          <a:xfrm>
            <a:off x="3695700" y="1743075"/>
            <a:ext cx="17526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solidFill>
                  <a:schemeClr val="accent2"/>
                </a:solidFill>
              </a:rPr>
              <a:t>MS Access – Database Tools</a:t>
            </a:r>
            <a:endParaRPr lang="en-US" dirty="0"/>
          </a:p>
        </p:txBody>
      </p:sp>
    </p:spTree>
    <p:extLst>
      <p:ext uri="{BB962C8B-B14F-4D97-AF65-F5344CB8AC3E}">
        <p14:creationId xmlns:p14="http://schemas.microsoft.com/office/powerpoint/2010/main" val="3626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7" name="Content Placeholder 6" title="databse documente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637" y="1585779"/>
            <a:ext cx="8390725" cy="4542348"/>
          </a:xfrm>
          <a:ln>
            <a:solidFill>
              <a:schemeClr val="tx1"/>
            </a:solidFill>
          </a:ln>
        </p:spPr>
      </p:pic>
      <p:sp>
        <p:nvSpPr>
          <p:cNvPr id="8" name="Oval 7" title="ok button"/>
          <p:cNvSpPr/>
          <p:nvPr/>
        </p:nvSpPr>
        <p:spPr>
          <a:xfrm>
            <a:off x="6767232" y="2845625"/>
            <a:ext cx="17526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title="select all button"/>
          <p:cNvSpPr/>
          <p:nvPr/>
        </p:nvSpPr>
        <p:spPr>
          <a:xfrm>
            <a:off x="6810375" y="4162425"/>
            <a:ext cx="17526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title="tables tab"/>
          <p:cNvSpPr/>
          <p:nvPr/>
        </p:nvSpPr>
        <p:spPr>
          <a:xfrm>
            <a:off x="619125" y="2276475"/>
            <a:ext cx="17526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MS Access – Database Documenter</a:t>
            </a:r>
            <a:endParaRPr lang="en-US" dirty="0"/>
          </a:p>
        </p:txBody>
      </p:sp>
    </p:spTree>
    <p:extLst>
      <p:ext uri="{BB962C8B-B14F-4D97-AF65-F5344CB8AC3E}">
        <p14:creationId xmlns:p14="http://schemas.microsoft.com/office/powerpoint/2010/main" val="764462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pic>
        <p:nvPicPr>
          <p:cNvPr id="3" name="Picture 2" title="print preview"/>
          <p:cNvPicPr>
            <a:picLocks noChangeAspect="1"/>
          </p:cNvPicPr>
          <p:nvPr/>
        </p:nvPicPr>
        <p:blipFill rotWithShape="1">
          <a:blip r:embed="rId3">
            <a:extLst>
              <a:ext uri="{28A0092B-C50C-407E-A947-70E740481C1C}">
                <a14:useLocalDpi xmlns:a14="http://schemas.microsoft.com/office/drawing/2010/main" val="0"/>
              </a:ext>
            </a:extLst>
          </a:blip>
          <a:srcRect b="16946"/>
          <a:stretch/>
        </p:blipFill>
        <p:spPr>
          <a:xfrm>
            <a:off x="818078" y="1330378"/>
            <a:ext cx="7507844" cy="4768009"/>
          </a:xfrm>
          <a:prstGeom prst="rect">
            <a:avLst/>
          </a:prstGeom>
          <a:ln>
            <a:solidFill>
              <a:schemeClr val="tx1"/>
            </a:solidFill>
          </a:ln>
        </p:spPr>
      </p:pic>
      <p:sp>
        <p:nvSpPr>
          <p:cNvPr id="8" name="Oval 7" title="file format chooser"/>
          <p:cNvSpPr/>
          <p:nvPr/>
        </p:nvSpPr>
        <p:spPr>
          <a:xfrm>
            <a:off x="4572000" y="2605465"/>
            <a:ext cx="3263153" cy="157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title="text file"/>
          <p:cNvSpPr/>
          <p:nvPr/>
        </p:nvSpPr>
        <p:spPr>
          <a:xfrm>
            <a:off x="6230978" y="1645540"/>
            <a:ext cx="662885" cy="906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accent2"/>
                </a:solidFill>
              </a:rPr>
              <a:t>MS Access – Print Preview</a:t>
            </a:r>
            <a:endParaRPr lang="en-US" dirty="0"/>
          </a:p>
        </p:txBody>
      </p:sp>
    </p:spTree>
    <p:extLst>
      <p:ext uri="{BB962C8B-B14F-4D97-AF65-F5344CB8AC3E}">
        <p14:creationId xmlns:p14="http://schemas.microsoft.com/office/powerpoint/2010/main" val="1154027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smtClean="0">
                <a:solidFill>
                  <a:schemeClr val="tx1"/>
                </a:solidFill>
              </a:rPr>
              <a:t>Data Dictionaries:</a:t>
            </a:r>
            <a:endParaRPr lang="en-US" dirty="0">
              <a:solidFill>
                <a:schemeClr val="tx1"/>
              </a:solidFill>
            </a:endParaRPr>
          </a:p>
        </p:txBody>
      </p:sp>
      <p:sp>
        <p:nvSpPr>
          <p:cNvPr id="7" name="Title 6"/>
          <p:cNvSpPr>
            <a:spLocks noGrp="1"/>
          </p:cNvSpPr>
          <p:nvPr>
            <p:ph type="title"/>
          </p:nvPr>
        </p:nvSpPr>
        <p:spPr/>
        <p:txBody>
          <a:bodyPr/>
          <a:lstStyle/>
          <a:p>
            <a:r>
              <a:rPr lang="en-US" dirty="0" smtClean="0"/>
              <a:t>Form Generated</a:t>
            </a:r>
            <a:endParaRPr lang="en-US" dirty="0"/>
          </a:p>
        </p:txBody>
      </p:sp>
    </p:spTree>
    <p:extLst>
      <p:ext uri="{BB962C8B-B14F-4D97-AF65-F5344CB8AC3E}">
        <p14:creationId xmlns:p14="http://schemas.microsoft.com/office/powerpoint/2010/main" val="15710912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feature catalog"/>
          <p:cNvPicPr>
            <a:picLocks noGrp="1" noChangeAspect="1"/>
          </p:cNvPicPr>
          <p:nvPr>
            <p:ph idx="1"/>
          </p:nvPr>
        </p:nvPicPr>
        <p:blipFill rotWithShape="1">
          <a:blip r:embed="rId3">
            <a:extLst>
              <a:ext uri="{28A0092B-C50C-407E-A947-70E740481C1C}">
                <a14:useLocalDpi xmlns:a14="http://schemas.microsoft.com/office/drawing/2010/main" val="0"/>
              </a:ext>
            </a:extLst>
          </a:blip>
          <a:srcRect r="12974"/>
          <a:stretch/>
        </p:blipFill>
        <p:spPr>
          <a:xfrm>
            <a:off x="707104" y="1278454"/>
            <a:ext cx="7729792" cy="4928004"/>
          </a:xfrm>
          <a:ln>
            <a:solidFill>
              <a:schemeClr val="tx1"/>
            </a:solidFill>
          </a:ln>
        </p:spPr>
      </p:pic>
      <p:sp>
        <p:nvSpPr>
          <p:cNvPr id="2" name="Title 1"/>
          <p:cNvSpPr>
            <a:spLocks noGrp="1"/>
          </p:cNvSpPr>
          <p:nvPr>
            <p:ph type="title"/>
          </p:nvPr>
        </p:nvSpPr>
        <p:spPr/>
        <p:txBody>
          <a:bodyPr>
            <a:normAutofit/>
          </a:bodyPr>
          <a:lstStyle/>
          <a:p>
            <a:r>
              <a:rPr lang="en-US" sz="3600" dirty="0" smtClean="0">
                <a:solidFill>
                  <a:schemeClr val="accent2"/>
                </a:solidFill>
              </a:rPr>
              <a:t>ISO 19110 Feature Catalog</a:t>
            </a:r>
            <a:endParaRPr lang="en-US" sz="3600" dirty="0">
              <a:solidFill>
                <a:schemeClr val="accent2"/>
              </a:solidFill>
            </a:endParaRPr>
          </a:p>
        </p:txBody>
      </p:sp>
    </p:spTree>
    <p:extLst>
      <p:ext uri="{BB962C8B-B14F-4D97-AF65-F5344CB8AC3E}">
        <p14:creationId xmlns:p14="http://schemas.microsoft.com/office/powerpoint/2010/main" val="154090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803642" y="6296268"/>
            <a:ext cx="3091560" cy="315038"/>
          </a:xfrm>
        </p:spPr>
        <p:txBody>
          <a:bodyPr/>
          <a:lstStyle/>
          <a:p>
            <a:r>
              <a:rPr lang="en-US" sz="1800" dirty="0">
                <a:solidFill>
                  <a:schemeClr val="tx1"/>
                </a:solidFill>
                <a:latin typeface="Calibri"/>
              </a:rPr>
              <a:t>https://www.data.nal.usda.gov</a:t>
            </a:r>
          </a:p>
        </p:txBody>
      </p:sp>
      <p:sp>
        <p:nvSpPr>
          <p:cNvPr id="7" name="Footer Placeholder 5"/>
          <p:cNvSpPr txBox="1">
            <a:spLocks/>
          </p:cNvSpPr>
          <p:nvPr/>
        </p:nvSpPr>
        <p:spPr>
          <a:xfrm>
            <a:off x="87089" y="6308725"/>
            <a:ext cx="4368799" cy="302581"/>
          </a:xfrm>
          <a:prstGeom prst="rect">
            <a:avLst/>
          </a:prstGeom>
        </p:spPr>
        <p:txBody>
          <a:bodyPr vert="horz" lIns="91440" tIns="45720" rIns="91440" bIns="45720" rtlCol="0" anchor="ctr"/>
          <a:lstStyle>
            <a:defPPr>
              <a:defRPr lang="en-US"/>
            </a:defPPr>
            <a:lvl1pPr algn="ctr" rtl="0" fontAlgn="base">
              <a:spcBef>
                <a:spcPct val="0"/>
              </a:spcBef>
              <a:spcAft>
                <a:spcPct val="0"/>
              </a:spcAft>
              <a:defRPr sz="1200" kern="1200">
                <a:solidFill>
                  <a:schemeClr val="tx1">
                    <a:tint val="75000"/>
                  </a:schemeClr>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a:lstStyle>
          <a:p>
            <a:pPr algn="l"/>
            <a:r>
              <a:rPr lang="en-US" sz="1800" dirty="0">
                <a:solidFill>
                  <a:schemeClr val="tx1"/>
                </a:solidFill>
                <a:latin typeface="Calibri"/>
              </a:rPr>
              <a:t>https://www.iso.org/standard/57303.html</a:t>
            </a:r>
          </a:p>
        </p:txBody>
      </p:sp>
      <p:sp>
        <p:nvSpPr>
          <p:cNvPr id="3" name="Content Placeholder 2"/>
          <p:cNvSpPr>
            <a:spLocks noGrp="1"/>
          </p:cNvSpPr>
          <p:nvPr>
            <p:ph idx="1"/>
          </p:nvPr>
        </p:nvSpPr>
        <p:spPr/>
        <p:txBody>
          <a:bodyPr/>
          <a:lstStyle/>
          <a:p>
            <a:r>
              <a:rPr lang="en-US" dirty="0" smtClean="0"/>
              <a:t>Defines </a:t>
            </a:r>
            <a:r>
              <a:rPr lang="en-US" dirty="0"/>
              <a:t>the methodology for </a:t>
            </a:r>
            <a:r>
              <a:rPr lang="en-US" dirty="0" smtClean="0"/>
              <a:t>cataloging </a:t>
            </a:r>
            <a:r>
              <a:rPr lang="en-US" dirty="0"/>
              <a:t>feature </a:t>
            </a:r>
            <a:r>
              <a:rPr lang="en-US" dirty="0" smtClean="0"/>
              <a:t>types</a:t>
            </a:r>
          </a:p>
          <a:p>
            <a:r>
              <a:rPr lang="en-US" dirty="0" smtClean="0"/>
              <a:t>Specifies </a:t>
            </a:r>
            <a:r>
              <a:rPr lang="en-US" dirty="0"/>
              <a:t>how feature types can be organized into a feature catalogue and presented to the users of a set of geographic </a:t>
            </a:r>
            <a:r>
              <a:rPr lang="en-US" dirty="0" smtClean="0"/>
              <a:t>data</a:t>
            </a:r>
          </a:p>
          <a:p>
            <a:r>
              <a:rPr lang="en-US" dirty="0" smtClean="0"/>
              <a:t>Applicable </a:t>
            </a:r>
            <a:r>
              <a:rPr lang="en-US" dirty="0"/>
              <a:t>to the definition of geographic features at the type </a:t>
            </a:r>
            <a:r>
              <a:rPr lang="en-US" dirty="0" smtClean="0"/>
              <a:t>level</a:t>
            </a:r>
          </a:p>
          <a:p>
            <a:r>
              <a:rPr lang="en-US" dirty="0" smtClean="0"/>
              <a:t>Generally created using a template</a:t>
            </a:r>
          </a:p>
          <a:p>
            <a:r>
              <a:rPr lang="en-US" dirty="0" smtClean="0"/>
              <a:t>Stored in XML format</a:t>
            </a:r>
            <a:endParaRPr lang="en-US" dirty="0"/>
          </a:p>
        </p:txBody>
      </p:sp>
      <p:sp>
        <p:nvSpPr>
          <p:cNvPr id="2" name="Title 1"/>
          <p:cNvSpPr>
            <a:spLocks noGrp="1"/>
          </p:cNvSpPr>
          <p:nvPr>
            <p:ph type="title"/>
          </p:nvPr>
        </p:nvSpPr>
        <p:spPr/>
        <p:txBody>
          <a:bodyPr>
            <a:normAutofit/>
          </a:bodyPr>
          <a:lstStyle/>
          <a:p>
            <a:r>
              <a:rPr lang="en-US" sz="3600" dirty="0" smtClean="0">
                <a:solidFill>
                  <a:schemeClr val="accent2"/>
                </a:solidFill>
              </a:rPr>
              <a:t>ISO 19110 Feature Catalog</a:t>
            </a:r>
            <a:endParaRPr lang="en-US" sz="3600" dirty="0">
              <a:solidFill>
                <a:schemeClr val="accent2"/>
              </a:solidFill>
            </a:endParaRPr>
          </a:p>
        </p:txBody>
      </p:sp>
    </p:spTree>
    <p:extLst>
      <p:ext uri="{BB962C8B-B14F-4D97-AF65-F5344CB8AC3E}">
        <p14:creationId xmlns:p14="http://schemas.microsoft.com/office/powerpoint/2010/main" val="3436703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accent2"/>
                </a:solidFill>
              </a:rPr>
              <a:t>Outline</a:t>
            </a:r>
            <a:endParaRPr lang="en-US" sz="3600" dirty="0">
              <a:solidFill>
                <a:schemeClr val="accent2"/>
              </a:solidFill>
            </a:endParaRPr>
          </a:p>
        </p:txBody>
      </p:sp>
      <p:sp>
        <p:nvSpPr>
          <p:cNvPr id="3" name="Subtitle 2"/>
          <p:cNvSpPr>
            <a:spLocks noGrp="1"/>
          </p:cNvSpPr>
          <p:nvPr>
            <p:ph idx="1"/>
          </p:nvPr>
        </p:nvSpPr>
        <p:spPr>
          <a:xfrm>
            <a:off x="457200" y="1432251"/>
            <a:ext cx="8229600" cy="4525963"/>
          </a:xfrm>
        </p:spPr>
        <p:txBody>
          <a:bodyPr>
            <a:noAutofit/>
          </a:bodyPr>
          <a:lstStyle/>
          <a:p>
            <a:pPr marL="285750" lvl="0" indent="-285750">
              <a:buFont typeface="Arial" panose="020B0604020202020204" pitchFamily="34" charset="0"/>
              <a:buChar char="•"/>
            </a:pPr>
            <a:r>
              <a:rPr lang="en-US" sz="3200" kern="1200" dirty="0" smtClean="0">
                <a:latin typeface="Arial" charset="0"/>
              </a:rPr>
              <a:t>What is a data dictionary?</a:t>
            </a:r>
          </a:p>
          <a:p>
            <a:pPr marL="285750" lvl="0" indent="-285750">
              <a:buFont typeface="Arial" panose="020B0604020202020204" pitchFamily="34" charset="0"/>
              <a:buChar char="•"/>
            </a:pPr>
            <a:r>
              <a:rPr lang="en-US" sz="3200" kern="1200" dirty="0" smtClean="0">
                <a:latin typeface="Arial" charset="0"/>
              </a:rPr>
              <a:t>Why create a data dictionary?</a:t>
            </a:r>
          </a:p>
          <a:p>
            <a:pPr marL="285750" lvl="0" indent="-285750">
              <a:buFont typeface="Arial" panose="020B0604020202020204" pitchFamily="34" charset="0"/>
              <a:buChar char="•"/>
            </a:pPr>
            <a:r>
              <a:rPr lang="en-US" sz="3200" dirty="0" smtClean="0">
                <a:latin typeface="Arial" charset="0"/>
              </a:rPr>
              <a:t>Review of different types of data dictionaries</a:t>
            </a:r>
          </a:p>
          <a:p>
            <a:pPr marL="285750" lvl="0" indent="-285750">
              <a:buFont typeface="Arial" panose="020B0604020202020204" pitchFamily="34" charset="0"/>
              <a:buChar char="•"/>
            </a:pPr>
            <a:r>
              <a:rPr lang="en-US" sz="3200" dirty="0" smtClean="0">
                <a:latin typeface="Arial" charset="0"/>
              </a:rPr>
              <a:t>Guidelines for creating a data dictionary</a:t>
            </a:r>
          </a:p>
          <a:p>
            <a:r>
              <a:rPr lang="en-US" sz="3200" dirty="0" smtClean="0"/>
              <a:t>Q&amp;A</a:t>
            </a:r>
            <a:endParaRPr lang="en-US" sz="3200" dirty="0"/>
          </a:p>
        </p:txBody>
      </p:sp>
      <p:sp>
        <p:nvSpPr>
          <p:cNvPr id="4" name="Footer Placeholder 3"/>
          <p:cNvSpPr>
            <a:spLocks noGrp="1"/>
          </p:cNvSpPr>
          <p:nvPr>
            <p:ph type="ftr" sz="quarter" idx="11"/>
          </p:nvPr>
        </p:nvSpPr>
        <p:spPr>
          <a:xfrm>
            <a:off x="5733144" y="6169063"/>
            <a:ext cx="3228160" cy="365125"/>
          </a:xfrm>
        </p:spPr>
        <p:txBody>
          <a:bodyPr/>
          <a:lstStyle/>
          <a:p>
            <a:r>
              <a:rPr lang="en-US" sz="1800" dirty="0">
                <a:solidFill>
                  <a:schemeClr val="tx1"/>
                </a:solidFill>
                <a:latin typeface="Calibri"/>
              </a:rPr>
              <a:t>https://www.data.nal.usda.gov</a:t>
            </a:r>
          </a:p>
        </p:txBody>
      </p:sp>
    </p:spTree>
    <p:extLst>
      <p:ext uri="{BB962C8B-B14F-4D97-AF65-F5344CB8AC3E}">
        <p14:creationId xmlns:p14="http://schemas.microsoft.com/office/powerpoint/2010/main" val="2486000602"/>
      </p:ext>
    </p:extLst>
  </p:cSld>
  <p:clrMapOvr>
    <a:masterClrMapping/>
  </p:clrMapOvr>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feature catalog XML"/>
          <p:cNvPicPr>
            <a:picLocks noGrp="1" noChangeAspect="1"/>
          </p:cNvPicPr>
          <p:nvPr>
            <p:ph idx="1"/>
          </p:nvPr>
        </p:nvPicPr>
        <p:blipFill rotWithShape="1">
          <a:blip r:embed="rId3">
            <a:extLst>
              <a:ext uri="{28A0092B-C50C-407E-A947-70E740481C1C}">
                <a14:useLocalDpi xmlns:a14="http://schemas.microsoft.com/office/drawing/2010/main" val="0"/>
              </a:ext>
            </a:extLst>
          </a:blip>
          <a:srcRect b="1995"/>
          <a:stretch/>
        </p:blipFill>
        <p:spPr>
          <a:xfrm>
            <a:off x="1315123" y="1206775"/>
            <a:ext cx="6513753" cy="4990824"/>
          </a:xfrm>
          <a:ln>
            <a:solidFill>
              <a:schemeClr val="tx1"/>
            </a:solidFill>
          </a:ln>
        </p:spPr>
      </p:pic>
      <p:sp>
        <p:nvSpPr>
          <p:cNvPr id="2" name="Title 1"/>
          <p:cNvSpPr>
            <a:spLocks noGrp="1"/>
          </p:cNvSpPr>
          <p:nvPr>
            <p:ph type="title"/>
          </p:nvPr>
        </p:nvSpPr>
        <p:spPr/>
        <p:txBody>
          <a:bodyPr>
            <a:normAutofit/>
          </a:bodyPr>
          <a:lstStyle/>
          <a:p>
            <a:r>
              <a:rPr lang="en-US" sz="3600" dirty="0" smtClean="0">
                <a:solidFill>
                  <a:schemeClr val="accent2"/>
                </a:solidFill>
              </a:rPr>
              <a:t>Feature Catalog – XML format</a:t>
            </a:r>
            <a:endParaRPr lang="en-US" sz="3600" dirty="0">
              <a:solidFill>
                <a:schemeClr val="accent2"/>
              </a:solidFill>
            </a:endParaRPr>
          </a:p>
        </p:txBody>
      </p:sp>
    </p:spTree>
    <p:extLst>
      <p:ext uri="{BB962C8B-B14F-4D97-AF65-F5344CB8AC3E}">
        <p14:creationId xmlns:p14="http://schemas.microsoft.com/office/powerpoint/2010/main" val="3966498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feature catalo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7008" y="1148719"/>
            <a:ext cx="7229984" cy="5092424"/>
          </a:xfrm>
          <a:ln>
            <a:solidFill>
              <a:schemeClr val="tx1"/>
            </a:solidFill>
          </a:ln>
        </p:spPr>
      </p:pic>
      <p:sp>
        <p:nvSpPr>
          <p:cNvPr id="2" name="Title 1"/>
          <p:cNvSpPr>
            <a:spLocks noGrp="1"/>
          </p:cNvSpPr>
          <p:nvPr>
            <p:ph type="title"/>
          </p:nvPr>
        </p:nvSpPr>
        <p:spPr/>
        <p:txBody>
          <a:bodyPr>
            <a:normAutofit/>
          </a:bodyPr>
          <a:lstStyle/>
          <a:p>
            <a:r>
              <a:rPr lang="en-US" sz="3600" dirty="0" smtClean="0">
                <a:solidFill>
                  <a:schemeClr val="accent2"/>
                </a:solidFill>
              </a:rPr>
              <a:t>Feature Catalog</a:t>
            </a:r>
            <a:endParaRPr lang="en-US" sz="3600" dirty="0">
              <a:solidFill>
                <a:schemeClr val="accent2"/>
              </a:solidFill>
            </a:endParaRPr>
          </a:p>
        </p:txBody>
      </p:sp>
    </p:spTree>
    <p:extLst>
      <p:ext uri="{BB962C8B-B14F-4D97-AF65-F5344CB8AC3E}">
        <p14:creationId xmlns:p14="http://schemas.microsoft.com/office/powerpoint/2010/main" val="29665655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5718629" y="6246181"/>
            <a:ext cx="3176572" cy="365125"/>
          </a:xfrm>
        </p:spPr>
        <p:txBody>
          <a:bodyPr/>
          <a:lstStyle/>
          <a:p>
            <a:r>
              <a:rPr lang="en-US" sz="1800" dirty="0">
                <a:solidFill>
                  <a:schemeClr val="tx1"/>
                </a:solidFill>
                <a:latin typeface="Calibri"/>
              </a:rPr>
              <a:t>https://www.data.nal.usda.gov</a:t>
            </a:r>
          </a:p>
        </p:txBody>
      </p:sp>
      <p:sp>
        <p:nvSpPr>
          <p:cNvPr id="3" name="Content Placeholder 2"/>
          <p:cNvSpPr>
            <a:spLocks noGrp="1"/>
          </p:cNvSpPr>
          <p:nvPr>
            <p:ph idx="1"/>
          </p:nvPr>
        </p:nvSpPr>
        <p:spPr>
          <a:xfrm>
            <a:off x="457200" y="1417637"/>
            <a:ext cx="8229600" cy="4697513"/>
          </a:xfrm>
        </p:spPr>
        <p:txBody>
          <a:bodyPr>
            <a:noAutofit/>
          </a:bodyPr>
          <a:lstStyle/>
          <a:p>
            <a:pPr marL="0" lvl="0" indent="0">
              <a:buNone/>
            </a:pPr>
            <a:r>
              <a:rPr lang="en-US" sz="3200" dirty="0" smtClean="0">
                <a:latin typeface="Arial" charset="0"/>
              </a:rPr>
              <a:t>We learned: </a:t>
            </a:r>
          </a:p>
          <a:p>
            <a:pPr marL="285750" lvl="0" indent="-285750"/>
            <a:r>
              <a:rPr lang="en-US" sz="2400" dirty="0" smtClean="0">
                <a:latin typeface="Arial" charset="0"/>
              </a:rPr>
              <a:t>What a data dictionary is</a:t>
            </a:r>
            <a:endParaRPr lang="en-US" sz="2400" dirty="0">
              <a:latin typeface="Arial" charset="0"/>
            </a:endParaRPr>
          </a:p>
          <a:p>
            <a:pPr marL="285750" lvl="0" indent="-285750"/>
            <a:r>
              <a:rPr lang="en-US" sz="2400" dirty="0" smtClean="0">
                <a:latin typeface="Arial" charset="0"/>
              </a:rPr>
              <a:t>Why data dictionaries are important</a:t>
            </a:r>
            <a:endParaRPr lang="en-US" sz="2400" dirty="0">
              <a:latin typeface="Arial" charset="0"/>
            </a:endParaRPr>
          </a:p>
          <a:p>
            <a:pPr marL="285750" lvl="0" indent="-285750"/>
            <a:r>
              <a:rPr lang="en-US" sz="2400" dirty="0" smtClean="0">
                <a:latin typeface="Arial" charset="0"/>
              </a:rPr>
              <a:t>Reviewed different </a:t>
            </a:r>
            <a:r>
              <a:rPr lang="en-US" sz="2400" dirty="0">
                <a:latin typeface="Arial" charset="0"/>
              </a:rPr>
              <a:t>types of data dictionaries</a:t>
            </a:r>
          </a:p>
          <a:p>
            <a:pPr marL="285750" lvl="0" indent="-285750"/>
            <a:r>
              <a:rPr lang="en-US" sz="2400" dirty="0" smtClean="0">
                <a:latin typeface="Arial" charset="0"/>
              </a:rPr>
              <a:t>Walked through methods of creating </a:t>
            </a:r>
            <a:r>
              <a:rPr lang="en-US" sz="2400" dirty="0">
                <a:latin typeface="Arial" charset="0"/>
              </a:rPr>
              <a:t>a data </a:t>
            </a:r>
            <a:r>
              <a:rPr lang="en-US" sz="2400" dirty="0" smtClean="0">
                <a:latin typeface="Arial" charset="0"/>
              </a:rPr>
              <a:t>dictionary</a:t>
            </a:r>
          </a:p>
          <a:p>
            <a:pPr marL="685800" lvl="1"/>
            <a:r>
              <a:rPr lang="en-US" sz="2000" dirty="0" smtClean="0">
                <a:latin typeface="Arial" charset="0"/>
              </a:rPr>
              <a:t>Manual (Spreadsheet)</a:t>
            </a:r>
          </a:p>
          <a:p>
            <a:pPr marL="685800" lvl="1"/>
            <a:r>
              <a:rPr lang="en-US" sz="2000" dirty="0" smtClean="0">
                <a:latin typeface="Arial" charset="0"/>
              </a:rPr>
              <a:t>Automatic (MS Access)</a:t>
            </a:r>
          </a:p>
          <a:p>
            <a:pPr marL="685800" lvl="1"/>
            <a:r>
              <a:rPr lang="en-US" sz="2000" dirty="0">
                <a:latin typeface="Arial" charset="0"/>
              </a:rPr>
              <a:t>Form (ISO 19110)</a:t>
            </a:r>
          </a:p>
          <a:p>
            <a:pPr marL="685800" lvl="1"/>
            <a:endParaRPr lang="en-US" sz="2000" dirty="0">
              <a:latin typeface="Arial" charset="0"/>
            </a:endParaRPr>
          </a:p>
        </p:txBody>
      </p:sp>
      <p:sp>
        <p:nvSpPr>
          <p:cNvPr id="2" name="Title 1"/>
          <p:cNvSpPr>
            <a:spLocks noGrp="1"/>
          </p:cNvSpPr>
          <p:nvPr>
            <p:ph type="title"/>
          </p:nvPr>
        </p:nvSpPr>
        <p:spPr/>
        <p:txBody>
          <a:bodyPr/>
          <a:lstStyle/>
          <a:p>
            <a:r>
              <a:rPr lang="en-US" dirty="0" smtClean="0">
                <a:solidFill>
                  <a:schemeClr val="accent2"/>
                </a:solidFill>
              </a:rPr>
              <a:t>Summary</a:t>
            </a:r>
            <a:endParaRPr lang="en-US" dirty="0"/>
          </a:p>
        </p:txBody>
      </p:sp>
    </p:spTree>
    <p:extLst>
      <p:ext uri="{BB962C8B-B14F-4D97-AF65-F5344CB8AC3E}">
        <p14:creationId xmlns:p14="http://schemas.microsoft.com/office/powerpoint/2010/main" val="18771345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in.antognoli\Desktop\question-_130787843.jpg" title="Q and A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1382"/>
            <a:ext cx="5216234" cy="521623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a:xfrm>
            <a:off x="5617024" y="6208582"/>
            <a:ext cx="3264534" cy="365125"/>
          </a:xfrm>
        </p:spPr>
        <p:txBody>
          <a:bodyPr/>
          <a:lstStyle/>
          <a:p>
            <a:r>
              <a:rPr lang="en-US" sz="1800" dirty="0">
                <a:solidFill>
                  <a:schemeClr val="tx1"/>
                </a:solidFill>
                <a:latin typeface="Calibri"/>
              </a:rPr>
              <a:t>https://www.data.nal.usda.gov</a:t>
            </a:r>
          </a:p>
        </p:txBody>
      </p:sp>
      <p:sp>
        <p:nvSpPr>
          <p:cNvPr id="3" name="Subtitle 2"/>
          <p:cNvSpPr>
            <a:spLocks noGrp="1"/>
          </p:cNvSpPr>
          <p:nvPr>
            <p:ph idx="1"/>
          </p:nvPr>
        </p:nvSpPr>
        <p:spPr>
          <a:xfrm>
            <a:off x="4833257" y="1248230"/>
            <a:ext cx="4102930" cy="4919500"/>
          </a:xfrm>
        </p:spPr>
        <p:txBody>
          <a:bodyPr>
            <a:normAutofit lnSpcReduction="10000"/>
          </a:bodyPr>
          <a:lstStyle/>
          <a:p>
            <a:pPr marL="0" indent="0">
              <a:buNone/>
            </a:pPr>
            <a:r>
              <a:rPr lang="en-US" sz="2400" dirty="0" smtClean="0"/>
              <a:t>Links:</a:t>
            </a:r>
          </a:p>
          <a:p>
            <a:pPr marL="457200" indent="-457200"/>
            <a:r>
              <a:rPr lang="en-US" sz="2400" dirty="0" smtClean="0"/>
              <a:t>Ag </a:t>
            </a:r>
            <a:r>
              <a:rPr lang="en-US" sz="2400" dirty="0"/>
              <a:t>Data Commons </a:t>
            </a:r>
            <a:r>
              <a:rPr lang="en-US" sz="2400" dirty="0" smtClean="0"/>
              <a:t>News (webinar information): </a:t>
            </a:r>
            <a:r>
              <a:rPr lang="en-US" sz="2400" dirty="0">
                <a:hlinkClick r:id="rId4"/>
              </a:rPr>
              <a:t>https://</a:t>
            </a:r>
            <a:r>
              <a:rPr lang="en-US" sz="2400" dirty="0" smtClean="0">
                <a:hlinkClick r:id="rId4"/>
              </a:rPr>
              <a:t>data.nal.usda.gov/news</a:t>
            </a:r>
            <a:r>
              <a:rPr lang="en-US" sz="2400" dirty="0" smtClean="0"/>
              <a:t> </a:t>
            </a:r>
            <a:endParaRPr lang="en-US" sz="2400" dirty="0"/>
          </a:p>
          <a:p>
            <a:pPr marL="457200" indent="-457200"/>
            <a:r>
              <a:rPr lang="en-US" sz="2400" dirty="0" smtClean="0"/>
              <a:t>Data dictionary info: </a:t>
            </a:r>
            <a:r>
              <a:rPr lang="en-US" sz="2400" dirty="0">
                <a:hlinkClick r:id="rId5"/>
              </a:rPr>
              <a:t>https://</a:t>
            </a:r>
            <a:r>
              <a:rPr lang="en-US" sz="2400" dirty="0" smtClean="0">
                <a:hlinkClick r:id="rId5"/>
              </a:rPr>
              <a:t>data.nal.usda.gov/data-dictionary-purpose</a:t>
            </a:r>
            <a:endParaRPr lang="en-US" sz="2400" dirty="0" smtClean="0"/>
          </a:p>
          <a:p>
            <a:pPr marL="457200" indent="-457200"/>
            <a:r>
              <a:rPr lang="en-US" sz="2400" dirty="0"/>
              <a:t>Frictionless Data: </a:t>
            </a:r>
            <a:r>
              <a:rPr lang="en-US" sz="2400" dirty="0">
                <a:hlinkClick r:id="rId6"/>
              </a:rPr>
              <a:t>https://frictionlessdata.io</a:t>
            </a:r>
            <a:r>
              <a:rPr lang="en-US" sz="2400" dirty="0" smtClean="0">
                <a:hlinkClick r:id="rId6"/>
              </a:rPr>
              <a:t>/</a:t>
            </a:r>
            <a:r>
              <a:rPr lang="en-US" sz="2400" dirty="0" smtClean="0"/>
              <a:t> </a:t>
            </a:r>
          </a:p>
          <a:p>
            <a:pPr marL="457200" indent="-457200"/>
            <a:r>
              <a:rPr lang="en-US" sz="2400" dirty="0" smtClean="0"/>
              <a:t>The Ag Data </a:t>
            </a:r>
            <a:r>
              <a:rPr lang="en-US" sz="2400" dirty="0"/>
              <a:t>Commons team: </a:t>
            </a:r>
            <a:r>
              <a:rPr lang="en-US" sz="2400" dirty="0" smtClean="0">
                <a:hlinkClick r:id="rId7"/>
              </a:rPr>
              <a:t>NAL-ADC-Curator@ars.usda.gov</a:t>
            </a:r>
            <a:r>
              <a:rPr lang="en-US" sz="2400" dirty="0" smtClean="0"/>
              <a:t> </a:t>
            </a:r>
            <a:endParaRPr lang="en-US" sz="2400" dirty="0"/>
          </a:p>
        </p:txBody>
      </p:sp>
      <p:sp>
        <p:nvSpPr>
          <p:cNvPr id="2" name="Title 1"/>
          <p:cNvSpPr>
            <a:spLocks noGrp="1"/>
          </p:cNvSpPr>
          <p:nvPr>
            <p:ph type="title"/>
          </p:nvPr>
        </p:nvSpPr>
        <p:spPr/>
        <p:txBody>
          <a:bodyPr/>
          <a:lstStyle/>
          <a:p>
            <a:r>
              <a:rPr lang="en-US" dirty="0" smtClean="0">
                <a:solidFill>
                  <a:schemeClr val="accent2"/>
                </a:solidFill>
              </a:rPr>
              <a:t>Questions?</a:t>
            </a:r>
            <a:endParaRPr lang="en-US" dirty="0">
              <a:solidFill>
                <a:schemeClr val="accent2"/>
              </a:solidFill>
            </a:endParaRPr>
          </a:p>
        </p:txBody>
      </p:sp>
    </p:spTree>
    <p:extLst>
      <p:ext uri="{BB962C8B-B14F-4D97-AF65-F5344CB8AC3E}">
        <p14:creationId xmlns:p14="http://schemas.microsoft.com/office/powerpoint/2010/main" val="2613463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dirty="0" smtClean="0">
                <a:solidFill>
                  <a:schemeClr val="tx1"/>
                </a:solidFill>
              </a:rPr>
              <a:t>A brief overview:</a:t>
            </a:r>
            <a:endParaRPr lang="en-US" dirty="0">
              <a:solidFill>
                <a:schemeClr val="tx1"/>
              </a:solidFill>
            </a:endParaRPr>
          </a:p>
        </p:txBody>
      </p:sp>
      <p:sp>
        <p:nvSpPr>
          <p:cNvPr id="5" name="Title 4"/>
          <p:cNvSpPr>
            <a:spLocks noGrp="1"/>
          </p:cNvSpPr>
          <p:nvPr>
            <p:ph type="title"/>
          </p:nvPr>
        </p:nvSpPr>
        <p:spPr>
          <a:xfrm>
            <a:off x="722313" y="4425188"/>
            <a:ext cx="7772400" cy="1362075"/>
          </a:xfrm>
        </p:spPr>
        <p:txBody>
          <a:bodyPr/>
          <a:lstStyle/>
          <a:p>
            <a:r>
              <a:rPr lang="en-US" dirty="0" smtClean="0"/>
              <a:t>What is a data dictionary?</a:t>
            </a:r>
            <a:endParaRPr lang="en-US" dirty="0"/>
          </a:p>
        </p:txBody>
      </p:sp>
    </p:spTree>
    <p:extLst>
      <p:ext uri="{BB962C8B-B14F-4D97-AF65-F5344CB8AC3E}">
        <p14:creationId xmlns:p14="http://schemas.microsoft.com/office/powerpoint/2010/main" val="221780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432251"/>
            <a:ext cx="8229600" cy="4525963"/>
          </a:xfrm>
        </p:spPr>
        <p:txBody>
          <a:bodyPr>
            <a:noAutofit/>
          </a:bodyPr>
          <a:lstStyle/>
          <a:p>
            <a:pPr marL="857250" lvl="1" indent="-457200">
              <a:buFont typeface="Arial" panose="020B0604020202020204" pitchFamily="34" charset="0"/>
              <a:buChar char="•"/>
            </a:pPr>
            <a:r>
              <a:rPr lang="en-US" sz="2800" dirty="0" smtClean="0"/>
              <a:t>A document describing a dataset, database, or collection of databases</a:t>
            </a:r>
          </a:p>
          <a:p>
            <a:pPr marL="857250" lvl="1" indent="-457200">
              <a:buFont typeface="Arial" panose="020B0604020202020204" pitchFamily="34" charset="0"/>
              <a:buChar char="•"/>
            </a:pPr>
            <a:r>
              <a:rPr lang="en-US" sz="2800" dirty="0" smtClean="0"/>
              <a:t>A centralized repository of information about data such as meaning, relationships to other data, origin, usage, and format</a:t>
            </a:r>
          </a:p>
          <a:p>
            <a:pPr marL="1257300" lvl="2" indent="-457200"/>
            <a:r>
              <a:rPr lang="en-US" sz="2400" dirty="0" smtClean="0"/>
              <a:t>Names and descriptions of tables (entities) and their contents (fields)</a:t>
            </a:r>
          </a:p>
          <a:p>
            <a:pPr marL="1257300" lvl="2" indent="-457200"/>
            <a:r>
              <a:rPr lang="en-US" sz="2400" dirty="0" smtClean="0"/>
              <a:t>Type and length of each data element</a:t>
            </a:r>
          </a:p>
          <a:p>
            <a:pPr marL="1257300" lvl="2" indent="-457200"/>
            <a:r>
              <a:rPr lang="en-US" sz="2400" dirty="0" smtClean="0"/>
              <a:t>Relationship between tables</a:t>
            </a:r>
          </a:p>
        </p:txBody>
      </p:sp>
      <p:sp>
        <p:nvSpPr>
          <p:cNvPr id="4" name="Footer Placeholder 3"/>
          <p:cNvSpPr>
            <a:spLocks noGrp="1"/>
          </p:cNvSpPr>
          <p:nvPr>
            <p:ph type="ftr" sz="quarter" idx="11"/>
          </p:nvPr>
        </p:nvSpPr>
        <p:spPr>
          <a:xfrm>
            <a:off x="5871990" y="6169063"/>
            <a:ext cx="3089313" cy="365125"/>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normAutofit/>
          </a:bodyPr>
          <a:lstStyle/>
          <a:p>
            <a:r>
              <a:rPr lang="en-US" sz="3600" dirty="0" smtClean="0">
                <a:solidFill>
                  <a:schemeClr val="accent2"/>
                </a:solidFill>
              </a:rPr>
              <a:t>Data dictionary = describes data</a:t>
            </a:r>
            <a:endParaRPr lang="en-US" sz="3600" dirty="0">
              <a:solidFill>
                <a:schemeClr val="accent2"/>
              </a:solidFill>
            </a:endParaRPr>
          </a:p>
        </p:txBody>
      </p:sp>
    </p:spTree>
    <p:extLst>
      <p:ext uri="{BB962C8B-B14F-4D97-AF65-F5344CB8AC3E}">
        <p14:creationId xmlns:p14="http://schemas.microsoft.com/office/powerpoint/2010/main" val="4146433442"/>
      </p:ext>
    </p:extLst>
  </p:cSld>
  <p:clrMapOvr>
    <a:masterClrMapping/>
  </p:clrMapOvr>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871990" y="6169063"/>
            <a:ext cx="3089313" cy="365125"/>
          </a:xfrm>
        </p:spPr>
        <p:txBody>
          <a:bodyPr/>
          <a:lstStyle/>
          <a:p>
            <a:r>
              <a:rPr lang="en-US" sz="1800" dirty="0">
                <a:solidFill>
                  <a:schemeClr val="tx1"/>
                </a:solidFill>
                <a:latin typeface="Calibri"/>
              </a:rPr>
              <a:t>https://www.data.nal.usda.gov</a:t>
            </a:r>
          </a:p>
        </p:txBody>
      </p:sp>
      <p:grpSp>
        <p:nvGrpSpPr>
          <p:cNvPr id="6" name="Group 5" descr="graphic summary" title="FAIR graphic"/>
          <p:cNvGrpSpPr/>
          <p:nvPr/>
        </p:nvGrpSpPr>
        <p:grpSpPr>
          <a:xfrm>
            <a:off x="312231" y="2386569"/>
            <a:ext cx="8519711" cy="3143828"/>
            <a:chOff x="312231" y="2386569"/>
            <a:chExt cx="8519711" cy="3143828"/>
          </a:xfrm>
        </p:grpSpPr>
        <p:sp>
          <p:nvSpPr>
            <p:cNvPr id="14" name="Freeform 13"/>
            <p:cNvSpPr/>
            <p:nvPr/>
          </p:nvSpPr>
          <p:spPr>
            <a:xfrm>
              <a:off x="6749812" y="2386569"/>
              <a:ext cx="2082130" cy="3143828"/>
            </a:xfrm>
            <a:custGeom>
              <a:avLst/>
              <a:gdLst>
                <a:gd name="connsiteX0" fmla="*/ 0 w 2082130"/>
                <a:gd name="connsiteY0" fmla="*/ 208213 h 3143828"/>
                <a:gd name="connsiteX1" fmla="*/ 208213 w 2082130"/>
                <a:gd name="connsiteY1" fmla="*/ 0 h 3143828"/>
                <a:gd name="connsiteX2" fmla="*/ 1873917 w 2082130"/>
                <a:gd name="connsiteY2" fmla="*/ 0 h 3143828"/>
                <a:gd name="connsiteX3" fmla="*/ 2082130 w 2082130"/>
                <a:gd name="connsiteY3" fmla="*/ 208213 h 3143828"/>
                <a:gd name="connsiteX4" fmla="*/ 2082130 w 2082130"/>
                <a:gd name="connsiteY4" fmla="*/ 2935615 h 3143828"/>
                <a:gd name="connsiteX5" fmla="*/ 1873917 w 2082130"/>
                <a:gd name="connsiteY5" fmla="*/ 3143828 h 3143828"/>
                <a:gd name="connsiteX6" fmla="*/ 208213 w 2082130"/>
                <a:gd name="connsiteY6" fmla="*/ 3143828 h 3143828"/>
                <a:gd name="connsiteX7" fmla="*/ 0 w 2082130"/>
                <a:gd name="connsiteY7" fmla="*/ 2935615 h 3143828"/>
                <a:gd name="connsiteX8" fmla="*/ 0 w 2082130"/>
                <a:gd name="connsiteY8" fmla="*/ 208213 h 314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130" h="3143828">
                  <a:moveTo>
                    <a:pt x="0" y="208213"/>
                  </a:moveTo>
                  <a:cubicBezTo>
                    <a:pt x="0" y="93220"/>
                    <a:pt x="93220" y="0"/>
                    <a:pt x="208213" y="0"/>
                  </a:cubicBezTo>
                  <a:lnTo>
                    <a:pt x="1873917" y="0"/>
                  </a:lnTo>
                  <a:cubicBezTo>
                    <a:pt x="1988910" y="0"/>
                    <a:pt x="2082130" y="93220"/>
                    <a:pt x="2082130" y="208213"/>
                  </a:cubicBezTo>
                  <a:lnTo>
                    <a:pt x="2082130" y="2935615"/>
                  </a:lnTo>
                  <a:cubicBezTo>
                    <a:pt x="2082130" y="3050608"/>
                    <a:pt x="1988910" y="3143828"/>
                    <a:pt x="1873917" y="3143828"/>
                  </a:cubicBezTo>
                  <a:lnTo>
                    <a:pt x="208213" y="3143828"/>
                  </a:lnTo>
                  <a:cubicBezTo>
                    <a:pt x="93220" y="3143828"/>
                    <a:pt x="0" y="3050608"/>
                    <a:pt x="0" y="2935615"/>
                  </a:cubicBezTo>
                  <a:lnTo>
                    <a:pt x="0" y="208213"/>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7520" tIns="1465051" rIns="207520" bIns="836286" numCol="1" spcCol="1270" anchor="ctr" anchorCtr="0">
              <a:noAutofit/>
            </a:bodyPr>
            <a:lstStyle/>
            <a:p>
              <a:pPr lvl="0" algn="ctr" defTabSz="1066800">
                <a:lnSpc>
                  <a:spcPct val="90000"/>
                </a:lnSpc>
                <a:spcBef>
                  <a:spcPct val="0"/>
                </a:spcBef>
                <a:spcAft>
                  <a:spcPct val="35000"/>
                </a:spcAft>
              </a:pPr>
              <a:r>
                <a:rPr lang="en-US" sz="2400" kern="1200" smtClean="0">
                  <a:latin typeface="Tw Cen MT" panose="020B0602020104020603"/>
                  <a:ea typeface="+mn-ea"/>
                  <a:cs typeface="+mn-cs"/>
                </a:rPr>
                <a:t>Reusable</a:t>
              </a:r>
              <a:endParaRPr lang="en-US" sz="2400" kern="1200" dirty="0">
                <a:latin typeface="Tw Cen MT" panose="020B0602020104020603"/>
                <a:ea typeface="+mn-ea"/>
                <a:cs typeface="+mn-cs"/>
              </a:endParaRPr>
            </a:p>
          </p:txBody>
        </p:sp>
        <p:sp>
          <p:nvSpPr>
            <p:cNvPr id="15" name="Oval 14" title="R"/>
            <p:cNvSpPr/>
            <p:nvPr/>
          </p:nvSpPr>
          <p:spPr>
            <a:xfrm>
              <a:off x="7265443" y="2575198"/>
              <a:ext cx="1046895" cy="1046895"/>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2" name="Freeform 11"/>
            <p:cNvSpPr/>
            <p:nvPr/>
          </p:nvSpPr>
          <p:spPr>
            <a:xfrm>
              <a:off x="4601420" y="2386569"/>
              <a:ext cx="2082130" cy="3143828"/>
            </a:xfrm>
            <a:custGeom>
              <a:avLst/>
              <a:gdLst>
                <a:gd name="connsiteX0" fmla="*/ 0 w 2082130"/>
                <a:gd name="connsiteY0" fmla="*/ 208213 h 3143828"/>
                <a:gd name="connsiteX1" fmla="*/ 208213 w 2082130"/>
                <a:gd name="connsiteY1" fmla="*/ 0 h 3143828"/>
                <a:gd name="connsiteX2" fmla="*/ 1873917 w 2082130"/>
                <a:gd name="connsiteY2" fmla="*/ 0 h 3143828"/>
                <a:gd name="connsiteX3" fmla="*/ 2082130 w 2082130"/>
                <a:gd name="connsiteY3" fmla="*/ 208213 h 3143828"/>
                <a:gd name="connsiteX4" fmla="*/ 2082130 w 2082130"/>
                <a:gd name="connsiteY4" fmla="*/ 2935615 h 3143828"/>
                <a:gd name="connsiteX5" fmla="*/ 1873917 w 2082130"/>
                <a:gd name="connsiteY5" fmla="*/ 3143828 h 3143828"/>
                <a:gd name="connsiteX6" fmla="*/ 208213 w 2082130"/>
                <a:gd name="connsiteY6" fmla="*/ 3143828 h 3143828"/>
                <a:gd name="connsiteX7" fmla="*/ 0 w 2082130"/>
                <a:gd name="connsiteY7" fmla="*/ 2935615 h 3143828"/>
                <a:gd name="connsiteX8" fmla="*/ 0 w 2082130"/>
                <a:gd name="connsiteY8" fmla="*/ 208213 h 314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130" h="3143828">
                  <a:moveTo>
                    <a:pt x="0" y="208213"/>
                  </a:moveTo>
                  <a:cubicBezTo>
                    <a:pt x="0" y="93220"/>
                    <a:pt x="93220" y="0"/>
                    <a:pt x="208213" y="0"/>
                  </a:cubicBezTo>
                  <a:lnTo>
                    <a:pt x="1873917" y="0"/>
                  </a:lnTo>
                  <a:cubicBezTo>
                    <a:pt x="1988910" y="0"/>
                    <a:pt x="2082130" y="93220"/>
                    <a:pt x="2082130" y="208213"/>
                  </a:cubicBezTo>
                  <a:lnTo>
                    <a:pt x="2082130" y="2935615"/>
                  </a:lnTo>
                  <a:cubicBezTo>
                    <a:pt x="2082130" y="3050608"/>
                    <a:pt x="1988910" y="3143828"/>
                    <a:pt x="1873917" y="3143828"/>
                  </a:cubicBezTo>
                  <a:lnTo>
                    <a:pt x="208213" y="3143828"/>
                  </a:lnTo>
                  <a:cubicBezTo>
                    <a:pt x="93220" y="3143828"/>
                    <a:pt x="0" y="3050608"/>
                    <a:pt x="0" y="2935615"/>
                  </a:cubicBezTo>
                  <a:lnTo>
                    <a:pt x="0" y="208213"/>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7520" tIns="1465051" rIns="207520" bIns="836286" numCol="1" spcCol="1270" anchor="ctr" anchorCtr="0">
              <a:noAutofit/>
            </a:bodyPr>
            <a:lstStyle/>
            <a:p>
              <a:pPr lvl="0" algn="ctr" defTabSz="1066800">
                <a:lnSpc>
                  <a:spcPct val="90000"/>
                </a:lnSpc>
                <a:spcBef>
                  <a:spcPct val="0"/>
                </a:spcBef>
                <a:spcAft>
                  <a:spcPct val="35000"/>
                </a:spcAft>
              </a:pPr>
              <a:r>
                <a:rPr lang="en-US" sz="2400" kern="1200" smtClean="0">
                  <a:latin typeface="Tw Cen MT" panose="020B0602020104020603"/>
                  <a:ea typeface="+mn-ea"/>
                  <a:cs typeface="+mn-cs"/>
                </a:rPr>
                <a:t>Interoperable</a:t>
              </a:r>
              <a:endParaRPr lang="en-US" sz="2400" kern="1200" dirty="0">
                <a:latin typeface="Tw Cen MT" panose="020B0602020104020603"/>
                <a:ea typeface="+mn-ea"/>
                <a:cs typeface="+mn-cs"/>
              </a:endParaRPr>
            </a:p>
          </p:txBody>
        </p:sp>
        <p:sp>
          <p:nvSpPr>
            <p:cNvPr id="13" name="Oval 12" title="I"/>
            <p:cNvSpPr/>
            <p:nvPr/>
          </p:nvSpPr>
          <p:spPr>
            <a:xfrm>
              <a:off x="5120849" y="2529815"/>
              <a:ext cx="1046895" cy="1046895"/>
            </a:xfrm>
            <a:prstGeom prst="ellipse">
              <a:avLst/>
            </a:prstGeom>
            <a:blipFill>
              <a:blip r:embed="rId4" cstate="print">
                <a:extLst>
                  <a:ext uri="{28A0092B-C50C-407E-A947-70E740481C1C}">
                    <a14:useLocalDpi xmlns:a14="http://schemas.microsoft.com/office/drawing/2010/main" val="0"/>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0" name="Freeform 9"/>
            <p:cNvSpPr/>
            <p:nvPr/>
          </p:nvSpPr>
          <p:spPr>
            <a:xfrm>
              <a:off x="2456826" y="2386569"/>
              <a:ext cx="2082130" cy="3143828"/>
            </a:xfrm>
            <a:custGeom>
              <a:avLst/>
              <a:gdLst>
                <a:gd name="connsiteX0" fmla="*/ 0 w 2082130"/>
                <a:gd name="connsiteY0" fmla="*/ 208213 h 3143828"/>
                <a:gd name="connsiteX1" fmla="*/ 208213 w 2082130"/>
                <a:gd name="connsiteY1" fmla="*/ 0 h 3143828"/>
                <a:gd name="connsiteX2" fmla="*/ 1873917 w 2082130"/>
                <a:gd name="connsiteY2" fmla="*/ 0 h 3143828"/>
                <a:gd name="connsiteX3" fmla="*/ 2082130 w 2082130"/>
                <a:gd name="connsiteY3" fmla="*/ 208213 h 3143828"/>
                <a:gd name="connsiteX4" fmla="*/ 2082130 w 2082130"/>
                <a:gd name="connsiteY4" fmla="*/ 2935615 h 3143828"/>
                <a:gd name="connsiteX5" fmla="*/ 1873917 w 2082130"/>
                <a:gd name="connsiteY5" fmla="*/ 3143828 h 3143828"/>
                <a:gd name="connsiteX6" fmla="*/ 208213 w 2082130"/>
                <a:gd name="connsiteY6" fmla="*/ 3143828 h 3143828"/>
                <a:gd name="connsiteX7" fmla="*/ 0 w 2082130"/>
                <a:gd name="connsiteY7" fmla="*/ 2935615 h 3143828"/>
                <a:gd name="connsiteX8" fmla="*/ 0 w 2082130"/>
                <a:gd name="connsiteY8" fmla="*/ 208213 h 314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130" h="3143828">
                  <a:moveTo>
                    <a:pt x="0" y="208213"/>
                  </a:moveTo>
                  <a:cubicBezTo>
                    <a:pt x="0" y="93220"/>
                    <a:pt x="93220" y="0"/>
                    <a:pt x="208213" y="0"/>
                  </a:cubicBezTo>
                  <a:lnTo>
                    <a:pt x="1873917" y="0"/>
                  </a:lnTo>
                  <a:cubicBezTo>
                    <a:pt x="1988910" y="0"/>
                    <a:pt x="2082130" y="93220"/>
                    <a:pt x="2082130" y="208213"/>
                  </a:cubicBezTo>
                  <a:lnTo>
                    <a:pt x="2082130" y="2935615"/>
                  </a:lnTo>
                  <a:cubicBezTo>
                    <a:pt x="2082130" y="3050608"/>
                    <a:pt x="1988910" y="3143828"/>
                    <a:pt x="1873917" y="3143828"/>
                  </a:cubicBezTo>
                  <a:lnTo>
                    <a:pt x="208213" y="3143828"/>
                  </a:lnTo>
                  <a:cubicBezTo>
                    <a:pt x="93220" y="3143828"/>
                    <a:pt x="0" y="3050608"/>
                    <a:pt x="0" y="2935615"/>
                  </a:cubicBezTo>
                  <a:lnTo>
                    <a:pt x="0" y="208213"/>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7520" tIns="1465051" rIns="207520" bIns="836286" numCol="1" spcCol="1270" anchor="ctr" anchorCtr="0">
              <a:noAutofit/>
            </a:bodyPr>
            <a:lstStyle/>
            <a:p>
              <a:pPr lvl="0" algn="ctr" defTabSz="1066800">
                <a:lnSpc>
                  <a:spcPct val="90000"/>
                </a:lnSpc>
                <a:spcBef>
                  <a:spcPct val="0"/>
                </a:spcBef>
                <a:spcAft>
                  <a:spcPct val="35000"/>
                </a:spcAft>
              </a:pPr>
              <a:r>
                <a:rPr lang="en-US" sz="2400" kern="1200" smtClean="0">
                  <a:latin typeface="Tw Cen MT" panose="020B0602020104020603"/>
                  <a:ea typeface="+mn-ea"/>
                  <a:cs typeface="+mn-cs"/>
                </a:rPr>
                <a:t>Accessible</a:t>
              </a:r>
              <a:endParaRPr lang="en-US" sz="2400" kern="1200" dirty="0">
                <a:latin typeface="Tw Cen MT" panose="020B0602020104020603"/>
                <a:ea typeface="+mn-ea"/>
                <a:cs typeface="+mn-cs"/>
              </a:endParaRPr>
            </a:p>
          </p:txBody>
        </p:sp>
        <p:sp>
          <p:nvSpPr>
            <p:cNvPr id="11" name="Oval 10" title="A"/>
            <p:cNvSpPr/>
            <p:nvPr/>
          </p:nvSpPr>
          <p:spPr>
            <a:xfrm>
              <a:off x="2976255" y="2484432"/>
              <a:ext cx="1046895" cy="1046895"/>
            </a:xfrm>
            <a:prstGeom prst="ellipse">
              <a:avLst/>
            </a:prstGeom>
            <a:blipFill>
              <a:blip r:embed="rId5" cstate="print">
                <a:extLst>
                  <a:ext uri="{28A0092B-C50C-407E-A947-70E740481C1C}">
                    <a14:useLocalDpi xmlns:a14="http://schemas.microsoft.com/office/drawing/2010/main" val="0"/>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8" name="Freeform 7"/>
            <p:cNvSpPr/>
            <p:nvPr/>
          </p:nvSpPr>
          <p:spPr>
            <a:xfrm>
              <a:off x="312231" y="2386569"/>
              <a:ext cx="2082130" cy="3143828"/>
            </a:xfrm>
            <a:custGeom>
              <a:avLst/>
              <a:gdLst>
                <a:gd name="connsiteX0" fmla="*/ 0 w 2082130"/>
                <a:gd name="connsiteY0" fmla="*/ 208213 h 3143828"/>
                <a:gd name="connsiteX1" fmla="*/ 208213 w 2082130"/>
                <a:gd name="connsiteY1" fmla="*/ 0 h 3143828"/>
                <a:gd name="connsiteX2" fmla="*/ 1873917 w 2082130"/>
                <a:gd name="connsiteY2" fmla="*/ 0 h 3143828"/>
                <a:gd name="connsiteX3" fmla="*/ 2082130 w 2082130"/>
                <a:gd name="connsiteY3" fmla="*/ 208213 h 3143828"/>
                <a:gd name="connsiteX4" fmla="*/ 2082130 w 2082130"/>
                <a:gd name="connsiteY4" fmla="*/ 2935615 h 3143828"/>
                <a:gd name="connsiteX5" fmla="*/ 1873917 w 2082130"/>
                <a:gd name="connsiteY5" fmla="*/ 3143828 h 3143828"/>
                <a:gd name="connsiteX6" fmla="*/ 208213 w 2082130"/>
                <a:gd name="connsiteY6" fmla="*/ 3143828 h 3143828"/>
                <a:gd name="connsiteX7" fmla="*/ 0 w 2082130"/>
                <a:gd name="connsiteY7" fmla="*/ 2935615 h 3143828"/>
                <a:gd name="connsiteX8" fmla="*/ 0 w 2082130"/>
                <a:gd name="connsiteY8" fmla="*/ 208213 h 314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2130" h="3143828">
                  <a:moveTo>
                    <a:pt x="0" y="208213"/>
                  </a:moveTo>
                  <a:cubicBezTo>
                    <a:pt x="0" y="93220"/>
                    <a:pt x="93220" y="0"/>
                    <a:pt x="208213" y="0"/>
                  </a:cubicBezTo>
                  <a:lnTo>
                    <a:pt x="1873917" y="0"/>
                  </a:lnTo>
                  <a:cubicBezTo>
                    <a:pt x="1988910" y="0"/>
                    <a:pt x="2082130" y="93220"/>
                    <a:pt x="2082130" y="208213"/>
                  </a:cubicBezTo>
                  <a:lnTo>
                    <a:pt x="2082130" y="2935615"/>
                  </a:lnTo>
                  <a:cubicBezTo>
                    <a:pt x="2082130" y="3050608"/>
                    <a:pt x="1988910" y="3143828"/>
                    <a:pt x="1873917" y="3143828"/>
                  </a:cubicBezTo>
                  <a:lnTo>
                    <a:pt x="208213" y="3143828"/>
                  </a:lnTo>
                  <a:cubicBezTo>
                    <a:pt x="93220" y="3143828"/>
                    <a:pt x="0" y="3050608"/>
                    <a:pt x="0" y="2935615"/>
                  </a:cubicBezTo>
                  <a:lnTo>
                    <a:pt x="0" y="208213"/>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207520" tIns="1465051" rIns="207520" bIns="836286" numCol="1" spcCol="1270" anchor="ctr" anchorCtr="0">
              <a:noAutofit/>
            </a:bodyPr>
            <a:lstStyle/>
            <a:p>
              <a:pPr lvl="0" algn="ctr" defTabSz="1066800">
                <a:lnSpc>
                  <a:spcPct val="90000"/>
                </a:lnSpc>
                <a:spcBef>
                  <a:spcPct val="0"/>
                </a:spcBef>
                <a:spcAft>
                  <a:spcPct val="35000"/>
                </a:spcAft>
              </a:pPr>
              <a:r>
                <a:rPr lang="en-US" sz="2400" kern="1200" smtClean="0">
                  <a:latin typeface="Tw Cen MT" panose="020B0602020104020603"/>
                  <a:ea typeface="+mn-ea"/>
                  <a:cs typeface="+mn-cs"/>
                </a:rPr>
                <a:t>Findable</a:t>
              </a:r>
              <a:endParaRPr lang="en-US" sz="2400" kern="1200" dirty="0">
                <a:latin typeface="Tw Cen MT" panose="020B0602020104020603"/>
                <a:ea typeface="+mn-ea"/>
                <a:cs typeface="+mn-cs"/>
              </a:endParaRPr>
            </a:p>
          </p:txBody>
        </p:sp>
        <p:sp>
          <p:nvSpPr>
            <p:cNvPr id="9" name="Oval 8" title="F"/>
            <p:cNvSpPr/>
            <p:nvPr/>
          </p:nvSpPr>
          <p:spPr>
            <a:xfrm>
              <a:off x="831661" y="2484432"/>
              <a:ext cx="1046895" cy="1046895"/>
            </a:xfrm>
            <a:prstGeom prst="ellipse">
              <a:avLst/>
            </a:prstGeom>
            <a:blipFill>
              <a:blip r:embed="rId6" cstate="print">
                <a:extLst>
                  <a:ext uri="{28A0092B-C50C-407E-A947-70E740481C1C}">
                    <a14:useLocalDpi xmlns:a14="http://schemas.microsoft.com/office/drawing/2010/main" val="0"/>
                  </a:ext>
                </a:extLst>
              </a:blip>
              <a:srcRec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sp>
        <p:nvSpPr>
          <p:cNvPr id="7" name="Rounded Rectangle 6" title="box outline"/>
          <p:cNvSpPr/>
          <p:nvPr/>
        </p:nvSpPr>
        <p:spPr>
          <a:xfrm>
            <a:off x="4586514" y="1930400"/>
            <a:ext cx="4245429" cy="39914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smtClean="0">
                <a:solidFill>
                  <a:schemeClr val="accent2"/>
                </a:solidFill>
              </a:rPr>
              <a:t>Force11 FAIR Principles</a:t>
            </a:r>
            <a:endParaRPr lang="en-US" sz="3600" dirty="0">
              <a:solidFill>
                <a:schemeClr val="accent2"/>
              </a:solidFill>
            </a:endParaRPr>
          </a:p>
        </p:txBody>
      </p:sp>
    </p:spTree>
    <p:extLst>
      <p:ext uri="{BB962C8B-B14F-4D97-AF65-F5344CB8AC3E}">
        <p14:creationId xmlns:p14="http://schemas.microsoft.com/office/powerpoint/2010/main" val="70563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432251"/>
            <a:ext cx="8229600" cy="4525963"/>
          </a:xfrm>
        </p:spPr>
        <p:txBody>
          <a:bodyPr>
            <a:noAutofit/>
          </a:bodyPr>
          <a:lstStyle/>
          <a:p>
            <a:pPr marL="285750"/>
            <a:r>
              <a:rPr lang="en-US" sz="2800" dirty="0" smtClean="0"/>
              <a:t>Normalized data = consistency in fields</a:t>
            </a:r>
          </a:p>
          <a:p>
            <a:pPr marL="285750"/>
            <a:r>
              <a:rPr lang="en-US" dirty="0" smtClean="0"/>
              <a:t>Recorded observations use the same:</a:t>
            </a:r>
            <a:endParaRPr lang="en-US" sz="2800" dirty="0" smtClean="0"/>
          </a:p>
          <a:p>
            <a:pPr marL="685800" lvl="1"/>
            <a:r>
              <a:rPr lang="en-US" dirty="0"/>
              <a:t>U</a:t>
            </a:r>
            <a:r>
              <a:rPr lang="en-US" dirty="0" smtClean="0"/>
              <a:t>nits of measurement</a:t>
            </a:r>
          </a:p>
          <a:p>
            <a:pPr marL="685800" lvl="1"/>
            <a:r>
              <a:rPr lang="en-US" dirty="0" smtClean="0"/>
              <a:t>Degree of accuracy (decimal places, etc.)</a:t>
            </a:r>
          </a:p>
          <a:p>
            <a:pPr marL="685800" lvl="1"/>
            <a:r>
              <a:rPr lang="en-US" dirty="0" smtClean="0"/>
              <a:t>Process steps</a:t>
            </a:r>
          </a:p>
          <a:p>
            <a:pPr marL="285750"/>
            <a:r>
              <a:rPr lang="en-US" dirty="0" smtClean="0"/>
              <a:t>Field values use the same</a:t>
            </a:r>
          </a:p>
          <a:p>
            <a:pPr marL="685800" lvl="1"/>
            <a:r>
              <a:rPr lang="en-US" dirty="0" smtClean="0"/>
              <a:t>Keyword taxonomies</a:t>
            </a:r>
          </a:p>
          <a:p>
            <a:pPr marL="685800" lvl="1"/>
            <a:r>
              <a:rPr lang="en-US" dirty="0" smtClean="0"/>
              <a:t>Authority files</a:t>
            </a:r>
          </a:p>
          <a:p>
            <a:pPr marL="685800" lvl="1"/>
            <a:r>
              <a:rPr lang="en-US" dirty="0" smtClean="0"/>
              <a:t>Formatting </a:t>
            </a:r>
          </a:p>
          <a:p>
            <a:pPr marL="400050" lvl="1" indent="0">
              <a:buNone/>
            </a:pPr>
            <a:r>
              <a:rPr lang="en-US" dirty="0" smtClean="0"/>
              <a:t> </a:t>
            </a:r>
          </a:p>
        </p:txBody>
      </p:sp>
      <p:sp>
        <p:nvSpPr>
          <p:cNvPr id="4" name="Footer Placeholder 3"/>
          <p:cNvSpPr>
            <a:spLocks noGrp="1"/>
          </p:cNvSpPr>
          <p:nvPr>
            <p:ph type="ftr" sz="quarter" idx="11"/>
          </p:nvPr>
        </p:nvSpPr>
        <p:spPr>
          <a:xfrm>
            <a:off x="5871990" y="6222850"/>
            <a:ext cx="3089313" cy="365125"/>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normAutofit/>
          </a:bodyPr>
          <a:lstStyle/>
          <a:p>
            <a:r>
              <a:rPr lang="en-US" sz="3600" dirty="0" smtClean="0">
                <a:solidFill>
                  <a:schemeClr val="accent2"/>
                </a:solidFill>
              </a:rPr>
              <a:t>Consistency is key</a:t>
            </a:r>
            <a:endParaRPr lang="en-US" sz="3600" dirty="0">
              <a:solidFill>
                <a:schemeClr val="accent2"/>
              </a:solidFill>
            </a:endParaRPr>
          </a:p>
        </p:txBody>
      </p:sp>
    </p:spTree>
    <p:extLst>
      <p:ext uri="{BB962C8B-B14F-4D97-AF65-F5344CB8AC3E}">
        <p14:creationId xmlns:p14="http://schemas.microsoft.com/office/powerpoint/2010/main" val="3501017554"/>
      </p:ext>
    </p:extLst>
  </p:cSld>
  <p:clrMapOvr>
    <a:masterClrMapping/>
  </p:clrMapOvr>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871990" y="6240779"/>
            <a:ext cx="3089313" cy="365125"/>
          </a:xfrm>
        </p:spPr>
        <p:txBody>
          <a:bodyPr/>
          <a:lstStyle/>
          <a:p>
            <a:r>
              <a:rPr lang="en-US" sz="1800" dirty="0">
                <a:solidFill>
                  <a:schemeClr val="tx1"/>
                </a:solidFill>
                <a:latin typeface="Calibri"/>
              </a:rPr>
              <a:t>https://www.data.nal.usda.gov</a:t>
            </a:r>
          </a:p>
        </p:txBody>
      </p:sp>
      <p:sp>
        <p:nvSpPr>
          <p:cNvPr id="7" name="TextBox 6"/>
          <p:cNvSpPr txBox="1"/>
          <p:nvPr/>
        </p:nvSpPr>
        <p:spPr>
          <a:xfrm>
            <a:off x="188686" y="5805719"/>
            <a:ext cx="3541485" cy="830997"/>
          </a:xfrm>
          <a:prstGeom prst="rect">
            <a:avLst/>
          </a:prstGeom>
          <a:noFill/>
        </p:spPr>
        <p:txBody>
          <a:bodyPr wrap="square" rtlCol="0">
            <a:spAutoFit/>
          </a:bodyPr>
          <a:lstStyle/>
          <a:p>
            <a:r>
              <a:rPr lang="en-US" sz="1600" dirty="0" smtClean="0">
                <a:latin typeface="Calibri"/>
              </a:rPr>
              <a:t>Graphic from: https://www.dataone.org/</a:t>
            </a:r>
          </a:p>
          <a:p>
            <a:r>
              <a:rPr lang="en-US" sz="1600" dirty="0" smtClean="0">
                <a:latin typeface="Calibri"/>
              </a:rPr>
              <a:t>education-modules</a:t>
            </a:r>
            <a:endParaRPr lang="en-US" sz="1600" dirty="0"/>
          </a:p>
        </p:txBody>
      </p:sp>
      <p:sp>
        <p:nvSpPr>
          <p:cNvPr id="9" name="Oval 8" title="describe"/>
          <p:cNvSpPr/>
          <p:nvPr/>
        </p:nvSpPr>
        <p:spPr>
          <a:xfrm>
            <a:off x="5114576" y="4479369"/>
            <a:ext cx="1799772" cy="957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title="collect"/>
          <p:cNvSpPr/>
          <p:nvPr/>
        </p:nvSpPr>
        <p:spPr>
          <a:xfrm>
            <a:off x="5133465" y="1672951"/>
            <a:ext cx="1799772" cy="957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8" title="data life cycle workflow"/>
          <p:cNvGraphicFramePr>
            <a:graphicFrameLocks noGrp="1" noChangeAspect="1"/>
          </p:cNvGraphicFramePr>
          <p:nvPr>
            <p:ph idx="1"/>
            <p:extLst>
              <p:ext uri="{D42A27DB-BD31-4B8C-83A1-F6EECF244321}">
                <p14:modId xmlns:p14="http://schemas.microsoft.com/office/powerpoint/2010/main" val="625984530"/>
              </p:ext>
            </p:extLst>
          </p:nvPr>
        </p:nvGraphicFramePr>
        <p:xfrm>
          <a:off x="0" y="1280885"/>
          <a:ext cx="91440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fontScale="90000"/>
          </a:bodyPr>
          <a:lstStyle/>
          <a:p>
            <a:r>
              <a:rPr lang="en-US" sz="3600" dirty="0" smtClean="0">
                <a:solidFill>
                  <a:schemeClr val="accent2"/>
                </a:solidFill>
              </a:rPr>
              <a:t>Data dictionaries &amp; the Data Life Cycle</a:t>
            </a:r>
            <a:endParaRPr lang="en-US" sz="3600" dirty="0">
              <a:solidFill>
                <a:schemeClr val="accent2"/>
              </a:solidFill>
            </a:endParaRPr>
          </a:p>
        </p:txBody>
      </p:sp>
    </p:spTree>
    <p:extLst>
      <p:ext uri="{BB962C8B-B14F-4D97-AF65-F5344CB8AC3E}">
        <p14:creationId xmlns:p14="http://schemas.microsoft.com/office/powerpoint/2010/main" val="402629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57200" y="1432251"/>
            <a:ext cx="8229600" cy="4525963"/>
          </a:xfrm>
        </p:spPr>
        <p:txBody>
          <a:bodyPr>
            <a:noAutofit/>
          </a:bodyPr>
          <a:lstStyle/>
          <a:p>
            <a:pPr marL="285750"/>
            <a:r>
              <a:rPr lang="en-US" sz="3200" dirty="0" smtClean="0"/>
              <a:t>Does a data dictionary already exist?</a:t>
            </a:r>
          </a:p>
          <a:p>
            <a:pPr marL="685800" lvl="1"/>
            <a:r>
              <a:rPr lang="en-US" sz="2800" dirty="0" smtClean="0"/>
              <a:t>Check to see if a data dictionary for your project exists before creating a new one </a:t>
            </a:r>
          </a:p>
          <a:p>
            <a:pPr marL="285750"/>
            <a:r>
              <a:rPr lang="en-US" sz="3200" dirty="0" smtClean="0"/>
              <a:t>Do you need to create a data dictionary?</a:t>
            </a:r>
          </a:p>
          <a:p>
            <a:pPr marL="685800" lvl="1"/>
            <a:r>
              <a:rPr lang="en-US" sz="2800" dirty="0" smtClean="0"/>
              <a:t>Use guidelines already in place</a:t>
            </a:r>
          </a:p>
        </p:txBody>
      </p:sp>
      <p:sp>
        <p:nvSpPr>
          <p:cNvPr id="4" name="Footer Placeholder 3"/>
          <p:cNvSpPr>
            <a:spLocks noGrp="1"/>
          </p:cNvSpPr>
          <p:nvPr>
            <p:ph type="ftr" sz="quarter" idx="11"/>
          </p:nvPr>
        </p:nvSpPr>
        <p:spPr>
          <a:xfrm>
            <a:off x="5871990" y="6258708"/>
            <a:ext cx="3089313" cy="365125"/>
          </a:xfrm>
        </p:spPr>
        <p:txBody>
          <a:bodyPr/>
          <a:lstStyle/>
          <a:p>
            <a:r>
              <a:rPr lang="en-US" sz="1800" dirty="0">
                <a:solidFill>
                  <a:schemeClr val="tx1"/>
                </a:solidFill>
                <a:latin typeface="Calibri"/>
              </a:rPr>
              <a:t>https://www.data.nal.usda.gov</a:t>
            </a:r>
          </a:p>
        </p:txBody>
      </p:sp>
      <p:sp>
        <p:nvSpPr>
          <p:cNvPr id="2" name="Title 1"/>
          <p:cNvSpPr>
            <a:spLocks noGrp="1"/>
          </p:cNvSpPr>
          <p:nvPr>
            <p:ph type="title"/>
          </p:nvPr>
        </p:nvSpPr>
        <p:spPr/>
        <p:txBody>
          <a:bodyPr>
            <a:normAutofit/>
          </a:bodyPr>
          <a:lstStyle/>
          <a:p>
            <a:r>
              <a:rPr lang="en-US" sz="3600" dirty="0" smtClean="0">
                <a:solidFill>
                  <a:schemeClr val="accent2"/>
                </a:solidFill>
              </a:rPr>
              <a:t>Don’t reinvent the wheel!</a:t>
            </a:r>
            <a:endParaRPr lang="en-US" sz="3600" dirty="0">
              <a:solidFill>
                <a:schemeClr val="accent2"/>
              </a:solidFill>
            </a:endParaRPr>
          </a:p>
        </p:txBody>
      </p:sp>
    </p:spTree>
    <p:extLst>
      <p:ext uri="{BB962C8B-B14F-4D97-AF65-F5344CB8AC3E}">
        <p14:creationId xmlns:p14="http://schemas.microsoft.com/office/powerpoint/2010/main" val="2221256502"/>
      </p:ext>
    </p:extLst>
  </p:cSld>
  <p:clrMapOvr>
    <a:masterClrMapping/>
  </p:clrMapOvr>
  <p:timing>
    <p:tnLst>
      <p:par>
        <p:cTn id="1" dur="indefinite" restart="never" nodeType="tmRoot"/>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58452</TotalTime>
  <Words>5758</Words>
  <Application>Microsoft Office PowerPoint</Application>
  <PresentationFormat>On-screen Show (4:3)</PresentationFormat>
  <Paragraphs>412</Paragraphs>
  <Slides>33</Slides>
  <Notes>33</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Times New Roman</vt:lpstr>
      <vt:lpstr>Tw Cen MT</vt:lpstr>
      <vt:lpstr>Wingdings</vt:lpstr>
      <vt:lpstr>1_Office Theme</vt:lpstr>
      <vt:lpstr>Welcome to the webinar! </vt:lpstr>
      <vt:lpstr>Data Dictionaries</vt:lpstr>
      <vt:lpstr>Outline</vt:lpstr>
      <vt:lpstr>What is a data dictionary?</vt:lpstr>
      <vt:lpstr>Data dictionary = describes data</vt:lpstr>
      <vt:lpstr>Force11 FAIR Principles</vt:lpstr>
      <vt:lpstr>Consistency is key</vt:lpstr>
      <vt:lpstr>Data dictionaries &amp; the Data Life Cycle</vt:lpstr>
      <vt:lpstr>Don’t reinvent the wheel!</vt:lpstr>
      <vt:lpstr>Make data dictionaries machine-readable</vt:lpstr>
      <vt:lpstr>Methods of Creating a Data Dictionary</vt:lpstr>
      <vt:lpstr>Manual Creation - CSV</vt:lpstr>
      <vt:lpstr>CSV Data Dictionary</vt:lpstr>
      <vt:lpstr>CSV formatting for machine-readability</vt:lpstr>
      <vt:lpstr>CSV Data Dictionary</vt:lpstr>
      <vt:lpstr>Sample Data Formatting</vt:lpstr>
      <vt:lpstr>Other CSV data dictionary tips…</vt:lpstr>
      <vt:lpstr>Automatically generated </vt:lpstr>
      <vt:lpstr>Automatically Generated Data Dictionary</vt:lpstr>
      <vt:lpstr>Access Database Data Dictionary</vt:lpstr>
      <vt:lpstr>Access Database Data Dictionary</vt:lpstr>
      <vt:lpstr>R CodeBook Data Dictionary</vt:lpstr>
      <vt:lpstr>Generate a data dictionary from a  MS Access database</vt:lpstr>
      <vt:lpstr>MS Access – Database Tools</vt:lpstr>
      <vt:lpstr>MS Access – Database Documenter</vt:lpstr>
      <vt:lpstr>MS Access – Print Preview</vt:lpstr>
      <vt:lpstr>Form Generated</vt:lpstr>
      <vt:lpstr>ISO 19110 Feature Catalog</vt:lpstr>
      <vt:lpstr>ISO 19110 Feature Catalog</vt:lpstr>
      <vt:lpstr>Feature Catalog – XML format</vt:lpstr>
      <vt:lpstr>Feature Catalog</vt:lpstr>
      <vt:lpstr>Summary</vt:lpstr>
      <vt:lpstr>Questions?</vt:lpstr>
    </vt:vector>
  </TitlesOfParts>
  <Company>NLM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LiuS</dc:creator>
  <cp:lastModifiedBy>Antognoli, Erin - ARS</cp:lastModifiedBy>
  <cp:revision>1998</cp:revision>
  <cp:lastPrinted>2017-11-08T15:44:04Z</cp:lastPrinted>
  <dcterms:created xsi:type="dcterms:W3CDTF">2000-06-21T12:49:48Z</dcterms:created>
  <dcterms:modified xsi:type="dcterms:W3CDTF">2018-12-20T20:47:53Z</dcterms:modified>
</cp:coreProperties>
</file>