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8" r:id="rId3"/>
    <p:sldId id="259" r:id="rId4"/>
    <p:sldId id="273" r:id="rId5"/>
    <p:sldId id="264" r:id="rId6"/>
    <p:sldId id="269" r:id="rId7"/>
    <p:sldId id="272" r:id="rId8"/>
    <p:sldId id="271" r:id="rId9"/>
    <p:sldId id="265" r:id="rId10"/>
    <p:sldId id="266" r:id="rId11"/>
    <p:sldId id="274" r:id="rId12"/>
    <p:sldId id="267" r:id="rId13"/>
    <p:sldId id="275"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9471D"/>
    <a:srgbClr val="FDCB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8516" autoAdjust="0"/>
  </p:normalViewPr>
  <p:slideViewPr>
    <p:cSldViewPr snapToGrid="0">
      <p:cViewPr varScale="1">
        <p:scale>
          <a:sx n="66" d="100"/>
          <a:sy n="66" d="100"/>
        </p:scale>
        <p:origin x="120" y="27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CC3C06-107C-4067-8A68-826231CB166B}" type="doc">
      <dgm:prSet loTypeId="urn:microsoft.com/office/officeart/2005/8/layout/hProcess6" loCatId="process" qsTypeId="urn:microsoft.com/office/officeart/2005/8/quickstyle/simple1" qsCatId="simple" csTypeId="urn:microsoft.com/office/officeart/2005/8/colors/colorful3" csCatId="colorful" phldr="1"/>
      <dgm:spPr/>
      <dgm:t>
        <a:bodyPr/>
        <a:lstStyle/>
        <a:p>
          <a:endParaRPr lang="en-US"/>
        </a:p>
      </dgm:t>
    </dgm:pt>
    <dgm:pt modelId="{4C6479C2-1E05-4DAA-86B1-A8E05027930D}">
      <dgm:prSet phldrT="[Text]"/>
      <dgm:spPr>
        <a:solidFill>
          <a:srgbClr val="39471D"/>
        </a:solidFill>
      </dgm:spPr>
      <dgm:t>
        <a:bodyPr/>
        <a:lstStyle/>
        <a:p>
          <a:r>
            <a:rPr lang="en-US" dirty="0" smtClean="0"/>
            <a:t>Geospatial Data</a:t>
          </a:r>
          <a:endParaRPr lang="en-US" dirty="0"/>
        </a:p>
      </dgm:t>
    </dgm:pt>
    <dgm:pt modelId="{B958D593-710F-4E98-B86E-6CDE530CFE50}" type="parTrans" cxnId="{24CBCB24-EAB1-477F-84AF-BCBAA901E459}">
      <dgm:prSet/>
      <dgm:spPr/>
      <dgm:t>
        <a:bodyPr/>
        <a:lstStyle/>
        <a:p>
          <a:endParaRPr lang="en-US"/>
        </a:p>
      </dgm:t>
    </dgm:pt>
    <dgm:pt modelId="{428E4112-FB49-41F8-9289-3F30F18835B0}" type="sibTrans" cxnId="{24CBCB24-EAB1-477F-84AF-BCBAA901E459}">
      <dgm:prSet/>
      <dgm:spPr/>
      <dgm:t>
        <a:bodyPr/>
        <a:lstStyle/>
        <a:p>
          <a:endParaRPr lang="en-US"/>
        </a:p>
      </dgm:t>
    </dgm:pt>
    <dgm:pt modelId="{B55BF248-1DAC-4844-9A2D-A6B8DBE28EB0}">
      <dgm:prSet phldrT="[Text]"/>
      <dgm:spPr/>
      <dgm:t>
        <a:bodyPr/>
        <a:lstStyle/>
        <a:p>
          <a:r>
            <a:rPr lang="en-US" dirty="0" smtClean="0"/>
            <a:t>LTAR</a:t>
          </a:r>
          <a:endParaRPr lang="en-US" dirty="0"/>
        </a:p>
      </dgm:t>
    </dgm:pt>
    <dgm:pt modelId="{B718CC87-3927-4A54-923F-95DA9E4EAFDE}" type="parTrans" cxnId="{227601A9-3639-4232-80CB-CA111D7ECA99}">
      <dgm:prSet/>
      <dgm:spPr/>
      <dgm:t>
        <a:bodyPr/>
        <a:lstStyle/>
        <a:p>
          <a:endParaRPr lang="en-US"/>
        </a:p>
      </dgm:t>
    </dgm:pt>
    <dgm:pt modelId="{CA167E39-6EFE-4915-AF67-05A17AC3319D}" type="sibTrans" cxnId="{227601A9-3639-4232-80CB-CA111D7ECA99}">
      <dgm:prSet/>
      <dgm:spPr/>
      <dgm:t>
        <a:bodyPr/>
        <a:lstStyle/>
        <a:p>
          <a:endParaRPr lang="en-US"/>
        </a:p>
      </dgm:t>
    </dgm:pt>
    <dgm:pt modelId="{3B83025B-5D03-43D9-9ED7-3BC1F58F6641}">
      <dgm:prSet phldrT="[Text]"/>
      <dgm:spPr/>
      <dgm:t>
        <a:bodyPr/>
        <a:lstStyle/>
        <a:p>
          <a:r>
            <a:rPr lang="en-US" dirty="0" smtClean="0"/>
            <a:t>Land Grant Universities</a:t>
          </a:r>
          <a:endParaRPr lang="en-US" dirty="0"/>
        </a:p>
      </dgm:t>
    </dgm:pt>
    <dgm:pt modelId="{96116758-4D32-4AC5-8A11-363D0C8708F0}" type="parTrans" cxnId="{C3110018-77CF-461E-AF91-44E5028212DE}">
      <dgm:prSet/>
      <dgm:spPr/>
      <dgm:t>
        <a:bodyPr/>
        <a:lstStyle/>
        <a:p>
          <a:endParaRPr lang="en-US"/>
        </a:p>
      </dgm:t>
    </dgm:pt>
    <dgm:pt modelId="{954A899D-6A7D-46AA-9C62-9C886FB15B8D}" type="sibTrans" cxnId="{C3110018-77CF-461E-AF91-44E5028212DE}">
      <dgm:prSet/>
      <dgm:spPr/>
      <dgm:t>
        <a:bodyPr/>
        <a:lstStyle/>
        <a:p>
          <a:endParaRPr lang="en-US"/>
        </a:p>
      </dgm:t>
    </dgm:pt>
    <dgm:pt modelId="{87F2E5E4-1784-4471-8C61-C58D4CF1A7D5}">
      <dgm:prSet phldrT="[Text]"/>
      <dgm:spPr>
        <a:solidFill>
          <a:schemeClr val="accent1">
            <a:lumMod val="50000"/>
          </a:schemeClr>
        </a:solidFill>
        <a:ln w="76200">
          <a:solidFill>
            <a:srgbClr val="FF0000"/>
          </a:solidFill>
        </a:ln>
      </dgm:spPr>
      <dgm:t>
        <a:bodyPr/>
        <a:lstStyle/>
        <a:p>
          <a:r>
            <a:rPr lang="en-US" dirty="0" err="1" smtClean="0"/>
            <a:t>GeoData</a:t>
          </a:r>
          <a:endParaRPr lang="en-US" dirty="0"/>
        </a:p>
      </dgm:t>
    </dgm:pt>
    <dgm:pt modelId="{C6E6AE06-97AD-42A1-B939-83E3BE3117C9}" type="parTrans" cxnId="{654CA71B-5CD8-4F85-995C-EC3FB4F53C2D}">
      <dgm:prSet/>
      <dgm:spPr/>
      <dgm:t>
        <a:bodyPr/>
        <a:lstStyle/>
        <a:p>
          <a:endParaRPr lang="en-US"/>
        </a:p>
      </dgm:t>
    </dgm:pt>
    <dgm:pt modelId="{42AD0FA4-1B9E-48F6-968D-2AA4570EB587}" type="sibTrans" cxnId="{654CA71B-5CD8-4F85-995C-EC3FB4F53C2D}">
      <dgm:prSet/>
      <dgm:spPr/>
      <dgm:t>
        <a:bodyPr/>
        <a:lstStyle/>
        <a:p>
          <a:endParaRPr lang="en-US"/>
        </a:p>
      </dgm:t>
    </dgm:pt>
    <dgm:pt modelId="{FEEDF642-70FD-4ACB-B821-C3E68A4F4E02}">
      <dgm:prSet phldrT="[Text]"/>
      <dgm:spPr/>
      <dgm:t>
        <a:bodyPr/>
        <a:lstStyle/>
        <a:p>
          <a:r>
            <a:rPr lang="en-US" dirty="0" smtClean="0"/>
            <a:t>Geospatial data catalog</a:t>
          </a:r>
          <a:endParaRPr lang="en-US" dirty="0"/>
        </a:p>
      </dgm:t>
    </dgm:pt>
    <dgm:pt modelId="{AE185799-A662-4DDC-92FC-37683279A917}" type="parTrans" cxnId="{B0DD646E-B695-4DFE-8D10-28DEEA3635C8}">
      <dgm:prSet/>
      <dgm:spPr/>
      <dgm:t>
        <a:bodyPr/>
        <a:lstStyle/>
        <a:p>
          <a:endParaRPr lang="en-US"/>
        </a:p>
      </dgm:t>
    </dgm:pt>
    <dgm:pt modelId="{4360E804-FF60-4005-BEB9-0D678F0719F9}" type="sibTrans" cxnId="{B0DD646E-B695-4DFE-8D10-28DEEA3635C8}">
      <dgm:prSet/>
      <dgm:spPr/>
      <dgm:t>
        <a:bodyPr/>
        <a:lstStyle/>
        <a:p>
          <a:endParaRPr lang="en-US"/>
        </a:p>
      </dgm:t>
    </dgm:pt>
    <dgm:pt modelId="{BB58C999-7A1F-4B00-8C2A-14C988CFE1FA}">
      <dgm:prSet phldrT="[Text]"/>
      <dgm:spPr>
        <a:solidFill>
          <a:srgbClr val="7030A0"/>
        </a:solidFill>
      </dgm:spPr>
      <dgm:t>
        <a:bodyPr/>
        <a:lstStyle/>
        <a:p>
          <a:r>
            <a:rPr lang="en-US" dirty="0" smtClean="0"/>
            <a:t>Ag Data Commons</a:t>
          </a:r>
          <a:endParaRPr lang="en-US" dirty="0"/>
        </a:p>
      </dgm:t>
    </dgm:pt>
    <dgm:pt modelId="{98DE80F0-4233-4A06-8A6B-6A1FF9E9E99E}" type="parTrans" cxnId="{7E8D59E4-8717-4AA2-8521-5CD470D3F77B}">
      <dgm:prSet/>
      <dgm:spPr/>
      <dgm:t>
        <a:bodyPr/>
        <a:lstStyle/>
        <a:p>
          <a:endParaRPr lang="en-US"/>
        </a:p>
      </dgm:t>
    </dgm:pt>
    <dgm:pt modelId="{62F951C8-10ED-4DAB-806B-4A642182987D}" type="sibTrans" cxnId="{7E8D59E4-8717-4AA2-8521-5CD470D3F77B}">
      <dgm:prSet/>
      <dgm:spPr/>
      <dgm:t>
        <a:bodyPr/>
        <a:lstStyle/>
        <a:p>
          <a:endParaRPr lang="en-US"/>
        </a:p>
      </dgm:t>
    </dgm:pt>
    <dgm:pt modelId="{FFF1232D-F348-49BA-BCCC-2ABB16EEFC74}">
      <dgm:prSet phldrT="[Text]"/>
      <dgm:spPr/>
      <dgm:t>
        <a:bodyPr/>
        <a:lstStyle/>
        <a:p>
          <a:r>
            <a:rPr lang="en-US" dirty="0" smtClean="0"/>
            <a:t>All USDA/REE data records</a:t>
          </a:r>
          <a:endParaRPr lang="en-US" dirty="0"/>
        </a:p>
      </dgm:t>
    </dgm:pt>
    <dgm:pt modelId="{9CC650F5-B329-4A9F-A59C-9584B72C541F}" type="parTrans" cxnId="{3B5F718F-5837-4A07-B72A-37DDB76557CB}">
      <dgm:prSet/>
      <dgm:spPr/>
      <dgm:t>
        <a:bodyPr/>
        <a:lstStyle/>
        <a:p>
          <a:endParaRPr lang="en-US"/>
        </a:p>
      </dgm:t>
    </dgm:pt>
    <dgm:pt modelId="{6CE0F63F-8673-426D-9480-266F8646F90E}" type="sibTrans" cxnId="{3B5F718F-5837-4A07-B72A-37DDB76557CB}">
      <dgm:prSet/>
      <dgm:spPr/>
      <dgm:t>
        <a:bodyPr/>
        <a:lstStyle/>
        <a:p>
          <a:endParaRPr lang="en-US"/>
        </a:p>
      </dgm:t>
    </dgm:pt>
    <dgm:pt modelId="{76757D90-7414-45F2-A5B2-00A1875A0A5B}">
      <dgm:prSet phldrT="[Text]"/>
      <dgm:spPr/>
      <dgm:t>
        <a:bodyPr/>
        <a:lstStyle/>
        <a:p>
          <a:r>
            <a:rPr lang="en-US" dirty="0" smtClean="0"/>
            <a:t>Historic aerial images</a:t>
          </a:r>
          <a:endParaRPr lang="en-US" dirty="0"/>
        </a:p>
      </dgm:t>
    </dgm:pt>
    <dgm:pt modelId="{39A759C2-4863-4594-B5E5-5F4E53467F1B}" type="parTrans" cxnId="{FB89429D-9BEE-4BAB-AA9C-C8F70A50D713}">
      <dgm:prSet/>
      <dgm:spPr/>
      <dgm:t>
        <a:bodyPr/>
        <a:lstStyle/>
        <a:p>
          <a:endParaRPr lang="en-US"/>
        </a:p>
      </dgm:t>
    </dgm:pt>
    <dgm:pt modelId="{422DDDFA-DB27-49F5-9129-6262E1FEA445}" type="sibTrans" cxnId="{FB89429D-9BEE-4BAB-AA9C-C8F70A50D713}">
      <dgm:prSet/>
      <dgm:spPr/>
      <dgm:t>
        <a:bodyPr/>
        <a:lstStyle/>
        <a:p>
          <a:endParaRPr lang="en-US"/>
        </a:p>
      </dgm:t>
    </dgm:pt>
    <dgm:pt modelId="{48A17915-658E-4EFD-993B-D2109C61823F}">
      <dgm:prSet phldrT="[Text]"/>
      <dgm:spPr/>
      <dgm:t>
        <a:bodyPr/>
        <a:lstStyle/>
        <a:p>
          <a:r>
            <a:rPr lang="en-US" dirty="0" smtClean="0"/>
            <a:t>Other USDA funded geospatial data</a:t>
          </a:r>
          <a:endParaRPr lang="en-US" dirty="0"/>
        </a:p>
      </dgm:t>
    </dgm:pt>
    <dgm:pt modelId="{19A6A79B-0165-4D4A-B6CF-7F3E645CF3B4}" type="parTrans" cxnId="{C8112822-C66D-4425-8C50-7C0E2E467B87}">
      <dgm:prSet/>
      <dgm:spPr/>
      <dgm:t>
        <a:bodyPr/>
        <a:lstStyle/>
        <a:p>
          <a:endParaRPr lang="en-US"/>
        </a:p>
      </dgm:t>
    </dgm:pt>
    <dgm:pt modelId="{E901A74E-FD73-4640-8A1D-352D18A08159}" type="sibTrans" cxnId="{C8112822-C66D-4425-8C50-7C0E2E467B87}">
      <dgm:prSet/>
      <dgm:spPr/>
      <dgm:t>
        <a:bodyPr/>
        <a:lstStyle/>
        <a:p>
          <a:endParaRPr lang="en-US"/>
        </a:p>
      </dgm:t>
    </dgm:pt>
    <dgm:pt modelId="{F2E38E0A-9A77-4B4A-9C3E-E87402EF2D09}">
      <dgm:prSet phldrT="[Text]"/>
      <dgm:spPr/>
      <dgm:t>
        <a:bodyPr/>
        <a:lstStyle/>
        <a:p>
          <a:r>
            <a:rPr lang="en-US" dirty="0" smtClean="0"/>
            <a:t>ISO 19115 metadata</a:t>
          </a:r>
          <a:endParaRPr lang="en-US" dirty="0"/>
        </a:p>
      </dgm:t>
    </dgm:pt>
    <dgm:pt modelId="{08E364A6-BCD4-4555-B7F8-585E95A4712A}" type="parTrans" cxnId="{5627DCC5-299F-40EB-A459-FEFFD484E591}">
      <dgm:prSet/>
      <dgm:spPr/>
      <dgm:t>
        <a:bodyPr/>
        <a:lstStyle/>
        <a:p>
          <a:endParaRPr lang="en-US"/>
        </a:p>
      </dgm:t>
    </dgm:pt>
    <dgm:pt modelId="{79C33E31-3663-4B12-9589-B256A0E0CF9B}" type="sibTrans" cxnId="{5627DCC5-299F-40EB-A459-FEFFD484E591}">
      <dgm:prSet/>
      <dgm:spPr/>
      <dgm:t>
        <a:bodyPr/>
        <a:lstStyle/>
        <a:p>
          <a:endParaRPr lang="en-US"/>
        </a:p>
      </dgm:t>
    </dgm:pt>
    <dgm:pt modelId="{3DF86CB3-CCF0-4465-8582-B4DB39DC0064}">
      <dgm:prSet phldrT="[Text]"/>
      <dgm:spPr/>
      <dgm:t>
        <a:bodyPr/>
        <a:lstStyle/>
        <a:p>
          <a:r>
            <a:rPr lang="en-US" dirty="0" smtClean="0"/>
            <a:t>Publicly searchable</a:t>
          </a:r>
          <a:endParaRPr lang="en-US" dirty="0"/>
        </a:p>
      </dgm:t>
    </dgm:pt>
    <dgm:pt modelId="{6BF2A947-AFD6-4B5C-B2A9-5A0BA8828DEF}" type="parTrans" cxnId="{E6F6533A-3C97-4F52-80E4-75710E4102E5}">
      <dgm:prSet/>
      <dgm:spPr/>
      <dgm:t>
        <a:bodyPr/>
        <a:lstStyle/>
        <a:p>
          <a:endParaRPr lang="en-US"/>
        </a:p>
      </dgm:t>
    </dgm:pt>
    <dgm:pt modelId="{63B6D4D0-344A-4A3D-9E17-A97769493110}" type="sibTrans" cxnId="{E6F6533A-3C97-4F52-80E4-75710E4102E5}">
      <dgm:prSet/>
      <dgm:spPr/>
      <dgm:t>
        <a:bodyPr/>
        <a:lstStyle/>
        <a:p>
          <a:endParaRPr lang="en-US"/>
        </a:p>
      </dgm:t>
    </dgm:pt>
    <dgm:pt modelId="{4AA33094-7A72-4954-B4C6-1CB12F71274F}">
      <dgm:prSet phldrT="[Text]"/>
      <dgm:spPr/>
      <dgm:t>
        <a:bodyPr/>
        <a:lstStyle/>
        <a:p>
          <a:r>
            <a:rPr lang="en-US" smtClean="0"/>
            <a:t>Publicly </a:t>
          </a:r>
          <a:r>
            <a:rPr lang="en-US" dirty="0" smtClean="0"/>
            <a:t>searchable</a:t>
          </a:r>
          <a:endParaRPr lang="en-US" dirty="0"/>
        </a:p>
      </dgm:t>
    </dgm:pt>
    <dgm:pt modelId="{43971794-1396-4776-8586-56C4B5D41413}" type="parTrans" cxnId="{0697065A-B3D6-4CC0-B65C-490AE12AAF5D}">
      <dgm:prSet/>
      <dgm:spPr/>
      <dgm:t>
        <a:bodyPr/>
        <a:lstStyle/>
        <a:p>
          <a:endParaRPr lang="en-US"/>
        </a:p>
      </dgm:t>
    </dgm:pt>
    <dgm:pt modelId="{1671C0C1-125A-42FB-B0A2-267C92FF00C8}" type="sibTrans" cxnId="{0697065A-B3D6-4CC0-B65C-490AE12AAF5D}">
      <dgm:prSet/>
      <dgm:spPr/>
      <dgm:t>
        <a:bodyPr/>
        <a:lstStyle/>
        <a:p>
          <a:endParaRPr lang="en-US"/>
        </a:p>
      </dgm:t>
    </dgm:pt>
    <dgm:pt modelId="{73CA109D-B3C5-478B-8F7E-DA3E53A52392}">
      <dgm:prSet phldrT="[Text]"/>
      <dgm:spPr/>
      <dgm:t>
        <a:bodyPr/>
        <a:lstStyle/>
        <a:p>
          <a:r>
            <a:rPr lang="en-US" dirty="0" smtClean="0"/>
            <a:t>Project Open Data metadata</a:t>
          </a:r>
          <a:endParaRPr lang="en-US" dirty="0"/>
        </a:p>
      </dgm:t>
    </dgm:pt>
    <dgm:pt modelId="{AFCBF023-EC05-4DDF-B08F-9B3F8077D9F8}" type="parTrans" cxnId="{5C93B143-5D5B-4406-A960-A41FEC712C49}">
      <dgm:prSet/>
      <dgm:spPr/>
      <dgm:t>
        <a:bodyPr/>
        <a:lstStyle/>
        <a:p>
          <a:endParaRPr lang="en-US"/>
        </a:p>
      </dgm:t>
    </dgm:pt>
    <dgm:pt modelId="{FFBC18DC-CD4D-4907-B07C-6E939E66B9CD}" type="sibTrans" cxnId="{5C93B143-5D5B-4406-A960-A41FEC712C49}">
      <dgm:prSet/>
      <dgm:spPr/>
      <dgm:t>
        <a:bodyPr/>
        <a:lstStyle/>
        <a:p>
          <a:endParaRPr lang="en-US"/>
        </a:p>
      </dgm:t>
    </dgm:pt>
    <dgm:pt modelId="{D07FE746-0EBD-4FD4-8456-74EF16CA8448}" type="pres">
      <dgm:prSet presAssocID="{E8CC3C06-107C-4067-8A68-826231CB166B}" presName="theList" presStyleCnt="0">
        <dgm:presLayoutVars>
          <dgm:dir/>
          <dgm:animLvl val="lvl"/>
          <dgm:resizeHandles val="exact"/>
        </dgm:presLayoutVars>
      </dgm:prSet>
      <dgm:spPr/>
      <dgm:t>
        <a:bodyPr/>
        <a:lstStyle/>
        <a:p>
          <a:endParaRPr lang="en-US"/>
        </a:p>
      </dgm:t>
    </dgm:pt>
    <dgm:pt modelId="{5F554522-9B57-487C-BE39-7288818F3FFE}" type="pres">
      <dgm:prSet presAssocID="{4C6479C2-1E05-4DAA-86B1-A8E05027930D}" presName="compNode" presStyleCnt="0"/>
      <dgm:spPr/>
    </dgm:pt>
    <dgm:pt modelId="{38432DA9-CB95-4B6C-9C84-99C99CCD6108}" type="pres">
      <dgm:prSet presAssocID="{4C6479C2-1E05-4DAA-86B1-A8E05027930D}" presName="noGeometry" presStyleCnt="0"/>
      <dgm:spPr/>
    </dgm:pt>
    <dgm:pt modelId="{45C82164-AC37-495D-B737-CFC9537DBA2F}" type="pres">
      <dgm:prSet presAssocID="{4C6479C2-1E05-4DAA-86B1-A8E05027930D}" presName="childTextVisible" presStyleLbl="bgAccFollowNode1" presStyleIdx="0" presStyleCnt="3" custScaleY="143747">
        <dgm:presLayoutVars>
          <dgm:bulletEnabled val="1"/>
        </dgm:presLayoutVars>
      </dgm:prSet>
      <dgm:spPr/>
      <dgm:t>
        <a:bodyPr/>
        <a:lstStyle/>
        <a:p>
          <a:endParaRPr lang="en-US"/>
        </a:p>
      </dgm:t>
    </dgm:pt>
    <dgm:pt modelId="{274BE12E-BEC7-4233-A304-5A4EB17424F7}" type="pres">
      <dgm:prSet presAssocID="{4C6479C2-1E05-4DAA-86B1-A8E05027930D}" presName="childTextHidden" presStyleLbl="bgAccFollowNode1" presStyleIdx="0" presStyleCnt="3"/>
      <dgm:spPr/>
      <dgm:t>
        <a:bodyPr/>
        <a:lstStyle/>
        <a:p>
          <a:endParaRPr lang="en-US"/>
        </a:p>
      </dgm:t>
    </dgm:pt>
    <dgm:pt modelId="{4A3056F3-8097-41EB-8291-3CBA4A50A3AA}" type="pres">
      <dgm:prSet presAssocID="{4C6479C2-1E05-4DAA-86B1-A8E05027930D}" presName="parentText" presStyleLbl="node1" presStyleIdx="0" presStyleCnt="3">
        <dgm:presLayoutVars>
          <dgm:chMax val="1"/>
          <dgm:bulletEnabled val="1"/>
        </dgm:presLayoutVars>
      </dgm:prSet>
      <dgm:spPr/>
      <dgm:t>
        <a:bodyPr/>
        <a:lstStyle/>
        <a:p>
          <a:endParaRPr lang="en-US"/>
        </a:p>
      </dgm:t>
    </dgm:pt>
    <dgm:pt modelId="{34C08981-9222-4D0A-92F9-DF013FF74D87}" type="pres">
      <dgm:prSet presAssocID="{4C6479C2-1E05-4DAA-86B1-A8E05027930D}" presName="aSpace" presStyleCnt="0"/>
      <dgm:spPr/>
    </dgm:pt>
    <dgm:pt modelId="{065FB4CD-1ECE-4FC6-9C65-4B305D658DA2}" type="pres">
      <dgm:prSet presAssocID="{87F2E5E4-1784-4471-8C61-C58D4CF1A7D5}" presName="compNode" presStyleCnt="0"/>
      <dgm:spPr/>
    </dgm:pt>
    <dgm:pt modelId="{18B831C6-E3F8-4762-8292-0FB0E16AD5A9}" type="pres">
      <dgm:prSet presAssocID="{87F2E5E4-1784-4471-8C61-C58D4CF1A7D5}" presName="noGeometry" presStyleCnt="0"/>
      <dgm:spPr/>
    </dgm:pt>
    <dgm:pt modelId="{A7F258E1-3E27-4A3F-93FE-76C88C38EFE1}" type="pres">
      <dgm:prSet presAssocID="{87F2E5E4-1784-4471-8C61-C58D4CF1A7D5}" presName="childTextVisible" presStyleLbl="bgAccFollowNode1" presStyleIdx="1" presStyleCnt="3" custScaleY="143747" custLinFactNeighborX="1713" custLinFactNeighborY="736">
        <dgm:presLayoutVars>
          <dgm:bulletEnabled val="1"/>
        </dgm:presLayoutVars>
      </dgm:prSet>
      <dgm:spPr/>
      <dgm:t>
        <a:bodyPr/>
        <a:lstStyle/>
        <a:p>
          <a:endParaRPr lang="en-US"/>
        </a:p>
      </dgm:t>
    </dgm:pt>
    <dgm:pt modelId="{FFE6BB26-63E3-44D7-9374-42634E8843B3}" type="pres">
      <dgm:prSet presAssocID="{87F2E5E4-1784-4471-8C61-C58D4CF1A7D5}" presName="childTextHidden" presStyleLbl="bgAccFollowNode1" presStyleIdx="1" presStyleCnt="3"/>
      <dgm:spPr/>
      <dgm:t>
        <a:bodyPr/>
        <a:lstStyle/>
        <a:p>
          <a:endParaRPr lang="en-US"/>
        </a:p>
      </dgm:t>
    </dgm:pt>
    <dgm:pt modelId="{84269241-2350-4087-A141-F9EE5DFC4A37}" type="pres">
      <dgm:prSet presAssocID="{87F2E5E4-1784-4471-8C61-C58D4CF1A7D5}" presName="parentText" presStyleLbl="node1" presStyleIdx="1" presStyleCnt="3">
        <dgm:presLayoutVars>
          <dgm:chMax val="1"/>
          <dgm:bulletEnabled val="1"/>
        </dgm:presLayoutVars>
      </dgm:prSet>
      <dgm:spPr/>
      <dgm:t>
        <a:bodyPr/>
        <a:lstStyle/>
        <a:p>
          <a:endParaRPr lang="en-US"/>
        </a:p>
      </dgm:t>
    </dgm:pt>
    <dgm:pt modelId="{8B60E38C-BC47-4FF7-8CF6-04057F358402}" type="pres">
      <dgm:prSet presAssocID="{87F2E5E4-1784-4471-8C61-C58D4CF1A7D5}" presName="aSpace" presStyleCnt="0"/>
      <dgm:spPr/>
    </dgm:pt>
    <dgm:pt modelId="{E6C7C524-CDBE-4126-A74F-83EE6CC2C751}" type="pres">
      <dgm:prSet presAssocID="{BB58C999-7A1F-4B00-8C2A-14C988CFE1FA}" presName="compNode" presStyleCnt="0"/>
      <dgm:spPr/>
    </dgm:pt>
    <dgm:pt modelId="{5D880C98-638E-4FBE-B802-DC7234B967CC}" type="pres">
      <dgm:prSet presAssocID="{BB58C999-7A1F-4B00-8C2A-14C988CFE1FA}" presName="noGeometry" presStyleCnt="0"/>
      <dgm:spPr/>
    </dgm:pt>
    <dgm:pt modelId="{C5F1A128-D660-436E-B849-3FD3EC1271F7}" type="pres">
      <dgm:prSet presAssocID="{BB58C999-7A1F-4B00-8C2A-14C988CFE1FA}" presName="childTextVisible" presStyleLbl="bgAccFollowNode1" presStyleIdx="2" presStyleCnt="3" custScaleY="143747">
        <dgm:presLayoutVars>
          <dgm:bulletEnabled val="1"/>
        </dgm:presLayoutVars>
      </dgm:prSet>
      <dgm:spPr/>
      <dgm:t>
        <a:bodyPr/>
        <a:lstStyle/>
        <a:p>
          <a:endParaRPr lang="en-US"/>
        </a:p>
      </dgm:t>
    </dgm:pt>
    <dgm:pt modelId="{F8711EBE-A8C7-4FF2-9F08-CBF7B66A3584}" type="pres">
      <dgm:prSet presAssocID="{BB58C999-7A1F-4B00-8C2A-14C988CFE1FA}" presName="childTextHidden" presStyleLbl="bgAccFollowNode1" presStyleIdx="2" presStyleCnt="3"/>
      <dgm:spPr/>
      <dgm:t>
        <a:bodyPr/>
        <a:lstStyle/>
        <a:p>
          <a:endParaRPr lang="en-US"/>
        </a:p>
      </dgm:t>
    </dgm:pt>
    <dgm:pt modelId="{5FA5E3DE-A028-42E7-B231-3BB27B2C5C99}" type="pres">
      <dgm:prSet presAssocID="{BB58C999-7A1F-4B00-8C2A-14C988CFE1FA}" presName="parentText" presStyleLbl="node1" presStyleIdx="2" presStyleCnt="3">
        <dgm:presLayoutVars>
          <dgm:chMax val="1"/>
          <dgm:bulletEnabled val="1"/>
        </dgm:presLayoutVars>
      </dgm:prSet>
      <dgm:spPr/>
      <dgm:t>
        <a:bodyPr/>
        <a:lstStyle/>
        <a:p>
          <a:endParaRPr lang="en-US"/>
        </a:p>
      </dgm:t>
    </dgm:pt>
  </dgm:ptLst>
  <dgm:cxnLst>
    <dgm:cxn modelId="{7E8D59E4-8717-4AA2-8521-5CD470D3F77B}" srcId="{E8CC3C06-107C-4067-8A68-826231CB166B}" destId="{BB58C999-7A1F-4B00-8C2A-14C988CFE1FA}" srcOrd="2" destOrd="0" parTransId="{98DE80F0-4233-4A06-8A6B-6A1FF9E9E99E}" sibTransId="{62F951C8-10ED-4DAB-806B-4A642182987D}"/>
    <dgm:cxn modelId="{FB89429D-9BEE-4BAB-AA9C-C8F70A50D713}" srcId="{4C6479C2-1E05-4DAA-86B1-A8E05027930D}" destId="{76757D90-7414-45F2-A5B2-00A1875A0A5B}" srcOrd="2" destOrd="0" parTransId="{39A759C2-4863-4594-B5E5-5F4E53467F1B}" sibTransId="{422DDDFA-DB27-49F5-9129-6262E1FEA445}"/>
    <dgm:cxn modelId="{12E681B2-01F8-4A60-85B0-DB43F59A27D4}" type="presOf" srcId="{48A17915-658E-4EFD-993B-D2109C61823F}" destId="{274BE12E-BEC7-4233-A304-5A4EB17424F7}" srcOrd="1" destOrd="3" presId="urn:microsoft.com/office/officeart/2005/8/layout/hProcess6"/>
    <dgm:cxn modelId="{6B095301-BCD8-4A3B-810E-AF9B992F6F24}" type="presOf" srcId="{76757D90-7414-45F2-A5B2-00A1875A0A5B}" destId="{274BE12E-BEC7-4233-A304-5A4EB17424F7}" srcOrd="1" destOrd="2" presId="urn:microsoft.com/office/officeart/2005/8/layout/hProcess6"/>
    <dgm:cxn modelId="{66CE0B1C-8202-496A-A773-385FF4089306}" type="presOf" srcId="{3DF86CB3-CCF0-4465-8582-B4DB39DC0064}" destId="{A7F258E1-3E27-4A3F-93FE-76C88C38EFE1}" srcOrd="0" destOrd="2" presId="urn:microsoft.com/office/officeart/2005/8/layout/hProcess6"/>
    <dgm:cxn modelId="{74B066DE-C30E-4C78-9A17-4CF03F2F0463}" type="presOf" srcId="{73CA109D-B3C5-478B-8F7E-DA3E53A52392}" destId="{F8711EBE-A8C7-4FF2-9F08-CBF7B66A3584}" srcOrd="1" destOrd="1" presId="urn:microsoft.com/office/officeart/2005/8/layout/hProcess6"/>
    <dgm:cxn modelId="{B230DC65-2333-4F05-817D-A810463C728B}" type="presOf" srcId="{BB58C999-7A1F-4B00-8C2A-14C988CFE1FA}" destId="{5FA5E3DE-A028-42E7-B231-3BB27B2C5C99}" srcOrd="0" destOrd="0" presId="urn:microsoft.com/office/officeart/2005/8/layout/hProcess6"/>
    <dgm:cxn modelId="{75390ADE-10BC-4AA4-B5D0-E24F4812D38D}" type="presOf" srcId="{FFF1232D-F348-49BA-BCCC-2ABB16EEFC74}" destId="{F8711EBE-A8C7-4FF2-9F08-CBF7B66A3584}" srcOrd="1" destOrd="0" presId="urn:microsoft.com/office/officeart/2005/8/layout/hProcess6"/>
    <dgm:cxn modelId="{0697065A-B3D6-4CC0-B65C-490AE12AAF5D}" srcId="{BB58C999-7A1F-4B00-8C2A-14C988CFE1FA}" destId="{4AA33094-7A72-4954-B4C6-1CB12F71274F}" srcOrd="2" destOrd="0" parTransId="{43971794-1396-4776-8586-56C4B5D41413}" sibTransId="{1671C0C1-125A-42FB-B0A2-267C92FF00C8}"/>
    <dgm:cxn modelId="{B0DD646E-B695-4DFE-8D10-28DEEA3635C8}" srcId="{87F2E5E4-1784-4471-8C61-C58D4CF1A7D5}" destId="{FEEDF642-70FD-4ACB-B821-C3E68A4F4E02}" srcOrd="0" destOrd="0" parTransId="{AE185799-A662-4DDC-92FC-37683279A917}" sibTransId="{4360E804-FF60-4005-BEB9-0D678F0719F9}"/>
    <dgm:cxn modelId="{654CA71B-5CD8-4F85-995C-EC3FB4F53C2D}" srcId="{E8CC3C06-107C-4067-8A68-826231CB166B}" destId="{87F2E5E4-1784-4471-8C61-C58D4CF1A7D5}" srcOrd="1" destOrd="0" parTransId="{C6E6AE06-97AD-42A1-B939-83E3BE3117C9}" sibTransId="{42AD0FA4-1B9E-48F6-968D-2AA4570EB587}"/>
    <dgm:cxn modelId="{DA6E57CD-856E-4109-B276-FCF5BDBC7214}" type="presOf" srcId="{48A17915-658E-4EFD-993B-D2109C61823F}" destId="{45C82164-AC37-495D-B737-CFC9537DBA2F}" srcOrd="0" destOrd="3" presId="urn:microsoft.com/office/officeart/2005/8/layout/hProcess6"/>
    <dgm:cxn modelId="{C3110018-77CF-461E-AF91-44E5028212DE}" srcId="{4C6479C2-1E05-4DAA-86B1-A8E05027930D}" destId="{3B83025B-5D03-43D9-9ED7-3BC1F58F6641}" srcOrd="1" destOrd="0" parTransId="{96116758-4D32-4AC5-8A11-363D0C8708F0}" sibTransId="{954A899D-6A7D-46AA-9C62-9C886FB15B8D}"/>
    <dgm:cxn modelId="{E6F6533A-3C97-4F52-80E4-75710E4102E5}" srcId="{87F2E5E4-1784-4471-8C61-C58D4CF1A7D5}" destId="{3DF86CB3-CCF0-4465-8582-B4DB39DC0064}" srcOrd="2" destOrd="0" parTransId="{6BF2A947-AFD6-4B5C-B2A9-5A0BA8828DEF}" sibTransId="{63B6D4D0-344A-4A3D-9E17-A97769493110}"/>
    <dgm:cxn modelId="{8E03AB7A-F7F3-44E6-9247-3045562A6195}" type="presOf" srcId="{4AA33094-7A72-4954-B4C6-1CB12F71274F}" destId="{C5F1A128-D660-436E-B849-3FD3EC1271F7}" srcOrd="0" destOrd="2" presId="urn:microsoft.com/office/officeart/2005/8/layout/hProcess6"/>
    <dgm:cxn modelId="{B5268448-6917-490C-B71F-E5209E9373E9}" type="presOf" srcId="{4C6479C2-1E05-4DAA-86B1-A8E05027930D}" destId="{4A3056F3-8097-41EB-8291-3CBA4A50A3AA}" srcOrd="0" destOrd="0" presId="urn:microsoft.com/office/officeart/2005/8/layout/hProcess6"/>
    <dgm:cxn modelId="{9D591340-10DF-4462-B250-B4B48C70C7B8}" type="presOf" srcId="{FFF1232D-F348-49BA-BCCC-2ABB16EEFC74}" destId="{C5F1A128-D660-436E-B849-3FD3EC1271F7}" srcOrd="0" destOrd="0" presId="urn:microsoft.com/office/officeart/2005/8/layout/hProcess6"/>
    <dgm:cxn modelId="{24CBCB24-EAB1-477F-84AF-BCBAA901E459}" srcId="{E8CC3C06-107C-4067-8A68-826231CB166B}" destId="{4C6479C2-1E05-4DAA-86B1-A8E05027930D}" srcOrd="0" destOrd="0" parTransId="{B958D593-710F-4E98-B86E-6CDE530CFE50}" sibTransId="{428E4112-FB49-41F8-9289-3F30F18835B0}"/>
    <dgm:cxn modelId="{07537DB6-34E5-40CB-814C-8ABD71C58029}" type="presOf" srcId="{FEEDF642-70FD-4ACB-B821-C3E68A4F4E02}" destId="{A7F258E1-3E27-4A3F-93FE-76C88C38EFE1}" srcOrd="0" destOrd="0" presId="urn:microsoft.com/office/officeart/2005/8/layout/hProcess6"/>
    <dgm:cxn modelId="{5C93B143-5D5B-4406-A960-A41FEC712C49}" srcId="{BB58C999-7A1F-4B00-8C2A-14C988CFE1FA}" destId="{73CA109D-B3C5-478B-8F7E-DA3E53A52392}" srcOrd="1" destOrd="0" parTransId="{AFCBF023-EC05-4DDF-B08F-9B3F8077D9F8}" sibTransId="{FFBC18DC-CD4D-4907-B07C-6E939E66B9CD}"/>
    <dgm:cxn modelId="{C7E52278-D503-4551-A41A-A045547DB86F}" type="presOf" srcId="{3B83025B-5D03-43D9-9ED7-3BC1F58F6641}" destId="{45C82164-AC37-495D-B737-CFC9537DBA2F}" srcOrd="0" destOrd="1" presId="urn:microsoft.com/office/officeart/2005/8/layout/hProcess6"/>
    <dgm:cxn modelId="{9C8134E2-B7B2-4577-9472-326EF826609A}" type="presOf" srcId="{76757D90-7414-45F2-A5B2-00A1875A0A5B}" destId="{45C82164-AC37-495D-B737-CFC9537DBA2F}" srcOrd="0" destOrd="2" presId="urn:microsoft.com/office/officeart/2005/8/layout/hProcess6"/>
    <dgm:cxn modelId="{1279314E-2B39-4200-BFFC-B9F573B4C961}" type="presOf" srcId="{B55BF248-1DAC-4844-9A2D-A6B8DBE28EB0}" destId="{45C82164-AC37-495D-B737-CFC9537DBA2F}" srcOrd="0" destOrd="0" presId="urn:microsoft.com/office/officeart/2005/8/layout/hProcess6"/>
    <dgm:cxn modelId="{5206E1DD-924E-44DF-9DEB-F09BFDD5E35F}" type="presOf" srcId="{3DF86CB3-CCF0-4465-8582-B4DB39DC0064}" destId="{FFE6BB26-63E3-44D7-9374-42634E8843B3}" srcOrd="1" destOrd="2" presId="urn:microsoft.com/office/officeart/2005/8/layout/hProcess6"/>
    <dgm:cxn modelId="{3B5F718F-5837-4A07-B72A-37DDB76557CB}" srcId="{BB58C999-7A1F-4B00-8C2A-14C988CFE1FA}" destId="{FFF1232D-F348-49BA-BCCC-2ABB16EEFC74}" srcOrd="0" destOrd="0" parTransId="{9CC650F5-B329-4A9F-A59C-9584B72C541F}" sibTransId="{6CE0F63F-8673-426D-9480-266F8646F90E}"/>
    <dgm:cxn modelId="{855EB992-2C14-4B74-A935-2D9B1106158F}" type="presOf" srcId="{B55BF248-1DAC-4844-9A2D-A6B8DBE28EB0}" destId="{274BE12E-BEC7-4233-A304-5A4EB17424F7}" srcOrd="1" destOrd="0" presId="urn:microsoft.com/office/officeart/2005/8/layout/hProcess6"/>
    <dgm:cxn modelId="{1FBF4CA5-3A44-4A88-A6E0-46E65BE09B68}" type="presOf" srcId="{87F2E5E4-1784-4471-8C61-C58D4CF1A7D5}" destId="{84269241-2350-4087-A141-F9EE5DFC4A37}" srcOrd="0" destOrd="0" presId="urn:microsoft.com/office/officeart/2005/8/layout/hProcess6"/>
    <dgm:cxn modelId="{D997FB4D-97D0-4277-A56E-7B9E4A88AD5E}" type="presOf" srcId="{FEEDF642-70FD-4ACB-B821-C3E68A4F4E02}" destId="{FFE6BB26-63E3-44D7-9374-42634E8843B3}" srcOrd="1" destOrd="0" presId="urn:microsoft.com/office/officeart/2005/8/layout/hProcess6"/>
    <dgm:cxn modelId="{227601A9-3639-4232-80CB-CA111D7ECA99}" srcId="{4C6479C2-1E05-4DAA-86B1-A8E05027930D}" destId="{B55BF248-1DAC-4844-9A2D-A6B8DBE28EB0}" srcOrd="0" destOrd="0" parTransId="{B718CC87-3927-4A54-923F-95DA9E4EAFDE}" sibTransId="{CA167E39-6EFE-4915-AF67-05A17AC3319D}"/>
    <dgm:cxn modelId="{1D9C66C1-0355-4EC6-B706-9EF6D279FBAD}" type="presOf" srcId="{3B83025B-5D03-43D9-9ED7-3BC1F58F6641}" destId="{274BE12E-BEC7-4233-A304-5A4EB17424F7}" srcOrd="1" destOrd="1" presId="urn:microsoft.com/office/officeart/2005/8/layout/hProcess6"/>
    <dgm:cxn modelId="{16983793-7237-4702-98F4-A2C9D0246087}" type="presOf" srcId="{F2E38E0A-9A77-4B4A-9C3E-E87402EF2D09}" destId="{A7F258E1-3E27-4A3F-93FE-76C88C38EFE1}" srcOrd="0" destOrd="1" presId="urn:microsoft.com/office/officeart/2005/8/layout/hProcess6"/>
    <dgm:cxn modelId="{C8112822-C66D-4425-8C50-7C0E2E467B87}" srcId="{4C6479C2-1E05-4DAA-86B1-A8E05027930D}" destId="{48A17915-658E-4EFD-993B-D2109C61823F}" srcOrd="3" destOrd="0" parTransId="{19A6A79B-0165-4D4A-B6CF-7F3E645CF3B4}" sibTransId="{E901A74E-FD73-4640-8A1D-352D18A08159}"/>
    <dgm:cxn modelId="{D7B14C76-7321-46FC-BA97-A57851B65B12}" type="presOf" srcId="{E8CC3C06-107C-4067-8A68-826231CB166B}" destId="{D07FE746-0EBD-4FD4-8456-74EF16CA8448}" srcOrd="0" destOrd="0" presId="urn:microsoft.com/office/officeart/2005/8/layout/hProcess6"/>
    <dgm:cxn modelId="{A86AAFDC-7DD0-4387-9242-EFDEA95EB782}" type="presOf" srcId="{F2E38E0A-9A77-4B4A-9C3E-E87402EF2D09}" destId="{FFE6BB26-63E3-44D7-9374-42634E8843B3}" srcOrd="1" destOrd="1" presId="urn:microsoft.com/office/officeart/2005/8/layout/hProcess6"/>
    <dgm:cxn modelId="{160411A8-E4B2-44DE-BAC0-B5C71EDAC304}" type="presOf" srcId="{73CA109D-B3C5-478B-8F7E-DA3E53A52392}" destId="{C5F1A128-D660-436E-B849-3FD3EC1271F7}" srcOrd="0" destOrd="1" presId="urn:microsoft.com/office/officeart/2005/8/layout/hProcess6"/>
    <dgm:cxn modelId="{5627DCC5-299F-40EB-A459-FEFFD484E591}" srcId="{87F2E5E4-1784-4471-8C61-C58D4CF1A7D5}" destId="{F2E38E0A-9A77-4B4A-9C3E-E87402EF2D09}" srcOrd="1" destOrd="0" parTransId="{08E364A6-BCD4-4555-B7F8-585E95A4712A}" sibTransId="{79C33E31-3663-4B12-9589-B256A0E0CF9B}"/>
    <dgm:cxn modelId="{671464F4-2101-487E-B4F2-40EA4B58B072}" type="presOf" srcId="{4AA33094-7A72-4954-B4C6-1CB12F71274F}" destId="{F8711EBE-A8C7-4FF2-9F08-CBF7B66A3584}" srcOrd="1" destOrd="2" presId="urn:microsoft.com/office/officeart/2005/8/layout/hProcess6"/>
    <dgm:cxn modelId="{205CF894-87B5-4121-8443-F94737BCD166}" type="presParOf" srcId="{D07FE746-0EBD-4FD4-8456-74EF16CA8448}" destId="{5F554522-9B57-487C-BE39-7288818F3FFE}" srcOrd="0" destOrd="0" presId="urn:microsoft.com/office/officeart/2005/8/layout/hProcess6"/>
    <dgm:cxn modelId="{31709847-4DAC-4868-AD47-A141EBE902AB}" type="presParOf" srcId="{5F554522-9B57-487C-BE39-7288818F3FFE}" destId="{38432DA9-CB95-4B6C-9C84-99C99CCD6108}" srcOrd="0" destOrd="0" presId="urn:microsoft.com/office/officeart/2005/8/layout/hProcess6"/>
    <dgm:cxn modelId="{E71B99D2-A940-43FD-86B1-866E24A4C899}" type="presParOf" srcId="{5F554522-9B57-487C-BE39-7288818F3FFE}" destId="{45C82164-AC37-495D-B737-CFC9537DBA2F}" srcOrd="1" destOrd="0" presId="urn:microsoft.com/office/officeart/2005/8/layout/hProcess6"/>
    <dgm:cxn modelId="{C08ED7D2-249B-4C3D-816B-7733636F002A}" type="presParOf" srcId="{5F554522-9B57-487C-BE39-7288818F3FFE}" destId="{274BE12E-BEC7-4233-A304-5A4EB17424F7}" srcOrd="2" destOrd="0" presId="urn:microsoft.com/office/officeart/2005/8/layout/hProcess6"/>
    <dgm:cxn modelId="{A25256E2-D209-4236-B299-2DC67A438E8E}" type="presParOf" srcId="{5F554522-9B57-487C-BE39-7288818F3FFE}" destId="{4A3056F3-8097-41EB-8291-3CBA4A50A3AA}" srcOrd="3" destOrd="0" presId="urn:microsoft.com/office/officeart/2005/8/layout/hProcess6"/>
    <dgm:cxn modelId="{DBD8C770-0F64-4F64-8FC7-28B3F22F1701}" type="presParOf" srcId="{D07FE746-0EBD-4FD4-8456-74EF16CA8448}" destId="{34C08981-9222-4D0A-92F9-DF013FF74D87}" srcOrd="1" destOrd="0" presId="urn:microsoft.com/office/officeart/2005/8/layout/hProcess6"/>
    <dgm:cxn modelId="{770D01B1-B8B3-439A-BA1B-9AA5C2428F27}" type="presParOf" srcId="{D07FE746-0EBD-4FD4-8456-74EF16CA8448}" destId="{065FB4CD-1ECE-4FC6-9C65-4B305D658DA2}" srcOrd="2" destOrd="0" presId="urn:microsoft.com/office/officeart/2005/8/layout/hProcess6"/>
    <dgm:cxn modelId="{7F3E6182-F0A9-4EE6-91F0-2F513DB2CD04}" type="presParOf" srcId="{065FB4CD-1ECE-4FC6-9C65-4B305D658DA2}" destId="{18B831C6-E3F8-4762-8292-0FB0E16AD5A9}" srcOrd="0" destOrd="0" presId="urn:microsoft.com/office/officeart/2005/8/layout/hProcess6"/>
    <dgm:cxn modelId="{A0411F91-9D26-44FA-BBF8-86445BE957F2}" type="presParOf" srcId="{065FB4CD-1ECE-4FC6-9C65-4B305D658DA2}" destId="{A7F258E1-3E27-4A3F-93FE-76C88C38EFE1}" srcOrd="1" destOrd="0" presId="urn:microsoft.com/office/officeart/2005/8/layout/hProcess6"/>
    <dgm:cxn modelId="{727F6405-802B-41B0-8F27-9808BB145B77}" type="presParOf" srcId="{065FB4CD-1ECE-4FC6-9C65-4B305D658DA2}" destId="{FFE6BB26-63E3-44D7-9374-42634E8843B3}" srcOrd="2" destOrd="0" presId="urn:microsoft.com/office/officeart/2005/8/layout/hProcess6"/>
    <dgm:cxn modelId="{76B56F94-7B28-483E-BC0C-A0052D219C9F}" type="presParOf" srcId="{065FB4CD-1ECE-4FC6-9C65-4B305D658DA2}" destId="{84269241-2350-4087-A141-F9EE5DFC4A37}" srcOrd="3" destOrd="0" presId="urn:microsoft.com/office/officeart/2005/8/layout/hProcess6"/>
    <dgm:cxn modelId="{14C6DED0-CC6B-4425-919D-2E690E22916B}" type="presParOf" srcId="{D07FE746-0EBD-4FD4-8456-74EF16CA8448}" destId="{8B60E38C-BC47-4FF7-8CF6-04057F358402}" srcOrd="3" destOrd="0" presId="urn:microsoft.com/office/officeart/2005/8/layout/hProcess6"/>
    <dgm:cxn modelId="{91799F72-612A-4381-AE5B-05904AD60768}" type="presParOf" srcId="{D07FE746-0EBD-4FD4-8456-74EF16CA8448}" destId="{E6C7C524-CDBE-4126-A74F-83EE6CC2C751}" srcOrd="4" destOrd="0" presId="urn:microsoft.com/office/officeart/2005/8/layout/hProcess6"/>
    <dgm:cxn modelId="{8B60E371-C333-4048-8EB1-CE449287BB4C}" type="presParOf" srcId="{E6C7C524-CDBE-4126-A74F-83EE6CC2C751}" destId="{5D880C98-638E-4FBE-B802-DC7234B967CC}" srcOrd="0" destOrd="0" presId="urn:microsoft.com/office/officeart/2005/8/layout/hProcess6"/>
    <dgm:cxn modelId="{0FCB3A48-C35F-4D6B-9CD9-1FB0B8B9747F}" type="presParOf" srcId="{E6C7C524-CDBE-4126-A74F-83EE6CC2C751}" destId="{C5F1A128-D660-436E-B849-3FD3EC1271F7}" srcOrd="1" destOrd="0" presId="urn:microsoft.com/office/officeart/2005/8/layout/hProcess6"/>
    <dgm:cxn modelId="{66B376D9-6B46-40C9-80FF-B587AF0539AA}" type="presParOf" srcId="{E6C7C524-CDBE-4126-A74F-83EE6CC2C751}" destId="{F8711EBE-A8C7-4FF2-9F08-CBF7B66A3584}" srcOrd="2" destOrd="0" presId="urn:microsoft.com/office/officeart/2005/8/layout/hProcess6"/>
    <dgm:cxn modelId="{A760AEB6-92A6-4F4E-8E05-3291217114C6}" type="presParOf" srcId="{E6C7C524-CDBE-4126-A74F-83EE6CC2C751}" destId="{5FA5E3DE-A028-42E7-B231-3BB27B2C5C99}"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82164-AC37-495D-B737-CFC9537DBA2F}">
      <dsp:nvSpPr>
        <dsp:cNvPr id="0" name=""/>
        <dsp:cNvSpPr/>
      </dsp:nvSpPr>
      <dsp:spPr>
        <a:xfrm>
          <a:off x="534441" y="423330"/>
          <a:ext cx="2121693" cy="2665971"/>
        </a:xfrm>
        <a:prstGeom prst="rightArrow">
          <a:avLst>
            <a:gd name="adj1" fmla="val 70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LTAR</a:t>
          </a:r>
          <a:endParaRPr lang="en-US" sz="1200" kern="1200" dirty="0"/>
        </a:p>
        <a:p>
          <a:pPr marL="114300" lvl="1" indent="-114300" algn="l" defTabSz="533400">
            <a:lnSpc>
              <a:spcPct val="90000"/>
            </a:lnSpc>
            <a:spcBef>
              <a:spcPct val="0"/>
            </a:spcBef>
            <a:spcAft>
              <a:spcPct val="15000"/>
            </a:spcAft>
            <a:buChar char="••"/>
          </a:pPr>
          <a:r>
            <a:rPr lang="en-US" sz="1200" kern="1200" dirty="0" smtClean="0"/>
            <a:t>Land Grant Universities</a:t>
          </a:r>
          <a:endParaRPr lang="en-US" sz="1200" kern="1200" dirty="0"/>
        </a:p>
        <a:p>
          <a:pPr marL="114300" lvl="1" indent="-114300" algn="l" defTabSz="533400">
            <a:lnSpc>
              <a:spcPct val="90000"/>
            </a:lnSpc>
            <a:spcBef>
              <a:spcPct val="0"/>
            </a:spcBef>
            <a:spcAft>
              <a:spcPct val="15000"/>
            </a:spcAft>
            <a:buChar char="••"/>
          </a:pPr>
          <a:r>
            <a:rPr lang="en-US" sz="1200" kern="1200" dirty="0" smtClean="0"/>
            <a:t>Historic aerial images</a:t>
          </a:r>
          <a:endParaRPr lang="en-US" sz="1200" kern="1200" dirty="0"/>
        </a:p>
        <a:p>
          <a:pPr marL="114300" lvl="1" indent="-114300" algn="l" defTabSz="533400">
            <a:lnSpc>
              <a:spcPct val="90000"/>
            </a:lnSpc>
            <a:spcBef>
              <a:spcPct val="0"/>
            </a:spcBef>
            <a:spcAft>
              <a:spcPct val="15000"/>
            </a:spcAft>
            <a:buChar char="••"/>
          </a:pPr>
          <a:r>
            <a:rPr lang="en-US" sz="1200" kern="1200" dirty="0" smtClean="0"/>
            <a:t>Other USDA funded geospatial data</a:t>
          </a:r>
          <a:endParaRPr lang="en-US" sz="1200" kern="1200" dirty="0"/>
        </a:p>
      </dsp:txBody>
      <dsp:txXfrm>
        <a:off x="1064865" y="823226"/>
        <a:ext cx="1034326" cy="1866179"/>
      </dsp:txXfrm>
    </dsp:sp>
    <dsp:sp modelId="{4A3056F3-8097-41EB-8291-3CBA4A50A3AA}">
      <dsp:nvSpPr>
        <dsp:cNvPr id="0" name=""/>
        <dsp:cNvSpPr/>
      </dsp:nvSpPr>
      <dsp:spPr>
        <a:xfrm>
          <a:off x="4018" y="1225893"/>
          <a:ext cx="1060846" cy="1060846"/>
        </a:xfrm>
        <a:prstGeom prst="ellipse">
          <a:avLst/>
        </a:prstGeom>
        <a:solidFill>
          <a:srgbClr val="39471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Geospatial Data</a:t>
          </a:r>
          <a:endParaRPr lang="en-US" sz="1300" kern="1200" dirty="0"/>
        </a:p>
      </dsp:txBody>
      <dsp:txXfrm>
        <a:off x="159375" y="1381250"/>
        <a:ext cx="750132" cy="750132"/>
      </dsp:txXfrm>
    </dsp:sp>
    <dsp:sp modelId="{A7F258E1-3E27-4A3F-93FE-76C88C38EFE1}">
      <dsp:nvSpPr>
        <dsp:cNvPr id="0" name=""/>
        <dsp:cNvSpPr/>
      </dsp:nvSpPr>
      <dsp:spPr>
        <a:xfrm>
          <a:off x="3355509" y="436980"/>
          <a:ext cx="2121693" cy="2665971"/>
        </a:xfrm>
        <a:prstGeom prst="rightArrow">
          <a:avLst>
            <a:gd name="adj1" fmla="val 70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Geospatial data catalog</a:t>
          </a:r>
          <a:endParaRPr lang="en-US" sz="1200" kern="1200" dirty="0"/>
        </a:p>
        <a:p>
          <a:pPr marL="114300" lvl="1" indent="-114300" algn="l" defTabSz="533400">
            <a:lnSpc>
              <a:spcPct val="90000"/>
            </a:lnSpc>
            <a:spcBef>
              <a:spcPct val="0"/>
            </a:spcBef>
            <a:spcAft>
              <a:spcPct val="15000"/>
            </a:spcAft>
            <a:buChar char="••"/>
          </a:pPr>
          <a:r>
            <a:rPr lang="en-US" sz="1200" kern="1200" dirty="0" smtClean="0"/>
            <a:t>ISO 19115 metadata</a:t>
          </a:r>
          <a:endParaRPr lang="en-US" sz="1200" kern="1200" dirty="0"/>
        </a:p>
        <a:p>
          <a:pPr marL="114300" lvl="1" indent="-114300" algn="l" defTabSz="533400">
            <a:lnSpc>
              <a:spcPct val="90000"/>
            </a:lnSpc>
            <a:spcBef>
              <a:spcPct val="0"/>
            </a:spcBef>
            <a:spcAft>
              <a:spcPct val="15000"/>
            </a:spcAft>
            <a:buChar char="••"/>
          </a:pPr>
          <a:r>
            <a:rPr lang="en-US" sz="1200" kern="1200" dirty="0" smtClean="0"/>
            <a:t>Publicly searchable</a:t>
          </a:r>
          <a:endParaRPr lang="en-US" sz="1200" kern="1200" dirty="0"/>
        </a:p>
      </dsp:txBody>
      <dsp:txXfrm>
        <a:off x="3885932" y="836876"/>
        <a:ext cx="1034326" cy="1866179"/>
      </dsp:txXfrm>
    </dsp:sp>
    <dsp:sp modelId="{84269241-2350-4087-A141-F9EE5DFC4A37}">
      <dsp:nvSpPr>
        <dsp:cNvPr id="0" name=""/>
        <dsp:cNvSpPr/>
      </dsp:nvSpPr>
      <dsp:spPr>
        <a:xfrm>
          <a:off x="2788741" y="1225893"/>
          <a:ext cx="1060846" cy="1060846"/>
        </a:xfrm>
        <a:prstGeom prst="ellipse">
          <a:avLst/>
        </a:prstGeom>
        <a:solidFill>
          <a:schemeClr val="accent1">
            <a:lumMod val="50000"/>
          </a:schemeClr>
        </a:solidFill>
        <a:ln w="762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smtClean="0"/>
            <a:t>GeoData</a:t>
          </a:r>
          <a:endParaRPr lang="en-US" sz="1300" kern="1200" dirty="0"/>
        </a:p>
      </dsp:txBody>
      <dsp:txXfrm>
        <a:off x="2944098" y="1381250"/>
        <a:ext cx="750132" cy="750132"/>
      </dsp:txXfrm>
    </dsp:sp>
    <dsp:sp modelId="{C5F1A128-D660-436E-B849-3FD3EC1271F7}">
      <dsp:nvSpPr>
        <dsp:cNvPr id="0" name=""/>
        <dsp:cNvSpPr/>
      </dsp:nvSpPr>
      <dsp:spPr>
        <a:xfrm>
          <a:off x="6103887" y="423330"/>
          <a:ext cx="2121693" cy="2665971"/>
        </a:xfrm>
        <a:prstGeom prst="rightArrow">
          <a:avLst>
            <a:gd name="adj1" fmla="val 70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All USDA/REE data records</a:t>
          </a:r>
          <a:endParaRPr lang="en-US" sz="1200" kern="1200" dirty="0"/>
        </a:p>
        <a:p>
          <a:pPr marL="114300" lvl="1" indent="-114300" algn="l" defTabSz="533400">
            <a:lnSpc>
              <a:spcPct val="90000"/>
            </a:lnSpc>
            <a:spcBef>
              <a:spcPct val="0"/>
            </a:spcBef>
            <a:spcAft>
              <a:spcPct val="15000"/>
            </a:spcAft>
            <a:buChar char="••"/>
          </a:pPr>
          <a:r>
            <a:rPr lang="en-US" sz="1200" kern="1200" dirty="0" smtClean="0"/>
            <a:t>Project Open Data metadata</a:t>
          </a:r>
          <a:endParaRPr lang="en-US" sz="1200" kern="1200" dirty="0"/>
        </a:p>
        <a:p>
          <a:pPr marL="114300" lvl="1" indent="-114300" algn="l" defTabSz="533400">
            <a:lnSpc>
              <a:spcPct val="90000"/>
            </a:lnSpc>
            <a:spcBef>
              <a:spcPct val="0"/>
            </a:spcBef>
            <a:spcAft>
              <a:spcPct val="15000"/>
            </a:spcAft>
            <a:buChar char="••"/>
          </a:pPr>
          <a:r>
            <a:rPr lang="en-US" sz="1200" kern="1200" smtClean="0"/>
            <a:t>Publicly </a:t>
          </a:r>
          <a:r>
            <a:rPr lang="en-US" sz="1200" kern="1200" dirty="0" smtClean="0"/>
            <a:t>searchable</a:t>
          </a:r>
          <a:endParaRPr lang="en-US" sz="1200" kern="1200" dirty="0"/>
        </a:p>
      </dsp:txBody>
      <dsp:txXfrm>
        <a:off x="6634311" y="823226"/>
        <a:ext cx="1034326" cy="1866179"/>
      </dsp:txXfrm>
    </dsp:sp>
    <dsp:sp modelId="{5FA5E3DE-A028-42E7-B231-3BB27B2C5C99}">
      <dsp:nvSpPr>
        <dsp:cNvPr id="0" name=""/>
        <dsp:cNvSpPr/>
      </dsp:nvSpPr>
      <dsp:spPr>
        <a:xfrm>
          <a:off x="5573464" y="1225893"/>
          <a:ext cx="1060846" cy="1060846"/>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Ag Data Commons</a:t>
          </a:r>
          <a:endParaRPr lang="en-US" sz="1300" kern="1200" dirty="0"/>
        </a:p>
      </dsp:txBody>
      <dsp:txXfrm>
        <a:off x="5728821" y="1381250"/>
        <a:ext cx="750132" cy="7501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EE527D-0590-4B52-A742-2257148A7530}" type="datetimeFigureOut">
              <a:rPr lang="en-US" smtClean="0"/>
              <a:t>11/16/2018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BAFCD-9043-4685-81E8-848DE71DD603}" type="slidenum">
              <a:rPr lang="en-US" smtClean="0"/>
              <a:t>‹#›</a:t>
            </a:fld>
            <a:endParaRPr lang="en-US"/>
          </a:p>
        </p:txBody>
      </p:sp>
    </p:spTree>
    <p:extLst>
      <p:ext uri="{BB962C8B-B14F-4D97-AF65-F5344CB8AC3E}">
        <p14:creationId xmlns:p14="http://schemas.microsoft.com/office/powerpoint/2010/main" val="125804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a:t>
            </a:fld>
            <a:endParaRPr lang="en-US" dirty="0"/>
          </a:p>
        </p:txBody>
      </p:sp>
    </p:spTree>
    <p:extLst>
      <p:ext uri="{BB962C8B-B14F-4D97-AF65-F5344CB8AC3E}">
        <p14:creationId xmlns:p14="http://schemas.microsoft.com/office/powerpoint/2010/main" val="4218635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Whenever possible, users should draw</a:t>
            </a:r>
            <a:r>
              <a:rPr lang="en-US" baseline="0" dirty="0" smtClean="0"/>
              <a:t> from reusable components when creating their metadata records. These components are mainly used for contact information. People, organizations, and agencies responsible for or connected to the data are, for the most part, are created as reusable components that are used for the resource point of contact, metadata point of contact, creators, authors, primary investigators, and processors, among other applications. </a:t>
            </a:r>
          </a:p>
          <a:p>
            <a:endParaRPr lang="en-US" baseline="0" dirty="0" smtClean="0"/>
          </a:p>
          <a:p>
            <a:r>
              <a:rPr lang="en-US" baseline="0" dirty="0" smtClean="0"/>
              <a:t>We encourage reusable components for a few reasons. These components save time, cut back on errors, and make it easier to update large groups of records at once if information changes or needs to be updated. We will look at how these components work during the demo.</a:t>
            </a:r>
            <a:endParaRPr lang="en-US" dirty="0"/>
          </a:p>
        </p:txBody>
      </p:sp>
      <p:sp>
        <p:nvSpPr>
          <p:cNvPr id="4" name="Slide Number Placeholder 3"/>
          <p:cNvSpPr>
            <a:spLocks noGrp="1"/>
          </p:cNvSpPr>
          <p:nvPr>
            <p:ph type="sldNum" sz="quarter" idx="10"/>
          </p:nvPr>
        </p:nvSpPr>
        <p:spPr/>
        <p:txBody>
          <a:bodyPr/>
          <a:lstStyle/>
          <a:p>
            <a:fld id="{02DBAFCD-9043-4685-81E8-848DE71DD603}" type="slidenum">
              <a:rPr lang="en-US" smtClean="0"/>
              <a:t>10</a:t>
            </a:fld>
            <a:endParaRPr lang="en-US"/>
          </a:p>
        </p:txBody>
      </p:sp>
    </p:spTree>
    <p:extLst>
      <p:ext uri="{BB962C8B-B14F-4D97-AF65-F5344CB8AC3E}">
        <p14:creationId xmlns:p14="http://schemas.microsoft.com/office/powerpoint/2010/main" val="204957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also review process steps, parent-child relationships, linking to external data and resources, validating records, and more in a minute during the demo, because these components are also important parts of the ISO 19115 metadata creation. </a:t>
            </a:r>
          </a:p>
          <a:p>
            <a:endParaRPr lang="en-US" baseline="0" dirty="0" smtClean="0"/>
          </a:p>
          <a:p>
            <a:r>
              <a:rPr lang="en-US" baseline="0" dirty="0" smtClean="0"/>
              <a:t>If at any point you have questions about any aspect of </a:t>
            </a:r>
            <a:r>
              <a:rPr lang="en-US" baseline="0" dirty="0" err="1" smtClean="0"/>
              <a:t>GeoData</a:t>
            </a:r>
            <a:r>
              <a:rPr lang="en-US" baseline="0" dirty="0" smtClean="0"/>
              <a:t>, visit the user manual and review checklist by choosing the Help button in the menu bar of the </a:t>
            </a:r>
            <a:r>
              <a:rPr lang="en-US" baseline="0" dirty="0" err="1" smtClean="0"/>
              <a:t>GeoData</a:t>
            </a:r>
            <a:r>
              <a:rPr lang="en-US" baseline="0" dirty="0" smtClean="0"/>
              <a:t> site. That documentation goes into much more depth than I can cover in an hour.</a:t>
            </a:r>
            <a:endParaRPr lang="en-US" dirty="0"/>
          </a:p>
        </p:txBody>
      </p:sp>
      <p:sp>
        <p:nvSpPr>
          <p:cNvPr id="4" name="Slide Number Placeholder 3"/>
          <p:cNvSpPr>
            <a:spLocks noGrp="1"/>
          </p:cNvSpPr>
          <p:nvPr>
            <p:ph type="sldNum" sz="quarter" idx="10"/>
          </p:nvPr>
        </p:nvSpPr>
        <p:spPr/>
        <p:txBody>
          <a:bodyPr/>
          <a:lstStyle/>
          <a:p>
            <a:fld id="{02DBAFCD-9043-4685-81E8-848DE71DD603}" type="slidenum">
              <a:rPr lang="en-US" smtClean="0"/>
              <a:t>11</a:t>
            </a:fld>
            <a:endParaRPr lang="en-US"/>
          </a:p>
        </p:txBody>
      </p:sp>
    </p:spTree>
    <p:extLst>
      <p:ext uri="{BB962C8B-B14F-4D97-AF65-F5344CB8AC3E}">
        <p14:creationId xmlns:p14="http://schemas.microsoft.com/office/powerpoint/2010/main" val="2568719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last thing to mention before we jump</a:t>
            </a:r>
            <a:r>
              <a:rPr lang="en-US" baseline="0" dirty="0" smtClean="0"/>
              <a:t> to the demo is the workflow process. </a:t>
            </a:r>
            <a:r>
              <a:rPr lang="en-US" dirty="0" smtClean="0"/>
              <a:t>Users have the ability to edit their record drafts prior to publication, and there is now a workflow in place to move completed drafts from hidden to published. I want to list the</a:t>
            </a:r>
            <a:r>
              <a:rPr lang="en-US" baseline="0" dirty="0" smtClean="0"/>
              <a:t> steps</a:t>
            </a:r>
            <a:r>
              <a:rPr lang="en-US" dirty="0" smtClean="0"/>
              <a:t> here for future reference for anyone out there who is ready to submit records, but we will look at this process</a:t>
            </a:r>
            <a:r>
              <a:rPr lang="en-US" baseline="0" dirty="0" smtClean="0"/>
              <a:t> more closely during the demo</a:t>
            </a:r>
            <a:r>
              <a:rPr lang="en-US" dirty="0" smtClean="0"/>
              <a:t>. </a:t>
            </a:r>
          </a:p>
          <a:p>
            <a:endParaRPr lang="en-US" dirty="0" smtClean="0"/>
          </a:p>
          <a:p>
            <a:r>
              <a:rPr lang="en-US" dirty="0" smtClean="0"/>
              <a:t>And now we will jump to </a:t>
            </a:r>
            <a:r>
              <a:rPr lang="en-US" dirty="0" err="1" smtClean="0"/>
              <a:t>GeoData</a:t>
            </a:r>
            <a:r>
              <a:rPr lang="en-US" baseline="0" dirty="0" smtClean="0"/>
              <a:t> to look at some of these features in the actual interface.</a:t>
            </a:r>
          </a:p>
        </p:txBody>
      </p:sp>
      <p:sp>
        <p:nvSpPr>
          <p:cNvPr id="4" name="Slide Number Placeholder 3"/>
          <p:cNvSpPr>
            <a:spLocks noGrp="1"/>
          </p:cNvSpPr>
          <p:nvPr>
            <p:ph type="sldNum" sz="quarter" idx="10"/>
          </p:nvPr>
        </p:nvSpPr>
        <p:spPr/>
        <p:txBody>
          <a:bodyPr/>
          <a:lstStyle/>
          <a:p>
            <a:fld id="{02DBAFCD-9043-4685-81E8-848DE71DD603}" type="slidenum">
              <a:rPr lang="en-US" smtClean="0"/>
              <a:t>12</a:t>
            </a:fld>
            <a:endParaRPr lang="en-US"/>
          </a:p>
        </p:txBody>
      </p:sp>
    </p:spTree>
    <p:extLst>
      <p:ext uri="{BB962C8B-B14F-4D97-AF65-F5344CB8AC3E}">
        <p14:creationId xmlns:p14="http://schemas.microsoft.com/office/powerpoint/2010/main" val="429721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Here are a few links you might find helpful, including the URLs to NAL </a:t>
            </a:r>
            <a:r>
              <a:rPr lang="en-US" dirty="0" err="1" smtClean="0"/>
              <a:t>GeoData</a:t>
            </a:r>
            <a:r>
              <a:rPr lang="en-US" dirty="0" smtClean="0"/>
              <a:t> [https://geodata.nal.usda.gov/geonetwork/], the ISO 19115 standard [https://www.iso.org/standard/32579.html], </a:t>
            </a:r>
            <a:r>
              <a:rPr lang="en-US" dirty="0" err="1" smtClean="0"/>
              <a:t>GeoNetwork</a:t>
            </a:r>
            <a:r>
              <a:rPr lang="en-US" baseline="0" dirty="0" smtClean="0"/>
              <a:t> </a:t>
            </a:r>
            <a:r>
              <a:rPr lang="en-US" dirty="0" smtClean="0"/>
              <a:t>[https://www.geonetwork-opensource.org/],</a:t>
            </a:r>
            <a:r>
              <a:rPr lang="en-US" baseline="0" dirty="0" smtClean="0"/>
              <a:t> </a:t>
            </a:r>
            <a:r>
              <a:rPr lang="en-US" dirty="0" smtClean="0"/>
              <a:t>and the Ag Data Commons [https://data.nal.usda.gov/]. If you have any questions or comments, please contact us at NAL-GeoData@ars.usda.gov.</a:t>
            </a:r>
            <a:r>
              <a:rPr lang="en-US" baseline="0" dirty="0" smtClean="0"/>
              <a:t> We are still developing </a:t>
            </a:r>
            <a:r>
              <a:rPr lang="en-US" baseline="0" dirty="0" err="1" smtClean="0"/>
              <a:t>GeoData</a:t>
            </a:r>
            <a:r>
              <a:rPr lang="en-US" baseline="0" dirty="0" smtClean="0"/>
              <a:t> and would very much like to know how this might fit with your own workflows if you are a USDA researcher. Let us know what features and functionality are important to you, and we will take that feedback into consideration moving forward. </a:t>
            </a: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13</a:t>
            </a:fld>
            <a:endParaRPr lang="en-US" dirty="0"/>
          </a:p>
        </p:txBody>
      </p:sp>
    </p:spTree>
    <p:extLst>
      <p:ext uri="{BB962C8B-B14F-4D97-AF65-F5344CB8AC3E}">
        <p14:creationId xmlns:p14="http://schemas.microsoft.com/office/powerpoint/2010/main" val="2155799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Hello, and welcome to the Ag Data Commons monthly webinar series. My name is Erin Antognoli, Ag Data Commons and </a:t>
            </a:r>
            <a:r>
              <a:rPr lang="en-US" sz="1200" kern="1200" dirty="0" err="1" smtClean="0">
                <a:solidFill>
                  <a:schemeClr val="tx1"/>
                </a:solidFill>
                <a:effectLst/>
                <a:latin typeface="+mn-lt"/>
                <a:ea typeface="+mn-ea"/>
                <a:cs typeface="+mn-cs"/>
              </a:rPr>
              <a:t>GeoData</a:t>
            </a:r>
            <a:r>
              <a:rPr lang="en-US" sz="1200" kern="1200" dirty="0" smtClean="0">
                <a:solidFill>
                  <a:schemeClr val="tx1"/>
                </a:solidFill>
                <a:effectLst/>
                <a:latin typeface="+mn-lt"/>
                <a:ea typeface="+mn-ea"/>
                <a:cs typeface="+mn-cs"/>
              </a:rPr>
              <a:t> curator,</a:t>
            </a:r>
            <a:r>
              <a:rPr lang="en-US" sz="120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metadata librarian. Today’s webinar, </a:t>
            </a:r>
            <a:r>
              <a:rPr lang="en-US" sz="1200" i="1" kern="1200" dirty="0" smtClean="0">
                <a:solidFill>
                  <a:schemeClr val="tx1"/>
                </a:solidFill>
                <a:effectLst/>
                <a:latin typeface="+mn-lt"/>
                <a:ea typeface="+mn-ea"/>
                <a:cs typeface="+mn-cs"/>
              </a:rPr>
              <a:t>Introduction to </a:t>
            </a:r>
            <a:r>
              <a:rPr lang="en-US" sz="1200" i="1" kern="1200" dirty="0" err="1" smtClean="0">
                <a:solidFill>
                  <a:schemeClr val="tx1"/>
                </a:solidFill>
                <a:effectLst/>
                <a:latin typeface="+mn-lt"/>
                <a:ea typeface="+mn-ea"/>
                <a:cs typeface="+mn-cs"/>
              </a:rPr>
              <a:t>GeoData</a:t>
            </a:r>
            <a:r>
              <a:rPr lang="en-US" sz="1200" kern="1200" dirty="0" smtClean="0">
                <a:solidFill>
                  <a:schemeClr val="tx1"/>
                </a:solidFill>
                <a:effectLst/>
                <a:latin typeface="+mn-lt"/>
                <a:ea typeface="+mn-ea"/>
                <a:cs typeface="+mn-cs"/>
              </a:rPr>
              <a:t>, will begin momentarily, but first I want to go through a few minor housekeeping items. Your audio should have been muted upon entering the webinar - please leave audio muted to avoid feedback. Feel free to submit questions at any point throughout the webinar using the chat box, which should be on the right hand side of your WebEx window, and we will open for questions at the end of the presentation.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Following the presentation, providing there are no glitches or other technical issues, the webinar recording will be available through the link provided on our webinar page, which can be found in the About section of the Ag Data Commons menu. </a:t>
            </a:r>
          </a:p>
        </p:txBody>
      </p:sp>
      <p:sp>
        <p:nvSpPr>
          <p:cNvPr id="4" name="Slide Number Placeholder 3"/>
          <p:cNvSpPr>
            <a:spLocks noGrp="1"/>
          </p:cNvSpPr>
          <p:nvPr>
            <p:ph type="sldNum" sz="quarter" idx="10"/>
          </p:nvPr>
        </p:nvSpPr>
        <p:spPr/>
        <p:txBody>
          <a:bodyPr/>
          <a:lstStyle/>
          <a:p>
            <a:fld id="{AFF99249-B50D-4019-9F2D-12FD7B54A157}" type="slidenum">
              <a:rPr lang="en-US" smtClean="0">
                <a:solidFill>
                  <a:prstClr val="black"/>
                </a:solidFill>
                <a:latin typeface="Calibri"/>
              </a:rPr>
              <a:pPr/>
              <a:t>2</a:t>
            </a:fld>
            <a:endParaRPr lang="en-US" dirty="0">
              <a:solidFill>
                <a:prstClr val="black"/>
              </a:solidFill>
              <a:latin typeface="Calibri"/>
            </a:endParaRPr>
          </a:p>
        </p:txBody>
      </p:sp>
    </p:spTree>
    <p:extLst>
      <p:ext uri="{BB962C8B-B14F-4D97-AF65-F5344CB8AC3E}">
        <p14:creationId xmlns:p14="http://schemas.microsoft.com/office/powerpoint/2010/main" val="1327903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During this webinar we will cover:</a:t>
            </a:r>
          </a:p>
          <a:p>
            <a:r>
              <a:rPr lang="en-US" sz="1200" dirty="0" smtClean="0"/>
              <a:t>An overview of </a:t>
            </a:r>
            <a:r>
              <a:rPr lang="en-US" sz="1200" dirty="0" err="1" smtClean="0"/>
              <a:t>GeoData</a:t>
            </a:r>
            <a:r>
              <a:rPr lang="en-US" sz="1200" dirty="0" smtClean="0"/>
              <a:t>, what types of information it includes, and how to use the catalog,</a:t>
            </a:r>
          </a:p>
          <a:p>
            <a:r>
              <a:rPr lang="en-US" sz="1200" dirty="0" smtClean="0"/>
              <a:t>General best practices for filling out the metadata form, including mandatory and preferred fields,</a:t>
            </a:r>
          </a:p>
          <a:p>
            <a:r>
              <a:rPr lang="en-US" sz="1200" dirty="0" smtClean="0"/>
              <a:t>Controlled vocabularies, covering some of the primary thesauri and taxonomies and reviewing how they work within the </a:t>
            </a:r>
            <a:r>
              <a:rPr lang="en-US" sz="1200" dirty="0" err="1" smtClean="0"/>
              <a:t>GeoData</a:t>
            </a:r>
            <a:r>
              <a:rPr lang="en-US" sz="1200" dirty="0" smtClean="0"/>
              <a:t> system,</a:t>
            </a:r>
          </a:p>
          <a:p>
            <a:r>
              <a:rPr lang="en-US" sz="1200" dirty="0" smtClean="0"/>
              <a:t>Reusable components, including what type of information is already in the system and how to populate the fields automatically,</a:t>
            </a:r>
          </a:p>
          <a:p>
            <a:r>
              <a:rPr lang="en-US" sz="1200" dirty="0" smtClean="0"/>
              <a:t>And Submitting records for review and how to move through the workflow to get a record published.</a:t>
            </a:r>
          </a:p>
          <a:p>
            <a:r>
              <a:rPr lang="en-US" sz="1200" dirty="0" smtClean="0"/>
              <a:t>We</a:t>
            </a:r>
            <a:r>
              <a:rPr lang="en-US" sz="1200" baseline="0" dirty="0" smtClean="0"/>
              <a:t> will then move into a live demo of </a:t>
            </a:r>
            <a:r>
              <a:rPr lang="en-US" sz="1200" baseline="0" dirty="0" err="1" smtClean="0"/>
              <a:t>GeoData</a:t>
            </a:r>
            <a:r>
              <a:rPr lang="en-US" sz="1200" baseline="0" dirty="0" smtClean="0"/>
              <a:t>, </a:t>
            </a:r>
            <a:endParaRPr lang="en-US" sz="1200" dirty="0" smtClean="0"/>
          </a:p>
          <a:p>
            <a:r>
              <a:rPr lang="en-US" sz="1200" dirty="0" smtClean="0"/>
              <a:t>And finish up with time for</a:t>
            </a:r>
            <a:r>
              <a:rPr lang="en-US" sz="1200" baseline="0" dirty="0" smtClean="0"/>
              <a:t> questions.</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3</a:t>
            </a:fld>
            <a:endParaRPr lang="en-US" dirty="0"/>
          </a:p>
        </p:txBody>
      </p:sp>
    </p:spTree>
    <p:extLst>
      <p:ext uri="{BB962C8B-B14F-4D97-AF65-F5344CB8AC3E}">
        <p14:creationId xmlns:p14="http://schemas.microsoft.com/office/powerpoint/2010/main" val="2124150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GeoData</a:t>
            </a:r>
            <a:r>
              <a:rPr lang="en-US" dirty="0" smtClean="0"/>
              <a:t> is the prototype catalog for geospatial data funded in part or full by the</a:t>
            </a:r>
            <a:r>
              <a:rPr lang="en-US" baseline="0" dirty="0" smtClean="0"/>
              <a:t> Agricultural Research Service. This data can include the Long Term Agroecosystem Research Network, land grant universities, and historic aerial imagery funded by the USDA.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Metadata records are either created directly in </a:t>
            </a:r>
            <a:r>
              <a:rPr lang="en-US" baseline="0" dirty="0" err="1" smtClean="0"/>
              <a:t>GeoData</a:t>
            </a:r>
            <a:r>
              <a:rPr lang="en-US" baseline="0" dirty="0" smtClean="0"/>
              <a:t> using a form for the geospatial ISO standards, or ingested in bulk from existing records stored elsewhere. </a:t>
            </a:r>
            <a:r>
              <a:rPr lang="en-US" baseline="0" dirty="0" err="1" smtClean="0"/>
              <a:t>GeoData</a:t>
            </a:r>
            <a:r>
              <a:rPr lang="en-US" baseline="0" dirty="0" smtClean="0"/>
              <a:t> houses the ISO metadata records only, and is not a data repository. The catalog is currently publicly searchable, and the URL at the bottom right of each slide will take you there [</a:t>
            </a:r>
            <a:r>
              <a:rPr lang="en-US" dirty="0" smtClean="0"/>
              <a:t>https://geodata.nal.usda.gov/geonetwork]</a:t>
            </a:r>
            <a:r>
              <a:rPr lang="en-US"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Geospatial metadata records from </a:t>
            </a:r>
            <a:r>
              <a:rPr lang="en-US" baseline="0" dirty="0" err="1" smtClean="0"/>
              <a:t>GeoData</a:t>
            </a:r>
            <a:r>
              <a:rPr lang="en-US" baseline="0" dirty="0" smtClean="0"/>
              <a:t> are harvested into the Ag Data Commons, which is a repository and catalog for all USDA funded research. The Ag Data Commons is searchable by filter facets as well as a text search, so users can separate out different types of data. And finally, from the Ag Data Commons, records that listed the Agricultural Research Service as their Bureau Code are harvested into Data.gov.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FGDC policy drivers provide context for this workflow, and those can be found at the link in the box on the lower left of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[https://www.fgdc.gov/policyandplanning]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PA Comments: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We may want to describe the Interagency Federal Geographic Data Committee (FGDC) policy drivers (OMB circular A-16, etc.), because they provide the context for moving data through ADC to data.gov and the imperative for ISO 19115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That said, does it make sense to present this more explicitly as a Department wide solution rather than just an ARS? Of course, I defer to you on this, but perhaps framing it as a department wide thing coming from OMB paints a more “institutional” picture…if that doesn’t resonate with you don’t worry about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2DBAFCD-9043-4685-81E8-848DE71DD603}" type="slidenum">
              <a:rPr lang="en-US" smtClean="0"/>
              <a:t>4</a:t>
            </a:fld>
            <a:endParaRPr lang="en-US"/>
          </a:p>
        </p:txBody>
      </p:sp>
    </p:spTree>
    <p:extLst>
      <p:ext uri="{BB962C8B-B14F-4D97-AF65-F5344CB8AC3E}">
        <p14:creationId xmlns:p14="http://schemas.microsoft.com/office/powerpoint/2010/main" val="1254483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sometimes asked why we don’t just create the records directly in the Ag Data</a:t>
            </a:r>
            <a:r>
              <a:rPr lang="en-US" baseline="0" dirty="0" smtClean="0"/>
              <a:t> Commons, since they eventually end up there anyway. The main reason is the metadata standards used. Ag Data Commons uses the Project Open Data standard, which is largely insufficient for geospatial data.</a:t>
            </a:r>
          </a:p>
          <a:p>
            <a:endParaRPr lang="en-US" dirty="0" smtClean="0"/>
          </a:p>
          <a:p>
            <a:r>
              <a:rPr lang="en-US" dirty="0" err="1" smtClean="0"/>
              <a:t>GeoData</a:t>
            </a:r>
            <a:r>
              <a:rPr lang="en-US" dirty="0" smtClean="0"/>
              <a:t> is based on </a:t>
            </a:r>
            <a:r>
              <a:rPr lang="en-US" dirty="0" err="1" smtClean="0"/>
              <a:t>GeoNetwork</a:t>
            </a:r>
            <a:r>
              <a:rPr lang="en-US" dirty="0" smtClean="0"/>
              <a:t> open source software, and allows</a:t>
            </a:r>
            <a:r>
              <a:rPr lang="en-US" baseline="0" dirty="0" smtClean="0"/>
              <a:t> users to create ISO 19115 compliant metadata as well as feature catalogs. ISO 19115 is the international standard for geospatial data, and is designed to meet the needs of the geospatial community. The standard is robust, and contains over 400 fields.</a:t>
            </a:r>
          </a:p>
          <a:p>
            <a:endParaRPr lang="en-US" baseline="0" dirty="0" smtClean="0"/>
          </a:p>
          <a:p>
            <a:r>
              <a:rPr lang="en-US" baseline="0" dirty="0" err="1" smtClean="0"/>
              <a:t>GeoData’s</a:t>
            </a:r>
            <a:r>
              <a:rPr lang="en-US" baseline="0" dirty="0" smtClean="0"/>
              <a:t> online metadata form helps simplify the process of creating this ISO 19115 compliant metadata. The way the form is structured helps focus attention on the relevant information, since hundreds of elements can be overwhelming. The interface provides a validation mechanism against the relevant schemas to ensure compliance with the standard. Records can also be ingested in bulk, and we have worked with transforms to convert other metadata formats to ISO 19115.</a:t>
            </a:r>
          </a:p>
          <a:p>
            <a:endParaRPr lang="en-US" baseline="0" dirty="0" smtClean="0"/>
          </a:p>
          <a:p>
            <a:r>
              <a:rPr lang="en-US" baseline="0" dirty="0" smtClean="0"/>
              <a:t>Once the metadata is ingested into Ag Data Commons, the record there is in Project Open Data, but the ISO 19115 metadata record from </a:t>
            </a:r>
            <a:r>
              <a:rPr lang="en-US" baseline="0" dirty="0" err="1" smtClean="0"/>
              <a:t>GeoData</a:t>
            </a:r>
            <a:r>
              <a:rPr lang="en-US" baseline="0" dirty="0" smtClean="0"/>
              <a:t> is also attached for those researchers who require it.</a:t>
            </a:r>
            <a:endParaRPr lang="en-US" dirty="0"/>
          </a:p>
        </p:txBody>
      </p:sp>
      <p:sp>
        <p:nvSpPr>
          <p:cNvPr id="4" name="Slide Number Placeholder 3"/>
          <p:cNvSpPr>
            <a:spLocks noGrp="1"/>
          </p:cNvSpPr>
          <p:nvPr>
            <p:ph type="sldNum" sz="quarter" idx="10"/>
          </p:nvPr>
        </p:nvSpPr>
        <p:spPr/>
        <p:txBody>
          <a:bodyPr/>
          <a:lstStyle/>
          <a:p>
            <a:fld id="{02DBAFCD-9043-4685-81E8-848DE71DD603}" type="slidenum">
              <a:rPr lang="en-US" smtClean="0"/>
              <a:t>5</a:t>
            </a:fld>
            <a:endParaRPr lang="en-US"/>
          </a:p>
        </p:txBody>
      </p:sp>
    </p:spTree>
    <p:extLst>
      <p:ext uri="{BB962C8B-B14F-4D97-AF65-F5344CB8AC3E}">
        <p14:creationId xmlns:p14="http://schemas.microsoft.com/office/powerpoint/2010/main" val="1288676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providing a way to create valid ISO metadata, we </a:t>
            </a:r>
            <a:r>
              <a:rPr lang="en-US" baseline="0" dirty="0" smtClean="0"/>
              <a:t>encourage best practices for geospatial metadata records. This list contains some key best practices, and we will review them more in the actual form, which we will jump to shortly. </a:t>
            </a:r>
          </a:p>
          <a:p>
            <a:endParaRPr lang="en-US" baseline="0" dirty="0" smtClean="0"/>
          </a:p>
          <a:p>
            <a:r>
              <a:rPr lang="en-US" baseline="0" dirty="0" smtClean="0"/>
              <a:t>Your title should be descriptive and should briefly summarize the dataset. Make this title something that distinguishes this dataset from others. A data description, location name, time frame, and other characteristics are good starting points for formatting a title. Make sure the title is not too broad, because otherwise it won’t be very useful to someone searching for data.</a:t>
            </a:r>
          </a:p>
          <a:p>
            <a:endParaRPr lang="en-US" baseline="0" dirty="0" smtClean="0"/>
          </a:p>
          <a:p>
            <a:r>
              <a:rPr lang="en-US" baseline="0" dirty="0" smtClean="0"/>
              <a:t>Your abstract should summarize the who, what, when, where, why, and how of the data. Start with the most important information. Move any information relating to the purpose of collecting the data to the purpose field. Make sure you describe the data and not the publication. Publications have their own fields and can be linked to separately. </a:t>
            </a:r>
          </a:p>
          <a:p>
            <a:endParaRPr lang="en-US" baseline="0" dirty="0" smtClean="0"/>
          </a:p>
          <a:p>
            <a:r>
              <a:rPr lang="en-US" baseline="0" dirty="0" smtClean="0"/>
              <a:t>Assign at least one point of contact for your data. The record won’t validate without this information. Also make sure the metadata record author is credited.</a:t>
            </a:r>
          </a:p>
          <a:p>
            <a:endParaRPr lang="en-US" baseline="0" dirty="0" smtClean="0"/>
          </a:p>
          <a:p>
            <a:r>
              <a:rPr lang="en-US" baseline="0" dirty="0" smtClean="0"/>
              <a:t>Make sure the temporal extent is correct by filling in both a beginning and end date. Ongoing data collection should be marked as such, rather than leaving the field blank. </a:t>
            </a:r>
          </a:p>
          <a:p>
            <a:endParaRPr lang="en-US" baseline="0" dirty="0" smtClean="0"/>
          </a:p>
          <a:p>
            <a:r>
              <a:rPr lang="en-US" baseline="0" dirty="0" smtClean="0"/>
              <a:t>The location, or geographic extent, should contain a bounding box that closely corresponds to the location where the data were collected. A box that is too large is not useful, does not represent the data well, and creates false positives for search and discovery.</a:t>
            </a:r>
          </a:p>
          <a:p>
            <a:endParaRPr lang="en-US" baseline="0" dirty="0" smtClean="0"/>
          </a:p>
          <a:p>
            <a:r>
              <a:rPr lang="en-US" baseline="0" dirty="0" smtClean="0"/>
              <a:t>Keywords should represent the significant aspects of the data, and also be applied appropriately for administrative purposes.</a:t>
            </a:r>
          </a:p>
          <a:p>
            <a:endParaRPr lang="en-US" baseline="0" dirty="0" smtClean="0"/>
          </a:p>
          <a:p>
            <a:r>
              <a:rPr lang="en-US" baseline="0" dirty="0" smtClean="0"/>
              <a:t>And finally, reusable components should be used whenever possible.</a:t>
            </a:r>
          </a:p>
          <a:p>
            <a:endParaRPr lang="en-US" baseline="0" dirty="0" smtClean="0"/>
          </a:p>
          <a:p>
            <a:r>
              <a:rPr lang="en-US" baseline="0" dirty="0" smtClean="0"/>
              <a:t>This was a very quick rundown, but all of this information and more is included in a Review section in the user manual on the </a:t>
            </a:r>
            <a:r>
              <a:rPr lang="en-US" baseline="0" dirty="0" err="1" smtClean="0"/>
              <a:t>GeoData</a:t>
            </a:r>
            <a:r>
              <a:rPr lang="en-US" baseline="0" dirty="0" smtClean="0"/>
              <a:t> site. We provide a checklist for reviewing metadata before submission that we encourage everyone to follow when completing their records.</a:t>
            </a:r>
          </a:p>
          <a:p>
            <a:endParaRPr lang="en-US" dirty="0"/>
          </a:p>
        </p:txBody>
      </p:sp>
      <p:sp>
        <p:nvSpPr>
          <p:cNvPr id="4" name="Slide Number Placeholder 3"/>
          <p:cNvSpPr>
            <a:spLocks noGrp="1"/>
          </p:cNvSpPr>
          <p:nvPr>
            <p:ph type="sldNum" sz="quarter" idx="10"/>
          </p:nvPr>
        </p:nvSpPr>
        <p:spPr/>
        <p:txBody>
          <a:bodyPr/>
          <a:lstStyle/>
          <a:p>
            <a:fld id="{02DBAFCD-9043-4685-81E8-848DE71DD603}" type="slidenum">
              <a:rPr lang="en-US" smtClean="0"/>
              <a:t>6</a:t>
            </a:fld>
            <a:endParaRPr lang="en-US"/>
          </a:p>
        </p:txBody>
      </p:sp>
    </p:spTree>
    <p:extLst>
      <p:ext uri="{BB962C8B-B14F-4D97-AF65-F5344CB8AC3E}">
        <p14:creationId xmlns:p14="http://schemas.microsoft.com/office/powerpoint/2010/main" val="1229301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mentioned keywords in the last slide, and I want to go into a little more depth about controlled vocabularies.</a:t>
            </a:r>
            <a:r>
              <a:rPr lang="en-US" baseline="0" dirty="0" smtClean="0"/>
              <a:t> </a:t>
            </a:r>
            <a:r>
              <a:rPr lang="en-US" dirty="0" err="1" smtClean="0"/>
              <a:t>GeoData</a:t>
            </a:r>
            <a:r>
              <a:rPr lang="en-US" baseline="0" dirty="0" smtClean="0"/>
              <a:t> employs a variety of controlled vocabularies to help standardize keywords and descriptive information. </a:t>
            </a:r>
          </a:p>
          <a:p>
            <a:endParaRPr lang="en-US" dirty="0" smtClean="0"/>
          </a:p>
          <a:p>
            <a:r>
              <a:rPr lang="en-US" dirty="0" smtClean="0"/>
              <a:t>Controlled vocabularies incorporated into </a:t>
            </a:r>
            <a:r>
              <a:rPr lang="en-US" dirty="0" err="1" smtClean="0"/>
              <a:t>GeoData</a:t>
            </a:r>
            <a:r>
              <a:rPr lang="en-US" dirty="0" smtClean="0"/>
              <a:t> include</a:t>
            </a:r>
          </a:p>
          <a:p>
            <a:r>
              <a:rPr lang="en-US" dirty="0" smtClean="0"/>
              <a:t>GCMD keyword</a:t>
            </a:r>
            <a:r>
              <a:rPr lang="en-US" baseline="0" dirty="0" smtClean="0"/>
              <a:t>s, which are products of NASA,</a:t>
            </a:r>
          </a:p>
          <a:p>
            <a:r>
              <a:rPr lang="en-US" baseline="0" dirty="0" smtClean="0"/>
              <a:t>FIPS codes, </a:t>
            </a:r>
            <a:r>
              <a:rPr lang="en-US" strike="sngStrike" baseline="0" dirty="0" smtClean="0"/>
              <a:t>or Federal Information Processing Standards</a:t>
            </a:r>
            <a:r>
              <a:rPr lang="en-US" baseline="0" dirty="0" smtClean="0"/>
              <a:t>, a product of the National Institute of Standards and Technology,</a:t>
            </a:r>
          </a:p>
          <a:p>
            <a:r>
              <a:rPr lang="en-US" baseline="0" dirty="0" smtClean="0"/>
              <a:t>Hydrologic Unit Codes, which are products of USGS,</a:t>
            </a:r>
          </a:p>
          <a:p>
            <a:r>
              <a:rPr lang="en-US" dirty="0" err="1" smtClean="0"/>
              <a:t>FundRef</a:t>
            </a:r>
            <a:r>
              <a:rPr lang="en-US" dirty="0" smtClean="0"/>
              <a:t>,</a:t>
            </a:r>
            <a:r>
              <a:rPr lang="en-US" baseline="0" dirty="0" smtClean="0"/>
              <a:t> which is a product of </a:t>
            </a:r>
            <a:r>
              <a:rPr lang="en-US" baseline="0" dirty="0" err="1" smtClean="0"/>
              <a:t>Crossref</a:t>
            </a:r>
            <a:r>
              <a:rPr lang="en-US" baseline="0" dirty="0" smtClean="0"/>
              <a:t>, </a:t>
            </a:r>
          </a:p>
          <a:p>
            <a:r>
              <a:rPr lang="en-US" baseline="0" dirty="0" smtClean="0"/>
              <a:t>ISO topic category codes,</a:t>
            </a:r>
          </a:p>
          <a:p>
            <a:r>
              <a:rPr lang="en-US" baseline="0" dirty="0" smtClean="0"/>
              <a:t>Creative Commons Licenses,</a:t>
            </a:r>
          </a:p>
          <a:p>
            <a:r>
              <a:rPr lang="en-US" baseline="0" dirty="0" smtClean="0"/>
              <a:t>OMB Bureau Codes,</a:t>
            </a:r>
          </a:p>
          <a:p>
            <a:r>
              <a:rPr lang="en-US" baseline="0" dirty="0" smtClean="0"/>
              <a:t>Ag Data Commons keywords,</a:t>
            </a:r>
          </a:p>
          <a:p>
            <a:r>
              <a:rPr lang="en-US" baseline="0" dirty="0" smtClean="0"/>
              <a:t>National Agricultural Library Thesaurus terms,</a:t>
            </a:r>
          </a:p>
          <a:p>
            <a:r>
              <a:rPr lang="en-US" baseline="0" dirty="0" smtClean="0"/>
              <a:t>And more </a:t>
            </a:r>
          </a:p>
          <a:p>
            <a:r>
              <a:rPr lang="en-US" baseline="0" dirty="0" smtClean="0"/>
              <a:t>which are supported through the metadata form interface.</a:t>
            </a:r>
          </a:p>
          <a:p>
            <a:endParaRPr lang="en-US" baseline="0" dirty="0" smtClean="0"/>
          </a:p>
          <a:p>
            <a:r>
              <a:rPr lang="en-US" baseline="0" dirty="0" smtClean="0"/>
              <a:t>Most of these vocabularies are common in the geospatial community, but some, like the Ag Data Commons keywords, benefit record search and retrieval once it is ingested into that system.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2DBAFCD-9043-4685-81E8-848DE71DD603}" type="slidenum">
              <a:rPr lang="en-US" smtClean="0"/>
              <a:t>7</a:t>
            </a:fld>
            <a:endParaRPr lang="en-US"/>
          </a:p>
        </p:txBody>
      </p:sp>
    </p:spTree>
    <p:extLst>
      <p:ext uri="{BB962C8B-B14F-4D97-AF65-F5344CB8AC3E}">
        <p14:creationId xmlns:p14="http://schemas.microsoft.com/office/powerpoint/2010/main" val="12701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Controlled vocabularies serve a variety of purposes. They enable records to be more easily findable through both a text search and through facet searches. As stated in the best practices, choose keywords that help people find or discover the data. Keywords should represent the significant aspects of the data, and consist of words that someone searching for the data might use. </a:t>
            </a:r>
          </a:p>
          <a:p>
            <a:endParaRPr lang="en-US" baseline="0" dirty="0" smtClean="0"/>
          </a:p>
          <a:p>
            <a:r>
              <a:rPr lang="en-US" baseline="0" dirty="0" smtClean="0"/>
              <a:t>Certain controlled vocabularies also serve as filters for action. For example, the Program Affiliation vocabulary causes a data record to show up with the rest of its program on the Ag Data Commons, and the OMB Bureau code determines what records are forwarded to data.gov. If your data is ARS and part of a national program, entering a NP and then the 3 digits of your National Program Number as a free-text keyword gives credit to your national program and associates your data with that initiative. </a:t>
            </a:r>
          </a:p>
          <a:p>
            <a:endParaRPr lang="en-US" dirty="0"/>
          </a:p>
        </p:txBody>
      </p:sp>
      <p:sp>
        <p:nvSpPr>
          <p:cNvPr id="4" name="Slide Number Placeholder 3"/>
          <p:cNvSpPr>
            <a:spLocks noGrp="1"/>
          </p:cNvSpPr>
          <p:nvPr>
            <p:ph type="sldNum" sz="quarter" idx="10"/>
          </p:nvPr>
        </p:nvSpPr>
        <p:spPr/>
        <p:txBody>
          <a:bodyPr/>
          <a:lstStyle/>
          <a:p>
            <a:fld id="{02DBAFCD-9043-4685-81E8-848DE71DD603}" type="slidenum">
              <a:rPr lang="en-US" smtClean="0"/>
              <a:t>8</a:t>
            </a:fld>
            <a:endParaRPr lang="en-US"/>
          </a:p>
        </p:txBody>
      </p:sp>
    </p:spTree>
    <p:extLst>
      <p:ext uri="{BB962C8B-B14F-4D97-AF65-F5344CB8AC3E}">
        <p14:creationId xmlns:p14="http://schemas.microsoft.com/office/powerpoint/2010/main" val="1930369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GeoData’s</a:t>
            </a:r>
            <a:r>
              <a:rPr lang="en-US" baseline="0" dirty="0" smtClean="0"/>
              <a:t> keyword application falls into several categories.</a:t>
            </a:r>
          </a:p>
          <a:p>
            <a:endParaRPr lang="en-US" baseline="0" dirty="0" smtClean="0"/>
          </a:p>
          <a:p>
            <a:r>
              <a:rPr lang="en-US" baseline="0" dirty="0" smtClean="0"/>
              <a:t>First, we offer keywords in the form of controlled vocabularies where free text is not an option. These will appear as drop down menus where users can begin typing to narrow down their choices. Some of the vocabularies that use this method are the GCMD keywords, FIPS codes, Ag Data Commons keywords, OMB Bureau Codes, and Program Affiliation. </a:t>
            </a:r>
          </a:p>
          <a:p>
            <a:endParaRPr lang="en-US" baseline="0" dirty="0" smtClean="0"/>
          </a:p>
          <a:p>
            <a:r>
              <a:rPr lang="en-US" baseline="0" dirty="0" smtClean="0"/>
              <a:t>We also have the metadata information for a variety of other controlled vocabularies but do not maintain the actual vocabulary list in the system. In these cases, you would designate which vocabulary you are drawing from using reusable components, but type the actual terms into the free-text fields. These vocabularies include NALT terms, HUC codes, License, and Funder. If you enter a term that is not included in the official vocabulary, the curator will remove or alter the field content as needed.</a:t>
            </a:r>
          </a:p>
          <a:p>
            <a:endParaRPr lang="en-US" baseline="0" dirty="0" smtClean="0"/>
          </a:p>
          <a:p>
            <a:r>
              <a:rPr lang="en-US" baseline="0" dirty="0" smtClean="0"/>
              <a:t>The last option is a true free-text keyword addition, where users can add whatever keywords they want providing they do not appear in any of the other controlled vocabularies we support.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2DBAFCD-9043-4685-81E8-848DE71DD603}" type="slidenum">
              <a:rPr lang="en-US" smtClean="0"/>
              <a:t>9</a:t>
            </a:fld>
            <a:endParaRPr lang="en-US"/>
          </a:p>
        </p:txBody>
      </p:sp>
    </p:spTree>
    <p:extLst>
      <p:ext uri="{BB962C8B-B14F-4D97-AF65-F5344CB8AC3E}">
        <p14:creationId xmlns:p14="http://schemas.microsoft.com/office/powerpoint/2010/main" val="2954523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lvl1pPr>
              <a:defRPr b="1">
                <a:solidFill>
                  <a:schemeClr val="accent1">
                    <a:lumMod val="75000"/>
                  </a:schemeClr>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AFDAEA-EFDA-40A8-AA1F-40141D698C9E}" type="datetimeFigureOut">
              <a:rPr lang="en-US" smtClean="0"/>
              <a:t>11/16/2018</a:t>
            </a:fld>
            <a:endParaRPr lang="en-US"/>
          </a:p>
        </p:txBody>
      </p:sp>
      <p:sp>
        <p:nvSpPr>
          <p:cNvPr id="5" name="Footer Placeholder 4"/>
          <p:cNvSpPr>
            <a:spLocks noGrp="1"/>
          </p:cNvSpPr>
          <p:nvPr>
            <p:ph type="ftr" sz="quarter" idx="11"/>
          </p:nvPr>
        </p:nvSpPr>
        <p:spPr>
          <a:xfrm>
            <a:off x="3124200" y="6301648"/>
            <a:ext cx="2895600" cy="419827"/>
          </a:xfrm>
        </p:spPr>
        <p:txBody>
          <a:bodyPr/>
          <a:lstStyle/>
          <a:p>
            <a:endParaRPr lang="en-US"/>
          </a:p>
        </p:txBody>
      </p:sp>
      <p:sp>
        <p:nvSpPr>
          <p:cNvPr id="6" name="Slide Number Placeholder 5"/>
          <p:cNvSpPr>
            <a:spLocks noGrp="1"/>
          </p:cNvSpPr>
          <p:nvPr>
            <p:ph type="sldNum" sz="quarter" idx="12"/>
          </p:nvPr>
        </p:nvSpPr>
        <p:spPr/>
        <p:txBody>
          <a:bodyPr/>
          <a:lstStyle/>
          <a:p>
            <a:fld id="{33E407CB-3C5D-4341-B0A2-852B916FB8C5}" type="slidenum">
              <a:rPr lang="en-US" smtClean="0"/>
              <a:t>‹#›</a:t>
            </a:fld>
            <a:endParaRPr lang="en-US"/>
          </a:p>
        </p:txBody>
      </p:sp>
      <p:grpSp>
        <p:nvGrpSpPr>
          <p:cNvPr id="17" name="Group 16"/>
          <p:cNvGrpSpPr/>
          <p:nvPr/>
        </p:nvGrpSpPr>
        <p:grpSpPr>
          <a:xfrm>
            <a:off x="0" y="2645157"/>
            <a:ext cx="9144000" cy="182482"/>
            <a:chOff x="0" y="6612672"/>
            <a:chExt cx="9144000" cy="182482"/>
          </a:xfrm>
        </p:grpSpPr>
        <p:sp>
          <p:nvSpPr>
            <p:cNvPr id="21" name="Rectangle 20"/>
            <p:cNvSpPr/>
            <p:nvPr/>
          </p:nvSpPr>
          <p:spPr>
            <a:xfrm>
              <a:off x="0" y="6612672"/>
              <a:ext cx="4267200" cy="18248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9" name="Rectangle 18"/>
            <p:cNvSpPr/>
            <p:nvPr/>
          </p:nvSpPr>
          <p:spPr>
            <a:xfrm>
              <a:off x="4876800" y="6612672"/>
              <a:ext cx="4267200" cy="18248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026"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2809" y="2452301"/>
            <a:ext cx="824484" cy="56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818730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FDAEA-EFDA-40A8-AA1F-40141D698C9E}"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407CB-3C5D-4341-B0A2-852B916FB8C5}" type="slidenum">
              <a:rPr lang="en-US" smtClean="0"/>
              <a:t>‹#›</a:t>
            </a:fld>
            <a:endParaRPr lang="en-US"/>
          </a:p>
        </p:txBody>
      </p:sp>
      <p:grpSp>
        <p:nvGrpSpPr>
          <p:cNvPr id="7" name="Group 6"/>
          <p:cNvGrpSpPr/>
          <p:nvPr/>
        </p:nvGrpSpPr>
        <p:grpSpPr>
          <a:xfrm>
            <a:off x="0" y="6650045"/>
            <a:ext cx="9144000" cy="115720"/>
            <a:chOff x="0" y="6679434"/>
            <a:chExt cx="9144000" cy="115720"/>
          </a:xfrm>
        </p:grpSpPr>
        <p:sp>
          <p:nvSpPr>
            <p:cNvPr id="8" name="Rectangle 7"/>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9" name="Rectangle 8"/>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0"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01802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b="1">
                <a:solidFill>
                  <a:schemeClr val="accent1">
                    <a:lumMod val="7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FDAEA-EFDA-40A8-AA1F-40141D698C9E}"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407CB-3C5D-4341-B0A2-852B916FB8C5}" type="slidenum">
              <a:rPr lang="en-US" smtClean="0"/>
              <a:t>‹#›</a:t>
            </a:fld>
            <a:endParaRPr lang="en-US"/>
          </a:p>
        </p:txBody>
      </p:sp>
      <p:grpSp>
        <p:nvGrpSpPr>
          <p:cNvPr id="7" name="Group 6"/>
          <p:cNvGrpSpPr/>
          <p:nvPr/>
        </p:nvGrpSpPr>
        <p:grpSpPr>
          <a:xfrm>
            <a:off x="0" y="6650045"/>
            <a:ext cx="9144000" cy="115720"/>
            <a:chOff x="0" y="6679434"/>
            <a:chExt cx="9144000" cy="115720"/>
          </a:xfrm>
        </p:grpSpPr>
        <p:sp>
          <p:nvSpPr>
            <p:cNvPr id="8" name="Rectangle 7"/>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9" name="Rectangle 8"/>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0"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22383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solidFill>
                  <a:schemeClr val="accent1">
                    <a:lumMod val="75000"/>
                  </a:schemeClr>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FDAEA-EFDA-40A8-AA1F-40141D698C9E}"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407CB-3C5D-4341-B0A2-852B916FB8C5}" type="slidenum">
              <a:rPr lang="en-US" smtClean="0"/>
              <a:t>‹#›</a:t>
            </a:fld>
            <a:endParaRPr lang="en-US"/>
          </a:p>
        </p:txBody>
      </p:sp>
      <p:grpSp>
        <p:nvGrpSpPr>
          <p:cNvPr id="13" name="Group 12"/>
          <p:cNvGrpSpPr/>
          <p:nvPr/>
        </p:nvGrpSpPr>
        <p:grpSpPr>
          <a:xfrm>
            <a:off x="0" y="6650045"/>
            <a:ext cx="9144000" cy="115720"/>
            <a:chOff x="0" y="6679434"/>
            <a:chExt cx="9144000" cy="115720"/>
          </a:xfrm>
        </p:grpSpPr>
        <p:sp>
          <p:nvSpPr>
            <p:cNvPr id="11" name="Rectangle 10"/>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9" name="Rectangle 8"/>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2050"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62544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AFDAEA-EFDA-40A8-AA1F-40141D698C9E}"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407CB-3C5D-4341-B0A2-852B916FB8C5}" type="slidenum">
              <a:rPr lang="en-US" smtClean="0"/>
              <a:t>‹#›</a:t>
            </a:fld>
            <a:endParaRPr lang="en-US"/>
          </a:p>
        </p:txBody>
      </p:sp>
    </p:spTree>
    <p:extLst>
      <p:ext uri="{BB962C8B-B14F-4D97-AF65-F5344CB8AC3E}">
        <p14:creationId xmlns:p14="http://schemas.microsoft.com/office/powerpoint/2010/main" val="220458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AFDAEA-EFDA-40A8-AA1F-40141D698C9E}"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407CB-3C5D-4341-B0A2-852B916FB8C5}" type="slidenum">
              <a:rPr lang="en-US" smtClean="0"/>
              <a:t>‹#›</a:t>
            </a:fld>
            <a:endParaRPr lang="en-US"/>
          </a:p>
        </p:txBody>
      </p:sp>
      <p:grpSp>
        <p:nvGrpSpPr>
          <p:cNvPr id="8" name="Group 7"/>
          <p:cNvGrpSpPr/>
          <p:nvPr/>
        </p:nvGrpSpPr>
        <p:grpSpPr>
          <a:xfrm>
            <a:off x="0" y="6650045"/>
            <a:ext cx="9144000" cy="115720"/>
            <a:chOff x="0" y="6679434"/>
            <a:chExt cx="9144000" cy="115720"/>
          </a:xfrm>
        </p:grpSpPr>
        <p:sp>
          <p:nvSpPr>
            <p:cNvPr id="9" name="Rectangle 8"/>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0" name="Rectangle 9"/>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1"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98768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AFDAEA-EFDA-40A8-AA1F-40141D698C9E}" type="datetimeFigureOut">
              <a:rPr lang="en-US" smtClean="0"/>
              <a:t>11/16/2018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E407CB-3C5D-4341-B0A2-852B916FB8C5}" type="slidenum">
              <a:rPr lang="en-US" smtClean="0"/>
              <a:t>‹#›</a:t>
            </a:fld>
            <a:endParaRPr lang="en-US"/>
          </a:p>
        </p:txBody>
      </p:sp>
      <p:grpSp>
        <p:nvGrpSpPr>
          <p:cNvPr id="10" name="Group 9"/>
          <p:cNvGrpSpPr/>
          <p:nvPr/>
        </p:nvGrpSpPr>
        <p:grpSpPr>
          <a:xfrm>
            <a:off x="0" y="6650045"/>
            <a:ext cx="9144000" cy="115720"/>
            <a:chOff x="0" y="6679434"/>
            <a:chExt cx="9144000" cy="115720"/>
          </a:xfrm>
        </p:grpSpPr>
        <p:sp>
          <p:nvSpPr>
            <p:cNvPr id="11" name="Rectangle 10"/>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2" name="Rectangle 11"/>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3"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020735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AFDAEA-EFDA-40A8-AA1F-40141D698C9E}" type="datetimeFigureOut">
              <a:rPr lang="en-US" smtClean="0"/>
              <a:t>11/16/2018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407CB-3C5D-4341-B0A2-852B916FB8C5}" type="slidenum">
              <a:rPr lang="en-US" smtClean="0"/>
              <a:t>‹#›</a:t>
            </a:fld>
            <a:endParaRPr lang="en-US"/>
          </a:p>
        </p:txBody>
      </p:sp>
      <p:grpSp>
        <p:nvGrpSpPr>
          <p:cNvPr id="6" name="Group 5"/>
          <p:cNvGrpSpPr/>
          <p:nvPr/>
        </p:nvGrpSpPr>
        <p:grpSpPr>
          <a:xfrm>
            <a:off x="0" y="6650045"/>
            <a:ext cx="9144000" cy="115720"/>
            <a:chOff x="0" y="6679434"/>
            <a:chExt cx="9144000" cy="115720"/>
          </a:xfrm>
        </p:grpSpPr>
        <p:sp>
          <p:nvSpPr>
            <p:cNvPr id="7" name="Rectangle 6"/>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8" name="Rectangle 7"/>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9"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672396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FDAEA-EFDA-40A8-AA1F-40141D698C9E}" type="datetimeFigureOut">
              <a:rPr lang="en-US" smtClean="0"/>
              <a:t>11/16/2018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407CB-3C5D-4341-B0A2-852B916FB8C5}" type="slidenum">
              <a:rPr lang="en-US" smtClean="0"/>
              <a:t>‹#›</a:t>
            </a:fld>
            <a:endParaRPr lang="en-US"/>
          </a:p>
        </p:txBody>
      </p:sp>
      <p:grpSp>
        <p:nvGrpSpPr>
          <p:cNvPr id="5" name="Group 4"/>
          <p:cNvGrpSpPr/>
          <p:nvPr/>
        </p:nvGrpSpPr>
        <p:grpSpPr>
          <a:xfrm>
            <a:off x="0" y="6650045"/>
            <a:ext cx="9144000" cy="115720"/>
            <a:chOff x="0" y="6679434"/>
            <a:chExt cx="9144000" cy="115720"/>
          </a:xfrm>
        </p:grpSpPr>
        <p:sp>
          <p:nvSpPr>
            <p:cNvPr id="6" name="Rectangle 5"/>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7" name="Rectangle 6"/>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8"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14051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800" b="1">
                <a:solidFill>
                  <a:schemeClr val="accent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BAFDAEA-EFDA-40A8-AA1F-40141D698C9E}"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407CB-3C5D-4341-B0A2-852B916FB8C5}" type="slidenum">
              <a:rPr lang="en-US" smtClean="0"/>
              <a:t>‹#›</a:t>
            </a:fld>
            <a:endParaRPr lang="en-US"/>
          </a:p>
        </p:txBody>
      </p:sp>
      <p:grpSp>
        <p:nvGrpSpPr>
          <p:cNvPr id="8" name="Group 7"/>
          <p:cNvGrpSpPr/>
          <p:nvPr/>
        </p:nvGrpSpPr>
        <p:grpSpPr>
          <a:xfrm>
            <a:off x="0" y="6650045"/>
            <a:ext cx="9144000" cy="115720"/>
            <a:chOff x="0" y="6679434"/>
            <a:chExt cx="9144000" cy="115720"/>
          </a:xfrm>
        </p:grpSpPr>
        <p:sp>
          <p:nvSpPr>
            <p:cNvPr id="9" name="Rectangle 8"/>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0" name="Rectangle 9"/>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1"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71326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1">
                    <a:lumMod val="7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BAFDAEA-EFDA-40A8-AA1F-40141D698C9E}"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407CB-3C5D-4341-B0A2-852B916FB8C5}" type="slidenum">
              <a:rPr lang="en-US" smtClean="0"/>
              <a:t>‹#›</a:t>
            </a:fld>
            <a:endParaRPr lang="en-US"/>
          </a:p>
        </p:txBody>
      </p:sp>
      <p:grpSp>
        <p:nvGrpSpPr>
          <p:cNvPr id="8" name="Group 7"/>
          <p:cNvGrpSpPr/>
          <p:nvPr/>
        </p:nvGrpSpPr>
        <p:grpSpPr>
          <a:xfrm>
            <a:off x="0" y="6650045"/>
            <a:ext cx="9144000" cy="115720"/>
            <a:chOff x="0" y="6679434"/>
            <a:chExt cx="9144000" cy="115720"/>
          </a:xfrm>
        </p:grpSpPr>
        <p:sp>
          <p:nvSpPr>
            <p:cNvPr id="9" name="Rectangle 8"/>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0" name="Rectangle 9"/>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1" name="Picture 2" descr="S:\NAL\DOCS\USDA Logos\usda300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71087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FDAEA-EFDA-40A8-AA1F-40141D698C9E}" type="datetimeFigureOut">
              <a:rPr lang="en-US" smtClean="0"/>
              <a:t>11/16/2018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407CB-3C5D-4341-B0A2-852B916FB8C5}" type="slidenum">
              <a:rPr lang="en-US" smtClean="0"/>
              <a:t>‹#›</a:t>
            </a:fld>
            <a:endParaRPr lang="en-US"/>
          </a:p>
        </p:txBody>
      </p:sp>
      <p:grpSp>
        <p:nvGrpSpPr>
          <p:cNvPr id="7" name="Group 6"/>
          <p:cNvGrpSpPr/>
          <p:nvPr/>
        </p:nvGrpSpPr>
        <p:grpSpPr>
          <a:xfrm>
            <a:off x="0" y="6650045"/>
            <a:ext cx="9144000" cy="115720"/>
            <a:chOff x="0" y="6679434"/>
            <a:chExt cx="9144000" cy="115720"/>
          </a:xfrm>
        </p:grpSpPr>
        <p:sp>
          <p:nvSpPr>
            <p:cNvPr id="8" name="Rectangle 7"/>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9" name="Rectangle 8"/>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0" name="Picture 2" descr="S:\NAL\DOCS\USDA Logos\usda300small.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7385271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eodata.nal.usda.gov/" TargetMode="External"/><Relationship Id="rId7" Type="http://schemas.openxmlformats.org/officeDocument/2006/relationships/hyperlink" Target="mailto:NAL-GeoData@ARS.USD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data.nal.usda.gov/" TargetMode="External"/><Relationship Id="rId5" Type="http://schemas.openxmlformats.org/officeDocument/2006/relationships/hyperlink" Target="https://www.geonetwork-opensource.org/" TargetMode="External"/><Relationship Id="rId4" Type="http://schemas.openxmlformats.org/officeDocument/2006/relationships/hyperlink" Target="https://www.iso.org/standard/32579.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iso.org/standard/32579.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fi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5772839" y="6169065"/>
            <a:ext cx="3188464" cy="365125"/>
          </a:xfrm>
        </p:spPr>
        <p:txBody>
          <a:bodyPr/>
          <a:lstStyle/>
          <a:p>
            <a:r>
              <a:rPr lang="en-US" sz="1800" dirty="0">
                <a:solidFill>
                  <a:schemeClr val="accent1">
                    <a:lumMod val="50000"/>
                  </a:schemeClr>
                </a:solidFill>
                <a:latin typeface="Calibri"/>
              </a:rPr>
              <a:t>https://www.data.nal.usda.gov</a:t>
            </a:r>
          </a:p>
        </p:txBody>
      </p:sp>
      <p:sp>
        <p:nvSpPr>
          <p:cNvPr id="2" name="TextBox 1"/>
          <p:cNvSpPr txBox="1"/>
          <p:nvPr/>
        </p:nvSpPr>
        <p:spPr>
          <a:xfrm>
            <a:off x="354843" y="3384647"/>
            <a:ext cx="8434317" cy="2215991"/>
          </a:xfrm>
          <a:prstGeom prst="rect">
            <a:avLst/>
          </a:prstGeom>
          <a:noFill/>
        </p:spPr>
        <p:txBody>
          <a:bodyPr wrap="square" lIns="91440" rtlCol="0">
            <a:spAutoFit/>
          </a:bodyPr>
          <a:lstStyle/>
          <a:p>
            <a:pPr marL="640080" indent="-274320" fontAlgn="auto">
              <a:spcBef>
                <a:spcPts val="0"/>
              </a:spcBef>
              <a:spcAft>
                <a:spcPts val="600"/>
              </a:spcAft>
              <a:buFont typeface="Wingdings" panose="05000000000000000000" pitchFamily="2" charset="2"/>
              <a:buChar char="Ø"/>
              <a:tabLst>
                <a:tab pos="4743450" algn="l"/>
              </a:tabLst>
            </a:pPr>
            <a:r>
              <a:rPr lang="en-US" sz="2000" b="1" dirty="0">
                <a:solidFill>
                  <a:srgbClr val="0000FF"/>
                </a:solidFill>
                <a:latin typeface="Arial" panose="020B0604020202020204" pitchFamily="34" charset="0"/>
                <a:ea typeface="Times New Roman"/>
                <a:cs typeface="Arial" panose="020B0604020202020204" pitchFamily="34" charset="0"/>
              </a:rPr>
              <a:t>The webinar will begin here momentarily</a:t>
            </a:r>
          </a:p>
          <a:p>
            <a:pPr marL="640080" indent="-274320" fontAlgn="auto">
              <a:spcBef>
                <a:spcPts val="0"/>
              </a:spcBef>
              <a:spcAft>
                <a:spcPts val="600"/>
              </a:spcAft>
              <a:buFont typeface="Wingdings" panose="05000000000000000000" pitchFamily="2" charset="2"/>
              <a:buChar char="Ø"/>
              <a:tabLst>
                <a:tab pos="4743450" algn="l"/>
              </a:tabLst>
            </a:pPr>
            <a:r>
              <a:rPr lang="en-US" sz="2000" b="1" dirty="0">
                <a:solidFill>
                  <a:srgbClr val="0000FF"/>
                </a:solidFill>
                <a:latin typeface="Arial" panose="020B0604020202020204" pitchFamily="34" charset="0"/>
                <a:ea typeface="Times New Roman"/>
                <a:cs typeface="Arial" panose="020B0604020202020204" pitchFamily="34" charset="0"/>
              </a:rPr>
              <a:t>Please leave audio muted upon entering the webinar</a:t>
            </a:r>
          </a:p>
          <a:p>
            <a:pPr marL="640080" indent="-274320" fontAlgn="auto">
              <a:spcBef>
                <a:spcPts val="0"/>
              </a:spcBef>
              <a:spcAft>
                <a:spcPts val="600"/>
              </a:spcAft>
              <a:buFont typeface="Wingdings" panose="05000000000000000000" pitchFamily="2" charset="2"/>
              <a:buChar char="Ø"/>
              <a:tabLst>
                <a:tab pos="4743450" algn="l"/>
              </a:tabLst>
            </a:pPr>
            <a:r>
              <a:rPr lang="en-US" sz="2000" b="1" dirty="0">
                <a:solidFill>
                  <a:srgbClr val="0000FF"/>
                </a:solidFill>
                <a:latin typeface="Arial" panose="020B0604020202020204" pitchFamily="34" charset="0"/>
                <a:ea typeface="Times New Roman"/>
                <a:cs typeface="Arial" panose="020B0604020202020204" pitchFamily="34" charset="0"/>
              </a:rPr>
              <a:t>At the end of the presentation we will open for questions</a:t>
            </a:r>
          </a:p>
          <a:p>
            <a:pPr marL="1097280" lvl="1" indent="-274320" fontAlgn="auto">
              <a:spcBef>
                <a:spcPts val="0"/>
              </a:spcBef>
              <a:spcAft>
                <a:spcPts val="600"/>
              </a:spcAft>
              <a:buFont typeface="Wingdings" panose="05000000000000000000" pitchFamily="2" charset="2"/>
              <a:buChar char="Ø"/>
              <a:tabLst>
                <a:tab pos="4743450" algn="l"/>
              </a:tabLst>
            </a:pPr>
            <a:r>
              <a:rPr lang="en-US" sz="2000" b="1" dirty="0">
                <a:solidFill>
                  <a:srgbClr val="0000FF"/>
                </a:solidFill>
                <a:latin typeface="Arial" panose="020B0604020202020204" pitchFamily="34" charset="0"/>
                <a:ea typeface="Times New Roman"/>
                <a:cs typeface="Arial" panose="020B0604020202020204" pitchFamily="34" charset="0"/>
              </a:rPr>
              <a:t>Feel free to send questions via public chat at any point during the webinar</a:t>
            </a:r>
          </a:p>
          <a:p>
            <a:endParaRPr lang="en-US" dirty="0"/>
          </a:p>
        </p:txBody>
      </p:sp>
      <p:sp>
        <p:nvSpPr>
          <p:cNvPr id="7" name="Text Box 26"/>
          <p:cNvSpPr txBox="1"/>
          <p:nvPr/>
        </p:nvSpPr>
        <p:spPr>
          <a:xfrm>
            <a:off x="0" y="1260745"/>
            <a:ext cx="9144000" cy="1905000"/>
          </a:xfrm>
          <a:prstGeom prst="rect">
            <a:avLst/>
          </a:prstGeom>
          <a:solidFill>
            <a:srgbClr val="0000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2000" b="1" dirty="0">
                <a:solidFill>
                  <a:srgbClr val="FFFFFF"/>
                </a:solidFill>
                <a:latin typeface="Arial" panose="020B0604020202020204" pitchFamily="34" charset="0"/>
                <a:ea typeface="Times New Roman"/>
                <a:cs typeface="Arial" panose="020B0604020202020204" pitchFamily="34" charset="0"/>
              </a:rPr>
              <a:t>National Agricultural Library</a:t>
            </a:r>
          </a:p>
          <a:p>
            <a:pPr algn="ctr"/>
            <a:r>
              <a:rPr lang="en-US" sz="1600" b="1" dirty="0">
                <a:solidFill>
                  <a:srgbClr val="FFFFFF"/>
                </a:solidFill>
                <a:latin typeface="Arial" panose="020B0604020202020204" pitchFamily="34" charset="0"/>
                <a:ea typeface="Times New Roman"/>
                <a:cs typeface="Arial" panose="020B0604020202020204" pitchFamily="34" charset="0"/>
              </a:rPr>
              <a:t>Knowledge Services Division</a:t>
            </a:r>
            <a:endParaRPr lang="en-US" sz="1100" dirty="0">
              <a:solidFill>
                <a:prstClr val="black"/>
              </a:solidFill>
              <a:latin typeface="Arial" panose="020B0604020202020204" pitchFamily="34" charset="0"/>
              <a:ea typeface="Times New Roman"/>
              <a:cs typeface="Arial" panose="020B0604020202020204" pitchFamily="34" charset="0"/>
            </a:endParaRPr>
          </a:p>
          <a:p>
            <a:pPr algn="ctr"/>
            <a:r>
              <a:rPr lang="en-US" sz="900" b="1" dirty="0">
                <a:solidFill>
                  <a:srgbClr val="FFFFFF"/>
                </a:solidFill>
                <a:latin typeface="Arial" panose="020B0604020202020204" pitchFamily="34" charset="0"/>
                <a:ea typeface="Times New Roman"/>
                <a:cs typeface="Arial" panose="020B0604020202020204" pitchFamily="34" charset="0"/>
              </a:rPr>
              <a:t> </a:t>
            </a:r>
            <a:endParaRPr lang="en-US" sz="1100" dirty="0">
              <a:solidFill>
                <a:prstClr val="black"/>
              </a:solidFill>
              <a:latin typeface="Arial" panose="020B0604020202020204" pitchFamily="34" charset="0"/>
              <a:ea typeface="Times New Roman"/>
              <a:cs typeface="Arial" panose="020B0604020202020204" pitchFamily="34" charset="0"/>
            </a:endParaRPr>
          </a:p>
          <a:p>
            <a:pPr algn="ctr"/>
            <a:r>
              <a:rPr lang="en-US" sz="3200" b="1" dirty="0" smtClean="0">
                <a:solidFill>
                  <a:srgbClr val="FFFFFF"/>
                </a:solidFill>
                <a:latin typeface="Arial" panose="020B0604020202020204" pitchFamily="34" charset="0"/>
                <a:ea typeface="Times New Roman"/>
                <a:cs typeface="Arial" panose="020B0604020202020204" pitchFamily="34" charset="0"/>
              </a:rPr>
              <a:t>Introduction to </a:t>
            </a:r>
            <a:r>
              <a:rPr lang="en-US" sz="3200" b="1" dirty="0" err="1" smtClean="0">
                <a:solidFill>
                  <a:srgbClr val="FFFFFF"/>
                </a:solidFill>
                <a:latin typeface="Arial" panose="020B0604020202020204" pitchFamily="34" charset="0"/>
                <a:ea typeface="Times New Roman"/>
                <a:cs typeface="Arial" panose="020B0604020202020204" pitchFamily="34" charset="0"/>
              </a:rPr>
              <a:t>GeoData</a:t>
            </a:r>
            <a:endParaRPr lang="en-US" sz="1100" dirty="0">
              <a:solidFill>
                <a:prstClr val="black"/>
              </a:solidFill>
              <a:latin typeface="Arial" panose="020B0604020202020204" pitchFamily="34" charset="0"/>
              <a:ea typeface="Times New Roman"/>
              <a:cs typeface="Arial" panose="020B0604020202020204" pitchFamily="34" charset="0"/>
            </a:endParaRPr>
          </a:p>
          <a:p>
            <a:pPr algn="ctr"/>
            <a:r>
              <a:rPr lang="en-US" sz="1200" dirty="0" smtClean="0">
                <a:solidFill>
                  <a:srgbClr val="FFFFFF"/>
                </a:solidFill>
                <a:latin typeface="Arial" panose="020B0604020202020204" pitchFamily="34" charset="0"/>
                <a:ea typeface="Times New Roman"/>
                <a:cs typeface="Arial" panose="020B0604020202020204" pitchFamily="34" charset="0"/>
              </a:rPr>
              <a:t>25 September </a:t>
            </a:r>
            <a:r>
              <a:rPr lang="en-US" sz="1200" dirty="0">
                <a:solidFill>
                  <a:srgbClr val="FFFFFF"/>
                </a:solidFill>
                <a:latin typeface="Arial" panose="020B0604020202020204" pitchFamily="34" charset="0"/>
                <a:ea typeface="Times New Roman"/>
                <a:cs typeface="Arial" panose="020B0604020202020204" pitchFamily="34" charset="0"/>
              </a:rPr>
              <a:t>2018</a:t>
            </a:r>
            <a:r>
              <a:rPr lang="en-US" sz="900" dirty="0">
                <a:solidFill>
                  <a:srgbClr val="FFFFFF"/>
                </a:solidFill>
                <a:latin typeface="Arial" panose="020B0604020202020204" pitchFamily="34" charset="0"/>
                <a:ea typeface="Times New Roman"/>
                <a:cs typeface="Arial" panose="020B0604020202020204" pitchFamily="34" charset="0"/>
              </a:rPr>
              <a:t> </a:t>
            </a:r>
          </a:p>
          <a:p>
            <a:pPr algn="ctr"/>
            <a:endParaRPr lang="en-US" sz="1100" dirty="0">
              <a:solidFill>
                <a:prstClr val="black"/>
              </a:solidFill>
              <a:latin typeface="Arial" panose="020B0604020202020204" pitchFamily="34" charset="0"/>
              <a:ea typeface="Times New Roman"/>
              <a:cs typeface="Arial" panose="020B0604020202020204" pitchFamily="34" charset="0"/>
            </a:endParaRPr>
          </a:p>
          <a:p>
            <a:pPr lvl="1">
              <a:tabLst>
                <a:tab pos="4743450" algn="l"/>
              </a:tabLst>
            </a:pPr>
            <a:endParaRPr lang="en-US" sz="3600" b="1" dirty="0">
              <a:solidFill>
                <a:srgbClr val="336600"/>
              </a:solidFill>
              <a:latin typeface="Arial" panose="020B0604020202020204" pitchFamily="34" charset="0"/>
              <a:ea typeface="Times New Roman"/>
              <a:cs typeface="Arial" panose="020B0604020202020204" pitchFamily="34" charset="0"/>
            </a:endParaRPr>
          </a:p>
        </p:txBody>
      </p:sp>
      <p:sp>
        <p:nvSpPr>
          <p:cNvPr id="8" name="Title 7"/>
          <p:cNvSpPr>
            <a:spLocks noGrp="1"/>
          </p:cNvSpPr>
          <p:nvPr>
            <p:ph type="title"/>
          </p:nvPr>
        </p:nvSpPr>
        <p:spPr>
          <a:xfrm>
            <a:off x="457200" y="202068"/>
            <a:ext cx="8229600" cy="1143000"/>
          </a:xfrm>
        </p:spPr>
        <p:txBody>
          <a:bodyPr/>
          <a:lstStyle/>
          <a:p>
            <a:r>
              <a:rPr lang="en-US" dirty="0">
                <a:solidFill>
                  <a:srgbClr val="0000FF"/>
                </a:solidFill>
              </a:rPr>
              <a:t>Welcome to the webinar!</a:t>
            </a:r>
            <a:endParaRPr lang="en-US" dirty="0"/>
          </a:p>
        </p:txBody>
      </p:sp>
    </p:spTree>
    <p:extLst>
      <p:ext uri="{BB962C8B-B14F-4D97-AF65-F5344CB8AC3E}">
        <p14:creationId xmlns:p14="http://schemas.microsoft.com/office/powerpoint/2010/main" val="15345894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pic>
        <p:nvPicPr>
          <p:cNvPr id="5" name="Picture 4" title="Recycle symbo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4751" y="1417638"/>
            <a:ext cx="3048000" cy="3048000"/>
          </a:xfrm>
          <a:prstGeom prst="rect">
            <a:avLst/>
          </a:prstGeom>
        </p:spPr>
      </p:pic>
      <p:sp>
        <p:nvSpPr>
          <p:cNvPr id="3" name="Content Placeholder 2"/>
          <p:cNvSpPr>
            <a:spLocks noGrp="1"/>
          </p:cNvSpPr>
          <p:nvPr>
            <p:ph idx="1"/>
          </p:nvPr>
        </p:nvSpPr>
        <p:spPr/>
        <p:txBody>
          <a:bodyPr>
            <a:normAutofit fontScale="92500" lnSpcReduction="10000"/>
          </a:bodyPr>
          <a:lstStyle/>
          <a:p>
            <a:r>
              <a:rPr lang="en-US" dirty="0" smtClean="0"/>
              <a:t>Contact information</a:t>
            </a:r>
          </a:p>
          <a:p>
            <a:pPr lvl="1"/>
            <a:r>
              <a:rPr lang="en-US" dirty="0" smtClean="0"/>
              <a:t>People</a:t>
            </a:r>
          </a:p>
          <a:p>
            <a:pPr lvl="1"/>
            <a:r>
              <a:rPr lang="en-US" dirty="0" smtClean="0"/>
              <a:t>Organizations</a:t>
            </a:r>
          </a:p>
          <a:p>
            <a:pPr lvl="1"/>
            <a:r>
              <a:rPr lang="en-US" dirty="0" smtClean="0"/>
              <a:t>Agencies</a:t>
            </a:r>
          </a:p>
          <a:p>
            <a:pPr lvl="1"/>
            <a:endParaRPr lang="en-US" dirty="0"/>
          </a:p>
          <a:p>
            <a:r>
              <a:rPr lang="en-US" dirty="0" smtClean="0"/>
              <a:t>Used for</a:t>
            </a:r>
          </a:p>
          <a:p>
            <a:pPr lvl="1"/>
            <a:r>
              <a:rPr lang="en-US" dirty="0" smtClean="0"/>
              <a:t>Resource point of contact</a:t>
            </a:r>
          </a:p>
          <a:p>
            <a:pPr lvl="1"/>
            <a:r>
              <a:rPr lang="en-US" dirty="0" smtClean="0"/>
              <a:t>Metadata contact</a:t>
            </a:r>
          </a:p>
          <a:p>
            <a:pPr lvl="1"/>
            <a:r>
              <a:rPr lang="en-US" dirty="0" smtClean="0"/>
              <a:t>Creators, Authors, Primary Investigators, etc. </a:t>
            </a:r>
          </a:p>
          <a:p>
            <a:pPr lvl="1"/>
            <a:r>
              <a:rPr lang="en-US" dirty="0" smtClean="0"/>
              <a:t>Processors</a:t>
            </a:r>
          </a:p>
          <a:p>
            <a:pPr lvl="1"/>
            <a:r>
              <a:rPr lang="en-US" dirty="0" smtClean="0"/>
              <a:t>Distributors</a:t>
            </a:r>
            <a:endParaRPr lang="en-US" dirty="0"/>
          </a:p>
        </p:txBody>
      </p:sp>
      <p:sp>
        <p:nvSpPr>
          <p:cNvPr id="2" name="Title 1"/>
          <p:cNvSpPr>
            <a:spLocks noGrp="1"/>
          </p:cNvSpPr>
          <p:nvPr>
            <p:ph type="title"/>
          </p:nvPr>
        </p:nvSpPr>
        <p:spPr/>
        <p:txBody>
          <a:bodyPr/>
          <a:lstStyle/>
          <a:p>
            <a:r>
              <a:rPr lang="en-US" dirty="0" smtClean="0">
                <a:solidFill>
                  <a:schemeClr val="accent1">
                    <a:lumMod val="50000"/>
                  </a:schemeClr>
                </a:solidFill>
              </a:rPr>
              <a:t>Reusable Components</a:t>
            </a:r>
            <a:endParaRPr lang="en-US" dirty="0">
              <a:solidFill>
                <a:schemeClr val="accent1">
                  <a:lumMod val="50000"/>
                </a:schemeClr>
              </a:solidFill>
            </a:endParaRPr>
          </a:p>
        </p:txBody>
      </p:sp>
    </p:spTree>
    <p:extLst>
      <p:ext uri="{BB962C8B-B14F-4D97-AF65-F5344CB8AC3E}">
        <p14:creationId xmlns:p14="http://schemas.microsoft.com/office/powerpoint/2010/main" val="3889088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pic>
        <p:nvPicPr>
          <p:cNvPr id="5" name="Picture 4" title="connected circles graphi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564958">
            <a:off x="5985543" y="2433045"/>
            <a:ext cx="4853156" cy="3534715"/>
          </a:xfrm>
          <a:prstGeom prst="rect">
            <a:avLst/>
          </a:prstGeom>
        </p:spPr>
      </p:pic>
      <p:pic>
        <p:nvPicPr>
          <p:cNvPr id="6" name="Picture 5" title="connected circles graphic"/>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981981">
            <a:off x="5969457" y="-1275527"/>
            <a:ext cx="4938293" cy="3596723"/>
          </a:xfrm>
          <a:prstGeom prst="rect">
            <a:avLst/>
          </a:prstGeom>
        </p:spPr>
      </p:pic>
      <p:sp>
        <p:nvSpPr>
          <p:cNvPr id="3" name="Content Placeholder 2"/>
          <p:cNvSpPr>
            <a:spLocks noGrp="1"/>
          </p:cNvSpPr>
          <p:nvPr>
            <p:ph idx="1"/>
          </p:nvPr>
        </p:nvSpPr>
        <p:spPr>
          <a:xfrm>
            <a:off x="457200" y="1600200"/>
            <a:ext cx="5655800" cy="4525963"/>
          </a:xfrm>
        </p:spPr>
        <p:txBody>
          <a:bodyPr/>
          <a:lstStyle/>
          <a:p>
            <a:r>
              <a:rPr lang="en-US" dirty="0"/>
              <a:t>Process </a:t>
            </a:r>
            <a:r>
              <a:rPr lang="en-US" dirty="0" smtClean="0"/>
              <a:t>steps</a:t>
            </a:r>
            <a:endParaRPr lang="en-US" dirty="0"/>
          </a:p>
          <a:p>
            <a:r>
              <a:rPr lang="en-US" dirty="0" smtClean="0"/>
              <a:t>Parent records</a:t>
            </a:r>
          </a:p>
          <a:p>
            <a:r>
              <a:rPr lang="en-US" dirty="0" smtClean="0"/>
              <a:t>Linking to data</a:t>
            </a:r>
          </a:p>
          <a:p>
            <a:r>
              <a:rPr lang="en-US" dirty="0" smtClean="0"/>
              <a:t>Linking to web sites, journals, and other resources</a:t>
            </a:r>
          </a:p>
          <a:p>
            <a:r>
              <a:rPr lang="en-US" dirty="0" smtClean="0"/>
              <a:t>Validating records</a:t>
            </a:r>
          </a:p>
          <a:p>
            <a:endParaRPr lang="en-US" dirty="0"/>
          </a:p>
          <a:p>
            <a:r>
              <a:rPr lang="en-US" dirty="0" err="1" smtClean="0"/>
              <a:t>GeoData</a:t>
            </a:r>
            <a:r>
              <a:rPr lang="en-US" dirty="0" smtClean="0"/>
              <a:t> manual and review checklist</a:t>
            </a:r>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solidFill>
                  <a:schemeClr val="accent1">
                    <a:lumMod val="50000"/>
                  </a:schemeClr>
                </a:solidFill>
              </a:rPr>
              <a:t>Other Components</a:t>
            </a:r>
            <a:endParaRPr lang="en-US" dirty="0">
              <a:solidFill>
                <a:schemeClr val="accent1">
                  <a:lumMod val="50000"/>
                </a:schemeClr>
              </a:solidFill>
            </a:endParaRPr>
          </a:p>
        </p:txBody>
      </p:sp>
    </p:spTree>
    <p:extLst>
      <p:ext uri="{BB962C8B-B14F-4D97-AF65-F5344CB8AC3E}">
        <p14:creationId xmlns:p14="http://schemas.microsoft.com/office/powerpoint/2010/main" val="2072315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50000"/>
                  </a:schemeClr>
                </a:solidFill>
              </a:rPr>
              <a:t>GeoData</a:t>
            </a:r>
            <a:r>
              <a:rPr lang="en-US" dirty="0" smtClean="0">
                <a:solidFill>
                  <a:schemeClr val="accent1">
                    <a:lumMod val="50000"/>
                  </a:schemeClr>
                </a:solidFill>
              </a:rPr>
              <a:t> Workflow</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All records start out as Draft status</a:t>
            </a:r>
          </a:p>
          <a:p>
            <a:r>
              <a:rPr lang="en-US" dirty="0" smtClean="0"/>
              <a:t>Use the Manage Record button to update the record status</a:t>
            </a:r>
          </a:p>
          <a:p>
            <a:pPr lvl="1"/>
            <a:r>
              <a:rPr lang="en-US" dirty="0" smtClean="0"/>
              <a:t>Draft button will be checked</a:t>
            </a:r>
          </a:p>
          <a:p>
            <a:pPr lvl="1"/>
            <a:r>
              <a:rPr lang="en-US" dirty="0" smtClean="0"/>
              <a:t>Check the Submitted button</a:t>
            </a:r>
          </a:p>
          <a:p>
            <a:pPr lvl="1"/>
            <a:r>
              <a:rPr lang="en-US" dirty="0" smtClean="0"/>
              <a:t>Leave a Status message with any notes for the curator</a:t>
            </a:r>
          </a:p>
          <a:p>
            <a:pPr lvl="1"/>
            <a:r>
              <a:rPr lang="en-US" dirty="0" smtClean="0"/>
              <a:t>Choose Update record status</a:t>
            </a:r>
          </a:p>
          <a:p>
            <a:pPr lvl="1"/>
            <a:r>
              <a:rPr lang="en-US" dirty="0" smtClean="0"/>
              <a:t>The curator is notified and will review the record</a:t>
            </a:r>
            <a:endParaRPr lang="en-US" dirty="0"/>
          </a:p>
        </p:txBody>
      </p:sp>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spTree>
    <p:extLst>
      <p:ext uri="{BB962C8B-B14F-4D97-AF65-F5344CB8AC3E}">
        <p14:creationId xmlns:p14="http://schemas.microsoft.com/office/powerpoint/2010/main" val="1571158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txBox="1">
            <a:spLocks/>
          </p:cNvSpPr>
          <p:nvPr/>
        </p:nvSpPr>
        <p:spPr>
          <a:xfrm>
            <a:off x="4886545" y="6276071"/>
            <a:ext cx="425311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r>
              <a:rPr lang="en-US" sz="1800" dirty="0" smtClean="0">
                <a:solidFill>
                  <a:schemeClr val="accent1">
                    <a:lumMod val="50000"/>
                  </a:schemeClr>
                </a:solidFill>
                <a:latin typeface="Calibri"/>
              </a:rPr>
              <a:t>https://geodata.nal.usda.gov/</a:t>
            </a:r>
            <a:endParaRPr lang="en-US" sz="1800" dirty="0">
              <a:solidFill>
                <a:schemeClr val="accent1">
                  <a:lumMod val="50000"/>
                </a:schemeClr>
              </a:solidFill>
              <a:latin typeface="Calibri"/>
            </a:endParaRPr>
          </a:p>
        </p:txBody>
      </p:sp>
      <p:sp>
        <p:nvSpPr>
          <p:cNvPr id="11" name="Oval Callout 10" title="Question mark"/>
          <p:cNvSpPr/>
          <p:nvPr/>
        </p:nvSpPr>
        <p:spPr>
          <a:xfrm flipH="1">
            <a:off x="-407172" y="3164108"/>
            <a:ext cx="3258589" cy="2997902"/>
          </a:xfrm>
          <a:prstGeom prst="wedgeEllipseCallou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7593" y="2745497"/>
            <a:ext cx="1638300" cy="3939540"/>
          </a:xfrm>
          <a:prstGeom prst="rect">
            <a:avLst/>
          </a:prstGeom>
          <a:noFill/>
        </p:spPr>
        <p:txBody>
          <a:bodyPr wrap="square" rtlCol="0">
            <a:spAutoFit/>
          </a:bodyPr>
          <a:lstStyle/>
          <a:p>
            <a:r>
              <a:rPr lang="en-US" sz="25000" dirty="0" smtClean="0">
                <a:solidFill>
                  <a:schemeClr val="bg1"/>
                </a:solidFill>
                <a:latin typeface="Helvetica" panose="020B0604020202020204" pitchFamily="34" charset="0"/>
                <a:cs typeface="Helvetica" panose="020B0604020202020204" pitchFamily="34" charset="0"/>
              </a:rPr>
              <a:t>?</a:t>
            </a:r>
            <a:endParaRPr lang="en-US" sz="25000" dirty="0">
              <a:solidFill>
                <a:schemeClr val="bg1"/>
              </a:solidFill>
              <a:latin typeface="Helvetica" panose="020B0604020202020204" pitchFamily="34" charset="0"/>
              <a:cs typeface="Helvetica" panose="020B0604020202020204" pitchFamily="34" charset="0"/>
            </a:endParaRPr>
          </a:p>
        </p:txBody>
      </p:sp>
      <p:grpSp>
        <p:nvGrpSpPr>
          <p:cNvPr id="5" name="Group 4" title="Question mark"/>
          <p:cNvGrpSpPr/>
          <p:nvPr/>
        </p:nvGrpSpPr>
        <p:grpSpPr>
          <a:xfrm>
            <a:off x="2462647" y="2244590"/>
            <a:ext cx="2027071" cy="1631216"/>
            <a:chOff x="2088573" y="2566711"/>
            <a:chExt cx="2027071" cy="1631216"/>
          </a:xfrm>
        </p:grpSpPr>
        <p:sp>
          <p:nvSpPr>
            <p:cNvPr id="4" name="Oval Callout 3"/>
            <p:cNvSpPr/>
            <p:nvPr/>
          </p:nvSpPr>
          <p:spPr>
            <a:xfrm>
              <a:off x="2088573" y="2587336"/>
              <a:ext cx="1685470" cy="1610591"/>
            </a:xfrm>
            <a:prstGeom prst="wedgeEllipse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477344" y="2566711"/>
              <a:ext cx="1638300" cy="1631216"/>
            </a:xfrm>
            <a:prstGeom prst="rect">
              <a:avLst/>
            </a:prstGeom>
            <a:noFill/>
            <a:ln>
              <a:noFill/>
            </a:ln>
          </p:spPr>
          <p:txBody>
            <a:bodyPr wrap="square" rtlCol="0">
              <a:spAutoFit/>
            </a:bodyPr>
            <a:lstStyle/>
            <a:p>
              <a:r>
                <a:rPr lang="en-US" sz="10000" dirty="0" smtClean="0">
                  <a:solidFill>
                    <a:schemeClr val="bg1"/>
                  </a:solidFill>
                  <a:latin typeface="Helvetica" panose="020B0604020202020204" pitchFamily="34" charset="0"/>
                  <a:cs typeface="Helvetica" panose="020B0604020202020204" pitchFamily="34" charset="0"/>
                </a:rPr>
                <a:t>?</a:t>
              </a:r>
              <a:endParaRPr lang="en-US" sz="10000" dirty="0">
                <a:solidFill>
                  <a:schemeClr val="bg1"/>
                </a:solidFill>
                <a:latin typeface="Helvetica" panose="020B0604020202020204" pitchFamily="34" charset="0"/>
                <a:cs typeface="Helvetica" panose="020B0604020202020204" pitchFamily="34" charset="0"/>
              </a:endParaRPr>
            </a:p>
          </p:txBody>
        </p:sp>
      </p:grpSp>
      <p:sp>
        <p:nvSpPr>
          <p:cNvPr id="9" name="Oval Callout 8" title="Question mark"/>
          <p:cNvSpPr/>
          <p:nvPr/>
        </p:nvSpPr>
        <p:spPr>
          <a:xfrm flipH="1">
            <a:off x="530061" y="114301"/>
            <a:ext cx="2412209" cy="2219232"/>
          </a:xfrm>
          <a:prstGeom prst="wedgeEllipseCallou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85841" y="-2960"/>
            <a:ext cx="1638300" cy="2400657"/>
          </a:xfrm>
          <a:prstGeom prst="rect">
            <a:avLst/>
          </a:prstGeom>
          <a:noFill/>
        </p:spPr>
        <p:txBody>
          <a:bodyPr wrap="square" rtlCol="0">
            <a:spAutoFit/>
          </a:bodyPr>
          <a:lstStyle/>
          <a:p>
            <a:r>
              <a:rPr lang="en-US" sz="15000" dirty="0" smtClean="0">
                <a:solidFill>
                  <a:schemeClr val="bg1"/>
                </a:solidFill>
                <a:latin typeface="Helvetica" panose="020B0604020202020204" pitchFamily="34" charset="0"/>
                <a:cs typeface="Helvetica" panose="020B0604020202020204" pitchFamily="34" charset="0"/>
              </a:rPr>
              <a:t>?</a:t>
            </a:r>
            <a:endParaRPr lang="en-US" sz="15000" dirty="0">
              <a:solidFill>
                <a:schemeClr val="bg1"/>
              </a:solidFill>
              <a:latin typeface="Helvetica" panose="020B0604020202020204" pitchFamily="34" charset="0"/>
              <a:cs typeface="Helvetica" panose="020B0604020202020204" pitchFamily="34" charset="0"/>
            </a:endParaRPr>
          </a:p>
        </p:txBody>
      </p:sp>
      <p:sp>
        <p:nvSpPr>
          <p:cNvPr id="10" name="Title 9"/>
          <p:cNvSpPr>
            <a:spLocks noGrp="1"/>
          </p:cNvSpPr>
          <p:nvPr>
            <p:ph type="title"/>
          </p:nvPr>
        </p:nvSpPr>
        <p:spPr/>
        <p:txBody>
          <a:bodyPr/>
          <a:lstStyle/>
          <a:p>
            <a:r>
              <a:rPr lang="en-US" dirty="0" smtClean="0">
                <a:solidFill>
                  <a:schemeClr val="bg1"/>
                </a:solidFill>
              </a:rPr>
              <a:t>Questions</a:t>
            </a:r>
            <a:endParaRPr lang="en-US" dirty="0">
              <a:solidFill>
                <a:schemeClr val="bg1"/>
              </a:solidFill>
            </a:endParaRPr>
          </a:p>
        </p:txBody>
      </p:sp>
      <p:sp>
        <p:nvSpPr>
          <p:cNvPr id="3" name="Subtitle 2"/>
          <p:cNvSpPr>
            <a:spLocks noGrp="1"/>
          </p:cNvSpPr>
          <p:nvPr>
            <p:ph idx="1"/>
          </p:nvPr>
        </p:nvSpPr>
        <p:spPr>
          <a:xfrm>
            <a:off x="4655123" y="369651"/>
            <a:ext cx="4156369" cy="5798079"/>
          </a:xfrm>
        </p:spPr>
        <p:txBody>
          <a:bodyPr>
            <a:normAutofit/>
          </a:bodyPr>
          <a:lstStyle/>
          <a:p>
            <a:pPr marL="0" indent="0">
              <a:buNone/>
            </a:pPr>
            <a:r>
              <a:rPr lang="en-US" sz="2400" dirty="0" smtClean="0"/>
              <a:t>NAL </a:t>
            </a:r>
            <a:r>
              <a:rPr lang="en-US" sz="2400" dirty="0" err="1" smtClean="0"/>
              <a:t>GeoData</a:t>
            </a:r>
            <a:r>
              <a:rPr lang="en-US" sz="2400" dirty="0"/>
              <a:t>: </a:t>
            </a:r>
            <a:endParaRPr lang="en-US" sz="2400" dirty="0" smtClean="0"/>
          </a:p>
          <a:p>
            <a:pPr marL="0" indent="0">
              <a:buNone/>
            </a:pPr>
            <a:r>
              <a:rPr lang="en-US" sz="1600" dirty="0" smtClean="0">
                <a:hlinkClick r:id="rId3"/>
              </a:rPr>
              <a:t>NAL </a:t>
            </a:r>
            <a:r>
              <a:rPr lang="en-US" sz="1600" dirty="0" err="1" smtClean="0">
                <a:hlinkClick r:id="rId3"/>
              </a:rPr>
              <a:t>GeoData</a:t>
            </a:r>
            <a:r>
              <a:rPr lang="en-US" sz="1600" dirty="0" smtClean="0"/>
              <a:t> </a:t>
            </a:r>
            <a:endParaRPr lang="en-US" sz="1600" dirty="0" smtClean="0"/>
          </a:p>
          <a:p>
            <a:pPr marL="0" indent="0">
              <a:buNone/>
            </a:pPr>
            <a:endParaRPr lang="en-US" sz="2400" dirty="0"/>
          </a:p>
          <a:p>
            <a:pPr marL="0" indent="0">
              <a:buNone/>
            </a:pPr>
            <a:r>
              <a:rPr lang="en-US" sz="2400" dirty="0" smtClean="0"/>
              <a:t>ISO </a:t>
            </a:r>
            <a:r>
              <a:rPr lang="en-US" sz="2400" dirty="0"/>
              <a:t>19115-3: </a:t>
            </a:r>
            <a:endParaRPr lang="en-US" sz="2400" dirty="0" smtClean="0"/>
          </a:p>
          <a:p>
            <a:pPr marL="0" indent="0">
              <a:buNone/>
            </a:pPr>
            <a:r>
              <a:rPr lang="en-US" sz="1600" dirty="0" smtClean="0">
                <a:hlinkClick r:id="rId4"/>
              </a:rPr>
              <a:t>ISO 19115-3</a:t>
            </a:r>
            <a:r>
              <a:rPr lang="en-US" sz="1600" dirty="0" smtClean="0"/>
              <a:t> </a:t>
            </a:r>
            <a:endParaRPr lang="en-US" sz="1600" dirty="0" smtClean="0"/>
          </a:p>
          <a:p>
            <a:pPr marL="0" indent="0">
              <a:buNone/>
            </a:pPr>
            <a:endParaRPr lang="en-US" sz="2400" dirty="0" smtClean="0"/>
          </a:p>
          <a:p>
            <a:pPr marL="0" indent="0">
              <a:buNone/>
            </a:pPr>
            <a:r>
              <a:rPr lang="en-US" sz="2400" dirty="0" err="1" smtClean="0"/>
              <a:t>GeoNetwork</a:t>
            </a:r>
            <a:r>
              <a:rPr lang="en-US" sz="2400" dirty="0" smtClean="0"/>
              <a:t>:</a:t>
            </a:r>
          </a:p>
          <a:p>
            <a:pPr marL="0" indent="0">
              <a:buNone/>
            </a:pPr>
            <a:r>
              <a:rPr lang="en-US" sz="1600" dirty="0" err="1" smtClean="0">
                <a:hlinkClick r:id="rId5"/>
              </a:rPr>
              <a:t>GeoNetwork</a:t>
            </a:r>
            <a:endParaRPr lang="en-US" sz="1600" dirty="0" smtClean="0"/>
          </a:p>
          <a:p>
            <a:pPr marL="0" indent="0">
              <a:buNone/>
            </a:pPr>
            <a:endParaRPr lang="en-US" sz="2400" dirty="0" smtClean="0"/>
          </a:p>
          <a:p>
            <a:pPr marL="0" indent="0">
              <a:buNone/>
            </a:pPr>
            <a:r>
              <a:rPr lang="en-US" sz="2400" dirty="0"/>
              <a:t>Ag Data Commons: </a:t>
            </a:r>
            <a:endParaRPr lang="en-US" sz="2400" dirty="0" smtClean="0"/>
          </a:p>
          <a:p>
            <a:pPr marL="0" indent="0">
              <a:buNone/>
            </a:pPr>
            <a:r>
              <a:rPr lang="en-US" sz="1600" dirty="0" smtClean="0">
                <a:hlinkClick r:id="rId6"/>
              </a:rPr>
              <a:t>Ag Data Commons</a:t>
            </a:r>
            <a:r>
              <a:rPr lang="en-US" sz="1600" dirty="0" smtClean="0"/>
              <a:t> </a:t>
            </a:r>
            <a:endParaRPr lang="en-US" sz="1600" dirty="0"/>
          </a:p>
          <a:p>
            <a:pPr marL="0" indent="0">
              <a:buNone/>
            </a:pPr>
            <a:endParaRPr lang="en-US" sz="2400" dirty="0" smtClean="0"/>
          </a:p>
          <a:p>
            <a:pPr marL="0" indent="0">
              <a:buNone/>
            </a:pPr>
            <a:r>
              <a:rPr lang="en-US" sz="2400" dirty="0" err="1" smtClean="0"/>
              <a:t>GeoData</a:t>
            </a:r>
            <a:r>
              <a:rPr lang="en-US" sz="2400" dirty="0" smtClean="0"/>
              <a:t> </a:t>
            </a:r>
            <a:r>
              <a:rPr lang="en-US" sz="2400" dirty="0"/>
              <a:t>email: </a:t>
            </a:r>
          </a:p>
          <a:p>
            <a:pPr marL="0" indent="0">
              <a:buNone/>
            </a:pPr>
            <a:r>
              <a:rPr lang="en-US" sz="1600" dirty="0" smtClean="0">
                <a:hlinkClick r:id="rId7"/>
              </a:rPr>
              <a:t>NAL-GeoData@ARS.USDA.GOV</a:t>
            </a:r>
            <a:r>
              <a:rPr lang="en-US" sz="2400" dirty="0" smtClean="0"/>
              <a:t> </a:t>
            </a:r>
            <a:endParaRPr lang="en-US" sz="2400" dirty="0"/>
          </a:p>
          <a:p>
            <a:pPr marL="0" indent="0">
              <a:buNone/>
            </a:pPr>
            <a:endParaRPr lang="en-US" sz="2400" dirty="0"/>
          </a:p>
        </p:txBody>
      </p:sp>
    </p:spTree>
    <p:extLst>
      <p:ext uri="{BB962C8B-B14F-4D97-AF65-F5344CB8AC3E}">
        <p14:creationId xmlns:p14="http://schemas.microsoft.com/office/powerpoint/2010/main" val="250960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Word Cloud"/>
          <p:cNvPicPr>
            <a:picLocks noChangeAspect="1"/>
          </p:cNvPicPr>
          <p:nvPr/>
        </p:nvPicPr>
        <p:blipFill rotWithShape="1">
          <a:blip r:embed="rId3">
            <a:extLst>
              <a:ext uri="{28A0092B-C50C-407E-A947-70E740481C1C}">
                <a14:useLocalDpi xmlns:a14="http://schemas.microsoft.com/office/drawing/2010/main" val="0"/>
              </a:ext>
            </a:extLst>
          </a:blip>
          <a:srcRect l="4482" t="8509" r="9887" b="31706"/>
          <a:stretch/>
        </p:blipFill>
        <p:spPr>
          <a:xfrm>
            <a:off x="-9525" y="2745923"/>
            <a:ext cx="9133462" cy="4105073"/>
          </a:xfrm>
          <a:prstGeom prst="rect">
            <a:avLst/>
          </a:prstGeom>
        </p:spPr>
      </p:pic>
      <p:sp>
        <p:nvSpPr>
          <p:cNvPr id="3" name="Subtitle 2"/>
          <p:cNvSpPr>
            <a:spLocks noGrp="1"/>
          </p:cNvSpPr>
          <p:nvPr>
            <p:ph type="subTitle" idx="1"/>
          </p:nvPr>
        </p:nvSpPr>
        <p:spPr>
          <a:xfrm>
            <a:off x="271752" y="5278497"/>
            <a:ext cx="5071431" cy="1579505"/>
          </a:xfrm>
          <a:solidFill>
            <a:schemeClr val="bg1">
              <a:alpha val="65000"/>
            </a:schemeClr>
          </a:solidFill>
        </p:spPr>
        <p:txBody>
          <a:bodyPr>
            <a:normAutofit/>
          </a:bodyPr>
          <a:lstStyle/>
          <a:p>
            <a:pPr algn="l"/>
            <a:r>
              <a:rPr lang="en-US" sz="2000" b="1" dirty="0" smtClean="0"/>
              <a:t>Erin Antognoli</a:t>
            </a:r>
            <a:endParaRPr lang="en-US" sz="2000" b="1" dirty="0"/>
          </a:p>
          <a:p>
            <a:pPr algn="l"/>
            <a:r>
              <a:rPr lang="en-US" sz="2000" b="1" dirty="0"/>
              <a:t>US Department of Agriculture</a:t>
            </a:r>
          </a:p>
          <a:p>
            <a:pPr algn="l"/>
            <a:r>
              <a:rPr lang="en-US" sz="2000" b="1" dirty="0"/>
              <a:t>National Agricultural Library</a:t>
            </a:r>
          </a:p>
          <a:p>
            <a:pPr algn="l"/>
            <a:r>
              <a:rPr lang="en-US" sz="2000" b="1" dirty="0" smtClean="0"/>
              <a:t>25 September </a:t>
            </a:r>
            <a:r>
              <a:rPr lang="en-US" sz="2000" b="1" dirty="0"/>
              <a:t>2018</a:t>
            </a:r>
            <a:endParaRPr lang="en-US" sz="2000" dirty="0"/>
          </a:p>
          <a:p>
            <a:pPr algn="l"/>
            <a:endParaRPr lang="en-US" sz="2000" dirty="0"/>
          </a:p>
        </p:txBody>
      </p:sp>
      <p:grpSp>
        <p:nvGrpSpPr>
          <p:cNvPr id="5" name="Group 4" title="USDA Logo"/>
          <p:cNvGrpSpPr/>
          <p:nvPr/>
        </p:nvGrpSpPr>
        <p:grpSpPr>
          <a:xfrm>
            <a:off x="0" y="2645157"/>
            <a:ext cx="9144000" cy="182482"/>
            <a:chOff x="0" y="6612672"/>
            <a:chExt cx="9144000" cy="182482"/>
          </a:xfrm>
        </p:grpSpPr>
        <p:sp>
          <p:nvSpPr>
            <p:cNvPr id="6" name="Rectangle 5"/>
            <p:cNvSpPr/>
            <p:nvPr/>
          </p:nvSpPr>
          <p:spPr>
            <a:xfrm>
              <a:off x="0" y="6612672"/>
              <a:ext cx="4267200" cy="18248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7" name="Rectangle 6"/>
            <p:cNvSpPr/>
            <p:nvPr/>
          </p:nvSpPr>
          <p:spPr>
            <a:xfrm>
              <a:off x="4876800" y="6612672"/>
              <a:ext cx="4267200" cy="18248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a:endParaRPr>
            </a:p>
          </p:txBody>
        </p:sp>
      </p:grpSp>
      <p:pic>
        <p:nvPicPr>
          <p:cNvPr id="8" name="Picture 2" title="USDA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2809" y="2452303"/>
            <a:ext cx="824484" cy="56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10" name="Footer Placeholder 3"/>
          <p:cNvSpPr>
            <a:spLocks noGrp="1"/>
          </p:cNvSpPr>
          <p:nvPr>
            <p:ph type="ftr" sz="quarter" idx="11"/>
          </p:nvPr>
        </p:nvSpPr>
        <p:spPr>
          <a:xfrm>
            <a:off x="2396106" y="1827295"/>
            <a:ext cx="4392489" cy="476182"/>
          </a:xfrm>
        </p:spPr>
        <p:txBody>
          <a:bodyPr/>
          <a:lstStyle/>
          <a:p>
            <a:r>
              <a:rPr lang="en-US" sz="1800" dirty="0">
                <a:solidFill>
                  <a:schemeClr val="accent2">
                    <a:lumMod val="75000"/>
                  </a:schemeClr>
                </a:solidFill>
                <a:latin typeface="Arial" panose="020B0604020202020204" pitchFamily="34" charset="0"/>
                <a:cs typeface="Arial" panose="020B0604020202020204" pitchFamily="34" charset="0"/>
              </a:rPr>
              <a:t>https</a:t>
            </a:r>
            <a:r>
              <a:rPr lang="en-US" sz="1800" dirty="0" smtClean="0">
                <a:solidFill>
                  <a:schemeClr val="accent2">
                    <a:lumMod val="75000"/>
                  </a:schemeClr>
                </a:solidFill>
                <a:latin typeface="Arial" panose="020B0604020202020204" pitchFamily="34" charset="0"/>
                <a:cs typeface="Arial" panose="020B0604020202020204" pitchFamily="34" charset="0"/>
              </a:rPr>
              <a:t>://data.nal.usda.gov</a:t>
            </a:r>
            <a:r>
              <a:rPr lang="en-US" sz="1800" dirty="0">
                <a:solidFill>
                  <a:schemeClr val="accent2">
                    <a:lumMod val="75000"/>
                  </a:schemeClr>
                </a:solidFill>
                <a:latin typeface="Arial" panose="020B0604020202020204" pitchFamily="34" charset="0"/>
                <a:cs typeface="Arial" panose="020B0604020202020204" pitchFamily="34" charset="0"/>
              </a:rPr>
              <a:t>/</a:t>
            </a:r>
          </a:p>
          <a:p>
            <a:r>
              <a:rPr lang="en-US" sz="1800" dirty="0" smtClean="0">
                <a:solidFill>
                  <a:schemeClr val="accent2">
                    <a:lumMod val="75000"/>
                  </a:schemeClr>
                </a:solidFill>
                <a:latin typeface="Arial" panose="020B0604020202020204" pitchFamily="34" charset="0"/>
                <a:cs typeface="Arial" panose="020B0604020202020204" pitchFamily="34" charset="0"/>
              </a:rPr>
              <a:t>https</a:t>
            </a:r>
            <a:r>
              <a:rPr lang="en-US" sz="1800" dirty="0">
                <a:solidFill>
                  <a:schemeClr val="accent2">
                    <a:lumMod val="75000"/>
                  </a:schemeClr>
                </a:solidFill>
                <a:latin typeface="Arial" panose="020B0604020202020204" pitchFamily="34" charset="0"/>
                <a:cs typeface="Arial" panose="020B0604020202020204" pitchFamily="34" charset="0"/>
              </a:rPr>
              <a:t>://</a:t>
            </a:r>
            <a:r>
              <a:rPr lang="en-US" sz="1800" dirty="0" smtClean="0">
                <a:solidFill>
                  <a:schemeClr val="accent2">
                    <a:lumMod val="75000"/>
                  </a:schemeClr>
                </a:solidFill>
                <a:latin typeface="Arial" panose="020B0604020202020204" pitchFamily="34" charset="0"/>
                <a:cs typeface="Arial" panose="020B0604020202020204" pitchFamily="34" charset="0"/>
              </a:rPr>
              <a:t>geodata.nal.usda.gov/</a:t>
            </a:r>
            <a:endParaRPr lang="en-US" sz="1800" dirty="0">
              <a:solidFill>
                <a:schemeClr val="accent2">
                  <a:lumMod val="75000"/>
                </a:schemeClr>
              </a:solidFill>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261651" y="87394"/>
            <a:ext cx="8686800" cy="1600200"/>
          </a:xfrm>
        </p:spPr>
        <p:txBody>
          <a:bodyPr>
            <a:noAutofit/>
          </a:bodyPr>
          <a:lstStyle/>
          <a:p>
            <a:r>
              <a:rPr lang="en-US" dirty="0">
                <a:solidFill>
                  <a:schemeClr val="accent2">
                    <a:lumMod val="75000"/>
                  </a:schemeClr>
                </a:solidFill>
              </a:rPr>
              <a:t>Introduction to </a:t>
            </a:r>
            <a:r>
              <a:rPr lang="en-US" dirty="0" err="1">
                <a:solidFill>
                  <a:schemeClr val="accent2">
                    <a:lumMod val="75000"/>
                  </a:schemeClr>
                </a:solidFill>
              </a:rPr>
              <a:t>GeoData</a:t>
            </a:r>
            <a:endParaRPr lang="en-US" dirty="0">
              <a:solidFill>
                <a:schemeClr val="accent2">
                  <a:lumMod val="75000"/>
                </a:schemeClr>
              </a:solidFill>
            </a:endParaRPr>
          </a:p>
        </p:txBody>
      </p:sp>
    </p:spTree>
    <p:extLst>
      <p:ext uri="{BB962C8B-B14F-4D97-AF65-F5344CB8AC3E}">
        <p14:creationId xmlns:p14="http://schemas.microsoft.com/office/powerpoint/2010/main" val="4213224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lumMod val="75000"/>
                  </a:schemeClr>
                </a:solidFill>
              </a:rPr>
              <a:t>Agenda</a:t>
            </a:r>
            <a:endParaRPr lang="en-US" sz="3600" dirty="0">
              <a:solidFill>
                <a:schemeClr val="accent2">
                  <a:lumMod val="75000"/>
                </a:schemeClr>
              </a:solidFill>
            </a:endParaRPr>
          </a:p>
        </p:txBody>
      </p:sp>
      <p:sp>
        <p:nvSpPr>
          <p:cNvPr id="3" name="Subtitle 2"/>
          <p:cNvSpPr>
            <a:spLocks noGrp="1"/>
          </p:cNvSpPr>
          <p:nvPr>
            <p:ph idx="1"/>
          </p:nvPr>
        </p:nvSpPr>
        <p:spPr>
          <a:xfrm>
            <a:off x="457200" y="1432251"/>
            <a:ext cx="8229600" cy="4525963"/>
          </a:xfrm>
        </p:spPr>
        <p:txBody>
          <a:bodyPr>
            <a:noAutofit/>
          </a:bodyPr>
          <a:lstStyle/>
          <a:p>
            <a:r>
              <a:rPr lang="en-US" dirty="0"/>
              <a:t>An overview of </a:t>
            </a:r>
            <a:r>
              <a:rPr lang="en-US" dirty="0" err="1" smtClean="0"/>
              <a:t>GeoData</a:t>
            </a:r>
            <a:endParaRPr lang="en-US" dirty="0" smtClean="0"/>
          </a:p>
          <a:p>
            <a:r>
              <a:rPr lang="en-US" dirty="0" smtClean="0"/>
              <a:t>General </a:t>
            </a:r>
            <a:r>
              <a:rPr lang="en-US" dirty="0"/>
              <a:t>best practices for filling out the metadata </a:t>
            </a:r>
            <a:r>
              <a:rPr lang="en-US" dirty="0" smtClean="0"/>
              <a:t>form</a:t>
            </a:r>
          </a:p>
          <a:p>
            <a:r>
              <a:rPr lang="en-US" dirty="0" smtClean="0"/>
              <a:t>Controlled vocabularies in the </a:t>
            </a:r>
            <a:r>
              <a:rPr lang="en-US" dirty="0" err="1"/>
              <a:t>GeoData</a:t>
            </a:r>
            <a:r>
              <a:rPr lang="en-US" dirty="0"/>
              <a:t> system</a:t>
            </a:r>
          </a:p>
          <a:p>
            <a:r>
              <a:rPr lang="en-US" dirty="0"/>
              <a:t>Reusable components </a:t>
            </a:r>
            <a:endParaRPr lang="en-US" dirty="0" smtClean="0"/>
          </a:p>
          <a:p>
            <a:r>
              <a:rPr lang="en-US" dirty="0" smtClean="0"/>
              <a:t>Submitting </a:t>
            </a:r>
            <a:r>
              <a:rPr lang="en-US" dirty="0"/>
              <a:t>records for review </a:t>
            </a:r>
            <a:endParaRPr lang="en-US" dirty="0" smtClean="0"/>
          </a:p>
          <a:p>
            <a:r>
              <a:rPr lang="en-US" dirty="0" smtClean="0"/>
              <a:t>Live demo</a:t>
            </a:r>
          </a:p>
          <a:p>
            <a:r>
              <a:rPr lang="en-US" dirty="0" smtClean="0"/>
              <a:t>Q&amp;A</a:t>
            </a:r>
            <a:endParaRPr lang="en-US" dirty="0"/>
          </a:p>
        </p:txBody>
      </p:sp>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spTree>
    <p:extLst>
      <p:ext uri="{BB962C8B-B14F-4D97-AF65-F5344CB8AC3E}">
        <p14:creationId xmlns:p14="http://schemas.microsoft.com/office/powerpoint/2010/main" val="3246526553"/>
      </p:ext>
    </p:extLst>
  </p:cSld>
  <p:clrMapOvr>
    <a:masterClrMapping/>
  </p:clrMapOvr>
  <p:timing>
    <p:tnLst>
      <p:par>
        <p:cTn id="1" dur="indefinite" restart="never" nodeType="tmRoot"/>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sp>
        <p:nvSpPr>
          <p:cNvPr id="9" name="TextBox 8"/>
          <p:cNvSpPr txBox="1"/>
          <p:nvPr/>
        </p:nvSpPr>
        <p:spPr>
          <a:xfrm>
            <a:off x="571500" y="5434901"/>
            <a:ext cx="2798466" cy="861774"/>
          </a:xfrm>
          <a:prstGeom prst="rect">
            <a:avLst/>
          </a:prstGeom>
          <a:noFill/>
          <a:ln>
            <a:solidFill>
              <a:schemeClr val="tx1"/>
            </a:solidFill>
          </a:ln>
        </p:spPr>
        <p:txBody>
          <a:bodyPr wrap="square" tIns="91440" bIns="91440" rtlCol="0">
            <a:spAutoFit/>
          </a:bodyPr>
          <a:lstStyle/>
          <a:p>
            <a:pPr algn="ctr">
              <a:spcAft>
                <a:spcPts val="0"/>
              </a:spcAft>
            </a:pPr>
            <a:r>
              <a:rPr lang="en-US" sz="2200" dirty="0">
                <a:latin typeface="+mn-lt"/>
              </a:rPr>
              <a:t>https://www.fgdc.gov/policyandplanning</a:t>
            </a:r>
          </a:p>
        </p:txBody>
      </p:sp>
      <p:sp>
        <p:nvSpPr>
          <p:cNvPr id="7" name="10-Point Star 6" title="Data.gov"/>
          <p:cNvSpPr/>
          <p:nvPr/>
        </p:nvSpPr>
        <p:spPr>
          <a:xfrm>
            <a:off x="3756765" y="4572000"/>
            <a:ext cx="1600011" cy="1600011"/>
          </a:xfrm>
          <a:prstGeom prst="star1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8705" y="5093609"/>
            <a:ext cx="1411836" cy="461665"/>
          </a:xfrm>
          <a:prstGeom prst="rect">
            <a:avLst/>
          </a:prstGeom>
          <a:noFill/>
        </p:spPr>
        <p:txBody>
          <a:bodyPr wrap="square" rtlCol="0">
            <a:spAutoFit/>
          </a:bodyPr>
          <a:lstStyle/>
          <a:p>
            <a:pPr algn="ctr"/>
            <a:r>
              <a:rPr lang="en-US" dirty="0" smtClean="0">
                <a:solidFill>
                  <a:schemeClr val="bg1"/>
                </a:solidFill>
                <a:latin typeface="+mn-lt"/>
              </a:rPr>
              <a:t>Data.gov</a:t>
            </a:r>
            <a:endParaRPr lang="en-US" dirty="0">
              <a:solidFill>
                <a:schemeClr val="bg1"/>
              </a:solidFill>
              <a:latin typeface="+mn-lt"/>
            </a:endParaRPr>
          </a:p>
        </p:txBody>
      </p:sp>
      <p:sp>
        <p:nvSpPr>
          <p:cNvPr id="3" name="Bent Arrow 2" title="arrow leading to data.gov"/>
          <p:cNvSpPr/>
          <p:nvPr/>
        </p:nvSpPr>
        <p:spPr>
          <a:xfrm rot="10800000">
            <a:off x="5743575" y="4181357"/>
            <a:ext cx="2943225" cy="1466671"/>
          </a:xfrm>
          <a:prstGeom prst="bentArrow">
            <a:avLst>
              <a:gd name="adj1" fmla="val 25000"/>
              <a:gd name="adj2" fmla="val 25480"/>
              <a:gd name="adj3" fmla="val 25000"/>
              <a:gd name="adj4" fmla="val 4375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6215065" y="5114928"/>
            <a:ext cx="2457450" cy="307777"/>
          </a:xfrm>
          <a:prstGeom prst="rect">
            <a:avLst/>
          </a:prstGeom>
          <a:noFill/>
        </p:spPr>
        <p:txBody>
          <a:bodyPr wrap="square" rtlCol="0">
            <a:spAutoFit/>
          </a:bodyPr>
          <a:lstStyle/>
          <a:p>
            <a:r>
              <a:rPr lang="en-US" sz="1400" dirty="0" smtClean="0">
                <a:solidFill>
                  <a:schemeClr val="bg1"/>
                </a:solidFill>
                <a:latin typeface="+mn-lt"/>
              </a:rPr>
              <a:t>ARS Bureau Code Records</a:t>
            </a:r>
            <a:endParaRPr lang="en-US" sz="1400" dirty="0">
              <a:solidFill>
                <a:schemeClr val="bg1"/>
              </a:solidFill>
              <a:latin typeface="+mn-lt"/>
            </a:endParaRPr>
          </a:p>
        </p:txBody>
      </p:sp>
      <p:graphicFrame>
        <p:nvGraphicFramePr>
          <p:cNvPr id="4" name="Content Placeholder 3" title="GeoData Flow Chart "/>
          <p:cNvGraphicFramePr>
            <a:graphicFrameLocks noGrp="1"/>
          </p:cNvGraphicFramePr>
          <p:nvPr>
            <p:ph idx="1"/>
            <p:extLst>
              <p:ext uri="{D42A27DB-BD31-4B8C-83A1-F6EECF244321}">
                <p14:modId xmlns:p14="http://schemas.microsoft.com/office/powerpoint/2010/main" val="1175180794"/>
              </p:ext>
            </p:extLst>
          </p:nvPr>
        </p:nvGraphicFramePr>
        <p:xfrm>
          <a:off x="457200" y="1185863"/>
          <a:ext cx="8229600" cy="35126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err="1" smtClean="0">
                <a:solidFill>
                  <a:schemeClr val="accent1">
                    <a:lumMod val="50000"/>
                  </a:schemeClr>
                </a:solidFill>
              </a:rPr>
              <a:t>GeoData’s</a:t>
            </a:r>
            <a:r>
              <a:rPr lang="en-US" dirty="0" smtClean="0">
                <a:solidFill>
                  <a:schemeClr val="accent1">
                    <a:lumMod val="50000"/>
                  </a:schemeClr>
                </a:solidFill>
              </a:rPr>
              <a:t> function within ARS</a:t>
            </a:r>
            <a:endParaRPr lang="en-US" dirty="0">
              <a:solidFill>
                <a:schemeClr val="accent1">
                  <a:lumMod val="50000"/>
                </a:schemeClr>
              </a:solidFill>
            </a:endParaRPr>
          </a:p>
        </p:txBody>
      </p:sp>
    </p:spTree>
    <p:extLst>
      <p:ext uri="{BB962C8B-B14F-4D97-AF65-F5344CB8AC3E}">
        <p14:creationId xmlns:p14="http://schemas.microsoft.com/office/powerpoint/2010/main" val="601625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50000"/>
                  </a:schemeClr>
                </a:solidFill>
              </a:rPr>
              <a:t>GeoData</a:t>
            </a:r>
            <a:r>
              <a:rPr lang="en-US" dirty="0" smtClean="0">
                <a:solidFill>
                  <a:schemeClr val="accent1">
                    <a:lumMod val="50000"/>
                  </a:schemeClr>
                </a:solidFill>
              </a:rPr>
              <a:t> Metadata Standards</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ISO 19115 for geospatial data</a:t>
            </a:r>
          </a:p>
          <a:p>
            <a:pPr lvl="1"/>
            <a:r>
              <a:rPr lang="en-US" dirty="0" smtClean="0"/>
              <a:t>ISO 19115 - </a:t>
            </a:r>
            <a:r>
              <a:rPr lang="en-US" dirty="0" smtClean="0">
                <a:hlinkClick r:id="rId3"/>
              </a:rPr>
              <a:t>ISO 19115</a:t>
            </a:r>
            <a:r>
              <a:rPr lang="en-US" dirty="0" smtClean="0"/>
              <a:t> </a:t>
            </a:r>
            <a:endParaRPr lang="en-US" dirty="0" smtClean="0"/>
          </a:p>
          <a:p>
            <a:pPr lvl="1"/>
            <a:r>
              <a:rPr lang="en-US" dirty="0" smtClean="0"/>
              <a:t>International standard</a:t>
            </a:r>
          </a:p>
          <a:p>
            <a:pPr lvl="1"/>
            <a:r>
              <a:rPr lang="en-US" dirty="0" smtClean="0"/>
              <a:t>Robust, meets geospatial data needs</a:t>
            </a:r>
          </a:p>
          <a:p>
            <a:pPr lvl="1"/>
            <a:r>
              <a:rPr lang="en-US" dirty="0" smtClean="0"/>
              <a:t>Over 400 fields</a:t>
            </a:r>
          </a:p>
          <a:p>
            <a:r>
              <a:rPr lang="en-US" dirty="0" err="1" smtClean="0"/>
              <a:t>GeoData</a:t>
            </a:r>
            <a:r>
              <a:rPr lang="en-US" dirty="0" smtClean="0"/>
              <a:t> online metadata form</a:t>
            </a:r>
          </a:p>
          <a:p>
            <a:pPr lvl="1"/>
            <a:r>
              <a:rPr lang="en-US" dirty="0" smtClean="0"/>
              <a:t>Helps simplify this process</a:t>
            </a:r>
          </a:p>
          <a:p>
            <a:pPr lvl="1"/>
            <a:r>
              <a:rPr lang="en-US" dirty="0" smtClean="0"/>
              <a:t>Allows better focus on relevant information</a:t>
            </a:r>
          </a:p>
          <a:p>
            <a:pPr lvl="1"/>
            <a:r>
              <a:rPr lang="en-US" dirty="0"/>
              <a:t>Validate </a:t>
            </a:r>
            <a:r>
              <a:rPr lang="en-US" dirty="0" smtClean="0"/>
              <a:t>records  </a:t>
            </a:r>
          </a:p>
          <a:p>
            <a:pPr lvl="1"/>
            <a:endParaRPr lang="en-US" dirty="0"/>
          </a:p>
        </p:txBody>
      </p:sp>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spTree>
    <p:extLst>
      <p:ext uri="{BB962C8B-B14F-4D97-AF65-F5344CB8AC3E}">
        <p14:creationId xmlns:p14="http://schemas.microsoft.com/office/powerpoint/2010/main" val="587859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50000"/>
                  </a:schemeClr>
                </a:solidFill>
              </a:rPr>
              <a:t>GeoData</a:t>
            </a:r>
            <a:r>
              <a:rPr lang="en-US" dirty="0" smtClean="0">
                <a:solidFill>
                  <a:schemeClr val="accent1">
                    <a:lumMod val="50000"/>
                  </a:schemeClr>
                </a:solidFill>
              </a:rPr>
              <a:t> Metadata Best Practices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Descriptive title</a:t>
            </a:r>
          </a:p>
          <a:p>
            <a:r>
              <a:rPr lang="en-US" dirty="0" smtClean="0"/>
              <a:t>Brief but descriptive abstract</a:t>
            </a:r>
          </a:p>
          <a:p>
            <a:pPr lvl="1"/>
            <a:r>
              <a:rPr lang="en-US" dirty="0" smtClean="0"/>
              <a:t>Who, what, when, where, why, how</a:t>
            </a:r>
          </a:p>
          <a:p>
            <a:pPr lvl="1"/>
            <a:r>
              <a:rPr lang="en-US" dirty="0" smtClean="0"/>
              <a:t>Describes the data, not the paper</a:t>
            </a:r>
          </a:p>
          <a:p>
            <a:pPr lvl="1"/>
            <a:r>
              <a:rPr lang="en-US" dirty="0" smtClean="0"/>
              <a:t>Plain language, text formatted for display</a:t>
            </a:r>
          </a:p>
          <a:p>
            <a:r>
              <a:rPr lang="en-US" dirty="0" smtClean="0"/>
              <a:t>Assign a point of contact – data and metadata</a:t>
            </a:r>
          </a:p>
          <a:p>
            <a:r>
              <a:rPr lang="en-US" dirty="0" smtClean="0"/>
              <a:t>Correct extent</a:t>
            </a:r>
          </a:p>
          <a:p>
            <a:pPr lvl="1"/>
            <a:r>
              <a:rPr lang="en-US" dirty="0" smtClean="0"/>
              <a:t>Temporal: Time has beginning and end date (or ongoing)</a:t>
            </a:r>
          </a:p>
          <a:p>
            <a:pPr lvl="1"/>
            <a:r>
              <a:rPr lang="en-US" dirty="0" smtClean="0"/>
              <a:t>Geographic: Reasonable bounding box</a:t>
            </a:r>
          </a:p>
          <a:p>
            <a:r>
              <a:rPr lang="en-US" dirty="0" smtClean="0"/>
              <a:t>Keywords represent significant aspects of data</a:t>
            </a:r>
          </a:p>
          <a:p>
            <a:r>
              <a:rPr lang="en-US" dirty="0" smtClean="0"/>
              <a:t>Use reusable components where possible</a:t>
            </a:r>
          </a:p>
          <a:p>
            <a:endParaRPr lang="en-US" dirty="0"/>
          </a:p>
        </p:txBody>
      </p:sp>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spTree>
    <p:extLst>
      <p:ext uri="{BB962C8B-B14F-4D97-AF65-F5344CB8AC3E}">
        <p14:creationId xmlns:p14="http://schemas.microsoft.com/office/powerpoint/2010/main" val="911098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sp>
        <p:nvSpPr>
          <p:cNvPr id="13" name="TextBox 12"/>
          <p:cNvSpPr txBox="1"/>
          <p:nvPr/>
        </p:nvSpPr>
        <p:spPr>
          <a:xfrm>
            <a:off x="6471947" y="5393204"/>
            <a:ext cx="1513612" cy="461665"/>
          </a:xfrm>
          <a:prstGeom prst="rect">
            <a:avLst/>
          </a:prstGeom>
          <a:noFill/>
        </p:spPr>
        <p:txBody>
          <a:bodyPr wrap="square" rtlCol="0">
            <a:spAutoFit/>
          </a:bodyPr>
          <a:lstStyle/>
          <a:p>
            <a:r>
              <a:rPr lang="en-US" dirty="0" smtClean="0">
                <a:latin typeface="Segoe Print" panose="02000600000000000000" pitchFamily="2" charset="0"/>
              </a:rPr>
              <a:t>&amp; more!</a:t>
            </a:r>
            <a:endParaRPr lang="en-US" dirty="0">
              <a:latin typeface="Segoe Print" panose="02000600000000000000" pitchFamily="2" charset="0"/>
            </a:endParaRPr>
          </a:p>
        </p:txBody>
      </p:sp>
      <p:pic>
        <p:nvPicPr>
          <p:cNvPr id="7" name="Picture 6" title="NIS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0034" y="5336562"/>
            <a:ext cx="2283929" cy="601435"/>
          </a:xfrm>
          <a:prstGeom prst="rect">
            <a:avLst/>
          </a:prstGeom>
        </p:spPr>
      </p:pic>
      <p:pic>
        <p:nvPicPr>
          <p:cNvPr id="3" name="Picture 2" title="OMB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3520" y="5008629"/>
            <a:ext cx="1257300" cy="1257300"/>
          </a:xfrm>
          <a:prstGeom prst="rect">
            <a:avLst/>
          </a:prstGeom>
        </p:spPr>
      </p:pic>
      <p:pic>
        <p:nvPicPr>
          <p:cNvPr id="8" name="Picture 7" title="USGS logo"/>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4627" y="3600557"/>
            <a:ext cx="2415655" cy="966262"/>
          </a:xfrm>
          <a:prstGeom prst="rect">
            <a:avLst/>
          </a:prstGeom>
        </p:spPr>
      </p:pic>
      <p:pic>
        <p:nvPicPr>
          <p:cNvPr id="10" name="Picture 9" title="ISO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56432" y="3515977"/>
            <a:ext cx="1231129" cy="1135423"/>
          </a:xfrm>
          <a:prstGeom prst="rect">
            <a:avLst/>
          </a:prstGeom>
        </p:spPr>
      </p:pic>
      <p:pic>
        <p:nvPicPr>
          <p:cNvPr id="9" name="Picture 8" title="Creative Commons logo"/>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4975" y="3580079"/>
            <a:ext cx="2334391" cy="1147496"/>
          </a:xfrm>
          <a:prstGeom prst="rect">
            <a:avLst/>
          </a:prstGeom>
        </p:spPr>
      </p:pic>
      <p:pic>
        <p:nvPicPr>
          <p:cNvPr id="6" name="Picture 5" title="NASA logo"/>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01526" y="1640595"/>
            <a:ext cx="1565776" cy="1301551"/>
          </a:xfrm>
          <a:prstGeom prst="rect">
            <a:avLst/>
          </a:prstGeom>
        </p:spPr>
      </p:pic>
      <p:pic>
        <p:nvPicPr>
          <p:cNvPr id="11" name="Picture 10" title="USDA logo"/>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87251" y="1755712"/>
            <a:ext cx="1569493" cy="1075103"/>
          </a:xfrm>
          <a:prstGeom prst="rect">
            <a:avLst/>
          </a:prstGeom>
        </p:spPr>
      </p:pic>
      <p:pic>
        <p:nvPicPr>
          <p:cNvPr id="5" name="Content Placeholder 4" title="Crossref logo"/>
          <p:cNvPicPr>
            <a:picLocks noGrp="1" noChangeAspect="1"/>
          </p:cNvPicPr>
          <p:nvPr>
            <p:ph idx="1"/>
          </p:nvPr>
        </p:nvPicPr>
        <p:blipFill>
          <a:blip r:embed="rId10">
            <a:extLst>
              <a:ext uri="{28A0092B-C50C-407E-A947-70E740481C1C}">
                <a14:useLocalDpi xmlns:a14="http://schemas.microsoft.com/office/drawing/2010/main" val="0"/>
              </a:ext>
            </a:extLst>
          </a:blip>
          <a:stretch>
            <a:fillRect/>
          </a:stretch>
        </p:blipFill>
        <p:spPr>
          <a:xfrm>
            <a:off x="1181871" y="1786069"/>
            <a:ext cx="1560598" cy="1014388"/>
          </a:xfrm>
        </p:spPr>
      </p:pic>
      <p:sp>
        <p:nvSpPr>
          <p:cNvPr id="2" name="Title 1"/>
          <p:cNvSpPr>
            <a:spLocks noGrp="1"/>
          </p:cNvSpPr>
          <p:nvPr>
            <p:ph type="title"/>
          </p:nvPr>
        </p:nvSpPr>
        <p:spPr/>
        <p:txBody>
          <a:bodyPr/>
          <a:lstStyle/>
          <a:p>
            <a:r>
              <a:rPr lang="en-US" dirty="0" smtClean="0">
                <a:solidFill>
                  <a:schemeClr val="accent1">
                    <a:lumMod val="50000"/>
                  </a:schemeClr>
                </a:solidFill>
              </a:rPr>
              <a:t>Controlled </a:t>
            </a:r>
            <a:r>
              <a:rPr lang="en-US" dirty="0" smtClean="0">
                <a:solidFill>
                  <a:schemeClr val="accent1">
                    <a:lumMod val="50000"/>
                  </a:schemeClr>
                </a:solidFill>
              </a:rPr>
              <a:t>Vocabularies</a:t>
            </a:r>
            <a:endParaRPr lang="en-US" dirty="0">
              <a:solidFill>
                <a:schemeClr val="accent1">
                  <a:lumMod val="50000"/>
                </a:schemeClr>
              </a:solidFill>
            </a:endParaRPr>
          </a:p>
        </p:txBody>
      </p:sp>
    </p:spTree>
    <p:extLst>
      <p:ext uri="{BB962C8B-B14F-4D97-AF65-F5344CB8AC3E}">
        <p14:creationId xmlns:p14="http://schemas.microsoft.com/office/powerpoint/2010/main" val="2441815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Keywords for Findability and Function</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Controlled vocabularies serve a variety of purposes</a:t>
            </a:r>
          </a:p>
          <a:p>
            <a:pPr lvl="1"/>
            <a:r>
              <a:rPr lang="en-US" dirty="0" smtClean="0"/>
              <a:t>Search &amp; discovery</a:t>
            </a:r>
          </a:p>
          <a:p>
            <a:pPr lvl="1"/>
            <a:r>
              <a:rPr lang="en-US" dirty="0" smtClean="0"/>
              <a:t>Standardized information (i.e. licenses, funding)</a:t>
            </a:r>
          </a:p>
          <a:p>
            <a:pPr lvl="1"/>
            <a:r>
              <a:rPr lang="en-US" dirty="0" smtClean="0"/>
              <a:t>Filters (i.e. what gets forwarded to data.gov)</a:t>
            </a:r>
          </a:p>
          <a:p>
            <a:pPr lvl="1"/>
            <a:endParaRPr lang="en-US" dirty="0"/>
          </a:p>
          <a:p>
            <a:r>
              <a:rPr lang="en-US" dirty="0" smtClean="0"/>
              <a:t>Keywords should represent the significant aspects of the data</a:t>
            </a:r>
          </a:p>
          <a:p>
            <a:pPr lvl="1"/>
            <a:r>
              <a:rPr lang="en-US" dirty="0" smtClean="0"/>
              <a:t>What terms would someone use when searching?</a:t>
            </a:r>
          </a:p>
          <a:p>
            <a:pPr lvl="1"/>
            <a:endParaRPr lang="en-US" dirty="0" smtClean="0"/>
          </a:p>
          <a:p>
            <a:pPr lvl="1"/>
            <a:endParaRPr lang="en-US" dirty="0"/>
          </a:p>
        </p:txBody>
      </p:sp>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spTree>
    <p:extLst>
      <p:ext uri="{BB962C8B-B14F-4D97-AF65-F5344CB8AC3E}">
        <p14:creationId xmlns:p14="http://schemas.microsoft.com/office/powerpoint/2010/main" val="3209918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50000"/>
                  </a:schemeClr>
                </a:solidFill>
              </a:rPr>
              <a:t>GeoData</a:t>
            </a:r>
            <a:r>
              <a:rPr lang="en-US" dirty="0" smtClean="0">
                <a:solidFill>
                  <a:schemeClr val="accent1">
                    <a:lumMod val="50000"/>
                  </a:schemeClr>
                </a:solidFill>
              </a:rPr>
              <a:t> Controlled Vocabularies</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n-US" dirty="0" smtClean="0"/>
              <a:t>Controlled vocabularies standardize descriptive information and aid in search and discovery</a:t>
            </a:r>
          </a:p>
          <a:p>
            <a:pPr marL="0" indent="0">
              <a:buNone/>
            </a:pPr>
            <a:endParaRPr lang="en-US" dirty="0"/>
          </a:p>
          <a:p>
            <a:pPr marL="0" indent="0">
              <a:buNone/>
            </a:pPr>
            <a:r>
              <a:rPr lang="en-US" dirty="0" smtClean="0"/>
              <a:t>Methods:</a:t>
            </a:r>
          </a:p>
          <a:p>
            <a:r>
              <a:rPr lang="en-US" dirty="0" smtClean="0"/>
              <a:t>Drop-down choice</a:t>
            </a:r>
          </a:p>
          <a:p>
            <a:r>
              <a:rPr lang="en-US" dirty="0" smtClean="0"/>
              <a:t>Free-text entry of controlled terms</a:t>
            </a:r>
          </a:p>
          <a:p>
            <a:r>
              <a:rPr lang="en-US" dirty="0" smtClean="0"/>
              <a:t>Free-text entry of any term</a:t>
            </a:r>
          </a:p>
          <a:p>
            <a:endParaRPr lang="en-US" dirty="0"/>
          </a:p>
        </p:txBody>
      </p:sp>
      <p:sp>
        <p:nvSpPr>
          <p:cNvPr id="4" name="Footer Placeholder 3"/>
          <p:cNvSpPr>
            <a:spLocks noGrp="1"/>
          </p:cNvSpPr>
          <p:nvPr>
            <p:ph type="ftr" sz="quarter" idx="11"/>
          </p:nvPr>
        </p:nvSpPr>
        <p:spPr>
          <a:xfrm>
            <a:off x="4873563" y="6276071"/>
            <a:ext cx="4253116" cy="365125"/>
          </a:xfrm>
        </p:spPr>
        <p:txBody>
          <a:bodyPr/>
          <a:lstStyle/>
          <a:p>
            <a:r>
              <a:rPr lang="en-US" sz="1800" dirty="0">
                <a:solidFill>
                  <a:schemeClr val="accent1">
                    <a:lumMod val="50000"/>
                  </a:schemeClr>
                </a:solidFill>
                <a:latin typeface="Calibri"/>
              </a:rPr>
              <a:t>https://</a:t>
            </a:r>
            <a:r>
              <a:rPr lang="en-US" sz="1800" dirty="0" smtClean="0">
                <a:solidFill>
                  <a:schemeClr val="accent1">
                    <a:lumMod val="50000"/>
                  </a:schemeClr>
                </a:solidFill>
                <a:latin typeface="Calibri"/>
              </a:rPr>
              <a:t>geodata.nal.usda.gov/</a:t>
            </a:r>
            <a:endParaRPr lang="en-US" sz="1800" dirty="0">
              <a:solidFill>
                <a:schemeClr val="accent1">
                  <a:lumMod val="50000"/>
                </a:schemeClr>
              </a:solidFill>
              <a:latin typeface="Calibri"/>
            </a:endParaRPr>
          </a:p>
        </p:txBody>
      </p:sp>
    </p:spTree>
    <p:extLst>
      <p:ext uri="{BB962C8B-B14F-4D97-AF65-F5344CB8AC3E}">
        <p14:creationId xmlns:p14="http://schemas.microsoft.com/office/powerpoint/2010/main" val="77260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AL" id="{6758AF49-6AFF-489A-8789-AF0DA0077B34}" vid="{16326C47-D7B1-426E-B3D2-C4C6804034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NAL</Template>
  <TotalTime>2593</TotalTime>
  <Words>2647</Words>
  <Application>Microsoft Office PowerPoint</Application>
  <PresentationFormat>On-screen Show (4:3)</PresentationFormat>
  <Paragraphs>239</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Helvetica</vt:lpstr>
      <vt:lpstr>Segoe Print</vt:lpstr>
      <vt:lpstr>Times New Roman</vt:lpstr>
      <vt:lpstr>Wingdings</vt:lpstr>
      <vt:lpstr>NAL</vt:lpstr>
      <vt:lpstr>Welcome to the webinar!</vt:lpstr>
      <vt:lpstr>Introduction to GeoData</vt:lpstr>
      <vt:lpstr>Agenda</vt:lpstr>
      <vt:lpstr>GeoData’s function within ARS</vt:lpstr>
      <vt:lpstr>GeoData Metadata Standards</vt:lpstr>
      <vt:lpstr>GeoData Metadata Best Practices</vt:lpstr>
      <vt:lpstr>Controlled Vocabularies</vt:lpstr>
      <vt:lpstr>Keywords for Findability and Function</vt:lpstr>
      <vt:lpstr>GeoData Controlled Vocabularies</vt:lpstr>
      <vt:lpstr>Reusable Components</vt:lpstr>
      <vt:lpstr>Other Components</vt:lpstr>
      <vt:lpstr>GeoData Workflow</vt:lpstr>
      <vt:lpstr>Questions</vt:lpstr>
    </vt:vector>
  </TitlesOfParts>
  <Company>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Antognoli, Erin - ARS</dc:creator>
  <cp:lastModifiedBy>Antognoli, Erin - ARS</cp:lastModifiedBy>
  <cp:revision>130</cp:revision>
  <dcterms:created xsi:type="dcterms:W3CDTF">2018-09-10T19:36:00Z</dcterms:created>
  <dcterms:modified xsi:type="dcterms:W3CDTF">2018-11-16T17:00:34Z</dcterms:modified>
</cp:coreProperties>
</file>