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32399288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54" autoAdjust="0"/>
    <p:restoredTop sz="94660"/>
  </p:normalViewPr>
  <p:slideViewPr>
    <p:cSldViewPr snapToGrid="0">
      <p:cViewPr>
        <p:scale>
          <a:sx n="30" d="100"/>
          <a:sy n="30" d="100"/>
        </p:scale>
        <p:origin x="1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302386"/>
            <a:ext cx="27539395" cy="1127975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7017128"/>
            <a:ext cx="24299466" cy="782232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43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724962"/>
            <a:ext cx="6986096" cy="2745689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724962"/>
            <a:ext cx="20553298" cy="274568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39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54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077332"/>
            <a:ext cx="27944386" cy="13477201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1682033"/>
            <a:ext cx="27944386" cy="7087342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1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8624810"/>
            <a:ext cx="13769697" cy="2055705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8624810"/>
            <a:ext cx="13769697" cy="2055705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54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724969"/>
            <a:ext cx="27944386" cy="626236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7942328"/>
            <a:ext cx="13706415" cy="3892412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1834740"/>
            <a:ext cx="13706415" cy="174071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7942328"/>
            <a:ext cx="13773917" cy="3892412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1834740"/>
            <a:ext cx="13773917" cy="174071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67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1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18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59952"/>
            <a:ext cx="10449614" cy="755983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4664905"/>
            <a:ext cx="16402140" cy="23024494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9719786"/>
            <a:ext cx="10449614" cy="18007107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0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59952"/>
            <a:ext cx="10449614" cy="755983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4664905"/>
            <a:ext cx="16402140" cy="23024494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9719786"/>
            <a:ext cx="10449614" cy="18007107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21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724969"/>
            <a:ext cx="27944386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8624810"/>
            <a:ext cx="27944386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02B0-E517-4BEF-A75B-649EED7BCE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0029347"/>
            <a:ext cx="1093476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2D68-6E8F-4F7D-84E8-CC638BD890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tif"/><Relationship Id="rId4" Type="http://schemas.openxmlformats.org/officeDocument/2006/relationships/image" Target="../media/image3.png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fbeelding 96">
            <a:extLst>
              <a:ext uri="{FF2B5EF4-FFF2-40B4-BE49-F238E27FC236}">
                <a16:creationId xmlns:a16="http://schemas.microsoft.com/office/drawing/2014/main" id="{07A9A0CE-F15D-46EE-B1CE-8AB9CF0BD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4" t="13294" r="46424" b="16168"/>
          <a:stretch/>
        </p:blipFill>
        <p:spPr>
          <a:xfrm>
            <a:off x="26016857" y="12717237"/>
            <a:ext cx="6039465" cy="7761761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0D908D59-0259-4C9A-B19C-C7C3182E7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8" t="16090" r="18930" b="11746"/>
          <a:stretch/>
        </p:blipFill>
        <p:spPr>
          <a:xfrm>
            <a:off x="15379879" y="12622340"/>
            <a:ext cx="10620936" cy="7921665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DCE44BAA-DE6D-4784-A6CF-75B28B65D3A5}"/>
              </a:ext>
            </a:extLst>
          </p:cNvPr>
          <p:cNvGrpSpPr/>
          <p:nvPr/>
        </p:nvGrpSpPr>
        <p:grpSpPr>
          <a:xfrm>
            <a:off x="16142219" y="5062868"/>
            <a:ext cx="2021050" cy="2180971"/>
            <a:chOff x="22837921" y="8949260"/>
            <a:chExt cx="1398058" cy="1458390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CD064E72-2B45-4D94-B1DC-48C4935DE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7921" y="8949260"/>
              <a:ext cx="1398058" cy="1458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20E9516B-5F02-40FF-96FE-9E80708A5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7" t="51589" r="33397" b="23931"/>
            <a:stretch/>
          </p:blipFill>
          <p:spPr bwMode="auto">
            <a:xfrm rot="13575795">
              <a:off x="23274688" y="10018018"/>
              <a:ext cx="302746" cy="344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2B84720-BA2C-40CC-A610-4126A191E2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7" t="51589" r="33397" b="23931"/>
            <a:stretch/>
          </p:blipFill>
          <p:spPr bwMode="auto">
            <a:xfrm rot="19613100">
              <a:off x="23368341" y="9380177"/>
              <a:ext cx="332274" cy="292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EE488E93-84E4-4DEB-BCD9-52AF4E26107C}"/>
              </a:ext>
            </a:extLst>
          </p:cNvPr>
          <p:cNvSpPr txBox="1"/>
          <p:nvPr/>
        </p:nvSpPr>
        <p:spPr>
          <a:xfrm>
            <a:off x="995794" y="340402"/>
            <a:ext cx="308283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nl-NL" sz="5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crispatus </a:t>
            </a:r>
            <a:r>
              <a:rPr lang="nl-NL" sz="5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5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5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nl-NL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5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nl-NL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1 </a:t>
            </a:r>
            <a:r>
              <a:rPr lang="nl-NL" sz="5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nl-NL" sz="5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variant</a:t>
            </a:r>
          </a:p>
          <a:p>
            <a:pPr algn="ctr"/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Rosanne Y. Hertzberger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, Alicia Brandt 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, Charlotte van der Veer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4400" dirty="0" err="1">
                <a:latin typeface="Arial" panose="020B0604020202020204" pitchFamily="34" charset="0"/>
                <a:cs typeface="Arial" panose="020B0604020202020204" pitchFamily="34" charset="0"/>
              </a:rPr>
              <a:t>Jorne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Swanenburg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, Remco Kort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1 VU University Amsterdam, Netherlands, 2 REBLAB, Netherlands, 3 University of Groningen, Netherlands, 4 GGD, Public Health Service, Amsterdam, Netherlands, 5 TNO, Zeist, Netherlands</a:t>
            </a:r>
          </a:p>
          <a:p>
            <a:pPr algn="ctr"/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more at www.reblab.org, contact: rosanne.hertzberger@gmail.com</a:t>
            </a:r>
          </a:p>
          <a:p>
            <a:pPr algn="ctr"/>
            <a:endParaRPr lang="nl-NL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D9A1011-DB48-483C-8AE4-EF992A6A1FF1}"/>
              </a:ext>
            </a:extLst>
          </p:cNvPr>
          <p:cNvSpPr/>
          <p:nvPr/>
        </p:nvSpPr>
        <p:spPr>
          <a:xfrm>
            <a:off x="568098" y="5061913"/>
            <a:ext cx="7586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abundant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glycan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vagina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reproductive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glucose units.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stimulated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estrogen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levels are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have low </a:t>
            </a:r>
            <a:r>
              <a:rPr lang="nl-N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levels.</a:t>
            </a:r>
          </a:p>
          <a:p>
            <a:endParaRPr lang="nl-NL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/>
          </a:p>
        </p:txBody>
      </p:sp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F238F1DA-3DFC-4DC7-A6E7-62CD7C6B70F9}"/>
              </a:ext>
            </a:extLst>
          </p:cNvPr>
          <p:cNvSpPr/>
          <p:nvPr/>
        </p:nvSpPr>
        <p:spPr>
          <a:xfrm>
            <a:off x="298244" y="3998002"/>
            <a:ext cx="14122832" cy="6967927"/>
          </a:xfrm>
          <a:prstGeom prst="roundRect">
            <a:avLst>
              <a:gd name="adj" fmla="val 565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9" rIns="85336" bIns="42669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FC4103-D004-42CC-82BA-57FA0F5EF364}"/>
              </a:ext>
            </a:extLst>
          </p:cNvPr>
          <p:cNvSpPr/>
          <p:nvPr/>
        </p:nvSpPr>
        <p:spPr>
          <a:xfrm>
            <a:off x="15158950" y="4156333"/>
            <a:ext cx="164692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nl-NL" sz="40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nl-NL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crispatus</a:t>
            </a:r>
            <a:r>
              <a:rPr lang="nl-NL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  <a:r>
              <a:rPr lang="nl-NL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type 1 </a:t>
            </a:r>
            <a:r>
              <a:rPr lang="nl-NL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nl-NL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gene.</a:t>
            </a:r>
            <a:endParaRPr lang="nl-NL" sz="4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dirty="0">
              <a:solidFill>
                <a:schemeClr val="accent1"/>
              </a:solidFill>
            </a:endParaRPr>
          </a:p>
        </p:txBody>
      </p:sp>
      <p:sp>
        <p:nvSpPr>
          <p:cNvPr id="10" name="Rounded Rectangle 62">
            <a:extLst>
              <a:ext uri="{FF2B5EF4-FFF2-40B4-BE49-F238E27FC236}">
                <a16:creationId xmlns:a16="http://schemas.microsoft.com/office/drawing/2014/main" id="{900C46C8-F859-493D-9B68-4C4ED09CDD24}"/>
              </a:ext>
            </a:extLst>
          </p:cNvPr>
          <p:cNvSpPr/>
          <p:nvPr/>
        </p:nvSpPr>
        <p:spPr>
          <a:xfrm>
            <a:off x="14864763" y="3998002"/>
            <a:ext cx="17191560" cy="6967928"/>
          </a:xfrm>
          <a:prstGeom prst="roundRect">
            <a:avLst>
              <a:gd name="adj" fmla="val 565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9" rIns="85336" bIns="42669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C76B37A8-4EB3-4A8F-AC23-3C8383539D45}"/>
              </a:ext>
            </a:extLst>
          </p:cNvPr>
          <p:cNvSpPr txBox="1"/>
          <p:nvPr/>
        </p:nvSpPr>
        <p:spPr>
          <a:xfrm>
            <a:off x="15470322" y="7375774"/>
            <a:ext cx="356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activity 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5B8F913-80F2-4547-95AC-9661340F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36" y="4869601"/>
            <a:ext cx="5292181" cy="44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042C4AFA-19D1-4436-B44B-5417DEE64AA0}"/>
              </a:ext>
            </a:extLst>
          </p:cNvPr>
          <p:cNvSpPr/>
          <p:nvPr/>
        </p:nvSpPr>
        <p:spPr>
          <a:xfrm>
            <a:off x="730308" y="9668687"/>
            <a:ext cx="13258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vaginal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lactobacilli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utilize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as a source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colonize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acidify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600" u="sng" dirty="0">
                <a:latin typeface="Arial" panose="020B0604020202020204" pitchFamily="34" charset="0"/>
                <a:cs typeface="Arial" panose="020B0604020202020204" pitchFamily="34" charset="0"/>
              </a:rPr>
              <a:t> vagina?</a:t>
            </a:r>
          </a:p>
        </p:txBody>
      </p:sp>
      <p:sp>
        <p:nvSpPr>
          <p:cNvPr id="48" name="Rounded Rectangle 62">
            <a:extLst>
              <a:ext uri="{FF2B5EF4-FFF2-40B4-BE49-F238E27FC236}">
                <a16:creationId xmlns:a16="http://schemas.microsoft.com/office/drawing/2014/main" id="{9376E0F8-9CC9-41F7-A0C0-ADE60E53F68C}"/>
              </a:ext>
            </a:extLst>
          </p:cNvPr>
          <p:cNvSpPr/>
          <p:nvPr/>
        </p:nvSpPr>
        <p:spPr>
          <a:xfrm>
            <a:off x="298244" y="23647106"/>
            <a:ext cx="17537139" cy="8499491"/>
          </a:xfrm>
          <a:prstGeom prst="roundRect">
            <a:avLst>
              <a:gd name="adj" fmla="val 565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9" rIns="85336" bIns="42669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23D2A166-2223-488A-B876-D604B4ACE546}"/>
              </a:ext>
            </a:extLst>
          </p:cNvPr>
          <p:cNvSpPr/>
          <p:nvPr/>
        </p:nvSpPr>
        <p:spPr>
          <a:xfrm>
            <a:off x="30650033" y="8330970"/>
            <a:ext cx="14696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/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B8AFA192-4699-4DD0-A788-8ACF0ADB5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" b="-4603"/>
          <a:stretch/>
        </p:blipFill>
        <p:spPr>
          <a:xfrm>
            <a:off x="18972656" y="5686406"/>
            <a:ext cx="12493329" cy="1564592"/>
          </a:xfrm>
          <a:prstGeom prst="rect">
            <a:avLst/>
          </a:prstGeom>
        </p:spPr>
      </p:pic>
      <p:sp>
        <p:nvSpPr>
          <p:cNvPr id="52" name="Rechthoek 51">
            <a:extLst>
              <a:ext uri="{FF2B5EF4-FFF2-40B4-BE49-F238E27FC236}">
                <a16:creationId xmlns:a16="http://schemas.microsoft.com/office/drawing/2014/main" id="{9009DE31-AA5B-4682-A807-FDEF7A347134}"/>
              </a:ext>
            </a:extLst>
          </p:cNvPr>
          <p:cNvSpPr/>
          <p:nvPr/>
        </p:nvSpPr>
        <p:spPr>
          <a:xfrm>
            <a:off x="506251" y="12467601"/>
            <a:ext cx="5626680" cy="1308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a set of </a:t>
            </a: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L. crispatus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isolates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inoculated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glucose-free NYCIII medium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supplemented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0,5%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). glucose (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control,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 or water (</a:t>
            </a: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control,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incubated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anaerobically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(48h, 37ºC).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at 600nm was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as a marker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Every datapoint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replicate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6 out of 20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unable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(non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growers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red,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growers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blue).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/>
          </a:p>
        </p:txBody>
      </p:sp>
      <p:sp>
        <p:nvSpPr>
          <p:cNvPr id="53" name="Rounded Rectangle 62">
            <a:extLst>
              <a:ext uri="{FF2B5EF4-FFF2-40B4-BE49-F238E27FC236}">
                <a16:creationId xmlns:a16="http://schemas.microsoft.com/office/drawing/2014/main" id="{51844216-23F9-4A8F-A4D4-023A5396693C}"/>
              </a:ext>
            </a:extLst>
          </p:cNvPr>
          <p:cNvSpPr/>
          <p:nvPr/>
        </p:nvSpPr>
        <p:spPr>
          <a:xfrm>
            <a:off x="298245" y="11355344"/>
            <a:ext cx="31758078" cy="11920032"/>
          </a:xfrm>
          <a:prstGeom prst="roundRect">
            <a:avLst>
              <a:gd name="adj" fmla="val 565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9" rIns="85336" bIns="42669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3CEDD38A-BC3A-4B25-85A8-FC171BF42FD8}"/>
              </a:ext>
            </a:extLst>
          </p:cNvPr>
          <p:cNvSpPr/>
          <p:nvPr/>
        </p:nvSpPr>
        <p:spPr>
          <a:xfrm>
            <a:off x="514655" y="25588779"/>
            <a:ext cx="90361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amylopectin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moiety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glucose units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L. crispatus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DSM20584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starch-degradation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supernatants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 as well 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pellet (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as well 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on glucose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B268DA8A-9560-4586-A4AF-864002EA52FD}"/>
              </a:ext>
            </a:extLst>
          </p:cNvPr>
          <p:cNvSpPr/>
          <p:nvPr/>
        </p:nvSpPr>
        <p:spPr>
          <a:xfrm>
            <a:off x="7515678" y="21727272"/>
            <a:ext cx="7257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02C33819-8222-42D4-8531-75F5847BBEA7}"/>
              </a:ext>
            </a:extLst>
          </p:cNvPr>
          <p:cNvSpPr/>
          <p:nvPr/>
        </p:nvSpPr>
        <p:spPr>
          <a:xfrm>
            <a:off x="19312013" y="7266062"/>
            <a:ext cx="124933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Type 1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gene of </a:t>
            </a:r>
            <a:r>
              <a:rPr lang="nl-NL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crispatus</a:t>
            </a:r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DSM20584</a:t>
            </a:r>
          </a:p>
          <a:p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b="1" dirty="0"/>
          </a:p>
        </p:txBody>
      </p: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CC075EB4-C31D-4A9B-A0AA-EC3C9AD36D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/>
          <a:stretch/>
        </p:blipFill>
        <p:spPr>
          <a:xfrm>
            <a:off x="5942916" y="12508275"/>
            <a:ext cx="8835696" cy="9355192"/>
          </a:xfrm>
          <a:prstGeom prst="rect">
            <a:avLst/>
          </a:prstGeom>
        </p:spPr>
      </p:pic>
      <p:sp>
        <p:nvSpPr>
          <p:cNvPr id="73" name="Rechthoek 72">
            <a:extLst>
              <a:ext uri="{FF2B5EF4-FFF2-40B4-BE49-F238E27FC236}">
                <a16:creationId xmlns:a16="http://schemas.microsoft.com/office/drawing/2014/main" id="{B34FFC72-95FE-4C68-8DC4-C07E0B775A52}"/>
              </a:ext>
            </a:extLst>
          </p:cNvPr>
          <p:cNvSpPr/>
          <p:nvPr/>
        </p:nvSpPr>
        <p:spPr>
          <a:xfrm>
            <a:off x="15472312" y="21226230"/>
            <a:ext cx="16635306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strains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N-terminal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peptide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type 1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gene. The red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putative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start sites (Image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Clustal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Omega).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C3A28056-7035-4E67-B613-0868A6FDFC89}"/>
              </a:ext>
            </a:extLst>
          </p:cNvPr>
          <p:cNvSpPr/>
          <p:nvPr/>
        </p:nvSpPr>
        <p:spPr>
          <a:xfrm>
            <a:off x="30759058" y="12669814"/>
            <a:ext cx="607880" cy="2278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84F048BA-B15A-4493-9AC1-3BB275D8A7A3}"/>
              </a:ext>
            </a:extLst>
          </p:cNvPr>
          <p:cNvSpPr txBox="1"/>
          <p:nvPr/>
        </p:nvSpPr>
        <p:spPr>
          <a:xfrm>
            <a:off x="15356511" y="11697510"/>
            <a:ext cx="945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N-terminal </a:t>
            </a:r>
            <a:r>
              <a:rPr lang="nl-NL" sz="4000" dirty="0" err="1">
                <a:solidFill>
                  <a:schemeClr val="accent1"/>
                </a:solidFill>
              </a:rPr>
              <a:t>region</a:t>
            </a:r>
            <a:r>
              <a:rPr lang="nl-NL" sz="4000" dirty="0">
                <a:solidFill>
                  <a:schemeClr val="accent1"/>
                </a:solidFill>
              </a:rPr>
              <a:t> of type 1 </a:t>
            </a:r>
            <a:r>
              <a:rPr lang="nl-NL" sz="4000" dirty="0" err="1">
                <a:solidFill>
                  <a:schemeClr val="accent1"/>
                </a:solidFill>
              </a:rPr>
              <a:t>pullulanase</a:t>
            </a:r>
            <a:r>
              <a:rPr lang="nl-NL" sz="4000" dirty="0">
                <a:solidFill>
                  <a:schemeClr val="accent1"/>
                </a:solidFill>
              </a:rPr>
              <a:t> gene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48BE1FA2-FC39-4D3E-AF68-9197BF326CC0}"/>
              </a:ext>
            </a:extLst>
          </p:cNvPr>
          <p:cNvSpPr txBox="1"/>
          <p:nvPr/>
        </p:nvSpPr>
        <p:spPr>
          <a:xfrm>
            <a:off x="9056956" y="11697510"/>
            <a:ext cx="4358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>
                <a:solidFill>
                  <a:schemeClr val="accent1"/>
                </a:solidFill>
              </a:rPr>
              <a:t>Growth</a:t>
            </a:r>
            <a:r>
              <a:rPr lang="nl-NL" sz="4000" dirty="0">
                <a:solidFill>
                  <a:schemeClr val="accent1"/>
                </a:solidFill>
              </a:rPr>
              <a:t> on </a:t>
            </a:r>
            <a:r>
              <a:rPr lang="nl-NL" sz="4000" dirty="0" err="1">
                <a:solidFill>
                  <a:schemeClr val="accent1"/>
                </a:solidFill>
              </a:rPr>
              <a:t>glycogen</a:t>
            </a:r>
            <a:endParaRPr lang="nl-NL" sz="4000" dirty="0">
              <a:solidFill>
                <a:schemeClr val="accent1"/>
              </a:solidFill>
            </a:endParaRP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B86A4B5A-89E9-4596-B151-500105811E73}"/>
              </a:ext>
            </a:extLst>
          </p:cNvPr>
          <p:cNvSpPr txBox="1"/>
          <p:nvPr/>
        </p:nvSpPr>
        <p:spPr>
          <a:xfrm>
            <a:off x="29620029" y="11918080"/>
            <a:ext cx="2580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rgbClr val="FF0000"/>
                </a:solidFill>
              </a:rPr>
              <a:t>Putative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 err="1">
                <a:solidFill>
                  <a:srgbClr val="FF0000"/>
                </a:solidFill>
              </a:rPr>
              <a:t>transcription</a:t>
            </a:r>
            <a:r>
              <a:rPr lang="nl-NL" sz="2000" dirty="0">
                <a:solidFill>
                  <a:srgbClr val="FF0000"/>
                </a:solidFill>
              </a:rPr>
              <a:t> start-site</a:t>
            </a: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686C0C4D-ECEB-4D77-AA4F-86208527C8C3}"/>
              </a:ext>
            </a:extLst>
          </p:cNvPr>
          <p:cNvSpPr/>
          <p:nvPr/>
        </p:nvSpPr>
        <p:spPr>
          <a:xfrm>
            <a:off x="19673921" y="14947982"/>
            <a:ext cx="575722" cy="5303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B9A95BF4-0150-44CC-AF1B-3BEA66B79170}"/>
              </a:ext>
            </a:extLst>
          </p:cNvPr>
          <p:cNvSpPr txBox="1"/>
          <p:nvPr/>
        </p:nvSpPr>
        <p:spPr>
          <a:xfrm>
            <a:off x="4440114" y="23972757"/>
            <a:ext cx="8696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1"/>
                </a:solidFill>
              </a:rPr>
              <a:t>Starch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degradation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activity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after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growth</a:t>
            </a:r>
            <a:r>
              <a:rPr lang="nl-NL" sz="4000" dirty="0">
                <a:solidFill>
                  <a:schemeClr val="accent1"/>
                </a:solidFill>
              </a:rPr>
              <a:t> of </a:t>
            </a:r>
            <a:r>
              <a:rPr lang="nl-NL" sz="4000" i="1" dirty="0" err="1">
                <a:solidFill>
                  <a:schemeClr val="accent1"/>
                </a:solidFill>
              </a:rPr>
              <a:t>Lactobacillus</a:t>
            </a:r>
            <a:r>
              <a:rPr lang="nl-NL" sz="4000" i="1" dirty="0">
                <a:solidFill>
                  <a:schemeClr val="accent1"/>
                </a:solidFill>
              </a:rPr>
              <a:t> crispatus </a:t>
            </a:r>
            <a:r>
              <a:rPr lang="nl-NL" sz="4000" dirty="0">
                <a:solidFill>
                  <a:schemeClr val="accent1"/>
                </a:solidFill>
              </a:rPr>
              <a:t>DSM20584 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25BF9611-1B7A-4DFF-A2F1-AEF54ACE92B4}"/>
              </a:ext>
            </a:extLst>
          </p:cNvPr>
          <p:cNvSpPr/>
          <p:nvPr/>
        </p:nvSpPr>
        <p:spPr>
          <a:xfrm>
            <a:off x="15057701" y="8544307"/>
            <a:ext cx="169854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Vaginal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lactobacilli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encode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few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(no amylase or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gluco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-amylase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). Most </a:t>
            </a: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L. crispatus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have a type 1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gene,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encode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s-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1,6-linked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maltotriose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units (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Møller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et al. 2017). The gene is absent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ST1, 125-2-CHN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214-1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genomes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1" name="Rounded Rectangle 62">
            <a:extLst>
              <a:ext uri="{FF2B5EF4-FFF2-40B4-BE49-F238E27FC236}">
                <a16:creationId xmlns:a16="http://schemas.microsoft.com/office/drawing/2014/main" id="{B5D90870-E0DC-4481-859A-C850111D08D7}"/>
              </a:ext>
            </a:extLst>
          </p:cNvPr>
          <p:cNvSpPr/>
          <p:nvPr/>
        </p:nvSpPr>
        <p:spPr>
          <a:xfrm>
            <a:off x="17964872" y="23637653"/>
            <a:ext cx="14091449" cy="8510160"/>
          </a:xfrm>
          <a:prstGeom prst="roundRect">
            <a:avLst>
              <a:gd name="adj" fmla="val 565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9" rIns="85336" bIns="42669" rtlCol="0" anchor="ctr"/>
          <a:lstStyle/>
          <a:p>
            <a:pPr algn="ctr"/>
            <a:endParaRPr lang="en-US">
              <a:latin typeface="Arial"/>
            </a:endParaRPr>
          </a:p>
        </p:txBody>
      </p:sp>
      <p:pic>
        <p:nvPicPr>
          <p:cNvPr id="93" name="Afbeelding 92">
            <a:extLst>
              <a:ext uri="{FF2B5EF4-FFF2-40B4-BE49-F238E27FC236}">
                <a16:creationId xmlns:a16="http://schemas.microsoft.com/office/drawing/2014/main" id="{F067CE2C-8D57-46C2-A702-8358368731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8109" r="78282" b="11965"/>
          <a:stretch/>
        </p:blipFill>
        <p:spPr>
          <a:xfrm>
            <a:off x="13992843" y="12533101"/>
            <a:ext cx="1214924" cy="813003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C7FDC404-4DDF-4041-AD34-3E54C93C4B8D}"/>
              </a:ext>
            </a:extLst>
          </p:cNvPr>
          <p:cNvCxnSpPr>
            <a:cxnSpLocks/>
          </p:cNvCxnSpPr>
          <p:nvPr/>
        </p:nvCxnSpPr>
        <p:spPr>
          <a:xfrm>
            <a:off x="7942206" y="14908845"/>
            <a:ext cx="23950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vak 97">
            <a:extLst>
              <a:ext uri="{FF2B5EF4-FFF2-40B4-BE49-F238E27FC236}">
                <a16:creationId xmlns:a16="http://schemas.microsoft.com/office/drawing/2014/main" id="{A28721BF-3EB8-4A1E-9932-A966694E2DB4}"/>
              </a:ext>
            </a:extLst>
          </p:cNvPr>
          <p:cNvSpPr txBox="1"/>
          <p:nvPr/>
        </p:nvSpPr>
        <p:spPr>
          <a:xfrm>
            <a:off x="18272641" y="24402727"/>
            <a:ext cx="136716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1"/>
                </a:solidFill>
              </a:rPr>
              <a:t>Can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vaginal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lactobacilli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utilize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glycogen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for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growth</a:t>
            </a:r>
            <a:r>
              <a:rPr lang="nl-NL" sz="4000" dirty="0">
                <a:solidFill>
                  <a:schemeClr val="accent1"/>
                </a:solidFill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</a:rPr>
              <a:t>Yes!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Our results show that most vaginal isolates of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</a:rPr>
              <a:t>Lactobacillus crispatus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are capable of metabolizing glycogen -one of the most abundant vaginal carbohydrates- and use it for colonization and acidification. We identify a type 1 </a:t>
            </a:r>
            <a:r>
              <a:rPr lang="en-US" sz="3200" dirty="0" err="1">
                <a:latin typeface="Arial" panose="020B0604020202020204" pitchFamily="34" charset="0"/>
                <a:ea typeface="MS Mincho" panose="02020609040205080304" pitchFamily="49" charset="-128"/>
              </a:rPr>
              <a:t>pullulanase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that may be essential for this activity. 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r>
              <a:rPr lang="nl-NL" sz="4000" dirty="0">
                <a:solidFill>
                  <a:schemeClr val="accent1"/>
                </a:solidFill>
              </a:rPr>
              <a:t>Is </a:t>
            </a:r>
            <a:r>
              <a:rPr lang="nl-NL" sz="4000" dirty="0" err="1">
                <a:solidFill>
                  <a:schemeClr val="accent1"/>
                </a:solidFill>
              </a:rPr>
              <a:t>glycogen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metabolism</a:t>
            </a:r>
            <a:r>
              <a:rPr lang="nl-NL" sz="4000" dirty="0">
                <a:solidFill>
                  <a:schemeClr val="accent1"/>
                </a:solidFill>
              </a:rPr>
              <a:t> a </a:t>
            </a:r>
            <a:r>
              <a:rPr lang="nl-NL" sz="4000" dirty="0" err="1">
                <a:solidFill>
                  <a:schemeClr val="accent1"/>
                </a:solidFill>
              </a:rPr>
              <a:t>prerequisite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for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vaginal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colonization</a:t>
            </a:r>
            <a:r>
              <a:rPr lang="nl-NL" sz="4000" dirty="0">
                <a:solidFill>
                  <a:schemeClr val="accent1"/>
                </a:solidFill>
              </a:rPr>
              <a:t>?</a:t>
            </a:r>
          </a:p>
          <a:p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</a:rPr>
              <a:t>No!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Several vaginal isolates of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</a:rPr>
              <a:t>Lactobacillus crispatus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did not show growth on glycogen. Previously it was shown that 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</a:rPr>
              <a:t>Lactobacillus </a:t>
            </a:r>
            <a:r>
              <a:rPr lang="en-US" sz="3200" i="1" dirty="0" err="1">
                <a:latin typeface="Arial" panose="020B0604020202020204" pitchFamily="34" charset="0"/>
                <a:ea typeface="MS Mincho" panose="02020609040205080304" pitchFamily="49" charset="-128"/>
              </a:rPr>
              <a:t>gasseri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and</a:t>
            </a:r>
            <a:r>
              <a:rPr lang="en-US" sz="3200" i="1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MS Mincho" panose="02020609040205080304" pitchFamily="49" charset="-128"/>
              </a:rPr>
              <a:t>jensenii</a:t>
            </a:r>
            <a:r>
              <a:rPr lang="en-US" sz="3200" dirty="0">
                <a:latin typeface="Arial" panose="020B0604020202020204" pitchFamily="34" charset="0"/>
                <a:ea typeface="MS Mincho" panose="02020609040205080304" pitchFamily="49" charset="-128"/>
              </a:rPr>
              <a:t> are incapable of growth on glycogen (Spear et al. 2014). More research is needed to understand if and how these lactobacilli contribute to acidification.</a:t>
            </a:r>
          </a:p>
          <a:p>
            <a:endParaRPr lang="nl-NL" sz="4000" dirty="0">
              <a:solidFill>
                <a:schemeClr val="accent1"/>
              </a:solidFill>
            </a:endParaRPr>
          </a:p>
          <a:p>
            <a:endParaRPr lang="nl-NL" sz="4000" dirty="0">
              <a:solidFill>
                <a:schemeClr val="accent1"/>
              </a:solidFill>
            </a:endParaRPr>
          </a:p>
        </p:txBody>
      </p:sp>
      <p:sp>
        <p:nvSpPr>
          <p:cNvPr id="100" name="Rechthoek 99">
            <a:extLst>
              <a:ext uri="{FF2B5EF4-FFF2-40B4-BE49-F238E27FC236}">
                <a16:creationId xmlns:a16="http://schemas.microsoft.com/office/drawing/2014/main" id="{15D7EEAC-1460-4AFB-AABC-DFC5A4E10030}"/>
              </a:ext>
            </a:extLst>
          </p:cNvPr>
          <p:cNvSpPr/>
          <p:nvPr/>
        </p:nvSpPr>
        <p:spPr>
          <a:xfrm>
            <a:off x="18272641" y="30686587"/>
            <a:ext cx="13671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is an Open Kitchen Science project, aimed at maximizing transparency and collaboration. This poster is available online at FigShare.com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findable with #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Ksgtmicrobiome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#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reblab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D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atasets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and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protocols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can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also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</a:t>
            </a:r>
            <a:r>
              <a:rPr lang="nl-NL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found </a:t>
            </a:r>
            <a:r>
              <a:rPr lang="nl-NL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681C010C-4505-4950-BEEF-58D379ABC3E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/>
          <a:stretch/>
        </p:blipFill>
        <p:spPr>
          <a:xfrm>
            <a:off x="9726256" y="25548105"/>
            <a:ext cx="8034772" cy="6744784"/>
          </a:xfrm>
          <a:prstGeom prst="rect">
            <a:avLst/>
          </a:prstGeom>
        </p:spPr>
      </p:pic>
      <p:sp>
        <p:nvSpPr>
          <p:cNvPr id="39" name="Rechthoek 38">
            <a:extLst>
              <a:ext uri="{FF2B5EF4-FFF2-40B4-BE49-F238E27FC236}">
                <a16:creationId xmlns:a16="http://schemas.microsoft.com/office/drawing/2014/main" id="{992987A6-D351-4CBC-AC63-72F6CF72048D}"/>
              </a:ext>
            </a:extLst>
          </p:cNvPr>
          <p:cNvSpPr/>
          <p:nvPr/>
        </p:nvSpPr>
        <p:spPr>
          <a:xfrm>
            <a:off x="514655" y="4176961"/>
            <a:ext cx="164692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nl-NL" sz="4000" b="1" i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000" u="sng" dirty="0">
              <a:solidFill>
                <a:schemeClr val="accent1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AD2A4C9-8290-4D42-94F8-C27A2C660FCB}"/>
              </a:ext>
            </a:extLst>
          </p:cNvPr>
          <p:cNvSpPr txBox="1"/>
          <p:nvPr/>
        </p:nvSpPr>
        <p:spPr>
          <a:xfrm>
            <a:off x="514655" y="11582223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nl-NL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9E2936E-3488-4388-958B-DE052B18135F}"/>
              </a:ext>
            </a:extLst>
          </p:cNvPr>
          <p:cNvSpPr txBox="1"/>
          <p:nvPr/>
        </p:nvSpPr>
        <p:spPr>
          <a:xfrm>
            <a:off x="18266506" y="23743563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nl-NL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54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5989</TotalTime>
  <Words>634</Words>
  <Application>Microsoft Office PowerPoint</Application>
  <PresentationFormat>Aangepast</PresentationFormat>
  <Paragraphs>42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Rosanne Hertzberger</dc:creator>
  <cp:lastModifiedBy>Rosanne Hertzberger</cp:lastModifiedBy>
  <cp:revision>63</cp:revision>
  <cp:lastPrinted>2018-12-07T14:27:49Z</cp:lastPrinted>
  <dcterms:created xsi:type="dcterms:W3CDTF">2018-12-03T10:01:31Z</dcterms:created>
  <dcterms:modified xsi:type="dcterms:W3CDTF">2018-12-07T14:31:28Z</dcterms:modified>
</cp:coreProperties>
</file>