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9"/>
  </p:notesMasterIdLst>
  <p:sldIdLst>
    <p:sldId id="256" r:id="rId2"/>
    <p:sldId id="263" r:id="rId3"/>
    <p:sldId id="290" r:id="rId4"/>
    <p:sldId id="280" r:id="rId5"/>
    <p:sldId id="258" r:id="rId6"/>
    <p:sldId id="286" r:id="rId7"/>
    <p:sldId id="268" r:id="rId8"/>
    <p:sldId id="257" r:id="rId9"/>
    <p:sldId id="284" r:id="rId10"/>
    <p:sldId id="282" r:id="rId11"/>
    <p:sldId id="283" r:id="rId12"/>
    <p:sldId id="285" r:id="rId13"/>
    <p:sldId id="281" r:id="rId14"/>
    <p:sldId id="287" r:id="rId15"/>
    <p:sldId id="288" r:id="rId16"/>
    <p:sldId id="291" r:id="rId17"/>
    <p:sldId id="289" r:id="rId18"/>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43606" autoAdjust="0"/>
  </p:normalViewPr>
  <p:slideViewPr>
    <p:cSldViewPr snapToObjects="1">
      <p:cViewPr varScale="1">
        <p:scale>
          <a:sx n="55" d="100"/>
          <a:sy n="55" d="100"/>
        </p:scale>
        <p:origin x="-242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F0C12-7424-E94F-B5AE-961391A2A3F8}" type="datetimeFigureOut">
              <a:rPr lang="en-GB" smtClean="0"/>
              <a:pPr/>
              <a:t>12/14/18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E9AF9-CB74-EA49-B54F-33CAA495A9A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Introduce</a:t>
            </a:r>
            <a:r>
              <a:rPr lang="en-GB" baseline="0" dirty="0" smtClean="0"/>
              <a:t> self and thank Graham and organisers</a:t>
            </a:r>
          </a:p>
          <a:p>
            <a:r>
              <a:rPr lang="en-GB" baseline="0" dirty="0" smtClean="0"/>
              <a:t>Introduce topic</a:t>
            </a:r>
            <a:endParaRPr lang="en-GB" dirty="0"/>
          </a:p>
        </p:txBody>
      </p:sp>
      <p:sp>
        <p:nvSpPr>
          <p:cNvPr id="4" name="Slide Number Placeholder 3"/>
          <p:cNvSpPr>
            <a:spLocks noGrp="1"/>
          </p:cNvSpPr>
          <p:nvPr>
            <p:ph type="sldNum" sz="quarter" idx="10"/>
          </p:nvPr>
        </p:nvSpPr>
        <p:spPr/>
        <p:txBody>
          <a:bodyPr/>
          <a:lstStyle/>
          <a:p>
            <a:fld id="{4C8E9AF9-CB74-EA49-B54F-33CAA495A9A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With only 500 people there over a weekend, the event is</a:t>
            </a:r>
            <a:r>
              <a:rPr lang="en-GB" baseline="0" dirty="0" smtClean="0"/>
              <a:t> extremely</a:t>
            </a:r>
            <a:r>
              <a:rPr lang="en-GB" dirty="0" smtClean="0"/>
              <a:t> intimate. It has the feel of a party organised by and for friends rather</a:t>
            </a:r>
            <a:r>
              <a:rPr lang="en-GB" baseline="0" dirty="0" smtClean="0"/>
              <a:t> than a festival per se and that’s what attracts people.</a:t>
            </a:r>
          </a:p>
          <a:p>
            <a:endParaRPr lang="en-GB" baseline="0" dirty="0" smtClean="0"/>
          </a:p>
          <a:p>
            <a:r>
              <a:rPr lang="en-GB" baseline="0" dirty="0" smtClean="0"/>
              <a:t>At Whirly it</a:t>
            </a:r>
            <a:r>
              <a:rPr lang="en-GB" dirty="0" smtClean="0"/>
              <a:t> is very possible to feel</a:t>
            </a:r>
            <a:r>
              <a:rPr lang="en-GB" baseline="0" dirty="0" smtClean="0"/>
              <a:t> part of something, included, supported. It’s possible to make multiple and meaningful connections, to feel part of something that feels like a family. The phrase ‘Whirly changed my life’ is something you hear a lot. </a:t>
            </a:r>
          </a:p>
          <a:p>
            <a:endParaRPr lang="en-GB" baseline="0" dirty="0" smtClean="0"/>
          </a:p>
          <a:p>
            <a:r>
              <a:rPr lang="en-GB" baseline="0" dirty="0" smtClean="0"/>
              <a:t>Connectivity central ethos.  </a:t>
            </a:r>
          </a:p>
          <a:p>
            <a:endParaRPr lang="en-GB" baseline="0" dirty="0" smtClean="0"/>
          </a:p>
          <a:p>
            <a:r>
              <a:rPr lang="en-GB" baseline="0" dirty="0" smtClean="0"/>
              <a:t>‘WF is a place to feel free and connected, to each other and to the magic of life. It is an event difficult to describe and a moment impossible to miss.’ (website)</a:t>
            </a:r>
          </a:p>
          <a:p>
            <a:endParaRPr lang="en-GB" baseline="0" dirty="0" smtClean="0"/>
          </a:p>
        </p:txBody>
      </p:sp>
      <p:sp>
        <p:nvSpPr>
          <p:cNvPr id="4" name="Slide Number Placeholder 3"/>
          <p:cNvSpPr>
            <a:spLocks noGrp="1"/>
          </p:cNvSpPr>
          <p:nvPr>
            <p:ph type="sldNum" sz="quarter" idx="10"/>
          </p:nvPr>
        </p:nvSpPr>
        <p:spPr/>
        <p:txBody>
          <a:bodyPr/>
          <a:lstStyle/>
          <a:p>
            <a:fld id="{4C8E9AF9-CB74-EA49-B54F-33CAA495A9A6}"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a:t>
            </a:r>
            <a:r>
              <a:rPr lang="en-GB" baseline="0" dirty="0" smtClean="0"/>
              <a:t> well as size, the set is also critical.</a:t>
            </a:r>
            <a:endParaRPr lang="en-GB" dirty="0" smtClean="0"/>
          </a:p>
          <a:p>
            <a:endParaRPr lang="en-GB" dirty="0" smtClean="0"/>
          </a:p>
          <a:p>
            <a:r>
              <a:rPr lang="en-GB" dirty="0" smtClean="0"/>
              <a:t>The event has the look and feel of </a:t>
            </a:r>
            <a:r>
              <a:rPr lang="en-GB" baseline="0" dirty="0" smtClean="0"/>
              <a:t>a traditional English country </a:t>
            </a:r>
            <a:r>
              <a:rPr lang="en-GB" baseline="0" dirty="0" err="1" smtClean="0"/>
              <a:t>fayre</a:t>
            </a:r>
            <a:r>
              <a:rPr lang="en-GB" baseline="0" dirty="0" smtClean="0"/>
              <a:t>.</a:t>
            </a:r>
          </a:p>
          <a:p>
            <a:r>
              <a:rPr lang="en-GB" baseline="0" dirty="0" smtClean="0"/>
              <a:t>Easy to see how it taps into the image of the English pastoral idyll.</a:t>
            </a:r>
          </a:p>
          <a:p>
            <a:r>
              <a:rPr lang="en-GB" baseline="0" dirty="0" smtClean="0"/>
              <a:t>It offers a cosy world cider, home made cakes, ice cream, log fires and long summer days that is the antidote to the experience of living in London and attending WG in disused warehouses.  </a:t>
            </a:r>
          </a:p>
          <a:p>
            <a:endParaRPr lang="en-GB" baseline="0" dirty="0" smtClean="0"/>
          </a:p>
          <a:p>
            <a:r>
              <a:rPr lang="en-GB" baseline="0" dirty="0" smtClean="0"/>
              <a:t>Mention </a:t>
            </a:r>
            <a:r>
              <a:rPr lang="en-GB" baseline="0" dirty="0" err="1" smtClean="0"/>
              <a:t>Brexit</a:t>
            </a:r>
            <a:r>
              <a:rPr lang="en-GB" baseline="0" dirty="0" smtClean="0"/>
              <a:t>?</a:t>
            </a:r>
          </a:p>
        </p:txBody>
      </p:sp>
      <p:sp>
        <p:nvSpPr>
          <p:cNvPr id="4" name="Slide Number Placeholder 3"/>
          <p:cNvSpPr>
            <a:spLocks noGrp="1"/>
          </p:cNvSpPr>
          <p:nvPr>
            <p:ph type="sldNum" sz="quarter" idx="10"/>
          </p:nvPr>
        </p:nvSpPr>
        <p:spPr/>
        <p:txBody>
          <a:bodyPr/>
          <a:lstStyle/>
          <a:p>
            <a:fld id="{4C8E9AF9-CB74-EA49-B54F-33CAA495A9A6}"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a:t>
            </a:r>
            <a:r>
              <a:rPr lang="en-GB" baseline="0" dirty="0" smtClean="0"/>
              <a:t> </a:t>
            </a:r>
            <a:r>
              <a:rPr lang="en-GB" dirty="0" smtClean="0"/>
              <a:t>also taps</a:t>
            </a:r>
            <a:r>
              <a:rPr lang="en-GB" baseline="0" dirty="0" smtClean="0"/>
              <a:t> into </a:t>
            </a:r>
            <a:r>
              <a:rPr lang="en-GB" dirty="0" smtClean="0"/>
              <a:t>the bucolic</a:t>
            </a:r>
            <a:r>
              <a:rPr lang="en-GB" baseline="0" dirty="0" smtClean="0"/>
              <a:t> imagery of free parties and gatherings of yesteryear</a:t>
            </a:r>
            <a:endParaRPr lang="en-GB" dirty="0"/>
          </a:p>
        </p:txBody>
      </p:sp>
      <p:sp>
        <p:nvSpPr>
          <p:cNvPr id="4" name="Slide Number Placeholder 3"/>
          <p:cNvSpPr>
            <a:spLocks noGrp="1"/>
          </p:cNvSpPr>
          <p:nvPr>
            <p:ph type="sldNum" sz="quarter" idx="10"/>
          </p:nvPr>
        </p:nvSpPr>
        <p:spPr/>
        <p:txBody>
          <a:bodyPr/>
          <a:lstStyle/>
          <a:p>
            <a:fld id="{4C8E9AF9-CB74-EA49-B54F-33CAA495A9A6}"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The</a:t>
            </a:r>
            <a:r>
              <a:rPr lang="en-GB" baseline="0" dirty="0" smtClean="0"/>
              <a:t> third key element is site. WF takes place in the vale of Avalon, Somerset, near Glastonbury. </a:t>
            </a:r>
          </a:p>
          <a:p>
            <a:r>
              <a:rPr lang="en-GB" baseline="0" dirty="0" smtClean="0"/>
              <a:t>This is Glastonbury Tor rising out of the mist – appears as an island. Can see distant views of the Tor from WF. Together with Stonehenge, Glastonbury Tor deemed to be the most sacred site in England.</a:t>
            </a:r>
          </a:p>
          <a:p>
            <a:r>
              <a:rPr lang="en-GB" baseline="0" dirty="0" smtClean="0"/>
              <a:t>  </a:t>
            </a:r>
          </a:p>
          <a:p>
            <a:r>
              <a:rPr lang="en-GB" baseline="0" dirty="0" smtClean="0"/>
              <a:t>Glastonbury is believed to be the outer realm of the sacred isle of Avalon.</a:t>
            </a:r>
          </a:p>
          <a:p>
            <a:r>
              <a:rPr lang="en-GB" baseline="0" dirty="0" smtClean="0"/>
              <a:t>Avalon itself has fluid boundaries – both physically and spiritually. In ancient times, Avalon’s inland streams were flooded by an inland sea lake at high tide, thus creating an island – separating it off from the rest of the land.</a:t>
            </a:r>
          </a:p>
          <a:p>
            <a:endParaRPr lang="en-GB" baseline="0" dirty="0" smtClean="0"/>
          </a:p>
          <a:p>
            <a:r>
              <a:rPr lang="en-GB" baseline="0" dirty="0" smtClean="0"/>
              <a:t>As well as a physical place, it’s believed to be a place within the heart and the soul – a place of inspiration and sanctuary.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4C8E9AF9-CB74-EA49-B54F-33CAA495A9A6}"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This is how the isle of Avalon is often depicted.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In mythical terms, the Isle of Avalon (also known as Lady of Avalon and associated with Arthurian legend) is recognised as the entrance to the underworld or </a:t>
            </a:r>
            <a:r>
              <a:rPr lang="en-GB" baseline="0" dirty="0" err="1" smtClean="0"/>
              <a:t>faery</a:t>
            </a:r>
            <a:r>
              <a:rPr lang="en-GB" baseline="0" dirty="0" smtClean="0"/>
              <a:t> otherworld. In this world hidden realities become visible and breakthroughs occur. In this place, we are encouraged to connect with the earth in order to find truth.    </a:t>
            </a:r>
          </a:p>
          <a:p>
            <a:endParaRPr lang="en-GB" baseline="0" dirty="0" smtClean="0"/>
          </a:p>
          <a:p>
            <a:r>
              <a:rPr lang="en-GB" baseline="0" dirty="0" smtClean="0"/>
              <a:t>Avalon has always been associated with creativity and free thinking. This goes back to ancient times and people’s connection to the land expressed through Pagan worship. Goddess worship in Avalon goes back 3000 years and is experiencing something of a resurgence. </a:t>
            </a:r>
          </a:p>
          <a:p>
            <a:r>
              <a:rPr lang="en-GB" baseline="0" dirty="0" smtClean="0"/>
              <a:t>Glastonbury town has a higher than average ratio of artists, musicians, druids, shamans, healers and sorcerers. There are meetings and conferences all year on spiritual and magical topics.</a:t>
            </a:r>
          </a:p>
          <a:p>
            <a:endParaRPr lang="en-GB" baseline="0" dirty="0" smtClean="0"/>
          </a:p>
          <a:p>
            <a:r>
              <a:rPr lang="en-GB" baseline="0" dirty="0" smtClean="0"/>
              <a:t>The myth of Avalon sets the scene for WF and imbues it with a magical spirituality where freedom to be and believe is highly prized and where deep connection to the sacred land is encouraged.     </a:t>
            </a:r>
            <a:endParaRPr lang="en-GB" dirty="0" smtClean="0"/>
          </a:p>
          <a:p>
            <a:endParaRPr lang="en-GB" dirty="0"/>
          </a:p>
        </p:txBody>
      </p:sp>
      <p:sp>
        <p:nvSpPr>
          <p:cNvPr id="4" name="Slide Number Placeholder 3"/>
          <p:cNvSpPr>
            <a:spLocks noGrp="1"/>
          </p:cNvSpPr>
          <p:nvPr>
            <p:ph type="sldNum" sz="quarter" idx="10"/>
          </p:nvPr>
        </p:nvSpPr>
        <p:spPr/>
        <p:txBody>
          <a:bodyPr/>
          <a:lstStyle/>
          <a:p>
            <a:fld id="{4C8E9AF9-CB74-EA49-B54F-33CAA495A9A6}"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same was once true</a:t>
            </a:r>
            <a:r>
              <a:rPr lang="en-GB" baseline="0" dirty="0" smtClean="0"/>
              <a:t> of another festival that takes place down the road. </a:t>
            </a:r>
          </a:p>
          <a:p>
            <a:endParaRPr lang="en-GB" baseline="0" dirty="0" smtClean="0"/>
          </a:p>
          <a:p>
            <a:r>
              <a:rPr lang="en-GB" baseline="0" dirty="0" smtClean="0"/>
              <a:t>Obviously this is the antithesis to what WF offers. </a:t>
            </a:r>
            <a:endParaRPr lang="en-GB" dirty="0"/>
          </a:p>
        </p:txBody>
      </p:sp>
      <p:sp>
        <p:nvSpPr>
          <p:cNvPr id="4" name="Slide Number Placeholder 3"/>
          <p:cNvSpPr>
            <a:spLocks noGrp="1"/>
          </p:cNvSpPr>
          <p:nvPr>
            <p:ph type="sldNum" sz="quarter" idx="10"/>
          </p:nvPr>
        </p:nvSpPr>
        <p:spPr/>
        <p:txBody>
          <a:bodyPr/>
          <a:lstStyle/>
          <a:p>
            <a:fld id="{4C8E9AF9-CB74-EA49-B54F-33CAA495A9A6}"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Something</a:t>
            </a:r>
            <a:r>
              <a:rPr lang="en-GB" baseline="0" dirty="0" smtClean="0"/>
              <a:t> really important here about scale and the experience a micro event can afford.</a:t>
            </a:r>
          </a:p>
          <a:p>
            <a:endParaRPr lang="en-GB" baseline="0" dirty="0" smtClean="0"/>
          </a:p>
          <a:p>
            <a:r>
              <a:rPr lang="en-GB" baseline="0" dirty="0" smtClean="0"/>
              <a:t>Micro-festival is a term associated with contemporary theatre that came into common parlance a number of years ago (and has slipped out of usage again).  </a:t>
            </a:r>
          </a:p>
          <a:p>
            <a:r>
              <a:rPr lang="en-GB" baseline="0" dirty="0" smtClean="0"/>
              <a:t>Is used to refer to a </a:t>
            </a:r>
            <a:r>
              <a:rPr lang="en-GB" baseline="0" dirty="0" err="1" smtClean="0"/>
              <a:t>curated</a:t>
            </a:r>
            <a:r>
              <a:rPr lang="en-GB" baseline="0" dirty="0" smtClean="0"/>
              <a:t> programme of works that are usually shorter or smaller than conventional theatre. </a:t>
            </a:r>
          </a:p>
          <a:p>
            <a:r>
              <a:rPr lang="en-GB" baseline="0" dirty="0" smtClean="0"/>
              <a:t>These works are focussed on audience-performer relationships – might be described as intimate or confessional performance. </a:t>
            </a:r>
          </a:p>
          <a:p>
            <a:endParaRPr lang="en-GB" baseline="0" dirty="0" smtClean="0"/>
          </a:p>
          <a:p>
            <a:r>
              <a:rPr lang="en-GB" baseline="0" dirty="0" smtClean="0"/>
              <a:t>As Lorne Campbell of Greyscale Theatre once said, the impulse behind much of this work is to ask two of the most important questions in theatre:</a:t>
            </a:r>
          </a:p>
          <a:p>
            <a:endParaRPr lang="en-GB" baseline="0" dirty="0" smtClean="0"/>
          </a:p>
          <a:p>
            <a:r>
              <a:rPr lang="en-GB" baseline="0" dirty="0" smtClean="0"/>
              <a:t>What are you doing sitting there looking at me?</a:t>
            </a:r>
          </a:p>
          <a:p>
            <a:r>
              <a:rPr lang="en-GB" baseline="0" dirty="0" smtClean="0"/>
              <a:t>What on earth am I doing standing here with you looking at me?</a:t>
            </a:r>
          </a:p>
          <a:p>
            <a:endParaRPr lang="en-GB" baseline="0" dirty="0" smtClean="0"/>
          </a:p>
          <a:p>
            <a:r>
              <a:rPr lang="en-GB" baseline="0" dirty="0" smtClean="0"/>
              <a:t>Micro-theatre invites the audience to become aware of each other, to renegotiate their relationship with production and consumption, to re-evaluate their understanding of spectatorship and to become more aware of their place within and contribution to an event. </a:t>
            </a:r>
          </a:p>
          <a:p>
            <a:endParaRPr lang="en-GB" baseline="0" dirty="0" smtClean="0"/>
          </a:p>
          <a:p>
            <a:r>
              <a:rPr lang="en-GB" baseline="0" dirty="0" smtClean="0"/>
              <a:t>The same is true of WF as an example of a micro-festival. </a:t>
            </a:r>
          </a:p>
          <a:p>
            <a:r>
              <a:rPr lang="en-GB" baseline="0" dirty="0" smtClean="0"/>
              <a:t>In an event created for 500 people, your role/place within it as a participant is fore grounded. </a:t>
            </a:r>
          </a:p>
          <a:p>
            <a:r>
              <a:rPr lang="en-GB" baseline="0" dirty="0" smtClean="0"/>
              <a:t>You have a role to play in the event and that role is relational. In other words, you matter. </a:t>
            </a:r>
          </a:p>
          <a:p>
            <a:endParaRPr lang="en-GB" baseline="0" dirty="0" smtClean="0"/>
          </a:p>
          <a:p>
            <a:r>
              <a:rPr lang="en-GB" baseline="0" dirty="0" smtClean="0"/>
              <a:t>A 2015 article in Spin by Harley Brown, had the headline “You and 500 friends: how micro festivals are doing more with less.” The article is US focussed but nonetheless flags up the rise in festivals for 3000 people in recent years. </a:t>
            </a:r>
          </a:p>
          <a:p>
            <a:r>
              <a:rPr lang="en-GB" baseline="0" dirty="0" smtClean="0"/>
              <a:t>Other examples – Micro-festival (Belgium) and also Cumbria (festival + retreat</a:t>
            </a:r>
            <a:r>
              <a:rPr lang="en-GB"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4C8E9AF9-CB74-EA49-B54F-33CAA495A9A6}"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Borrowing terms</a:t>
            </a:r>
            <a:r>
              <a:rPr lang="en-GB" baseline="0" dirty="0" smtClean="0"/>
              <a:t> from contemporary theatre, provides a useful way of understanding how </a:t>
            </a:r>
            <a:r>
              <a:rPr lang="en-GB" dirty="0" smtClean="0"/>
              <a:t>WF</a:t>
            </a:r>
            <a:r>
              <a:rPr lang="en-GB" baseline="0" dirty="0" smtClean="0"/>
              <a:t> works. </a:t>
            </a:r>
          </a:p>
          <a:p>
            <a:endParaRPr lang="en-GB" baseline="0" dirty="0" smtClean="0"/>
          </a:p>
          <a:p>
            <a:r>
              <a:rPr lang="en-GB" baseline="0" dirty="0" smtClean="0"/>
              <a:t>It is intimate, site specific, participatory, community arts practice. This is its appeal </a:t>
            </a:r>
            <a:r>
              <a:rPr lang="en-GB" baseline="0" smtClean="0"/>
              <a:t>and its magic.  </a:t>
            </a:r>
            <a:endParaRPr lang="en-GB" dirty="0"/>
          </a:p>
        </p:txBody>
      </p:sp>
      <p:sp>
        <p:nvSpPr>
          <p:cNvPr id="4" name="Slide Number Placeholder 3"/>
          <p:cNvSpPr>
            <a:spLocks noGrp="1"/>
          </p:cNvSpPr>
          <p:nvPr>
            <p:ph type="sldNum" sz="quarter" idx="10"/>
          </p:nvPr>
        </p:nvSpPr>
        <p:spPr/>
        <p:txBody>
          <a:bodyPr/>
          <a:lstStyle/>
          <a:p>
            <a:fld id="{4C8E9AF9-CB74-EA49-B54F-33CAA495A9A6}"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Whirl-</a:t>
            </a:r>
            <a:r>
              <a:rPr lang="en-GB" dirty="0" err="1" smtClean="0"/>
              <a:t>y-Fayre</a:t>
            </a:r>
            <a:r>
              <a:rPr lang="en-GB" baseline="0" dirty="0" smtClean="0"/>
              <a:t> is a tiny festival that takes place in Somerset, South of England. </a:t>
            </a:r>
          </a:p>
          <a:p>
            <a:r>
              <a:rPr lang="en-GB" baseline="0" dirty="0" smtClean="0"/>
              <a:t>Specifically in the Vale of Avalon which is near Glastonbury – festival you’re more likely to have heard of.</a:t>
            </a:r>
          </a:p>
          <a:p>
            <a:r>
              <a:rPr lang="en-GB" baseline="0" dirty="0" smtClean="0"/>
              <a:t>Been running since 2013 but has a much longer history.</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4C8E9AF9-CB74-EA49-B54F-33CAA495A9A6}"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WG began in 1981 and was initially run by a voluntary organisation called the Association of Humanistic Psychology – reached its 50</a:t>
            </a:r>
            <a:r>
              <a:rPr lang="en-GB" baseline="30000" dirty="0" smtClean="0"/>
              <a:t>th</a:t>
            </a:r>
            <a:r>
              <a:rPr lang="en-GB" baseline="0" dirty="0" smtClean="0"/>
              <a:t> anniversary this year – broad belief in the principles of human rights, freedom of choice, wisdom of the self, development of communities and spiritual growth. It gave up involvement with WG after the first couple of years but its ethos still underpins it in many ways.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WG carries the title of being one of London’s longest running night clubs (if not the longest) and celebrated its 37</a:t>
            </a:r>
            <a:r>
              <a:rPr lang="en-GB" baseline="30000" dirty="0" smtClean="0"/>
              <a:t>th</a:t>
            </a:r>
            <a:r>
              <a:rPr lang="en-GB" baseline="0" dirty="0" smtClean="0"/>
              <a:t> birthday this year. </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   </a:t>
            </a:r>
          </a:p>
          <a:p>
            <a:r>
              <a:rPr lang="en-GB" dirty="0" smtClean="0"/>
              <a:t>Two flyers</a:t>
            </a:r>
            <a:r>
              <a:rPr lang="en-GB" baseline="0" dirty="0" smtClean="0"/>
              <a:t> – one on the left is from 1983/4, one on the right is for the next event in December. Flyer gallery on their website is worth looking at as a piece of historical documentation.  </a:t>
            </a:r>
          </a:p>
          <a:p>
            <a:endParaRPr lang="en-GB" baseline="0" dirty="0" smtClean="0"/>
          </a:p>
          <a:p>
            <a:r>
              <a:rPr lang="en-GB" baseline="0" dirty="0" smtClean="0"/>
              <a:t>It’s run by Mary and Richard (DJ Monkey Pilot), a couple based in London who have been involved with it from the start. Moved around a lot and changed venues, often favouring community centres, church halls and so on. Operated without security. Volunteers instead. Originally open to children too – didn’t serve alcohol. Scheduled early so that families could attend.</a:t>
            </a:r>
          </a:p>
          <a:p>
            <a:endParaRPr lang="en-GB" baseline="0" dirty="0" smtClean="0"/>
          </a:p>
          <a:p>
            <a:r>
              <a:rPr lang="en-GB" baseline="0" dirty="0" smtClean="0"/>
              <a:t>Now runs 11- 6 at Bloc, a warehouse space in Hackney Wick.  </a:t>
            </a:r>
          </a:p>
          <a:p>
            <a:endParaRPr lang="en-GB" baseline="0" dirty="0" smtClean="0"/>
          </a:p>
          <a:p>
            <a:r>
              <a:rPr lang="en-GB" baseline="0" dirty="0" smtClean="0"/>
              <a:t>World beats with trance feel but resist genre </a:t>
            </a:r>
            <a:r>
              <a:rPr lang="en-GB" baseline="0" dirty="0" err="1" smtClean="0"/>
              <a:t>lables</a:t>
            </a:r>
            <a:r>
              <a:rPr lang="en-GB" baseline="0" dirty="0" smtClean="0"/>
              <a:t> – acts such as </a:t>
            </a:r>
            <a:r>
              <a:rPr lang="en-GB" baseline="0" dirty="0" err="1" smtClean="0"/>
              <a:t>Dreadzone</a:t>
            </a:r>
            <a:r>
              <a:rPr lang="en-GB" baseline="0" dirty="0" smtClean="0"/>
              <a:t>, Loop Guru, </a:t>
            </a:r>
            <a:r>
              <a:rPr lang="en-GB" baseline="0" dirty="0" err="1" smtClean="0"/>
              <a:t>Banco</a:t>
            </a:r>
            <a:r>
              <a:rPr lang="en-GB" baseline="0" dirty="0" smtClean="0"/>
              <a:t> </a:t>
            </a:r>
            <a:r>
              <a:rPr lang="en-GB" baseline="0" dirty="0" err="1" smtClean="0"/>
              <a:t>da</a:t>
            </a:r>
            <a:r>
              <a:rPr lang="en-GB" baseline="0" dirty="0" smtClean="0"/>
              <a:t> Gaia, System 7, </a:t>
            </a:r>
            <a:r>
              <a:rPr lang="en-GB" baseline="0" dirty="0" err="1" smtClean="0"/>
              <a:t>Astralasia</a:t>
            </a:r>
            <a:r>
              <a:rPr lang="en-GB" baseline="0" dirty="0" smtClean="0"/>
              <a:t>, Eat Static are all long time associates of WG.</a:t>
            </a:r>
          </a:p>
          <a:p>
            <a:endParaRPr lang="en-GB" baseline="0" dirty="0" smtClean="0"/>
          </a:p>
          <a:p>
            <a:r>
              <a:rPr lang="en-GB" baseline="0" dirty="0" smtClean="0"/>
              <a:t>Appeared at </a:t>
            </a:r>
            <a:r>
              <a:rPr lang="en-GB" baseline="0" dirty="0" err="1" smtClean="0"/>
              <a:t>Womad</a:t>
            </a:r>
            <a:r>
              <a:rPr lang="en-GB" baseline="0" dirty="0" smtClean="0"/>
              <a:t> 1994 – my first encounter with them. ‘Beyond the disco, there was rave, beyond the rave, there’s WG’ (</a:t>
            </a:r>
            <a:r>
              <a:rPr lang="en-GB" baseline="0" dirty="0" err="1" smtClean="0"/>
              <a:t>Womad</a:t>
            </a:r>
            <a:r>
              <a:rPr lang="en-GB" baseline="0" dirty="0" smtClean="0"/>
              <a:t> flyer) </a:t>
            </a:r>
            <a:endParaRPr lang="en-GB" dirty="0"/>
          </a:p>
        </p:txBody>
      </p:sp>
      <p:sp>
        <p:nvSpPr>
          <p:cNvPr id="4" name="Slide Number Placeholder 3"/>
          <p:cNvSpPr>
            <a:spLocks noGrp="1"/>
          </p:cNvSpPr>
          <p:nvPr>
            <p:ph type="sldNum" sz="quarter" idx="10"/>
          </p:nvPr>
        </p:nvSpPr>
        <p:spPr/>
        <p:txBody>
          <a:bodyPr/>
          <a:lstStyle/>
          <a:p>
            <a:fld id="{4C8E9AF9-CB74-EA49-B54F-33CAA495A9A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The history of WG is central</a:t>
            </a:r>
            <a:r>
              <a:rPr lang="en-GB" baseline="0" dirty="0" smtClean="0"/>
              <a:t> to understanding WF. WG has a rich and well established back story and has something of a mythic status on the UK dance scene. Both myth and magic are two aspects that circulate around the event in interesting ways – try and signal where and how that happens today.  </a:t>
            </a:r>
          </a:p>
          <a:p>
            <a:r>
              <a:rPr lang="en-GB" baseline="0" dirty="0" smtClean="0"/>
              <a:t>  </a:t>
            </a:r>
          </a:p>
          <a:p>
            <a:r>
              <a:rPr lang="en-GB" baseline="0" dirty="0" smtClean="0"/>
              <a:t>The commitment to humanistic principles, spiritual growth, family values is embedded in the organisation – not just lip service/branding. </a:t>
            </a:r>
          </a:p>
          <a:p>
            <a:r>
              <a:rPr lang="en-GB" baseline="0" dirty="0" smtClean="0"/>
              <a:t>Two founding members still head up the organisation – family structure with Mary very much as the matriarch (or Goddess) – sets the tone for the event and the values that underpin it.</a:t>
            </a:r>
          </a:p>
          <a:p>
            <a:endParaRPr lang="en-GB" baseline="0" dirty="0" smtClean="0"/>
          </a:p>
          <a:p>
            <a:r>
              <a:rPr lang="en-GB" baseline="0" dirty="0" smtClean="0"/>
              <a:t>‘At WF that special ‘something in the air’ is tangible and felt by all. It binds everything together to produce a complete experience for everyone.’ (WF website) The magical quality of the event is placed first and foremost in the publicity.      </a:t>
            </a:r>
          </a:p>
          <a:p>
            <a:endParaRPr lang="en-GB" baseline="0" dirty="0" smtClean="0"/>
          </a:p>
          <a:p>
            <a:endParaRPr lang="en-GB" dirty="0" smtClean="0"/>
          </a:p>
          <a:p>
            <a:r>
              <a:rPr lang="en-GB" dirty="0" smtClean="0"/>
              <a:t>WF describes itself as a Global</a:t>
            </a:r>
            <a:r>
              <a:rPr lang="en-GB" baseline="0" dirty="0" smtClean="0"/>
              <a:t> Dance Festival.</a:t>
            </a:r>
          </a:p>
          <a:p>
            <a:r>
              <a:rPr lang="en-GB" baseline="0" dirty="0" smtClean="0"/>
              <a:t>It has a 24 hour licence and provides a mixture of electronic music, live music, chill out areas, cafes as well as meditation and healing areas, stalls and workshops, a tipi lodge, a shamanic sweat lodge and a goddess temple (run by Mary). </a:t>
            </a:r>
          </a:p>
          <a:p>
            <a:endParaRPr lang="en-GB" baseline="0" dirty="0" smtClean="0"/>
          </a:p>
          <a:p>
            <a:r>
              <a:rPr lang="en-GB" baseline="0" dirty="0" smtClean="0"/>
              <a: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C8E9AF9-CB74-EA49-B54F-33CAA495A9A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Mary </a:t>
            </a:r>
            <a:endParaRPr lang="en-GB" dirty="0"/>
          </a:p>
        </p:txBody>
      </p:sp>
      <p:sp>
        <p:nvSpPr>
          <p:cNvPr id="4" name="Slide Number Placeholder 3"/>
          <p:cNvSpPr>
            <a:spLocks noGrp="1"/>
          </p:cNvSpPr>
          <p:nvPr>
            <p:ph type="sldNum" sz="quarter" idx="10"/>
          </p:nvPr>
        </p:nvSpPr>
        <p:spPr/>
        <p:txBody>
          <a:bodyPr/>
          <a:lstStyle/>
          <a:p>
            <a:fld id="{4C8E9AF9-CB74-EA49-B54F-33CAA495A9A6}"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a:t>
            </a:r>
            <a:r>
              <a:rPr lang="en-GB" baseline="0" dirty="0" smtClean="0"/>
              <a:t> Richard</a:t>
            </a:r>
            <a:endParaRPr lang="en-GB" dirty="0"/>
          </a:p>
        </p:txBody>
      </p:sp>
      <p:sp>
        <p:nvSpPr>
          <p:cNvPr id="4" name="Slide Number Placeholder 3"/>
          <p:cNvSpPr>
            <a:spLocks noGrp="1"/>
          </p:cNvSpPr>
          <p:nvPr>
            <p:ph type="sldNum" sz="quarter" idx="10"/>
          </p:nvPr>
        </p:nvSpPr>
        <p:spPr/>
        <p:txBody>
          <a:bodyPr/>
          <a:lstStyle/>
          <a:p>
            <a:fld id="{4C8E9AF9-CB74-EA49-B54F-33CAA495A9A6}"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Dan</a:t>
            </a:r>
            <a:r>
              <a:rPr lang="en-GB" baseline="0" dirty="0" smtClean="0"/>
              <a:t>ce as a core expressive art is at the heart of the event – great deal of attention goes into decoration, lighting and visuals. </a:t>
            </a:r>
            <a:endParaRPr lang="en-GB" dirty="0"/>
          </a:p>
        </p:txBody>
      </p:sp>
      <p:sp>
        <p:nvSpPr>
          <p:cNvPr id="4" name="Slide Number Placeholder 3"/>
          <p:cNvSpPr>
            <a:spLocks noGrp="1"/>
          </p:cNvSpPr>
          <p:nvPr>
            <p:ph type="sldNum" sz="quarter" idx="10"/>
          </p:nvPr>
        </p:nvSpPr>
        <p:spPr/>
        <p:txBody>
          <a:bodyPr/>
          <a:lstStyle/>
          <a:p>
            <a:fld id="{4C8E9AF9-CB74-EA49-B54F-33CAA495A9A6}"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WF</a:t>
            </a:r>
            <a:r>
              <a:rPr lang="en-GB" baseline="0" dirty="0" smtClean="0"/>
              <a:t> has playfulness at its core too. </a:t>
            </a:r>
            <a:r>
              <a:rPr lang="en-GB" dirty="0" smtClean="0"/>
              <a:t>One of the key elements to all Whirly events is</a:t>
            </a:r>
            <a:r>
              <a:rPr lang="en-GB" baseline="0" dirty="0" smtClean="0"/>
              <a:t> the rolling out of a huge parachute silk over the heads of the crowd at the end of the night. </a:t>
            </a:r>
          </a:p>
          <a:p>
            <a:r>
              <a:rPr lang="en-GB" baseline="0" dirty="0" smtClean="0"/>
              <a:t>Everyone sits down together as the parachute gets wafted over them while projections and lights dance over the material. Its a unique (if somewhat odd experience) at the close of each night but Whirly regulars race to the dance floor to be part of it.   </a:t>
            </a:r>
            <a:endParaRPr lang="en-GB" dirty="0"/>
          </a:p>
        </p:txBody>
      </p:sp>
      <p:sp>
        <p:nvSpPr>
          <p:cNvPr id="4" name="Slide Number Placeholder 3"/>
          <p:cNvSpPr>
            <a:spLocks noGrp="1"/>
          </p:cNvSpPr>
          <p:nvPr>
            <p:ph type="sldNum" sz="quarter" idx="10"/>
          </p:nvPr>
        </p:nvSpPr>
        <p:spPr/>
        <p:txBody>
          <a:bodyPr/>
          <a:lstStyle/>
          <a:p>
            <a:fld id="{4C8E9AF9-CB74-EA49-B54F-33CAA495A9A6}"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In 2016 Voted ‘Best Family Festival’ by readers of Green Parent magazine and was finalist in the NOEA (National Outdoor Events Association) Small Event of the Year Awards</a:t>
            </a:r>
            <a:endParaRPr lang="en-GB" dirty="0" smtClean="0"/>
          </a:p>
          <a:p>
            <a:endParaRPr lang="en-GB" dirty="0" smtClean="0"/>
          </a:p>
          <a:p>
            <a:r>
              <a:rPr lang="en-GB" dirty="0" smtClean="0"/>
              <a:t>Whirly is tiny – capacity of</a:t>
            </a:r>
            <a:r>
              <a:rPr lang="en-GB" baseline="0" dirty="0" smtClean="0"/>
              <a:t> 499</a:t>
            </a:r>
            <a:endParaRPr lang="en-GB" dirty="0" smtClean="0"/>
          </a:p>
          <a:p>
            <a:endParaRPr lang="en-GB" dirty="0" smtClean="0"/>
          </a:p>
          <a:p>
            <a:r>
              <a:rPr lang="en-GB" dirty="0" smtClean="0"/>
              <a:t>This is the extent</a:t>
            </a:r>
            <a:r>
              <a:rPr lang="en-GB" baseline="0" dirty="0" smtClean="0"/>
              <a:t> of the site. </a:t>
            </a:r>
          </a:p>
          <a:p>
            <a:endParaRPr lang="en-GB" dirty="0" smtClean="0"/>
          </a:p>
          <a:p>
            <a:r>
              <a:rPr lang="en-GB" dirty="0" smtClean="0"/>
              <a:t>Scale of the festival is critical</a:t>
            </a:r>
            <a:r>
              <a:rPr lang="en-GB" baseline="0" dirty="0" smtClean="0"/>
              <a:t> to understanding how it works its magic.  </a:t>
            </a:r>
            <a:r>
              <a:rPr lang="en-GB" dirty="0" smtClean="0"/>
              <a:t> </a:t>
            </a:r>
            <a:endParaRPr lang="en-GB" dirty="0"/>
          </a:p>
        </p:txBody>
      </p:sp>
      <p:sp>
        <p:nvSpPr>
          <p:cNvPr id="4" name="Slide Number Placeholder 3"/>
          <p:cNvSpPr>
            <a:spLocks noGrp="1"/>
          </p:cNvSpPr>
          <p:nvPr>
            <p:ph type="sldNum" sz="quarter" idx="10"/>
          </p:nvPr>
        </p:nvSpPr>
        <p:spPr/>
        <p:txBody>
          <a:bodyPr/>
          <a:lstStyle/>
          <a:p>
            <a:fld id="{4C8E9AF9-CB74-EA49-B54F-33CAA495A9A6}"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DACAC20A-E692-7642-81F4-A937554DB083}" type="datetimeFigureOut">
              <a:rPr lang="en-GB" smtClean="0"/>
              <a:pPr/>
              <a:t>12/14/18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C6CB5-1632-4445-8F21-48D4B258387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DACAC20A-E692-7642-81F4-A937554DB083}" type="datetimeFigureOut">
              <a:rPr lang="en-GB" smtClean="0"/>
              <a:pPr/>
              <a:t>12/14/18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C6CB5-1632-4445-8F21-48D4B258387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DACAC20A-E692-7642-81F4-A937554DB083}" type="datetimeFigureOut">
              <a:rPr lang="en-GB" smtClean="0"/>
              <a:pPr/>
              <a:t>12/14/18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C6CB5-1632-4445-8F21-48D4B258387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DACAC20A-E692-7642-81F4-A937554DB083}" type="datetimeFigureOut">
              <a:rPr lang="en-GB" smtClean="0"/>
              <a:pPr/>
              <a:t>12/14/18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C6CB5-1632-4445-8F21-48D4B258387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ACAC20A-E692-7642-81F4-A937554DB083}" type="datetimeFigureOut">
              <a:rPr lang="en-GB" smtClean="0"/>
              <a:pPr/>
              <a:t>12/14/18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C6CB5-1632-4445-8F21-48D4B258387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DACAC20A-E692-7642-81F4-A937554DB083}" type="datetimeFigureOut">
              <a:rPr lang="en-GB" smtClean="0"/>
              <a:pPr/>
              <a:t>12/14/18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AC6CB5-1632-4445-8F21-48D4B258387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DACAC20A-E692-7642-81F4-A937554DB083}" type="datetimeFigureOut">
              <a:rPr lang="en-GB" smtClean="0"/>
              <a:pPr/>
              <a:t>12/14/18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AC6CB5-1632-4445-8F21-48D4B258387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DACAC20A-E692-7642-81F4-A937554DB083}" type="datetimeFigureOut">
              <a:rPr lang="en-GB" smtClean="0"/>
              <a:pPr/>
              <a:t>12/14/18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AC6CB5-1632-4445-8F21-48D4B258387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AC20A-E692-7642-81F4-A937554DB083}" type="datetimeFigureOut">
              <a:rPr lang="en-GB" smtClean="0"/>
              <a:pPr/>
              <a:t>12/14/18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AC6CB5-1632-4445-8F21-48D4B258387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ACAC20A-E692-7642-81F4-A937554DB083}" type="datetimeFigureOut">
              <a:rPr lang="en-GB" smtClean="0"/>
              <a:pPr/>
              <a:t>12/14/18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AC6CB5-1632-4445-8F21-48D4B258387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ACAC20A-E692-7642-81F4-A937554DB083}" type="datetimeFigureOut">
              <a:rPr lang="en-GB" smtClean="0"/>
              <a:pPr/>
              <a:t>12/14/18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AC6CB5-1632-4445-8F21-48D4B258387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AC20A-E692-7642-81F4-A937554DB083}" type="datetimeFigureOut">
              <a:rPr lang="en-GB" smtClean="0"/>
              <a:pPr/>
              <a:t>12/14/18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C6CB5-1632-4445-8F21-48D4B258387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solidFill>
                  <a:schemeClr val="bg1"/>
                </a:solidFill>
              </a:rPr>
              <a:t>Entering the realm of Avalon at Whirl-</a:t>
            </a:r>
            <a:r>
              <a:rPr lang="en-GB" dirty="0" err="1" smtClean="0">
                <a:solidFill>
                  <a:schemeClr val="bg1"/>
                </a:solidFill>
              </a:rPr>
              <a:t>y-Fayre</a:t>
            </a:r>
            <a:r>
              <a:rPr lang="en-GB" dirty="0" smtClean="0">
                <a:solidFill>
                  <a:schemeClr val="bg1"/>
                </a:solidFill>
              </a:rPr>
              <a:t>: myth, </a:t>
            </a:r>
            <a:r>
              <a:rPr lang="en-GB" dirty="0" err="1" smtClean="0">
                <a:solidFill>
                  <a:schemeClr val="bg1"/>
                </a:solidFill>
              </a:rPr>
              <a:t>magick</a:t>
            </a:r>
            <a:r>
              <a:rPr lang="en-GB" dirty="0" smtClean="0">
                <a:solidFill>
                  <a:schemeClr val="bg1"/>
                </a:solidFill>
              </a:rPr>
              <a:t> and the micro-festival</a:t>
            </a:r>
            <a:endParaRPr lang="en-GB" dirty="0">
              <a:solidFill>
                <a:schemeClr val="bg1"/>
              </a:solidFill>
            </a:endParaRPr>
          </a:p>
        </p:txBody>
      </p:sp>
      <p:sp>
        <p:nvSpPr>
          <p:cNvPr id="3" name="Subtitle 2"/>
          <p:cNvSpPr>
            <a:spLocks noGrp="1"/>
          </p:cNvSpPr>
          <p:nvPr>
            <p:ph type="subTitle" idx="1"/>
          </p:nvPr>
        </p:nvSpPr>
        <p:spPr>
          <a:xfrm>
            <a:off x="1371600" y="4572000"/>
            <a:ext cx="6400800" cy="1066800"/>
          </a:xfrm>
        </p:spPr>
        <p:txBody>
          <a:bodyPr>
            <a:normAutofit fontScale="92500" lnSpcReduction="10000"/>
          </a:bodyPr>
          <a:lstStyle/>
          <a:p>
            <a:r>
              <a:rPr lang="en-GB" dirty="0" smtClean="0">
                <a:solidFill>
                  <a:schemeClr val="bg1"/>
                </a:solidFill>
              </a:rPr>
              <a:t>Professor Alice O’Grady</a:t>
            </a:r>
          </a:p>
          <a:p>
            <a:r>
              <a:rPr lang="en-GB" dirty="0" smtClean="0">
                <a:solidFill>
                  <a:schemeClr val="bg1"/>
                </a:solidFill>
              </a:rPr>
              <a:t>University of Leeds, UK</a:t>
            </a:r>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Fayre photo site 2016.jpg"/>
          <p:cNvPicPr>
            <a:picLocks noGrp="1" noChangeAspect="1"/>
          </p:cNvPicPr>
          <p:nvPr>
            <p:ph idx="1"/>
          </p:nvPr>
        </p:nvPicPr>
        <p:blipFill>
          <a:blip r:embed="rId3"/>
          <a:stretch>
            <a:fillRect/>
          </a:stretch>
        </p:blipFill>
        <p:spPr>
          <a:xfrm>
            <a:off x="457200" y="2088523"/>
            <a:ext cx="8229600" cy="354931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1417801_W-800.jpg"/>
          <p:cNvPicPr>
            <a:picLocks noGrp="1" noChangeAspect="1"/>
          </p:cNvPicPr>
          <p:nvPr>
            <p:ph idx="1"/>
          </p:nvPr>
        </p:nvPicPr>
        <p:blipFill>
          <a:blip r:embed="rId3"/>
          <a:stretch>
            <a:fillRect/>
          </a:stretch>
        </p:blipFill>
        <p:spPr>
          <a:xfrm>
            <a:off x="457200" y="1066800"/>
            <a:ext cx="8153399" cy="50593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1415041_W-800.jpg"/>
          <p:cNvPicPr>
            <a:picLocks noGrp="1" noChangeAspect="1"/>
          </p:cNvPicPr>
          <p:nvPr>
            <p:ph idx="1"/>
          </p:nvPr>
        </p:nvPicPr>
        <p:blipFill>
          <a:blip r:embed="rId3"/>
          <a:stretch>
            <a:fillRect/>
          </a:stretch>
        </p:blipFill>
        <p:spPr>
          <a:xfrm>
            <a:off x="1175405" y="1600200"/>
            <a:ext cx="6793190"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Vale of Avalon</a:t>
            </a:r>
            <a:r>
              <a:rPr lang="en-GB" dirty="0" smtClean="0"/>
              <a:t> </a:t>
            </a:r>
            <a:endParaRPr lang="en-GB" dirty="0"/>
          </a:p>
        </p:txBody>
      </p:sp>
      <p:sp>
        <p:nvSpPr>
          <p:cNvPr id="4" name="Content Placeholder 3"/>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Isle of Avalon</a:t>
            </a:r>
            <a:endParaRPr lang="en-GB" dirty="0">
              <a:solidFill>
                <a:schemeClr val="bg1"/>
              </a:solidFill>
            </a:endParaRPr>
          </a:p>
        </p:txBody>
      </p:sp>
      <p:sp>
        <p:nvSpPr>
          <p:cNvPr id="5" name="Content Placeholder 4"/>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Glastonbury Festival</a:t>
            </a:r>
            <a:endParaRPr lang="en-GB" dirty="0">
              <a:solidFill>
                <a:schemeClr val="bg1"/>
              </a:solidFill>
            </a:endParaRPr>
          </a:p>
        </p:txBody>
      </p:sp>
      <p:sp>
        <p:nvSpPr>
          <p:cNvPr id="5" name="Content Placeholder 4"/>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magic of the micro</a:t>
            </a:r>
            <a:endParaRPr lang="en-GB" dirty="0">
              <a:solidFill>
                <a:schemeClr val="bg1"/>
              </a:solidFill>
            </a:endParaRPr>
          </a:p>
        </p:txBody>
      </p:sp>
      <p:pic>
        <p:nvPicPr>
          <p:cNvPr id="5" name="Content Placeholder 4" descr="miniscule_nightclub2.jpg"/>
          <p:cNvPicPr>
            <a:picLocks noGrp="1" noChangeAspect="1"/>
          </p:cNvPicPr>
          <p:nvPr>
            <p:ph idx="1"/>
          </p:nvPr>
        </p:nvPicPr>
        <p:blipFill>
          <a:blip r:embed="rId3"/>
          <a:stretch>
            <a:fillRect/>
          </a:stretch>
        </p:blipFill>
        <p:spPr>
          <a:xfrm>
            <a:off x="3143250" y="1958181"/>
            <a:ext cx="2857500" cy="3810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Vertical Text Placeholder 5"/>
          <p:cNvSpPr>
            <a:spLocks noGrp="1"/>
          </p:cNvSpPr>
          <p:nvPr>
            <p:ph type="body" orient="vert" idx="4294967295"/>
          </p:nvPr>
        </p:nvSpPr>
        <p:spPr>
          <a:xfrm>
            <a:off x="609600" y="1600200"/>
            <a:ext cx="8077200" cy="4525963"/>
          </a:xfrm>
        </p:spPr>
        <p:txBody>
          <a:bodyPr/>
          <a:lstStyle/>
          <a:p>
            <a:pPr algn="ctr">
              <a:buNone/>
            </a:pPr>
            <a:r>
              <a:rPr lang="en-GB" dirty="0" smtClean="0">
                <a:solidFill>
                  <a:schemeClr val="bg1"/>
                </a:solidFill>
              </a:rPr>
              <a:t>Whirl-</a:t>
            </a:r>
            <a:r>
              <a:rPr lang="en-GB" dirty="0" err="1" smtClean="0">
                <a:solidFill>
                  <a:schemeClr val="bg1"/>
                </a:solidFill>
              </a:rPr>
              <a:t>y-Fayre</a:t>
            </a:r>
            <a:r>
              <a:rPr lang="en-GB" dirty="0" smtClean="0">
                <a:solidFill>
                  <a:schemeClr val="bg1"/>
                </a:solidFill>
              </a:rPr>
              <a:t> is a place to feel free and connected, to each other and to the magic of life. It is an event difficult to describe and a moment impossible to miss.</a:t>
            </a:r>
          </a:p>
          <a:p>
            <a:pPr algn="ctr">
              <a:buNone/>
            </a:pPr>
            <a:endParaRPr lang="en-GB" dirty="0" smtClean="0">
              <a:solidFill>
                <a:schemeClr val="bg1"/>
              </a:solidFill>
            </a:endParaRPr>
          </a:p>
          <a:p>
            <a:pPr algn="ctr">
              <a:buNone/>
            </a:pPr>
            <a:r>
              <a:rPr lang="en-GB" dirty="0" err="1" smtClean="0">
                <a:solidFill>
                  <a:schemeClr val="bg1"/>
                </a:solidFill>
              </a:rPr>
              <a:t>www.whirl-y-fayre.co.uk</a:t>
            </a:r>
            <a:r>
              <a:rPr lang="en-GB" dirty="0" smtClean="0">
                <a:solidFill>
                  <a:schemeClr val="bg1"/>
                </a:solidFill>
              </a:rPr>
              <a:t> </a:t>
            </a:r>
            <a:endParaRPr lang="en-GB"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UNADJUSTEDNONRAW_thumb_3921.jpg"/>
          <p:cNvPicPr>
            <a:picLocks noGrp="1" noChangeAspect="1"/>
          </p:cNvPicPr>
          <p:nvPr>
            <p:ph idx="1"/>
          </p:nvPr>
        </p:nvPicPr>
        <p:blipFill>
          <a:blip r:embed="rId3"/>
          <a:stretch>
            <a:fillRect/>
          </a:stretch>
        </p:blipFill>
        <p:spPr>
          <a:xfrm>
            <a:off x="2514600" y="228600"/>
            <a:ext cx="4343399" cy="63246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Content Placeholder 17" descr="Whirly-Main-DEC-RGB-WEB-2018-708x1000.jpg"/>
          <p:cNvPicPr>
            <a:picLocks noGrp="1" noChangeAspect="1"/>
          </p:cNvPicPr>
          <p:nvPr>
            <p:ph sz="half" idx="4294967295"/>
          </p:nvPr>
        </p:nvPicPr>
        <p:blipFill>
          <a:blip r:embed="rId3"/>
          <a:stretch>
            <a:fillRect/>
          </a:stretch>
        </p:blipFill>
        <p:spPr>
          <a:xfrm>
            <a:off x="5257800" y="838200"/>
            <a:ext cx="3205162" cy="4525963"/>
          </a:xfrm>
        </p:spPr>
      </p:pic>
      <p:pic>
        <p:nvPicPr>
          <p:cNvPr id="21" name="Content Placeholder 20" descr="F1-2.jpg"/>
          <p:cNvPicPr>
            <a:picLocks noGrp="1" noChangeAspect="1"/>
          </p:cNvPicPr>
          <p:nvPr>
            <p:ph sz="half" idx="4294967295"/>
          </p:nvPr>
        </p:nvPicPr>
        <p:blipFill>
          <a:blip r:embed="rId4"/>
          <a:stretch>
            <a:fillRect/>
          </a:stretch>
        </p:blipFill>
        <p:spPr>
          <a:xfrm>
            <a:off x="914400" y="838200"/>
            <a:ext cx="3176588"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62200" y="381000"/>
            <a:ext cx="4406675" cy="6096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solidFill>
                  <a:schemeClr val="bg1"/>
                </a:solidFill>
              </a:rPr>
              <a:t>Mary the </a:t>
            </a:r>
            <a:r>
              <a:rPr lang="en-GB" dirty="0" err="1" smtClean="0">
                <a:solidFill>
                  <a:schemeClr val="bg1"/>
                </a:solidFill>
              </a:rPr>
              <a:t>Faery</a:t>
            </a:r>
            <a:r>
              <a:rPr lang="en-GB" dirty="0" smtClean="0">
                <a:solidFill>
                  <a:schemeClr val="bg1"/>
                </a:solidFill>
              </a:rPr>
              <a:t> and the Goddess Temple</a:t>
            </a:r>
            <a:r>
              <a:rPr lang="en-GB" dirty="0" smtClean="0"/>
              <a:t> </a:t>
            </a:r>
            <a:endParaRPr lang="en-GB" dirty="0"/>
          </a:p>
        </p:txBody>
      </p:sp>
      <p:pic>
        <p:nvPicPr>
          <p:cNvPr id="4" name="Content Placeholder 3" descr="UNADJUSTEDNONRAW_thumb_392b.jpg"/>
          <p:cNvPicPr>
            <a:picLocks noGrp="1" noChangeAspect="1"/>
          </p:cNvPicPr>
          <p:nvPr>
            <p:ph idx="1"/>
          </p:nvPr>
        </p:nvPicPr>
        <p:blipFill>
          <a:blip r:embed="rId3"/>
          <a:stretch>
            <a:fillRect/>
          </a:stretch>
        </p:blipFill>
        <p:spPr>
          <a:xfrm>
            <a:off x="1172215" y="1600200"/>
            <a:ext cx="6799569"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Monkey Pilot</a:t>
            </a:r>
            <a:endParaRPr lang="en-GB" dirty="0">
              <a:solidFill>
                <a:schemeClr val="bg1"/>
              </a:solidFill>
            </a:endParaRPr>
          </a:p>
        </p:txBody>
      </p:sp>
      <p:pic>
        <p:nvPicPr>
          <p:cNvPr id="4" name="Content Placeholder 3" descr="338707_257704821001707_2021072345_o.jpg"/>
          <p:cNvPicPr>
            <a:picLocks noGrp="1" noChangeAspect="1"/>
          </p:cNvPicPr>
          <p:nvPr>
            <p:ph idx="1"/>
          </p:nvPr>
        </p:nvPicPr>
        <p:blipFill>
          <a:blip r:embed="rId3"/>
          <a:stretch>
            <a:fillRect/>
          </a:stretch>
        </p:blipFill>
        <p:spPr>
          <a:xfrm>
            <a:off x="1177527" y="1600200"/>
            <a:ext cx="6788945"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Global Disco and the Party Parlour</a:t>
            </a:r>
            <a:r>
              <a:rPr lang="en-GB" dirty="0" smtClean="0"/>
              <a:t> </a:t>
            </a:r>
            <a:endParaRPr lang="en-GB" dirty="0"/>
          </a:p>
        </p:txBody>
      </p:sp>
      <p:pic>
        <p:nvPicPr>
          <p:cNvPr id="4" name="Content Placeholder 3" descr="UNADJUSTEDNONRAW_thumb_3926.jpg"/>
          <p:cNvPicPr>
            <a:picLocks noGrp="1" noChangeAspect="1"/>
          </p:cNvPicPr>
          <p:nvPr>
            <p:ph idx="1"/>
          </p:nvPr>
        </p:nvPicPr>
        <p:blipFill>
          <a:blip r:embed="rId3"/>
          <a:stretch>
            <a:fillRect/>
          </a:stretch>
        </p:blipFill>
        <p:spPr>
          <a:xfrm>
            <a:off x="685800" y="1742281"/>
            <a:ext cx="3175000" cy="2120900"/>
          </a:xfrm>
        </p:spPr>
      </p:pic>
      <p:sp>
        <p:nvSpPr>
          <p:cNvPr id="5" name="Rectangle 4"/>
          <p:cNvSpPr/>
          <p:nvPr/>
        </p:nvSpPr>
        <p:spPr>
          <a:xfrm>
            <a:off x="2554842" y="3244334"/>
            <a:ext cx="4034315" cy="369332"/>
          </a:xfrm>
          <a:prstGeom prst="rect">
            <a:avLst/>
          </a:prstGeom>
        </p:spPr>
        <p:txBody>
          <a:bodyPr wrap="none">
            <a:spAutoFit/>
          </a:bodyPr>
          <a:lstStyle/>
          <a:p>
            <a:r>
              <a:rPr lang="en-GB" dirty="0" smtClean="0"/>
              <a:t>UNADJUSTEDNONRAW_thumb_3923.jpg</a:t>
            </a:r>
            <a:endParaRPr lang="en-GB" dirty="0"/>
          </a:p>
        </p:txBody>
      </p:sp>
      <p:pic>
        <p:nvPicPr>
          <p:cNvPr id="6" name="Content Placeholder 3" descr="UNADJUSTEDNONRAW_thumb_3927.jpg"/>
          <p:cNvPicPr>
            <a:picLocks noChangeAspect="1"/>
          </p:cNvPicPr>
          <p:nvPr/>
        </p:nvPicPr>
        <p:blipFill>
          <a:blip r:embed="rId4"/>
          <a:stretch>
            <a:fillRect/>
          </a:stretch>
        </p:blipFill>
        <p:spPr>
          <a:xfrm>
            <a:off x="5001657" y="1742281"/>
            <a:ext cx="3175000" cy="2120900"/>
          </a:xfrm>
          <a:prstGeom prst="rect">
            <a:avLst/>
          </a:prstGeom>
        </p:spPr>
      </p:pic>
      <p:pic>
        <p:nvPicPr>
          <p:cNvPr id="7" name="Content Placeholder 3" descr="UNADJUSTEDNONRAW_thumb_3923.jpg"/>
          <p:cNvPicPr>
            <a:picLocks noChangeAspect="1"/>
          </p:cNvPicPr>
          <p:nvPr/>
        </p:nvPicPr>
        <p:blipFill>
          <a:blip r:embed="rId5"/>
          <a:stretch>
            <a:fillRect/>
          </a:stretch>
        </p:blipFill>
        <p:spPr>
          <a:xfrm>
            <a:off x="2554842" y="4114800"/>
            <a:ext cx="3886200" cy="244133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chemeClr val="bg1"/>
                </a:solidFill>
              </a:rPr>
              <a:t>Underneath the parachute</a:t>
            </a:r>
            <a:endParaRPr lang="en-GB" dirty="0">
              <a:solidFill>
                <a:schemeClr val="bg1"/>
              </a:solidFill>
            </a:endParaRPr>
          </a:p>
        </p:txBody>
      </p:sp>
      <p:pic>
        <p:nvPicPr>
          <p:cNvPr id="7" name="Content Placeholder 6" descr="UNADJUSTEDNONRAW_thumb_3920.jpg"/>
          <p:cNvPicPr>
            <a:picLocks noGrp="1" noChangeAspect="1"/>
          </p:cNvPicPr>
          <p:nvPr>
            <p:ph idx="1"/>
          </p:nvPr>
        </p:nvPicPr>
        <p:blipFill>
          <a:blip r:embed="rId3"/>
          <a:stretch>
            <a:fillRect/>
          </a:stretch>
        </p:blipFill>
        <p:spPr>
          <a:xfrm>
            <a:off x="685800" y="1600200"/>
            <a:ext cx="8000999" cy="5029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solidFill>
                  <a:schemeClr val="bg1"/>
                </a:solidFill>
              </a:rPr>
              <a:t>Size is everything</a:t>
            </a:r>
            <a:endParaRPr lang="en-GB" dirty="0">
              <a:solidFill>
                <a:schemeClr val="bg1"/>
              </a:solidFill>
            </a:endParaRPr>
          </a:p>
        </p:txBody>
      </p:sp>
      <p:pic>
        <p:nvPicPr>
          <p:cNvPr id="4" name="Content Placeholder 3" descr="whirl-y-fayre-site-2017.jpg"/>
          <p:cNvPicPr>
            <a:picLocks noGrp="1" noChangeAspect="1"/>
          </p:cNvPicPr>
          <p:nvPr>
            <p:ph idx="1"/>
          </p:nvPr>
        </p:nvPicPr>
        <p:blipFill>
          <a:blip r:embed="rId3"/>
          <a:stretch>
            <a:fillRect/>
          </a:stretch>
        </p:blipFill>
        <p:spPr>
          <a:xfrm>
            <a:off x="457200" y="1690682"/>
            <a:ext cx="8229600" cy="434499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304</TotalTime>
  <Words>1825</Words>
  <Application>Microsoft Macintosh PowerPoint</Application>
  <PresentationFormat>On-screen Show (4:3)</PresentationFormat>
  <Paragraphs>132</Paragraphs>
  <Slides>17</Slides>
  <Notes>17</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Entering the realm of Avalon at Whirl-y-Fayre: myth, magick and the micro-festival</vt:lpstr>
      <vt:lpstr>Slide 2</vt:lpstr>
      <vt:lpstr>Slide 3</vt:lpstr>
      <vt:lpstr>Slide 4</vt:lpstr>
      <vt:lpstr>Mary the Faery and the Goddess Temple </vt:lpstr>
      <vt:lpstr>Monkey Pilot</vt:lpstr>
      <vt:lpstr>Global Disco and the Party Parlour </vt:lpstr>
      <vt:lpstr>Underneath the parachute</vt:lpstr>
      <vt:lpstr>Size is everything</vt:lpstr>
      <vt:lpstr>Slide 10</vt:lpstr>
      <vt:lpstr>Slide 11</vt:lpstr>
      <vt:lpstr>Slide 12</vt:lpstr>
      <vt:lpstr>The Vale of Avalon </vt:lpstr>
      <vt:lpstr>The Isle of Avalon</vt:lpstr>
      <vt:lpstr>Glastonbury Festival</vt:lpstr>
      <vt:lpstr>The magic of the micro</vt:lpstr>
      <vt:lpstr>Slide 17</vt:lpstr>
    </vt:vector>
  </TitlesOfParts>
  <Company>University of Leeds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Entering the realm of Avalon: myth, magick and the micro-festival</dc:title>
  <dc:creator>Alice O'Grady</dc:creator>
  <cp:lastModifiedBy>Alice O'Grady</cp:lastModifiedBy>
  <cp:revision>49</cp:revision>
  <dcterms:created xsi:type="dcterms:W3CDTF">2018-12-14T16:36:56Z</dcterms:created>
  <dcterms:modified xsi:type="dcterms:W3CDTF">2018-12-14T16:40:19Z</dcterms:modified>
</cp:coreProperties>
</file>