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335" r:id="rId2"/>
    <p:sldId id="336" r:id="rId3"/>
    <p:sldId id="333" r:id="rId4"/>
    <p:sldId id="332" r:id="rId5"/>
    <p:sldId id="334" r:id="rId6"/>
    <p:sldId id="329" r:id="rId7"/>
    <p:sldId id="262" r:id="rId8"/>
    <p:sldId id="320" r:id="rId9"/>
    <p:sldId id="318" r:id="rId10"/>
    <p:sldId id="314" r:id="rId11"/>
    <p:sldId id="322" r:id="rId12"/>
    <p:sldId id="324" r:id="rId13"/>
    <p:sldId id="331" r:id="rId14"/>
    <p:sldId id="330" r:id="rId15"/>
    <p:sldId id="265" r:id="rId16"/>
    <p:sldId id="269" r:id="rId17"/>
    <p:sldId id="325" r:id="rId18"/>
    <p:sldId id="299" r:id="rId19"/>
    <p:sldId id="298" r:id="rId20"/>
    <p:sldId id="337"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E3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935"/>
    <p:restoredTop sz="77337" autoAdjust="0"/>
  </p:normalViewPr>
  <p:slideViewPr>
    <p:cSldViewPr snapToGrid="0" snapToObjects="1">
      <p:cViewPr varScale="1">
        <p:scale>
          <a:sx n="52" d="100"/>
          <a:sy n="52" d="100"/>
        </p:scale>
        <p:origin x="-1541" y="-83"/>
      </p:cViewPr>
      <p:guideLst>
        <p:guide orient="horz" pos="2160"/>
        <p:guide pos="2880"/>
      </p:guideLst>
    </p:cSldViewPr>
  </p:slideViewPr>
  <p:notesTextViewPr>
    <p:cViewPr>
      <p:scale>
        <a:sx n="100" d="100"/>
        <a:sy n="100" d="100"/>
      </p:scale>
      <p:origin x="24"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D519F2-6FCC-9343-8FCA-3ABAFF903129}" type="datetimeFigureOut">
              <a:rPr lang="en-US" smtClean="0"/>
              <a:pPr/>
              <a:t>12/14/2018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007065-B478-F742-9045-A6206D2F6FA6}" type="slidenum">
              <a:rPr lang="en-US" smtClean="0"/>
              <a:pPr/>
              <a:t>‹#›</a:t>
            </a:fld>
            <a:endParaRPr lang="en-US"/>
          </a:p>
        </p:txBody>
      </p:sp>
    </p:spTree>
    <p:extLst>
      <p:ext uri="{BB962C8B-B14F-4D97-AF65-F5344CB8AC3E}">
        <p14:creationId xmlns="" xmlns:p14="http://schemas.microsoft.com/office/powerpoint/2010/main" val="13501348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2014 Temple. </a:t>
            </a:r>
            <a:r>
              <a:rPr lang="en-US" sz="1200" kern="1200" dirty="0">
                <a:solidFill>
                  <a:schemeClr val="tx1"/>
                </a:solidFill>
                <a:effectLst/>
                <a:latin typeface="+mn-lt"/>
                <a:ea typeface="+mn-ea"/>
                <a:cs typeface="+mn-cs"/>
              </a:rPr>
              <a:t>Burning Man’s Temple emerges out of dust and ends in dust and ash that travel home with participants.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Dust plays a central role in making and remaking Burning Man participants into “Burners”. It is the most universal experience at the event. Smoke and ash play a role too, but a more limited one. Burners breathe in the smoke from the Temple burn and all the altars and objects that composed the temple may enter their bodies in that way. During the ritual acts of mourning performed at the temple, and the physical experience of dust, wind and fire at the Temple Burn, the bodies of the living come together with the absent bodies of the dead.</a:t>
            </a:r>
            <a:r>
              <a:rPr lang="en-US" dirty="0">
                <a:effectLst/>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4007065-B478-F742-9045-A6206D2F6FA6}" type="slidenum">
              <a:rPr lang="en-US" smtClean="0"/>
              <a:pPr/>
              <a:t>1</a:t>
            </a:fld>
            <a:endParaRPr lang="en-US"/>
          </a:p>
        </p:txBody>
      </p:sp>
    </p:spTree>
    <p:extLst>
      <p:ext uri="{BB962C8B-B14F-4D97-AF65-F5344CB8AC3E}">
        <p14:creationId xmlns="" xmlns:p14="http://schemas.microsoft.com/office/powerpoint/2010/main" val="1932947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Temple of </a:t>
            </a:r>
            <a:r>
              <a:rPr lang="en-US" dirty="0" err="1"/>
              <a:t>juno</a:t>
            </a:r>
            <a:r>
              <a:rPr lang="en-US" dirty="0"/>
              <a:t> 2012</a:t>
            </a:r>
          </a:p>
        </p:txBody>
      </p:sp>
      <p:sp>
        <p:nvSpPr>
          <p:cNvPr id="4" name="Slide Number Placeholder 3"/>
          <p:cNvSpPr>
            <a:spLocks noGrp="1"/>
          </p:cNvSpPr>
          <p:nvPr>
            <p:ph type="sldNum" sz="quarter" idx="10"/>
          </p:nvPr>
        </p:nvSpPr>
        <p:spPr/>
        <p:txBody>
          <a:bodyPr/>
          <a:lstStyle/>
          <a:p>
            <a:fld id="{B4007065-B478-F742-9045-A6206D2F6FA6}" type="slidenum">
              <a:rPr lang="en-US" smtClean="0"/>
              <a:pPr/>
              <a:t>10</a:t>
            </a:fld>
            <a:endParaRPr lang="en-US"/>
          </a:p>
        </p:txBody>
      </p:sp>
    </p:spTree>
    <p:extLst>
      <p:ext uri="{BB962C8B-B14F-4D97-AF65-F5344CB8AC3E}">
        <p14:creationId xmlns="" xmlns:p14="http://schemas.microsoft.com/office/powerpoint/2010/main" val="2127215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2008</a:t>
            </a:r>
          </a:p>
        </p:txBody>
      </p:sp>
      <p:sp>
        <p:nvSpPr>
          <p:cNvPr id="4" name="Slide Number Placeholder 3"/>
          <p:cNvSpPr>
            <a:spLocks noGrp="1"/>
          </p:cNvSpPr>
          <p:nvPr>
            <p:ph type="sldNum" sz="quarter" idx="10"/>
          </p:nvPr>
        </p:nvSpPr>
        <p:spPr/>
        <p:txBody>
          <a:bodyPr/>
          <a:lstStyle/>
          <a:p>
            <a:fld id="{B4007065-B478-F742-9045-A6206D2F6FA6}" type="slidenum">
              <a:rPr lang="en-US" smtClean="0"/>
              <a:pPr/>
              <a:t>11</a:t>
            </a:fld>
            <a:endParaRPr lang="en-US"/>
          </a:p>
        </p:txBody>
      </p:sp>
    </p:spTree>
    <p:extLst>
      <p:ext uri="{BB962C8B-B14F-4D97-AF65-F5344CB8AC3E}">
        <p14:creationId xmlns="" xmlns:p14="http://schemas.microsoft.com/office/powerpoint/2010/main" val="27940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A70FA0-920E-9040-9419-610FD5210999}" type="slidenum">
              <a:rPr lang="en-US" sz="1200"/>
              <a:pPr/>
              <a:t>12</a:t>
            </a:fld>
            <a:endParaRPr lang="en-US" sz="1200"/>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At altars and in all the accumulated items in the Temple, no boundaries or borders distinguished one person’s grief from another’s. Mourning becomes contagious at the Temple, afflicting us as we look on the thousands of photos, mementos, of dead sons, mothers, lovers, and pets, a three-dimensional collage of collective loss. </a:t>
            </a:r>
            <a:endParaRPr lang="en-US" dirty="0">
              <a:latin typeface="Arial" charset="0"/>
              <a:ea typeface="ヒラギノ角ゴ Pro W3" charset="0"/>
              <a:cs typeface="ヒラギノ角ゴ Pro W3"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Like much collective ritualized mourning, the Temple transforms private grief into a public rite. For many Americans (my research is focused on the U.S.), modern death rites have become privatized, shifting the emphasis from the community to the private world of the individual and the family. The Temple at Burning Man reverses this process, making grief and mourning public and shared between intimate strangers. Studies by Philippe </a:t>
            </a:r>
            <a:r>
              <a:rPr lang="en-US" sz="1200" kern="1200" dirty="0" err="1">
                <a:solidFill>
                  <a:schemeClr val="tx1"/>
                </a:solidFill>
                <a:effectLst/>
                <a:latin typeface="+mn-lt"/>
                <a:ea typeface="+mn-ea"/>
                <a:cs typeface="+mn-cs"/>
              </a:rPr>
              <a:t>Ariès</a:t>
            </a:r>
            <a:r>
              <a:rPr lang="en-US" sz="1200" kern="1200" dirty="0">
                <a:solidFill>
                  <a:schemeClr val="tx1"/>
                </a:solidFill>
                <a:effectLst/>
                <a:latin typeface="+mn-lt"/>
                <a:ea typeface="+mn-ea"/>
                <a:cs typeface="+mn-cs"/>
              </a:rPr>
              <a:t>, Peter Homans, and other scholars suggest that death and loss become more bearable when the burden of mourning is taken on by a community rather than left to the individual. Collective rites of passage around death and grief are designed to allow for the dead to move on and for the living to let the dead go, and yet at the same time continue conversations with them.</a:t>
            </a:r>
            <a:r>
              <a:rPr lang="en-US" dirty="0">
                <a:effectLst/>
              </a:rPr>
              <a:t> </a:t>
            </a:r>
            <a:endParaRPr lang="en-US" dirty="0"/>
          </a:p>
        </p:txBody>
      </p:sp>
      <p:sp>
        <p:nvSpPr>
          <p:cNvPr id="4" name="Slide Number Placeholder 3"/>
          <p:cNvSpPr>
            <a:spLocks noGrp="1"/>
          </p:cNvSpPr>
          <p:nvPr>
            <p:ph type="sldNum" sz="quarter" idx="5"/>
          </p:nvPr>
        </p:nvSpPr>
        <p:spPr/>
        <p:txBody>
          <a:bodyPr/>
          <a:lstStyle/>
          <a:p>
            <a:fld id="{B4007065-B478-F742-9045-A6206D2F6FA6}" type="slidenum">
              <a:rPr lang="en-US" smtClean="0"/>
              <a:pPr/>
              <a:t>13</a:t>
            </a:fld>
            <a:endParaRPr lang="en-US"/>
          </a:p>
        </p:txBody>
      </p:sp>
    </p:spTree>
    <p:extLst>
      <p:ext uri="{BB962C8B-B14F-4D97-AF65-F5344CB8AC3E}">
        <p14:creationId xmlns="" xmlns:p14="http://schemas.microsoft.com/office/powerpoint/2010/main" val="1783634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007065-B478-F742-9045-A6206D2F6FA6}" type="slidenum">
              <a:rPr lang="en-US" smtClean="0"/>
              <a:pPr/>
              <a:t>14</a:t>
            </a:fld>
            <a:endParaRPr lang="en-US"/>
          </a:p>
        </p:txBody>
      </p:sp>
    </p:spTree>
    <p:extLst>
      <p:ext uri="{BB962C8B-B14F-4D97-AF65-F5344CB8AC3E}">
        <p14:creationId xmlns="" xmlns:p14="http://schemas.microsoft.com/office/powerpoint/2010/main" val="2547993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D03865F-5673-6546-9B2D-8715798DD307}" type="slidenum">
              <a:rPr lang="en-US"/>
              <a:pPr/>
              <a:t>15</a:t>
            </a:fld>
            <a:endParaRPr lang="en-US"/>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ヒラギノ角ゴ Pro W3" charset="-128"/>
              <a:cs typeface="ヒラギノ角ゴ Pro W3"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Temple also allows for mourning what often can’t be mourned elsewhere, equally with humans (pet deaths).</a:t>
            </a:r>
          </a:p>
          <a:p>
            <a:endParaRPr lang="en-US" dirty="0"/>
          </a:p>
        </p:txBody>
      </p:sp>
      <p:sp>
        <p:nvSpPr>
          <p:cNvPr id="4" name="Slide Number Placeholder 3"/>
          <p:cNvSpPr>
            <a:spLocks noGrp="1"/>
          </p:cNvSpPr>
          <p:nvPr>
            <p:ph type="sldNum" sz="quarter" idx="5"/>
          </p:nvPr>
        </p:nvSpPr>
        <p:spPr/>
        <p:txBody>
          <a:bodyPr/>
          <a:lstStyle/>
          <a:p>
            <a:fld id="{B4007065-B478-F742-9045-A6206D2F6FA6}" type="slidenum">
              <a:rPr lang="en-US" smtClean="0"/>
              <a:pPr/>
              <a:t>16</a:t>
            </a:fld>
            <a:endParaRPr lang="en-US"/>
          </a:p>
        </p:txBody>
      </p:sp>
    </p:spTree>
    <p:extLst>
      <p:ext uri="{BB962C8B-B14F-4D97-AF65-F5344CB8AC3E}">
        <p14:creationId xmlns="" xmlns:p14="http://schemas.microsoft.com/office/powerpoint/2010/main" val="237668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the letters, photos, and other mementos have held power over Burners at the Temple throughout the week. During the Temple Burn they will become ash and smoke that we will also take into our bodies so that the vibrant matter of the Temple continues to act on us.</a:t>
            </a:r>
          </a:p>
          <a:p>
            <a:endParaRPr lang="en-US" dirty="0"/>
          </a:p>
        </p:txBody>
      </p:sp>
      <p:sp>
        <p:nvSpPr>
          <p:cNvPr id="4" name="Slide Number Placeholder 3"/>
          <p:cNvSpPr>
            <a:spLocks noGrp="1"/>
          </p:cNvSpPr>
          <p:nvPr>
            <p:ph type="sldNum" sz="quarter" idx="5"/>
          </p:nvPr>
        </p:nvSpPr>
        <p:spPr/>
        <p:txBody>
          <a:bodyPr/>
          <a:lstStyle/>
          <a:p>
            <a:fld id="{B4007065-B478-F742-9045-A6206D2F6FA6}" type="slidenum">
              <a:rPr lang="en-US" smtClean="0"/>
              <a:pPr/>
              <a:t>17</a:t>
            </a:fld>
            <a:endParaRPr lang="en-US"/>
          </a:p>
        </p:txBody>
      </p:sp>
    </p:spTree>
    <p:extLst>
      <p:ext uri="{BB962C8B-B14F-4D97-AF65-F5344CB8AC3E}">
        <p14:creationId xmlns="" xmlns:p14="http://schemas.microsoft.com/office/powerpoint/2010/main" val="961368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Troy Dayton, “5 Ways to Make Life More Like Burning Man”: http://</a:t>
            </a:r>
            <a:r>
              <a:rPr lang="en-US" dirty="0" err="1"/>
              <a:t>burnerlove.com</a:t>
            </a:r>
            <a:r>
              <a:rPr lang="en-US" dirty="0"/>
              <a:t>/. </a:t>
            </a:r>
            <a:r>
              <a:rPr lang="en-US" sz="1200" kern="1200" dirty="0">
                <a:solidFill>
                  <a:schemeClr val="tx1"/>
                </a:solidFill>
                <a:effectLst/>
                <a:latin typeface="+mn-lt"/>
                <a:ea typeface="+mn-ea"/>
                <a:cs typeface="+mn-cs"/>
              </a:rPr>
              <a:t>My field notes: Dust devils spun out from the fire as the spirits of the Temple carried messages to the dead and released mourners’ grief into the dark landscape all around. As the glowing embers of the Temple faded into dust and ashes, we returned to our camps, packed up our belongings and headed home. The desert had served its purpose and our mourning was done (or was it?).</a:t>
            </a:r>
          </a:p>
          <a:p>
            <a:endParaRPr lang="en-US" dirty="0"/>
          </a:p>
        </p:txBody>
      </p:sp>
      <p:sp>
        <p:nvSpPr>
          <p:cNvPr id="4" name="Slide Number Placeholder 3"/>
          <p:cNvSpPr>
            <a:spLocks noGrp="1"/>
          </p:cNvSpPr>
          <p:nvPr>
            <p:ph type="sldNum" sz="quarter" idx="5"/>
          </p:nvPr>
        </p:nvSpPr>
        <p:spPr/>
        <p:txBody>
          <a:bodyPr/>
          <a:lstStyle/>
          <a:p>
            <a:fld id="{B4007065-B478-F742-9045-A6206D2F6FA6}" type="slidenum">
              <a:rPr lang="en-US" smtClean="0"/>
              <a:pPr/>
              <a:t>18</a:t>
            </a:fld>
            <a:endParaRPr lang="en-US"/>
          </a:p>
        </p:txBody>
      </p:sp>
    </p:spTree>
    <p:extLst>
      <p:ext uri="{BB962C8B-B14F-4D97-AF65-F5344CB8AC3E}">
        <p14:creationId xmlns="" xmlns:p14="http://schemas.microsoft.com/office/powerpoint/2010/main" val="3106877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Reuters: https://</a:t>
            </a:r>
            <a:r>
              <a:rPr lang="en-US" dirty="0" err="1"/>
              <a:t>www.dailymail.co.uk</a:t>
            </a:r>
            <a:r>
              <a:rPr lang="en-US" dirty="0"/>
              <a:t>/news/article-2034587/Burning-Man-festival-big-seen-</a:t>
            </a:r>
            <a:r>
              <a:rPr lang="en-US" dirty="0" err="1"/>
              <a:t>space.html</a:t>
            </a:r>
            <a:r>
              <a:rPr lang="en-US" dirty="0"/>
              <a:t>. </a:t>
            </a:r>
            <a:r>
              <a:rPr lang="en-US" sz="1200" kern="1200" dirty="0">
                <a:solidFill>
                  <a:schemeClr val="tx1"/>
                </a:solidFill>
                <a:effectLst/>
                <a:latin typeface="+mn-lt"/>
                <a:ea typeface="+mn-ea"/>
                <a:cs typeface="+mn-cs"/>
              </a:rPr>
              <a:t>The next day when I went to look at where the Temple had burnt, people were picking up objects from the ashes. We took home our dusty, smoky clothes, and pieces of the Temple. The material culture of the Temple lived on, the lives of its objects did not end when it burned. It traveled home through the smoke and ash absorbed by our bodies and through the fire forged objects everything in the Temple became. </a:t>
            </a:r>
            <a:endParaRPr lang="en-US" dirty="0"/>
          </a:p>
        </p:txBody>
      </p:sp>
      <p:sp>
        <p:nvSpPr>
          <p:cNvPr id="4" name="Slide Number Placeholder 3"/>
          <p:cNvSpPr>
            <a:spLocks noGrp="1"/>
          </p:cNvSpPr>
          <p:nvPr>
            <p:ph type="sldNum" sz="quarter" idx="5"/>
          </p:nvPr>
        </p:nvSpPr>
        <p:spPr/>
        <p:txBody>
          <a:bodyPr/>
          <a:lstStyle/>
          <a:p>
            <a:fld id="{B4007065-B478-F742-9045-A6206D2F6FA6}" type="slidenum">
              <a:rPr lang="en-US" smtClean="0"/>
              <a:pPr/>
              <a:t>19</a:t>
            </a:fld>
            <a:endParaRPr lang="en-US"/>
          </a:p>
        </p:txBody>
      </p:sp>
    </p:spTree>
    <p:extLst>
      <p:ext uri="{BB962C8B-B14F-4D97-AF65-F5344CB8AC3E}">
        <p14:creationId xmlns="" xmlns:p14="http://schemas.microsoft.com/office/powerpoint/2010/main" val="712501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04CA07F3-9B80-184D-A634-846CCE2E5EE8}" type="slidenum">
              <a:rPr lang="en-US"/>
              <a:pPr/>
              <a:t>2</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z="1200" kern="1200" dirty="0">
                <a:solidFill>
                  <a:schemeClr val="tx1"/>
                </a:solidFill>
                <a:effectLst/>
                <a:latin typeface="+mn-lt"/>
                <a:ea typeface="+mn-ea"/>
                <a:cs typeface="+mn-cs"/>
              </a:rPr>
              <a:t>Blank canvas, pilgrimage destination, place apart. Burners embark on a kind of pilgrimage as they leave behind the ordinary world and travel to the desert to be transformed— “As pilgrims to a new land, each of us becomes a founder” according to Larry Harvey</a:t>
            </a:r>
            <a:r>
              <a:rPr lang="en-US" dirty="0">
                <a:effectLst/>
              </a:rPr>
              <a:t> (“</a:t>
            </a:r>
            <a:r>
              <a:rPr lang="en-US" sz="1200" kern="1200" dirty="0">
                <a:solidFill>
                  <a:schemeClr val="tx1"/>
                </a:solidFill>
                <a:effectLst/>
                <a:latin typeface="+mn-lt"/>
                <a:ea typeface="+mn-ea"/>
                <a:cs typeface="+mn-cs"/>
              </a:rPr>
              <a:t>The Year of Community—You Are a Founder,” 8/7/97</a:t>
            </a:r>
            <a:r>
              <a:rPr lang="en-US" dirty="0">
                <a:effectLst/>
              </a:rPr>
              <a:t>).</a:t>
            </a:r>
            <a:r>
              <a:rPr lang="en-US" sz="1200" kern="1200" dirty="0">
                <a:solidFill>
                  <a:schemeClr val="tx1"/>
                </a:solidFill>
                <a:effectLst/>
                <a:latin typeface="+mn-lt"/>
                <a:ea typeface="+mn-ea"/>
                <a:cs typeface="+mn-cs"/>
              </a:rPr>
              <a:t>  For more about these themes, see Sarah M. Pike, "Desert Goddesses and Apocalyptic Art: Making Sacred Space at the Burning Man Festival" in </a:t>
            </a:r>
            <a:r>
              <a:rPr lang="en-US" sz="1200" i="1" kern="1200" dirty="0">
                <a:solidFill>
                  <a:schemeClr val="tx1"/>
                </a:solidFill>
                <a:effectLst/>
                <a:latin typeface="+mn-lt"/>
                <a:ea typeface="+mn-ea"/>
                <a:cs typeface="+mn-cs"/>
              </a:rPr>
              <a:t>God in the Details: American Religion in Popular Culture</a:t>
            </a:r>
            <a:r>
              <a:rPr lang="en-US" sz="1200" kern="1200" dirty="0">
                <a:solidFill>
                  <a:schemeClr val="tx1"/>
                </a:solidFill>
                <a:effectLst/>
                <a:latin typeface="+mn-lt"/>
                <a:ea typeface="+mn-ea"/>
                <a:cs typeface="+mn-cs"/>
              </a:rPr>
              <a:t>, edited by Katherine McCarthy and Eric Mazur.  New York: Routledge, Inc., 2010 [2001].</a:t>
            </a:r>
            <a:r>
              <a:rPr lang="en-US" dirty="0">
                <a:effectLst/>
              </a:rPr>
              <a:t> </a:t>
            </a:r>
            <a:endParaRPr lang="en-US" dirty="0">
              <a:latin typeface="Arial" charset="0"/>
              <a:ea typeface="ヒラギノ角ゴ Pro W3" charset="-128"/>
              <a:cs typeface="ヒラギノ角ゴ Pro W3"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Curley, “Now What Do We Do?” in </a:t>
            </a:r>
            <a:r>
              <a:rPr lang="en-US" i="1" dirty="0"/>
              <a:t>The Burning Man Journal</a:t>
            </a:r>
            <a:r>
              <a:rPr lang="en-US" dirty="0"/>
              <a:t>: https://</a:t>
            </a:r>
            <a:r>
              <a:rPr lang="en-US" dirty="0" err="1"/>
              <a:t>journal.burningman.org</a:t>
            </a:r>
            <a:r>
              <a:rPr lang="en-US" dirty="0"/>
              <a:t>/2018/07/black-rock-city/building-</a:t>
            </a:r>
            <a:r>
              <a:rPr lang="en-US" dirty="0" err="1"/>
              <a:t>brc</a:t>
            </a:r>
            <a:r>
              <a:rPr lang="en-US" dirty="0"/>
              <a:t>/now-what-do-we-do/. </a:t>
            </a:r>
            <a:r>
              <a:rPr lang="en-US" sz="1200" kern="1200" dirty="0">
                <a:solidFill>
                  <a:schemeClr val="tx1"/>
                </a:solidFill>
                <a:effectLst/>
                <a:latin typeface="+mn-lt"/>
                <a:ea typeface="+mn-ea"/>
                <a:cs typeface="+mn-cs"/>
              </a:rPr>
              <a:t>But of course the Black Rock Desert is not really blank and it’s not a new land to its many past, previous and present inhabitants, both human and nonhuman. It is in the ancestral lands of the Paiute. The black rock itself is part of an ancient island chain and is made of volcanic rocks and limestone (with its marine fossils). The playa where the event takes place is a prehistoric lake bed, where woolly mammoth and other fossils have been found there, where petrified wood is a common fossil. Gypsum and silica are also in the dust. So we might imagine that Burners are breathing in the tiniest fragments of ancient fossils along with the dust, the traces of all those who have come before, the traces of many kinds of plants and animals and peoples who have passed through or lived in the area over time.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B4007065-B478-F742-9045-A6206D2F6FA6}" type="slidenum">
              <a:rPr lang="en-US" smtClean="0"/>
              <a:pPr/>
              <a:t>3</a:t>
            </a:fld>
            <a:endParaRPr lang="en-US"/>
          </a:p>
        </p:txBody>
      </p:sp>
    </p:spTree>
    <p:extLst>
      <p:ext uri="{BB962C8B-B14F-4D97-AF65-F5344CB8AC3E}">
        <p14:creationId xmlns="" xmlns:p14="http://schemas.microsoft.com/office/powerpoint/2010/main" val="424334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Temple emerges out of dust. Temple of Joy 2002: http://</a:t>
            </a:r>
            <a:r>
              <a:rPr lang="en-US" dirty="0" err="1"/>
              <a:t>octopup.org</a:t>
            </a:r>
            <a:r>
              <a:rPr lang="en-US" dirty="0"/>
              <a:t>/burning-man/2002/temple. </a:t>
            </a:r>
            <a:r>
              <a:rPr lang="en-US" sz="1200" kern="1200" dirty="0">
                <a:solidFill>
                  <a:schemeClr val="tx1"/>
                </a:solidFill>
                <a:effectLst/>
                <a:latin typeface="+mn-lt"/>
                <a:ea typeface="+mn-ea"/>
                <a:cs typeface="+mn-cs"/>
              </a:rPr>
              <a:t>The desert shaped Burning Man’s development in part because it could both be conceived as a “blank canvas,” defined in some sense by its absence of meaning and it is intensely</a:t>
            </a:r>
            <a:r>
              <a:rPr lang="en-US" sz="1200" i="1" kern="1200" dirty="0">
                <a:solidFill>
                  <a:schemeClr val="tx1"/>
                </a:solidFill>
                <a:effectLst/>
                <a:latin typeface="+mn-lt"/>
                <a:ea typeface="+mn-ea"/>
                <a:cs typeface="+mn-cs"/>
              </a:rPr>
              <a:t> present </a:t>
            </a:r>
            <a:r>
              <a:rPr lang="en-US" sz="1200" kern="1200" dirty="0">
                <a:solidFill>
                  <a:schemeClr val="tx1"/>
                </a:solidFill>
                <a:effectLst/>
                <a:latin typeface="+mn-lt"/>
                <a:ea typeface="+mn-ea"/>
                <a:cs typeface="+mn-cs"/>
              </a:rPr>
              <a:t>in the dust and the rocks/mountains that are always visible.</a:t>
            </a:r>
          </a:p>
          <a:p>
            <a:endParaRPr lang="en-US" dirty="0"/>
          </a:p>
        </p:txBody>
      </p:sp>
      <p:sp>
        <p:nvSpPr>
          <p:cNvPr id="4" name="Slide Number Placeholder 3"/>
          <p:cNvSpPr>
            <a:spLocks noGrp="1"/>
          </p:cNvSpPr>
          <p:nvPr>
            <p:ph type="sldNum" sz="quarter" idx="10"/>
          </p:nvPr>
        </p:nvSpPr>
        <p:spPr/>
        <p:txBody>
          <a:bodyPr/>
          <a:lstStyle/>
          <a:p>
            <a:fld id="{B4007065-B478-F742-9045-A6206D2F6FA6}" type="slidenum">
              <a:rPr lang="en-US" smtClean="0"/>
              <a:pPr/>
              <a:t>4</a:t>
            </a:fld>
            <a:endParaRPr lang="en-US"/>
          </a:p>
        </p:txBody>
      </p:sp>
    </p:spTree>
    <p:extLst>
      <p:ext uri="{BB962C8B-B14F-4D97-AF65-F5344CB8AC3E}">
        <p14:creationId xmlns="" xmlns:p14="http://schemas.microsoft.com/office/powerpoint/2010/main" val="1668354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Reuters photo: https://</a:t>
            </a:r>
            <a:r>
              <a:rPr lang="en-US" dirty="0" err="1"/>
              <a:t>www.dailymail.co.uk</a:t>
            </a:r>
            <a:r>
              <a:rPr lang="en-US" dirty="0"/>
              <a:t>/news/article-4835434/Over-70-000-brave-fierce-dust-storm-Burning-Man.html. </a:t>
            </a:r>
            <a:r>
              <a:rPr lang="en-US" sz="1200" kern="1200" dirty="0">
                <a:solidFill>
                  <a:schemeClr val="tx1"/>
                </a:solidFill>
                <a:effectLst/>
                <a:latin typeface="+mn-lt"/>
                <a:ea typeface="+mn-ea"/>
                <a:cs typeface="+mn-cs"/>
              </a:rPr>
              <a:t>In other contexts we might think of dust as an inert substance, but in most Burners’ experience it’s “vibrant matter,” to borrow political scientist Jane Bennett’s term: it has life and agency. It marks participants as Burners, but it also makes them into participants in the deep geological and cultural history of the Black Rock Desert. Immersed in dust, Burners also become the Desert. The persistence of dust, especially in dust storms: it may be the only experience all Burners have in common.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Burning Man and its Temple are temporary in one sense, but in another they are not. Their elements do not all disappear when the event is over; Burners’ continue to have bodily experience of the desert and the event after they leave and return home.</a:t>
            </a:r>
            <a:r>
              <a:rPr lang="en-US" dirty="0">
                <a:effectLst/>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4007065-B478-F742-9045-A6206D2F6FA6}" type="slidenum">
              <a:rPr lang="en-US" smtClean="0"/>
              <a:pPr/>
              <a:t>5</a:t>
            </a:fld>
            <a:endParaRPr lang="en-US"/>
          </a:p>
        </p:txBody>
      </p:sp>
    </p:spTree>
    <p:extLst>
      <p:ext uri="{BB962C8B-B14F-4D97-AF65-F5344CB8AC3E}">
        <p14:creationId xmlns="" xmlns:p14="http://schemas.microsoft.com/office/powerpoint/2010/main" val="1219459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Temple is always filled with memorial offerings brought from home or assembled on site. Photos of parents, children, lovers, friends, dogs, cats, horses, lizards, birds, rock stars, the suicides, the murdered, the massacred.  Messages of love and loss are written on every inch of the temple walls, doorways, stairs, railings, satellite shrines. The accumulation of stuff, powerful stuff, also with agency to act on mourners, to change them, to change their bodies and minds.</a:t>
            </a:r>
            <a:r>
              <a:rPr lang="en-US" dirty="0">
                <a:effectLst/>
              </a:rPr>
              <a:t>  </a:t>
            </a:r>
            <a:endParaRPr lang="en-US" dirty="0"/>
          </a:p>
        </p:txBody>
      </p:sp>
      <p:sp>
        <p:nvSpPr>
          <p:cNvPr id="4" name="Slide Number Placeholder 3"/>
          <p:cNvSpPr>
            <a:spLocks noGrp="1"/>
          </p:cNvSpPr>
          <p:nvPr>
            <p:ph type="sldNum" sz="quarter" idx="5"/>
          </p:nvPr>
        </p:nvSpPr>
        <p:spPr/>
        <p:txBody>
          <a:bodyPr/>
          <a:lstStyle/>
          <a:p>
            <a:fld id="{B4007065-B478-F742-9045-A6206D2F6FA6}" type="slidenum">
              <a:rPr lang="en-US" smtClean="0"/>
              <a:pPr/>
              <a:t>6</a:t>
            </a:fld>
            <a:endParaRPr lang="en-US"/>
          </a:p>
        </p:txBody>
      </p:sp>
    </p:spTree>
    <p:extLst>
      <p:ext uri="{BB962C8B-B14F-4D97-AF65-F5344CB8AC3E}">
        <p14:creationId xmlns="" xmlns:p14="http://schemas.microsoft.com/office/powerpoint/2010/main" val="3930032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Sarah M. Pike, “Performing Grief in Formal and Informal Rituals at the Burning Man Festival,” in: </a:t>
            </a:r>
            <a:r>
              <a:rPr lang="en-US" sz="1200" kern="1200" dirty="0" err="1">
                <a:solidFill>
                  <a:schemeClr val="tx1"/>
                </a:solidFill>
                <a:effectLst/>
                <a:latin typeface="+mn-lt"/>
                <a:ea typeface="+mn-ea"/>
                <a:cs typeface="+mn-cs"/>
              </a:rPr>
              <a:t>Weinhold</a:t>
            </a:r>
            <a:r>
              <a:rPr lang="en-US" sz="1200" kern="1200" dirty="0">
                <a:solidFill>
                  <a:schemeClr val="tx1"/>
                </a:solidFill>
                <a:effectLst/>
                <a:latin typeface="+mn-lt"/>
                <a:ea typeface="+mn-ea"/>
                <a:cs typeface="+mn-cs"/>
              </a:rPr>
              <a:t>, J. &amp; Samuel G. (eds.) "The Varieties of Ritual Experience," in </a:t>
            </a:r>
            <a:r>
              <a:rPr lang="en-US" sz="1200" i="1" kern="1200" dirty="0">
                <a:solidFill>
                  <a:schemeClr val="tx1"/>
                </a:solidFill>
                <a:effectLst/>
                <a:latin typeface="+mn-lt"/>
                <a:ea typeface="+mn-ea"/>
                <a:cs typeface="+mn-cs"/>
              </a:rPr>
              <a:t>Ritual Dynamics and the Science of Ritual. Volume II - Body, </a:t>
            </a:r>
            <a:r>
              <a:rPr lang="en-US" sz="1200" i="1" kern="1200" dirty="0" err="1">
                <a:solidFill>
                  <a:schemeClr val="tx1"/>
                </a:solidFill>
                <a:effectLst/>
                <a:latin typeface="+mn-lt"/>
                <a:ea typeface="+mn-ea"/>
                <a:cs typeface="+mn-cs"/>
              </a:rPr>
              <a:t>Performance,Agency</a:t>
            </a:r>
            <a:r>
              <a:rPr lang="en-US" sz="1200" i="1" kern="1200" dirty="0">
                <a:solidFill>
                  <a:schemeClr val="tx1"/>
                </a:solidFill>
                <a:effectLst/>
                <a:latin typeface="+mn-lt"/>
                <a:ea typeface="+mn-ea"/>
                <a:cs typeface="+mn-cs"/>
              </a:rPr>
              <a:t> and Experience</a:t>
            </a:r>
            <a:r>
              <a:rPr lang="en-US" sz="1200" kern="1200" dirty="0">
                <a:solidFill>
                  <a:schemeClr val="tx1"/>
                </a:solidFill>
                <a:effectLst/>
                <a:latin typeface="+mn-lt"/>
                <a:ea typeface="+mn-ea"/>
                <a:cs typeface="+mn-cs"/>
              </a:rPr>
              <a:t>, ed. by Axel Michaels et al. Wiesbaden, Germany: </a:t>
            </a:r>
            <a:r>
              <a:rPr lang="en-US" sz="1200" kern="1200" dirty="0" err="1">
                <a:solidFill>
                  <a:schemeClr val="tx1"/>
                </a:solidFill>
                <a:effectLst/>
                <a:latin typeface="+mn-lt"/>
                <a:ea typeface="+mn-ea"/>
                <a:cs typeface="+mn-cs"/>
              </a:rPr>
              <a:t>Harrassowitz</a:t>
            </a:r>
            <a:r>
              <a:rPr lang="en-US" sz="1200" kern="1200" dirty="0">
                <a:solidFill>
                  <a:schemeClr val="tx1"/>
                </a:solidFill>
                <a:effectLst/>
                <a:latin typeface="+mn-lt"/>
                <a:ea typeface="+mn-ea"/>
                <a:cs typeface="+mn-cs"/>
              </a:rPr>
              <a:t>, 2010; Sarah M. Pike, “No Novenas for the Dead: Ritual Action and Communal Memory at the Temple of Tears,” in </a:t>
            </a:r>
            <a:r>
              <a:rPr lang="en-US" sz="1200" i="1" kern="1200" dirty="0">
                <a:solidFill>
                  <a:schemeClr val="tx1"/>
                </a:solidFill>
                <a:effectLst/>
                <a:latin typeface="+mn-lt"/>
                <a:ea typeface="+mn-ea"/>
                <a:cs typeface="+mn-cs"/>
              </a:rPr>
              <a:t>Afterburn: Reflections on Burning Man</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edited by Lee Gilmore and Mark Van </a:t>
            </a:r>
            <a:r>
              <a:rPr lang="en-US" sz="1200" kern="1200" dirty="0" err="1">
                <a:solidFill>
                  <a:schemeClr val="tx1"/>
                </a:solidFill>
                <a:effectLst/>
                <a:latin typeface="+mn-lt"/>
                <a:ea typeface="+mn-ea"/>
                <a:cs typeface="+mn-cs"/>
              </a:rPr>
              <a:t>Proyen</a:t>
            </a:r>
            <a:r>
              <a:rPr lang="en-US" sz="1200" kern="1200" dirty="0">
                <a:solidFill>
                  <a:schemeClr val="tx1"/>
                </a:solidFill>
                <a:effectLst/>
                <a:latin typeface="+mn-lt"/>
                <a:ea typeface="+mn-ea"/>
                <a:cs typeface="+mn-cs"/>
              </a:rPr>
              <a:t>.  University of New Mexico Press, 2005</a:t>
            </a:r>
            <a:r>
              <a:rPr lang="en-US" dirty="0">
                <a:effectLst/>
              </a:rPr>
              <a:t> </a:t>
            </a:r>
            <a:endParaRPr lang="en-US" dirty="0"/>
          </a:p>
        </p:txBody>
      </p:sp>
      <p:sp>
        <p:nvSpPr>
          <p:cNvPr id="4" name="Slide Number Placeholder 3"/>
          <p:cNvSpPr>
            <a:spLocks noGrp="1"/>
          </p:cNvSpPr>
          <p:nvPr>
            <p:ph type="sldNum" sz="quarter" idx="5"/>
          </p:nvPr>
        </p:nvSpPr>
        <p:spPr/>
        <p:txBody>
          <a:bodyPr/>
          <a:lstStyle/>
          <a:p>
            <a:fld id="{B4007065-B478-F742-9045-A6206D2F6FA6}" type="slidenum">
              <a:rPr lang="en-US" smtClean="0"/>
              <a:pPr/>
              <a:t>7</a:t>
            </a:fld>
            <a:endParaRPr lang="en-US"/>
          </a:p>
        </p:txBody>
      </p:sp>
    </p:spTree>
    <p:extLst>
      <p:ext uri="{BB962C8B-B14F-4D97-AF65-F5344CB8AC3E}">
        <p14:creationId xmlns="" xmlns:p14="http://schemas.microsoft.com/office/powerpoint/2010/main" val="3674774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Derrida: keep talking to the dead, or Freud: release of emotion and “resolution” of grieving.</a:t>
            </a:r>
          </a:p>
          <a:p>
            <a:r>
              <a:rPr lang="en-US" sz="1200" kern="1200" dirty="0">
                <a:solidFill>
                  <a:schemeClr val="tx1"/>
                </a:solidFill>
                <a:effectLst/>
                <a:latin typeface="+mn-lt"/>
                <a:ea typeface="+mn-ea"/>
                <a:cs typeface="+mn-cs"/>
              </a:rPr>
              <a:t>There is a powerful ambiguity in Burners’ desire for impermanence, but also their desire to hold on to the experience with photos, ashes, pieces of the Temple. Things continue to have a life after the Burn too</a:t>
            </a:r>
            <a:r>
              <a:rPr lang="en-US" dirty="0">
                <a:effectLst/>
              </a:rPr>
              <a:t> </a:t>
            </a:r>
            <a:endParaRPr lang="en-US" dirty="0"/>
          </a:p>
        </p:txBody>
      </p:sp>
      <p:sp>
        <p:nvSpPr>
          <p:cNvPr id="4" name="Slide Number Placeholder 3"/>
          <p:cNvSpPr>
            <a:spLocks noGrp="1"/>
          </p:cNvSpPr>
          <p:nvPr>
            <p:ph type="sldNum" sz="quarter" idx="5"/>
          </p:nvPr>
        </p:nvSpPr>
        <p:spPr/>
        <p:txBody>
          <a:bodyPr/>
          <a:lstStyle/>
          <a:p>
            <a:fld id="{B4007065-B478-F742-9045-A6206D2F6FA6}" type="slidenum">
              <a:rPr lang="en-US" smtClean="0"/>
              <a:pPr/>
              <a:t>8</a:t>
            </a:fld>
            <a:endParaRPr lang="en-US"/>
          </a:p>
        </p:txBody>
      </p:sp>
    </p:spTree>
    <p:extLst>
      <p:ext uri="{BB962C8B-B14F-4D97-AF65-F5344CB8AC3E}">
        <p14:creationId xmlns="" xmlns:p14="http://schemas.microsoft.com/office/powerpoint/2010/main" val="156675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 </a:t>
            </a:r>
            <a:r>
              <a:rPr lang="en-US" sz="1200" kern="1200" dirty="0">
                <a:solidFill>
                  <a:schemeClr val="tx1"/>
                </a:solidFill>
                <a:effectLst/>
                <a:latin typeface="+mn-lt"/>
                <a:ea typeface="+mn-ea"/>
                <a:cs typeface="+mn-cs"/>
              </a:rPr>
              <a:t>Ephemeral altar building: Burners bring items to the Temple that will all eventually be burnt. The Temple offers for a time a “material culture of grief,” but only for a short time before it all goes up in smoke. In her work on the material culture of grief, Erica Doss highlights “the faith that Americans place in </a:t>
            </a:r>
            <a:r>
              <a:rPr lang="en-US" sz="1200" i="1" kern="1200" dirty="0">
                <a:solidFill>
                  <a:schemeClr val="tx1"/>
                </a:solidFill>
                <a:effectLst/>
                <a:latin typeface="+mn-lt"/>
                <a:ea typeface="+mn-ea"/>
                <a:cs typeface="+mn-cs"/>
              </a:rPr>
              <a:t>things</a:t>
            </a:r>
            <a:r>
              <a:rPr lang="en-US" sz="1200" kern="1200" dirty="0">
                <a:solidFill>
                  <a:schemeClr val="tx1"/>
                </a:solidFill>
                <a:effectLst/>
                <a:latin typeface="+mn-lt"/>
                <a:ea typeface="+mn-ea"/>
                <a:cs typeface="+mn-cs"/>
              </a:rPr>
              <a:t> to negotiate complex moments and events.” Doss argues that contemporary memorials in the U.S. embody “increasingly accepted contemporary understandings of continued, rather than severed bonds between the living and the dead” (2005: 301). Burning Man’s Temple offers the opportunity for both severing and continuing those bonds: the Temple can work in both ways for participants.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B4007065-B478-F742-9045-A6206D2F6FA6}" type="slidenum">
              <a:rPr lang="en-US" smtClean="0"/>
              <a:pPr/>
              <a:t>9</a:t>
            </a:fld>
            <a:endParaRPr lang="en-US"/>
          </a:p>
        </p:txBody>
      </p:sp>
    </p:spTree>
    <p:extLst>
      <p:ext uri="{BB962C8B-B14F-4D97-AF65-F5344CB8AC3E}">
        <p14:creationId xmlns="" xmlns:p14="http://schemas.microsoft.com/office/powerpoint/2010/main" val="856904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554609E-5B4E-514C-B966-000EB9F2A5D1}" type="datetimeFigureOut">
              <a:rPr lang="en-US" smtClean="0"/>
              <a:pPr/>
              <a:t>12/14/2018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8B972-054C-F841-AACC-F72907D2AA24}" type="slidenum">
              <a:rPr lang="en-US" smtClean="0"/>
              <a:pPr/>
              <a:t>‹#›</a:t>
            </a:fld>
            <a:endParaRPr lang="en-US"/>
          </a:p>
        </p:txBody>
      </p:sp>
    </p:spTree>
    <p:extLst>
      <p:ext uri="{BB962C8B-B14F-4D97-AF65-F5344CB8AC3E}">
        <p14:creationId xmlns="" xmlns:p14="http://schemas.microsoft.com/office/powerpoint/2010/main" val="3639944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4609E-5B4E-514C-B966-000EB9F2A5D1}" type="datetimeFigureOut">
              <a:rPr lang="en-US" smtClean="0"/>
              <a:pPr/>
              <a:t>12/14/2018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8B972-054C-F841-AACC-F72907D2AA24}" type="slidenum">
              <a:rPr lang="en-US" smtClean="0"/>
              <a:pPr/>
              <a:t>‹#›</a:t>
            </a:fld>
            <a:endParaRPr lang="en-US"/>
          </a:p>
        </p:txBody>
      </p:sp>
    </p:spTree>
    <p:extLst>
      <p:ext uri="{BB962C8B-B14F-4D97-AF65-F5344CB8AC3E}">
        <p14:creationId xmlns="" xmlns:p14="http://schemas.microsoft.com/office/powerpoint/2010/main" val="571985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4609E-5B4E-514C-B966-000EB9F2A5D1}" type="datetimeFigureOut">
              <a:rPr lang="en-US" smtClean="0"/>
              <a:pPr/>
              <a:t>12/14/2018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8B972-054C-F841-AACC-F72907D2AA24}" type="slidenum">
              <a:rPr lang="en-US" smtClean="0"/>
              <a:pPr/>
              <a:t>‹#›</a:t>
            </a:fld>
            <a:endParaRPr lang="en-US"/>
          </a:p>
        </p:txBody>
      </p:sp>
    </p:spTree>
    <p:extLst>
      <p:ext uri="{BB962C8B-B14F-4D97-AF65-F5344CB8AC3E}">
        <p14:creationId xmlns="" xmlns:p14="http://schemas.microsoft.com/office/powerpoint/2010/main" val="972147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4609E-5B4E-514C-B966-000EB9F2A5D1}" type="datetimeFigureOut">
              <a:rPr lang="en-US" smtClean="0"/>
              <a:pPr/>
              <a:t>12/14/2018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8B972-054C-F841-AACC-F72907D2AA24}" type="slidenum">
              <a:rPr lang="en-US" smtClean="0"/>
              <a:pPr/>
              <a:t>‹#›</a:t>
            </a:fld>
            <a:endParaRPr lang="en-US"/>
          </a:p>
        </p:txBody>
      </p:sp>
    </p:spTree>
    <p:extLst>
      <p:ext uri="{BB962C8B-B14F-4D97-AF65-F5344CB8AC3E}">
        <p14:creationId xmlns="" xmlns:p14="http://schemas.microsoft.com/office/powerpoint/2010/main" val="2341432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54609E-5B4E-514C-B966-000EB9F2A5D1}" type="datetimeFigureOut">
              <a:rPr lang="en-US" smtClean="0"/>
              <a:pPr/>
              <a:t>12/14/2018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E8B972-054C-F841-AACC-F72907D2AA24}" type="slidenum">
              <a:rPr lang="en-US" smtClean="0"/>
              <a:pPr/>
              <a:t>‹#›</a:t>
            </a:fld>
            <a:endParaRPr lang="en-US"/>
          </a:p>
        </p:txBody>
      </p:sp>
    </p:spTree>
    <p:extLst>
      <p:ext uri="{BB962C8B-B14F-4D97-AF65-F5344CB8AC3E}">
        <p14:creationId xmlns="" xmlns:p14="http://schemas.microsoft.com/office/powerpoint/2010/main" val="1921550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54609E-5B4E-514C-B966-000EB9F2A5D1}" type="datetimeFigureOut">
              <a:rPr lang="en-US" smtClean="0"/>
              <a:pPr/>
              <a:t>12/14/2018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E8B972-054C-F841-AACC-F72907D2AA24}" type="slidenum">
              <a:rPr lang="en-US" smtClean="0"/>
              <a:pPr/>
              <a:t>‹#›</a:t>
            </a:fld>
            <a:endParaRPr lang="en-US"/>
          </a:p>
        </p:txBody>
      </p:sp>
    </p:spTree>
    <p:extLst>
      <p:ext uri="{BB962C8B-B14F-4D97-AF65-F5344CB8AC3E}">
        <p14:creationId xmlns="" xmlns:p14="http://schemas.microsoft.com/office/powerpoint/2010/main" val="282254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54609E-5B4E-514C-B966-000EB9F2A5D1}" type="datetimeFigureOut">
              <a:rPr lang="en-US" smtClean="0"/>
              <a:pPr/>
              <a:t>12/14/2018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E8B972-054C-F841-AACC-F72907D2AA24}" type="slidenum">
              <a:rPr lang="en-US" smtClean="0"/>
              <a:pPr/>
              <a:t>‹#›</a:t>
            </a:fld>
            <a:endParaRPr lang="en-US"/>
          </a:p>
        </p:txBody>
      </p:sp>
    </p:spTree>
    <p:extLst>
      <p:ext uri="{BB962C8B-B14F-4D97-AF65-F5344CB8AC3E}">
        <p14:creationId xmlns="" xmlns:p14="http://schemas.microsoft.com/office/powerpoint/2010/main" val="24216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54609E-5B4E-514C-B966-000EB9F2A5D1}" type="datetimeFigureOut">
              <a:rPr lang="en-US" smtClean="0"/>
              <a:pPr/>
              <a:t>12/14/2018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E8B972-054C-F841-AACC-F72907D2AA24}" type="slidenum">
              <a:rPr lang="en-US" smtClean="0"/>
              <a:pPr/>
              <a:t>‹#›</a:t>
            </a:fld>
            <a:endParaRPr lang="en-US"/>
          </a:p>
        </p:txBody>
      </p:sp>
    </p:spTree>
    <p:extLst>
      <p:ext uri="{BB962C8B-B14F-4D97-AF65-F5344CB8AC3E}">
        <p14:creationId xmlns="" xmlns:p14="http://schemas.microsoft.com/office/powerpoint/2010/main" val="3055341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4609E-5B4E-514C-B966-000EB9F2A5D1}" type="datetimeFigureOut">
              <a:rPr lang="en-US" smtClean="0"/>
              <a:pPr/>
              <a:t>12/14/2018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E8B972-054C-F841-AACC-F72907D2AA24}" type="slidenum">
              <a:rPr lang="en-US" smtClean="0"/>
              <a:pPr/>
              <a:t>‹#›</a:t>
            </a:fld>
            <a:endParaRPr lang="en-US"/>
          </a:p>
        </p:txBody>
      </p:sp>
    </p:spTree>
    <p:extLst>
      <p:ext uri="{BB962C8B-B14F-4D97-AF65-F5344CB8AC3E}">
        <p14:creationId xmlns="" xmlns:p14="http://schemas.microsoft.com/office/powerpoint/2010/main" val="696571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54609E-5B4E-514C-B966-000EB9F2A5D1}" type="datetimeFigureOut">
              <a:rPr lang="en-US" smtClean="0"/>
              <a:pPr/>
              <a:t>12/14/2018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E8B972-054C-F841-AACC-F72907D2AA24}" type="slidenum">
              <a:rPr lang="en-US" smtClean="0"/>
              <a:pPr/>
              <a:t>‹#›</a:t>
            </a:fld>
            <a:endParaRPr lang="en-US"/>
          </a:p>
        </p:txBody>
      </p:sp>
    </p:spTree>
    <p:extLst>
      <p:ext uri="{BB962C8B-B14F-4D97-AF65-F5344CB8AC3E}">
        <p14:creationId xmlns="" xmlns:p14="http://schemas.microsoft.com/office/powerpoint/2010/main" val="2383407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54609E-5B4E-514C-B966-000EB9F2A5D1}" type="datetimeFigureOut">
              <a:rPr lang="en-US" smtClean="0"/>
              <a:pPr/>
              <a:t>12/14/2018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E8B972-054C-F841-AACC-F72907D2AA24}" type="slidenum">
              <a:rPr lang="en-US" smtClean="0"/>
              <a:pPr/>
              <a:t>‹#›</a:t>
            </a:fld>
            <a:endParaRPr lang="en-US"/>
          </a:p>
        </p:txBody>
      </p:sp>
    </p:spTree>
    <p:extLst>
      <p:ext uri="{BB962C8B-B14F-4D97-AF65-F5344CB8AC3E}">
        <p14:creationId xmlns="" xmlns:p14="http://schemas.microsoft.com/office/powerpoint/2010/main" val="2722012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1E3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4609E-5B4E-514C-B966-000EB9F2A5D1}" type="datetimeFigureOut">
              <a:rPr lang="en-US" smtClean="0"/>
              <a:pPr/>
              <a:t>12/14/2018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E8B972-054C-F841-AACC-F72907D2AA24}" type="slidenum">
              <a:rPr lang="en-US" smtClean="0"/>
              <a:pPr/>
              <a:t>‹#›</a:t>
            </a:fld>
            <a:endParaRPr lang="en-US"/>
          </a:p>
        </p:txBody>
      </p:sp>
    </p:spTree>
    <p:extLst>
      <p:ext uri="{BB962C8B-B14F-4D97-AF65-F5344CB8AC3E}">
        <p14:creationId xmlns="" xmlns:p14="http://schemas.microsoft.com/office/powerpoint/2010/main" val="2891247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84.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57045" y="-816384"/>
            <a:ext cx="9692111" cy="8420846"/>
          </a:xfrm>
          <a:prstGeom prst="rect">
            <a:avLst/>
          </a:prstGeom>
        </p:spPr>
      </p:pic>
      <p:sp>
        <p:nvSpPr>
          <p:cNvPr id="3" name="Title 2"/>
          <p:cNvSpPr>
            <a:spLocks noGrp="1"/>
          </p:cNvSpPr>
          <p:nvPr>
            <p:ph type="title"/>
          </p:nvPr>
        </p:nvSpPr>
        <p:spPr>
          <a:xfrm>
            <a:off x="457200" y="-257010"/>
            <a:ext cx="8229600" cy="3809790"/>
          </a:xfrm>
        </p:spPr>
        <p:txBody>
          <a:bodyPr>
            <a:noAutofit/>
          </a:bodyPr>
          <a:lstStyle/>
          <a:p>
            <a:pPr marL="0" indent="0"/>
            <a:r>
              <a:rPr lang="en-US" sz="3600" dirty="0">
                <a:latin typeface="Copperplate Gothic Bold"/>
                <a:cs typeface="Copperplate Gothic Bold"/>
              </a:rPr>
              <a:t/>
            </a:r>
            <a:br>
              <a:rPr lang="en-US" sz="3600" dirty="0">
                <a:latin typeface="Copperplate Gothic Bold"/>
                <a:cs typeface="Copperplate Gothic Bold"/>
              </a:rPr>
            </a:br>
            <a:r>
              <a:rPr lang="en-US" sz="3600" dirty="0">
                <a:latin typeface="Copperplate Gothic Bold"/>
                <a:cs typeface="Copperplate Gothic Bold"/>
              </a:rPr>
              <a:t/>
            </a:r>
            <a:br>
              <a:rPr lang="en-US" sz="3600" dirty="0">
                <a:latin typeface="Copperplate Gothic Bold"/>
                <a:cs typeface="Copperplate Gothic Bold"/>
              </a:rPr>
            </a:br>
            <a:r>
              <a:rPr lang="en-US" sz="3600" dirty="0">
                <a:latin typeface="Copperplate Gothic Bold"/>
                <a:cs typeface="Copperplate Gothic Bold"/>
              </a:rPr>
              <a:t/>
            </a:r>
            <a:br>
              <a:rPr lang="en-US" sz="3600" dirty="0">
                <a:latin typeface="Copperplate Gothic Bold"/>
                <a:cs typeface="Copperplate Gothic Bold"/>
              </a:rPr>
            </a:br>
            <a:r>
              <a:rPr lang="en-US" sz="3600" dirty="0">
                <a:latin typeface="Copperplate Gothic Bold"/>
                <a:cs typeface="Copperplate Gothic Bold"/>
              </a:rPr>
              <a:t>Altars to Ashes: Transfiguration and the Material Culture of Grief at Burning Man</a:t>
            </a:r>
            <a:br>
              <a:rPr lang="en-US" sz="3600" dirty="0">
                <a:latin typeface="Copperplate Gothic Bold"/>
                <a:cs typeface="Copperplate Gothic Bold"/>
              </a:rPr>
            </a:br>
            <a:r>
              <a:rPr lang="en-US" sz="3600" dirty="0">
                <a:latin typeface="Copperplate Gothic Bold"/>
                <a:cs typeface="Copperplate Gothic Bold"/>
              </a:rPr>
              <a:t/>
            </a:r>
            <a:br>
              <a:rPr lang="en-US" sz="3600" dirty="0">
                <a:latin typeface="Copperplate Gothic Bold"/>
                <a:cs typeface="Copperplate Gothic Bold"/>
              </a:rPr>
            </a:br>
            <a:r>
              <a:rPr lang="en-US" sz="3600" dirty="0">
                <a:latin typeface="Copperplate Gothic Bold"/>
                <a:cs typeface="Copperplate Gothic Bold"/>
              </a:rPr>
              <a:t/>
            </a:r>
            <a:br>
              <a:rPr lang="en-US" sz="3600" dirty="0">
                <a:latin typeface="Copperplate Gothic Bold"/>
                <a:cs typeface="Copperplate Gothic Bold"/>
              </a:rPr>
            </a:br>
            <a:r>
              <a:rPr lang="en-US" sz="2400" dirty="0">
                <a:latin typeface="Copperplate Gothic Bold"/>
                <a:cs typeface="Copperplate Gothic Bold"/>
              </a:rPr>
              <a:t>Dr. Sarah M. Pike</a:t>
            </a:r>
            <a:br>
              <a:rPr lang="en-US" sz="2400" dirty="0">
                <a:latin typeface="Copperplate Gothic Bold"/>
                <a:cs typeface="Copperplate Gothic Bold"/>
              </a:rPr>
            </a:br>
            <a:r>
              <a:rPr lang="en-US" sz="2400" dirty="0">
                <a:latin typeface="Copperplate Gothic Bold"/>
                <a:cs typeface="Copperplate Gothic Bold"/>
              </a:rPr>
              <a:t>California State University, Chico</a:t>
            </a:r>
            <a:br>
              <a:rPr lang="en-US" sz="2400" dirty="0">
                <a:latin typeface="Copperplate Gothic Bold"/>
                <a:cs typeface="Copperplate Gothic Bold"/>
              </a:rPr>
            </a:br>
            <a:endParaRPr lang="en-US" sz="2400" dirty="0"/>
          </a:p>
        </p:txBody>
      </p:sp>
    </p:spTree>
    <p:extLst>
      <p:ext uri="{BB962C8B-B14F-4D97-AF65-F5344CB8AC3E}">
        <p14:creationId xmlns="" xmlns:p14="http://schemas.microsoft.com/office/powerpoint/2010/main" val="8467071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e Of Juno.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338760"/>
            <a:ext cx="9144000" cy="6268453"/>
          </a:xfrm>
          <a:prstGeom prst="rect">
            <a:avLst/>
          </a:prstGeom>
        </p:spPr>
      </p:pic>
    </p:spTree>
    <p:extLst>
      <p:ext uri="{BB962C8B-B14F-4D97-AF65-F5344CB8AC3E}">
        <p14:creationId xmlns="" xmlns:p14="http://schemas.microsoft.com/office/powerpoint/2010/main" val="29805967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165.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890019" y="368932"/>
            <a:ext cx="7461504" cy="5596128"/>
          </a:xfrm>
          <a:prstGeom prst="rect">
            <a:avLst/>
          </a:prstGeom>
        </p:spPr>
      </p:pic>
    </p:spTree>
    <p:extLst>
      <p:ext uri="{BB962C8B-B14F-4D97-AF65-F5344CB8AC3E}">
        <p14:creationId xmlns="" xmlns:p14="http://schemas.microsoft.com/office/powerpoint/2010/main" val="28965697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DSC0019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498939" y="1638546"/>
            <a:ext cx="4260486" cy="4990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sz="2400" dirty="0">
                <a:latin typeface="Copperplate"/>
                <a:cs typeface="Copperplate"/>
              </a:rPr>
              <a:t>Altars: sites of contagion, mimesis, and accumulation</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 xmlns:p14="http://schemas.microsoft.com/office/powerpoint/2010/main" val="12784313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tar.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140824" y="0"/>
            <a:ext cx="5143500" cy="6858000"/>
          </a:xfrm>
          <a:prstGeom prst="rect">
            <a:avLst/>
          </a:prstGeom>
        </p:spPr>
      </p:pic>
    </p:spTree>
    <p:extLst>
      <p:ext uri="{BB962C8B-B14F-4D97-AF65-F5344CB8AC3E}">
        <p14:creationId xmlns="" xmlns:p14="http://schemas.microsoft.com/office/powerpoint/2010/main" val="24857468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gans at BMan copy.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5422642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0"/>
            <a:ext cx="8229600" cy="1209457"/>
          </a:xfrm>
        </p:spPr>
        <p:txBody>
          <a:bodyPr>
            <a:normAutofit/>
          </a:bodyPr>
          <a:lstStyle/>
          <a:p>
            <a:pPr eaLnBrk="1" hangingPunct="1"/>
            <a:r>
              <a:rPr lang="en-US" sz="3200" dirty="0">
                <a:latin typeface="Copperplate"/>
                <a:cs typeface="Copperplate"/>
              </a:rPr>
              <a:t>Ongoing conversations with the  dead</a:t>
            </a:r>
          </a:p>
        </p:txBody>
      </p:sp>
      <p:sp>
        <p:nvSpPr>
          <p:cNvPr id="54275" name="Rectangle 3"/>
          <p:cNvSpPr>
            <a:spLocks noGrp="1" noChangeArrowheads="1"/>
          </p:cNvSpPr>
          <p:nvPr>
            <p:ph type="body" idx="1"/>
          </p:nvPr>
        </p:nvSpPr>
        <p:spPr/>
        <p:txBody>
          <a:bodyPr/>
          <a:lstStyle/>
          <a:p>
            <a:pPr eaLnBrk="1" hangingPunct="1"/>
            <a:endParaRPr lang="en-US"/>
          </a:p>
        </p:txBody>
      </p:sp>
      <p:pic>
        <p:nvPicPr>
          <p:cNvPr id="54276" name="Picture 5" descr="DSC00221"/>
          <p:cNvPicPr>
            <a:picLocks noChangeAspect="1" noChangeArrowheads="1"/>
          </p:cNvPicPr>
          <p:nvPr/>
        </p:nvPicPr>
        <p:blipFill>
          <a:blip r:embed="rId3"/>
          <a:srcRect/>
          <a:stretch>
            <a:fillRect/>
          </a:stretch>
        </p:blipFill>
        <p:spPr bwMode="auto">
          <a:xfrm>
            <a:off x="272165" y="1209457"/>
            <a:ext cx="8679051" cy="5267543"/>
          </a:xfrm>
          <a:prstGeom prst="rect">
            <a:avLst/>
          </a:prstGeom>
          <a:noFill/>
          <a:ln w="9525">
            <a:noFill/>
            <a:miter lim="800000"/>
            <a:headEnd/>
            <a:tailEnd/>
          </a:ln>
        </p:spPr>
      </p:pic>
    </p:spTree>
    <p:extLst>
      <p:ext uri="{BB962C8B-B14F-4D97-AF65-F5344CB8AC3E}">
        <p14:creationId xmlns="" xmlns:p14="http://schemas.microsoft.com/office/powerpoint/2010/main" val="38330284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g memorial.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1100173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09-03 08.49.10.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106109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72A523E6-4FB5-D746-93A1-B7B6555B05DE}"/>
              </a:ext>
            </a:extLst>
          </p:cNvPr>
          <p:cNvSpPr>
            <a:spLocks noGrp="1"/>
          </p:cNvSpPr>
          <p:nvPr>
            <p:ph type="title"/>
          </p:nvPr>
        </p:nvSpPr>
        <p:spPr>
          <a:xfrm>
            <a:off x="628650" y="2"/>
            <a:ext cx="7886700" cy="658461"/>
          </a:xfrm>
        </p:spPr>
        <p:txBody>
          <a:bodyPr>
            <a:normAutofit fontScale="90000"/>
          </a:bodyPr>
          <a:lstStyle/>
          <a:p>
            <a:pPr algn="ctr"/>
            <a:r>
              <a:rPr lang="en-US" sz="3200" dirty="0">
                <a:latin typeface="Copperplate"/>
                <a:cs typeface="Copperplate"/>
              </a:rPr>
              <a:t>Temple Burn: the closing ritual of Burning Man</a:t>
            </a:r>
          </a:p>
        </p:txBody>
      </p:sp>
      <p:sp>
        <p:nvSpPr>
          <p:cNvPr id="10" name="Content Placeholder 9">
            <a:extLst>
              <a:ext uri="{FF2B5EF4-FFF2-40B4-BE49-F238E27FC236}">
                <a16:creationId xmlns="" xmlns:a16="http://schemas.microsoft.com/office/drawing/2014/main" id="{9A5B13A7-DEF1-5C41-90FE-1FB4CA11E056}"/>
              </a:ext>
            </a:extLst>
          </p:cNvPr>
          <p:cNvSpPr>
            <a:spLocks noGrp="1"/>
          </p:cNvSpPr>
          <p:nvPr>
            <p:ph sz="half" idx="1"/>
          </p:nvPr>
        </p:nvSpPr>
        <p:spPr/>
        <p:txBody>
          <a:bodyPr/>
          <a:lstStyle/>
          <a:p>
            <a:endParaRPr lang="en-US"/>
          </a:p>
        </p:txBody>
      </p:sp>
      <p:pic>
        <p:nvPicPr>
          <p:cNvPr id="13" name="Content Placeholder 12">
            <a:extLst>
              <a:ext uri="{FF2B5EF4-FFF2-40B4-BE49-F238E27FC236}">
                <a16:creationId xmlns="" xmlns:a16="http://schemas.microsoft.com/office/drawing/2014/main" id="{615C7090-F678-F64C-B6B7-2B9077A36554}"/>
              </a:ext>
            </a:extLst>
          </p:cNvPr>
          <p:cNvPicPr>
            <a:picLocks noGrp="1" noChangeAspect="1"/>
          </p:cNvPicPr>
          <p:nvPr>
            <p:ph sz="half" idx="2"/>
          </p:nvPr>
        </p:nvPicPr>
        <p:blipFill>
          <a:blip r:embed="rId3"/>
          <a:stretch>
            <a:fillRect/>
          </a:stretch>
        </p:blipFill>
        <p:spPr>
          <a:xfrm>
            <a:off x="4875610" y="1626386"/>
            <a:ext cx="4039790" cy="3452829"/>
          </a:xfrm>
        </p:spPr>
      </p:pic>
      <p:pic>
        <p:nvPicPr>
          <p:cNvPr id="8" name="Content Placeholder 7">
            <a:extLst>
              <a:ext uri="{FF2B5EF4-FFF2-40B4-BE49-F238E27FC236}">
                <a16:creationId xmlns="" xmlns:a16="http://schemas.microsoft.com/office/drawing/2014/main" id="{1915A62C-738D-1B49-A87B-13CE8FA5286A}"/>
              </a:ext>
            </a:extLst>
          </p:cNvPr>
          <p:cNvPicPr>
            <a:picLocks noGrp="1" noChangeAspect="1"/>
          </p:cNvPicPr>
          <p:nvPr>
            <p:ph idx="4294967295"/>
          </p:nvPr>
        </p:nvPicPr>
        <p:blipFill>
          <a:blip r:embed="rId4"/>
          <a:stretch>
            <a:fillRect/>
          </a:stretch>
        </p:blipFill>
        <p:spPr>
          <a:xfrm>
            <a:off x="0" y="876300"/>
            <a:ext cx="4953000" cy="4953000"/>
          </a:xfrm>
        </p:spPr>
      </p:pic>
    </p:spTree>
    <p:extLst>
      <p:ext uri="{BB962C8B-B14F-4D97-AF65-F5344CB8AC3E}">
        <p14:creationId xmlns="" xmlns:p14="http://schemas.microsoft.com/office/powerpoint/2010/main" val="31217662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Copperplate"/>
                <a:cs typeface="Copperplate"/>
              </a:rPr>
              <a:t>Mementos: transfiguration and the movement of ashes and dust</a:t>
            </a:r>
          </a:p>
        </p:txBody>
      </p:sp>
      <p:pic>
        <p:nvPicPr>
          <p:cNvPr id="7" name="Content Placeholder 6" descr="article-2033540-0DB78FD900000578-933_964x557.jpg"/>
          <p:cNvPicPr>
            <a:picLocks noGrp="1" noChangeAspect="1"/>
          </p:cNvPicPr>
          <p:nvPr>
            <p:ph idx="1"/>
          </p:nvPr>
        </p:nvPicPr>
        <p:blipFill>
          <a:blip r:embed="rId3">
            <a:extLst>
              <a:ext uri="{28A0092B-C50C-407E-A947-70E740481C1C}">
                <a14:useLocalDpi xmlns="" xmlns:a14="http://schemas.microsoft.com/office/drawing/2010/main" val="0"/>
              </a:ext>
            </a:extLst>
          </a:blip>
          <a:srcRect t="2409" b="2409"/>
          <a:stretch>
            <a:fillRect/>
          </a:stretch>
        </p:blipFill>
        <p:spPr/>
      </p:pic>
    </p:spTree>
    <p:extLst>
      <p:ext uri="{BB962C8B-B14F-4D97-AF65-F5344CB8AC3E}">
        <p14:creationId xmlns="" xmlns:p14="http://schemas.microsoft.com/office/powerpoint/2010/main" val="26237572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hanced-buzz-wide-22909-1441822102-15.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926644"/>
            <a:ext cx="9144000" cy="4738255"/>
          </a:xfrm>
          <a:prstGeom prst="rect">
            <a:avLst/>
          </a:prstGeom>
        </p:spPr>
      </p:pic>
    </p:spTree>
    <p:extLst>
      <p:ext uri="{BB962C8B-B14F-4D97-AF65-F5344CB8AC3E}">
        <p14:creationId xmlns="" xmlns:p14="http://schemas.microsoft.com/office/powerpoint/2010/main" val="40724308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E8DACB-6C26-914C-977A-E2E5D6C61471}"/>
              </a:ext>
            </a:extLst>
          </p:cNvPr>
          <p:cNvSpPr>
            <a:spLocks noGrp="1"/>
          </p:cNvSpPr>
          <p:nvPr>
            <p:ph type="title"/>
          </p:nvPr>
        </p:nvSpPr>
        <p:spPr>
          <a:xfrm>
            <a:off x="457200" y="274638"/>
            <a:ext cx="8229600" cy="168124"/>
          </a:xfrm>
        </p:spPr>
        <p:txBody>
          <a:bodyPr>
            <a:normAutofit fontScale="90000"/>
          </a:bodyPr>
          <a:lstStyle/>
          <a:p>
            <a:endParaRPr lang="en-US" dirty="0"/>
          </a:p>
        </p:txBody>
      </p:sp>
      <p:sp>
        <p:nvSpPr>
          <p:cNvPr id="3" name="Content Placeholder 2">
            <a:extLst>
              <a:ext uri="{FF2B5EF4-FFF2-40B4-BE49-F238E27FC236}">
                <a16:creationId xmlns="" xmlns:a16="http://schemas.microsoft.com/office/drawing/2014/main" id="{BC3C0FBE-8A9F-BA45-925C-7B9945C95EE9}"/>
              </a:ext>
            </a:extLst>
          </p:cNvPr>
          <p:cNvSpPr>
            <a:spLocks noGrp="1"/>
          </p:cNvSpPr>
          <p:nvPr>
            <p:ph idx="1"/>
          </p:nvPr>
        </p:nvSpPr>
        <p:spPr>
          <a:xfrm>
            <a:off x="457200" y="274638"/>
            <a:ext cx="8229600" cy="5851525"/>
          </a:xfrm>
        </p:spPr>
        <p:txBody>
          <a:bodyPr>
            <a:normAutofit fontScale="62500" lnSpcReduction="20000"/>
          </a:bodyPr>
          <a:lstStyle/>
          <a:p>
            <a:pPr marL="0" indent="0">
              <a:buNone/>
            </a:pPr>
            <a:r>
              <a:rPr lang="en-US" dirty="0">
                <a:latin typeface="Copperplate" panose="02000504000000020004" pitchFamily="2" charset="77"/>
              </a:rPr>
              <a:t>Ashes are both endings and </a:t>
            </a:r>
            <a:r>
              <a:rPr lang="en-US" dirty="0" err="1">
                <a:latin typeface="Copperplate" panose="02000504000000020004" pitchFamily="2" charset="77"/>
              </a:rPr>
              <a:t>continuings</a:t>
            </a:r>
            <a:r>
              <a:rPr lang="en-US" dirty="0">
                <a:latin typeface="Copperplate" panose="02000504000000020004" pitchFamily="2" charset="77"/>
              </a:rPr>
              <a:t>. Burning Man is situated ambiguously in relation to the site where it is created, as both an extraordinary place apart from the “default world” and in continuity with the vibrant things that make up the world in and outside of the event’s boundaries. Burning Man is temporary and yet always ongoing in its transfigured forms. While “Leave No Trace” is a central theme of the event, many, many traces are left: the tiny bits of ash now settled and become part of the Black Rock Desert dust, part of the mountains. The dust, smoke and ash continue on in all of us who have been immersed in it. </a:t>
            </a:r>
          </a:p>
          <a:p>
            <a:pPr marL="0" indent="0">
              <a:buNone/>
            </a:pPr>
            <a:endParaRPr lang="en-US" dirty="0">
              <a:latin typeface="Copperplate" panose="02000504000000020004" pitchFamily="2" charset="77"/>
            </a:endParaRPr>
          </a:p>
          <a:p>
            <a:pPr marL="0" indent="0">
              <a:buNone/>
            </a:pPr>
            <a:r>
              <a:rPr lang="en-US" dirty="0">
                <a:latin typeface="Copperplate" panose="02000504000000020004" pitchFamily="2" charset="77"/>
              </a:rPr>
              <a:t>We take it home, we wash it down the drain, it sits in our lungs, in our clothes and in our cars. It has been years since I took my own car to the event, yet still, when I first turn on the air conditioner, I smell the playa and am transported back there. In these ways, it is clear that ashes from the Temple Burn and dust from the Black Rock Desert have remade us. We carry them home after being transfigured by them, just as we take home objects from the ashes and photos of the altars in an ongoing cycle of creation, destruction, and remembrance. </a:t>
            </a:r>
          </a:p>
        </p:txBody>
      </p:sp>
    </p:spTree>
    <p:extLst>
      <p:ext uri="{BB962C8B-B14F-4D97-AF65-F5344CB8AC3E}">
        <p14:creationId xmlns="" xmlns:p14="http://schemas.microsoft.com/office/powerpoint/2010/main" val="5749478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L9364-665x375.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40144" y="793575"/>
            <a:ext cx="8445500" cy="4762500"/>
          </a:xfrm>
          <a:prstGeom prst="rect">
            <a:avLst/>
          </a:prstGeom>
        </p:spPr>
      </p:pic>
    </p:spTree>
    <p:extLst>
      <p:ext uri="{BB962C8B-B14F-4D97-AF65-F5344CB8AC3E}">
        <p14:creationId xmlns="" xmlns:p14="http://schemas.microsoft.com/office/powerpoint/2010/main" val="1406449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BM2002-0098-08211152-Early-TempleOfJoyConstruction-Crane.jpg"/>
          <p:cNvPicPr>
            <a:picLocks noGrp="1" noChangeAspect="1"/>
          </p:cNvPicPr>
          <p:nvPr>
            <p:ph idx="1"/>
          </p:nvPr>
        </p:nvPicPr>
        <p:blipFill>
          <a:blip r:embed="rId3">
            <a:extLst>
              <a:ext uri="{28A0092B-C50C-407E-A947-70E740481C1C}">
                <a14:useLocalDpi xmlns="" xmlns:a14="http://schemas.microsoft.com/office/drawing/2010/main" val="0"/>
              </a:ext>
            </a:extLst>
          </a:blip>
          <a:srcRect t="2598" b="2598"/>
          <a:stretch>
            <a:fillRect/>
          </a:stretch>
        </p:blipFill>
        <p:spPr>
          <a:xfrm>
            <a:off x="457200" y="274638"/>
            <a:ext cx="8229600" cy="5851525"/>
          </a:xfrm>
        </p:spPr>
      </p:pic>
    </p:spTree>
    <p:extLst>
      <p:ext uri="{BB962C8B-B14F-4D97-AF65-F5344CB8AC3E}">
        <p14:creationId xmlns="" xmlns:p14="http://schemas.microsoft.com/office/powerpoint/2010/main" val="5668733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
            <a:ext cx="8229600" cy="831502"/>
          </a:xfrm>
        </p:spPr>
        <p:txBody>
          <a:bodyPr>
            <a:normAutofit/>
          </a:bodyPr>
          <a:lstStyle/>
          <a:p>
            <a:r>
              <a:rPr lang="en-US" sz="3200" dirty="0">
                <a:latin typeface="Copperplate"/>
                <a:cs typeface="Copperplate"/>
              </a:rPr>
              <a:t>Permeable bodies</a:t>
            </a:r>
          </a:p>
        </p:txBody>
      </p:sp>
      <p:pic>
        <p:nvPicPr>
          <p:cNvPr id="4" name="Content Placeholder 3" descr="43B2A42300000578-4835434-image-a-3_1504077025737.jpg"/>
          <p:cNvPicPr>
            <a:picLocks noGrp="1" noChangeAspect="1"/>
          </p:cNvPicPr>
          <p:nvPr>
            <p:ph idx="1"/>
          </p:nvPr>
        </p:nvPicPr>
        <p:blipFill>
          <a:blip r:embed="rId3">
            <a:extLst>
              <a:ext uri="{28A0092B-C50C-407E-A947-70E740481C1C}">
                <a14:useLocalDpi xmlns="" xmlns:a14="http://schemas.microsoft.com/office/drawing/2010/main" val="0"/>
              </a:ext>
            </a:extLst>
          </a:blip>
          <a:srcRect t="5690" b="5690"/>
          <a:stretch>
            <a:fillRect/>
          </a:stretch>
        </p:blipFill>
        <p:spPr>
          <a:xfrm>
            <a:off x="457200" y="1043158"/>
            <a:ext cx="8229600" cy="5083006"/>
          </a:xfrm>
        </p:spPr>
      </p:pic>
    </p:spTree>
    <p:extLst>
      <p:ext uri="{BB962C8B-B14F-4D97-AF65-F5344CB8AC3E}">
        <p14:creationId xmlns="" xmlns:p14="http://schemas.microsoft.com/office/powerpoint/2010/main" val="16824876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927.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586569" y="0"/>
            <a:ext cx="3854196" cy="6858000"/>
          </a:xfrm>
          <a:prstGeom prst="rect">
            <a:avLst/>
          </a:prstGeom>
        </p:spPr>
      </p:pic>
    </p:spTree>
    <p:extLst>
      <p:ext uri="{BB962C8B-B14F-4D97-AF65-F5344CB8AC3E}">
        <p14:creationId xmlns="" xmlns:p14="http://schemas.microsoft.com/office/powerpoint/2010/main" val="807521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Copperplate"/>
                <a:cs typeface="Copperplate"/>
              </a:rPr>
              <a:t>Ritual at the temple</a:t>
            </a:r>
          </a:p>
        </p:txBody>
      </p:sp>
      <p:sp>
        <p:nvSpPr>
          <p:cNvPr id="3" name="Content Placeholder 2"/>
          <p:cNvSpPr>
            <a:spLocks noGrp="1"/>
          </p:cNvSpPr>
          <p:nvPr>
            <p:ph idx="1"/>
          </p:nvPr>
        </p:nvSpPr>
        <p:spPr>
          <a:xfrm>
            <a:off x="457200" y="1417638"/>
            <a:ext cx="8229600" cy="4708525"/>
          </a:xfrm>
        </p:spPr>
        <p:txBody>
          <a:bodyPr>
            <a:normAutofit fontScale="85000" lnSpcReduction="10000"/>
          </a:bodyPr>
          <a:lstStyle/>
          <a:p>
            <a:r>
              <a:rPr lang="en-US" dirty="0">
                <a:latin typeface="Copperplate"/>
                <a:cs typeface="Copperplate"/>
              </a:rPr>
              <a:t>Ritual contagion (practices spread), ritual empathy (we weep for the loss of strangers), and Mimesis (imitating what others do at the Temple)</a:t>
            </a:r>
          </a:p>
          <a:p>
            <a:endParaRPr lang="en-US" dirty="0">
              <a:latin typeface="Copperplate"/>
              <a:cs typeface="Copperplate"/>
            </a:endParaRPr>
          </a:p>
          <a:p>
            <a:r>
              <a:rPr lang="en-US" dirty="0">
                <a:latin typeface="Copperplate"/>
                <a:cs typeface="Copperplate"/>
              </a:rPr>
              <a:t>Formal and informal ritualizing (the week-long informal activities and the final Temple Burn)</a:t>
            </a:r>
          </a:p>
          <a:p>
            <a:pPr marL="0" indent="0">
              <a:buNone/>
            </a:pPr>
            <a:endParaRPr lang="en-US" dirty="0">
              <a:latin typeface="Copperplate"/>
              <a:cs typeface="Copperplate"/>
            </a:endParaRPr>
          </a:p>
          <a:p>
            <a:r>
              <a:rPr lang="en-US" dirty="0">
                <a:latin typeface="Copperplate"/>
                <a:cs typeface="Copperplate"/>
              </a:rPr>
              <a:t>Altars and the material culture of death: making hidden death and loss visible</a:t>
            </a:r>
          </a:p>
        </p:txBody>
      </p:sp>
    </p:spTree>
    <p:extLst>
      <p:ext uri="{BB962C8B-B14F-4D97-AF65-F5344CB8AC3E}">
        <p14:creationId xmlns="" xmlns:p14="http://schemas.microsoft.com/office/powerpoint/2010/main" val="20815696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13873"/>
          </a:xfrm>
        </p:spPr>
        <p:txBody>
          <a:bodyPr>
            <a:normAutofit fontScale="90000"/>
          </a:bodyPr>
          <a:lstStyle/>
          <a:p>
            <a:r>
              <a:rPr lang="en-US" sz="3200" dirty="0">
                <a:latin typeface="Copperplate"/>
                <a:cs typeface="Copperplate"/>
              </a:rPr>
              <a:t>A set of tensions and contradictions embodied by dust and ashes</a:t>
            </a:r>
          </a:p>
        </p:txBody>
      </p:sp>
      <p:sp>
        <p:nvSpPr>
          <p:cNvPr id="5" name="Content Placeholder 4"/>
          <p:cNvSpPr>
            <a:spLocks noGrp="1"/>
          </p:cNvSpPr>
          <p:nvPr>
            <p:ph idx="1"/>
          </p:nvPr>
        </p:nvSpPr>
        <p:spPr>
          <a:xfrm>
            <a:off x="457200" y="1617649"/>
            <a:ext cx="8229600" cy="4508514"/>
          </a:xfrm>
        </p:spPr>
        <p:txBody>
          <a:bodyPr>
            <a:normAutofit fontScale="77500" lnSpcReduction="20000"/>
          </a:bodyPr>
          <a:lstStyle/>
          <a:p>
            <a:r>
              <a:rPr lang="en-US" dirty="0" err="1">
                <a:latin typeface="Copperplate"/>
                <a:cs typeface="Copperplate"/>
              </a:rPr>
              <a:t>interiorization</a:t>
            </a:r>
            <a:r>
              <a:rPr lang="en-US" dirty="0">
                <a:latin typeface="Copperplate"/>
                <a:cs typeface="Copperplate"/>
              </a:rPr>
              <a:t> of others’ beloved dead/externalization of one’s own personal grief</a:t>
            </a:r>
          </a:p>
          <a:p>
            <a:endParaRPr lang="en-US" dirty="0">
              <a:latin typeface="Copperplate"/>
              <a:cs typeface="Copperplate"/>
            </a:endParaRPr>
          </a:p>
          <a:p>
            <a:r>
              <a:rPr lang="en-US" dirty="0">
                <a:latin typeface="Copperplate"/>
                <a:cs typeface="Copperplate"/>
              </a:rPr>
              <a:t> remembering and forgetting </a:t>
            </a:r>
          </a:p>
          <a:p>
            <a:endParaRPr lang="en-US" dirty="0">
              <a:latin typeface="Copperplate"/>
              <a:cs typeface="Copperplate"/>
            </a:endParaRPr>
          </a:p>
          <a:p>
            <a:r>
              <a:rPr lang="en-US" dirty="0">
                <a:latin typeface="Copperplate"/>
                <a:cs typeface="Copperplate"/>
              </a:rPr>
              <a:t>Presence and absence</a:t>
            </a:r>
          </a:p>
          <a:p>
            <a:endParaRPr lang="en-US" dirty="0">
              <a:latin typeface="Copperplate"/>
              <a:cs typeface="Copperplate"/>
            </a:endParaRPr>
          </a:p>
          <a:p>
            <a:r>
              <a:rPr lang="en-US" dirty="0">
                <a:latin typeface="Copperplate"/>
                <a:cs typeface="Copperplate"/>
              </a:rPr>
              <a:t>the impermanence of everything that is burned and yet the ongoing existence of temple relics through space and time, on the Internet, and in my talk here today </a:t>
            </a:r>
          </a:p>
        </p:txBody>
      </p:sp>
    </p:spTree>
    <p:extLst>
      <p:ext uri="{BB962C8B-B14F-4D97-AF65-F5344CB8AC3E}">
        <p14:creationId xmlns="" xmlns:p14="http://schemas.microsoft.com/office/powerpoint/2010/main" val="25789717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6-09-03 10.10.29.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16566203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3621</TotalTime>
  <Words>1958</Words>
  <Application>Microsoft Macintosh PowerPoint</Application>
  <PresentationFormat>On-screen Show (4:3)</PresentationFormat>
  <Paragraphs>60</Paragraphs>
  <Slides>20</Slides>
  <Notes>19</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   Altars to Ashes: Transfiguration and the Material Culture of Grief at Burning Man   Dr. Sarah M. Pike California State University, Chico </vt:lpstr>
      <vt:lpstr>Slide 2</vt:lpstr>
      <vt:lpstr>Slide 3</vt:lpstr>
      <vt:lpstr>Slide 4</vt:lpstr>
      <vt:lpstr>Permeable bodies</vt:lpstr>
      <vt:lpstr>Slide 6</vt:lpstr>
      <vt:lpstr>Ritual at the temple</vt:lpstr>
      <vt:lpstr>A set of tensions and contradictions embodied by dust and ashes</vt:lpstr>
      <vt:lpstr>Slide 9</vt:lpstr>
      <vt:lpstr>Slide 10</vt:lpstr>
      <vt:lpstr>Slide 11</vt:lpstr>
      <vt:lpstr>Altars: sites of contagion, mimesis, and accumulation</vt:lpstr>
      <vt:lpstr>Slide 13</vt:lpstr>
      <vt:lpstr>Slide 14</vt:lpstr>
      <vt:lpstr>Ongoing conversations with the  dead</vt:lpstr>
      <vt:lpstr>Slide 16</vt:lpstr>
      <vt:lpstr>Slide 17</vt:lpstr>
      <vt:lpstr>Temple Burn: the closing ritual of Burning Man</vt:lpstr>
      <vt:lpstr>Mementos: transfiguration and the movement of ashes and dust</vt:lpstr>
      <vt:lpstr>Slide 20</vt:lpstr>
    </vt:vector>
  </TitlesOfParts>
  <Company>CSU Chico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Altars to Ashes: Transfiguration and the Material Culture of Grief at Burning Man </dc:title>
  <dc:creator>Sarah Pike</dc:creator>
  <cp:lastModifiedBy>x</cp:lastModifiedBy>
  <cp:revision>36</cp:revision>
  <dcterms:created xsi:type="dcterms:W3CDTF">2018-11-22T16:15:12Z</dcterms:created>
  <dcterms:modified xsi:type="dcterms:W3CDTF">2018-12-14T14:27:30Z</dcterms:modified>
</cp:coreProperties>
</file>