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5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4"/>
  </p:notesMasterIdLst>
  <p:sldIdLst>
    <p:sldId id="256" r:id="rId3"/>
    <p:sldId id="390" r:id="rId4"/>
    <p:sldId id="357" r:id="rId5"/>
    <p:sldId id="389" r:id="rId6"/>
    <p:sldId id="388" r:id="rId7"/>
    <p:sldId id="384" r:id="rId8"/>
    <p:sldId id="383" r:id="rId9"/>
    <p:sldId id="352" r:id="rId10"/>
    <p:sldId id="396" r:id="rId11"/>
    <p:sldId id="385" r:id="rId12"/>
    <p:sldId id="386" r:id="rId13"/>
    <p:sldId id="372" r:id="rId14"/>
    <p:sldId id="394" r:id="rId15"/>
    <p:sldId id="370" r:id="rId16"/>
    <p:sldId id="366" r:id="rId17"/>
    <p:sldId id="382" r:id="rId18"/>
    <p:sldId id="368" r:id="rId19"/>
    <p:sldId id="378" r:id="rId20"/>
    <p:sldId id="284" r:id="rId21"/>
    <p:sldId id="395" r:id="rId22"/>
    <p:sldId id="381" r:id="rId23"/>
  </p:sldIdLst>
  <p:sldSz cx="12192000" cy="6858000"/>
  <p:notesSz cx="6858000" cy="9144000"/>
  <p:defaultTextStyle>
    <a:defPPr>
      <a:defRPr lang="fr-FR"/>
    </a:defPPr>
    <a:lvl1pPr marL="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81858" autoAdjust="0"/>
  </p:normalViewPr>
  <p:slideViewPr>
    <p:cSldViewPr snapToGrid="0" snapToObjects="1">
      <p:cViewPr>
        <p:scale>
          <a:sx n="74" d="100"/>
          <a:sy n="74" d="100"/>
        </p:scale>
        <p:origin x="-1592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8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60" Type="http://schemas.microsoft.com/office/2016/11/relationships/changesInfo" Target="changesInfos/changesInfo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EE7420D-5AEB-4D07-B658-1F93357A18EC}"/>
    <pc:docChg chg="modSld">
      <pc:chgData name="" userId="" providerId="" clId="Web-{0EE7420D-5AEB-4D07-B658-1F93357A18EC}" dt="2018-06-20T12:18:01.141" v="1" actId="20577"/>
      <pc:docMkLst>
        <pc:docMk/>
      </pc:docMkLst>
      <pc:sldChg chg="modSp">
        <pc:chgData name="" userId="" providerId="" clId="Web-{0EE7420D-5AEB-4D07-B658-1F93357A18EC}" dt="2018-06-20T12:18:01.141" v="0" actId="20577"/>
        <pc:sldMkLst>
          <pc:docMk/>
          <pc:sldMk cId="1967853411" sldId="256"/>
        </pc:sldMkLst>
        <pc:spChg chg="mod">
          <ac:chgData name="" userId="" providerId="" clId="Web-{0EE7420D-5AEB-4D07-B658-1F93357A18EC}" dt="2018-06-20T12:18:01.141" v="0" actId="20577"/>
          <ac:spMkLst>
            <pc:docMk/>
            <pc:sldMk cId="1967853411" sldId="256"/>
            <ac:spMk id="3" creationId="{00000000-0000-0000-0000-000000000000}"/>
          </ac:spMkLst>
        </pc:spChg>
      </pc:sldChg>
    </pc:docChg>
  </pc:docChgLst>
  <pc:docChgLst>
    <pc:chgData clId="Web-{74E4198E-3F70-4A56-A56A-C9281BAD511D}"/>
    <pc:docChg chg="modSld sldOrd">
      <pc:chgData name="" userId="" providerId="" clId="Web-{74E4198E-3F70-4A56-A56A-C9281BAD511D}" dt="2018-06-20T12:58:51.235" v="1064" actId="20577"/>
      <pc:docMkLst>
        <pc:docMk/>
      </pc:docMkLst>
      <pc:sldChg chg="modSp">
        <pc:chgData name="" userId="" providerId="" clId="Web-{74E4198E-3F70-4A56-A56A-C9281BAD511D}" dt="2018-06-20T12:18:56.376" v="8" actId="20577"/>
        <pc:sldMkLst>
          <pc:docMk/>
          <pc:sldMk cId="1967853411" sldId="256"/>
        </pc:sldMkLst>
        <pc:spChg chg="mod">
          <ac:chgData name="" userId="" providerId="" clId="Web-{74E4198E-3F70-4A56-A56A-C9281BAD511D}" dt="2018-06-20T12:18:56.376" v="8" actId="20577"/>
          <ac:spMkLst>
            <pc:docMk/>
            <pc:sldMk cId="1967853411" sldId="256"/>
            <ac:spMk id="3" creationId="{00000000-0000-0000-0000-000000000000}"/>
          </ac:spMkLst>
        </pc:spChg>
      </pc:sldChg>
      <pc:sldChg chg="ord">
        <pc:chgData name="" userId="" providerId="" clId="Web-{74E4198E-3F70-4A56-A56A-C9281BAD511D}" dt="2018-06-20T12:46:14.428" v="1011"/>
        <pc:sldMkLst>
          <pc:docMk/>
          <pc:sldMk cId="1195946892" sldId="259"/>
        </pc:sldMkLst>
      </pc:sldChg>
      <pc:sldChg chg="modSp">
        <pc:chgData name="" userId="" providerId="" clId="Web-{74E4198E-3F70-4A56-A56A-C9281BAD511D}" dt="2018-06-20T12:53:51.294" v="1044" actId="20577"/>
        <pc:sldMkLst>
          <pc:docMk/>
          <pc:sldMk cId="674305" sldId="264"/>
        </pc:sldMkLst>
        <pc:spChg chg="mod">
          <ac:chgData name="" userId="" providerId="" clId="Web-{74E4198E-3F70-4A56-A56A-C9281BAD511D}" dt="2018-06-20T12:53:51.294" v="1044" actId="20577"/>
          <ac:spMkLst>
            <pc:docMk/>
            <pc:sldMk cId="674305" sldId="264"/>
            <ac:spMk id="3" creationId="{00000000-0000-0000-0000-000000000000}"/>
          </ac:spMkLst>
        </pc:spChg>
      </pc:sldChg>
      <pc:sldChg chg="modSp">
        <pc:chgData name="" userId="" providerId="" clId="Web-{74E4198E-3F70-4A56-A56A-C9281BAD511D}" dt="2018-06-20T12:48:34.868" v="1016" actId="20577"/>
        <pc:sldMkLst>
          <pc:docMk/>
          <pc:sldMk cId="2066710228" sldId="281"/>
        </pc:sldMkLst>
        <pc:spChg chg="mod">
          <ac:chgData name="" userId="" providerId="" clId="Web-{74E4198E-3F70-4A56-A56A-C9281BAD511D}" dt="2018-06-20T12:48:34.868" v="1016" actId="20577"/>
          <ac:spMkLst>
            <pc:docMk/>
            <pc:sldMk cId="2066710228" sldId="281"/>
            <ac:spMk id="3" creationId="{00000000-0000-0000-0000-000000000000}"/>
          </ac:spMkLst>
        </pc:spChg>
      </pc:sldChg>
      <pc:sldChg chg="modSp">
        <pc:chgData name="" userId="" providerId="" clId="Web-{74E4198E-3F70-4A56-A56A-C9281BAD511D}" dt="2018-06-20T12:50:33.713" v="1022" actId="20577"/>
        <pc:sldMkLst>
          <pc:docMk/>
          <pc:sldMk cId="191814500" sldId="284"/>
        </pc:sldMkLst>
        <pc:spChg chg="mod">
          <ac:chgData name="" userId="" providerId="" clId="Web-{74E4198E-3F70-4A56-A56A-C9281BAD511D}" dt="2018-06-20T12:50:33.713" v="1022" actId="20577"/>
          <ac:spMkLst>
            <pc:docMk/>
            <pc:sldMk cId="191814500" sldId="284"/>
            <ac:spMk id="3" creationId="{00000000-0000-0000-0000-000000000000}"/>
          </ac:spMkLst>
        </pc:spChg>
      </pc:sldChg>
      <pc:sldChg chg="modSp">
        <pc:chgData name="" userId="" providerId="" clId="Web-{74E4198E-3F70-4A56-A56A-C9281BAD511D}" dt="2018-06-20T12:58:51.235" v="1064" actId="20577"/>
        <pc:sldMkLst>
          <pc:docMk/>
          <pc:sldMk cId="333569729" sldId="289"/>
        </pc:sldMkLst>
        <pc:spChg chg="mod">
          <ac:chgData name="" userId="" providerId="" clId="Web-{74E4198E-3F70-4A56-A56A-C9281BAD511D}" dt="2018-06-20T12:58:51.235" v="1064" actId="20577"/>
          <ac:spMkLst>
            <pc:docMk/>
            <pc:sldMk cId="333569729" sldId="289"/>
            <ac:spMk id="3" creationId="{6CAB15EB-5105-4F4A-BFE1-5F4D313B3C06}"/>
          </ac:spMkLst>
        </pc:spChg>
      </pc:sldChg>
      <pc:sldChg chg="addSp delSp modSp">
        <pc:chgData name="" userId="" providerId="" clId="Web-{74E4198E-3F70-4A56-A56A-C9281BAD511D}" dt="2018-06-20T12:45:25.647" v="1010" actId="1076"/>
        <pc:sldMkLst>
          <pc:docMk/>
          <pc:sldMk cId="1139886919" sldId="291"/>
        </pc:sldMkLst>
        <pc:spChg chg="add mod">
          <ac:chgData name="" userId="" providerId="" clId="Web-{74E4198E-3F70-4A56-A56A-C9281BAD511D}" dt="2018-06-20T12:45:25.647" v="1010" actId="1076"/>
          <ac:spMkLst>
            <pc:docMk/>
            <pc:sldMk cId="1139886919" sldId="291"/>
            <ac:spMk id="2" creationId="{C008E1E9-ED55-4B3D-9693-27B28CA7C2B7}"/>
          </ac:spMkLst>
        </pc:spChg>
        <pc:spChg chg="add del mod">
          <ac:chgData name="" userId="" providerId="" clId="Web-{74E4198E-3F70-4A56-A56A-C9281BAD511D}" dt="2018-06-20T12:33:22.293" v="19"/>
          <ac:spMkLst>
            <pc:docMk/>
            <pc:sldMk cId="1139886919" sldId="291"/>
            <ac:spMk id="4" creationId="{E1A25B0F-9CF6-4574-A3C6-C93B264EDDCE}"/>
          </ac:spMkLst>
        </pc:spChg>
        <pc:spChg chg="add del">
          <ac:chgData name="" userId="" providerId="" clId="Web-{74E4198E-3F70-4A56-A56A-C9281BAD511D}" dt="2018-06-20T12:33:16.231" v="15"/>
          <ac:spMkLst>
            <pc:docMk/>
            <pc:sldMk cId="1139886919" sldId="291"/>
            <ac:spMk id="6" creationId="{738A4E02-338B-48CE-AA26-399ADF8D0B8F}"/>
          </ac:spMkLst>
        </pc:spChg>
        <pc:graphicFrameChg chg="del mod modGraphic">
          <ac:chgData name="" userId="" providerId="" clId="Web-{74E4198E-3F70-4A56-A56A-C9281BAD511D}" dt="2018-06-20T12:45:01.459" v="1008"/>
          <ac:graphicFrameMkLst>
            <pc:docMk/>
            <pc:sldMk cId="1139886919" sldId="291"/>
            <ac:graphicFrameMk id="5" creationId="{34A2539A-A3B3-4F88-8D42-DA467297E538}"/>
          </ac:graphicFrameMkLst>
        </pc:graphicFrameChg>
        <pc:picChg chg="mod">
          <ac:chgData name="" userId="" providerId="" clId="Web-{74E4198E-3F70-4A56-A56A-C9281BAD511D}" dt="2018-06-20T12:45:11.053" v="1009" actId="14100"/>
          <ac:picMkLst>
            <pc:docMk/>
            <pc:sldMk cId="1139886919" sldId="291"/>
            <ac:picMk id="3" creationId="{00000000-0000-0000-0000-000000000000}"/>
          </ac:picMkLst>
        </pc:picChg>
      </pc:sldChg>
    </pc:docChg>
  </pc:docChgLst>
  <pc:docChgLst>
    <pc:chgData clId="Web-{6BDCD2D7-1502-4B5E-AD81-43904AD032EB}"/>
    <pc:docChg chg="modSld">
      <pc:chgData name="" userId="" providerId="" clId="Web-{6BDCD2D7-1502-4B5E-AD81-43904AD032EB}" dt="2018-06-20T12:13:29.497" v="1" actId="20577"/>
      <pc:docMkLst>
        <pc:docMk/>
      </pc:docMkLst>
      <pc:sldChg chg="modSp">
        <pc:chgData name="" userId="" providerId="" clId="Web-{6BDCD2D7-1502-4B5E-AD81-43904AD032EB}" dt="2018-06-20T12:13:29.497" v="0" actId="20577"/>
        <pc:sldMkLst>
          <pc:docMk/>
          <pc:sldMk cId="1967853411" sldId="256"/>
        </pc:sldMkLst>
        <pc:spChg chg="mod">
          <ac:chgData name="" userId="" providerId="" clId="Web-{6BDCD2D7-1502-4B5E-AD81-43904AD032EB}" dt="2018-06-20T12:13:29.497" v="0" actId="20577"/>
          <ac:spMkLst>
            <pc:docMk/>
            <pc:sldMk cId="1967853411" sldId="25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6840A-A965-6D41-8755-BADE16C3B22F}" type="datetimeFigureOut">
              <a:rPr lang="en-US" smtClean="0"/>
              <a:t>12.12.18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28D51-4BEC-AB46-8126-AE3010185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78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45716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://edition.pagesuite-professional.co.uk/html5/reader/production/default.aspx?pubname=&amp;edid=2ebb6938-dec1-4ad1-8151-41c67eb45112" TargetMode="Externa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Draws on some of the work in progress – studying the evolving / mutating status of BM culture. We’re interested both in how the culture’s principles have been challenged, and the artful solutions to redress the discord. I’ll address the so-called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sherpagate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controversy that highlights the tension between artists and tourists in Black Rock City and regional events.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Victor Turner’s “social drama” to help explain this process and explore how an artistic heterotopia — 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artopia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— enables the dissolution of complex differences in-situ.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 projects demonstrate that collaborative and interactive art is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redressive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weapon in the Burner arsenal.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also begins to show how an artistic heterotopia enables the dissolution of complex differences.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02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I have observed on several flights, Burning Man is regularly showcased inside in-flight magazines, like the May 2017 edition of </a:t>
            </a:r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Wings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Eurowings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flight from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Cologne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Zurich. “What festival should I go to this year?” is the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question. Adjacent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promotions for Ultra Europe, an electro festival near Split, Croatia, or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Wacken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Metal festival in Schleswig-Holstein, in-flight customers are presented with the possibility of landing at a place “where hippies, dreamers and other weirdos burn giant statues.” A place where the “main objective” is to “turn heads” and where the “flirt factor” is “very high” (p. 36.) “Welches Festival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passt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34-37. [When the event had already achieved maximum capacity for 5 years!]</a:t>
            </a:r>
            <a:r>
              <a:rPr lang="en-US" dirty="0" smtClean="0">
                <a:effectLst/>
              </a:rPr>
              <a:t> 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</a:t>
            </a:r>
            <a:r>
              <a:rPr lang="en-A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http://edition.pagesuite-professional.co.uk/html5/reader/production/default.aspx?pubname=&amp;edid=2ebb6938-dec1-4ad1-8151-41c67eb45112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40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So who are tourists?</a:t>
            </a:r>
            <a:r>
              <a:rPr lang="en-AU" baseline="0" dirty="0" smtClean="0"/>
              <a:t> </a:t>
            </a:r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 smtClean="0"/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 smtClean="0"/>
              <a:t>Tourists </a:t>
            </a:r>
            <a:r>
              <a:rPr lang="mr-IN" baseline="0" dirty="0" smtClean="0"/>
              <a:t>–</a:t>
            </a:r>
            <a:r>
              <a:rPr lang="en-AU" baseline="0" dirty="0" smtClean="0"/>
              <a:t> if we follow the mythology, tourists are consumers of the spectacle, gawkers, </a:t>
            </a:r>
            <a:r>
              <a:rPr lang="en-AU" baseline="0" dirty="0" err="1" smtClean="0"/>
              <a:t>drainbows</a:t>
            </a:r>
            <a:r>
              <a:rPr lang="en-AU" baseline="0" dirty="0" smtClean="0"/>
              <a:t>, unprincipled actors, </a:t>
            </a:r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ja-JP" dirty="0" smtClean="0"/>
              <a:t>holding parity with the </a:t>
            </a:r>
            <a:r>
              <a:rPr lang="en-GB" altLang="ja-JP" i="1" dirty="0" err="1" smtClean="0"/>
              <a:t>flâneur</a:t>
            </a:r>
            <a:r>
              <a:rPr lang="en-AU" altLang="ja-JP" i="0" dirty="0" smtClean="0"/>
              <a:t>.</a:t>
            </a:r>
            <a:r>
              <a:rPr lang="en-AU" altLang="ja-JP" i="0" baseline="0" dirty="0" smtClean="0"/>
              <a:t> </a:t>
            </a:r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altLang="ja-JP" i="0" baseline="0" dirty="0" smtClean="0"/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ja-JP" i="0" baseline="0" dirty="0" smtClean="0"/>
              <a:t>Many </a:t>
            </a:r>
            <a:r>
              <a:rPr lang="en-AU" altLang="ja-JP" i="0" baseline="0" dirty="0" smtClean="0"/>
              <a:t>have grown distraught that BM and regionals have become carnival for elites, a playground for the wealthy, luxury hedonism on demand. </a:t>
            </a:r>
            <a:endParaRPr lang="en-AU" altLang="ja-JP" dirty="0" smtClean="0"/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altLang="ja-JP" dirty="0" smtClean="0"/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altLang="ja-JP" dirty="0" smtClean="0"/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ja-JP" dirty="0" smtClean="0"/>
              <a:t>clients of service professionals in the experience industry. </a:t>
            </a:r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altLang="ja-JP" dirty="0" smtClean="0"/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ja-JP" baseline="0" dirty="0" smtClean="0"/>
              <a:t>Growing evidence of extravagance, excesses and exclusivity </a:t>
            </a:r>
            <a:endParaRPr lang="en-AU" altLang="ja-JP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60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individual</a:t>
            </a:r>
            <a:r>
              <a:rPr lang="en-US" baseline="0" dirty="0" smtClean="0"/>
              <a:t> who is afflicted with gratitude.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72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situation was heating up by 2014, with some high profile exposes.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BM crumbling under the weight of its own contradictions?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Plug n Play : 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adventure tourism style theme camps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Caveat wrote in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BMJ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his “A Brief History of Who Ruined Burning Man” that the concern over Plug n Play camps from 2014 was just the latest in a long serious of incursions ruining Burning Man, the first of which might have been those strangers who appeared before an 8 foot effigy raised on Baker Beach in 1986.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28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76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Vinci’s Workshop </a:t>
            </a:r>
            <a:r>
              <a:rPr lang="mr-I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 Art theme. </a:t>
            </a:r>
            <a:r>
              <a:rPr lang="en-US" sz="1200" dirty="0" smtClean="0"/>
              <a:t>Featured a Vitruvian Man with a </a:t>
            </a:r>
            <a:r>
              <a:rPr lang="en-US" sz="1200" dirty="0" smtClean="0"/>
              <a:t>piazza 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theme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partly responsive to the Plug N Play controversy and interrogated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Decommodification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role of entrepreneurs / philanthropy. 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Drew on renaissance arts patronage and guild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systems in an elaborate attempt to Illustrate how Burning Man operates to fund art through its grant / honorarium programs.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Reflexively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reaffirm the value of beleaguered principles. 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19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Ultimately art is </a:t>
            </a:r>
            <a:r>
              <a:rPr lang="en-US" baseline="0" dirty="0" err="1" smtClean="0"/>
              <a:t>redressive</a:t>
            </a:r>
            <a:r>
              <a:rPr lang="en-US" baseline="0" dirty="0" smtClean="0"/>
              <a:t> mechanism. Use examples . </a:t>
            </a:r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Bleachers, an art car built in </a:t>
            </a:r>
            <a:r>
              <a:rPr lang="en-US" baseline="0" dirty="0" smtClean="0"/>
              <a:t>Vancouver. Its </a:t>
            </a:r>
            <a:r>
              <a:rPr lang="en-US" baseline="0" dirty="0" smtClean="0"/>
              <a:t>principle creators behave like sportscasters radio DJ passing commentary on BRC. </a:t>
            </a:r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Eric Holt: "making people think a little bit about the paradox of Spectating and Creating, and the interplay between the two</a:t>
            </a:r>
            <a:r>
              <a:rPr lang="en-US" baseline="0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86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hape 89"/>
          <p:cNvSpPr>
            <a:spLocks noGrp="1" noRot="1" noChangeAspec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9218" name="Shape 9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POOP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Principles out of Place (POOP).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deep playa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Midburn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2018. Abject interactive art.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POOP project defiles the principles (framed as Ten Commandments) while at the same time upholding them.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unique art project: an absurd combination of a dark altar and a public toilet.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 and an upper compartments. The upper part is a toilet accessible by ladder. In the lower part, the human waste is collected and put on display in a large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plexiglass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container, onto which the names of the Ten Principles are printed, with a layout resembling the two Tables of the Law. The project features a soundtrack: Leonard Cohen’s farewell song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Want It Darker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 track with Biblical references) is played softly on repeat (thanks to B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No-One’s Ark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Midburn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 engineer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Halamit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Civil engineer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Midburn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2015. He had never been to BM or any festival –  “I came to consume, I didn't come with anything. I didn't even have a tent, I came with half bottle of rum.”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compelled to give something back to the community, to “ignite” others. “Let your internal fire Burn. Believe in yourself. Dream. Believe you can fulfill your dreams.”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40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89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Burning Man </a:t>
            </a:r>
            <a:r>
              <a:rPr lang="en-GB" dirty="0" smtClean="0"/>
              <a:t>is</a:t>
            </a:r>
            <a:r>
              <a:rPr lang="en-GB" baseline="0" dirty="0" smtClean="0"/>
              <a:t> a</a:t>
            </a:r>
            <a:r>
              <a:rPr lang="en-GB" dirty="0" smtClean="0"/>
              <a:t> highly contested</a:t>
            </a:r>
            <a:r>
              <a:rPr lang="en-GB" baseline="0" dirty="0" smtClean="0"/>
              <a:t> event</a:t>
            </a:r>
          </a:p>
          <a:p>
            <a:endParaRPr lang="en-GB" baseline="0" dirty="0" smtClean="0"/>
          </a:p>
          <a:p>
            <a:r>
              <a:rPr lang="en-GB" baseline="0" dirty="0" smtClean="0"/>
              <a:t>Participants arrive with disparate expectations, motivations, intentions, roles, practices</a:t>
            </a:r>
            <a:r>
              <a:rPr lang="mr-IN" baseline="0" dirty="0" smtClean="0"/>
              <a:t>…</a:t>
            </a:r>
            <a:r>
              <a:rPr lang="en-AU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baseline="0" dirty="0" smtClean="0"/>
              <a:t>The principles do rub up against each other,  collide and mutate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96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Conclude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Burning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 is a culture where collaborative and interactive art converts outsiders into insiders.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the distinction between “spectators” and “artists” / “consumers” and “makers” becomes fuzzy.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these examples illustrate, at Burning Man, collaborative and interactive art reaffirms the cultural worth of its beleaguered principles.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return to the paradox mentioned in the opening remarks. The principles are paradoxical. 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“Philosophy occurs when principles collide, and we should allow these Principles to interpret and interrogate one another.”  (LH)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garden of ideas Larry was tending was one of paradox. And when you consider that these ideas have flourished in an absolute desert you are closer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recognising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paradox that is fundamental to the entire enterprise. (abundance in a void)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AB0B8A-2F2E-9641-8DA7-59FD28C3A8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0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Evolution. </a:t>
            </a:r>
            <a:r>
              <a:rPr lang="en-GB" baseline="0" dirty="0" smtClean="0"/>
              <a:t>From outlaw / anarchist into a city and an organisation.</a:t>
            </a:r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This  “evolution” is subject to much internal debate</a:t>
            </a:r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52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37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What is the impact</a:t>
            </a:r>
            <a:r>
              <a:rPr lang="en-AU" baseline="0" dirty="0" smtClean="0"/>
              <a:t> of more and more new participants desiring to see their favourite DJs performing before the sickest backdrop ever?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17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Do rules, regulations, and </a:t>
            </a:r>
            <a:r>
              <a:rPr lang="en-US" baseline="0" dirty="0" err="1" smtClean="0"/>
              <a:t>organisational</a:t>
            </a:r>
            <a:r>
              <a:rPr lang="en-US" baseline="0" dirty="0" smtClean="0"/>
              <a:t> management ruin the immediacy and spontaneity integral to the early event?</a:t>
            </a:r>
          </a:p>
          <a:p>
            <a:pPr marL="0" marR="0" indent="0" algn="l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Was Burning Man better last year?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11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Wind back - The scourge of the spectator -  Spectacle controversy  </a:t>
            </a:r>
          </a:p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13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Temple. Are they spectating or participating?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3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“Jones Around the World”: BM came in at number five after Coachella, EDC,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Bonaroo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Ultra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28D51-4BEC-AB46-8126-AE3010185E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5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547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38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88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6" y="5"/>
            <a:ext cx="12191999" cy="5135431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121909" tIns="0" rIns="60954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63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58480" tIns="0" rIns="60954" bIns="0" anchor="b"/>
          <a:lstStyle>
            <a:lvl1pPr marL="0" indent="0" algn="l">
              <a:buNone/>
              <a:defRPr sz="2700">
                <a:solidFill>
                  <a:srgbClr val="FFFFFF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12.12.18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078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12.12.18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778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121909" tIns="0" rIns="121909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63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95054" tIns="0" rIns="60954" bIns="0" anchor="t"/>
          <a:lstStyle>
            <a:lvl1pPr marL="0" indent="0">
              <a:buNone/>
              <a:defRPr sz="2700">
                <a:solidFill>
                  <a:srgbClr val="FFFFFF"/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12.12.18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40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121909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12.12.18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4154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98989"/>
            <a:ext cx="5386917" cy="715355"/>
          </a:xfrm>
        </p:spPr>
        <p:txBody>
          <a:bodyPr lIns="195054" anchor="ctr"/>
          <a:lstStyle>
            <a:lvl1pPr marL="0" indent="0">
              <a:buNone/>
              <a:defRPr sz="3100" b="1" cap="all" baseline="0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698989"/>
            <a:ext cx="5389033" cy="715355"/>
          </a:xfrm>
        </p:spPr>
        <p:txBody>
          <a:bodyPr lIns="195054" anchor="ctr"/>
          <a:lstStyle>
            <a:lvl1pPr marL="0" indent="0">
              <a:buNone/>
              <a:defRPr sz="3100" b="1" cap="all" baseline="0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449512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12.12.18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8325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12.12.18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7304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12.12.18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8308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97528" rIns="60954" bIns="0" rtlCol="0" anchor="b">
            <a:normAutofit/>
            <a:sp3d prstMaterial="matte"/>
          </a:bodyPr>
          <a:lstStyle>
            <a:lvl1pPr algn="l">
              <a:defRPr sz="27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9" y="1743135"/>
            <a:ext cx="7894188" cy="455888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730019"/>
            <a:ext cx="3291840" cy="4572000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12.12.18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6577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884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7" y="155448"/>
            <a:ext cx="3366867" cy="978408"/>
          </a:xfrm>
        </p:spPr>
        <p:txBody>
          <a:bodyPr lIns="97528" bIns="0" anchor="b">
            <a:sp3d prstMaterial="matte"/>
          </a:bodyPr>
          <a:lstStyle>
            <a:lvl1pPr algn="l">
              <a:defRPr sz="27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746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4300"/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12.12.18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32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12.12.18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8799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8863589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0"/>
            <a:ext cx="2540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12.12.18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4417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1182205" y="531200"/>
            <a:ext cx="9827599" cy="11432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1206571" y="1994467"/>
            <a:ext cx="4746799" cy="45732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6238910" y="1994467"/>
            <a:ext cx="4746799" cy="45732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28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134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59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95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447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03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04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803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B32BF-B913-FE42-BEA6-E87F50057C19}" type="datetimeFigureOut">
              <a:rPr lang="fr-FR" smtClean="0"/>
              <a:t>12.12.18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404A8-D7A7-684A-B864-A33E22BEAC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51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6" y="0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00">
              <a:solidFill>
                <a:prstClr val="white"/>
              </a:solidFill>
              <a:latin typeface="Corbel"/>
              <a:sym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5"/>
            <a:ext cx="10972800" cy="1251063"/>
          </a:xfrm>
          <a:prstGeom prst="rect">
            <a:avLst/>
          </a:prstGeom>
        </p:spPr>
        <p:txBody>
          <a:bodyPr vert="horz" lIns="121909" tIns="60954" rIns="60954" bIns="60954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5195"/>
            <a:ext cx="10972800" cy="4625609"/>
          </a:xfrm>
          <a:prstGeom prst="rect">
            <a:avLst/>
          </a:prstGeom>
        </p:spPr>
        <p:txBody>
          <a:bodyPr vert="horz" lIns="73146" tIns="121909" rIns="121909" bIns="60954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46288" tIns="60954" rIns="60954" bIns="0" rtlCol="0" anchor="b"/>
          <a:lstStyle>
            <a:lvl1pPr algn="l" eaLnBrk="1" latinLnBrk="0" hangingPunct="1">
              <a:defRPr kumimoji="0" sz="16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C3A134-F1C3-464B-BF47-54DC2DE08F52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Arial" charset="0"/>
                <a:cs typeface="Arial" charset="0"/>
                <a:sym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12.12.18</a:t>
            </a:fld>
            <a:endParaRPr lang="en-US" dirty="0">
              <a:solidFill>
                <a:prstClr val="black">
                  <a:tint val="9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801" y="6476999"/>
            <a:ext cx="7343625" cy="274320"/>
          </a:xfrm>
          <a:prstGeom prst="rect">
            <a:avLst/>
          </a:prstGeom>
        </p:spPr>
        <p:txBody>
          <a:bodyPr vert="horz" lIns="60954" tIns="60954" rIns="60954" bIns="0" rtlCol="0" anchor="b"/>
          <a:lstStyle>
            <a:lvl1pPr algn="l" eaLnBrk="1" latinLnBrk="0" hangingPunct="1">
              <a:defRPr kumimoji="0" sz="16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196" y="6476999"/>
            <a:ext cx="978485" cy="274320"/>
          </a:xfrm>
          <a:prstGeom prst="rect">
            <a:avLst/>
          </a:prstGeom>
        </p:spPr>
        <p:txBody>
          <a:bodyPr vert="horz" lIns="121909" tIns="60954" rIns="121909" bIns="0" rtlCol="0" anchor="b"/>
          <a:lstStyle>
            <a:lvl1pPr algn="r" eaLnBrk="1" latinLnBrk="0" hangingPunct="1">
              <a:defRPr kumimoji="0" sz="16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F39E-9C37-485F-AC97-16BB4BDF9F49}" type="slidenum">
              <a:rPr lang="en-US" smtClean="0">
                <a:solidFill>
                  <a:prstClr val="black">
                    <a:tint val="95000"/>
                  </a:prstClr>
                </a:solidFill>
                <a:latin typeface="Arial" charset="0"/>
                <a:cs typeface="Arial" charset="0"/>
                <a:sym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2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60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585157" indent="-426677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75264" indent="-365726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328795" indent="-304768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21374" indent="-243817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760" indent="-243817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7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169960" indent="-243817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158" indent="-243817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706352" indent="-243817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2974552" indent="-243817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9.png"/><Relationship Id="rId6" Type="http://schemas.openxmlformats.org/officeDocument/2006/relationships/image" Target="../media/image30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6.jpe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aya-Du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076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063499"/>
            <a:ext cx="9964327" cy="23876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800" b="1" spc="15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ea typeface="Calibri" charset="0"/>
                <a:cs typeface="Avenir Black"/>
              </a:rPr>
              <a:t>Art</a:t>
            </a:r>
            <a:r>
              <a:rPr lang="en-US" sz="4800" b="1" spc="15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ea typeface="Calibri" charset="0"/>
                <a:cs typeface="Avenir Black"/>
              </a:rPr>
              <a:t>, Drama &amp; Redress </a:t>
            </a:r>
            <a:r>
              <a:rPr lang="en-US" sz="4800" b="1" spc="15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ea typeface="Calibri" charset="0"/>
                <a:cs typeface="Avenir Black"/>
              </a:rPr>
              <a:t>in Burner Culture</a:t>
            </a:r>
            <a:r>
              <a:rPr lang="fr-FR" sz="4400" b="1" spc="15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ea typeface="Calibri" charset="0"/>
                <a:cs typeface="Avenir Black"/>
              </a:rPr>
              <a:t/>
            </a:r>
            <a:br>
              <a:rPr lang="fr-FR" sz="4400" b="1" spc="15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ea typeface="Calibri" charset="0"/>
                <a:cs typeface="Avenir Black"/>
              </a:rPr>
            </a:br>
            <a:r>
              <a:rPr lang="fr-FR" sz="4400" b="1" spc="15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venir Black"/>
                <a:ea typeface="Calibri" charset="0"/>
                <a:cs typeface="Avenir Black"/>
              </a:rPr>
              <a:t> </a:t>
            </a:r>
            <a:endParaRPr lang="fr-FR" sz="4400" b="1" spc="15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venir Black"/>
              <a:cs typeface="Avenir Black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70362" y="5562620"/>
            <a:ext cx="7338424" cy="1655763"/>
          </a:xfrm>
        </p:spPr>
        <p:txBody>
          <a:bodyPr vert="horz" lIns="91434" tIns="45718" rIns="91434" bIns="45718" rtlCol="0" anchor="t">
            <a:normAutofit/>
          </a:bodyPr>
          <a:lstStyle/>
          <a:p>
            <a:r>
              <a:rPr lang="fr-FR" b="1" dirty="0" smtClean="0">
                <a:solidFill>
                  <a:srgbClr val="0D0D0D"/>
                </a:solidFill>
                <a:latin typeface="Calibri"/>
                <a:cs typeface="Calibri"/>
              </a:rPr>
              <a:t>Graham </a:t>
            </a:r>
            <a:r>
              <a:rPr lang="fr-FR" b="1" dirty="0">
                <a:solidFill>
                  <a:srgbClr val="0D0D0D"/>
                </a:solidFill>
                <a:latin typeface="Calibri"/>
                <a:cs typeface="Calibri"/>
              </a:rPr>
              <a:t>St </a:t>
            </a:r>
            <a:r>
              <a:rPr lang="fr-FR" b="1" dirty="0" smtClean="0">
                <a:solidFill>
                  <a:srgbClr val="0D0D0D"/>
                </a:solidFill>
                <a:latin typeface="Calibri"/>
                <a:cs typeface="Calibri"/>
              </a:rPr>
              <a:t>John</a:t>
            </a:r>
            <a:r>
              <a:rPr lang="fr-FR" b="1" dirty="0">
                <a:solidFill>
                  <a:srgbClr val="0D0D0D"/>
                </a:solidFill>
                <a:latin typeface="Calibri"/>
                <a:cs typeface="Calibri"/>
              </a:rPr>
              <a:t> </a:t>
            </a:r>
          </a:p>
          <a:p>
            <a:r>
              <a:rPr lang="en-US" b="1" spc="150" dirty="0" err="1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Calibri" charset="0"/>
                <a:cs typeface="Calibri"/>
              </a:rPr>
              <a:t>Université</a:t>
            </a:r>
            <a:r>
              <a:rPr lang="en-US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Calibri" charset="0"/>
                <a:cs typeface="Calibri"/>
              </a:rPr>
              <a:t> de Fribourg</a:t>
            </a:r>
          </a:p>
        </p:txBody>
      </p:sp>
    </p:spTree>
    <p:extLst>
      <p:ext uri="{BB962C8B-B14F-4D97-AF65-F5344CB8AC3E}">
        <p14:creationId xmlns:p14="http://schemas.microsoft.com/office/powerpoint/2010/main" val="196785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jones around the wor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02" y="1425948"/>
            <a:ext cx="7399293" cy="554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68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Wings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65" y="198545"/>
            <a:ext cx="11462261" cy="7163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791" y="2179458"/>
            <a:ext cx="18464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AU" sz="2000" dirty="0" smtClean="0"/>
              <a:t>2017 </a:t>
            </a:r>
            <a:r>
              <a:rPr lang="en-AU" sz="2000" dirty="0" err="1" smtClean="0"/>
              <a:t>Eurowings</a:t>
            </a:r>
            <a:r>
              <a:rPr lang="en-AU" sz="2000" dirty="0" smtClean="0"/>
              <a:t> inflight magazine</a:t>
            </a:r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“What </a:t>
            </a:r>
            <a:r>
              <a:rPr lang="en-AU" sz="2000" dirty="0"/>
              <a:t>festival should I go to this year</a:t>
            </a:r>
            <a:r>
              <a:rPr lang="en-AU" sz="2000" dirty="0" smtClean="0"/>
              <a:t>?”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2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-155244"/>
            <a:ext cx="9827599" cy="1143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Tourists</a:t>
            </a:r>
            <a:endParaRPr lang="en-US" sz="3600" dirty="0"/>
          </a:p>
        </p:txBody>
      </p:sp>
      <p:pic>
        <p:nvPicPr>
          <p:cNvPr id="7" name="Picture 2" descr="mother r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94" y="1465165"/>
            <a:ext cx="4810319" cy="360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ashion mode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20" y="1619447"/>
            <a:ext cx="5064691" cy="31792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5255" y="4798671"/>
            <a:ext cx="90426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178">
              <a:buFont typeface="Arial"/>
              <a:buChar char="•"/>
              <a:defRPr/>
            </a:pPr>
            <a:endParaRPr lang="en-AU" dirty="0"/>
          </a:p>
          <a:p>
            <a:pPr marL="342900" indent="-342900" defTabSz="457178">
              <a:buFont typeface="Arial"/>
              <a:buChar char="•"/>
              <a:defRPr/>
            </a:pPr>
            <a:r>
              <a:rPr lang="en-AU" dirty="0"/>
              <a:t>Tourists </a:t>
            </a:r>
            <a:r>
              <a:rPr lang="mr-IN" dirty="0"/>
              <a:t>–</a:t>
            </a:r>
            <a:r>
              <a:rPr lang="en-AU" dirty="0"/>
              <a:t> </a:t>
            </a:r>
            <a:r>
              <a:rPr lang="en-AU" dirty="0" smtClean="0"/>
              <a:t>the standard myth is that </a:t>
            </a:r>
            <a:r>
              <a:rPr lang="en-AU" dirty="0"/>
              <a:t>tourists are ravenous consumers of the spectacle, gawkers, </a:t>
            </a:r>
            <a:r>
              <a:rPr lang="en-AU" dirty="0" err="1"/>
              <a:t>drainbows</a:t>
            </a:r>
            <a:r>
              <a:rPr lang="en-AU" dirty="0" smtClean="0"/>
              <a:t>, unprincipled </a:t>
            </a:r>
            <a:r>
              <a:rPr lang="en-AU" dirty="0"/>
              <a:t>actors, </a:t>
            </a:r>
            <a:r>
              <a:rPr lang="en-AU" altLang="ja-JP" dirty="0" smtClean="0"/>
              <a:t>holding </a:t>
            </a:r>
            <a:r>
              <a:rPr lang="en-AU" altLang="ja-JP" dirty="0"/>
              <a:t>parity with the </a:t>
            </a:r>
            <a:r>
              <a:rPr lang="en-GB" altLang="ja-JP" i="1" dirty="0" err="1" smtClean="0"/>
              <a:t>flâneur</a:t>
            </a:r>
            <a:r>
              <a:rPr lang="en-AU" altLang="ja-JP" dirty="0" smtClean="0"/>
              <a:t>.</a:t>
            </a:r>
          </a:p>
          <a:p>
            <a:pPr marL="342900" indent="-342900" defTabSz="457178">
              <a:buFont typeface="Arial"/>
              <a:buChar char="•"/>
              <a:defRPr/>
            </a:pPr>
            <a:endParaRPr lang="en-AU" altLang="ja-JP" dirty="0" smtClean="0"/>
          </a:p>
          <a:p>
            <a:pPr marL="342900" indent="-342900" defTabSz="457178">
              <a:buFont typeface="Arial"/>
              <a:buChar char="•"/>
              <a:defRPr/>
            </a:pPr>
            <a:r>
              <a:rPr lang="en-AU" altLang="ja-JP" dirty="0" smtClean="0"/>
              <a:t>Exclusivity - Did Burning Man become a </a:t>
            </a:r>
            <a:r>
              <a:rPr lang="en-AU" altLang="ja-JP" dirty="0"/>
              <a:t>carnival for elites, a playground for the wealthy, luxury hedonism on </a:t>
            </a:r>
            <a:r>
              <a:rPr lang="en-AU" altLang="ja-JP" dirty="0" smtClean="0"/>
              <a:t>demand?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60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245" y="205139"/>
            <a:ext cx="9827599" cy="1143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Artists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994467"/>
            <a:ext cx="4746799" cy="4573200"/>
          </a:xfrm>
        </p:spPr>
        <p:txBody>
          <a:bodyPr/>
          <a:lstStyle/>
          <a:p>
            <a:r>
              <a:rPr lang="en-AU" altLang="ja-JP" dirty="0" smtClean="0"/>
              <a:t>The tourist is </a:t>
            </a:r>
            <a:r>
              <a:rPr lang="en-AU" altLang="ja-JP" dirty="0"/>
              <a:t>imagined as the </a:t>
            </a:r>
            <a:r>
              <a:rPr lang="en-AU" altLang="ja-JP" dirty="0" smtClean="0"/>
              <a:t>absolute </a:t>
            </a:r>
            <a:r>
              <a:rPr lang="en-AU" altLang="ja-JP" i="1" dirty="0" smtClean="0"/>
              <a:t>other</a:t>
            </a:r>
            <a:r>
              <a:rPr lang="en-AU" altLang="ja-JP" dirty="0" smtClean="0"/>
              <a:t> </a:t>
            </a:r>
            <a:r>
              <a:rPr lang="en-AU" altLang="ja-JP" dirty="0"/>
              <a:t>to the </a:t>
            </a:r>
            <a:r>
              <a:rPr lang="en-AU" altLang="ja-JP" dirty="0" smtClean="0"/>
              <a:t>artist, the pilgrim, the maker, participant, the volunteer, the Burner. </a:t>
            </a:r>
            <a:endParaRPr lang="en-US" dirty="0"/>
          </a:p>
        </p:txBody>
      </p:sp>
      <p:pic>
        <p:nvPicPr>
          <p:cNvPr id="6" name="Picture 5" descr="DSC008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36" y="1663436"/>
            <a:ext cx="6942372" cy="462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2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205" y="341635"/>
            <a:ext cx="9827599" cy="11432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Plug n Play</a:t>
            </a:r>
            <a:endParaRPr lang="en-US" sz="4400" dirty="0"/>
          </a:p>
        </p:txBody>
      </p:sp>
      <p:pic>
        <p:nvPicPr>
          <p:cNvPr id="7" name="Picture 1" descr="touris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71" y="1484835"/>
            <a:ext cx="91440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YT - Bilton - sherpagate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71" y="2807068"/>
            <a:ext cx="4170552" cy="40509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80877" y="3345341"/>
            <a:ext cx="53289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AU" sz="1800" dirty="0" smtClean="0"/>
              <a:t>NYT 2014 reports on RV </a:t>
            </a:r>
            <a:r>
              <a:rPr lang="en-AU" sz="1800" dirty="0"/>
              <a:t>enclaves, with $25K per head services, including  private jets, luxury trailers and “</a:t>
            </a:r>
            <a:r>
              <a:rPr lang="en-AU" sz="1800" dirty="0" err="1" smtClean="0"/>
              <a:t>sherpas</a:t>
            </a:r>
            <a:endParaRPr lang="en-AU" sz="1800" dirty="0" smtClean="0"/>
          </a:p>
          <a:p>
            <a:pPr marL="285750" indent="-285750">
              <a:buFont typeface="Arial"/>
              <a:buChar char="•"/>
            </a:pPr>
            <a:r>
              <a:rPr lang="en-AU" altLang="ja-JP" dirty="0" smtClean="0"/>
              <a:t>“</a:t>
            </a:r>
            <a:r>
              <a:rPr lang="en-AU" altLang="ja-JP" dirty="0" err="1" smtClean="0"/>
              <a:t>Burnerprenuers</a:t>
            </a:r>
            <a:r>
              <a:rPr lang="en-AU" altLang="ja-JP" dirty="0" smtClean="0"/>
              <a:t>”: service professionals in the experience industry, and the outsourcing of principles.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82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“</a:t>
            </a:r>
            <a:r>
              <a:rPr lang="en-US" sz="4000" dirty="0" err="1"/>
              <a:t>S</a:t>
            </a:r>
            <a:r>
              <a:rPr lang="en-US" sz="4000" dirty="0" err="1" smtClean="0"/>
              <a:t>herpagate</a:t>
            </a:r>
            <a:r>
              <a:rPr lang="en-US" sz="4000" dirty="0" smtClean="0"/>
              <a:t>”: Social Drama (Victor Turner</a:t>
            </a:r>
            <a:r>
              <a:rPr lang="en-US" sz="4000" dirty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302" y="1403468"/>
            <a:ext cx="7139711" cy="558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>
              <a:defRPr/>
            </a:pPr>
            <a:r>
              <a:rPr lang="en-AU" sz="2000" dirty="0" smtClean="0"/>
              <a:t>Social </a:t>
            </a:r>
            <a:r>
              <a:rPr lang="en-AU" sz="2000" dirty="0"/>
              <a:t>Drama a process of </a:t>
            </a:r>
            <a:r>
              <a:rPr lang="en-AU" sz="2000" dirty="0" smtClean="0"/>
              <a:t>conflict </a:t>
            </a:r>
            <a:r>
              <a:rPr lang="en-AU" sz="2000" dirty="0"/>
              <a:t>resolution, with </a:t>
            </a:r>
            <a:r>
              <a:rPr lang="en-AU" sz="2000" dirty="0" smtClean="0"/>
              <a:t>4 phases</a:t>
            </a:r>
            <a:r>
              <a:rPr lang="en-AU" sz="2000" dirty="0"/>
              <a:t>:</a:t>
            </a:r>
          </a:p>
          <a:p>
            <a:pPr defTabSz="457178">
              <a:defRPr/>
            </a:pPr>
            <a:endParaRPr lang="en-AU" sz="2000" dirty="0"/>
          </a:p>
          <a:p>
            <a:pPr defTabSz="457178">
              <a:defRPr/>
            </a:pPr>
            <a:r>
              <a:rPr lang="en-AU" sz="2000" b="1" dirty="0"/>
              <a:t>Breach</a:t>
            </a:r>
            <a:r>
              <a:rPr lang="en-AU" sz="2000" dirty="0"/>
              <a:t>. Conflict begins with a breach of rules, norms or principles. [NYT </a:t>
            </a:r>
            <a:r>
              <a:rPr lang="en-AU" sz="2000" dirty="0" smtClean="0"/>
              <a:t>exposes of luxury concierge services ]  </a:t>
            </a:r>
            <a:endParaRPr lang="en-AU" sz="2000" dirty="0"/>
          </a:p>
          <a:p>
            <a:pPr defTabSz="457178">
              <a:defRPr/>
            </a:pPr>
            <a:endParaRPr lang="en-AU" sz="2000" b="1" dirty="0" smtClean="0"/>
          </a:p>
          <a:p>
            <a:pPr defTabSz="457178">
              <a:defRPr/>
            </a:pPr>
            <a:r>
              <a:rPr lang="en-AU" sz="2000" b="1" dirty="0" smtClean="0"/>
              <a:t>Crisis</a:t>
            </a:r>
            <a:r>
              <a:rPr lang="en-AU" sz="2000" dirty="0"/>
              <a:t>. The situation escalates into a controversy involving the wider community [camp </a:t>
            </a:r>
            <a:r>
              <a:rPr lang="en-AU" sz="2000" dirty="0" smtClean="0"/>
              <a:t>placement “scandal” </a:t>
            </a:r>
            <a:r>
              <a:rPr lang="en-AU" sz="2000" dirty="0">
                <a:sym typeface="Wingdings"/>
              </a:rPr>
              <a:t> </a:t>
            </a:r>
            <a:r>
              <a:rPr lang="en-AU" sz="2000" dirty="0"/>
              <a:t>“</a:t>
            </a:r>
            <a:r>
              <a:rPr lang="en-AU" sz="2000" dirty="0" err="1"/>
              <a:t>sherpagate</a:t>
            </a:r>
            <a:r>
              <a:rPr lang="en-AU" sz="2000" dirty="0"/>
              <a:t>”] </a:t>
            </a:r>
          </a:p>
          <a:p>
            <a:pPr defTabSz="457178">
              <a:defRPr/>
            </a:pPr>
            <a:endParaRPr lang="en-AU" sz="2000" dirty="0"/>
          </a:p>
          <a:p>
            <a:pPr defTabSz="457178">
              <a:defRPr/>
            </a:pPr>
            <a:r>
              <a:rPr lang="en-AU" sz="2000" b="1" dirty="0"/>
              <a:t>Redress</a:t>
            </a:r>
            <a:r>
              <a:rPr lang="en-AU" sz="2000" dirty="0"/>
              <a:t>. The building crisis triggers </a:t>
            </a:r>
            <a:r>
              <a:rPr lang="en-AU" sz="2000" dirty="0" err="1"/>
              <a:t>redressive</a:t>
            </a:r>
            <a:r>
              <a:rPr lang="en-AU" sz="2000" dirty="0"/>
              <a:t> mechanisms, “ranging from informal arbitration to elaborate rituals, that result either in healing the breach or public recognition of its irremediable character” (Turner 1985: 74)</a:t>
            </a:r>
            <a:r>
              <a:rPr lang="en-US" dirty="0"/>
              <a:t>. Turner explored the reflexive value of cultural performances. [art themes and </a:t>
            </a:r>
            <a:r>
              <a:rPr lang="en-US" dirty="0" smtClean="0"/>
              <a:t>art projects </a:t>
            </a:r>
            <a:r>
              <a:rPr lang="en-US" dirty="0"/>
              <a:t>interrogate values and acculturate]</a:t>
            </a:r>
          </a:p>
          <a:p>
            <a:pPr defTabSz="457178">
              <a:defRPr/>
            </a:pPr>
            <a:endParaRPr lang="en-AU" sz="2000" dirty="0"/>
          </a:p>
          <a:p>
            <a:pPr defTabSz="457178">
              <a:defRPr/>
            </a:pPr>
            <a:r>
              <a:rPr lang="en-AU" sz="2000" b="1" dirty="0"/>
              <a:t>Resolution</a:t>
            </a:r>
            <a:r>
              <a:rPr lang="en-AU" sz="2000" dirty="0"/>
              <a:t>. Either in the form of </a:t>
            </a:r>
            <a:r>
              <a:rPr lang="en-AU" sz="2000" i="1" dirty="0"/>
              <a:t>reintegration</a:t>
            </a:r>
            <a:r>
              <a:rPr lang="en-AU" sz="2000" dirty="0"/>
              <a:t> (a return to pre-breach values) or schism (e.g. splinter or breakoff groups).</a:t>
            </a:r>
            <a:endParaRPr lang="en-US" dirty="0"/>
          </a:p>
          <a:p>
            <a:endParaRPr lang="en-US" dirty="0"/>
          </a:p>
        </p:txBody>
      </p:sp>
      <p:pic>
        <p:nvPicPr>
          <p:cNvPr id="17" name="Picture 16" descr="lear-jet-bm-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84" y="1706459"/>
            <a:ext cx="5086615" cy="31726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096266" y="4879094"/>
            <a:ext cx="293483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the cover of </a:t>
            </a:r>
            <a:r>
              <a:rPr lang="en-US" i="1" dirty="0"/>
              <a:t>Bloomberg </a:t>
            </a:r>
            <a:r>
              <a:rPr lang="en-US" i="1" dirty="0" err="1"/>
              <a:t>Businessweek</a:t>
            </a:r>
            <a:r>
              <a:rPr lang="en-US" dirty="0"/>
              <a:t>, "The Billionaires at Burning Man," 5 Feb 2015.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10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Da Vinci’s Workshop</a:t>
            </a:r>
            <a:endParaRPr lang="en-US" sz="40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0" y="1773237"/>
            <a:ext cx="5384800" cy="462438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2016. Da </a:t>
            </a:r>
            <a:r>
              <a:rPr lang="en-US" sz="2000" dirty="0"/>
              <a:t>Vinci’s </a:t>
            </a:r>
            <a:r>
              <a:rPr lang="en-US" sz="2000" dirty="0" smtClean="0"/>
              <a:t>Workshop. Art </a:t>
            </a:r>
            <a:r>
              <a:rPr lang="en-US" sz="2000" dirty="0"/>
              <a:t>theme </a:t>
            </a:r>
            <a:r>
              <a:rPr lang="en-US" sz="2000" dirty="0" smtClean="0"/>
              <a:t>partly </a:t>
            </a:r>
            <a:r>
              <a:rPr lang="en-US" sz="2000" dirty="0"/>
              <a:t>responsive to the </a:t>
            </a:r>
            <a:r>
              <a:rPr lang="en-US" sz="2000" dirty="0" smtClean="0"/>
              <a:t>“Plug </a:t>
            </a:r>
            <a:r>
              <a:rPr lang="en-US" sz="2000" dirty="0"/>
              <a:t>N </a:t>
            </a:r>
            <a:r>
              <a:rPr lang="en-US" sz="2000" dirty="0" smtClean="0"/>
              <a:t>Play” controversy.</a:t>
            </a:r>
          </a:p>
          <a:p>
            <a:endParaRPr lang="en-US" sz="2000" dirty="0" smtClean="0"/>
          </a:p>
          <a:p>
            <a:r>
              <a:rPr lang="en-US" sz="2000" dirty="0" smtClean="0"/>
              <a:t>Meditation on the </a:t>
            </a:r>
            <a:r>
              <a:rPr lang="en-US" sz="2000" dirty="0"/>
              <a:t>role of entrepreneurs / </a:t>
            </a:r>
            <a:r>
              <a:rPr lang="en-US" sz="2000" dirty="0" smtClean="0"/>
              <a:t>philanthropy at Burning Man.  (interrogating </a:t>
            </a:r>
            <a:r>
              <a:rPr lang="en-US" sz="2000" dirty="0" err="1" smtClean="0"/>
              <a:t>Decommodification</a:t>
            </a:r>
            <a:r>
              <a:rPr lang="en-US" sz="2000" dirty="0" smtClean="0"/>
              <a:t>).</a:t>
            </a:r>
          </a:p>
          <a:p>
            <a:endParaRPr lang="en-US" sz="2000" dirty="0" smtClean="0"/>
          </a:p>
          <a:p>
            <a:r>
              <a:rPr lang="en-US" sz="2000" dirty="0" smtClean="0"/>
              <a:t>Drew parallels with Italian renaissance </a:t>
            </a:r>
            <a:r>
              <a:rPr lang="en-US" sz="2000" dirty="0"/>
              <a:t>arts patronage </a:t>
            </a:r>
            <a:r>
              <a:rPr lang="en-US" sz="2000" dirty="0" smtClean="0"/>
              <a:t>in </a:t>
            </a:r>
            <a:r>
              <a:rPr lang="en-US" sz="2000" dirty="0"/>
              <a:t>an elaborate attempt to Illustrate how </a:t>
            </a:r>
            <a:r>
              <a:rPr lang="en-US" sz="2000" dirty="0" smtClean="0"/>
              <a:t>the Burning </a:t>
            </a:r>
            <a:r>
              <a:rPr lang="en-US" sz="2000" dirty="0"/>
              <a:t>Man </a:t>
            </a:r>
            <a:r>
              <a:rPr lang="en-US" sz="2000" dirty="0" smtClean="0"/>
              <a:t>Project funds artists </a:t>
            </a:r>
            <a:r>
              <a:rPr lang="en-US" sz="2000" dirty="0"/>
              <a:t>through its grant / honorarium programs. </a:t>
            </a:r>
            <a:endParaRPr lang="en-US" sz="2000" dirty="0" smtClean="0"/>
          </a:p>
          <a:p>
            <a:endParaRPr lang="en-US" sz="2000" dirty="0"/>
          </a:p>
          <a:p>
            <a:pPr marL="158480" indent="0">
              <a:buNone/>
            </a:pPr>
            <a:endParaRPr lang="en-US" dirty="0"/>
          </a:p>
        </p:txBody>
      </p:sp>
      <p:pic>
        <p:nvPicPr>
          <p:cNvPr id="9" name="Picture 8" descr="da vin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96" y="1773237"/>
            <a:ext cx="6750352" cy="46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9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e Bleach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The Bleache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3409" y="1603520"/>
            <a:ext cx="7005974" cy="5254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186" y="699411"/>
            <a:ext cx="26625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chemeClr val="accent1"/>
                </a:solidFill>
              </a:rPr>
              <a:t>The Bleachers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7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hape 92"/>
          <p:cNvSpPr txBox="1">
            <a:spLocks noGrp="1"/>
          </p:cNvSpPr>
          <p:nvPr>
            <p:ph type="title"/>
          </p:nvPr>
        </p:nvSpPr>
        <p:spPr>
          <a:xfrm>
            <a:off x="639234" y="381000"/>
            <a:ext cx="9825567" cy="1143000"/>
          </a:xfrm>
        </p:spPr>
        <p:txBody>
          <a:bodyPr/>
          <a:lstStyle/>
          <a:p>
            <a:pPr>
              <a:spcBef>
                <a:spcPct val="0"/>
              </a:spcBef>
              <a:buClr>
                <a:srgbClr val="FFFFFF"/>
              </a:buClr>
            </a:pP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Raleway"/>
                <a:cs typeface="Arial" charset="0"/>
                <a:sym typeface="Raleway"/>
              </a:rPr>
              <a:t>Principles </a:t>
            </a:r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Raleway"/>
                <a:cs typeface="Arial" charset="0"/>
                <a:sym typeface="Raleway"/>
              </a:rPr>
              <a:t>Out Of Place (POOP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Raleway"/>
                <a:cs typeface="Arial" charset="0"/>
                <a:sym typeface="Raleway"/>
              </a:rPr>
              <a:t>) @ </a:t>
            </a:r>
            <a:r>
              <a:rPr lang="en-US" sz="3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Raleway"/>
                <a:cs typeface="Arial" charset="0"/>
                <a:sym typeface="Raleway"/>
              </a:rPr>
              <a:t>Midburn</a:t>
            </a:r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Raleway"/>
                <a:cs typeface="Arial" charset="0"/>
                <a:sym typeface="Raleway"/>
              </a:rPr>
              <a:t> 2018</a:t>
            </a:r>
            <a:endParaRPr lang="en-US" sz="3200" dirty="0">
              <a:solidFill>
                <a:schemeClr val="accent1">
                  <a:lumMod val="40000"/>
                  <a:lumOff val="60000"/>
                </a:schemeClr>
              </a:solidFill>
              <a:latin typeface="Raleway"/>
              <a:cs typeface="Arial" charset="0"/>
              <a:sym typeface="Raleway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101600" y="1905000"/>
            <a:ext cx="4684059" cy="4573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600" dirty="0"/>
          </a:p>
          <a:p>
            <a:r>
              <a:rPr lang="en-US" sz="1600" dirty="0" smtClean="0"/>
              <a:t>Abject </a:t>
            </a:r>
            <a:r>
              <a:rPr lang="en-US" sz="1600" dirty="0"/>
              <a:t>i</a:t>
            </a:r>
            <a:r>
              <a:rPr lang="en-US" sz="1600" dirty="0" smtClean="0"/>
              <a:t>nteractive art.</a:t>
            </a:r>
          </a:p>
          <a:p>
            <a:r>
              <a:rPr lang="en-US" sz="1600" dirty="0" smtClean="0"/>
              <a:t>The POOP project defiles the principles (framed as Ten Commandments) while at the same time upholding them.</a:t>
            </a:r>
            <a:endParaRPr lang="en-US" sz="1600" dirty="0"/>
          </a:p>
        </p:txBody>
      </p:sp>
      <p:pic>
        <p:nvPicPr>
          <p:cNvPr id="5122" name="Picture 2" descr="IMG_20180517_03365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201" y="1996016"/>
            <a:ext cx="3765551" cy="458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IMG_20180517_03381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4400" y="2006600"/>
            <a:ext cx="364913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po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9055"/>
            <a:ext cx="4775201" cy="26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0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75" y="373144"/>
            <a:ext cx="9827599" cy="1143200"/>
          </a:xfrm>
        </p:spPr>
        <p:txBody>
          <a:bodyPr>
            <a:normAutofit/>
          </a:bodyPr>
          <a:lstStyle/>
          <a:p>
            <a:r>
              <a:rPr lang="en-US" sz="3600" dirty="0"/>
              <a:t>“</a:t>
            </a:r>
            <a:r>
              <a:rPr lang="en-US" sz="3600" dirty="0" smtClean="0"/>
              <a:t>No</a:t>
            </a:r>
            <a:r>
              <a:rPr lang="en-US" sz="3600" dirty="0"/>
              <a:t>-One’s </a:t>
            </a:r>
            <a:r>
              <a:rPr lang="en-US" sz="3600" dirty="0" smtClean="0"/>
              <a:t>Ark</a:t>
            </a:r>
            <a:r>
              <a:rPr lang="en-US" sz="3600" dirty="0"/>
              <a:t>”</a:t>
            </a:r>
            <a:r>
              <a:rPr lang="en-US" sz="3600" dirty="0" smtClean="0"/>
              <a:t> </a:t>
            </a:r>
            <a:r>
              <a:rPr lang="en-US" sz="3600" dirty="0"/>
              <a:t>(</a:t>
            </a:r>
            <a:r>
              <a:rPr lang="en-US" sz="3600" dirty="0" err="1"/>
              <a:t>Midburn</a:t>
            </a:r>
            <a:r>
              <a:rPr lang="en-US" sz="3600" dirty="0"/>
              <a:t> 2016)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415" y="1532461"/>
            <a:ext cx="4635973" cy="4459321"/>
          </a:xfrm>
        </p:spPr>
        <p:txBody>
          <a:bodyPr vert="horz" lIns="73146" tIns="121909" rIns="121909" bIns="60954" rtlCol="0" anchor="t">
            <a:noAutofit/>
          </a:bodyPr>
          <a:lstStyle/>
          <a:p>
            <a:r>
              <a:rPr lang="en-US" sz="2000" dirty="0">
                <a:latin typeface="Cambria"/>
                <a:cs typeface="Cambria"/>
              </a:rPr>
              <a:t>Lead engineer </a:t>
            </a:r>
            <a:r>
              <a:rPr lang="en-US" sz="2000" dirty="0" err="1">
                <a:latin typeface="Cambria"/>
                <a:cs typeface="Cambria"/>
              </a:rPr>
              <a:t>Alon</a:t>
            </a:r>
            <a:r>
              <a:rPr lang="en-US" sz="2000" dirty="0">
                <a:latin typeface="Cambria"/>
                <a:cs typeface="Cambria"/>
              </a:rPr>
              <a:t> </a:t>
            </a:r>
            <a:r>
              <a:rPr lang="en-US" sz="2000" dirty="0" err="1">
                <a:latin typeface="Cambria"/>
                <a:cs typeface="Cambria"/>
              </a:rPr>
              <a:t>Halamit</a:t>
            </a:r>
            <a:r>
              <a:rPr lang="en-US" sz="2000" dirty="0">
                <a:latin typeface="Cambria"/>
                <a:cs typeface="Cambria"/>
              </a:rPr>
              <a:t>.  </a:t>
            </a:r>
          </a:p>
          <a:p>
            <a:pPr lvl="1"/>
            <a:endParaRPr lang="en-US" sz="2000" dirty="0" smtClean="0">
              <a:latin typeface="Cambria"/>
              <a:cs typeface="Cambria"/>
            </a:endParaRPr>
          </a:p>
          <a:p>
            <a:r>
              <a:rPr lang="en-US" sz="2000" dirty="0" smtClean="0">
                <a:latin typeface="Cambria"/>
                <a:cs typeface="Cambria"/>
              </a:rPr>
              <a:t>First </a:t>
            </a:r>
            <a:r>
              <a:rPr lang="en-US" sz="2000" dirty="0" err="1" smtClean="0">
                <a:latin typeface="Cambria"/>
                <a:cs typeface="Cambria"/>
              </a:rPr>
              <a:t>Midburn</a:t>
            </a:r>
            <a:r>
              <a:rPr lang="en-US" sz="2000" dirty="0" smtClean="0">
                <a:latin typeface="Cambria"/>
                <a:cs typeface="Cambria"/>
              </a:rPr>
              <a:t> (in 2015) </a:t>
            </a:r>
            <a:r>
              <a:rPr lang="en-US" sz="2000" dirty="0">
                <a:latin typeface="Cambria"/>
                <a:cs typeface="Cambria"/>
              </a:rPr>
              <a:t>“opened my eyes to a different world, a different way of thinking</a:t>
            </a:r>
            <a:r>
              <a:rPr lang="en-US" sz="2000" dirty="0" smtClean="0">
                <a:latin typeface="Cambria"/>
                <a:cs typeface="Cambria"/>
              </a:rPr>
              <a:t>”. Says he was truly </a:t>
            </a:r>
            <a:r>
              <a:rPr lang="en-US" sz="2000" dirty="0">
                <a:latin typeface="Cambria"/>
                <a:cs typeface="Cambria"/>
              </a:rPr>
              <a:t>“enlightened” </a:t>
            </a:r>
          </a:p>
          <a:p>
            <a:pPr marL="158480" indent="0">
              <a:buNone/>
            </a:pPr>
            <a:endParaRPr lang="en-US" sz="2000" dirty="0" smtClean="0">
              <a:latin typeface="Cambria"/>
              <a:cs typeface="Cambria"/>
            </a:endParaRPr>
          </a:p>
          <a:p>
            <a:r>
              <a:rPr lang="en-US" sz="2000" dirty="0" err="1" smtClean="0">
                <a:latin typeface="Cambria"/>
                <a:cs typeface="Cambria"/>
              </a:rPr>
              <a:t>Alon</a:t>
            </a:r>
            <a:r>
              <a:rPr lang="en-US" sz="2000" dirty="0" smtClean="0">
                <a:latin typeface="Cambria"/>
                <a:cs typeface="Cambria"/>
              </a:rPr>
              <a:t> </a:t>
            </a:r>
            <a:r>
              <a:rPr lang="en-US" sz="2000" dirty="0">
                <a:latin typeface="Cambria"/>
                <a:cs typeface="Cambria"/>
              </a:rPr>
              <a:t>was compelled to give </a:t>
            </a:r>
            <a:r>
              <a:rPr lang="en-US" sz="2000" dirty="0" smtClean="0">
                <a:latin typeface="Cambria"/>
                <a:cs typeface="Cambria"/>
              </a:rPr>
              <a:t>back </a:t>
            </a:r>
            <a:r>
              <a:rPr lang="en-US" sz="2000" dirty="0">
                <a:latin typeface="Cambria"/>
                <a:cs typeface="Cambria"/>
              </a:rPr>
              <a:t>to the community, to “ignite” others. “Let your internal fire Burn. Believe in yourself. Dream. Believe you can fulfill your dreams." </a:t>
            </a:r>
          </a:p>
          <a:p>
            <a:pPr lvl="1"/>
            <a:endParaRPr lang="en-US" sz="2000" dirty="0">
              <a:latin typeface="Cambria"/>
              <a:cs typeface="Cambria"/>
            </a:endParaRPr>
          </a:p>
          <a:p>
            <a:pPr lvl="1"/>
            <a:endParaRPr lang="en-US" sz="2000" dirty="0">
              <a:latin typeface="Cambria"/>
              <a:cs typeface="Cambria"/>
            </a:endParaRPr>
          </a:p>
        </p:txBody>
      </p:sp>
      <p:pic>
        <p:nvPicPr>
          <p:cNvPr id="5" name="Picture 4" descr="by Abu-Suwr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63" y="1674400"/>
            <a:ext cx="5767067" cy="46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745" y="4120705"/>
            <a:ext cx="3586544" cy="2392225"/>
          </a:xfrm>
          <a:prstGeom prst="rect">
            <a:avLst/>
          </a:prstGeom>
        </p:spPr>
      </p:pic>
      <p:pic>
        <p:nvPicPr>
          <p:cNvPr id="5" name="Picture 4" descr="rang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4" y="536030"/>
            <a:ext cx="4587688" cy="3440766"/>
          </a:xfrm>
          <a:prstGeom prst="rect">
            <a:avLst/>
          </a:prstGeom>
        </p:spPr>
      </p:pic>
      <p:pic>
        <p:nvPicPr>
          <p:cNvPr id="9" name="Picture 8" descr="Temple Guardia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067" y="272932"/>
            <a:ext cx="5937673" cy="1979224"/>
          </a:xfrm>
          <a:prstGeom prst="rect">
            <a:avLst/>
          </a:prstGeom>
        </p:spPr>
      </p:pic>
      <p:pic>
        <p:nvPicPr>
          <p:cNvPr id="10" name="Picture 9" descr="Christian_Science_Cam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246" cy="4120705"/>
          </a:xfrm>
          <a:prstGeom prst="rect">
            <a:avLst/>
          </a:prstGeom>
        </p:spPr>
      </p:pic>
      <p:pic>
        <p:nvPicPr>
          <p:cNvPr id="11" name="Picture 10" descr="fashion model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4" y="4049280"/>
            <a:ext cx="3944913" cy="2219013"/>
          </a:xfrm>
          <a:prstGeom prst="rect">
            <a:avLst/>
          </a:prstGeom>
        </p:spPr>
      </p:pic>
      <p:pic>
        <p:nvPicPr>
          <p:cNvPr id="8" name="Picture 7" descr="DPW.2012.Handbook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36" y="1735990"/>
            <a:ext cx="4719761" cy="36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2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1410" y="1994467"/>
            <a:ext cx="4746799" cy="4573200"/>
          </a:xfrm>
        </p:spPr>
        <p:txBody>
          <a:bodyPr/>
          <a:lstStyle/>
          <a:p>
            <a:pPr marL="585157" lvl="1" indent="-426677">
              <a:buClr>
                <a:schemeClr val="accent1"/>
              </a:buClr>
              <a:buFont typeface="Wingdings 2"/>
              <a:buChar char=""/>
            </a:pPr>
            <a:r>
              <a:rPr lang="en-US" sz="2000" dirty="0">
                <a:latin typeface="Cambria"/>
                <a:cs typeface="Cambria"/>
              </a:rPr>
              <a:t>An exemplary gift is “property that perishes” (Lewis Hyde’s </a:t>
            </a:r>
            <a:r>
              <a:rPr lang="en-US" sz="2000" i="1" dirty="0">
                <a:latin typeface="Cambria"/>
                <a:cs typeface="Cambria"/>
              </a:rPr>
              <a:t>The </a:t>
            </a:r>
            <a:r>
              <a:rPr lang="en-US" sz="2000" i="1" dirty="0" smtClean="0">
                <a:latin typeface="Cambria"/>
                <a:cs typeface="Cambria"/>
              </a:rPr>
              <a:t>Gift: Imagination </a:t>
            </a:r>
            <a:r>
              <a:rPr lang="en-US" sz="2000" i="1" dirty="0">
                <a:latin typeface="Cambria"/>
                <a:cs typeface="Cambria"/>
              </a:rPr>
              <a:t>and the Erotic Life of </a:t>
            </a:r>
            <a:r>
              <a:rPr lang="en-US" sz="2000" i="1" dirty="0" smtClean="0">
                <a:latin typeface="Cambria"/>
                <a:cs typeface="Cambria"/>
              </a:rPr>
              <a:t>Property</a:t>
            </a:r>
            <a:r>
              <a:rPr lang="en-US" sz="2000" dirty="0" smtClean="0">
                <a:latin typeface="Cambria"/>
                <a:cs typeface="Cambria"/>
              </a:rPr>
              <a:t>). </a:t>
            </a:r>
            <a:r>
              <a:rPr lang="en-US" sz="2000" dirty="0">
                <a:latin typeface="Cambria"/>
                <a:cs typeface="Cambria"/>
              </a:rPr>
              <a:t>A true gift is that which is consumed in practices that ensure that its spirit remains in circulation</a:t>
            </a:r>
            <a:r>
              <a:rPr lang="en-US" sz="2000" dirty="0" smtClean="0">
                <a:latin typeface="Cambria"/>
                <a:cs typeface="Cambria"/>
              </a:rPr>
              <a:t>.</a:t>
            </a:r>
          </a:p>
          <a:p>
            <a:pPr marL="585157" lvl="1" indent="-426677">
              <a:buClr>
                <a:schemeClr val="accent1"/>
              </a:buClr>
              <a:buFont typeface="Wingdings 2"/>
              <a:buChar char=""/>
            </a:pPr>
            <a:endParaRPr lang="en-US" sz="2000" dirty="0">
              <a:latin typeface="Cambria"/>
              <a:cs typeface="Cambria"/>
            </a:endParaRPr>
          </a:p>
          <a:p>
            <a:pPr marL="585157" lvl="1" indent="-426677">
              <a:buClr>
                <a:schemeClr val="accent1"/>
              </a:buClr>
              <a:buFont typeface="Wingdings 2"/>
              <a:buChar char=""/>
            </a:pPr>
            <a:endParaRPr lang="en-US" sz="2000" dirty="0" smtClean="0">
              <a:latin typeface="Cambria"/>
              <a:cs typeface="Cambria"/>
            </a:endParaRPr>
          </a:p>
          <a:p>
            <a:pPr marL="585157" lvl="1" indent="-426677">
              <a:buClr>
                <a:schemeClr val="accent1"/>
              </a:buClr>
              <a:buFont typeface="Wingdings 2"/>
              <a:buChar char=""/>
            </a:pPr>
            <a:r>
              <a:rPr lang="en-US" sz="2000" dirty="0">
                <a:latin typeface="Cambria"/>
                <a:cs typeface="Cambria"/>
              </a:rPr>
              <a:t>The project celebrated &amp; subverted Jewish heritage </a:t>
            </a:r>
            <a:r>
              <a:rPr lang="en-US" sz="2000" dirty="0" smtClean="0">
                <a:latin typeface="Cambria"/>
                <a:cs typeface="Cambria"/>
              </a:rPr>
              <a:t>(possessed </a:t>
            </a:r>
            <a:r>
              <a:rPr lang="en-US" sz="2000" dirty="0">
                <a:latin typeface="Cambria"/>
                <a:cs typeface="Cambria"/>
              </a:rPr>
              <a:t>by no-one, </a:t>
            </a:r>
            <a:r>
              <a:rPr lang="en-US" sz="2000" dirty="0" smtClean="0">
                <a:latin typeface="Cambria"/>
                <a:cs typeface="Cambria"/>
              </a:rPr>
              <a:t>it belonged </a:t>
            </a:r>
            <a:r>
              <a:rPr lang="en-US" sz="2000" dirty="0">
                <a:latin typeface="Cambria"/>
                <a:cs typeface="Cambria"/>
              </a:rPr>
              <a:t>to everyone).</a:t>
            </a:r>
          </a:p>
          <a:p>
            <a:pPr marL="585157" lvl="1" indent="-426677">
              <a:buClr>
                <a:schemeClr val="accent1"/>
              </a:buClr>
              <a:buFont typeface="Wingdings 2"/>
              <a:buChar char=""/>
            </a:pPr>
            <a:endParaRPr lang="en-US" sz="2000" dirty="0">
              <a:latin typeface="Cambria"/>
              <a:cs typeface="Cambria"/>
            </a:endParaRPr>
          </a:p>
          <a:p>
            <a:endParaRPr lang="en-US" dirty="0"/>
          </a:p>
        </p:txBody>
      </p:sp>
      <p:pic>
        <p:nvPicPr>
          <p:cNvPr id="7" name="Picture 6" descr="No-One's Ark, Midburn, Israel 2016  by Samu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31" y="1856231"/>
            <a:ext cx="6114097" cy="4075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00277" y="6126509"/>
            <a:ext cx="16644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Samuel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8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o one's Ark Midburn 20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69859"/>
            <a:ext cx="1219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7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urning-man-2015-aerial-photo Jim Urquhart-Reut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92" y="595634"/>
            <a:ext cx="9954403" cy="575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Burning Man evolution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81" y="2297225"/>
            <a:ext cx="3723437" cy="178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6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plo and skrillex at 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61" y="1669675"/>
            <a:ext cx="6159505" cy="3464722"/>
          </a:xfrm>
          <a:prstGeom prst="rect">
            <a:avLst/>
          </a:prstGeom>
        </p:spPr>
      </p:pic>
      <p:pic>
        <p:nvPicPr>
          <p:cNvPr id="6" name="Picture 5" descr="dancefloor techno ghetto 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6" y="1669676"/>
            <a:ext cx="5289651" cy="34647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9806" y="5278438"/>
            <a:ext cx="68480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1766" y="5261277"/>
            <a:ext cx="68480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24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44" y="1203818"/>
            <a:ext cx="8583879" cy="50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J-EV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6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ke burning man great ag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24" y="1729136"/>
            <a:ext cx="3689109" cy="34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1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089" y="315491"/>
            <a:ext cx="9827599" cy="1143200"/>
          </a:xfrm>
        </p:spPr>
        <p:txBody>
          <a:bodyPr>
            <a:normAutofit/>
          </a:bodyPr>
          <a:lstStyle/>
          <a:p>
            <a:r>
              <a:rPr lang="en-US" sz="4400" dirty="0"/>
              <a:t>“No Spectators”</a:t>
            </a:r>
          </a:p>
        </p:txBody>
      </p:sp>
      <p:pic>
        <p:nvPicPr>
          <p:cNvPr id="3" name="Picture 2" descr="no spectators 1993 David Thomp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7336"/>
            <a:ext cx="6586596" cy="4341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80" y="6188973"/>
            <a:ext cx="3811197" cy="384721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dirty="0"/>
              <a:t>Burning Man 1993: </a:t>
            </a:r>
            <a:r>
              <a:rPr lang="en-US" dirty="0" smtClean="0"/>
              <a:t>David </a:t>
            </a:r>
            <a:r>
              <a:rPr lang="en-US" dirty="0"/>
              <a:t>Thompson</a:t>
            </a:r>
          </a:p>
        </p:txBody>
      </p:sp>
      <p:pic>
        <p:nvPicPr>
          <p:cNvPr id="7" name="Picture 6" descr="dancetronauts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96" y="1308818"/>
            <a:ext cx="5595062" cy="1958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94871" y="3332145"/>
            <a:ext cx="24371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Dancetronauts</a:t>
            </a:r>
            <a:r>
              <a:rPr lang="en-US" dirty="0" smtClean="0"/>
              <a:t>, 2013</a:t>
            </a:r>
            <a:endParaRPr lang="en-US" dirty="0"/>
          </a:p>
        </p:txBody>
      </p:sp>
      <p:pic>
        <p:nvPicPr>
          <p:cNvPr id="11" name="Picture 10" descr="dancetronauts-opulent-temple-white-party-20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60" y="3716866"/>
            <a:ext cx="5584240" cy="314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3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mple alt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16" y="1811391"/>
            <a:ext cx="7225524" cy="49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9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49800</TotalTime>
  <Words>1591</Words>
  <Application>Microsoft Macintosh PowerPoint</Application>
  <PresentationFormat>Custom</PresentationFormat>
  <Paragraphs>138</Paragraphs>
  <Slides>21</Slides>
  <Notes>20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Thème Office</vt:lpstr>
      <vt:lpstr>Module</vt:lpstr>
      <vt:lpstr>Art, Drama &amp; Redress in Burner Culture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“No Spectators”</vt:lpstr>
      <vt:lpstr>PowerPoint Presentation</vt:lpstr>
      <vt:lpstr>PowerPoint Presentation</vt:lpstr>
      <vt:lpstr>PowerPoint Presentation</vt:lpstr>
      <vt:lpstr>Tourists</vt:lpstr>
      <vt:lpstr>Artists</vt:lpstr>
      <vt:lpstr>Plug n Play</vt:lpstr>
      <vt:lpstr>“Sherpagate”: Social Drama (Victor Turner)</vt:lpstr>
      <vt:lpstr>Da Vinci’s Workshop</vt:lpstr>
      <vt:lpstr>PowerPoint Presentation</vt:lpstr>
      <vt:lpstr>Principles Out Of Place (POOP) @ Midburn 2018</vt:lpstr>
      <vt:lpstr>“No-One’s Ark” (Midburn 2016)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Burning Man: From Desert Extravaganza to Global Movement </dc:title>
  <dc:creator>François Gauthier</dc:creator>
  <cp:lastModifiedBy>Graham St John</cp:lastModifiedBy>
  <cp:revision>441</cp:revision>
  <dcterms:created xsi:type="dcterms:W3CDTF">2018-06-12T07:59:34Z</dcterms:created>
  <dcterms:modified xsi:type="dcterms:W3CDTF">2018-12-12T11:15:35Z</dcterms:modified>
</cp:coreProperties>
</file>