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528" r:id="rId2"/>
    <p:sldId id="465" r:id="rId3"/>
    <p:sldId id="459" r:id="rId4"/>
    <p:sldId id="393" r:id="rId5"/>
    <p:sldId id="570" r:id="rId6"/>
    <p:sldId id="460" r:id="rId7"/>
    <p:sldId id="402" r:id="rId8"/>
    <p:sldId id="571" r:id="rId9"/>
    <p:sldId id="470" r:id="rId10"/>
    <p:sldId id="433" r:id="rId11"/>
    <p:sldId id="551" r:id="rId12"/>
    <p:sldId id="560" r:id="rId13"/>
    <p:sldId id="471" r:id="rId14"/>
    <p:sldId id="472" r:id="rId15"/>
    <p:sldId id="473" r:id="rId16"/>
    <p:sldId id="494" r:id="rId17"/>
    <p:sldId id="496" r:id="rId18"/>
    <p:sldId id="475" r:id="rId19"/>
    <p:sldId id="474" r:id="rId20"/>
    <p:sldId id="497" r:id="rId21"/>
    <p:sldId id="478" r:id="rId22"/>
    <p:sldId id="480" r:id="rId23"/>
    <p:sldId id="481" r:id="rId24"/>
    <p:sldId id="482" r:id="rId25"/>
    <p:sldId id="278" r:id="rId26"/>
    <p:sldId id="483" r:id="rId27"/>
    <p:sldId id="310" r:id="rId28"/>
    <p:sldId id="337" r:id="rId29"/>
    <p:sldId id="485" r:id="rId30"/>
    <p:sldId id="543" r:id="rId31"/>
    <p:sldId id="501" r:id="rId32"/>
    <p:sldId id="502" r:id="rId33"/>
    <p:sldId id="503" r:id="rId34"/>
    <p:sldId id="564" r:id="rId35"/>
    <p:sldId id="568" r:id="rId36"/>
    <p:sldId id="569" r:id="rId37"/>
    <p:sldId id="566" r:id="rId38"/>
    <p:sldId id="572" r:id="rId39"/>
    <p:sldId id="562" r:id="rId40"/>
    <p:sldId id="514" r:id="rId41"/>
    <p:sldId id="526" r:id="rId42"/>
    <p:sldId id="558" r:id="rId43"/>
    <p:sldId id="468" r:id="rId44"/>
    <p:sldId id="553" r:id="rId45"/>
    <p:sldId id="555" r:id="rId46"/>
    <p:sldId id="556" r:id="rId47"/>
    <p:sldId id="342" r:id="rId48"/>
    <p:sldId id="467" r:id="rId49"/>
    <p:sldId id="431" r:id="rId50"/>
    <p:sldId id="434" r:id="rId51"/>
    <p:sldId id="547" r:id="rId52"/>
    <p:sldId id="548" r:id="rId53"/>
    <p:sldId id="412" r:id="rId54"/>
    <p:sldId id="549" r:id="rId55"/>
    <p:sldId id="565" r:id="rId56"/>
    <p:sldId id="550"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39" autoAdjust="0"/>
    <p:restoredTop sz="95187" autoAdjust="0"/>
  </p:normalViewPr>
  <p:slideViewPr>
    <p:cSldViewPr snapToGrid="0" snapToObjects="1">
      <p:cViewPr>
        <p:scale>
          <a:sx n="96" d="100"/>
          <a:sy n="96" d="100"/>
        </p:scale>
        <p:origin x="1048" y="400"/>
      </p:cViewPr>
      <p:guideLst>
        <p:guide orient="horz" pos="2160"/>
        <p:guide pos="2880"/>
      </p:guideLst>
    </p:cSldViewPr>
  </p:slideViewPr>
  <p:outlineViewPr>
    <p:cViewPr>
      <p:scale>
        <a:sx n="33" d="100"/>
        <a:sy n="33" d="100"/>
      </p:scale>
      <p:origin x="0" y="-8"/>
    </p:cViewPr>
  </p:outlineViewPr>
  <p:notesTextViewPr>
    <p:cViewPr>
      <p:scale>
        <a:sx n="100" d="100"/>
        <a:sy n="100" d="100"/>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24C3ECA1-4F51-8E45-B28C-56B2C9614FF6}" type="datetimeFigureOut">
              <a:rPr lang="en-US" smtClean="0"/>
              <a:pPr/>
              <a:t>12/11/18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66955D1F-4A66-1B46-906D-9E19C0607049}" type="slidenum">
              <a:rPr lang="en-US" smtClean="0"/>
              <a:pPr/>
              <a:t>‹#›</a:t>
            </a:fld>
            <a:endParaRPr lang="en-US" dirty="0"/>
          </a:p>
        </p:txBody>
      </p:sp>
    </p:spTree>
    <p:extLst>
      <p:ext uri="{BB962C8B-B14F-4D97-AF65-F5344CB8AC3E}">
        <p14:creationId xmlns:p14="http://schemas.microsoft.com/office/powerpoint/2010/main" val="11841841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EFBC83C-570C-3D48-A67D-8B381EA27396}" type="slidenum">
              <a:rPr lang="en-US" smtClean="0"/>
              <a:pPr>
                <a:defRPr/>
              </a:pPr>
              <a:t>1</a:t>
            </a:fld>
            <a:endParaRPr lang="en-US"/>
          </a:p>
        </p:txBody>
      </p:sp>
    </p:spTree>
    <p:extLst>
      <p:ext uri="{BB962C8B-B14F-4D97-AF65-F5344CB8AC3E}">
        <p14:creationId xmlns:p14="http://schemas.microsoft.com/office/powerpoint/2010/main" val="4074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0C1D08C-C758-9842-B284-2728EA53D4D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Characteristics and outcomes of 18 tests of the managed resilience concept. We considered only direct empirical field tests that measured change in absolute coral cover within at least one protected area (MPAs and “fully-protected” or “no-take” marine reserves) and one control area. We searched for articles using the search terms "coral reef + resilience OR recovery OR resistance" via Web of Science. The tests measured resistance (as change in coral cover before versus immediately after a disturbance) and / or recovery (as rate of coral cover change over time after a disturbance) to disturbances potentially caused by or exacerbated by human activities. The MPAs come from 15 countries (and two regions of the United States: the Florida Keys and the United States Virgin Islands) and a wide range of reef types and biogeographic realms. The average study duration was 10 years and one study is an unpublished MS thesis (</a:t>
            </a:r>
            <a:r>
              <a:rPr lang="en-US" sz="1200" kern="1200" dirty="0" err="1">
                <a:solidFill>
                  <a:schemeClr val="tx1"/>
                </a:solidFill>
                <a:effectLst/>
                <a:latin typeface="Arial"/>
                <a:ea typeface="+mn-ea"/>
                <a:cs typeface="+mn-cs"/>
              </a:rPr>
              <a:t>Bood</a:t>
            </a:r>
            <a:r>
              <a:rPr lang="en-US" sz="1200" kern="1200" dirty="0">
                <a:solidFill>
                  <a:schemeClr val="tx1"/>
                </a:solidFill>
                <a:effectLst/>
                <a:latin typeface="Arial"/>
                <a:ea typeface="+mn-ea"/>
                <a:cs typeface="+mn-cs"/>
              </a:rPr>
              <a:t>, 2006).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We found 18 studies (not including prior synthetic studies and meta-analyses) that measured the effect of 66 MPAs (and 89 unprotected control sites) on coral resistance to and/or recovery from large-scale disturbance (Table 1). Study outcomes have been remarkably consistent: no significant effect of protection on total coral cover loss (11 out of 11 studies, Table 1) or on the rate of post-disturbance coral cover gain (15 out of 16).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r>
              <a:rPr lang="en-US" dirty="0"/>
              <a:t>18 studies, 66 MPAs, 89 control sites</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861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EFBC83C-570C-3D48-A67D-8B381EA27396}" type="slidenum">
              <a:rPr lang="en-US" smtClean="0"/>
              <a:pPr>
                <a:defRPr/>
              </a:pPr>
              <a:t>25</a:t>
            </a:fld>
            <a:endParaRPr lang="en-US"/>
          </a:p>
        </p:txBody>
      </p:sp>
    </p:spTree>
    <p:extLst>
      <p:ext uri="{BB962C8B-B14F-4D97-AF65-F5344CB8AC3E}">
        <p14:creationId xmlns:p14="http://schemas.microsoft.com/office/powerpoint/2010/main" val="260588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Bruno and Valdivia in press (hopefully)</a:t>
            </a:r>
          </a:p>
        </p:txBody>
      </p:sp>
      <p:sp>
        <p:nvSpPr>
          <p:cNvPr id="4" name="Slide Number Placeholder 3"/>
          <p:cNvSpPr>
            <a:spLocks noGrp="1"/>
          </p:cNvSpPr>
          <p:nvPr>
            <p:ph type="sldNum" sz="quarter" idx="10"/>
          </p:nvPr>
        </p:nvSpPr>
        <p:spPr/>
        <p:txBody>
          <a:bodyPr/>
          <a:lstStyle/>
          <a:p>
            <a:pPr>
              <a:defRPr/>
            </a:pPr>
            <a:fld id="{CEFBC83C-570C-3D48-A67D-8B381EA27396}" type="slidenum">
              <a:rPr lang="en-US" smtClean="0"/>
              <a:pPr>
                <a:defRPr/>
              </a:pPr>
              <a:t>28</a:t>
            </a:fld>
            <a:endParaRPr lang="en-US"/>
          </a:p>
        </p:txBody>
      </p:sp>
    </p:spTree>
    <p:extLst>
      <p:ext uri="{BB962C8B-B14F-4D97-AF65-F5344CB8AC3E}">
        <p14:creationId xmlns:p14="http://schemas.microsoft.com/office/powerpoint/2010/main" val="192560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55D1F-4A66-1B46-906D-9E19C0607049}" type="slidenum">
              <a:rPr lang="en-US" smtClean="0"/>
              <a:pPr/>
              <a:t>33</a:t>
            </a:fld>
            <a:endParaRPr lang="en-US" dirty="0"/>
          </a:p>
        </p:txBody>
      </p:sp>
    </p:spTree>
    <p:extLst>
      <p:ext uri="{BB962C8B-B14F-4D97-AF65-F5344CB8AC3E}">
        <p14:creationId xmlns:p14="http://schemas.microsoft.com/office/powerpoint/2010/main" val="100509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really screwing things up</a:t>
            </a:r>
          </a:p>
        </p:txBody>
      </p:sp>
      <p:sp>
        <p:nvSpPr>
          <p:cNvPr id="4" name="Slide Number Placeholder 3"/>
          <p:cNvSpPr>
            <a:spLocks noGrp="1"/>
          </p:cNvSpPr>
          <p:nvPr>
            <p:ph type="sldNum" sz="quarter" idx="10"/>
          </p:nvPr>
        </p:nvSpPr>
        <p:spPr/>
        <p:txBody>
          <a:bodyPr/>
          <a:lstStyle/>
          <a:p>
            <a:fld id="{66955D1F-4A66-1B46-906D-9E19C0607049}" type="slidenum">
              <a:rPr lang="en-US" smtClean="0"/>
              <a:pPr/>
              <a:t>3</a:t>
            </a:fld>
            <a:endParaRPr lang="en-US" dirty="0"/>
          </a:p>
        </p:txBody>
      </p:sp>
    </p:spTree>
    <p:extLst>
      <p:ext uri="{BB962C8B-B14F-4D97-AF65-F5344CB8AC3E}">
        <p14:creationId xmlns:p14="http://schemas.microsoft.com/office/powerpoint/2010/main" val="2346647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FBC83C-570C-3D48-A67D-8B381EA27396}" type="slidenum">
              <a:rPr lang="en-US" smtClean="0"/>
              <a:pPr>
                <a:defRPr/>
              </a:pPr>
              <a:t>47</a:t>
            </a:fld>
            <a:endParaRPr lang="en-US"/>
          </a:p>
        </p:txBody>
      </p:sp>
    </p:spTree>
    <p:extLst>
      <p:ext uri="{BB962C8B-B14F-4D97-AF65-F5344CB8AC3E}">
        <p14:creationId xmlns:p14="http://schemas.microsoft.com/office/powerpoint/2010/main" val="320551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Projected rates of increase of ocean temperature (mean SST °C / year </a:t>
            </a:r>
            <a:r>
              <a:rPr lang="en-US" sz="1200" kern="1200" dirty="0">
                <a:solidFill>
                  <a:schemeClr val="tx1"/>
                </a:solidFill>
                <a:effectLst/>
                <a:latin typeface="Arial"/>
                <a:ea typeface="+mn-ea"/>
                <a:cs typeface="+mn-cs"/>
                <a:sym typeface="Symbol" charset="2"/>
              </a:rPr>
              <a:t></a:t>
            </a:r>
            <a:r>
              <a:rPr lang="en-US" sz="1200" kern="1200" dirty="0">
                <a:solidFill>
                  <a:schemeClr val="tx1"/>
                </a:solidFill>
                <a:effectLst/>
                <a:latin typeface="Arial"/>
                <a:ea typeface="+mn-ea"/>
                <a:cs typeface="+mn-cs"/>
              </a:rPr>
              <a:t> 1 SD = the SD of estimates of warming rates across MPAs) based on CMIP5 simulation ensembles (2006-2100). Tropical MPAs, RCP 8.5: 0.032</a:t>
            </a:r>
            <a:r>
              <a:rPr lang="en-US" sz="1200" kern="1200" dirty="0">
                <a:solidFill>
                  <a:schemeClr val="tx1"/>
                </a:solidFill>
                <a:effectLst/>
                <a:latin typeface="Arial"/>
                <a:ea typeface="+mn-ea"/>
                <a:cs typeface="+mn-cs"/>
                <a:sym typeface="Symbol" charset="2"/>
              </a:rPr>
              <a:t></a:t>
            </a:r>
            <a:r>
              <a:rPr lang="en-US" sz="1200" kern="1200" dirty="0">
                <a:solidFill>
                  <a:schemeClr val="tx1"/>
                </a:solidFill>
                <a:effectLst/>
                <a:latin typeface="Arial"/>
                <a:ea typeface="+mn-ea"/>
                <a:cs typeface="+mn-cs"/>
              </a:rPr>
              <a:t>0.002</a:t>
            </a:r>
            <a:r>
              <a:rPr lang="en-US" dirty="0">
                <a:effectLst/>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Remarkably, under RCP 8.5, 99% of the world’s MPAs are forecasted to warm ≥2°C by 2100. </a:t>
            </a:r>
          </a:p>
          <a:p>
            <a:endParaRPr lang="en-US" dirty="0"/>
          </a:p>
        </p:txBody>
      </p:sp>
      <p:sp>
        <p:nvSpPr>
          <p:cNvPr id="4" name="Slide Number Placeholder 3"/>
          <p:cNvSpPr>
            <a:spLocks noGrp="1"/>
          </p:cNvSpPr>
          <p:nvPr>
            <p:ph type="sldNum" sz="quarter" idx="10"/>
          </p:nvPr>
        </p:nvSpPr>
        <p:spPr/>
        <p:txBody>
          <a:bodyPr/>
          <a:lstStyle/>
          <a:p>
            <a:fld id="{66955D1F-4A66-1B46-906D-9E19C0607049}" type="slidenum">
              <a:rPr lang="en-US" smtClean="0"/>
              <a:pPr/>
              <a:t>49</a:t>
            </a:fld>
            <a:endParaRPr lang="en-US" dirty="0"/>
          </a:p>
        </p:txBody>
      </p:sp>
    </p:spTree>
    <p:extLst>
      <p:ext uri="{BB962C8B-B14F-4D97-AF65-F5344CB8AC3E}">
        <p14:creationId xmlns:p14="http://schemas.microsoft.com/office/powerpoint/2010/main" val="341289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fld id="{1EA47CF9-B30B-0D4A-992E-777B8CB61FAF}" type="slidenum">
              <a:rPr lang="en-US" sz="1200">
                <a:solidFill>
                  <a:schemeClr val="tx1"/>
                </a:solidFill>
                <a:ea typeface="ＭＳ Ｐゴシック" charset="0"/>
                <a:cs typeface="ＭＳ Ｐゴシック" charset="0"/>
              </a:rPr>
              <a:pPr eaLnBrk="1" hangingPunct="1"/>
              <a:t>50</a:t>
            </a:fld>
            <a:endParaRPr lang="en-US" sz="1200">
              <a:solidFill>
                <a:schemeClr val="tx1"/>
              </a:solidFill>
              <a:ea typeface="ＭＳ Ｐゴシック" charset="0"/>
              <a:cs typeface="ＭＳ Ｐゴシック" charset="0"/>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7651"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48518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xfrm>
            <a:off x="2971800" y="547688"/>
            <a:ext cx="3659188" cy="2744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dirty="0">
              <a:ea typeface="ＭＳ Ｐゴシック" pitchFamily="34" charset="-128"/>
            </a:endParaRP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C2AF7ED-02E8-4768-BEDC-B41AF655250C}" type="slidenum">
              <a:rPr lang="en-GB" altLang="en-US" sz="1200">
                <a:latin typeface="Calibri" pitchFamily="34" charset="0"/>
              </a:rPr>
              <a:pPr eaLnBrk="1" hangingPunct="1"/>
              <a:t>4</a:t>
            </a:fld>
            <a:endParaRPr lang="en-GB" altLang="en-US" sz="1200" dirty="0">
              <a:latin typeface="Calibri" pitchFamily="34" charset="0"/>
            </a:endParaRPr>
          </a:p>
        </p:txBody>
      </p:sp>
    </p:spTree>
    <p:extLst>
      <p:ext uri="{BB962C8B-B14F-4D97-AF65-F5344CB8AC3E}">
        <p14:creationId xmlns:p14="http://schemas.microsoft.com/office/powerpoint/2010/main" val="190854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ecologists be useful? </a:t>
            </a:r>
          </a:p>
        </p:txBody>
      </p:sp>
      <p:sp>
        <p:nvSpPr>
          <p:cNvPr id="4" name="Slide Number Placeholder 3"/>
          <p:cNvSpPr>
            <a:spLocks noGrp="1"/>
          </p:cNvSpPr>
          <p:nvPr>
            <p:ph type="sldNum" sz="quarter" idx="10"/>
          </p:nvPr>
        </p:nvSpPr>
        <p:spPr/>
        <p:txBody>
          <a:bodyPr/>
          <a:lstStyle/>
          <a:p>
            <a:fld id="{66955D1F-4A66-1B46-906D-9E19C0607049}" type="slidenum">
              <a:rPr lang="en-US" smtClean="0"/>
              <a:pPr/>
              <a:t>6</a:t>
            </a:fld>
            <a:endParaRPr lang="en-US" dirty="0"/>
          </a:p>
        </p:txBody>
      </p:sp>
    </p:spTree>
    <p:extLst>
      <p:ext uri="{BB962C8B-B14F-4D97-AF65-F5344CB8AC3E}">
        <p14:creationId xmlns:p14="http://schemas.microsoft.com/office/powerpoint/2010/main" val="132483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0724EBC-2C6A-C744-AEAC-1716E49CB5E4}"/>
              </a:ext>
            </a:extLst>
          </p:cNvPr>
          <p:cNvSpPr>
            <a:spLocks noGrp="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fld id="{09FDDB44-4B89-4443-9C41-C5902DE74B4B}" type="slidenum">
              <a:rPr lang="en-US" sz="1200">
                <a:solidFill>
                  <a:schemeClr val="tx1"/>
                </a:solidFill>
                <a:ea typeface="ＭＳ Ｐゴシック" charset="0"/>
                <a:cs typeface="ＭＳ Ｐゴシック" charset="0"/>
              </a:rPr>
              <a:pPr eaLnBrk="1" hangingPunct="1"/>
              <a:t>10</a:t>
            </a:fld>
            <a:endParaRPr lang="en-US" sz="1200">
              <a:solidFill>
                <a:schemeClr val="tx1"/>
              </a:solidFill>
              <a:ea typeface="ＭＳ Ｐゴシック" charset="0"/>
              <a:cs typeface="ＭＳ Ｐゴシック"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5603"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83053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955D1F-4A66-1B46-906D-9E19C0607049}" type="slidenum">
              <a:rPr lang="en-US" smtClean="0"/>
              <a:pPr/>
              <a:t>11</a:t>
            </a:fld>
            <a:endParaRPr lang="en-US" dirty="0"/>
          </a:p>
        </p:txBody>
      </p:sp>
    </p:spTree>
    <p:extLst>
      <p:ext uri="{BB962C8B-B14F-4D97-AF65-F5344CB8AC3E}">
        <p14:creationId xmlns:p14="http://schemas.microsoft.com/office/powerpoint/2010/main" val="269650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E75DF9-1479-8D4D-BEB2-F8E84404721C}"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20028-D101-334E-9AD7-7AAEC1339285}" type="slidenum">
              <a:rPr lang="en-US" smtClean="0"/>
              <a:t>‹#›</a:t>
            </a:fld>
            <a:endParaRPr lang="en-US"/>
          </a:p>
        </p:txBody>
      </p:sp>
    </p:spTree>
    <p:extLst>
      <p:ext uri="{BB962C8B-B14F-4D97-AF65-F5344CB8AC3E}">
        <p14:creationId xmlns:p14="http://schemas.microsoft.com/office/powerpoint/2010/main" val="2020514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75DF9-1479-8D4D-BEB2-F8E84404721C}"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20028-D101-334E-9AD7-7AAEC1339285}" type="slidenum">
              <a:rPr lang="en-US" smtClean="0"/>
              <a:t>‹#›</a:t>
            </a:fld>
            <a:endParaRPr lang="en-US"/>
          </a:p>
        </p:txBody>
      </p:sp>
    </p:spTree>
    <p:extLst>
      <p:ext uri="{BB962C8B-B14F-4D97-AF65-F5344CB8AC3E}">
        <p14:creationId xmlns:p14="http://schemas.microsoft.com/office/powerpoint/2010/main" val="128752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75DF9-1479-8D4D-BEB2-F8E84404721C}"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20028-D101-334E-9AD7-7AAEC1339285}" type="slidenum">
              <a:rPr lang="en-US" smtClean="0"/>
              <a:t>‹#›</a:t>
            </a:fld>
            <a:endParaRPr lang="en-US"/>
          </a:p>
        </p:txBody>
      </p:sp>
    </p:spTree>
    <p:extLst>
      <p:ext uri="{BB962C8B-B14F-4D97-AF65-F5344CB8AC3E}">
        <p14:creationId xmlns:p14="http://schemas.microsoft.com/office/powerpoint/2010/main" val="1144141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4" y="1440000"/>
            <a:ext cx="8080375" cy="4680000"/>
          </a:xfrm>
        </p:spPr>
        <p:txBody>
          <a:bodyPr anchor="ctr"/>
          <a:lstStyle>
            <a:lvl1pPr>
              <a:defRPr>
                <a:solidFill>
                  <a:srgbClr val="4C9BDB"/>
                </a:solidFill>
              </a:defRPr>
            </a:lvl1pPr>
          </a:lstStyle>
          <a:p>
            <a:endParaRPr lang="en-US" dirty="0"/>
          </a:p>
        </p:txBody>
      </p:sp>
      <p:pic>
        <p:nvPicPr>
          <p:cNvPr id="5"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810" y="8"/>
            <a:ext cx="1311834" cy="746125"/>
          </a:xfrm>
          <a:prstGeom prst="rect">
            <a:avLst/>
          </a:prstGeom>
        </p:spPr>
      </p:pic>
      <p:sp>
        <p:nvSpPr>
          <p:cNvPr id="10" name="Title 9"/>
          <p:cNvSpPr>
            <a:spLocks noGrp="1"/>
          </p:cNvSpPr>
          <p:nvPr>
            <p:ph type="title" hasCustomPrompt="1"/>
          </p:nvPr>
        </p:nvSpPr>
        <p:spPr>
          <a:xfrm>
            <a:off x="1856108" y="119646"/>
            <a:ext cx="7287891"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97695" y="823853"/>
            <a:ext cx="8958385"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5" y="5692800"/>
            <a:ext cx="8958385"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pic>
        <p:nvPicPr>
          <p:cNvPr id="9"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8"/>
            <a:ext cx="1741456" cy="746125"/>
          </a:xfrm>
          <a:prstGeom prst="rect">
            <a:avLst/>
          </a:prstGeom>
        </p:spPr>
      </p:pic>
      <p:cxnSp>
        <p:nvCxnSpPr>
          <p:cNvPr id="6" name="Straight Connector 5"/>
          <p:cNvCxnSpPr/>
          <p:nvPr userDrawn="1"/>
        </p:nvCxnSpPr>
        <p:spPr>
          <a:xfrm>
            <a:off x="0" y="746125"/>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9062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75DF9-1479-8D4D-BEB2-F8E84404721C}"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20028-D101-334E-9AD7-7AAEC1339285}" type="slidenum">
              <a:rPr lang="en-US" smtClean="0"/>
              <a:t>‹#›</a:t>
            </a:fld>
            <a:endParaRPr lang="en-US"/>
          </a:p>
        </p:txBody>
      </p:sp>
    </p:spTree>
    <p:extLst>
      <p:ext uri="{BB962C8B-B14F-4D97-AF65-F5344CB8AC3E}">
        <p14:creationId xmlns:p14="http://schemas.microsoft.com/office/powerpoint/2010/main" val="321524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E75DF9-1479-8D4D-BEB2-F8E84404721C}"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20028-D101-334E-9AD7-7AAEC1339285}" type="slidenum">
              <a:rPr lang="en-US" smtClean="0"/>
              <a:t>‹#›</a:t>
            </a:fld>
            <a:endParaRPr lang="en-US"/>
          </a:p>
        </p:txBody>
      </p:sp>
    </p:spTree>
    <p:extLst>
      <p:ext uri="{BB962C8B-B14F-4D97-AF65-F5344CB8AC3E}">
        <p14:creationId xmlns:p14="http://schemas.microsoft.com/office/powerpoint/2010/main" val="136666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E75DF9-1479-8D4D-BEB2-F8E84404721C}"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20028-D101-334E-9AD7-7AAEC1339285}" type="slidenum">
              <a:rPr lang="en-US" smtClean="0"/>
              <a:t>‹#›</a:t>
            </a:fld>
            <a:endParaRPr lang="en-US"/>
          </a:p>
        </p:txBody>
      </p:sp>
    </p:spTree>
    <p:extLst>
      <p:ext uri="{BB962C8B-B14F-4D97-AF65-F5344CB8AC3E}">
        <p14:creationId xmlns:p14="http://schemas.microsoft.com/office/powerpoint/2010/main" val="324469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E75DF9-1479-8D4D-BEB2-F8E84404721C}" type="datetimeFigureOut">
              <a:rPr lang="en-US" smtClean="0"/>
              <a:t>12/11/18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20028-D101-334E-9AD7-7AAEC1339285}" type="slidenum">
              <a:rPr lang="en-US" smtClean="0"/>
              <a:t>‹#›</a:t>
            </a:fld>
            <a:endParaRPr lang="en-US"/>
          </a:p>
        </p:txBody>
      </p:sp>
    </p:spTree>
    <p:extLst>
      <p:ext uri="{BB962C8B-B14F-4D97-AF65-F5344CB8AC3E}">
        <p14:creationId xmlns:p14="http://schemas.microsoft.com/office/powerpoint/2010/main" val="882656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E75DF9-1479-8D4D-BEB2-F8E84404721C}" type="datetimeFigureOut">
              <a:rPr lang="en-US" smtClean="0"/>
              <a:t>12/11/18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20028-D101-334E-9AD7-7AAEC1339285}" type="slidenum">
              <a:rPr lang="en-US" smtClean="0"/>
              <a:t>‹#›</a:t>
            </a:fld>
            <a:endParaRPr lang="en-US"/>
          </a:p>
        </p:txBody>
      </p:sp>
    </p:spTree>
    <p:extLst>
      <p:ext uri="{BB962C8B-B14F-4D97-AF65-F5344CB8AC3E}">
        <p14:creationId xmlns:p14="http://schemas.microsoft.com/office/powerpoint/2010/main" val="388002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75DF9-1479-8D4D-BEB2-F8E84404721C}" type="datetimeFigureOut">
              <a:rPr lang="en-US" smtClean="0"/>
              <a:t>12/11/18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20028-D101-334E-9AD7-7AAEC1339285}" type="slidenum">
              <a:rPr lang="en-US" smtClean="0"/>
              <a:t>‹#›</a:t>
            </a:fld>
            <a:endParaRPr lang="en-US"/>
          </a:p>
        </p:txBody>
      </p:sp>
    </p:spTree>
    <p:extLst>
      <p:ext uri="{BB962C8B-B14F-4D97-AF65-F5344CB8AC3E}">
        <p14:creationId xmlns:p14="http://schemas.microsoft.com/office/powerpoint/2010/main" val="441187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E75DF9-1479-8D4D-BEB2-F8E84404721C}"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20028-D101-334E-9AD7-7AAEC1339285}" type="slidenum">
              <a:rPr lang="en-US" smtClean="0"/>
              <a:t>‹#›</a:t>
            </a:fld>
            <a:endParaRPr lang="en-US"/>
          </a:p>
        </p:txBody>
      </p:sp>
    </p:spTree>
    <p:extLst>
      <p:ext uri="{BB962C8B-B14F-4D97-AF65-F5344CB8AC3E}">
        <p14:creationId xmlns:p14="http://schemas.microsoft.com/office/powerpoint/2010/main" val="2778253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E75DF9-1479-8D4D-BEB2-F8E84404721C}"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20028-D101-334E-9AD7-7AAEC1339285}" type="slidenum">
              <a:rPr lang="en-US" smtClean="0"/>
              <a:t>‹#›</a:t>
            </a:fld>
            <a:endParaRPr lang="en-US"/>
          </a:p>
        </p:txBody>
      </p:sp>
    </p:spTree>
    <p:extLst>
      <p:ext uri="{BB962C8B-B14F-4D97-AF65-F5344CB8AC3E}">
        <p14:creationId xmlns:p14="http://schemas.microsoft.com/office/powerpoint/2010/main" val="511549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83E75DF9-1479-8D4D-BEB2-F8E84404721C}" type="datetimeFigureOut">
              <a:rPr lang="en-US" smtClean="0"/>
              <a:pPr/>
              <a:t>12/11/18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82A20028-D101-334E-9AD7-7AAEC1339285}" type="slidenum">
              <a:rPr lang="en-US" smtClean="0"/>
              <a:pPr/>
              <a:t>‹#›</a:t>
            </a:fld>
            <a:endParaRPr lang="en-US" dirty="0"/>
          </a:p>
        </p:txBody>
      </p:sp>
    </p:spTree>
    <p:extLst>
      <p:ext uri="{BB962C8B-B14F-4D97-AF65-F5344CB8AC3E}">
        <p14:creationId xmlns:p14="http://schemas.microsoft.com/office/powerpoint/2010/main" val="1426107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0-2141-2018"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251668-BA44-6442-84D6-F0994586613D}"/>
              </a:ext>
            </a:extLst>
          </p:cNvPr>
          <p:cNvPicPr>
            <a:picLocks noChangeAspect="1"/>
          </p:cNvPicPr>
          <p:nvPr/>
        </p:nvPicPr>
        <p:blipFill>
          <a:blip r:embed="rId3"/>
          <a:stretch>
            <a:fillRect/>
          </a:stretch>
        </p:blipFill>
        <p:spPr>
          <a:xfrm>
            <a:off x="1593668" y="587728"/>
            <a:ext cx="6178731" cy="5682543"/>
          </a:xfrm>
          <a:prstGeom prst="rect">
            <a:avLst/>
          </a:prstGeom>
        </p:spPr>
      </p:pic>
    </p:spTree>
    <p:extLst>
      <p:ext uri="{BB962C8B-B14F-4D97-AF65-F5344CB8AC3E}">
        <p14:creationId xmlns:p14="http://schemas.microsoft.com/office/powerpoint/2010/main" val="51827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256" y="0"/>
            <a:ext cx="6615544" cy="6790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940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F9308-B2F0-FF44-AB9B-C95071F53925}"/>
              </a:ext>
            </a:extLst>
          </p:cNvPr>
          <p:cNvPicPr>
            <a:picLocks noChangeAspect="1"/>
          </p:cNvPicPr>
          <p:nvPr/>
        </p:nvPicPr>
        <p:blipFill>
          <a:blip r:embed="rId3"/>
          <a:stretch>
            <a:fillRect/>
          </a:stretch>
        </p:blipFill>
        <p:spPr>
          <a:xfrm>
            <a:off x="898876" y="177129"/>
            <a:ext cx="7346248" cy="6503741"/>
          </a:xfrm>
          <a:prstGeom prst="rect">
            <a:avLst/>
          </a:prstGeom>
        </p:spPr>
      </p:pic>
      <p:sp>
        <p:nvSpPr>
          <p:cNvPr id="7" name="TextBox 6">
            <a:extLst>
              <a:ext uri="{FF2B5EF4-FFF2-40B4-BE49-F238E27FC236}">
                <a16:creationId xmlns:a16="http://schemas.microsoft.com/office/drawing/2014/main" id="{E4A6BA5F-4F79-1F44-80B7-CCAC6093F47B}"/>
              </a:ext>
            </a:extLst>
          </p:cNvPr>
          <p:cNvSpPr txBox="1"/>
          <p:nvPr/>
        </p:nvSpPr>
        <p:spPr>
          <a:xfrm>
            <a:off x="954159" y="1802300"/>
            <a:ext cx="7813764" cy="1384995"/>
          </a:xfrm>
          <a:prstGeom prst="rect">
            <a:avLst/>
          </a:prstGeom>
          <a:solidFill>
            <a:schemeClr val="bg1"/>
          </a:solidFill>
        </p:spPr>
        <p:txBody>
          <a:bodyPr wrap="square" rtlCol="0">
            <a:spAutoFit/>
          </a:bodyPr>
          <a:lstStyle/>
          <a:p>
            <a:r>
              <a:rPr lang="en-US" sz="2200" b="1" dirty="0">
                <a:solidFill>
                  <a:srgbClr val="FF0000"/>
                </a:solidFill>
                <a:latin typeface="Arial" panose="020B0604020202020204" pitchFamily="34" charset="0"/>
                <a:cs typeface="Arial" panose="020B0604020202020204" pitchFamily="34" charset="0"/>
              </a:rPr>
              <a:t>Managed resilience</a:t>
            </a:r>
            <a:r>
              <a:rPr lang="en-US" sz="2200" dirty="0">
                <a:solidFill>
                  <a:srgbClr val="FF0000"/>
                </a:solidFill>
                <a:latin typeface="Arial" panose="020B0604020202020204" pitchFamily="34" charset="0"/>
                <a:cs typeface="Arial" panose="020B0604020202020204" pitchFamily="34" charset="0"/>
              </a:rPr>
              <a:t>: assumes local stressors are an important cause of reef degradation and that they interact additively or synergistically with global warming</a:t>
            </a:r>
          </a:p>
          <a:p>
            <a:endParaRPr lang="en-US" dirty="0"/>
          </a:p>
        </p:txBody>
      </p:sp>
    </p:spTree>
    <p:extLst>
      <p:ext uri="{BB962C8B-B14F-4D97-AF65-F5344CB8AC3E}">
        <p14:creationId xmlns:p14="http://schemas.microsoft.com/office/powerpoint/2010/main" val="845097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6D9D1-A024-6E42-9235-6223F2DEE03A}"/>
              </a:ext>
            </a:extLst>
          </p:cNvPr>
          <p:cNvPicPr>
            <a:picLocks noChangeAspect="1"/>
          </p:cNvPicPr>
          <p:nvPr/>
        </p:nvPicPr>
        <p:blipFill>
          <a:blip r:embed="rId2"/>
          <a:stretch>
            <a:fillRect/>
          </a:stretch>
        </p:blipFill>
        <p:spPr>
          <a:xfrm>
            <a:off x="1182135" y="1682116"/>
            <a:ext cx="6555600" cy="4984116"/>
          </a:xfrm>
          <a:prstGeom prst="rect">
            <a:avLst/>
          </a:prstGeom>
        </p:spPr>
      </p:pic>
      <p:pic>
        <p:nvPicPr>
          <p:cNvPr id="5" name="Picture 4">
            <a:extLst>
              <a:ext uri="{FF2B5EF4-FFF2-40B4-BE49-F238E27FC236}">
                <a16:creationId xmlns:a16="http://schemas.microsoft.com/office/drawing/2014/main" id="{9511CB7D-1D8B-3041-A397-EAB6F26874B3}"/>
              </a:ext>
            </a:extLst>
          </p:cNvPr>
          <p:cNvPicPr>
            <a:picLocks noChangeAspect="1"/>
          </p:cNvPicPr>
          <p:nvPr/>
        </p:nvPicPr>
        <p:blipFill rotWithShape="1">
          <a:blip r:embed="rId3"/>
          <a:srcRect t="28731" b="47794"/>
          <a:stretch/>
        </p:blipFill>
        <p:spPr>
          <a:xfrm>
            <a:off x="1182135" y="465963"/>
            <a:ext cx="6555600" cy="957263"/>
          </a:xfrm>
          <a:prstGeom prst="rect">
            <a:avLst/>
          </a:prstGeom>
        </p:spPr>
      </p:pic>
      <p:sp>
        <p:nvSpPr>
          <p:cNvPr id="6" name="Donut 5">
            <a:extLst>
              <a:ext uri="{FF2B5EF4-FFF2-40B4-BE49-F238E27FC236}">
                <a16:creationId xmlns:a16="http://schemas.microsoft.com/office/drawing/2014/main" id="{C77353A2-7EE1-8649-90BC-8CEE2A365234}"/>
              </a:ext>
            </a:extLst>
          </p:cNvPr>
          <p:cNvSpPr/>
          <p:nvPr/>
        </p:nvSpPr>
        <p:spPr>
          <a:xfrm>
            <a:off x="4770782" y="4598504"/>
            <a:ext cx="3379305" cy="2133600"/>
          </a:xfrm>
          <a:prstGeom prst="donut">
            <a:avLst>
              <a:gd name="adj" fmla="val 2019"/>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highlight>
                <a:srgbClr val="FF0000"/>
              </a:highlight>
            </a:endParaRPr>
          </a:p>
        </p:txBody>
      </p:sp>
    </p:spTree>
    <p:extLst>
      <p:ext uri="{BB962C8B-B14F-4D97-AF65-F5344CB8AC3E}">
        <p14:creationId xmlns:p14="http://schemas.microsoft.com/office/powerpoint/2010/main" val="1880838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085865"/>
          </a:xfrm>
          <a:prstGeom prst="rect">
            <a:avLst/>
          </a:prstGeom>
        </p:spPr>
      </p:pic>
      <p:sp>
        <p:nvSpPr>
          <p:cNvPr id="3" name="Donut 2">
            <a:extLst>
              <a:ext uri="{FF2B5EF4-FFF2-40B4-BE49-F238E27FC236}">
                <a16:creationId xmlns:a16="http://schemas.microsoft.com/office/drawing/2014/main" id="{B0FECF42-2102-774F-BE00-0BF7FAB5CF40}"/>
              </a:ext>
            </a:extLst>
          </p:cNvPr>
          <p:cNvSpPr/>
          <p:nvPr/>
        </p:nvSpPr>
        <p:spPr>
          <a:xfrm>
            <a:off x="4121063" y="4096011"/>
            <a:ext cx="2592888" cy="2580362"/>
          </a:xfrm>
          <a:prstGeom prst="donut">
            <a:avLst>
              <a:gd name="adj" fmla="val 2019"/>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highlight>
                <a:srgbClr val="FF0000"/>
              </a:highlight>
            </a:endParaRPr>
          </a:p>
        </p:txBody>
      </p:sp>
    </p:spTree>
    <p:extLst>
      <p:ext uri="{BB962C8B-B14F-4D97-AF65-F5344CB8AC3E}">
        <p14:creationId xmlns:p14="http://schemas.microsoft.com/office/powerpoint/2010/main" val="2508952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8ADEFC-D054-BC4B-8CB8-7510517006E9}"/>
              </a:ext>
            </a:extLst>
          </p:cNvPr>
          <p:cNvPicPr>
            <a:picLocks noChangeAspect="1"/>
          </p:cNvPicPr>
          <p:nvPr/>
        </p:nvPicPr>
        <p:blipFill rotWithShape="1">
          <a:blip r:embed="rId3"/>
          <a:srcRect r="25037"/>
          <a:stretch/>
        </p:blipFill>
        <p:spPr>
          <a:xfrm>
            <a:off x="0" y="0"/>
            <a:ext cx="9144000" cy="6858000"/>
          </a:xfrm>
          <a:prstGeom prst="rect">
            <a:avLst/>
          </a:prstGeom>
        </p:spPr>
      </p:pic>
      <p:sp>
        <p:nvSpPr>
          <p:cNvPr id="3" name="TextBox 2">
            <a:extLst>
              <a:ext uri="{FF2B5EF4-FFF2-40B4-BE49-F238E27FC236}">
                <a16:creationId xmlns:a16="http://schemas.microsoft.com/office/drawing/2014/main" id="{187E9574-0273-DA41-9AD4-84641DF3D130}"/>
              </a:ext>
            </a:extLst>
          </p:cNvPr>
          <p:cNvSpPr txBox="1"/>
          <p:nvPr/>
        </p:nvSpPr>
        <p:spPr>
          <a:xfrm>
            <a:off x="3449782" y="6109855"/>
            <a:ext cx="184731"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4"/>
          <a:stretch>
            <a:fillRect/>
          </a:stretch>
        </p:blipFill>
        <p:spPr>
          <a:xfrm>
            <a:off x="2600036" y="734288"/>
            <a:ext cx="3454403" cy="1413165"/>
          </a:xfrm>
          <a:prstGeom prst="rect">
            <a:avLst/>
          </a:prstGeom>
        </p:spPr>
      </p:pic>
    </p:spTree>
    <p:extLst>
      <p:ext uri="{BB962C8B-B14F-4D97-AF65-F5344CB8AC3E}">
        <p14:creationId xmlns:p14="http://schemas.microsoft.com/office/powerpoint/2010/main" val="580074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8ADEFC-D054-BC4B-8CB8-7510517006E9}"/>
              </a:ext>
            </a:extLst>
          </p:cNvPr>
          <p:cNvPicPr>
            <a:picLocks noChangeAspect="1"/>
          </p:cNvPicPr>
          <p:nvPr/>
        </p:nvPicPr>
        <p:blipFill rotWithShape="1">
          <a:blip r:embed="rId3"/>
          <a:srcRect r="25037"/>
          <a:stretch/>
        </p:blipFill>
        <p:spPr>
          <a:xfrm>
            <a:off x="0" y="0"/>
            <a:ext cx="9144000" cy="6858000"/>
          </a:xfrm>
          <a:prstGeom prst="rect">
            <a:avLst/>
          </a:prstGeom>
        </p:spPr>
      </p:pic>
      <p:sp>
        <p:nvSpPr>
          <p:cNvPr id="3" name="TextBox 2">
            <a:extLst>
              <a:ext uri="{FF2B5EF4-FFF2-40B4-BE49-F238E27FC236}">
                <a16:creationId xmlns:a16="http://schemas.microsoft.com/office/drawing/2014/main" id="{187E9574-0273-DA41-9AD4-84641DF3D130}"/>
              </a:ext>
            </a:extLst>
          </p:cNvPr>
          <p:cNvSpPr txBox="1"/>
          <p:nvPr/>
        </p:nvSpPr>
        <p:spPr>
          <a:xfrm>
            <a:off x="3449782" y="6109855"/>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47868D63-24B3-CB40-A520-29575EF3A974}"/>
              </a:ext>
            </a:extLst>
          </p:cNvPr>
          <p:cNvSpPr txBox="1"/>
          <p:nvPr/>
        </p:nvSpPr>
        <p:spPr>
          <a:xfrm>
            <a:off x="195148" y="5734550"/>
            <a:ext cx="8700655" cy="1015663"/>
          </a:xfrm>
          <a:prstGeom prst="rect">
            <a:avLst/>
          </a:prstGeom>
          <a:noFill/>
        </p:spPr>
        <p:txBody>
          <a:bodyPr wrap="square" rtlCol="0">
            <a:spAutoFit/>
          </a:bodyPr>
          <a:lstStyle/>
          <a:p>
            <a:r>
              <a:rPr lang="en-US" sz="2000" dirty="0">
                <a:solidFill>
                  <a:schemeClr val="bg1"/>
                </a:solidFill>
                <a:latin typeface="Arial"/>
              </a:rPr>
              <a:t>75% of coral-bleaching experts believe parrotfish protection is somewhat or very effective in promoting coral reef recovery and resilience. 94% believe MPAs are effective in achieving these goals. (Rosinski &amp; Walsh 2016) </a:t>
            </a:r>
            <a:endParaRPr lang="en-US" sz="2000" dirty="0">
              <a:solidFill>
                <a:schemeClr val="bg1"/>
              </a:solidFill>
            </a:endParaRPr>
          </a:p>
        </p:txBody>
      </p:sp>
      <p:pic>
        <p:nvPicPr>
          <p:cNvPr id="5" name="Picture 4"/>
          <p:cNvPicPr>
            <a:picLocks noChangeAspect="1"/>
          </p:cNvPicPr>
          <p:nvPr/>
        </p:nvPicPr>
        <p:blipFill>
          <a:blip r:embed="rId4"/>
          <a:stretch>
            <a:fillRect/>
          </a:stretch>
        </p:blipFill>
        <p:spPr>
          <a:xfrm>
            <a:off x="2600036" y="734288"/>
            <a:ext cx="3454403" cy="1413165"/>
          </a:xfrm>
          <a:prstGeom prst="rect">
            <a:avLst/>
          </a:prstGeom>
        </p:spPr>
      </p:pic>
    </p:spTree>
    <p:extLst>
      <p:ext uri="{BB962C8B-B14F-4D97-AF65-F5344CB8AC3E}">
        <p14:creationId xmlns:p14="http://schemas.microsoft.com/office/powerpoint/2010/main" val="910406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A9B92-0E33-EF46-8D44-825CF67A8954}"/>
              </a:ext>
            </a:extLst>
          </p:cNvPr>
          <p:cNvPicPr>
            <a:picLocks noChangeAspect="1"/>
          </p:cNvPicPr>
          <p:nvPr/>
        </p:nvPicPr>
        <p:blipFill>
          <a:blip r:embed="rId2"/>
          <a:stretch>
            <a:fillRect/>
          </a:stretch>
        </p:blipFill>
        <p:spPr>
          <a:xfrm>
            <a:off x="166255" y="2256306"/>
            <a:ext cx="8847117" cy="1669855"/>
          </a:xfrm>
          <a:prstGeom prst="rect">
            <a:avLst/>
          </a:prstGeom>
        </p:spPr>
      </p:pic>
    </p:spTree>
    <p:extLst>
      <p:ext uri="{BB962C8B-B14F-4D97-AF65-F5344CB8AC3E}">
        <p14:creationId xmlns:p14="http://schemas.microsoft.com/office/powerpoint/2010/main" val="319018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A9B92-0E33-EF46-8D44-825CF67A8954}"/>
              </a:ext>
            </a:extLst>
          </p:cNvPr>
          <p:cNvPicPr>
            <a:picLocks noChangeAspect="1"/>
          </p:cNvPicPr>
          <p:nvPr/>
        </p:nvPicPr>
        <p:blipFill>
          <a:blip r:embed="rId2"/>
          <a:stretch>
            <a:fillRect/>
          </a:stretch>
        </p:blipFill>
        <p:spPr>
          <a:xfrm>
            <a:off x="166255" y="2256306"/>
            <a:ext cx="8847117" cy="1669855"/>
          </a:xfrm>
          <a:prstGeom prst="rect">
            <a:avLst/>
          </a:prstGeom>
        </p:spPr>
      </p:pic>
      <p:sp>
        <p:nvSpPr>
          <p:cNvPr id="4" name="Text Box 5">
            <a:extLst>
              <a:ext uri="{FF2B5EF4-FFF2-40B4-BE49-F238E27FC236}">
                <a16:creationId xmlns:a16="http://schemas.microsoft.com/office/drawing/2014/main" id="{29B5DCBE-BD2F-0F45-8D94-1F57911E7B9F}"/>
              </a:ext>
            </a:extLst>
          </p:cNvPr>
          <p:cNvSpPr txBox="1">
            <a:spLocks noChangeArrowheads="1"/>
          </p:cNvSpPr>
          <p:nvPr/>
        </p:nvSpPr>
        <p:spPr bwMode="auto">
          <a:xfrm>
            <a:off x="761996" y="717468"/>
            <a:ext cx="7712075" cy="12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algn="ctr"/>
            <a:r>
              <a:rPr lang="en-US" sz="2400" dirty="0"/>
              <a:t>Do marine protected areas increase the resilience of coral communities to global stressors? </a:t>
            </a:r>
          </a:p>
          <a:p>
            <a:pPr algn="ctr"/>
            <a:r>
              <a:rPr lang="en-US" sz="2400" dirty="0"/>
              <a:t> </a:t>
            </a:r>
          </a:p>
        </p:txBody>
      </p:sp>
    </p:spTree>
    <p:extLst>
      <p:ext uri="{BB962C8B-B14F-4D97-AF65-F5344CB8AC3E}">
        <p14:creationId xmlns:p14="http://schemas.microsoft.com/office/powerpoint/2010/main" val="2906887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77F5A4-970A-DE49-A93A-3A1B5060BE6D}"/>
              </a:ext>
            </a:extLst>
          </p:cNvPr>
          <p:cNvSpPr/>
          <p:nvPr/>
        </p:nvSpPr>
        <p:spPr>
          <a:xfrm>
            <a:off x="5638469" y="6422969"/>
            <a:ext cx="3070072" cy="338554"/>
          </a:xfrm>
          <a:prstGeom prst="rect">
            <a:avLst/>
          </a:prstGeom>
        </p:spPr>
        <p:txBody>
          <a:bodyPr wrap="none">
            <a:spAutoFit/>
          </a:bodyPr>
          <a:lstStyle/>
          <a:p>
            <a:pPr algn="ctr"/>
            <a:r>
              <a:rPr lang="en-US" sz="1600" dirty="0">
                <a:latin typeface="Arial" charset="0"/>
                <a:ea typeface="Arial" charset="0"/>
                <a:cs typeface="Arial" charset="0"/>
              </a:rPr>
              <a:t>Darling et al. 2010 </a:t>
            </a:r>
            <a:r>
              <a:rPr lang="en-US" sz="1600" i="1" dirty="0">
                <a:latin typeface="Arial" charset="0"/>
                <a:ea typeface="Arial" charset="0"/>
                <a:cs typeface="Arial" charset="0"/>
              </a:rPr>
              <a:t>Cons Letters</a:t>
            </a:r>
          </a:p>
        </p:txBody>
      </p:sp>
      <p:pic>
        <p:nvPicPr>
          <p:cNvPr id="5" name="Picture 4">
            <a:extLst>
              <a:ext uri="{FF2B5EF4-FFF2-40B4-BE49-F238E27FC236}">
                <a16:creationId xmlns:a16="http://schemas.microsoft.com/office/drawing/2014/main" id="{B3316E72-AD4E-2048-9EA1-420DA0256896}"/>
              </a:ext>
            </a:extLst>
          </p:cNvPr>
          <p:cNvPicPr>
            <a:picLocks noChangeAspect="1"/>
          </p:cNvPicPr>
          <p:nvPr/>
        </p:nvPicPr>
        <p:blipFill>
          <a:blip r:embed="rId3"/>
          <a:stretch>
            <a:fillRect/>
          </a:stretch>
        </p:blipFill>
        <p:spPr>
          <a:xfrm>
            <a:off x="1841402" y="1056622"/>
            <a:ext cx="5332103" cy="4331477"/>
          </a:xfrm>
          <a:prstGeom prst="rect">
            <a:avLst/>
          </a:prstGeom>
        </p:spPr>
      </p:pic>
    </p:spTree>
    <p:extLst>
      <p:ext uri="{BB962C8B-B14F-4D97-AF65-F5344CB8AC3E}">
        <p14:creationId xmlns:p14="http://schemas.microsoft.com/office/powerpoint/2010/main" val="1154424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761996" y="686597"/>
            <a:ext cx="7712075" cy="12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algn="ctr"/>
            <a:r>
              <a:rPr lang="en-US" sz="2400" dirty="0"/>
              <a:t>Marine protected areas do not increase the resilience of coral communities to global stressors </a:t>
            </a:r>
          </a:p>
          <a:p>
            <a:pPr algn="ctr"/>
            <a:r>
              <a:rPr lang="en-US" sz="2400" dirty="0"/>
              <a:t> </a:t>
            </a:r>
          </a:p>
        </p:txBody>
      </p:sp>
      <p:pic>
        <p:nvPicPr>
          <p:cNvPr id="8" name="Picture 7">
            <a:extLst>
              <a:ext uri="{FF2B5EF4-FFF2-40B4-BE49-F238E27FC236}">
                <a16:creationId xmlns:a16="http://schemas.microsoft.com/office/drawing/2014/main" id="{797070CB-361D-1D48-8D06-AB9F67940809}"/>
              </a:ext>
            </a:extLst>
          </p:cNvPr>
          <p:cNvPicPr>
            <a:picLocks noChangeAspect="1"/>
          </p:cNvPicPr>
          <p:nvPr/>
        </p:nvPicPr>
        <p:blipFill rotWithShape="1">
          <a:blip r:embed="rId3"/>
          <a:srcRect t="94152"/>
          <a:stretch/>
        </p:blipFill>
        <p:spPr>
          <a:xfrm>
            <a:off x="2992753" y="6059157"/>
            <a:ext cx="5945522" cy="319388"/>
          </a:xfrm>
          <a:prstGeom prst="rect">
            <a:avLst/>
          </a:prstGeom>
        </p:spPr>
      </p:pic>
      <p:pic>
        <p:nvPicPr>
          <p:cNvPr id="4" name="Picture 3">
            <a:extLst>
              <a:ext uri="{FF2B5EF4-FFF2-40B4-BE49-F238E27FC236}">
                <a16:creationId xmlns:a16="http://schemas.microsoft.com/office/drawing/2014/main" id="{6AD4AAC6-4CFE-8140-BEBA-2B59E9FEF699}"/>
              </a:ext>
            </a:extLst>
          </p:cNvPr>
          <p:cNvPicPr>
            <a:picLocks noChangeAspect="1"/>
          </p:cNvPicPr>
          <p:nvPr/>
        </p:nvPicPr>
        <p:blipFill rotWithShape="1">
          <a:blip r:embed="rId4"/>
          <a:srcRect t="5690"/>
          <a:stretch/>
        </p:blipFill>
        <p:spPr>
          <a:xfrm>
            <a:off x="1301261" y="1777341"/>
            <a:ext cx="6657826" cy="4320870"/>
          </a:xfrm>
          <a:prstGeom prst="rect">
            <a:avLst/>
          </a:prstGeom>
        </p:spPr>
      </p:pic>
      <p:sp>
        <p:nvSpPr>
          <p:cNvPr id="5" name="Rectangle 4">
            <a:extLst>
              <a:ext uri="{FF2B5EF4-FFF2-40B4-BE49-F238E27FC236}">
                <a16:creationId xmlns:a16="http://schemas.microsoft.com/office/drawing/2014/main" id="{50C942E6-3440-1B45-A9F7-2268058DE3CC}"/>
              </a:ext>
            </a:extLst>
          </p:cNvPr>
          <p:cNvSpPr/>
          <p:nvPr/>
        </p:nvSpPr>
        <p:spPr>
          <a:xfrm>
            <a:off x="5371982" y="6422969"/>
            <a:ext cx="3603038" cy="338554"/>
          </a:xfrm>
          <a:prstGeom prst="rect">
            <a:avLst/>
          </a:prstGeom>
        </p:spPr>
        <p:txBody>
          <a:bodyPr wrap="none">
            <a:spAutoFit/>
          </a:bodyPr>
          <a:lstStyle/>
          <a:p>
            <a:pPr algn="ctr"/>
            <a:r>
              <a:rPr lang="en-US" sz="1600" dirty="0">
                <a:latin typeface="Arial" charset="0"/>
                <a:ea typeface="Arial" charset="0"/>
                <a:cs typeface="Arial" charset="0"/>
              </a:rPr>
              <a:t>Bruno, </a:t>
            </a:r>
            <a:r>
              <a:rPr lang="en-US" sz="1600" dirty="0" err="1">
                <a:latin typeface="Arial" charset="0"/>
                <a:ea typeface="Arial" charset="0"/>
                <a:cs typeface="Arial" charset="0"/>
              </a:rPr>
              <a:t>Côté</a:t>
            </a:r>
            <a:r>
              <a:rPr lang="en-US" sz="1600" dirty="0">
                <a:latin typeface="Arial" charset="0"/>
                <a:ea typeface="Arial" charset="0"/>
                <a:cs typeface="Arial" charset="0"/>
              </a:rPr>
              <a:t>, and </a:t>
            </a:r>
            <a:r>
              <a:rPr lang="en-US" sz="1600" dirty="0" err="1">
                <a:latin typeface="Arial" charset="0"/>
                <a:ea typeface="Arial" charset="0"/>
                <a:cs typeface="Arial" charset="0"/>
              </a:rPr>
              <a:t>Toth</a:t>
            </a:r>
            <a:r>
              <a:rPr lang="en-US" sz="1600" dirty="0">
                <a:latin typeface="Arial" charset="0"/>
                <a:ea typeface="Arial" charset="0"/>
                <a:cs typeface="Arial" charset="0"/>
              </a:rPr>
              <a:t> in press </a:t>
            </a:r>
            <a:r>
              <a:rPr lang="en-US" sz="1600" i="1" dirty="0">
                <a:latin typeface="Arial" charset="0"/>
                <a:ea typeface="Arial" charset="0"/>
                <a:cs typeface="Arial" charset="0"/>
              </a:rPr>
              <a:t>ARMS</a:t>
            </a:r>
          </a:p>
        </p:txBody>
      </p:sp>
      <p:sp>
        <p:nvSpPr>
          <p:cNvPr id="6" name="Rectangle 5">
            <a:extLst>
              <a:ext uri="{FF2B5EF4-FFF2-40B4-BE49-F238E27FC236}">
                <a16:creationId xmlns:a16="http://schemas.microsoft.com/office/drawing/2014/main" id="{01BDCB5C-291A-B842-9A86-27D7C1E85F7F}"/>
              </a:ext>
            </a:extLst>
          </p:cNvPr>
          <p:cNvSpPr/>
          <p:nvPr/>
        </p:nvSpPr>
        <p:spPr>
          <a:xfrm>
            <a:off x="177656" y="6408158"/>
            <a:ext cx="4866845" cy="369332"/>
          </a:xfrm>
          <a:prstGeom prst="rect">
            <a:avLst/>
          </a:prstGeom>
        </p:spPr>
        <p:txBody>
          <a:bodyPr wrap="none">
            <a:spAutoFit/>
          </a:bodyPr>
          <a:lstStyle/>
          <a:p>
            <a:r>
              <a:rPr lang="en-US" dirty="0"/>
              <a:t>18 studies, 15 countries, 66 MPAs, 89 control sites</a:t>
            </a:r>
          </a:p>
        </p:txBody>
      </p:sp>
    </p:spTree>
    <p:extLst>
      <p:ext uri="{BB962C8B-B14F-4D97-AF65-F5344CB8AC3E}">
        <p14:creationId xmlns:p14="http://schemas.microsoft.com/office/powerpoint/2010/main" val="306312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96EC2B-376F-734B-9F0A-884BC69C1710}"/>
              </a:ext>
            </a:extLst>
          </p:cNvPr>
          <p:cNvPicPr>
            <a:picLocks noChangeAspect="1"/>
          </p:cNvPicPr>
          <p:nvPr/>
        </p:nvPicPr>
        <p:blipFill>
          <a:blip r:embed="rId2"/>
          <a:stretch>
            <a:fillRect/>
          </a:stretch>
        </p:blipFill>
        <p:spPr>
          <a:xfrm>
            <a:off x="246743" y="503111"/>
            <a:ext cx="8455479" cy="5848704"/>
          </a:xfrm>
          <a:prstGeom prst="rect">
            <a:avLst/>
          </a:prstGeom>
        </p:spPr>
      </p:pic>
    </p:spTree>
    <p:extLst>
      <p:ext uri="{BB962C8B-B14F-4D97-AF65-F5344CB8AC3E}">
        <p14:creationId xmlns:p14="http://schemas.microsoft.com/office/powerpoint/2010/main" val="598257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761996" y="686597"/>
            <a:ext cx="7712075" cy="12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algn="ctr"/>
            <a:r>
              <a:rPr lang="en-US" sz="2400" dirty="0"/>
              <a:t>Marine protected areas do not increase the resilience of coral communities to global stressors </a:t>
            </a:r>
          </a:p>
          <a:p>
            <a:pPr algn="ctr"/>
            <a:r>
              <a:rPr lang="en-US" sz="2400" dirty="0"/>
              <a:t> </a:t>
            </a:r>
          </a:p>
        </p:txBody>
      </p:sp>
      <p:pic>
        <p:nvPicPr>
          <p:cNvPr id="8" name="Picture 7">
            <a:extLst>
              <a:ext uri="{FF2B5EF4-FFF2-40B4-BE49-F238E27FC236}">
                <a16:creationId xmlns:a16="http://schemas.microsoft.com/office/drawing/2014/main" id="{797070CB-361D-1D48-8D06-AB9F67940809}"/>
              </a:ext>
            </a:extLst>
          </p:cNvPr>
          <p:cNvPicPr>
            <a:picLocks noChangeAspect="1"/>
          </p:cNvPicPr>
          <p:nvPr/>
        </p:nvPicPr>
        <p:blipFill rotWithShape="1">
          <a:blip r:embed="rId3"/>
          <a:srcRect t="94152"/>
          <a:stretch/>
        </p:blipFill>
        <p:spPr>
          <a:xfrm>
            <a:off x="3238942" y="6270173"/>
            <a:ext cx="5945522" cy="319388"/>
          </a:xfrm>
          <a:prstGeom prst="rect">
            <a:avLst/>
          </a:prstGeom>
        </p:spPr>
      </p:pic>
      <p:pic>
        <p:nvPicPr>
          <p:cNvPr id="4" name="Picture 3">
            <a:extLst>
              <a:ext uri="{FF2B5EF4-FFF2-40B4-BE49-F238E27FC236}">
                <a16:creationId xmlns:a16="http://schemas.microsoft.com/office/drawing/2014/main" id="{6AD4AAC6-4CFE-8140-BEBA-2B59E9FEF699}"/>
              </a:ext>
            </a:extLst>
          </p:cNvPr>
          <p:cNvPicPr>
            <a:picLocks noChangeAspect="1"/>
          </p:cNvPicPr>
          <p:nvPr/>
        </p:nvPicPr>
        <p:blipFill rotWithShape="1">
          <a:blip r:embed="rId4"/>
          <a:srcRect t="5690"/>
          <a:stretch/>
        </p:blipFill>
        <p:spPr>
          <a:xfrm>
            <a:off x="1065962" y="1659649"/>
            <a:ext cx="7104141" cy="4610524"/>
          </a:xfrm>
          <a:prstGeom prst="rect">
            <a:avLst/>
          </a:prstGeom>
        </p:spPr>
      </p:pic>
      <p:sp>
        <p:nvSpPr>
          <p:cNvPr id="5" name="Rectangle 4">
            <a:extLst>
              <a:ext uri="{FF2B5EF4-FFF2-40B4-BE49-F238E27FC236}">
                <a16:creationId xmlns:a16="http://schemas.microsoft.com/office/drawing/2014/main" id="{7E76715A-635A-B946-A7AE-8678F6869E66}"/>
              </a:ext>
            </a:extLst>
          </p:cNvPr>
          <p:cNvSpPr/>
          <p:nvPr/>
        </p:nvSpPr>
        <p:spPr>
          <a:xfrm>
            <a:off x="1337086" y="5278704"/>
            <a:ext cx="6217272" cy="299136"/>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D47FBD-4700-CC43-83A8-7AE9C995EA29}"/>
              </a:ext>
            </a:extLst>
          </p:cNvPr>
          <p:cNvSpPr txBox="1"/>
          <p:nvPr/>
        </p:nvSpPr>
        <p:spPr>
          <a:xfrm>
            <a:off x="5332024" y="4459973"/>
            <a:ext cx="3228517" cy="707886"/>
          </a:xfrm>
          <a:prstGeom prst="rect">
            <a:avLst/>
          </a:prstGeom>
          <a:solidFill>
            <a:schemeClr val="bg1"/>
          </a:solid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Increase of 0.5% per year</a:t>
            </a:r>
          </a:p>
          <a:p>
            <a:r>
              <a:rPr lang="en-US" sz="2000" dirty="0">
                <a:solidFill>
                  <a:srgbClr val="FF0000"/>
                </a:solidFill>
                <a:latin typeface="Arial" panose="020B0604020202020204" pitchFamily="34" charset="0"/>
                <a:cs typeface="Arial" panose="020B0604020202020204" pitchFamily="34" charset="0"/>
              </a:rPr>
              <a:t>coral cover = 8.5%</a:t>
            </a:r>
          </a:p>
        </p:txBody>
      </p:sp>
    </p:spTree>
    <p:extLst>
      <p:ext uri="{BB962C8B-B14F-4D97-AF65-F5344CB8AC3E}">
        <p14:creationId xmlns:p14="http://schemas.microsoft.com/office/powerpoint/2010/main" val="2642684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3574A28-6197-184D-8A34-45B67715F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344" y="2146715"/>
            <a:ext cx="4114800" cy="4114800"/>
          </a:xfrm>
          <a:prstGeom prst="rect">
            <a:avLst/>
          </a:prstGeom>
        </p:spPr>
      </p:pic>
      <p:pic>
        <p:nvPicPr>
          <p:cNvPr id="12" name="Picture 11" descr="MPA%20efficacy%20metaanalysis/meta%20impact.png">
            <a:extLst>
              <a:ext uri="{FF2B5EF4-FFF2-40B4-BE49-F238E27FC236}">
                <a16:creationId xmlns:a16="http://schemas.microsoft.com/office/drawing/2014/main" id="{D2F8DD49-2F31-DD4E-960F-59ED167377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633" y="2146715"/>
            <a:ext cx="4114800" cy="4114800"/>
          </a:xfrm>
          <a:prstGeom prst="rect">
            <a:avLst/>
          </a:prstGeom>
          <a:noFill/>
          <a:ln>
            <a:noFill/>
          </a:ln>
        </p:spPr>
      </p:pic>
      <p:sp>
        <p:nvSpPr>
          <p:cNvPr id="7" name="Rectangle 6"/>
          <p:cNvSpPr/>
          <p:nvPr/>
        </p:nvSpPr>
        <p:spPr>
          <a:xfrm>
            <a:off x="1125907" y="2264228"/>
            <a:ext cx="3299920" cy="461665"/>
          </a:xfrm>
          <a:prstGeom prst="rect">
            <a:avLst/>
          </a:prstGeom>
        </p:spPr>
        <p:txBody>
          <a:bodyPr wrap="square">
            <a:spAutoFit/>
          </a:bodyPr>
          <a:lstStyle/>
          <a:p>
            <a:r>
              <a:rPr lang="en-US" sz="2400" dirty="0">
                <a:latin typeface="Arial" charset="0"/>
                <a:ea typeface="Arial" charset="0"/>
                <a:cs typeface="Arial" charset="0"/>
              </a:rPr>
              <a:t>Impact / Resistance</a:t>
            </a:r>
          </a:p>
        </p:txBody>
      </p:sp>
      <p:sp>
        <p:nvSpPr>
          <p:cNvPr id="8" name="Rectangle 7"/>
          <p:cNvSpPr/>
          <p:nvPr/>
        </p:nvSpPr>
        <p:spPr>
          <a:xfrm>
            <a:off x="6201232" y="2271483"/>
            <a:ext cx="2733862" cy="461665"/>
          </a:xfrm>
          <a:prstGeom prst="rect">
            <a:avLst/>
          </a:prstGeom>
        </p:spPr>
        <p:txBody>
          <a:bodyPr wrap="square">
            <a:spAutoFit/>
          </a:bodyPr>
          <a:lstStyle/>
          <a:p>
            <a:r>
              <a:rPr lang="en-US" sz="2400" dirty="0">
                <a:latin typeface="Arial" charset="0"/>
                <a:ea typeface="Arial" charset="0"/>
                <a:cs typeface="Arial" charset="0"/>
              </a:rPr>
              <a:t>Recovery</a:t>
            </a:r>
          </a:p>
        </p:txBody>
      </p:sp>
      <p:sp>
        <p:nvSpPr>
          <p:cNvPr id="9" name="TextBox 8"/>
          <p:cNvSpPr txBox="1"/>
          <p:nvPr/>
        </p:nvSpPr>
        <p:spPr>
          <a:xfrm>
            <a:off x="5907317" y="3626756"/>
            <a:ext cx="2076209" cy="369332"/>
          </a:xfrm>
          <a:prstGeom prst="rect">
            <a:avLst/>
          </a:prstGeom>
          <a:noFill/>
        </p:spPr>
        <p:txBody>
          <a:bodyPr wrap="none" rtlCol="0">
            <a:spAutoFit/>
          </a:bodyPr>
          <a:lstStyle/>
          <a:p>
            <a:r>
              <a:rPr lang="en-US" dirty="0">
                <a:latin typeface="Arial" charset="0"/>
                <a:ea typeface="Arial" charset="0"/>
                <a:cs typeface="Arial" charset="0"/>
              </a:rPr>
              <a:t>15 studies, p=0.43</a:t>
            </a:r>
          </a:p>
        </p:txBody>
      </p:sp>
      <p:sp>
        <p:nvSpPr>
          <p:cNvPr id="10" name="TextBox 9"/>
          <p:cNvSpPr txBox="1"/>
          <p:nvPr/>
        </p:nvSpPr>
        <p:spPr>
          <a:xfrm>
            <a:off x="1594755" y="3396343"/>
            <a:ext cx="2059090" cy="369332"/>
          </a:xfrm>
          <a:prstGeom prst="rect">
            <a:avLst/>
          </a:prstGeom>
          <a:noFill/>
        </p:spPr>
        <p:txBody>
          <a:bodyPr wrap="none" rtlCol="0">
            <a:spAutoFit/>
          </a:bodyPr>
          <a:lstStyle/>
          <a:p>
            <a:r>
              <a:rPr lang="en-US" dirty="0">
                <a:latin typeface="Arial" charset="0"/>
                <a:ea typeface="Arial" charset="0"/>
                <a:cs typeface="Arial" charset="0"/>
              </a:rPr>
              <a:t>11 studies, p=0.08</a:t>
            </a:r>
          </a:p>
        </p:txBody>
      </p:sp>
      <p:sp>
        <p:nvSpPr>
          <p:cNvPr id="11" name="Rectangle 10">
            <a:extLst>
              <a:ext uri="{FF2B5EF4-FFF2-40B4-BE49-F238E27FC236}">
                <a16:creationId xmlns:a16="http://schemas.microsoft.com/office/drawing/2014/main" id="{63C101ED-FA4D-F949-B463-DA1F79992678}"/>
              </a:ext>
            </a:extLst>
          </p:cNvPr>
          <p:cNvSpPr/>
          <p:nvPr/>
        </p:nvSpPr>
        <p:spPr>
          <a:xfrm>
            <a:off x="5371982" y="6422969"/>
            <a:ext cx="3603038" cy="338554"/>
          </a:xfrm>
          <a:prstGeom prst="rect">
            <a:avLst/>
          </a:prstGeom>
        </p:spPr>
        <p:txBody>
          <a:bodyPr wrap="none">
            <a:spAutoFit/>
          </a:bodyPr>
          <a:lstStyle/>
          <a:p>
            <a:pPr algn="ctr"/>
            <a:r>
              <a:rPr lang="en-US" sz="1600" dirty="0">
                <a:latin typeface="Arial" charset="0"/>
                <a:ea typeface="Arial" charset="0"/>
                <a:cs typeface="Arial" charset="0"/>
              </a:rPr>
              <a:t>Bruno, </a:t>
            </a:r>
            <a:r>
              <a:rPr lang="en-US" sz="1600" dirty="0" err="1">
                <a:latin typeface="Arial" charset="0"/>
                <a:ea typeface="Arial" charset="0"/>
                <a:cs typeface="Arial" charset="0"/>
              </a:rPr>
              <a:t>Côté</a:t>
            </a:r>
            <a:r>
              <a:rPr lang="en-US" sz="1600" dirty="0">
                <a:latin typeface="Arial" charset="0"/>
                <a:ea typeface="Arial" charset="0"/>
                <a:cs typeface="Arial" charset="0"/>
              </a:rPr>
              <a:t>, and </a:t>
            </a:r>
            <a:r>
              <a:rPr lang="en-US" sz="1600" dirty="0" err="1">
                <a:latin typeface="Arial" charset="0"/>
                <a:ea typeface="Arial" charset="0"/>
                <a:cs typeface="Arial" charset="0"/>
              </a:rPr>
              <a:t>Toth</a:t>
            </a:r>
            <a:r>
              <a:rPr lang="en-US" sz="1600" dirty="0">
                <a:latin typeface="Arial" charset="0"/>
                <a:ea typeface="Arial" charset="0"/>
                <a:cs typeface="Arial" charset="0"/>
              </a:rPr>
              <a:t> in press </a:t>
            </a:r>
            <a:r>
              <a:rPr lang="en-US" sz="1600" i="1" dirty="0">
                <a:latin typeface="Arial" charset="0"/>
                <a:ea typeface="Arial" charset="0"/>
                <a:cs typeface="Arial" charset="0"/>
              </a:rPr>
              <a:t>ARMS</a:t>
            </a:r>
          </a:p>
        </p:txBody>
      </p:sp>
      <p:pic>
        <p:nvPicPr>
          <p:cNvPr id="14" name="Picture 13" descr="MPA%20efficacy%20metaanalysis/meta%20impact.png">
            <a:extLst>
              <a:ext uri="{FF2B5EF4-FFF2-40B4-BE49-F238E27FC236}">
                <a16:creationId xmlns:a16="http://schemas.microsoft.com/office/drawing/2014/main" id="{4DC76D41-A71D-514C-A042-77C6C10ABAA4}"/>
              </a:ext>
            </a:extLst>
          </p:cNvPr>
          <p:cNvPicPr>
            <a:picLocks noChangeAspect="1"/>
          </p:cNvPicPr>
          <p:nvPr/>
        </p:nvPicPr>
        <p:blipFill rotWithShape="1">
          <a:blip r:embed="rId4">
            <a:extLst>
              <a:ext uri="{28A0092B-C50C-407E-A947-70E740481C1C}">
                <a14:useLocalDpi xmlns:a14="http://schemas.microsoft.com/office/drawing/2010/main" val="0"/>
              </a:ext>
            </a:extLst>
          </a:blip>
          <a:srcRect t="82868" b="7038"/>
          <a:stretch/>
        </p:blipFill>
        <p:spPr bwMode="auto">
          <a:xfrm>
            <a:off x="4720765" y="5591331"/>
            <a:ext cx="4114800" cy="415351"/>
          </a:xfrm>
          <a:prstGeom prst="rect">
            <a:avLst/>
          </a:prstGeom>
          <a:noFill/>
          <a:ln>
            <a:noFill/>
          </a:ln>
        </p:spPr>
      </p:pic>
      <p:sp>
        <p:nvSpPr>
          <p:cNvPr id="15" name="Text Box 5">
            <a:extLst>
              <a:ext uri="{FF2B5EF4-FFF2-40B4-BE49-F238E27FC236}">
                <a16:creationId xmlns:a16="http://schemas.microsoft.com/office/drawing/2014/main" id="{E545DE8F-2B0E-934A-B76E-D03CF38F2B71}"/>
              </a:ext>
            </a:extLst>
          </p:cNvPr>
          <p:cNvSpPr txBox="1">
            <a:spLocks noChangeArrowheads="1"/>
          </p:cNvSpPr>
          <p:nvPr/>
        </p:nvSpPr>
        <p:spPr bwMode="auto">
          <a:xfrm>
            <a:off x="761996" y="686597"/>
            <a:ext cx="7712075" cy="12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algn="ctr"/>
            <a:r>
              <a:rPr lang="en-US" sz="2400" dirty="0"/>
              <a:t>Marine protected areas do not increase the resilience of coral communities to global stressors </a:t>
            </a:r>
          </a:p>
          <a:p>
            <a:pPr algn="ctr"/>
            <a:r>
              <a:rPr lang="en-US" sz="2400" dirty="0"/>
              <a:t> </a:t>
            </a:r>
          </a:p>
        </p:txBody>
      </p:sp>
    </p:spTree>
    <p:extLst>
      <p:ext uri="{BB962C8B-B14F-4D97-AF65-F5344CB8AC3E}">
        <p14:creationId xmlns:p14="http://schemas.microsoft.com/office/powerpoint/2010/main" val="1209996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163" y="1468525"/>
            <a:ext cx="4255199" cy="4378093"/>
          </a:xfrm>
          <a:prstGeom prst="rect">
            <a:avLst/>
          </a:prstGeom>
        </p:spPr>
      </p:pic>
      <p:sp>
        <p:nvSpPr>
          <p:cNvPr id="3" name="Rectangle 2"/>
          <p:cNvSpPr/>
          <p:nvPr/>
        </p:nvSpPr>
        <p:spPr>
          <a:xfrm>
            <a:off x="526941" y="688099"/>
            <a:ext cx="8958020" cy="461665"/>
          </a:xfrm>
          <a:prstGeom prst="rect">
            <a:avLst/>
          </a:prstGeom>
        </p:spPr>
        <p:txBody>
          <a:bodyPr wrap="square">
            <a:spAutoFit/>
          </a:bodyPr>
          <a:lstStyle/>
          <a:p>
            <a:r>
              <a:rPr lang="en-US" sz="2400">
                <a:latin typeface="Arial" charset="0"/>
                <a:ea typeface="Times" charset="0"/>
              </a:rPr>
              <a:t>Recovery from disturbance was slower in marine reserves </a:t>
            </a:r>
            <a:endParaRPr lang="en-US" sz="2400"/>
          </a:p>
        </p:txBody>
      </p:sp>
      <p:sp>
        <p:nvSpPr>
          <p:cNvPr id="4" name="Rectangle 3"/>
          <p:cNvSpPr/>
          <p:nvPr/>
        </p:nvSpPr>
        <p:spPr>
          <a:xfrm>
            <a:off x="5771153" y="6362602"/>
            <a:ext cx="3125343" cy="338554"/>
          </a:xfrm>
          <a:prstGeom prst="rect">
            <a:avLst/>
          </a:prstGeom>
        </p:spPr>
        <p:txBody>
          <a:bodyPr wrap="none">
            <a:spAutoFit/>
          </a:bodyPr>
          <a:lstStyle/>
          <a:p>
            <a:r>
              <a:rPr lang="en-US" sz="1600" dirty="0">
                <a:latin typeface="Arial" charset="0"/>
                <a:ea typeface="Arial" charset="0"/>
                <a:cs typeface="Arial" charset="0"/>
              </a:rPr>
              <a:t>Graham </a:t>
            </a:r>
            <a:r>
              <a:rPr lang="en-US" sz="1600" i="1" dirty="0">
                <a:latin typeface="Arial" charset="0"/>
                <a:ea typeface="Arial" charset="0"/>
                <a:cs typeface="Arial" charset="0"/>
              </a:rPr>
              <a:t>et al.</a:t>
            </a:r>
            <a:r>
              <a:rPr lang="en-US" sz="1600" dirty="0">
                <a:latin typeface="Arial" charset="0"/>
                <a:ea typeface="Arial" charset="0"/>
                <a:cs typeface="Arial" charset="0"/>
              </a:rPr>
              <a:t> 2011 </a:t>
            </a:r>
            <a:r>
              <a:rPr lang="en-US" sz="1600" i="1" dirty="0">
                <a:latin typeface="Arial" charset="0"/>
                <a:ea typeface="Arial" charset="0"/>
                <a:cs typeface="Arial" charset="0"/>
              </a:rPr>
              <a:t>Coral Reefs </a:t>
            </a:r>
          </a:p>
        </p:txBody>
      </p:sp>
      <p:sp>
        <p:nvSpPr>
          <p:cNvPr id="5" name="Rectangle 4"/>
          <p:cNvSpPr/>
          <p:nvPr/>
        </p:nvSpPr>
        <p:spPr>
          <a:xfrm>
            <a:off x="360949" y="6330299"/>
            <a:ext cx="6858000" cy="369332"/>
          </a:xfrm>
          <a:prstGeom prst="rect">
            <a:avLst/>
          </a:prstGeom>
        </p:spPr>
        <p:txBody>
          <a:bodyPr wrap="square">
            <a:spAutoFit/>
          </a:bodyPr>
          <a:lstStyle/>
          <a:p>
            <a:r>
              <a:rPr lang="en-US" dirty="0">
                <a:latin typeface="Arial" charset="0"/>
                <a:ea typeface="Times" charset="0"/>
              </a:rPr>
              <a:t>48 sites, </a:t>
            </a:r>
            <a:r>
              <a:rPr lang="en-US">
                <a:latin typeface="Arial" charset="0"/>
                <a:ea typeface="Times" charset="0"/>
              </a:rPr>
              <a:t>7 MPAs</a:t>
            </a:r>
            <a:endParaRPr lang="en-US" dirty="0"/>
          </a:p>
        </p:txBody>
      </p:sp>
      <p:sp>
        <p:nvSpPr>
          <p:cNvPr id="6" name="Rectangle 5">
            <a:extLst>
              <a:ext uri="{FF2B5EF4-FFF2-40B4-BE49-F238E27FC236}">
                <a16:creationId xmlns:a16="http://schemas.microsoft.com/office/drawing/2014/main" id="{B13A09DE-ECC5-244F-B0B5-7EE299206E54}"/>
              </a:ext>
            </a:extLst>
          </p:cNvPr>
          <p:cNvSpPr/>
          <p:nvPr/>
        </p:nvSpPr>
        <p:spPr>
          <a:xfrm>
            <a:off x="2345163" y="1467000"/>
            <a:ext cx="367213" cy="43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821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g3_TSAfreq"/>
          <p:cNvPicPr>
            <a:picLocks noChangeAspect="1" noChangeArrowheads="1"/>
          </p:cNvPicPr>
          <p:nvPr/>
        </p:nvPicPr>
        <p:blipFill>
          <a:blip r:embed="rId3">
            <a:extLst>
              <a:ext uri="{28A0092B-C50C-407E-A947-70E740481C1C}">
                <a14:useLocalDpi xmlns:a14="http://schemas.microsoft.com/office/drawing/2010/main" val="0"/>
              </a:ext>
            </a:extLst>
          </a:blip>
          <a:srcRect l="17094" t="7692" r="57265" b="23077"/>
          <a:stretch>
            <a:fillRect/>
          </a:stretch>
        </p:blipFill>
        <p:spPr bwMode="auto">
          <a:xfrm>
            <a:off x="6553200" y="2133600"/>
            <a:ext cx="2286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Text Box 3"/>
          <p:cNvSpPr txBox="1">
            <a:spLocks noChangeArrowheads="1"/>
          </p:cNvSpPr>
          <p:nvPr/>
        </p:nvSpPr>
        <p:spPr bwMode="auto">
          <a:xfrm>
            <a:off x="5943601" y="2895599"/>
            <a:ext cx="426886" cy="590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r>
              <a:rPr lang="en-US" sz="3200">
                <a:solidFill>
                  <a:schemeClr val="tx1"/>
                </a:solidFill>
                <a:ea typeface="ＭＳ Ｐゴシック" charset="0"/>
              </a:rPr>
              <a:t>+</a:t>
            </a:r>
          </a:p>
        </p:txBody>
      </p:sp>
      <p:pic>
        <p:nvPicPr>
          <p:cNvPr id="28675" name="Picture 4" descr="Mapsofsurveys_reefs"/>
          <p:cNvPicPr>
            <a:picLocks noChangeAspect="1" noChangeArrowheads="1"/>
          </p:cNvPicPr>
          <p:nvPr/>
        </p:nvPicPr>
        <p:blipFill>
          <a:blip r:embed="rId4">
            <a:extLst>
              <a:ext uri="{28A0092B-C50C-407E-A947-70E740481C1C}">
                <a14:useLocalDpi xmlns:a14="http://schemas.microsoft.com/office/drawing/2010/main" val="0"/>
              </a:ext>
            </a:extLst>
          </a:blip>
          <a:srcRect l="72223" t="19600" b="29463"/>
          <a:stretch>
            <a:fillRect/>
          </a:stretch>
        </p:blipFill>
        <p:spPr bwMode="auto">
          <a:xfrm>
            <a:off x="304801" y="2133600"/>
            <a:ext cx="2362200" cy="200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pic>
      <p:pic>
        <p:nvPicPr>
          <p:cNvPr id="28676" name="Picture 5" descr="Mapsofsurveys_mpa"/>
          <p:cNvPicPr>
            <a:picLocks noChangeAspect="1" noChangeArrowheads="1"/>
          </p:cNvPicPr>
          <p:nvPr/>
        </p:nvPicPr>
        <p:blipFill>
          <a:blip r:embed="rId5">
            <a:extLst>
              <a:ext uri="{28A0092B-C50C-407E-A947-70E740481C1C}">
                <a14:useLocalDpi xmlns:a14="http://schemas.microsoft.com/office/drawing/2010/main" val="0"/>
              </a:ext>
            </a:extLst>
          </a:blip>
          <a:srcRect l="72223" t="20973" b="28090"/>
          <a:stretch>
            <a:fillRect/>
          </a:stretch>
        </p:blipFill>
        <p:spPr bwMode="auto">
          <a:xfrm>
            <a:off x="3505200" y="2133600"/>
            <a:ext cx="2362200" cy="200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pic>
      <p:sp>
        <p:nvSpPr>
          <p:cNvPr id="28677" name="Text Box 6"/>
          <p:cNvSpPr txBox="1">
            <a:spLocks noChangeArrowheads="1"/>
          </p:cNvSpPr>
          <p:nvPr/>
        </p:nvSpPr>
        <p:spPr bwMode="auto">
          <a:xfrm>
            <a:off x="2854326" y="2773363"/>
            <a:ext cx="426886" cy="590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r>
              <a:rPr lang="en-US" sz="3200">
                <a:solidFill>
                  <a:schemeClr val="tx1"/>
                </a:solidFill>
                <a:ea typeface="ＭＳ Ｐゴシック" charset="0"/>
              </a:rPr>
              <a:t>+</a:t>
            </a:r>
          </a:p>
        </p:txBody>
      </p:sp>
      <p:sp>
        <p:nvSpPr>
          <p:cNvPr id="28678" name="Text Box 7"/>
          <p:cNvSpPr txBox="1">
            <a:spLocks noChangeArrowheads="1"/>
          </p:cNvSpPr>
          <p:nvPr/>
        </p:nvSpPr>
        <p:spPr bwMode="auto">
          <a:xfrm>
            <a:off x="6567055" y="4343401"/>
            <a:ext cx="2424545" cy="1323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r>
              <a:rPr lang="en-US" dirty="0">
                <a:solidFill>
                  <a:schemeClr val="tx1"/>
                </a:solidFill>
                <a:ea typeface="ＭＳ Ｐゴシック" charset="0"/>
              </a:rPr>
              <a:t>TSAs = number of</a:t>
            </a:r>
          </a:p>
          <a:p>
            <a:pPr eaLnBrk="1" hangingPunct="1"/>
            <a:r>
              <a:rPr lang="en-US" dirty="0">
                <a:solidFill>
                  <a:schemeClr val="tx1"/>
                </a:solidFill>
                <a:ea typeface="ＭＳ Ｐゴシック" charset="0"/>
              </a:rPr>
              <a:t>temperature </a:t>
            </a:r>
          </a:p>
          <a:p>
            <a:pPr eaLnBrk="1" hangingPunct="1"/>
            <a:r>
              <a:rPr lang="en-US" dirty="0">
                <a:solidFill>
                  <a:schemeClr val="tx1"/>
                </a:solidFill>
                <a:ea typeface="ＭＳ Ｐゴシック" charset="0"/>
              </a:rPr>
              <a:t>anomalies</a:t>
            </a:r>
          </a:p>
          <a:p>
            <a:pPr eaLnBrk="1" hangingPunct="1"/>
            <a:endParaRPr lang="en-US" dirty="0">
              <a:solidFill>
                <a:schemeClr val="tx1"/>
              </a:solidFill>
              <a:ea typeface="ＭＳ Ｐゴシック" charset="0"/>
            </a:endParaRPr>
          </a:p>
          <a:p>
            <a:pPr eaLnBrk="1" hangingPunct="1"/>
            <a:endParaRPr lang="en-US" dirty="0">
              <a:solidFill>
                <a:schemeClr val="tx1"/>
              </a:solidFill>
              <a:ea typeface="ＭＳ Ｐゴシック" charset="0"/>
            </a:endParaRPr>
          </a:p>
        </p:txBody>
      </p:sp>
      <p:sp>
        <p:nvSpPr>
          <p:cNvPr id="28679" name="Text Box 8"/>
          <p:cNvSpPr txBox="1">
            <a:spLocks noChangeArrowheads="1"/>
          </p:cNvSpPr>
          <p:nvPr/>
        </p:nvSpPr>
        <p:spPr bwMode="auto">
          <a:xfrm>
            <a:off x="469900" y="4338638"/>
            <a:ext cx="1997653" cy="3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r>
              <a:rPr lang="en-US">
                <a:solidFill>
                  <a:schemeClr val="tx1"/>
                </a:solidFill>
                <a:ea typeface="ＭＳ Ｐゴシック" charset="0"/>
              </a:rPr>
              <a:t>Coral cover surveys</a:t>
            </a:r>
          </a:p>
        </p:txBody>
      </p:sp>
      <p:sp>
        <p:nvSpPr>
          <p:cNvPr id="28680" name="Text Box 9"/>
          <p:cNvSpPr txBox="1">
            <a:spLocks noChangeArrowheads="1"/>
          </p:cNvSpPr>
          <p:nvPr/>
        </p:nvSpPr>
        <p:spPr bwMode="auto">
          <a:xfrm>
            <a:off x="4235450" y="4338638"/>
            <a:ext cx="716083" cy="3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r>
              <a:rPr lang="en-US">
                <a:solidFill>
                  <a:schemeClr val="tx1"/>
                </a:solidFill>
                <a:ea typeface="ＭＳ Ｐゴシック" charset="0"/>
              </a:rPr>
              <a:t>MPAs</a:t>
            </a:r>
          </a:p>
        </p:txBody>
      </p:sp>
      <p:sp>
        <p:nvSpPr>
          <p:cNvPr id="28685" name="Rectangle 15"/>
          <p:cNvSpPr>
            <a:spLocks noChangeArrowheads="1"/>
          </p:cNvSpPr>
          <p:nvPr/>
        </p:nvSpPr>
        <p:spPr bwMode="auto">
          <a:xfrm>
            <a:off x="725801" y="658814"/>
            <a:ext cx="7874966" cy="529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p>
            <a:pPr marL="457177" indent="-457177" algn="ctr">
              <a:lnSpc>
                <a:spcPct val="110000"/>
              </a:lnSpc>
            </a:pPr>
            <a:r>
              <a:rPr lang="en-US" sz="2800" dirty="0">
                <a:latin typeface="Arial"/>
              </a:rPr>
              <a:t>Do MPAs increase resilience to climate change?</a:t>
            </a:r>
          </a:p>
        </p:txBody>
      </p:sp>
      <p:sp>
        <p:nvSpPr>
          <p:cNvPr id="2" name="Rectangle 1"/>
          <p:cNvSpPr/>
          <p:nvPr/>
        </p:nvSpPr>
        <p:spPr>
          <a:xfrm>
            <a:off x="6551064" y="6326974"/>
            <a:ext cx="2156360" cy="338554"/>
          </a:xfrm>
          <a:prstGeom prst="rect">
            <a:avLst/>
          </a:prstGeom>
        </p:spPr>
        <p:txBody>
          <a:bodyPr wrap="none">
            <a:spAutoFit/>
          </a:bodyPr>
          <a:lstStyle/>
          <a:p>
            <a:r>
              <a:rPr lang="en-US" sz="1600" dirty="0">
                <a:latin typeface="Arial" charset="0"/>
                <a:ea typeface="Arial" charset="0"/>
                <a:cs typeface="Arial" charset="0"/>
              </a:rPr>
              <a:t>Selig et al. 2012 </a:t>
            </a:r>
            <a:r>
              <a:rPr lang="en-US" sz="1600" i="1" dirty="0">
                <a:latin typeface="Arial" charset="0"/>
                <a:ea typeface="Arial" charset="0"/>
                <a:cs typeface="Arial" charset="0"/>
              </a:rPr>
              <a:t>GCB</a:t>
            </a:r>
          </a:p>
        </p:txBody>
      </p:sp>
      <p:sp>
        <p:nvSpPr>
          <p:cNvPr id="12" name="Rectangle 11">
            <a:extLst>
              <a:ext uri="{FF2B5EF4-FFF2-40B4-BE49-F238E27FC236}">
                <a16:creationId xmlns:a16="http://schemas.microsoft.com/office/drawing/2014/main" id="{6156CB04-3E3C-314A-A38F-B313B68787E6}"/>
              </a:ext>
            </a:extLst>
          </p:cNvPr>
          <p:cNvSpPr/>
          <p:nvPr/>
        </p:nvSpPr>
        <p:spPr>
          <a:xfrm>
            <a:off x="457201" y="6329599"/>
            <a:ext cx="6388100" cy="338554"/>
          </a:xfrm>
          <a:prstGeom prst="rect">
            <a:avLst/>
          </a:prstGeom>
        </p:spPr>
        <p:txBody>
          <a:bodyPr wrap="square">
            <a:spAutoFit/>
          </a:bodyPr>
          <a:lstStyle/>
          <a:p>
            <a:r>
              <a:rPr lang="en-US" sz="1600" dirty="0">
                <a:solidFill>
                  <a:srgbClr val="000000"/>
                </a:solidFill>
                <a:latin typeface="Arial" charset="0"/>
                <a:ea typeface="Arial" charset="0"/>
                <a:cs typeface="Arial" charset="0"/>
              </a:rPr>
              <a:t>4456 </a:t>
            </a:r>
            <a:r>
              <a:rPr lang="en-US" sz="1600" dirty="0">
                <a:latin typeface="Arial" charset="0"/>
                <a:ea typeface="Arial" charset="0"/>
                <a:cs typeface="Arial" charset="0"/>
              </a:rPr>
              <a:t>sites, 310 MPAs</a:t>
            </a:r>
          </a:p>
        </p:txBody>
      </p:sp>
    </p:spTree>
    <p:extLst>
      <p:ext uri="{BB962C8B-B14F-4D97-AF65-F5344CB8AC3E}">
        <p14:creationId xmlns:p14="http://schemas.microsoft.com/office/powerpoint/2010/main" val="2841331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Anomalies_coralcover"/>
          <p:cNvPicPr>
            <a:picLocks noChangeAspect="1" noChangeArrowheads="1"/>
          </p:cNvPicPr>
          <p:nvPr/>
        </p:nvPicPr>
        <p:blipFill>
          <a:blip r:embed="rId3">
            <a:extLst>
              <a:ext uri="{28A0092B-C50C-407E-A947-70E740481C1C}">
                <a14:useLocalDpi xmlns:a14="http://schemas.microsoft.com/office/drawing/2010/main" val="0"/>
              </a:ext>
            </a:extLst>
          </a:blip>
          <a:srcRect t="10771" r="5244"/>
          <a:stretch>
            <a:fillRect/>
          </a:stretch>
        </p:blipFill>
        <p:spPr bwMode="auto">
          <a:xfrm>
            <a:off x="2386014" y="1905001"/>
            <a:ext cx="3786187" cy="355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3"/>
          <p:cNvSpPr>
            <a:spLocks noChangeArrowheads="1"/>
          </p:cNvSpPr>
          <p:nvPr/>
        </p:nvSpPr>
        <p:spPr bwMode="auto">
          <a:xfrm>
            <a:off x="392114" y="573089"/>
            <a:ext cx="8396287" cy="56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p>
            <a:pPr marL="457177" indent="-457177" algn="ctr">
              <a:lnSpc>
                <a:spcPct val="110000"/>
              </a:lnSpc>
            </a:pPr>
            <a:r>
              <a:rPr lang="en-US" sz="2800" dirty="0">
                <a:latin typeface="Arial"/>
              </a:rPr>
              <a:t>Relationship between thermal stress and coral loss</a:t>
            </a:r>
            <a:endParaRPr lang="en-US" i="1" dirty="0">
              <a:latin typeface="Arial"/>
            </a:endParaRPr>
          </a:p>
        </p:txBody>
      </p:sp>
      <p:sp>
        <p:nvSpPr>
          <p:cNvPr id="30727" name="Text Box 8"/>
          <p:cNvSpPr txBox="1">
            <a:spLocks noChangeArrowheads="1"/>
          </p:cNvSpPr>
          <p:nvPr/>
        </p:nvSpPr>
        <p:spPr bwMode="auto">
          <a:xfrm>
            <a:off x="2741614" y="5170488"/>
            <a:ext cx="4001970" cy="37365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r>
              <a:rPr lang="en-US" sz="1800">
                <a:solidFill>
                  <a:schemeClr val="tx1"/>
                </a:solidFill>
                <a:ea typeface="ＭＳ Ｐゴシック" charset="0"/>
                <a:cs typeface="ＭＳ Ｐゴシック" charset="0"/>
              </a:rPr>
              <a:t>Thermal stress (# weekly anomalies)</a:t>
            </a:r>
          </a:p>
        </p:txBody>
      </p:sp>
      <p:sp>
        <p:nvSpPr>
          <p:cNvPr id="30728" name="Text Box 9"/>
          <p:cNvSpPr txBox="1">
            <a:spLocks noChangeArrowheads="1"/>
          </p:cNvSpPr>
          <p:nvPr/>
        </p:nvSpPr>
        <p:spPr bwMode="auto">
          <a:xfrm rot="-5400000">
            <a:off x="865814" y="3217565"/>
            <a:ext cx="3064212" cy="37365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r>
              <a:rPr lang="en-US" sz="1800">
                <a:solidFill>
                  <a:schemeClr val="tx1"/>
                </a:solidFill>
                <a:ea typeface="ＭＳ Ｐゴシック" charset="0"/>
                <a:cs typeface="ＭＳ Ｐゴシック" charset="0"/>
              </a:rPr>
              <a:t>Coral cover loss (annual %)</a:t>
            </a:r>
          </a:p>
        </p:txBody>
      </p:sp>
      <p:sp>
        <p:nvSpPr>
          <p:cNvPr id="30729" name="Text Box 11"/>
          <p:cNvSpPr txBox="1">
            <a:spLocks noChangeArrowheads="1"/>
          </p:cNvSpPr>
          <p:nvPr/>
        </p:nvSpPr>
        <p:spPr bwMode="auto">
          <a:xfrm>
            <a:off x="889001" y="6175375"/>
            <a:ext cx="2986257"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r>
              <a:rPr lang="en-US" sz="1800">
                <a:solidFill>
                  <a:schemeClr val="tx1"/>
                </a:solidFill>
                <a:ea typeface="ＭＳ Ｐゴシック" charset="0"/>
                <a:cs typeface="ＭＳ Ｐゴシック" charset="0"/>
              </a:rPr>
              <a:t>*loss at initial cover of 50%</a:t>
            </a:r>
          </a:p>
        </p:txBody>
      </p:sp>
      <p:sp>
        <p:nvSpPr>
          <p:cNvPr id="8" name="Rectangle 7">
            <a:extLst>
              <a:ext uri="{FF2B5EF4-FFF2-40B4-BE49-F238E27FC236}">
                <a16:creationId xmlns:a16="http://schemas.microsoft.com/office/drawing/2014/main" id="{8811FACA-AB4E-6F4E-9F13-6FD6E7B25152}"/>
              </a:ext>
            </a:extLst>
          </p:cNvPr>
          <p:cNvSpPr/>
          <p:nvPr/>
        </p:nvSpPr>
        <p:spPr>
          <a:xfrm>
            <a:off x="6551064" y="6326974"/>
            <a:ext cx="2156360" cy="338554"/>
          </a:xfrm>
          <a:prstGeom prst="rect">
            <a:avLst/>
          </a:prstGeom>
        </p:spPr>
        <p:txBody>
          <a:bodyPr wrap="none">
            <a:spAutoFit/>
          </a:bodyPr>
          <a:lstStyle/>
          <a:p>
            <a:r>
              <a:rPr lang="en-US" sz="1600" dirty="0">
                <a:latin typeface="Arial" charset="0"/>
                <a:ea typeface="Arial" charset="0"/>
                <a:cs typeface="Arial" charset="0"/>
              </a:rPr>
              <a:t>Selig et al. 2012 </a:t>
            </a:r>
            <a:r>
              <a:rPr lang="en-US" sz="1600" i="1" dirty="0">
                <a:latin typeface="Arial" charset="0"/>
                <a:ea typeface="Arial" charset="0"/>
                <a:cs typeface="Arial" charset="0"/>
              </a:rPr>
              <a:t>GCB</a:t>
            </a:r>
          </a:p>
        </p:txBody>
      </p:sp>
    </p:spTree>
    <p:extLst>
      <p:ext uri="{BB962C8B-B14F-4D97-AF65-F5344CB8AC3E}">
        <p14:creationId xmlns:p14="http://schemas.microsoft.com/office/powerpoint/2010/main" val="1630612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2517" y="6062246"/>
            <a:ext cx="1838965" cy="338554"/>
          </a:xfrm>
          <a:prstGeom prst="rect">
            <a:avLst/>
          </a:prstGeom>
        </p:spPr>
        <p:txBody>
          <a:bodyPr wrap="none">
            <a:spAutoFit/>
          </a:bodyPr>
          <a:lstStyle/>
          <a:p>
            <a:r>
              <a:rPr lang="en-US" dirty="0"/>
              <a:t>Dr. Andy Bruckner</a:t>
            </a:r>
          </a:p>
        </p:txBody>
      </p:sp>
      <p:pic>
        <p:nvPicPr>
          <p:cNvPr id="4" name="Picture 3" descr="P406012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2091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1" descr="NoeffectofTSA_MPA_nMPA"/>
          <p:cNvPicPr>
            <a:picLocks noChangeAspect="1" noChangeArrowheads="1"/>
          </p:cNvPicPr>
          <p:nvPr/>
        </p:nvPicPr>
        <p:blipFill>
          <a:blip r:embed="rId3">
            <a:extLst>
              <a:ext uri="{28A0092B-C50C-407E-A947-70E740481C1C}">
                <a14:useLocalDpi xmlns:a14="http://schemas.microsoft.com/office/drawing/2010/main" val="0"/>
              </a:ext>
            </a:extLst>
          </a:blip>
          <a:srcRect t="10771" r="5244" b="7968"/>
          <a:stretch>
            <a:fillRect/>
          </a:stretch>
        </p:blipFill>
        <p:spPr bwMode="auto">
          <a:xfrm>
            <a:off x="1892616" y="1620372"/>
            <a:ext cx="4952684" cy="4237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4"/>
          <p:cNvSpPr>
            <a:spLocks noChangeArrowheads="1"/>
          </p:cNvSpPr>
          <p:nvPr/>
        </p:nvSpPr>
        <p:spPr bwMode="auto">
          <a:xfrm>
            <a:off x="469900" y="533400"/>
            <a:ext cx="8204200" cy="1037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p>
            <a:pPr marL="457177" indent="-457177" algn="ctr">
              <a:lnSpc>
                <a:spcPct val="110000"/>
              </a:lnSpc>
            </a:pPr>
            <a:r>
              <a:rPr lang="en-US" sz="2800" dirty="0">
                <a:latin typeface="Arial"/>
              </a:rPr>
              <a:t>Protection did not moderate the effect of temperature anomalies on coral loss </a:t>
            </a:r>
          </a:p>
        </p:txBody>
      </p:sp>
      <p:sp>
        <p:nvSpPr>
          <p:cNvPr id="32775" name="Text Box 12"/>
          <p:cNvSpPr txBox="1">
            <a:spLocks noChangeArrowheads="1"/>
          </p:cNvSpPr>
          <p:nvPr/>
        </p:nvSpPr>
        <p:spPr bwMode="auto">
          <a:xfrm>
            <a:off x="2941462" y="5513616"/>
            <a:ext cx="1474536" cy="37365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r>
              <a:rPr lang="en-US" sz="1800" dirty="0">
                <a:solidFill>
                  <a:schemeClr val="tx1"/>
                </a:solidFill>
                <a:ea typeface="ＭＳ Ｐゴシック" charset="0"/>
                <a:cs typeface="ＭＳ Ｐゴシック" charset="0"/>
              </a:rPr>
              <a:t>Non-reserve</a:t>
            </a:r>
          </a:p>
        </p:txBody>
      </p:sp>
      <p:sp>
        <p:nvSpPr>
          <p:cNvPr id="32776" name="Text Box 13"/>
          <p:cNvSpPr txBox="1">
            <a:spLocks noChangeArrowheads="1"/>
          </p:cNvSpPr>
          <p:nvPr/>
        </p:nvSpPr>
        <p:spPr bwMode="auto">
          <a:xfrm>
            <a:off x="5149899" y="5515203"/>
            <a:ext cx="1057629" cy="37365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pPr eaLnBrk="1" hangingPunct="1"/>
            <a:r>
              <a:rPr lang="en-US" sz="1800" dirty="0">
                <a:solidFill>
                  <a:schemeClr val="tx1"/>
                </a:solidFill>
                <a:ea typeface="ＭＳ Ｐゴシック" charset="0"/>
                <a:cs typeface="ＭＳ Ｐゴシック" charset="0"/>
              </a:rPr>
              <a:t>Reserve</a:t>
            </a:r>
          </a:p>
        </p:txBody>
      </p:sp>
      <p:sp>
        <p:nvSpPr>
          <p:cNvPr id="8" name="Rectangle 7">
            <a:extLst>
              <a:ext uri="{FF2B5EF4-FFF2-40B4-BE49-F238E27FC236}">
                <a16:creationId xmlns:a16="http://schemas.microsoft.com/office/drawing/2014/main" id="{226D33D9-302F-6F46-A9BA-403B0E8332B9}"/>
              </a:ext>
            </a:extLst>
          </p:cNvPr>
          <p:cNvSpPr/>
          <p:nvPr/>
        </p:nvSpPr>
        <p:spPr>
          <a:xfrm>
            <a:off x="6551064" y="6326974"/>
            <a:ext cx="2156360" cy="338554"/>
          </a:xfrm>
          <a:prstGeom prst="rect">
            <a:avLst/>
          </a:prstGeom>
        </p:spPr>
        <p:txBody>
          <a:bodyPr wrap="none">
            <a:spAutoFit/>
          </a:bodyPr>
          <a:lstStyle/>
          <a:p>
            <a:r>
              <a:rPr lang="en-US" sz="1600" dirty="0">
                <a:latin typeface="Arial" charset="0"/>
                <a:ea typeface="Arial" charset="0"/>
                <a:cs typeface="Arial" charset="0"/>
              </a:rPr>
              <a:t>Selig et al. 2012 </a:t>
            </a:r>
            <a:r>
              <a:rPr lang="en-US" sz="1600" i="1" dirty="0">
                <a:latin typeface="Arial" charset="0"/>
                <a:ea typeface="Arial" charset="0"/>
                <a:cs typeface="Arial" charset="0"/>
              </a:rPr>
              <a:t>GCB</a:t>
            </a:r>
          </a:p>
        </p:txBody>
      </p:sp>
    </p:spTree>
    <p:extLst>
      <p:ext uri="{BB962C8B-B14F-4D97-AF65-F5344CB8AC3E}">
        <p14:creationId xmlns:p14="http://schemas.microsoft.com/office/powerpoint/2010/main" val="2360670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5-30 at 8.49.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764" y="1372861"/>
            <a:ext cx="7766541" cy="4724199"/>
          </a:xfrm>
          <a:prstGeom prst="rect">
            <a:avLst/>
          </a:prstGeom>
        </p:spPr>
      </p:pic>
      <p:sp>
        <p:nvSpPr>
          <p:cNvPr id="4" name="TextBox 3"/>
          <p:cNvSpPr txBox="1"/>
          <p:nvPr/>
        </p:nvSpPr>
        <p:spPr>
          <a:xfrm>
            <a:off x="531571" y="336803"/>
            <a:ext cx="8192885" cy="8511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321457" latinLnBrk="1" hangingPunct="0"/>
            <a:r>
              <a:rPr lang="en-US" sz="2500" dirty="0">
                <a:solidFill>
                  <a:srgbClr val="000000"/>
                </a:solidFill>
                <a:latin typeface="Helvetica"/>
                <a:ea typeface="Helvetica"/>
                <a:cs typeface="Helvetica"/>
                <a:sym typeface="Helvetica"/>
              </a:rPr>
              <a:t>Is reef degradation related to human population density? </a:t>
            </a:r>
          </a:p>
          <a:p>
            <a:pPr algn="ctr" defTabSz="321457" latinLnBrk="1" hangingPunct="0"/>
            <a:r>
              <a:rPr lang="en-US" sz="2500" dirty="0">
                <a:solidFill>
                  <a:srgbClr val="000000"/>
                </a:solidFill>
                <a:latin typeface="Helvetica"/>
                <a:ea typeface="Helvetica"/>
                <a:cs typeface="Helvetica"/>
                <a:sym typeface="Helvetica"/>
              </a:rPr>
              <a:t>(and the magnitude of local stressors?)</a:t>
            </a:r>
          </a:p>
        </p:txBody>
      </p:sp>
      <p:sp>
        <p:nvSpPr>
          <p:cNvPr id="5" name="TextBox 4">
            <a:extLst>
              <a:ext uri="{FF2B5EF4-FFF2-40B4-BE49-F238E27FC236}">
                <a16:creationId xmlns:a16="http://schemas.microsoft.com/office/drawing/2014/main" id="{4F3BF086-8EC4-084E-8976-DD951CBDC13B}"/>
              </a:ext>
            </a:extLst>
          </p:cNvPr>
          <p:cNvSpPr txBox="1"/>
          <p:nvPr/>
        </p:nvSpPr>
        <p:spPr>
          <a:xfrm>
            <a:off x="4727743" y="6395473"/>
            <a:ext cx="3998656" cy="3183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defTabSz="321457" latinLnBrk="1" hangingPunct="0"/>
            <a:r>
              <a:rPr lang="en-US" sz="1600" dirty="0">
                <a:solidFill>
                  <a:srgbClr val="000000"/>
                </a:solidFill>
                <a:latin typeface="Arial" charset="0"/>
                <a:ea typeface="Arial" charset="0"/>
                <a:cs typeface="Arial" charset="0"/>
                <a:sym typeface="Helvetica"/>
              </a:rPr>
              <a:t>Bruno and Valdivia 2016 </a:t>
            </a:r>
            <a:r>
              <a:rPr lang="en-US" sz="1600" i="1" dirty="0">
                <a:solidFill>
                  <a:srgbClr val="000000"/>
                </a:solidFill>
                <a:latin typeface="Arial" charset="0"/>
                <a:ea typeface="Arial" charset="0"/>
                <a:cs typeface="Arial" charset="0"/>
                <a:sym typeface="Helvetica"/>
              </a:rPr>
              <a:t>Scientific Reports </a:t>
            </a:r>
          </a:p>
        </p:txBody>
      </p:sp>
    </p:spTree>
    <p:extLst>
      <p:ext uri="{BB962C8B-B14F-4D97-AF65-F5344CB8AC3E}">
        <p14:creationId xmlns:p14="http://schemas.microsoft.com/office/powerpoint/2010/main" val="1669944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2 fixed.png"/>
          <p:cNvPicPr>
            <a:picLocks noChangeAspect="1"/>
          </p:cNvPicPr>
          <p:nvPr/>
        </p:nvPicPr>
        <p:blipFill rotWithShape="1">
          <a:blip r:embed="rId3">
            <a:extLst>
              <a:ext uri="{28A0092B-C50C-407E-A947-70E740481C1C}">
                <a14:useLocalDpi xmlns:a14="http://schemas.microsoft.com/office/drawing/2010/main" val="0"/>
              </a:ext>
            </a:extLst>
          </a:blip>
          <a:srcRect r="58778" b="53802"/>
          <a:stretch/>
        </p:blipFill>
        <p:spPr>
          <a:xfrm>
            <a:off x="1981200" y="457200"/>
            <a:ext cx="5128974" cy="5410200"/>
          </a:xfrm>
          <a:prstGeom prst="rect">
            <a:avLst/>
          </a:prstGeom>
        </p:spPr>
      </p:pic>
      <p:sp>
        <p:nvSpPr>
          <p:cNvPr id="3" name="TextBox 2"/>
          <p:cNvSpPr txBox="1"/>
          <p:nvPr/>
        </p:nvSpPr>
        <p:spPr>
          <a:xfrm>
            <a:off x="3520441" y="5909846"/>
            <a:ext cx="3303045" cy="369332"/>
          </a:xfrm>
          <a:prstGeom prst="rect">
            <a:avLst/>
          </a:prstGeom>
          <a:noFill/>
        </p:spPr>
        <p:txBody>
          <a:bodyPr wrap="none" rtlCol="0">
            <a:spAutoFit/>
          </a:bodyPr>
          <a:lstStyle/>
          <a:p>
            <a:r>
              <a:rPr lang="en-US" dirty="0">
                <a:latin typeface="Arial"/>
              </a:rPr>
              <a:t>Log Human population density</a:t>
            </a:r>
          </a:p>
        </p:txBody>
      </p:sp>
      <p:sp>
        <p:nvSpPr>
          <p:cNvPr id="4" name="TextBox 3"/>
          <p:cNvSpPr txBox="1"/>
          <p:nvPr/>
        </p:nvSpPr>
        <p:spPr>
          <a:xfrm>
            <a:off x="222735" y="375138"/>
            <a:ext cx="2169299" cy="1200329"/>
          </a:xfrm>
          <a:prstGeom prst="rect">
            <a:avLst/>
          </a:prstGeom>
          <a:solidFill>
            <a:srgbClr val="FFFFFF"/>
          </a:solidFill>
        </p:spPr>
        <p:txBody>
          <a:bodyPr wrap="square" rtlCol="0">
            <a:spAutoFit/>
          </a:bodyPr>
          <a:lstStyle/>
          <a:p>
            <a:r>
              <a:rPr lang="en-US" dirty="0">
                <a:latin typeface="Arial"/>
              </a:rPr>
              <a:t>1) Some isolated reefs* do have exceptionally high coral cover</a:t>
            </a:r>
          </a:p>
        </p:txBody>
      </p:sp>
      <p:cxnSp>
        <p:nvCxnSpPr>
          <p:cNvPr id="6" name="Straight Arrow Connector 5"/>
          <p:cNvCxnSpPr/>
          <p:nvPr/>
        </p:nvCxnSpPr>
        <p:spPr bwMode="auto">
          <a:xfrm>
            <a:off x="2057400" y="1295400"/>
            <a:ext cx="1031101" cy="1182026"/>
          </a:xfrm>
          <a:prstGeom prst="straightConnector1">
            <a:avLst/>
          </a:prstGeom>
          <a:solidFill>
            <a:srgbClr val="BBE0E3"/>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Oval 7"/>
          <p:cNvSpPr/>
          <p:nvPr/>
        </p:nvSpPr>
        <p:spPr bwMode="auto">
          <a:xfrm>
            <a:off x="3124200" y="2209800"/>
            <a:ext cx="304800" cy="106680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1" name="TextBox 10"/>
          <p:cNvSpPr txBox="1"/>
          <p:nvPr/>
        </p:nvSpPr>
        <p:spPr>
          <a:xfrm>
            <a:off x="6553200" y="762000"/>
            <a:ext cx="2514600" cy="1200329"/>
          </a:xfrm>
          <a:prstGeom prst="rect">
            <a:avLst/>
          </a:prstGeom>
          <a:solidFill>
            <a:srgbClr val="FFFFFF"/>
          </a:solidFill>
        </p:spPr>
        <p:txBody>
          <a:bodyPr wrap="square" rtlCol="0">
            <a:spAutoFit/>
          </a:bodyPr>
          <a:lstStyle/>
          <a:p>
            <a:r>
              <a:rPr lang="en-US" dirty="0">
                <a:latin typeface="Arial"/>
              </a:rPr>
              <a:t>2) But so do many reefs adjacent to very densely-populated coastal communities</a:t>
            </a:r>
          </a:p>
        </p:txBody>
      </p:sp>
      <p:sp>
        <p:nvSpPr>
          <p:cNvPr id="12" name="Oval 11"/>
          <p:cNvSpPr/>
          <p:nvPr/>
        </p:nvSpPr>
        <p:spPr bwMode="auto">
          <a:xfrm rot="19195709">
            <a:off x="5454618" y="1412128"/>
            <a:ext cx="1058864" cy="1944583"/>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cxnSp>
        <p:nvCxnSpPr>
          <p:cNvPr id="13" name="Straight Arrow Connector 12"/>
          <p:cNvCxnSpPr>
            <a:stCxn id="11" idx="1"/>
          </p:cNvCxnSpPr>
          <p:nvPr/>
        </p:nvCxnSpPr>
        <p:spPr bwMode="auto">
          <a:xfrm flipH="1">
            <a:off x="6248400" y="1362165"/>
            <a:ext cx="304800" cy="390435"/>
          </a:xfrm>
          <a:prstGeom prst="straightConnector1">
            <a:avLst/>
          </a:prstGeom>
          <a:solidFill>
            <a:srgbClr val="BBE0E3"/>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TextBox 16"/>
          <p:cNvSpPr txBox="1"/>
          <p:nvPr/>
        </p:nvSpPr>
        <p:spPr>
          <a:xfrm>
            <a:off x="59144" y="4585726"/>
            <a:ext cx="2438400" cy="923330"/>
          </a:xfrm>
          <a:prstGeom prst="rect">
            <a:avLst/>
          </a:prstGeom>
          <a:solidFill>
            <a:srgbClr val="FFFFFF"/>
          </a:solidFill>
        </p:spPr>
        <p:txBody>
          <a:bodyPr wrap="square" rtlCol="0">
            <a:spAutoFit/>
          </a:bodyPr>
          <a:lstStyle/>
          <a:p>
            <a:r>
              <a:rPr lang="en-US" dirty="0">
                <a:latin typeface="Arial"/>
              </a:rPr>
              <a:t>3) And just as many isolated reefs have very low coral cover</a:t>
            </a:r>
          </a:p>
        </p:txBody>
      </p:sp>
      <p:cxnSp>
        <p:nvCxnSpPr>
          <p:cNvPr id="18" name="Straight Arrow Connector 17"/>
          <p:cNvCxnSpPr/>
          <p:nvPr/>
        </p:nvCxnSpPr>
        <p:spPr bwMode="auto">
          <a:xfrm flipV="1">
            <a:off x="2133600" y="4800600"/>
            <a:ext cx="914400" cy="152400"/>
          </a:xfrm>
          <a:prstGeom prst="straightConnector1">
            <a:avLst/>
          </a:prstGeom>
          <a:solidFill>
            <a:srgbClr val="BBE0E3"/>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Oval 18"/>
          <p:cNvSpPr/>
          <p:nvPr/>
        </p:nvSpPr>
        <p:spPr bwMode="auto">
          <a:xfrm>
            <a:off x="3124200" y="4419600"/>
            <a:ext cx="304800" cy="76200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21" name="TextBox 20"/>
          <p:cNvSpPr txBox="1"/>
          <p:nvPr/>
        </p:nvSpPr>
        <p:spPr>
          <a:xfrm>
            <a:off x="76200" y="6443246"/>
            <a:ext cx="3764710" cy="369332"/>
          </a:xfrm>
          <a:prstGeom prst="rect">
            <a:avLst/>
          </a:prstGeom>
          <a:noFill/>
        </p:spPr>
        <p:txBody>
          <a:bodyPr wrap="none" rtlCol="0">
            <a:spAutoFit/>
          </a:bodyPr>
          <a:lstStyle/>
          <a:p>
            <a:r>
              <a:rPr lang="en-US" dirty="0">
                <a:latin typeface="Arial"/>
              </a:rPr>
              <a:t>*no human inhabitants within 50km</a:t>
            </a:r>
          </a:p>
        </p:txBody>
      </p:sp>
    </p:spTree>
    <p:extLst>
      <p:ext uri="{BB962C8B-B14F-4D97-AF65-F5344CB8AC3E}">
        <p14:creationId xmlns:p14="http://schemas.microsoft.com/office/powerpoint/2010/main" val="578317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D340EC-1EC5-9A4A-B26C-70BEB5B8BA8F}"/>
              </a:ext>
            </a:extLst>
          </p:cNvPr>
          <p:cNvPicPr>
            <a:picLocks noChangeAspect="1"/>
          </p:cNvPicPr>
          <p:nvPr/>
        </p:nvPicPr>
        <p:blipFill rotWithShape="1">
          <a:blip r:embed="rId2"/>
          <a:srcRect l="13489" t="5585" r="47210" b="12970"/>
          <a:stretch/>
        </p:blipFill>
        <p:spPr>
          <a:xfrm>
            <a:off x="4378203" y="1363106"/>
            <a:ext cx="3593806" cy="4338084"/>
          </a:xfrm>
          <a:prstGeom prst="rect">
            <a:avLst/>
          </a:prstGeom>
        </p:spPr>
      </p:pic>
      <p:sp>
        <p:nvSpPr>
          <p:cNvPr id="4" name="TextBox 3">
            <a:extLst>
              <a:ext uri="{FF2B5EF4-FFF2-40B4-BE49-F238E27FC236}">
                <a16:creationId xmlns:a16="http://schemas.microsoft.com/office/drawing/2014/main" id="{C2224827-545B-5145-880D-9DFA719ECC2C}"/>
              </a:ext>
            </a:extLst>
          </p:cNvPr>
          <p:cNvSpPr txBox="1"/>
          <p:nvPr/>
        </p:nvSpPr>
        <p:spPr>
          <a:xfrm>
            <a:off x="6492244" y="6395473"/>
            <a:ext cx="2560320" cy="3183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defTabSz="321457" latinLnBrk="1" hangingPunct="0"/>
            <a:r>
              <a:rPr lang="en-US" sz="1600" dirty="0">
                <a:solidFill>
                  <a:srgbClr val="000000"/>
                </a:solidFill>
                <a:latin typeface="Arial" charset="0"/>
                <a:ea typeface="Arial" charset="0"/>
                <a:cs typeface="Arial" charset="0"/>
                <a:sym typeface="Helvetica"/>
              </a:rPr>
              <a:t>Hughes et al. 2016 </a:t>
            </a:r>
            <a:r>
              <a:rPr lang="en-US" sz="1600" i="1" dirty="0">
                <a:solidFill>
                  <a:srgbClr val="000000"/>
                </a:solidFill>
                <a:latin typeface="Arial" charset="0"/>
                <a:ea typeface="Arial" charset="0"/>
                <a:cs typeface="Arial" charset="0"/>
                <a:sym typeface="Helvetica"/>
              </a:rPr>
              <a:t>Nature</a:t>
            </a:r>
          </a:p>
        </p:txBody>
      </p:sp>
      <p:sp>
        <p:nvSpPr>
          <p:cNvPr id="5" name="Rectangle 4">
            <a:extLst>
              <a:ext uri="{FF2B5EF4-FFF2-40B4-BE49-F238E27FC236}">
                <a16:creationId xmlns:a16="http://schemas.microsoft.com/office/drawing/2014/main" id="{05302A8A-1806-9E4D-AF7F-051841F11076}"/>
              </a:ext>
            </a:extLst>
          </p:cNvPr>
          <p:cNvSpPr/>
          <p:nvPr/>
        </p:nvSpPr>
        <p:spPr>
          <a:xfrm>
            <a:off x="1347936" y="861281"/>
            <a:ext cx="2733862" cy="461665"/>
          </a:xfrm>
          <a:prstGeom prst="rect">
            <a:avLst/>
          </a:prstGeom>
        </p:spPr>
        <p:txBody>
          <a:bodyPr wrap="square">
            <a:spAutoFit/>
          </a:bodyPr>
          <a:lstStyle/>
          <a:p>
            <a:r>
              <a:rPr lang="en-US" sz="2400" dirty="0">
                <a:latin typeface="Arial" charset="0"/>
                <a:ea typeface="Arial" charset="0"/>
                <a:cs typeface="Arial" charset="0"/>
              </a:rPr>
              <a:t>Warming (DHW)</a:t>
            </a:r>
          </a:p>
        </p:txBody>
      </p:sp>
      <p:sp>
        <p:nvSpPr>
          <p:cNvPr id="6" name="Rectangle 5">
            <a:extLst>
              <a:ext uri="{FF2B5EF4-FFF2-40B4-BE49-F238E27FC236}">
                <a16:creationId xmlns:a16="http://schemas.microsoft.com/office/drawing/2014/main" id="{8F85F258-EF24-A84F-9888-D36A51546CE0}"/>
              </a:ext>
            </a:extLst>
          </p:cNvPr>
          <p:cNvSpPr/>
          <p:nvPr/>
        </p:nvSpPr>
        <p:spPr>
          <a:xfrm>
            <a:off x="5075078" y="848230"/>
            <a:ext cx="3569795" cy="461665"/>
          </a:xfrm>
          <a:prstGeom prst="rect">
            <a:avLst/>
          </a:prstGeom>
        </p:spPr>
        <p:txBody>
          <a:bodyPr wrap="square">
            <a:spAutoFit/>
          </a:bodyPr>
          <a:lstStyle/>
          <a:p>
            <a:r>
              <a:rPr lang="en-US" sz="2400" dirty="0">
                <a:latin typeface="Arial" charset="0"/>
                <a:ea typeface="Arial" charset="0"/>
                <a:cs typeface="Arial" charset="0"/>
              </a:rPr>
              <a:t>Coral loss (% cover)</a:t>
            </a:r>
          </a:p>
        </p:txBody>
      </p:sp>
      <p:pic>
        <p:nvPicPr>
          <p:cNvPr id="7" name="Picture 6">
            <a:extLst>
              <a:ext uri="{FF2B5EF4-FFF2-40B4-BE49-F238E27FC236}">
                <a16:creationId xmlns:a16="http://schemas.microsoft.com/office/drawing/2014/main" id="{C78C1C2A-30FD-C342-93C8-032197A163A6}"/>
              </a:ext>
            </a:extLst>
          </p:cNvPr>
          <p:cNvPicPr>
            <a:picLocks noChangeAspect="1"/>
          </p:cNvPicPr>
          <p:nvPr/>
        </p:nvPicPr>
        <p:blipFill rotWithShape="1">
          <a:blip r:embed="rId2"/>
          <a:srcRect l="52890" t="5585" r="10931" b="12970"/>
          <a:stretch/>
        </p:blipFill>
        <p:spPr>
          <a:xfrm>
            <a:off x="1048361" y="1363106"/>
            <a:ext cx="3308264" cy="4338084"/>
          </a:xfrm>
          <a:prstGeom prst="rect">
            <a:avLst/>
          </a:prstGeom>
        </p:spPr>
      </p:pic>
    </p:spTree>
    <p:extLst>
      <p:ext uri="{BB962C8B-B14F-4D97-AF65-F5344CB8AC3E}">
        <p14:creationId xmlns:p14="http://schemas.microsoft.com/office/powerpoint/2010/main" val="3105480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F74156-5AB8-0D4F-997D-DA4D597C10E5}"/>
              </a:ext>
            </a:extLst>
          </p:cNvPr>
          <p:cNvPicPr>
            <a:picLocks noChangeAspect="1"/>
          </p:cNvPicPr>
          <p:nvPr/>
        </p:nvPicPr>
        <p:blipFill>
          <a:blip r:embed="rId3"/>
          <a:stretch>
            <a:fillRect/>
          </a:stretch>
        </p:blipFill>
        <p:spPr>
          <a:xfrm>
            <a:off x="112401" y="652473"/>
            <a:ext cx="8666831" cy="5719297"/>
          </a:xfrm>
          <a:prstGeom prst="rect">
            <a:avLst/>
          </a:prstGeom>
        </p:spPr>
      </p:pic>
    </p:spTree>
    <p:extLst>
      <p:ext uri="{BB962C8B-B14F-4D97-AF65-F5344CB8AC3E}">
        <p14:creationId xmlns:p14="http://schemas.microsoft.com/office/powerpoint/2010/main" val="855397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57258-DA77-9549-8A08-2AE9C2EE831C}"/>
              </a:ext>
            </a:extLst>
          </p:cNvPr>
          <p:cNvPicPr>
            <a:picLocks noChangeAspect="1"/>
          </p:cNvPicPr>
          <p:nvPr/>
        </p:nvPicPr>
        <p:blipFill rotWithShape="1">
          <a:blip r:embed="rId2">
            <a:extLst>
              <a:ext uri="{28A0092B-C50C-407E-A947-70E740481C1C}">
                <a14:useLocalDpi xmlns:a14="http://schemas.microsoft.com/office/drawing/2010/main" val="0"/>
              </a:ext>
            </a:extLst>
          </a:blip>
          <a:srcRect b="24524"/>
          <a:stretch/>
        </p:blipFill>
        <p:spPr>
          <a:xfrm>
            <a:off x="499611" y="1110343"/>
            <a:ext cx="8204000" cy="4796681"/>
          </a:xfrm>
          <a:prstGeom prst="rect">
            <a:avLst/>
          </a:prstGeom>
        </p:spPr>
      </p:pic>
      <p:sp>
        <p:nvSpPr>
          <p:cNvPr id="7" name="TextBox 6">
            <a:extLst>
              <a:ext uri="{FF2B5EF4-FFF2-40B4-BE49-F238E27FC236}">
                <a16:creationId xmlns:a16="http://schemas.microsoft.com/office/drawing/2014/main" id="{A51AA32B-29D0-5540-94FE-28B6BD580E9B}"/>
              </a:ext>
            </a:extLst>
          </p:cNvPr>
          <p:cNvSpPr txBox="1"/>
          <p:nvPr/>
        </p:nvSpPr>
        <p:spPr>
          <a:xfrm>
            <a:off x="6678490" y="6205955"/>
            <a:ext cx="216918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Sheppard et al. 2017</a:t>
            </a:r>
          </a:p>
        </p:txBody>
      </p:sp>
      <p:sp>
        <p:nvSpPr>
          <p:cNvPr id="8" name="TextBox 7">
            <a:extLst>
              <a:ext uri="{FF2B5EF4-FFF2-40B4-BE49-F238E27FC236}">
                <a16:creationId xmlns:a16="http://schemas.microsoft.com/office/drawing/2014/main" id="{D81A087A-6088-0542-8918-10724FF56B5F}"/>
              </a:ext>
            </a:extLst>
          </p:cNvPr>
          <p:cNvSpPr txBox="1"/>
          <p:nvPr/>
        </p:nvSpPr>
        <p:spPr>
          <a:xfrm>
            <a:off x="3483652" y="598279"/>
            <a:ext cx="3029034" cy="830997"/>
          </a:xfrm>
          <a:prstGeom prst="rect">
            <a:avLst/>
          </a:prstGeom>
          <a:noFill/>
        </p:spPr>
        <p:txBody>
          <a:bodyPr wrap="none" rtlCol="0">
            <a:spAutoFit/>
          </a:bodyPr>
          <a:lstStyle/>
          <a:p>
            <a:r>
              <a:rPr lang="en-US" sz="2400" dirty="0" err="1">
                <a:latin typeface="Arial" panose="020B0604020202020204" pitchFamily="34" charset="0"/>
                <a:cs typeface="Arial" panose="020B0604020202020204" pitchFamily="34" charset="0"/>
              </a:rPr>
              <a:t>Chagos</a:t>
            </a:r>
            <a:r>
              <a:rPr lang="en-US" sz="2400" dirty="0">
                <a:latin typeface="Arial" panose="020B0604020202020204" pitchFamily="34" charset="0"/>
                <a:cs typeface="Arial" panose="020B0604020202020204" pitchFamily="34" charset="0"/>
              </a:rPr>
              <a:t> Archipelago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2468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9image3852384">
            <a:extLst>
              <a:ext uri="{FF2B5EF4-FFF2-40B4-BE49-F238E27FC236}">
                <a16:creationId xmlns:a16="http://schemas.microsoft.com/office/drawing/2014/main" id="{8804A953-A09A-1746-B2A5-7C8DB85C2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1566" cy="6941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9D3453-1606-DE45-A251-576FC0069DDF}"/>
              </a:ext>
            </a:extLst>
          </p:cNvPr>
          <p:cNvSpPr txBox="1"/>
          <p:nvPr/>
        </p:nvSpPr>
        <p:spPr>
          <a:xfrm>
            <a:off x="6704616" y="6394063"/>
            <a:ext cx="2169184"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Sheppard et al. 2017</a:t>
            </a:r>
          </a:p>
        </p:txBody>
      </p:sp>
    </p:spTree>
    <p:extLst>
      <p:ext uri="{BB962C8B-B14F-4D97-AF65-F5344CB8AC3E}">
        <p14:creationId xmlns:p14="http://schemas.microsoft.com/office/powerpoint/2010/main" val="3505405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C5C9A5-8B22-EC47-A927-37DEC28ACF69}"/>
              </a:ext>
            </a:extLst>
          </p:cNvPr>
          <p:cNvPicPr>
            <a:picLocks noChangeAspect="1"/>
          </p:cNvPicPr>
          <p:nvPr/>
        </p:nvPicPr>
        <p:blipFill rotWithShape="1">
          <a:blip r:embed="rId2"/>
          <a:srcRect b="51733"/>
          <a:stretch/>
        </p:blipFill>
        <p:spPr>
          <a:xfrm>
            <a:off x="-170121" y="-297713"/>
            <a:ext cx="9541713" cy="6528391"/>
          </a:xfrm>
          <a:prstGeom prst="rect">
            <a:avLst/>
          </a:prstGeom>
        </p:spPr>
      </p:pic>
      <p:sp>
        <p:nvSpPr>
          <p:cNvPr id="4" name="TextBox 3">
            <a:extLst>
              <a:ext uri="{FF2B5EF4-FFF2-40B4-BE49-F238E27FC236}">
                <a16:creationId xmlns:a16="http://schemas.microsoft.com/office/drawing/2014/main" id="{1C24F0C9-E57D-0F47-9B1E-68A25F51AB4B}"/>
              </a:ext>
            </a:extLst>
          </p:cNvPr>
          <p:cNvSpPr txBox="1"/>
          <p:nvPr/>
        </p:nvSpPr>
        <p:spPr>
          <a:xfrm>
            <a:off x="6704616" y="6394063"/>
            <a:ext cx="216918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Sheppard et al. 2017</a:t>
            </a:r>
          </a:p>
        </p:txBody>
      </p:sp>
    </p:spTree>
    <p:extLst>
      <p:ext uri="{BB962C8B-B14F-4D97-AF65-F5344CB8AC3E}">
        <p14:creationId xmlns:p14="http://schemas.microsoft.com/office/powerpoint/2010/main" val="1489995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278C2-91AE-CF4B-96F9-1F95FF5D002E}"/>
              </a:ext>
            </a:extLst>
          </p:cNvPr>
          <p:cNvPicPr>
            <a:picLocks noChangeAspect="1"/>
          </p:cNvPicPr>
          <p:nvPr/>
        </p:nvPicPr>
        <p:blipFill>
          <a:blip r:embed="rId3"/>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0E186DD7-122C-1040-BF59-7520C11169FE}"/>
              </a:ext>
            </a:extLst>
          </p:cNvPr>
          <p:cNvSpPr txBox="1"/>
          <p:nvPr/>
        </p:nvSpPr>
        <p:spPr>
          <a:xfrm>
            <a:off x="6704616" y="6394063"/>
            <a:ext cx="2294218"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Credit: Gareth Williams</a:t>
            </a:r>
          </a:p>
        </p:txBody>
      </p:sp>
    </p:spTree>
    <p:extLst>
      <p:ext uri="{BB962C8B-B14F-4D97-AF65-F5344CB8AC3E}">
        <p14:creationId xmlns:p14="http://schemas.microsoft.com/office/powerpoint/2010/main" val="2563564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C62E0-6627-C144-9C75-72950801D921}"/>
              </a:ext>
            </a:extLst>
          </p:cNvPr>
          <p:cNvPicPr>
            <a:picLocks noChangeAspect="1"/>
          </p:cNvPicPr>
          <p:nvPr/>
        </p:nvPicPr>
        <p:blipFill>
          <a:blip r:embed="rId2"/>
          <a:stretch>
            <a:fillRect/>
          </a:stretch>
        </p:blipFill>
        <p:spPr>
          <a:xfrm>
            <a:off x="0" y="1119218"/>
            <a:ext cx="9144000" cy="5123145"/>
          </a:xfrm>
          <a:prstGeom prst="rect">
            <a:avLst/>
          </a:prstGeom>
        </p:spPr>
      </p:pic>
      <p:pic>
        <p:nvPicPr>
          <p:cNvPr id="5" name="Picture 4">
            <a:extLst>
              <a:ext uri="{FF2B5EF4-FFF2-40B4-BE49-F238E27FC236}">
                <a16:creationId xmlns:a16="http://schemas.microsoft.com/office/drawing/2014/main" id="{DF986018-9008-3F4E-9775-570869113F86}"/>
              </a:ext>
            </a:extLst>
          </p:cNvPr>
          <p:cNvPicPr>
            <a:picLocks noChangeAspect="1"/>
          </p:cNvPicPr>
          <p:nvPr/>
        </p:nvPicPr>
        <p:blipFill>
          <a:blip r:embed="rId3"/>
          <a:stretch>
            <a:fillRect/>
          </a:stretch>
        </p:blipFill>
        <p:spPr>
          <a:xfrm>
            <a:off x="0" y="0"/>
            <a:ext cx="9144000" cy="711200"/>
          </a:xfrm>
          <a:prstGeom prst="rect">
            <a:avLst/>
          </a:prstGeom>
        </p:spPr>
      </p:pic>
    </p:spTree>
    <p:extLst>
      <p:ext uri="{BB962C8B-B14F-4D97-AF65-F5344CB8AC3E}">
        <p14:creationId xmlns:p14="http://schemas.microsoft.com/office/powerpoint/2010/main" val="1648656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24FA1-0C16-B14A-B9D6-05C3B4404274}"/>
              </a:ext>
            </a:extLst>
          </p:cNvPr>
          <p:cNvPicPr>
            <a:picLocks noChangeAspect="1"/>
          </p:cNvPicPr>
          <p:nvPr/>
        </p:nvPicPr>
        <p:blipFill>
          <a:blip r:embed="rId2"/>
          <a:stretch>
            <a:fillRect/>
          </a:stretch>
        </p:blipFill>
        <p:spPr>
          <a:xfrm>
            <a:off x="2478154" y="3135366"/>
            <a:ext cx="3432315" cy="3534991"/>
          </a:xfrm>
          <a:prstGeom prst="rect">
            <a:avLst/>
          </a:prstGeom>
        </p:spPr>
      </p:pic>
      <p:pic>
        <p:nvPicPr>
          <p:cNvPr id="6" name="Picture 5">
            <a:extLst>
              <a:ext uri="{FF2B5EF4-FFF2-40B4-BE49-F238E27FC236}">
                <a16:creationId xmlns:a16="http://schemas.microsoft.com/office/drawing/2014/main" id="{C43347AA-EEFF-1142-BF80-27C22FD6AD89}"/>
              </a:ext>
            </a:extLst>
          </p:cNvPr>
          <p:cNvPicPr>
            <a:picLocks noChangeAspect="1"/>
          </p:cNvPicPr>
          <p:nvPr/>
        </p:nvPicPr>
        <p:blipFill>
          <a:blip r:embed="rId3"/>
          <a:stretch>
            <a:fillRect/>
          </a:stretch>
        </p:blipFill>
        <p:spPr>
          <a:xfrm>
            <a:off x="1029156" y="187643"/>
            <a:ext cx="7271217" cy="2839380"/>
          </a:xfrm>
          <a:prstGeom prst="rect">
            <a:avLst/>
          </a:prstGeom>
        </p:spPr>
      </p:pic>
    </p:spTree>
    <p:extLst>
      <p:ext uri="{BB962C8B-B14F-4D97-AF65-F5344CB8AC3E}">
        <p14:creationId xmlns:p14="http://schemas.microsoft.com/office/powerpoint/2010/main" val="1395627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B74B5-0720-C941-AF4D-1558E177B2E8}"/>
              </a:ext>
            </a:extLst>
          </p:cNvPr>
          <p:cNvPicPr>
            <a:picLocks noChangeAspect="1"/>
          </p:cNvPicPr>
          <p:nvPr/>
        </p:nvPicPr>
        <p:blipFill>
          <a:blip r:embed="rId2"/>
          <a:stretch>
            <a:fillRect/>
          </a:stretch>
        </p:blipFill>
        <p:spPr>
          <a:xfrm>
            <a:off x="378792" y="1958459"/>
            <a:ext cx="3693201" cy="3772503"/>
          </a:xfrm>
          <a:prstGeom prst="rect">
            <a:avLst/>
          </a:prstGeom>
        </p:spPr>
      </p:pic>
      <p:pic>
        <p:nvPicPr>
          <p:cNvPr id="7" name="Picture 6">
            <a:extLst>
              <a:ext uri="{FF2B5EF4-FFF2-40B4-BE49-F238E27FC236}">
                <a16:creationId xmlns:a16="http://schemas.microsoft.com/office/drawing/2014/main" id="{7F453953-87F1-2945-A1BE-7FF878023DB3}"/>
              </a:ext>
            </a:extLst>
          </p:cNvPr>
          <p:cNvPicPr>
            <a:picLocks noChangeAspect="1"/>
          </p:cNvPicPr>
          <p:nvPr/>
        </p:nvPicPr>
        <p:blipFill>
          <a:blip r:embed="rId3"/>
          <a:stretch>
            <a:fillRect/>
          </a:stretch>
        </p:blipFill>
        <p:spPr>
          <a:xfrm>
            <a:off x="4850295" y="2037973"/>
            <a:ext cx="3704431" cy="3580950"/>
          </a:xfrm>
          <a:prstGeom prst="rect">
            <a:avLst/>
          </a:prstGeom>
        </p:spPr>
      </p:pic>
      <p:sp>
        <p:nvSpPr>
          <p:cNvPr id="8" name="TextBox 7">
            <a:extLst>
              <a:ext uri="{FF2B5EF4-FFF2-40B4-BE49-F238E27FC236}">
                <a16:creationId xmlns:a16="http://schemas.microsoft.com/office/drawing/2014/main" id="{ADAB30F8-C970-9743-9B6F-85567E57BF21}"/>
              </a:ext>
            </a:extLst>
          </p:cNvPr>
          <p:cNvSpPr txBox="1"/>
          <p:nvPr/>
        </p:nvSpPr>
        <p:spPr>
          <a:xfrm>
            <a:off x="5870106" y="6205955"/>
            <a:ext cx="257955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Hughes et al. 2018 Nature</a:t>
            </a:r>
          </a:p>
        </p:txBody>
      </p:sp>
      <p:sp>
        <p:nvSpPr>
          <p:cNvPr id="10" name="TextBox 9">
            <a:extLst>
              <a:ext uri="{FF2B5EF4-FFF2-40B4-BE49-F238E27FC236}">
                <a16:creationId xmlns:a16="http://schemas.microsoft.com/office/drawing/2014/main" id="{B8BD2D9B-F185-FA4D-B4C1-D540A6690FB8}"/>
              </a:ext>
            </a:extLst>
          </p:cNvPr>
          <p:cNvSpPr txBox="1"/>
          <p:nvPr/>
        </p:nvSpPr>
        <p:spPr>
          <a:xfrm>
            <a:off x="874642" y="379607"/>
            <a:ext cx="739471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In 2016 ocean warming on the GBR caused:  </a:t>
            </a:r>
          </a:p>
        </p:txBody>
      </p:sp>
      <p:sp>
        <p:nvSpPr>
          <p:cNvPr id="11" name="TextBox 10">
            <a:extLst>
              <a:ext uri="{FF2B5EF4-FFF2-40B4-BE49-F238E27FC236}">
                <a16:creationId xmlns:a16="http://schemas.microsoft.com/office/drawing/2014/main" id="{A89B84E1-9230-ED44-82B9-E799874BEFEE}"/>
              </a:ext>
            </a:extLst>
          </p:cNvPr>
          <p:cNvSpPr txBox="1"/>
          <p:nvPr/>
        </p:nvSpPr>
        <p:spPr>
          <a:xfrm>
            <a:off x="256152" y="1437859"/>
            <a:ext cx="619103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Coral cover to decline…</a:t>
            </a:r>
          </a:p>
        </p:txBody>
      </p:sp>
      <p:sp>
        <p:nvSpPr>
          <p:cNvPr id="12" name="TextBox 11">
            <a:extLst>
              <a:ext uri="{FF2B5EF4-FFF2-40B4-BE49-F238E27FC236}">
                <a16:creationId xmlns:a16="http://schemas.microsoft.com/office/drawing/2014/main" id="{D9BD455A-074B-BD48-8C3B-0033C61A0BE4}"/>
              </a:ext>
            </a:extLst>
          </p:cNvPr>
          <p:cNvSpPr txBox="1"/>
          <p:nvPr/>
        </p:nvSpPr>
        <p:spPr>
          <a:xfrm>
            <a:off x="5486399" y="1199320"/>
            <a:ext cx="331966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And species composition to change</a:t>
            </a:r>
          </a:p>
        </p:txBody>
      </p:sp>
    </p:spTree>
    <p:extLst>
      <p:ext uri="{BB962C8B-B14F-4D97-AF65-F5344CB8AC3E}">
        <p14:creationId xmlns:p14="http://schemas.microsoft.com/office/powerpoint/2010/main" val="223956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5EEC29-BA10-5044-8426-D15D75970910}"/>
              </a:ext>
            </a:extLst>
          </p:cNvPr>
          <p:cNvPicPr>
            <a:picLocks noChangeAspect="1"/>
          </p:cNvPicPr>
          <p:nvPr/>
        </p:nvPicPr>
        <p:blipFill rotWithShape="1">
          <a:blip r:embed="rId2"/>
          <a:srcRect t="65675"/>
          <a:stretch/>
        </p:blipFill>
        <p:spPr>
          <a:xfrm>
            <a:off x="1464507" y="2055605"/>
            <a:ext cx="5877198" cy="3357040"/>
          </a:xfrm>
          <a:prstGeom prst="rect">
            <a:avLst/>
          </a:prstGeom>
        </p:spPr>
      </p:pic>
      <p:sp>
        <p:nvSpPr>
          <p:cNvPr id="6" name="TextBox 5">
            <a:extLst>
              <a:ext uri="{FF2B5EF4-FFF2-40B4-BE49-F238E27FC236}">
                <a16:creationId xmlns:a16="http://schemas.microsoft.com/office/drawing/2014/main" id="{8BF5E124-70F2-A74B-B838-35A81F08586F}"/>
              </a:ext>
            </a:extLst>
          </p:cNvPr>
          <p:cNvSpPr txBox="1"/>
          <p:nvPr/>
        </p:nvSpPr>
        <p:spPr>
          <a:xfrm>
            <a:off x="5512297" y="6205955"/>
            <a:ext cx="295786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Stuart-Smith et al 2018 Nature</a:t>
            </a:r>
          </a:p>
        </p:txBody>
      </p:sp>
      <p:sp>
        <p:nvSpPr>
          <p:cNvPr id="8" name="TextBox 7">
            <a:extLst>
              <a:ext uri="{FF2B5EF4-FFF2-40B4-BE49-F238E27FC236}">
                <a16:creationId xmlns:a16="http://schemas.microsoft.com/office/drawing/2014/main" id="{D4C89852-EAE4-174F-BADF-C78C26D250D6}"/>
              </a:ext>
            </a:extLst>
          </p:cNvPr>
          <p:cNvSpPr txBox="1"/>
          <p:nvPr/>
        </p:nvSpPr>
        <p:spPr>
          <a:xfrm>
            <a:off x="342286" y="702364"/>
            <a:ext cx="8735453"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But this was already the case during the 2016 event: </a:t>
            </a:r>
          </a:p>
        </p:txBody>
      </p:sp>
    </p:spTree>
    <p:extLst>
      <p:ext uri="{BB962C8B-B14F-4D97-AF65-F5344CB8AC3E}">
        <p14:creationId xmlns:p14="http://schemas.microsoft.com/office/powerpoint/2010/main" val="3443079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5EEC29-BA10-5044-8426-D15D75970910}"/>
              </a:ext>
            </a:extLst>
          </p:cNvPr>
          <p:cNvPicPr>
            <a:picLocks noChangeAspect="1"/>
          </p:cNvPicPr>
          <p:nvPr/>
        </p:nvPicPr>
        <p:blipFill rotWithShape="1">
          <a:blip r:embed="rId2"/>
          <a:srcRect t="65675"/>
          <a:stretch/>
        </p:blipFill>
        <p:spPr>
          <a:xfrm>
            <a:off x="1464507" y="2055605"/>
            <a:ext cx="5877198" cy="3357040"/>
          </a:xfrm>
          <a:prstGeom prst="rect">
            <a:avLst/>
          </a:prstGeom>
        </p:spPr>
      </p:pic>
      <p:sp>
        <p:nvSpPr>
          <p:cNvPr id="6" name="TextBox 5">
            <a:extLst>
              <a:ext uri="{FF2B5EF4-FFF2-40B4-BE49-F238E27FC236}">
                <a16:creationId xmlns:a16="http://schemas.microsoft.com/office/drawing/2014/main" id="{8BF5E124-70F2-A74B-B838-35A81F08586F}"/>
              </a:ext>
            </a:extLst>
          </p:cNvPr>
          <p:cNvSpPr txBox="1"/>
          <p:nvPr/>
        </p:nvSpPr>
        <p:spPr>
          <a:xfrm>
            <a:off x="5512297" y="6205955"/>
            <a:ext cx="295786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Stuart-Smith et al 2018 Nature</a:t>
            </a:r>
          </a:p>
        </p:txBody>
      </p:sp>
      <p:sp>
        <p:nvSpPr>
          <p:cNvPr id="8" name="TextBox 7">
            <a:extLst>
              <a:ext uri="{FF2B5EF4-FFF2-40B4-BE49-F238E27FC236}">
                <a16:creationId xmlns:a16="http://schemas.microsoft.com/office/drawing/2014/main" id="{D4C89852-EAE4-174F-BADF-C78C26D250D6}"/>
              </a:ext>
            </a:extLst>
          </p:cNvPr>
          <p:cNvSpPr txBox="1"/>
          <p:nvPr/>
        </p:nvSpPr>
        <p:spPr>
          <a:xfrm>
            <a:off x="342286" y="702364"/>
            <a:ext cx="8735453"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But this was already the case during the 2016 event: </a:t>
            </a:r>
          </a:p>
        </p:txBody>
      </p:sp>
      <p:pic>
        <p:nvPicPr>
          <p:cNvPr id="5" name="Picture 4">
            <a:extLst>
              <a:ext uri="{FF2B5EF4-FFF2-40B4-BE49-F238E27FC236}">
                <a16:creationId xmlns:a16="http://schemas.microsoft.com/office/drawing/2014/main" id="{D450DB21-EAB7-CF46-B302-2E12DDEE85CC}"/>
              </a:ext>
            </a:extLst>
          </p:cNvPr>
          <p:cNvPicPr>
            <a:picLocks noChangeAspect="1"/>
          </p:cNvPicPr>
          <p:nvPr/>
        </p:nvPicPr>
        <p:blipFill>
          <a:blip r:embed="rId3"/>
          <a:stretch>
            <a:fillRect/>
          </a:stretch>
        </p:blipFill>
        <p:spPr>
          <a:xfrm>
            <a:off x="4118058" y="2919505"/>
            <a:ext cx="4959681" cy="3770765"/>
          </a:xfrm>
          <a:prstGeom prst="rect">
            <a:avLst/>
          </a:prstGeom>
        </p:spPr>
      </p:pic>
    </p:spTree>
    <p:extLst>
      <p:ext uri="{BB962C8B-B14F-4D97-AF65-F5344CB8AC3E}">
        <p14:creationId xmlns:p14="http://schemas.microsoft.com/office/powerpoint/2010/main" val="1345864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D8A658-7BE3-204F-BA28-6912C5A92FEA}"/>
              </a:ext>
            </a:extLst>
          </p:cNvPr>
          <p:cNvPicPr>
            <a:picLocks noChangeAspect="1"/>
          </p:cNvPicPr>
          <p:nvPr/>
        </p:nvPicPr>
        <p:blipFill>
          <a:blip r:embed="rId2"/>
          <a:stretch>
            <a:fillRect/>
          </a:stretch>
        </p:blipFill>
        <p:spPr>
          <a:xfrm>
            <a:off x="355600" y="266700"/>
            <a:ext cx="4216400" cy="6324600"/>
          </a:xfrm>
          <a:prstGeom prst="rect">
            <a:avLst/>
          </a:prstGeom>
        </p:spPr>
      </p:pic>
      <p:sp>
        <p:nvSpPr>
          <p:cNvPr id="4" name="TextBox 3">
            <a:extLst>
              <a:ext uri="{FF2B5EF4-FFF2-40B4-BE49-F238E27FC236}">
                <a16:creationId xmlns:a16="http://schemas.microsoft.com/office/drawing/2014/main" id="{748070E3-0F57-7C49-9448-A4261856B9D9}"/>
              </a:ext>
            </a:extLst>
          </p:cNvPr>
          <p:cNvSpPr txBox="1"/>
          <p:nvPr/>
        </p:nvSpPr>
        <p:spPr>
          <a:xfrm>
            <a:off x="5065776" y="512064"/>
            <a:ext cx="3840480" cy="5035353"/>
          </a:xfrm>
          <a:prstGeom prst="rect">
            <a:avLst/>
          </a:prstGeom>
          <a:noFill/>
        </p:spPr>
        <p:txBody>
          <a:bodyPr wrap="square" rtlCol="0">
            <a:spAutoFit/>
          </a:bodyPr>
          <a:lstStyle/>
          <a:p>
            <a:pPr>
              <a:lnSpc>
                <a:spcPct val="150000"/>
              </a:lnSpc>
            </a:pPr>
            <a:r>
              <a:rPr lang="en-US" sz="2000" dirty="0">
                <a:solidFill>
                  <a:schemeClr val="accent1">
                    <a:lumMod val="75000"/>
                  </a:schemeClr>
                </a:solidFill>
                <a:latin typeface="Arial" panose="020B0604020202020204" pitchFamily="34" charset="0"/>
                <a:cs typeface="Arial" panose="020B0604020202020204" pitchFamily="34" charset="0"/>
              </a:rPr>
              <a:t>Managed selection/breeding</a:t>
            </a:r>
          </a:p>
          <a:p>
            <a:pPr>
              <a:lnSpc>
                <a:spcPct val="150000"/>
              </a:lnSpc>
            </a:pPr>
            <a:r>
              <a:rPr lang="en-US" sz="2000" dirty="0">
                <a:solidFill>
                  <a:schemeClr val="accent1">
                    <a:lumMod val="75000"/>
                  </a:schemeClr>
                </a:solidFill>
                <a:latin typeface="Arial" panose="020B0604020202020204" pitchFamily="34" charset="0"/>
                <a:cs typeface="Arial" panose="020B0604020202020204" pitchFamily="34" charset="0"/>
              </a:rPr>
              <a:t>Gamete and larval capture </a:t>
            </a:r>
          </a:p>
          <a:p>
            <a:pPr>
              <a:lnSpc>
                <a:spcPct val="150000"/>
              </a:lnSpc>
            </a:pPr>
            <a:r>
              <a:rPr lang="en-US" sz="2000" dirty="0">
                <a:solidFill>
                  <a:schemeClr val="accent1">
                    <a:lumMod val="75000"/>
                  </a:schemeClr>
                </a:solidFill>
                <a:latin typeface="Arial" panose="020B0604020202020204" pitchFamily="34" charset="0"/>
                <a:cs typeface="Arial" panose="020B0604020202020204" pitchFamily="34" charset="0"/>
              </a:rPr>
              <a:t>Genetic manipulation</a:t>
            </a:r>
          </a:p>
          <a:p>
            <a:pPr>
              <a:lnSpc>
                <a:spcPct val="150000"/>
              </a:lnSpc>
            </a:pPr>
            <a:r>
              <a:rPr lang="en-US" sz="2000" dirty="0">
                <a:solidFill>
                  <a:schemeClr val="accent1">
                    <a:lumMod val="75000"/>
                  </a:schemeClr>
                </a:solidFill>
                <a:latin typeface="Arial" panose="020B0604020202020204" pitchFamily="34" charset="0"/>
                <a:cs typeface="Arial" panose="020B0604020202020204" pitchFamily="34" charset="0"/>
              </a:rPr>
              <a:t>Algal symbiont manipulation</a:t>
            </a:r>
          </a:p>
          <a:p>
            <a:pPr>
              <a:lnSpc>
                <a:spcPct val="150000"/>
              </a:lnSpc>
            </a:pPr>
            <a:r>
              <a:rPr lang="en-US" sz="2000" dirty="0">
                <a:solidFill>
                  <a:schemeClr val="accent1">
                    <a:lumMod val="75000"/>
                  </a:schemeClr>
                </a:solidFill>
                <a:latin typeface="Arial" panose="020B0604020202020204" pitchFamily="34" charset="0"/>
                <a:cs typeface="Arial" panose="020B0604020202020204" pitchFamily="34" charset="0"/>
              </a:rPr>
              <a:t>Microbiome manipulation </a:t>
            </a:r>
          </a:p>
          <a:p>
            <a:pPr>
              <a:lnSpc>
                <a:spcPct val="150000"/>
              </a:lnSpc>
            </a:pPr>
            <a:r>
              <a:rPr lang="en-US" sz="2000" dirty="0">
                <a:solidFill>
                  <a:schemeClr val="accent1">
                    <a:lumMod val="75000"/>
                  </a:schemeClr>
                </a:solidFill>
                <a:latin typeface="Arial" panose="020B0604020202020204" pitchFamily="34" charset="0"/>
                <a:cs typeface="Arial" panose="020B0604020202020204" pitchFamily="34" charset="0"/>
              </a:rPr>
              <a:t>Phage therapy</a:t>
            </a:r>
          </a:p>
          <a:p>
            <a:pPr>
              <a:lnSpc>
                <a:spcPct val="150000"/>
              </a:lnSpc>
            </a:pPr>
            <a:r>
              <a:rPr lang="en-US" sz="2000" dirty="0">
                <a:solidFill>
                  <a:schemeClr val="accent1">
                    <a:lumMod val="75000"/>
                  </a:schemeClr>
                </a:solidFill>
                <a:latin typeface="Arial" panose="020B0604020202020204" pitchFamily="34" charset="0"/>
                <a:cs typeface="Arial" panose="020B0604020202020204" pitchFamily="34" charset="0"/>
              </a:rPr>
              <a:t>Managed relocation </a:t>
            </a:r>
          </a:p>
          <a:p>
            <a:pPr>
              <a:lnSpc>
                <a:spcPct val="150000"/>
              </a:lnSpc>
            </a:pPr>
            <a:r>
              <a:rPr lang="en-US" sz="2000" dirty="0">
                <a:solidFill>
                  <a:schemeClr val="accent1">
                    <a:lumMod val="75000"/>
                  </a:schemeClr>
                </a:solidFill>
                <a:latin typeface="Arial" panose="020B0604020202020204" pitchFamily="34" charset="0"/>
                <a:cs typeface="Arial" panose="020B0604020202020204" pitchFamily="34" charset="0"/>
              </a:rPr>
              <a:t>Shading of coral reefs </a:t>
            </a:r>
          </a:p>
          <a:p>
            <a:pPr>
              <a:lnSpc>
                <a:spcPct val="150000"/>
              </a:lnSpc>
            </a:pPr>
            <a:r>
              <a:rPr lang="en-US" sz="2000" dirty="0">
                <a:solidFill>
                  <a:schemeClr val="accent1">
                    <a:lumMod val="75000"/>
                  </a:schemeClr>
                </a:solidFill>
                <a:latin typeface="Arial" panose="020B0604020202020204" pitchFamily="34" charset="0"/>
                <a:cs typeface="Arial" panose="020B0604020202020204" pitchFamily="34" charset="0"/>
              </a:rPr>
              <a:t>Cool water mixing </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3756145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rmAutofit/>
          </a:bodyPr>
          <a:lstStyle/>
          <a:p>
            <a:r>
              <a:rPr lang="en-GB" altLang="en-US" dirty="0">
                <a:ea typeface="ＭＳ Ｐゴシック" pitchFamily="34" charset="-128"/>
              </a:rPr>
              <a:t>Estimates for 2015, 2016 and 2017 are preliminary ; 2018 is a projection based on partial data.</a:t>
            </a:r>
            <a:br>
              <a:rPr lang="en-GB" altLang="en-US" dirty="0">
                <a:ea typeface="ＭＳ Ｐゴシック" pitchFamily="34" charset="-128"/>
              </a:rPr>
            </a:br>
            <a:r>
              <a:rPr lang="en-GB" altLang="en-US" dirty="0">
                <a:ea typeface="ＭＳ Ｐゴシック" pitchFamily="34" charset="-128"/>
              </a:rPr>
              <a:t>Source: </a:t>
            </a:r>
            <a:r>
              <a:rPr lang="en-GB" altLang="en-US" dirty="0">
                <a:solidFill>
                  <a:srgbClr val="FF0000"/>
                </a:solidFill>
                <a:ea typeface="ＭＳ Ｐゴシック" pitchFamily="34" charset="-128"/>
                <a:hlinkClick r:id="rId3"/>
              </a:rPr>
              <a:t>CDIAC</a:t>
            </a:r>
            <a:r>
              <a:rPr lang="en-GB" altLang="en-US" dirty="0">
                <a:ea typeface="ＭＳ Ｐゴシック" pitchFamily="34" charset="-128"/>
              </a:rPr>
              <a:t>;</a:t>
            </a:r>
            <a:r>
              <a:rPr lang="en-GB" altLang="en-US" dirty="0">
                <a:solidFill>
                  <a:srgbClr val="000000"/>
                </a:solidFill>
                <a:ea typeface="ＭＳ Ｐゴシック" pitchFamily="34" charset="-128"/>
              </a:rPr>
              <a:t> </a:t>
            </a:r>
            <a:r>
              <a:rPr lang="en-GB" altLang="en-US" dirty="0">
                <a:ea typeface="ＭＳ Ｐゴシック" pitchFamily="34" charset="-128"/>
                <a:hlinkClick r:id="rId4"/>
              </a:rPr>
              <a:t>Le Quéré et al 2018</a:t>
            </a:r>
            <a:r>
              <a:rPr lang="en-GB" altLang="en-US" dirty="0">
                <a:ea typeface="ＭＳ Ｐゴシック" pitchFamily="34" charset="-128"/>
              </a:rPr>
              <a:t>;</a:t>
            </a:r>
            <a:r>
              <a:rPr lang="en-GB" altLang="en-US" dirty="0">
                <a:solidFill>
                  <a:srgbClr val="000000"/>
                </a:solidFill>
                <a:ea typeface="ＭＳ Ｐゴシック" pitchFamily="34" charset="-128"/>
              </a:rPr>
              <a:t> </a:t>
            </a:r>
            <a:r>
              <a:rPr lang="en-GB" altLang="en-US" dirty="0">
                <a:ea typeface="ＭＳ Ｐゴシック" pitchFamily="34" charset="-128"/>
                <a:hlinkClick r:id="rId5"/>
              </a:rPr>
              <a:t>Global Carbon Budget 2018</a:t>
            </a:r>
            <a:endParaRPr lang="en-GB" altLang="en-US" dirty="0">
              <a:ea typeface="ＭＳ Ｐゴシック" pitchFamily="34" charset="-128"/>
            </a:endParaRPr>
          </a:p>
        </p:txBody>
      </p:sp>
      <p:pic>
        <p:nvPicPr>
          <p:cNvPr id="7" name="Picture Placeholder 6">
            <a:extLst>
              <a:ext uri="{FF2B5EF4-FFF2-40B4-BE49-F238E27FC236}">
                <a16:creationId xmlns:a16="http://schemas.microsoft.com/office/drawing/2014/main" id="{9200BC7A-BD75-4D75-B603-1B2C34FC5151}"/>
              </a:ext>
            </a:extLst>
          </p:cNvPr>
          <p:cNvPicPr>
            <a:picLocks noGrp="1" noChangeAspect="1"/>
          </p:cNvPicPr>
          <p:nvPr>
            <p:ph type="pic" sz="quarter" idx="11"/>
          </p:nvPr>
        </p:nvPicPr>
        <p:blipFill>
          <a:blip r:embed="rId6"/>
          <a:stretch>
            <a:fillRect/>
          </a:stretch>
        </p:blipFill>
        <p:spPr>
          <a:xfrm>
            <a:off x="1763341" y="1470289"/>
            <a:ext cx="6234083" cy="4156055"/>
          </a:xfrm>
        </p:spPr>
      </p:pic>
      <p:sp>
        <p:nvSpPr>
          <p:cNvPr id="6" name="Rectangle 5">
            <a:extLst>
              <a:ext uri="{FF2B5EF4-FFF2-40B4-BE49-F238E27FC236}">
                <a16:creationId xmlns:a16="http://schemas.microsoft.com/office/drawing/2014/main" id="{7F453EA8-7107-7C45-8C30-12D3D065AA54}"/>
              </a:ext>
            </a:extLst>
          </p:cNvPr>
          <p:cNvSpPr/>
          <p:nvPr/>
        </p:nvSpPr>
        <p:spPr>
          <a:xfrm>
            <a:off x="0" y="0"/>
            <a:ext cx="9144000" cy="889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92050" y="531271"/>
            <a:ext cx="8958385" cy="684212"/>
          </a:xfrm>
        </p:spPr>
        <p:txBody>
          <a:bodyPr>
            <a:noAutofit/>
          </a:bodyPr>
          <a:lstStyle/>
          <a:p>
            <a:pPr>
              <a:lnSpc>
                <a:spcPct val="90000"/>
              </a:lnSpc>
            </a:pPr>
            <a:r>
              <a:rPr lang="en-GB" altLang="en-US" sz="2400" dirty="0">
                <a:solidFill>
                  <a:schemeClr val="tx1"/>
                </a:solidFill>
                <a:latin typeface="Arial" panose="020B0604020202020204" pitchFamily="34" charset="0"/>
                <a:ea typeface="ＭＳ Ｐゴシック" pitchFamily="34" charset="-128"/>
                <a:cs typeface="Arial" panose="020B0604020202020204" pitchFamily="34" charset="0"/>
              </a:rPr>
              <a:t>The rate of global CO</a:t>
            </a:r>
            <a:r>
              <a:rPr lang="en-GB" altLang="en-US" sz="2400" baseline="-25000" dirty="0">
                <a:solidFill>
                  <a:schemeClr val="tx1"/>
                </a:solidFill>
                <a:latin typeface="Arial" panose="020B0604020202020204" pitchFamily="34" charset="0"/>
                <a:ea typeface="ＭＳ Ｐゴシック" pitchFamily="34" charset="-128"/>
                <a:cs typeface="Arial" panose="020B0604020202020204" pitchFamily="34" charset="0"/>
              </a:rPr>
              <a:t>2</a:t>
            </a:r>
            <a:r>
              <a:rPr lang="en-GB" altLang="en-US" sz="2400" dirty="0">
                <a:solidFill>
                  <a:schemeClr val="tx1"/>
                </a:solidFill>
                <a:latin typeface="Arial" panose="020B0604020202020204" pitchFamily="34" charset="0"/>
                <a:ea typeface="ＭＳ Ｐゴシック" pitchFamily="34" charset="-128"/>
                <a:cs typeface="Arial" panose="020B0604020202020204" pitchFamily="34" charset="0"/>
              </a:rPr>
              <a:t> emissions increased in 2018</a:t>
            </a:r>
            <a:endParaRPr lang="en-GB" altLang="en-US" sz="2400" noProof="0" dirty="0">
              <a:solidFill>
                <a:schemeClr val="tx1"/>
              </a:solidFill>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146351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D7463-2B33-CD41-A41D-743DFFE37DA9}"/>
              </a:ext>
            </a:extLst>
          </p:cNvPr>
          <p:cNvSpPr/>
          <p:nvPr/>
        </p:nvSpPr>
        <p:spPr>
          <a:xfrm>
            <a:off x="1742442" y="1116592"/>
            <a:ext cx="5572936"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Displacement Activities </a:t>
            </a:r>
          </a:p>
        </p:txBody>
      </p:sp>
      <p:pic>
        <p:nvPicPr>
          <p:cNvPr id="4" name="Picture 3">
            <a:extLst>
              <a:ext uri="{FF2B5EF4-FFF2-40B4-BE49-F238E27FC236}">
                <a16:creationId xmlns:a16="http://schemas.microsoft.com/office/drawing/2014/main" id="{C45D4D26-36BE-7940-B31F-EB8DDC524144}"/>
              </a:ext>
            </a:extLst>
          </p:cNvPr>
          <p:cNvPicPr>
            <a:picLocks noChangeAspect="1"/>
          </p:cNvPicPr>
          <p:nvPr/>
        </p:nvPicPr>
        <p:blipFill>
          <a:blip r:embed="rId2"/>
          <a:stretch>
            <a:fillRect/>
          </a:stretch>
        </p:blipFill>
        <p:spPr>
          <a:xfrm>
            <a:off x="734158" y="2422281"/>
            <a:ext cx="7886700" cy="2400300"/>
          </a:xfrm>
          <a:prstGeom prst="rect">
            <a:avLst/>
          </a:prstGeom>
        </p:spPr>
      </p:pic>
    </p:spTree>
    <p:extLst>
      <p:ext uri="{BB962C8B-B14F-4D97-AF65-F5344CB8AC3E}">
        <p14:creationId xmlns:p14="http://schemas.microsoft.com/office/powerpoint/2010/main" val="192926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F611AB-F27D-BA4C-AEC0-040932ACA397}"/>
              </a:ext>
            </a:extLst>
          </p:cNvPr>
          <p:cNvPicPr>
            <a:picLocks noChangeAspect="1"/>
          </p:cNvPicPr>
          <p:nvPr/>
        </p:nvPicPr>
        <p:blipFill>
          <a:blip r:embed="rId2"/>
          <a:stretch>
            <a:fillRect/>
          </a:stretch>
        </p:blipFill>
        <p:spPr>
          <a:xfrm>
            <a:off x="-356922" y="0"/>
            <a:ext cx="12448282" cy="6983896"/>
          </a:xfrm>
          <a:prstGeom prst="rect">
            <a:avLst/>
          </a:prstGeom>
        </p:spPr>
      </p:pic>
    </p:spTree>
    <p:extLst>
      <p:ext uri="{BB962C8B-B14F-4D97-AF65-F5344CB8AC3E}">
        <p14:creationId xmlns:p14="http://schemas.microsoft.com/office/powerpoint/2010/main" val="2524826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F611AB-F27D-BA4C-AEC0-040932ACA397}"/>
              </a:ext>
            </a:extLst>
          </p:cNvPr>
          <p:cNvPicPr>
            <a:picLocks noChangeAspect="1"/>
          </p:cNvPicPr>
          <p:nvPr/>
        </p:nvPicPr>
        <p:blipFill>
          <a:blip r:embed="rId2"/>
          <a:stretch>
            <a:fillRect/>
          </a:stretch>
        </p:blipFill>
        <p:spPr>
          <a:xfrm>
            <a:off x="-356922" y="0"/>
            <a:ext cx="12448282" cy="6983896"/>
          </a:xfrm>
          <a:prstGeom prst="rect">
            <a:avLst/>
          </a:prstGeom>
        </p:spPr>
      </p:pic>
      <p:pic>
        <p:nvPicPr>
          <p:cNvPr id="3" name="Picture 2">
            <a:extLst>
              <a:ext uri="{FF2B5EF4-FFF2-40B4-BE49-F238E27FC236}">
                <a16:creationId xmlns:a16="http://schemas.microsoft.com/office/drawing/2014/main" id="{6D97EDC7-C90D-494E-ACDC-F7649A87EFB7}"/>
              </a:ext>
            </a:extLst>
          </p:cNvPr>
          <p:cNvPicPr>
            <a:picLocks noChangeAspect="1"/>
          </p:cNvPicPr>
          <p:nvPr/>
        </p:nvPicPr>
        <p:blipFill>
          <a:blip r:embed="rId3"/>
          <a:stretch>
            <a:fillRect/>
          </a:stretch>
        </p:blipFill>
        <p:spPr>
          <a:xfrm>
            <a:off x="621084" y="506896"/>
            <a:ext cx="4282221" cy="5970104"/>
          </a:xfrm>
          <a:prstGeom prst="rect">
            <a:avLst/>
          </a:prstGeom>
        </p:spPr>
      </p:pic>
    </p:spTree>
    <p:extLst>
      <p:ext uri="{BB962C8B-B14F-4D97-AF65-F5344CB8AC3E}">
        <p14:creationId xmlns:p14="http://schemas.microsoft.com/office/powerpoint/2010/main" val="2608568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D6411D-DB40-1548-A1D4-495A2AA72FC0}"/>
              </a:ext>
            </a:extLst>
          </p:cNvPr>
          <p:cNvSpPr/>
          <p:nvPr/>
        </p:nvSpPr>
        <p:spPr>
          <a:xfrm>
            <a:off x="1320800" y="1624447"/>
            <a:ext cx="265613" cy="374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82497C-28BA-0844-92E2-77E733A9B0F2}"/>
              </a:ext>
            </a:extLst>
          </p:cNvPr>
          <p:cNvSpPr txBox="1"/>
          <p:nvPr/>
        </p:nvSpPr>
        <p:spPr>
          <a:xfrm>
            <a:off x="1005841" y="595743"/>
            <a:ext cx="7310512"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Loss of ecosystem services provided by reefs </a:t>
            </a:r>
          </a:p>
          <a:p>
            <a:pPr algn="ctr"/>
            <a:r>
              <a:rPr lang="en-US" sz="2400" dirty="0">
                <a:latin typeface="Arial" panose="020B0604020202020204" pitchFamily="34" charset="0"/>
                <a:cs typeface="Arial" panose="020B0604020202020204" pitchFamily="34" charset="0"/>
              </a:rPr>
              <a:t>as coral populations decline in abundance / cover</a:t>
            </a:r>
          </a:p>
        </p:txBody>
      </p:sp>
      <p:pic>
        <p:nvPicPr>
          <p:cNvPr id="6" name="Picture 5">
            <a:extLst>
              <a:ext uri="{FF2B5EF4-FFF2-40B4-BE49-F238E27FC236}">
                <a16:creationId xmlns:a16="http://schemas.microsoft.com/office/drawing/2014/main" id="{86DFD8EE-87FA-4B4C-9090-B736A93F0731}"/>
              </a:ext>
            </a:extLst>
          </p:cNvPr>
          <p:cNvPicPr>
            <a:picLocks noChangeAspect="1"/>
          </p:cNvPicPr>
          <p:nvPr/>
        </p:nvPicPr>
        <p:blipFill>
          <a:blip r:embed="rId3"/>
          <a:stretch>
            <a:fillRect/>
          </a:stretch>
        </p:blipFill>
        <p:spPr>
          <a:xfrm>
            <a:off x="1269978" y="1900020"/>
            <a:ext cx="6782238" cy="4271291"/>
          </a:xfrm>
          <a:prstGeom prst="rect">
            <a:avLst/>
          </a:prstGeom>
        </p:spPr>
      </p:pic>
    </p:spTree>
    <p:extLst>
      <p:ext uri="{BB962C8B-B14F-4D97-AF65-F5344CB8AC3E}">
        <p14:creationId xmlns:p14="http://schemas.microsoft.com/office/powerpoint/2010/main" val="1098778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9748DE-1A28-2047-AB6E-BF9CD2B0C04C}"/>
              </a:ext>
            </a:extLst>
          </p:cNvPr>
          <p:cNvPicPr>
            <a:picLocks noChangeAspect="1"/>
          </p:cNvPicPr>
          <p:nvPr/>
        </p:nvPicPr>
        <p:blipFill>
          <a:blip r:embed="rId2"/>
          <a:stretch>
            <a:fillRect/>
          </a:stretch>
        </p:blipFill>
        <p:spPr>
          <a:xfrm>
            <a:off x="0" y="1667885"/>
            <a:ext cx="9144000" cy="4168959"/>
          </a:xfrm>
          <a:prstGeom prst="rect">
            <a:avLst/>
          </a:prstGeom>
        </p:spPr>
      </p:pic>
      <p:sp>
        <p:nvSpPr>
          <p:cNvPr id="4" name="TextBox 3">
            <a:extLst>
              <a:ext uri="{FF2B5EF4-FFF2-40B4-BE49-F238E27FC236}">
                <a16:creationId xmlns:a16="http://schemas.microsoft.com/office/drawing/2014/main" id="{BA6A1664-2B8B-0D4B-BDC8-7B2B86FF602E}"/>
              </a:ext>
            </a:extLst>
          </p:cNvPr>
          <p:cNvSpPr txBox="1"/>
          <p:nvPr/>
        </p:nvSpPr>
        <p:spPr>
          <a:xfrm>
            <a:off x="3077028" y="595083"/>
            <a:ext cx="2826415" cy="584775"/>
          </a:xfrm>
          <a:prstGeom prst="rect">
            <a:avLst/>
          </a:prstGeom>
          <a:solidFill>
            <a:schemeClr val="bg1"/>
          </a:solidFill>
        </p:spPr>
        <p:txBody>
          <a:bodyPr wrap="none" rtlCol="0">
            <a:spAutoFit/>
          </a:bodyPr>
          <a:lstStyle/>
          <a:p>
            <a:r>
              <a:rPr lang="en-US" sz="3200" dirty="0" err="1">
                <a:latin typeface="Arial" panose="020B0604020202020204" pitchFamily="34" charset="0"/>
                <a:cs typeface="Arial" panose="020B0604020202020204" pitchFamily="34" charset="0"/>
              </a:rPr>
              <a:t>Drawdown.org</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731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BA1E0-07BE-AE41-AFF2-F529494B8E47}"/>
              </a:ext>
            </a:extLst>
          </p:cNvPr>
          <p:cNvPicPr>
            <a:picLocks noChangeAspect="1"/>
          </p:cNvPicPr>
          <p:nvPr/>
        </p:nvPicPr>
        <p:blipFill>
          <a:blip r:embed="rId2"/>
          <a:stretch>
            <a:fillRect/>
          </a:stretch>
        </p:blipFill>
        <p:spPr>
          <a:xfrm>
            <a:off x="544330" y="242052"/>
            <a:ext cx="7670280" cy="6373895"/>
          </a:xfrm>
          <a:prstGeom prst="rect">
            <a:avLst/>
          </a:prstGeom>
        </p:spPr>
      </p:pic>
    </p:spTree>
    <p:extLst>
      <p:ext uri="{BB962C8B-B14F-4D97-AF65-F5344CB8AC3E}">
        <p14:creationId xmlns:p14="http://schemas.microsoft.com/office/powerpoint/2010/main" val="2316987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6B07D4-ED2F-D34A-A0E2-CA8B1B527B55}"/>
              </a:ext>
            </a:extLst>
          </p:cNvPr>
          <p:cNvPicPr>
            <a:picLocks noChangeAspect="1"/>
          </p:cNvPicPr>
          <p:nvPr/>
        </p:nvPicPr>
        <p:blipFill>
          <a:blip r:embed="rId2"/>
          <a:stretch>
            <a:fillRect/>
          </a:stretch>
        </p:blipFill>
        <p:spPr>
          <a:xfrm>
            <a:off x="-199453" y="942818"/>
            <a:ext cx="9598285" cy="5027035"/>
          </a:xfrm>
          <a:prstGeom prst="rect">
            <a:avLst/>
          </a:prstGeom>
        </p:spPr>
      </p:pic>
    </p:spTree>
    <p:extLst>
      <p:ext uri="{BB962C8B-B14F-4D97-AF65-F5344CB8AC3E}">
        <p14:creationId xmlns:p14="http://schemas.microsoft.com/office/powerpoint/2010/main" val="673690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600" y="4385695"/>
            <a:ext cx="1100931" cy="1135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61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019" y="4535035"/>
            <a:ext cx="1680481" cy="887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61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6486" y="5716133"/>
            <a:ext cx="925286"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614"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9069" y="5588680"/>
            <a:ext cx="1086416" cy="114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615" name="Pictur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079" y="4595586"/>
            <a:ext cx="2235200" cy="766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616" name="Picture 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2277" y="4538210"/>
            <a:ext cx="200818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618" name="Picture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5233" y="5863772"/>
            <a:ext cx="2103437" cy="751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619" name="Picture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666" y="5600020"/>
            <a:ext cx="32004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1">
            <a:extLst>
              <a:ext uri="{FF2B5EF4-FFF2-40B4-BE49-F238E27FC236}">
                <a16:creationId xmlns:a16="http://schemas.microsoft.com/office/drawing/2014/main" id="{83D82F90-71ED-3D44-A7F7-03E83CD1E5F4}"/>
              </a:ext>
            </a:extLst>
          </p:cNvPr>
          <p:cNvPicPr>
            <a:picLocks noChangeArrowheads="1"/>
          </p:cNvPicPr>
          <p:nvPr/>
        </p:nvPicPr>
        <p:blipFill rotWithShape="1">
          <a:blip r:embed="rId11">
            <a:extLst>
              <a:ext uri="{28A0092B-C50C-407E-A947-70E740481C1C}">
                <a14:useLocalDpi xmlns:a14="http://schemas.microsoft.com/office/drawing/2010/main" val="0"/>
              </a:ext>
            </a:extLst>
          </a:blip>
          <a:srcRect l="1866" t="6816" b="35661"/>
          <a:stretch/>
        </p:blipFill>
        <p:spPr bwMode="auto">
          <a:xfrm>
            <a:off x="0" y="5084"/>
            <a:ext cx="9163050" cy="4089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609" name="Rectangle 1"/>
          <p:cNvSpPr>
            <a:spLocks/>
          </p:cNvSpPr>
          <p:nvPr/>
        </p:nvSpPr>
        <p:spPr bwMode="auto">
          <a:xfrm>
            <a:off x="457200" y="174511"/>
            <a:ext cx="8242300" cy="587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39" bIns="0" anchor="ctr"/>
          <a:lstStyle/>
          <a:p>
            <a:pPr marL="39688" algn="ctr"/>
            <a:r>
              <a:rPr lang="en-US" sz="4000" b="1" dirty="0">
                <a:solidFill>
                  <a:schemeClr val="bg1"/>
                </a:solidFill>
                <a:latin typeface="Arial" panose="020B0604020202020204" pitchFamily="34" charset="0"/>
                <a:ea typeface="ＭＳ Ｐゴシック" charset="0"/>
                <a:cs typeface="Arial" panose="020B0604020202020204" pitchFamily="34" charset="0"/>
              </a:rPr>
              <a:t>Thank you!</a:t>
            </a:r>
          </a:p>
        </p:txBody>
      </p:sp>
    </p:spTree>
    <p:extLst>
      <p:ext uri="{BB962C8B-B14F-4D97-AF65-F5344CB8AC3E}">
        <p14:creationId xmlns:p14="http://schemas.microsoft.com/office/powerpoint/2010/main" val="3832149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5400"/>
            <a:ext cx="9537700"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35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hqprint">
            <a:extLst>
              <a:ext uri="{28A0092B-C50C-407E-A947-70E740481C1C}">
                <a14:useLocalDpi xmlns:a14="http://schemas.microsoft.com/office/drawing/2010/main"/>
              </a:ext>
            </a:extLst>
          </a:blip>
          <a:stretch>
            <a:fillRect/>
          </a:stretch>
        </p:blipFill>
        <p:spPr>
          <a:xfrm>
            <a:off x="232246" y="1859179"/>
            <a:ext cx="4965396" cy="4349682"/>
          </a:xfrm>
          <a:prstGeom prst="rect">
            <a:avLst/>
          </a:prstGeom>
        </p:spPr>
      </p:pic>
      <p:sp>
        <p:nvSpPr>
          <p:cNvPr id="4" name="TextBox 3"/>
          <p:cNvSpPr txBox="1"/>
          <p:nvPr/>
        </p:nvSpPr>
        <p:spPr>
          <a:xfrm>
            <a:off x="5136455" y="6435406"/>
            <a:ext cx="3834380" cy="3183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defTabSz="321457" latinLnBrk="1" hangingPunct="0"/>
            <a:r>
              <a:rPr lang="en-US" sz="1600" dirty="0">
                <a:solidFill>
                  <a:srgbClr val="000000"/>
                </a:solidFill>
                <a:latin typeface="Arial" charset="0"/>
                <a:ea typeface="Arial" charset="0"/>
                <a:cs typeface="Arial" charset="0"/>
                <a:sym typeface="Helvetica"/>
              </a:rPr>
              <a:t>Bruno et al. 2018 </a:t>
            </a:r>
            <a:r>
              <a:rPr lang="en-US" sz="1600" i="1" dirty="0">
                <a:solidFill>
                  <a:srgbClr val="000000"/>
                </a:solidFill>
                <a:latin typeface="Arial" charset="0"/>
                <a:ea typeface="Arial" charset="0"/>
                <a:cs typeface="Arial" charset="0"/>
                <a:sym typeface="Helvetica"/>
              </a:rPr>
              <a:t>Nature Climate Change</a:t>
            </a:r>
          </a:p>
        </p:txBody>
      </p:sp>
      <p:sp>
        <p:nvSpPr>
          <p:cNvPr id="5" name="TextBox 4"/>
          <p:cNvSpPr txBox="1"/>
          <p:nvPr/>
        </p:nvSpPr>
        <p:spPr>
          <a:xfrm>
            <a:off x="2274026" y="593558"/>
            <a:ext cx="4356257" cy="523220"/>
          </a:xfrm>
          <a:prstGeom prst="rect">
            <a:avLst/>
          </a:prstGeom>
          <a:noFill/>
        </p:spPr>
        <p:txBody>
          <a:bodyPr wrap="none" rtlCol="0">
            <a:spAutoFit/>
          </a:bodyPr>
          <a:lstStyle/>
          <a:p>
            <a:r>
              <a:rPr lang="en-US" sz="2800" dirty="0">
                <a:latin typeface="Arial" charset="0"/>
                <a:ea typeface="Arial" charset="0"/>
                <a:cs typeface="Arial" charset="0"/>
              </a:rPr>
              <a:t>MPAs are warming rapidly</a:t>
            </a:r>
          </a:p>
        </p:txBody>
      </p:sp>
      <p:sp>
        <p:nvSpPr>
          <p:cNvPr id="6" name="Rectangle 5"/>
          <p:cNvSpPr/>
          <p:nvPr/>
        </p:nvSpPr>
        <p:spPr>
          <a:xfrm>
            <a:off x="409074" y="1517664"/>
            <a:ext cx="4572000" cy="369332"/>
          </a:xfrm>
          <a:prstGeom prst="rect">
            <a:avLst/>
          </a:prstGeom>
        </p:spPr>
        <p:txBody>
          <a:bodyPr>
            <a:spAutoFit/>
          </a:bodyPr>
          <a:lstStyle/>
          <a:p>
            <a:r>
              <a:rPr lang="en-US" dirty="0">
                <a:latin typeface="Arial"/>
              </a:rPr>
              <a:t>CMIP5 </a:t>
            </a:r>
            <a:r>
              <a:rPr lang="en-US">
                <a:latin typeface="Arial"/>
              </a:rPr>
              <a:t>simulation (2006-2100), RCP 8.5:</a:t>
            </a:r>
            <a:endParaRPr lang="en-US" dirty="0"/>
          </a:p>
        </p:txBody>
      </p:sp>
      <p:sp>
        <p:nvSpPr>
          <p:cNvPr id="7" name="Rectangle 6"/>
          <p:cNvSpPr/>
          <p:nvPr/>
        </p:nvSpPr>
        <p:spPr>
          <a:xfrm>
            <a:off x="5189622" y="1934768"/>
            <a:ext cx="3841720" cy="2862322"/>
          </a:xfrm>
          <a:prstGeom prst="rect">
            <a:avLst/>
          </a:prstGeom>
        </p:spPr>
        <p:txBody>
          <a:bodyPr wrap="square">
            <a:spAutoFit/>
          </a:bodyPr>
          <a:lstStyle/>
          <a:p>
            <a:r>
              <a:rPr lang="en-US" sz="2000" b="1" i="1" dirty="0">
                <a:solidFill>
                  <a:srgbClr val="FF0000"/>
                </a:solidFill>
                <a:latin typeface="Arial" charset="0"/>
                <a:ea typeface="Arial" charset="0"/>
                <a:cs typeface="Arial" charset="0"/>
              </a:rPr>
              <a:t>0.034 °C/year </a:t>
            </a:r>
          </a:p>
          <a:p>
            <a:endParaRPr lang="en-US" sz="2000" b="1" i="1" dirty="0">
              <a:solidFill>
                <a:srgbClr val="FF0000"/>
              </a:solidFill>
              <a:latin typeface="Arial" charset="0"/>
              <a:ea typeface="Arial" charset="0"/>
              <a:cs typeface="Arial" charset="0"/>
            </a:endParaRPr>
          </a:p>
          <a:p>
            <a:r>
              <a:rPr lang="en-US" sz="2000" b="1" i="1" dirty="0">
                <a:solidFill>
                  <a:srgbClr val="FF0000"/>
                </a:solidFill>
                <a:latin typeface="Arial" charset="0"/>
                <a:ea typeface="Arial" charset="0"/>
                <a:cs typeface="Arial" charset="0"/>
              </a:rPr>
              <a:t>2.8 °C more warming by 2100</a:t>
            </a:r>
          </a:p>
          <a:p>
            <a:endParaRPr lang="en-US" sz="2000" b="1" i="1" dirty="0">
              <a:solidFill>
                <a:srgbClr val="FF0000"/>
              </a:solidFill>
              <a:latin typeface="Arial" charset="0"/>
              <a:ea typeface="Arial" charset="0"/>
              <a:cs typeface="Arial" charset="0"/>
            </a:endParaRPr>
          </a:p>
          <a:p>
            <a:r>
              <a:rPr lang="en-US" sz="2000" b="1" i="1" dirty="0">
                <a:solidFill>
                  <a:srgbClr val="FF0000"/>
                </a:solidFill>
                <a:latin typeface="Arial" charset="0"/>
                <a:ea typeface="Arial" charset="0"/>
                <a:cs typeface="Arial" charset="0"/>
              </a:rPr>
              <a:t>99% of all MPAs predicted to warm by at least 2 °C </a:t>
            </a:r>
          </a:p>
          <a:p>
            <a:endParaRPr lang="en-US" sz="2000" b="1" i="1" dirty="0">
              <a:solidFill>
                <a:srgbClr val="FF0000"/>
              </a:solidFill>
              <a:latin typeface="Arial" charset="0"/>
              <a:ea typeface="Arial" charset="0"/>
              <a:cs typeface="Arial" charset="0"/>
            </a:endParaRPr>
          </a:p>
          <a:p>
            <a:r>
              <a:rPr lang="en-US" sz="2000" b="1" i="1" dirty="0">
                <a:solidFill>
                  <a:srgbClr val="FF0000"/>
                </a:solidFill>
                <a:latin typeface="Arial" charset="0"/>
                <a:ea typeface="Arial" charset="0"/>
                <a:cs typeface="Arial" charset="0"/>
              </a:rPr>
              <a:t>Rates are substantially lower under RCP 4.5</a:t>
            </a:r>
            <a:endParaRPr lang="en-US" sz="2000" i="1"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3924856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FF9C5B-6F84-6647-82FF-1A703E7EEF15}"/>
              </a:ext>
            </a:extLst>
          </p:cNvPr>
          <p:cNvPicPr>
            <a:picLocks noChangeAspect="1"/>
          </p:cNvPicPr>
          <p:nvPr/>
        </p:nvPicPr>
        <p:blipFill>
          <a:blip r:embed="rId2"/>
          <a:stretch>
            <a:fillRect/>
          </a:stretch>
        </p:blipFill>
        <p:spPr>
          <a:xfrm>
            <a:off x="369680" y="203200"/>
            <a:ext cx="8166100" cy="6451600"/>
          </a:xfrm>
          <a:prstGeom prst="rect">
            <a:avLst/>
          </a:prstGeom>
        </p:spPr>
      </p:pic>
    </p:spTree>
    <p:extLst>
      <p:ext uri="{BB962C8B-B14F-4D97-AF65-F5344CB8AC3E}">
        <p14:creationId xmlns:p14="http://schemas.microsoft.com/office/powerpoint/2010/main" val="2478409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478" y="406400"/>
            <a:ext cx="3783221" cy="4822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00" y="406400"/>
            <a:ext cx="3360967" cy="5049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3918" y="1708347"/>
            <a:ext cx="3913909" cy="5055466"/>
          </a:xfrm>
          <a:prstGeom prst="rect">
            <a:avLst/>
          </a:prstGeom>
        </p:spPr>
      </p:pic>
    </p:spTree>
    <p:extLst>
      <p:ext uri="{BB962C8B-B14F-4D97-AF65-F5344CB8AC3E}">
        <p14:creationId xmlns:p14="http://schemas.microsoft.com/office/powerpoint/2010/main" val="1378062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61996" y="768933"/>
            <a:ext cx="7712075" cy="2231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r>
              <a:rPr lang="en-US" sz="2400" dirty="0">
                <a:solidFill>
                  <a:schemeClr val="tx1"/>
                </a:solidFill>
              </a:rPr>
              <a:t>So why not?  Why don’t MPAs increase coral community resilience to global stressors?</a:t>
            </a:r>
          </a:p>
          <a:p>
            <a:r>
              <a:rPr lang="en-US" sz="2400" b="1" dirty="0"/>
              <a:t> </a:t>
            </a:r>
          </a:p>
          <a:p>
            <a:pPr marL="342900" indent="-342900">
              <a:lnSpc>
                <a:spcPct val="150000"/>
              </a:lnSpc>
              <a:buAutoNum type="arabicParenR"/>
            </a:pPr>
            <a:r>
              <a:rPr lang="en-US" sz="1800" dirty="0"/>
              <a:t>MPA design (size, enforcement, etc.)</a:t>
            </a:r>
          </a:p>
          <a:p>
            <a:endParaRPr lang="en-US" dirty="0"/>
          </a:p>
          <a:p>
            <a:pPr algn="ctr"/>
            <a:r>
              <a:rPr lang="en-US" sz="2400" b="1" dirty="0"/>
              <a:t> </a:t>
            </a:r>
          </a:p>
        </p:txBody>
      </p:sp>
    </p:spTree>
    <p:extLst>
      <p:ext uri="{BB962C8B-B14F-4D97-AF65-F5344CB8AC3E}">
        <p14:creationId xmlns:p14="http://schemas.microsoft.com/office/powerpoint/2010/main" val="1356028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61996" y="768933"/>
            <a:ext cx="7712075" cy="2646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r>
              <a:rPr lang="en-US" sz="2400" dirty="0">
                <a:solidFill>
                  <a:schemeClr val="tx1"/>
                </a:solidFill>
              </a:rPr>
              <a:t>So why not?  Why don’t MPAs increase coral community resilience to global stressors?</a:t>
            </a:r>
          </a:p>
          <a:p>
            <a:r>
              <a:rPr lang="en-US" sz="2400" b="1" dirty="0"/>
              <a:t> </a:t>
            </a:r>
          </a:p>
          <a:p>
            <a:pPr marL="342900" indent="-342900">
              <a:lnSpc>
                <a:spcPct val="150000"/>
              </a:lnSpc>
              <a:buAutoNum type="arabicParenR"/>
            </a:pPr>
            <a:r>
              <a:rPr lang="en-US" sz="1800" dirty="0"/>
              <a:t>MPA design (size, enforcement, etc.)</a:t>
            </a:r>
          </a:p>
          <a:p>
            <a:pPr marL="342900" indent="-342900">
              <a:lnSpc>
                <a:spcPct val="150000"/>
              </a:lnSpc>
              <a:buAutoNum type="arabicParenR"/>
            </a:pPr>
            <a:r>
              <a:rPr lang="en-US" sz="1800" dirty="0"/>
              <a:t>Our assumptions about underlying mechanisms are wrong</a:t>
            </a:r>
          </a:p>
          <a:p>
            <a:endParaRPr lang="en-US" dirty="0"/>
          </a:p>
          <a:p>
            <a:pPr algn="ctr"/>
            <a:r>
              <a:rPr lang="en-US" sz="2400" b="1" dirty="0"/>
              <a:t> </a:t>
            </a:r>
          </a:p>
        </p:txBody>
      </p:sp>
      <p:pic>
        <p:nvPicPr>
          <p:cNvPr id="4" name="Picture 3">
            <a:extLst>
              <a:ext uri="{FF2B5EF4-FFF2-40B4-BE49-F238E27FC236}">
                <a16:creationId xmlns:a16="http://schemas.microsoft.com/office/drawing/2014/main" id="{987152E0-153E-BE42-B127-B1AD24515563}"/>
              </a:ext>
            </a:extLst>
          </p:cNvPr>
          <p:cNvPicPr>
            <a:picLocks noChangeAspect="1"/>
          </p:cNvPicPr>
          <p:nvPr/>
        </p:nvPicPr>
        <p:blipFill>
          <a:blip r:embed="rId2"/>
          <a:stretch>
            <a:fillRect/>
          </a:stretch>
        </p:blipFill>
        <p:spPr>
          <a:xfrm>
            <a:off x="403480" y="3262571"/>
            <a:ext cx="8429105" cy="1590957"/>
          </a:xfrm>
          <a:prstGeom prst="rect">
            <a:avLst/>
          </a:prstGeom>
        </p:spPr>
      </p:pic>
    </p:spTree>
    <p:extLst>
      <p:ext uri="{BB962C8B-B14F-4D97-AF65-F5344CB8AC3E}">
        <p14:creationId xmlns:p14="http://schemas.microsoft.com/office/powerpoint/2010/main" val="23302827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08 at 5.10.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77" y="476251"/>
            <a:ext cx="4138215" cy="5910134"/>
          </a:xfrm>
          <a:prstGeom prst="rect">
            <a:avLst/>
          </a:prstGeom>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788647" y="104588"/>
            <a:ext cx="4038599" cy="3428999"/>
          </a:xfrm>
          <a:prstGeom prst="rect">
            <a:avLst/>
          </a:prstGeom>
          <a:noFill/>
          <a:ln>
            <a:noFill/>
          </a:ln>
        </p:spPr>
      </p:pic>
      <p:pic>
        <p:nvPicPr>
          <p:cNvPr id="10" name="Picture 9"/>
          <p:cNvPicPr/>
          <p:nvPr/>
        </p:nvPicPr>
        <p:blipFill rotWithShape="1">
          <a:blip r:embed="rId4">
            <a:extLst>
              <a:ext uri="{28A0092B-C50C-407E-A947-70E740481C1C}">
                <a14:useLocalDpi xmlns:a14="http://schemas.microsoft.com/office/drawing/2010/main" val="0"/>
              </a:ext>
            </a:extLst>
          </a:blip>
          <a:srcRect t="9358"/>
          <a:stretch/>
        </p:blipFill>
        <p:spPr bwMode="auto">
          <a:xfrm>
            <a:off x="4597116" y="3347349"/>
            <a:ext cx="4394483" cy="3039036"/>
          </a:xfrm>
          <a:prstGeom prst="rect">
            <a:avLst/>
          </a:prstGeom>
          <a:noFill/>
          <a:ln>
            <a:noFill/>
          </a:ln>
        </p:spPr>
      </p:pic>
      <p:sp>
        <p:nvSpPr>
          <p:cNvPr id="11" name="TextBox 10"/>
          <p:cNvSpPr txBox="1"/>
          <p:nvPr/>
        </p:nvSpPr>
        <p:spPr>
          <a:xfrm>
            <a:off x="4527163" y="6394821"/>
            <a:ext cx="4376506" cy="307777"/>
          </a:xfrm>
          <a:prstGeom prst="rect">
            <a:avLst/>
          </a:prstGeom>
          <a:noFill/>
        </p:spPr>
        <p:txBody>
          <a:bodyPr wrap="none" rtlCol="0">
            <a:spAutoFit/>
          </a:bodyPr>
          <a:lstStyle/>
          <a:p>
            <a:r>
              <a:rPr lang="en-US" sz="1400" dirty="0">
                <a:latin typeface="Arial"/>
                <a:cs typeface="Arial"/>
              </a:rPr>
              <a:t>Unpublished reanalysis of data in Jackson et al 2014</a:t>
            </a:r>
          </a:p>
        </p:txBody>
      </p:sp>
    </p:spTree>
    <p:extLst>
      <p:ext uri="{BB962C8B-B14F-4D97-AF65-F5344CB8AC3E}">
        <p14:creationId xmlns:p14="http://schemas.microsoft.com/office/powerpoint/2010/main" val="3369699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61996" y="768933"/>
            <a:ext cx="7712075" cy="3062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r>
              <a:rPr lang="en-US" sz="2400" dirty="0">
                <a:solidFill>
                  <a:schemeClr val="tx1"/>
                </a:solidFill>
              </a:rPr>
              <a:t>So why not?  Why don’t MPAs increase coral community resilience to global stressors?</a:t>
            </a:r>
          </a:p>
          <a:p>
            <a:r>
              <a:rPr lang="en-US" sz="2400" b="1" dirty="0"/>
              <a:t> </a:t>
            </a:r>
          </a:p>
          <a:p>
            <a:pPr marL="342900" indent="-342900">
              <a:lnSpc>
                <a:spcPct val="150000"/>
              </a:lnSpc>
              <a:buAutoNum type="arabicParenR"/>
            </a:pPr>
            <a:r>
              <a:rPr lang="en-US" sz="1800" dirty="0"/>
              <a:t>MPA design (size, enforcement, etc.)</a:t>
            </a:r>
          </a:p>
          <a:p>
            <a:pPr marL="342900" indent="-342900">
              <a:lnSpc>
                <a:spcPct val="150000"/>
              </a:lnSpc>
              <a:buAutoNum type="arabicParenR"/>
            </a:pPr>
            <a:r>
              <a:rPr lang="en-US" sz="1800" dirty="0"/>
              <a:t>Our assumptions about underlying mechanisms are wrong</a:t>
            </a:r>
          </a:p>
          <a:p>
            <a:pPr marL="342900" indent="-342900">
              <a:lnSpc>
                <a:spcPct val="150000"/>
              </a:lnSpc>
              <a:buAutoNum type="arabicParenR"/>
            </a:pPr>
            <a:r>
              <a:rPr lang="en-US" sz="1800" dirty="0"/>
              <a:t>Interactions between stressors: antagonistic rather than synergistic </a:t>
            </a:r>
          </a:p>
          <a:p>
            <a:endParaRPr lang="en-US" dirty="0"/>
          </a:p>
          <a:p>
            <a:pPr algn="ctr"/>
            <a:r>
              <a:rPr lang="en-US" sz="2400" b="1" dirty="0"/>
              <a:t> </a:t>
            </a:r>
          </a:p>
        </p:txBody>
      </p:sp>
      <p:pic>
        <p:nvPicPr>
          <p:cNvPr id="3" name="Picture 2">
            <a:extLst>
              <a:ext uri="{FF2B5EF4-FFF2-40B4-BE49-F238E27FC236}">
                <a16:creationId xmlns:a16="http://schemas.microsoft.com/office/drawing/2014/main" id="{1980DA1A-BFF6-394E-BFF0-547EE4271915}"/>
              </a:ext>
            </a:extLst>
          </p:cNvPr>
          <p:cNvPicPr>
            <a:picLocks noChangeAspect="1"/>
          </p:cNvPicPr>
          <p:nvPr/>
        </p:nvPicPr>
        <p:blipFill rotWithShape="1">
          <a:blip r:embed="rId2"/>
          <a:srcRect b="51733"/>
          <a:stretch/>
        </p:blipFill>
        <p:spPr>
          <a:xfrm>
            <a:off x="1941931" y="3121063"/>
            <a:ext cx="4855732" cy="3322267"/>
          </a:xfrm>
          <a:prstGeom prst="rect">
            <a:avLst/>
          </a:prstGeom>
        </p:spPr>
      </p:pic>
    </p:spTree>
    <p:extLst>
      <p:ext uri="{BB962C8B-B14F-4D97-AF65-F5344CB8AC3E}">
        <p14:creationId xmlns:p14="http://schemas.microsoft.com/office/powerpoint/2010/main" val="916659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24844F-C3C3-4F46-BC1E-6C9B7828E7AA}"/>
              </a:ext>
            </a:extLst>
          </p:cNvPr>
          <p:cNvPicPr>
            <a:picLocks noChangeAspect="1"/>
          </p:cNvPicPr>
          <p:nvPr/>
        </p:nvPicPr>
        <p:blipFill>
          <a:blip r:embed="rId2"/>
          <a:stretch>
            <a:fillRect/>
          </a:stretch>
        </p:blipFill>
        <p:spPr>
          <a:xfrm>
            <a:off x="1761627" y="374904"/>
            <a:ext cx="5234250" cy="6108192"/>
          </a:xfrm>
          <a:prstGeom prst="rect">
            <a:avLst/>
          </a:prstGeom>
        </p:spPr>
      </p:pic>
    </p:spTree>
    <p:extLst>
      <p:ext uri="{BB962C8B-B14F-4D97-AF65-F5344CB8AC3E}">
        <p14:creationId xmlns:p14="http://schemas.microsoft.com/office/powerpoint/2010/main" val="2637286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61996" y="768933"/>
            <a:ext cx="7712075" cy="3477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r>
              <a:rPr lang="en-US" sz="2400" dirty="0">
                <a:solidFill>
                  <a:schemeClr val="tx1"/>
                </a:solidFill>
              </a:rPr>
              <a:t>So why not?  Why don’t MPAs increase coral community resilience to global stressors?</a:t>
            </a:r>
          </a:p>
          <a:p>
            <a:r>
              <a:rPr lang="en-US" sz="2400" b="1" dirty="0"/>
              <a:t> </a:t>
            </a:r>
          </a:p>
          <a:p>
            <a:pPr marL="342900" indent="-342900">
              <a:lnSpc>
                <a:spcPct val="150000"/>
              </a:lnSpc>
              <a:buAutoNum type="arabicParenR"/>
            </a:pPr>
            <a:r>
              <a:rPr lang="en-US" sz="1800" dirty="0"/>
              <a:t>MPA design (size, enforcement, etc.)</a:t>
            </a:r>
          </a:p>
          <a:p>
            <a:pPr marL="342900" indent="-342900">
              <a:lnSpc>
                <a:spcPct val="150000"/>
              </a:lnSpc>
              <a:buAutoNum type="arabicParenR"/>
            </a:pPr>
            <a:r>
              <a:rPr lang="en-US" sz="1800" dirty="0"/>
              <a:t>Our assumptions about underlying mechanisms are wrong</a:t>
            </a:r>
          </a:p>
          <a:p>
            <a:pPr marL="342900" indent="-342900">
              <a:lnSpc>
                <a:spcPct val="150000"/>
              </a:lnSpc>
              <a:buAutoNum type="arabicParenR"/>
            </a:pPr>
            <a:r>
              <a:rPr lang="en-US" sz="1800" dirty="0"/>
              <a:t>Interactions between stressors: antagonistic rather than synergistic </a:t>
            </a:r>
          </a:p>
          <a:p>
            <a:pPr marL="342900" indent="-342900">
              <a:lnSpc>
                <a:spcPct val="150000"/>
              </a:lnSpc>
              <a:buAutoNum type="arabicParenR"/>
            </a:pPr>
            <a:r>
              <a:rPr lang="en-US" sz="1800" dirty="0"/>
              <a:t>Effects of warming is simply swamping that of local threats</a:t>
            </a:r>
          </a:p>
          <a:p>
            <a:endParaRPr lang="en-US" dirty="0"/>
          </a:p>
          <a:p>
            <a:pPr algn="ctr"/>
            <a:r>
              <a:rPr lang="en-US" sz="2400" b="1" dirty="0"/>
              <a:t> </a:t>
            </a:r>
          </a:p>
        </p:txBody>
      </p:sp>
      <p:pic>
        <p:nvPicPr>
          <p:cNvPr id="4" name="Picture 3">
            <a:extLst>
              <a:ext uri="{FF2B5EF4-FFF2-40B4-BE49-F238E27FC236}">
                <a16:creationId xmlns:a16="http://schemas.microsoft.com/office/drawing/2014/main" id="{ABB2E663-2504-394B-9B3F-C927D4BB3B02}"/>
              </a:ext>
            </a:extLst>
          </p:cNvPr>
          <p:cNvPicPr>
            <a:picLocks noChangeAspect="1"/>
          </p:cNvPicPr>
          <p:nvPr/>
        </p:nvPicPr>
        <p:blipFill>
          <a:blip r:embed="rId2"/>
          <a:stretch>
            <a:fillRect/>
          </a:stretch>
        </p:blipFill>
        <p:spPr>
          <a:xfrm>
            <a:off x="547185" y="3844560"/>
            <a:ext cx="6717796" cy="2800676"/>
          </a:xfrm>
          <a:prstGeom prst="rect">
            <a:avLst/>
          </a:prstGeom>
        </p:spPr>
      </p:pic>
      <p:sp>
        <p:nvSpPr>
          <p:cNvPr id="3" name="TextBox 2">
            <a:extLst>
              <a:ext uri="{FF2B5EF4-FFF2-40B4-BE49-F238E27FC236}">
                <a16:creationId xmlns:a16="http://schemas.microsoft.com/office/drawing/2014/main" id="{2849D1D6-2204-9D4C-96AF-E8ACE1179F27}"/>
              </a:ext>
            </a:extLst>
          </p:cNvPr>
          <p:cNvSpPr txBox="1"/>
          <p:nvPr/>
        </p:nvSpPr>
        <p:spPr>
          <a:xfrm>
            <a:off x="6110515" y="5776687"/>
            <a:ext cx="2108269"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Gardner et al 2003</a:t>
            </a:r>
          </a:p>
        </p:txBody>
      </p:sp>
      <p:sp>
        <p:nvSpPr>
          <p:cNvPr id="5" name="TextBox 4">
            <a:extLst>
              <a:ext uri="{FF2B5EF4-FFF2-40B4-BE49-F238E27FC236}">
                <a16:creationId xmlns:a16="http://schemas.microsoft.com/office/drawing/2014/main" id="{81CD7946-11AD-0443-BC77-497CD78F774F}"/>
              </a:ext>
            </a:extLst>
          </p:cNvPr>
          <p:cNvSpPr txBox="1"/>
          <p:nvPr/>
        </p:nvSpPr>
        <p:spPr>
          <a:xfrm>
            <a:off x="6916057" y="4158346"/>
            <a:ext cx="1903085"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Lough et al 2018</a:t>
            </a:r>
          </a:p>
        </p:txBody>
      </p:sp>
    </p:spTree>
    <p:extLst>
      <p:ext uri="{BB962C8B-B14F-4D97-AF65-F5344CB8AC3E}">
        <p14:creationId xmlns:p14="http://schemas.microsoft.com/office/powerpoint/2010/main" val="446597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D0E5E8-2179-D144-919B-18A4AB113401}"/>
              </a:ext>
            </a:extLst>
          </p:cNvPr>
          <p:cNvSpPr txBox="1"/>
          <p:nvPr/>
        </p:nvSpPr>
        <p:spPr>
          <a:xfrm>
            <a:off x="1077212" y="839935"/>
            <a:ext cx="7572522" cy="5632311"/>
          </a:xfrm>
          <a:prstGeom prst="rect">
            <a:avLst/>
          </a:prstGeom>
          <a:noFill/>
        </p:spPr>
        <p:txBody>
          <a:bodyPr wrap="none" rtlCol="0">
            <a:spAutoFit/>
          </a:bodyPr>
          <a:lstStyle/>
          <a:p>
            <a:r>
              <a:rPr lang="en-US" sz="4000" i="1" dirty="0">
                <a:solidFill>
                  <a:schemeClr val="tx1">
                    <a:lumMod val="65000"/>
                    <a:lumOff val="35000"/>
                  </a:schemeClr>
                </a:solidFill>
                <a:latin typeface="Arial" panose="020B0604020202020204" pitchFamily="34" charset="0"/>
                <a:cs typeface="Arial" panose="020B0604020202020204" pitchFamily="34" charset="0"/>
              </a:rPr>
              <a:t>What can I / we do?</a:t>
            </a:r>
          </a:p>
          <a:p>
            <a:endParaRPr lang="en-US" sz="2400" dirty="0">
              <a:solidFill>
                <a:schemeClr val="tx2">
                  <a:lumMod val="60000"/>
                  <a:lumOff val="40000"/>
                </a:schemeClr>
              </a:solidFill>
              <a:latin typeface="Arial" panose="020B0604020202020204" pitchFamily="34" charset="0"/>
              <a:cs typeface="Arial" panose="020B0604020202020204" pitchFamily="34" charset="0"/>
            </a:endParaRPr>
          </a:p>
          <a:p>
            <a:r>
              <a:rPr lang="en-US" sz="2400" dirty="0">
                <a:solidFill>
                  <a:srgbClr val="0070C0"/>
                </a:solidFill>
                <a:latin typeface="Arial" panose="020B0604020202020204" pitchFamily="34" charset="0"/>
                <a:cs typeface="Arial" panose="020B0604020202020204" pitchFamily="34" charset="0"/>
              </a:rPr>
              <a:t>1) Identify mechanisms, causes of change </a:t>
            </a:r>
          </a:p>
          <a:p>
            <a:endParaRPr lang="en-US" sz="2400" dirty="0">
              <a:solidFill>
                <a:srgbClr val="0070C0"/>
              </a:solidFill>
              <a:latin typeface="Arial" panose="020B0604020202020204" pitchFamily="34" charset="0"/>
              <a:cs typeface="Arial" panose="020B0604020202020204" pitchFamily="34" charset="0"/>
            </a:endParaRPr>
          </a:p>
          <a:p>
            <a:r>
              <a:rPr lang="en-US" sz="2400" dirty="0">
                <a:solidFill>
                  <a:srgbClr val="0070C0"/>
                </a:solidFill>
                <a:latin typeface="Arial" panose="020B0604020202020204" pitchFamily="34" charset="0"/>
                <a:cs typeface="Arial" panose="020B0604020202020204" pitchFamily="34" charset="0"/>
              </a:rPr>
              <a:t>2) Quantify population, community, ecosystem change</a:t>
            </a:r>
          </a:p>
          <a:p>
            <a:endParaRPr lang="en-US" sz="2400" dirty="0">
              <a:solidFill>
                <a:srgbClr val="0070C0"/>
              </a:solidFill>
              <a:latin typeface="Arial" panose="020B0604020202020204" pitchFamily="34" charset="0"/>
              <a:cs typeface="Arial" panose="020B0604020202020204" pitchFamily="34" charset="0"/>
            </a:endParaRPr>
          </a:p>
          <a:p>
            <a:r>
              <a:rPr lang="en-US" sz="2400" dirty="0">
                <a:solidFill>
                  <a:srgbClr val="0070C0"/>
                </a:solidFill>
                <a:latin typeface="Arial" panose="020B0604020202020204" pitchFamily="34" charset="0"/>
                <a:cs typeface="Arial" panose="020B0604020202020204" pitchFamily="34" charset="0"/>
              </a:rPr>
              <a:t>3) Develop solutions</a:t>
            </a:r>
          </a:p>
          <a:p>
            <a:endParaRPr lang="en-US" sz="2400" dirty="0">
              <a:solidFill>
                <a:srgbClr val="0070C0"/>
              </a:solidFill>
              <a:latin typeface="Arial" panose="020B0604020202020204" pitchFamily="34" charset="0"/>
              <a:cs typeface="Arial" panose="020B0604020202020204" pitchFamily="34" charset="0"/>
            </a:endParaRPr>
          </a:p>
          <a:p>
            <a:r>
              <a:rPr lang="en-US" sz="2400" dirty="0">
                <a:solidFill>
                  <a:srgbClr val="0070C0"/>
                </a:solidFill>
                <a:latin typeface="Arial" panose="020B0604020202020204" pitchFamily="34" charset="0"/>
                <a:cs typeface="Arial" panose="020B0604020202020204" pitchFamily="34" charset="0"/>
              </a:rPr>
              <a:t>4) Test policy efficacy: what works? </a:t>
            </a:r>
          </a:p>
          <a:p>
            <a:endParaRPr lang="en-US" sz="2400" dirty="0">
              <a:solidFill>
                <a:srgbClr val="0070C0"/>
              </a:solidFill>
              <a:latin typeface="Arial" panose="020B0604020202020204" pitchFamily="34" charset="0"/>
              <a:cs typeface="Arial" panose="020B0604020202020204" pitchFamily="34" charset="0"/>
            </a:endParaRPr>
          </a:p>
          <a:p>
            <a:r>
              <a:rPr lang="en-US" sz="2400" dirty="0">
                <a:solidFill>
                  <a:srgbClr val="0070C0"/>
                </a:solidFill>
                <a:latin typeface="Arial" panose="020B0604020202020204" pitchFamily="34" charset="0"/>
                <a:cs typeface="Arial" panose="020B0604020202020204" pitchFamily="34" charset="0"/>
              </a:rPr>
              <a:t>5) Outreach and advocacy</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47533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a:extLst>
              <a:ext uri="{FF2B5EF4-FFF2-40B4-BE49-F238E27FC236}">
                <a16:creationId xmlns:a16="http://schemas.microsoft.com/office/drawing/2014/main" id="{8321693E-74C0-B048-94B8-EC62F8930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59876"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08298E1-68BF-FD4C-815C-CB7785ECF091}"/>
              </a:ext>
            </a:extLst>
          </p:cNvPr>
          <p:cNvPicPr>
            <a:picLocks noChangeAspect="1"/>
          </p:cNvPicPr>
          <p:nvPr/>
        </p:nvPicPr>
        <p:blipFill>
          <a:blip r:embed="rId3"/>
          <a:stretch>
            <a:fillRect/>
          </a:stretch>
        </p:blipFill>
        <p:spPr>
          <a:xfrm>
            <a:off x="427915" y="359239"/>
            <a:ext cx="6717796" cy="2800676"/>
          </a:xfrm>
          <a:prstGeom prst="rect">
            <a:avLst/>
          </a:prstGeom>
        </p:spPr>
      </p:pic>
      <p:sp>
        <p:nvSpPr>
          <p:cNvPr id="5" name="TextBox 4">
            <a:extLst>
              <a:ext uri="{FF2B5EF4-FFF2-40B4-BE49-F238E27FC236}">
                <a16:creationId xmlns:a16="http://schemas.microsoft.com/office/drawing/2014/main" id="{E91B2887-4016-4540-9EC8-99A84E3B3460}"/>
              </a:ext>
            </a:extLst>
          </p:cNvPr>
          <p:cNvSpPr txBox="1"/>
          <p:nvPr/>
        </p:nvSpPr>
        <p:spPr>
          <a:xfrm>
            <a:off x="5991245" y="2291366"/>
            <a:ext cx="2108269"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Gardner et al 2003</a:t>
            </a:r>
          </a:p>
        </p:txBody>
      </p:sp>
      <p:sp>
        <p:nvSpPr>
          <p:cNvPr id="6" name="TextBox 5">
            <a:extLst>
              <a:ext uri="{FF2B5EF4-FFF2-40B4-BE49-F238E27FC236}">
                <a16:creationId xmlns:a16="http://schemas.microsoft.com/office/drawing/2014/main" id="{548AD215-75CE-FA48-B21B-071AA4E29845}"/>
              </a:ext>
            </a:extLst>
          </p:cNvPr>
          <p:cNvSpPr txBox="1"/>
          <p:nvPr/>
        </p:nvSpPr>
        <p:spPr>
          <a:xfrm>
            <a:off x="6796787" y="673025"/>
            <a:ext cx="1903085"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Lough et al 2018</a:t>
            </a:r>
          </a:p>
        </p:txBody>
      </p:sp>
    </p:spTree>
    <p:extLst>
      <p:ext uri="{BB962C8B-B14F-4D97-AF65-F5344CB8AC3E}">
        <p14:creationId xmlns:p14="http://schemas.microsoft.com/office/powerpoint/2010/main" val="361792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a:extLst>
              <a:ext uri="{FF2B5EF4-FFF2-40B4-BE49-F238E27FC236}">
                <a16:creationId xmlns:a16="http://schemas.microsoft.com/office/drawing/2014/main" id="{8321693E-74C0-B048-94B8-EC62F8930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59876"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3D093039-5001-0647-A28D-78F9DCA7ABAC}"/>
              </a:ext>
            </a:extLst>
          </p:cNvPr>
          <p:cNvSpPr txBox="1">
            <a:spLocks noChangeArrowheads="1"/>
          </p:cNvSpPr>
          <p:nvPr/>
        </p:nvSpPr>
        <p:spPr bwMode="auto">
          <a:xfrm>
            <a:off x="912818" y="462243"/>
            <a:ext cx="7712075" cy="193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16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6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6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6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6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600">
                <a:solidFill>
                  <a:srgbClr val="000000"/>
                </a:solidFill>
                <a:latin typeface="Arial" charset="0"/>
                <a:ea typeface="ヒラギノ角ゴ ProN W3" charset="0"/>
                <a:cs typeface="ヒラギノ角ゴ ProN W3" charset="0"/>
                <a:sym typeface="Arial" charset="0"/>
              </a:defRPr>
            </a:lvl9pPr>
          </a:lstStyle>
          <a:p>
            <a:r>
              <a:rPr lang="en-US" sz="3200" dirty="0">
                <a:solidFill>
                  <a:schemeClr val="bg1"/>
                </a:solidFill>
              </a:rPr>
              <a:t>Coral reefs are being devastated by ocean warming and we all want solutions: </a:t>
            </a:r>
            <a:r>
              <a:rPr lang="en-US" sz="3200" i="1" dirty="0">
                <a:solidFill>
                  <a:schemeClr val="bg1"/>
                </a:solidFill>
              </a:rPr>
              <a:t>but what's really effective?</a:t>
            </a:r>
          </a:p>
          <a:p>
            <a:r>
              <a:rPr lang="en-US" sz="2400" b="1" dirty="0">
                <a:solidFill>
                  <a:schemeClr val="bg1"/>
                </a:solidFill>
              </a:rPr>
              <a:t> </a:t>
            </a:r>
          </a:p>
        </p:txBody>
      </p:sp>
    </p:spTree>
    <p:extLst>
      <p:ext uri="{BB962C8B-B14F-4D97-AF65-F5344CB8AC3E}">
        <p14:creationId xmlns:p14="http://schemas.microsoft.com/office/powerpoint/2010/main" val="2578792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530087" y="680083"/>
            <a:ext cx="7850327" cy="2308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p>
            <a:r>
              <a:rPr lang="en-US" sz="2400" i="1" dirty="0">
                <a:latin typeface="Arial" charset="0"/>
                <a:ea typeface="Arial" charset="0"/>
                <a:cs typeface="Arial" charset="0"/>
              </a:rPr>
              <a:t>"local protection can make reefs resilient to the impacts of global change"</a:t>
            </a:r>
          </a:p>
          <a:p>
            <a:endParaRPr lang="en-US" sz="2400" i="1" dirty="0">
              <a:latin typeface="Arial" charset="0"/>
              <a:ea typeface="Arial" charset="0"/>
              <a:cs typeface="Arial" charset="0"/>
            </a:endParaRPr>
          </a:p>
          <a:p>
            <a:r>
              <a:rPr lang="en-US" altLang="ja-JP" sz="2400" i="1" dirty="0">
                <a:latin typeface="Arial" charset="0"/>
                <a:ea typeface="Arial" charset="0"/>
                <a:cs typeface="Arial" charset="0"/>
              </a:rPr>
              <a:t>"when the ecosystem structure is intact, the corals appear to bounce back better from previous warm water events that have killed coral."</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930963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24735</TotalTime>
  <Words>1118</Words>
  <Application>Microsoft Macintosh PowerPoint</Application>
  <PresentationFormat>On-screen Show (4:3)</PresentationFormat>
  <Paragraphs>167</Paragraphs>
  <Slides>56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Bruno</dc:creator>
  <cp:lastModifiedBy>Bruno, John</cp:lastModifiedBy>
  <cp:revision>310</cp:revision>
  <dcterms:created xsi:type="dcterms:W3CDTF">2016-11-07T18:10:28Z</dcterms:created>
  <dcterms:modified xsi:type="dcterms:W3CDTF">2018-12-14T00:05:49Z</dcterms:modified>
</cp:coreProperties>
</file>