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9"/>
  </p:notesMasterIdLst>
  <p:sldIdLst>
    <p:sldId id="266" r:id="rId2"/>
    <p:sldId id="263" r:id="rId3"/>
    <p:sldId id="261" r:id="rId4"/>
    <p:sldId id="262" r:id="rId5"/>
    <p:sldId id="267" r:id="rId6"/>
    <p:sldId id="268" r:id="rId7"/>
    <p:sldId id="269" r:id="rId8"/>
  </p:sldIdLst>
  <p:sldSz cx="9144000" cy="5143500" type="screen16x9"/>
  <p:notesSz cx="6858000" cy="9144000"/>
  <p:embeddedFontLst>
    <p:embeddedFont>
      <p:font typeface="Calibri" pitchFamily="34" charset="0"/>
      <p:regular r:id="rId10"/>
      <p:bold r:id="rId11"/>
      <p:italic r:id="rId12"/>
      <p:boldItalic r:id="rId13"/>
    </p:embeddedFont>
    <p:embeddedFont>
      <p:font typeface="Corbel" pitchFamily="34" charset="0"/>
      <p:regular r:id="rId14"/>
      <p:bold r:id="rId15"/>
      <p:italic r:id="rId16"/>
      <p:boldItalic r:id="rId17"/>
    </p:embeddedFont>
    <p:embeddedFont>
      <p:font typeface="Wingdings 2" pitchFamily="18" charset="2"/>
      <p:regular r:id="rId18"/>
    </p:embeddedFont>
    <p:embeddedFont>
      <p:font typeface="Raleway" charset="0"/>
      <p:regular r:id="rId19"/>
      <p:bold r:id="rId20"/>
      <p:italic r:id="rId21"/>
      <p:boldItalic r:id="rId22"/>
    </p:embeddedFont>
    <p:embeddedFont>
      <p:font typeface="Karla" charset="0"/>
      <p:regular r:id="rId23"/>
      <p:bold r:id="rId24"/>
      <p:italic r:id="rId25"/>
      <p:boldItalic r:id="rId26"/>
    </p:embeddedFont>
    <p:embeddedFont>
      <p:font typeface="Wingdings 3" pitchFamily="18" charset="2"/>
      <p:regular r:id="rId27"/>
    </p:embeddedFont>
  </p:embeddedFontLst>
  <p:defaultTextStyle>
    <a:defPPr>
      <a:defRPr lang="en-US"/>
    </a:defPPr>
    <a:lvl1pPr algn="l" rtl="0" fontAlgn="base">
      <a:spcBef>
        <a:spcPct val="0"/>
      </a:spcBef>
      <a:spcAft>
        <a:spcPct val="0"/>
      </a:spcAft>
      <a:defRPr sz="1400" kern="1200">
        <a:solidFill>
          <a:srgbClr val="000000"/>
        </a:solidFill>
        <a:latin typeface="Arial" charset="0"/>
        <a:ea typeface="+mn-ea"/>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mn-ea"/>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mn-ea"/>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mn-ea"/>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mn-ea"/>
        <a:cs typeface="Arial" charset="0"/>
        <a:sym typeface="Arial" charset="0"/>
      </a:defRPr>
    </a:lvl5pPr>
    <a:lvl6pPr marL="2286000" algn="l" defTabSz="914400" rtl="0" eaLnBrk="1" latinLnBrk="0" hangingPunct="1">
      <a:defRPr sz="1400" kern="1200">
        <a:solidFill>
          <a:srgbClr val="000000"/>
        </a:solidFill>
        <a:latin typeface="Arial" charset="0"/>
        <a:ea typeface="+mn-ea"/>
        <a:cs typeface="Arial" charset="0"/>
        <a:sym typeface="Arial" charset="0"/>
      </a:defRPr>
    </a:lvl6pPr>
    <a:lvl7pPr marL="2743200" algn="l" defTabSz="914400" rtl="0" eaLnBrk="1" latinLnBrk="0" hangingPunct="1">
      <a:defRPr sz="1400" kern="1200">
        <a:solidFill>
          <a:srgbClr val="000000"/>
        </a:solidFill>
        <a:latin typeface="Arial" charset="0"/>
        <a:ea typeface="+mn-ea"/>
        <a:cs typeface="Arial" charset="0"/>
        <a:sym typeface="Arial" charset="0"/>
      </a:defRPr>
    </a:lvl7pPr>
    <a:lvl8pPr marL="3200400" algn="l" defTabSz="914400" rtl="0" eaLnBrk="1" latinLnBrk="0" hangingPunct="1">
      <a:defRPr sz="1400" kern="1200">
        <a:solidFill>
          <a:srgbClr val="000000"/>
        </a:solidFill>
        <a:latin typeface="Arial" charset="0"/>
        <a:ea typeface="+mn-ea"/>
        <a:cs typeface="Arial" charset="0"/>
        <a:sym typeface="Arial" charset="0"/>
      </a:defRPr>
    </a:lvl8pPr>
    <a:lvl9pPr marL="3657600" algn="l" defTabSz="914400" rtl="0" eaLnBrk="1" latinLnBrk="0" hangingPunct="1">
      <a:defRPr sz="1400" kern="1200">
        <a:solidFill>
          <a:srgbClr val="000000"/>
        </a:solidFill>
        <a:latin typeface="Arial" charset="0"/>
        <a:ea typeface="+mn-ea"/>
        <a:cs typeface="Arial" charset="0"/>
        <a:sym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F230"/>
    <a:srgbClr val="6BDA48"/>
    <a:srgbClr val="BAF12F"/>
    <a:srgbClr val="2EF25D"/>
    <a:srgbClr val="CCFF33"/>
    <a:srgbClr val="99FF33"/>
    <a:srgbClr val="00AE9D"/>
  </p:clrMru>
</p:presentationPr>
</file>

<file path=ppt/tableStyles.xml><?xml version="1.0" encoding="utf-8"?>
<a:tblStyleLst xmlns:a="http://schemas.openxmlformats.org/drawingml/2006/main" def="{FD71CA8A-F322-4A4D-841F-2B3E7BDA4576}">
  <a:tblStyle styleId="{FD71CA8A-F322-4A4D-841F-2B3E7BDA4576}"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309" autoAdjust="0"/>
    <p:restoredTop sz="75928" autoAdjust="0"/>
  </p:normalViewPr>
  <p:slideViewPr>
    <p:cSldViewPr>
      <p:cViewPr>
        <p:scale>
          <a:sx n="100" d="100"/>
          <a:sy n="100" d="100"/>
        </p:scale>
        <p:origin x="-250" y="445"/>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font" Target="fonts/font17.fntdata"/><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presProps" Target="presProps.xml"/><Relationship Id="rId10" Type="http://schemas.openxmlformats.org/officeDocument/2006/relationships/font" Target="fonts/font1.fntdata"/><Relationship Id="rId19" Type="http://schemas.openxmlformats.org/officeDocument/2006/relationships/font" Target="fonts/font10.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font" Target="fonts/font18.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Shape 3"/>
          <p:cNvSpPr>
            <a:spLocks noGrp="1" noRot="1" noChangeAspect="1"/>
          </p:cNvSpPr>
          <p:nvPr>
            <p:ph type="sldImg" idx="2"/>
          </p:nvPr>
        </p:nvSpPr>
        <p:spPr bwMode="auto">
          <a:xfrm>
            <a:off x="381000" y="685800"/>
            <a:ext cx="6096000" cy="3429000"/>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pPr lvl="0"/>
            <a:endParaRPr noProof="0"/>
          </a:p>
        </p:txBody>
      </p:sp>
    </p:spTree>
  </p:cSld>
  <p:clrMap bg1="lt1" tx1="dk1" bg2="dk2" tx2="lt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ts val="0"/>
              </a:spcBef>
              <a:spcAft>
                <a:spcPct val="0"/>
              </a:spcAft>
              <a:buClrTx/>
              <a:buSzTx/>
              <a:buFontTx/>
              <a:buNone/>
              <a:tabLst/>
              <a:defRPr/>
            </a:pPr>
            <a:r>
              <a:rPr lang="en-GB" sz="1100" kern="1200" dirty="0" smtClean="0">
                <a:solidFill>
                  <a:schemeClr val="tx1"/>
                </a:solidFill>
                <a:latin typeface="+mn-lt"/>
                <a:ea typeface="+mn-ea"/>
                <a:cs typeface="+mn-cs"/>
              </a:rPr>
              <a:t>The Burning Progeny project is a four-year collaborative </a:t>
            </a:r>
            <a:r>
              <a:rPr lang="en-GB" sz="1100" kern="1200" dirty="0" err="1" smtClean="0">
                <a:solidFill>
                  <a:schemeClr val="tx1"/>
                </a:solidFill>
                <a:latin typeface="+mn-lt"/>
                <a:ea typeface="+mn-ea"/>
                <a:cs typeface="+mn-cs"/>
              </a:rPr>
              <a:t>multisited</a:t>
            </a:r>
            <a:r>
              <a:rPr lang="en-GB" sz="1100" kern="1200" dirty="0" smtClean="0">
                <a:solidFill>
                  <a:schemeClr val="tx1"/>
                </a:solidFill>
                <a:latin typeface="+mn-lt"/>
                <a:ea typeface="+mn-ea"/>
                <a:cs typeface="+mn-cs"/>
              </a:rPr>
              <a:t> ethnography focused on the European adaptation of Burning Man, which also includes two mixed-methods (quantitative and qualitative) surveys conducted among </a:t>
            </a:r>
            <a:r>
              <a:rPr lang="en-GB" sz="1100" kern="1200" dirty="0" err="1" smtClean="0">
                <a:solidFill>
                  <a:schemeClr val="tx1"/>
                </a:solidFill>
                <a:latin typeface="+mn-lt"/>
                <a:ea typeface="+mn-ea"/>
                <a:cs typeface="+mn-cs"/>
              </a:rPr>
              <a:t>Euroburners</a:t>
            </a:r>
            <a:r>
              <a:rPr lang="en-GB" sz="1100" kern="1200" dirty="0" smtClean="0">
                <a:solidFill>
                  <a:schemeClr val="tx1"/>
                </a:solidFill>
                <a:latin typeface="+mn-lt"/>
                <a:ea typeface="+mn-ea"/>
                <a:cs typeface="+mn-cs"/>
              </a:rPr>
              <a:t> in 2014 and 2017. I will report some of the findings from the qualitative survey components measuring Burner values and motivations. I will also connect these findings to field examples from my ethnographic fieldwork conducted this year in Germany and Israel. As the evaluation of our findings is still underway, my presentation aims to provide an empirical snapshot of the current phase of our research.</a:t>
            </a:r>
            <a:endParaRPr lang="en-US" sz="1100" kern="1200" dirty="0" smtClean="0">
              <a:solidFill>
                <a:schemeClr val="tx1"/>
              </a:solidFill>
              <a:latin typeface="+mn-lt"/>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7" name="Shape 89"/>
          <p:cNvSpPr>
            <a:spLocks noGrp="1" noRot="1" noChangeAspect="1"/>
          </p:cNvSpPr>
          <p:nvPr>
            <p:ph type="sldImg" idx="2"/>
          </p:nvPr>
        </p:nvSpPr>
        <p:spPr>
          <a:ln>
            <a:headEnd/>
            <a:tailEnd/>
          </a:ln>
        </p:spPr>
      </p:sp>
      <p:sp>
        <p:nvSpPr>
          <p:cNvPr id="9218" name="Shape 90"/>
          <p:cNvSpPr txBox="1">
            <a:spLocks noGrp="1"/>
          </p:cNvSpPr>
          <p:nvPr>
            <p:ph type="body" idx="1"/>
          </p:nvPr>
        </p:nvSpPr>
        <p:spPr bwMode="auto">
          <a:noFill/>
        </p:spPr>
        <p:txBody>
          <a:bodyPr vert="horz" wrap="square" numCol="1" compatLnSpc="1">
            <a:prstTxWarp prst="textNoShape">
              <a:avLst/>
            </a:prstTxWarp>
          </a:bodyPr>
          <a:lstStyle/>
          <a:p>
            <a:r>
              <a:rPr lang="en-GB" sz="1100" kern="1200" dirty="0" smtClean="0">
                <a:solidFill>
                  <a:schemeClr val="tx1"/>
                </a:solidFill>
                <a:latin typeface="+mn-lt"/>
                <a:ea typeface="+mn-ea"/>
                <a:cs typeface="+mn-cs"/>
              </a:rPr>
              <a:t>Some methodological remarks:</a:t>
            </a:r>
            <a:endParaRPr lang="en-US" sz="1100" kern="1200" dirty="0" smtClean="0">
              <a:solidFill>
                <a:schemeClr val="tx1"/>
              </a:solidFill>
              <a:latin typeface="+mn-lt"/>
              <a:ea typeface="+mn-ea"/>
              <a:cs typeface="+mn-cs"/>
            </a:endParaRPr>
          </a:p>
          <a:p>
            <a:r>
              <a:rPr lang="en-GB" sz="1100" kern="1200" dirty="0" smtClean="0">
                <a:solidFill>
                  <a:schemeClr val="tx1"/>
                </a:solidFill>
                <a:latin typeface="+mn-lt"/>
                <a:ea typeface="+mn-ea"/>
                <a:cs typeface="+mn-cs"/>
              </a:rPr>
              <a:t>The Surveys were designed in cooperation with the BRC Census team.  The summary of our results are available online on our website https://www.burningprogeny.org/.</a:t>
            </a:r>
            <a:endParaRPr lang="en-US" sz="1100" kern="1200" dirty="0" smtClean="0">
              <a:solidFill>
                <a:schemeClr val="tx1"/>
              </a:solidFill>
              <a:latin typeface="+mn-lt"/>
              <a:ea typeface="+mn-ea"/>
              <a:cs typeface="+mn-cs"/>
            </a:endParaRPr>
          </a:p>
          <a:p>
            <a:r>
              <a:rPr lang="en-GB" sz="1100" kern="1200" dirty="0" smtClean="0">
                <a:solidFill>
                  <a:schemeClr val="tx1"/>
                </a:solidFill>
                <a:latin typeface="+mn-lt"/>
                <a:ea typeface="+mn-ea"/>
                <a:cs typeface="+mn-cs"/>
              </a:rPr>
              <a:t>We received valid 283 responses in S1 (the 2014 Survey), with 254 in the qualitative component.</a:t>
            </a:r>
            <a:endParaRPr lang="en-US" sz="1100" kern="1200" dirty="0" smtClean="0">
              <a:solidFill>
                <a:schemeClr val="tx1"/>
              </a:solidFill>
              <a:latin typeface="+mn-lt"/>
              <a:ea typeface="+mn-ea"/>
              <a:cs typeface="+mn-cs"/>
            </a:endParaRPr>
          </a:p>
          <a:p>
            <a:r>
              <a:rPr lang="en-GB" sz="1100" kern="1200" dirty="0" smtClean="0">
                <a:solidFill>
                  <a:schemeClr val="tx1"/>
                </a:solidFill>
                <a:latin typeface="+mn-lt"/>
                <a:ea typeface="+mn-ea"/>
                <a:cs typeface="+mn-cs"/>
              </a:rPr>
              <a:t>102 valid responses were given in S2 (2017 Survey), with 94 in the qualitative section.</a:t>
            </a:r>
            <a:endParaRPr lang="en-US" sz="1100" kern="1200" dirty="0" smtClean="0">
              <a:solidFill>
                <a:schemeClr val="tx1"/>
              </a:solidFill>
              <a:latin typeface="+mn-lt"/>
              <a:ea typeface="+mn-ea"/>
              <a:cs typeface="+mn-cs"/>
            </a:endParaRPr>
          </a:p>
          <a:p>
            <a:r>
              <a:rPr lang="en-GB" sz="1100" kern="1200" dirty="0" smtClean="0">
                <a:solidFill>
                  <a:schemeClr val="tx1"/>
                </a:solidFill>
                <a:latin typeface="+mn-lt"/>
                <a:ea typeface="+mn-ea"/>
                <a:cs typeface="+mn-cs"/>
              </a:rPr>
              <a:t> </a:t>
            </a:r>
            <a:endParaRPr lang="en-US" sz="1100" kern="1200" dirty="0" smtClean="0">
              <a:solidFill>
                <a:schemeClr val="tx1"/>
              </a:solidFill>
              <a:latin typeface="+mn-lt"/>
              <a:ea typeface="+mn-ea"/>
              <a:cs typeface="+mn-cs"/>
            </a:endParaRPr>
          </a:p>
          <a:p>
            <a:r>
              <a:rPr lang="en-GB" sz="1100" kern="1200" dirty="0" smtClean="0">
                <a:solidFill>
                  <a:schemeClr val="tx1"/>
                </a:solidFill>
                <a:latin typeface="+mn-lt"/>
                <a:ea typeface="+mn-ea"/>
                <a:cs typeface="+mn-cs"/>
              </a:rPr>
              <a:t>The quantitative component featured mainly </a:t>
            </a:r>
            <a:r>
              <a:rPr lang="en-GB" sz="1100" kern="1200" dirty="0" err="1" smtClean="0">
                <a:solidFill>
                  <a:schemeClr val="tx1"/>
                </a:solidFill>
                <a:latin typeface="+mn-lt"/>
                <a:ea typeface="+mn-ea"/>
                <a:cs typeface="+mn-cs"/>
              </a:rPr>
              <a:t>sociodemographic</a:t>
            </a:r>
            <a:r>
              <a:rPr lang="en-GB" sz="1100" kern="1200" dirty="0" smtClean="0">
                <a:solidFill>
                  <a:schemeClr val="tx1"/>
                </a:solidFill>
                <a:latin typeface="+mn-lt"/>
                <a:ea typeface="+mn-ea"/>
                <a:cs typeface="+mn-cs"/>
              </a:rPr>
              <a:t> questions, enabling comparison with the Black Rock City Census. </a:t>
            </a:r>
            <a:endParaRPr lang="en-US" sz="1100" kern="1200" dirty="0" smtClean="0">
              <a:solidFill>
                <a:schemeClr val="tx1"/>
              </a:solidFill>
              <a:latin typeface="+mn-lt"/>
              <a:ea typeface="+mn-ea"/>
              <a:cs typeface="+mn-cs"/>
            </a:endParaRPr>
          </a:p>
          <a:p>
            <a:r>
              <a:rPr lang="en-GB" sz="1100" kern="1200" dirty="0" smtClean="0">
                <a:solidFill>
                  <a:schemeClr val="tx1"/>
                </a:solidFill>
                <a:latin typeface="+mn-lt"/>
                <a:ea typeface="+mn-ea"/>
                <a:cs typeface="+mn-cs"/>
              </a:rPr>
              <a:t>The qualitative component measured the motivations of participants and their views on the Ten Principles. Ten open-ended questions were posed in S1 and eight in S2 (with a significant overlap between the questions).</a:t>
            </a:r>
            <a:endParaRPr lang="en-US" sz="1100" kern="1200" dirty="0" smtClean="0">
              <a:solidFill>
                <a:schemeClr val="tx1"/>
              </a:solidFill>
              <a:latin typeface="+mn-lt"/>
              <a:ea typeface="+mn-ea"/>
              <a:cs typeface="+mn-cs"/>
            </a:endParaRPr>
          </a:p>
          <a:p>
            <a:r>
              <a:rPr lang="en-GB" sz="1100" kern="1200" dirty="0" smtClean="0">
                <a:solidFill>
                  <a:schemeClr val="tx1"/>
                </a:solidFill>
                <a:latin typeface="+mn-lt"/>
                <a:ea typeface="+mn-ea"/>
                <a:cs typeface="+mn-cs"/>
              </a:rPr>
              <a:t> </a:t>
            </a:r>
            <a:endParaRPr lang="en-US" sz="1100" kern="1200" dirty="0" smtClean="0">
              <a:solidFill>
                <a:schemeClr val="tx1"/>
              </a:solidFill>
              <a:latin typeface="+mn-lt"/>
              <a:ea typeface="+mn-ea"/>
              <a:cs typeface="+mn-cs"/>
            </a:endParaRPr>
          </a:p>
          <a:p>
            <a:r>
              <a:rPr lang="en-GB" sz="1100" kern="1200" dirty="0" smtClean="0">
                <a:solidFill>
                  <a:schemeClr val="tx1"/>
                </a:solidFill>
                <a:latin typeface="+mn-lt"/>
                <a:ea typeface="+mn-ea"/>
                <a:cs typeface="+mn-cs"/>
              </a:rPr>
              <a:t>Who were the respondents?</a:t>
            </a:r>
            <a:endParaRPr lang="en-US" sz="1100" kern="1200" dirty="0" smtClean="0">
              <a:solidFill>
                <a:schemeClr val="tx1"/>
              </a:solidFill>
              <a:latin typeface="+mn-lt"/>
              <a:ea typeface="+mn-ea"/>
              <a:cs typeface="+mn-cs"/>
            </a:endParaRPr>
          </a:p>
          <a:p>
            <a:r>
              <a:rPr lang="en-GB" sz="1100" kern="1200" dirty="0" smtClean="0">
                <a:solidFill>
                  <a:schemeClr val="tx1"/>
                </a:solidFill>
                <a:latin typeface="+mn-lt"/>
                <a:ea typeface="+mn-ea"/>
                <a:cs typeface="+mn-cs"/>
              </a:rPr>
              <a:t>Both surveys were directed towards “</a:t>
            </a:r>
            <a:r>
              <a:rPr lang="en-GB" sz="1100" kern="1200" dirty="0" err="1" smtClean="0">
                <a:solidFill>
                  <a:schemeClr val="tx1"/>
                </a:solidFill>
                <a:latin typeface="+mn-lt"/>
                <a:ea typeface="+mn-ea"/>
                <a:cs typeface="+mn-cs"/>
              </a:rPr>
              <a:t>EuroBurners</a:t>
            </a:r>
            <a:r>
              <a:rPr lang="en-GB" sz="1100" kern="1200" dirty="0" smtClean="0">
                <a:solidFill>
                  <a:schemeClr val="tx1"/>
                </a:solidFill>
                <a:latin typeface="+mn-lt"/>
                <a:ea typeface="+mn-ea"/>
                <a:cs typeface="+mn-cs"/>
              </a:rPr>
              <a:t>” or “European Burners”, but they were not designed to be a “census” of </a:t>
            </a:r>
            <a:r>
              <a:rPr lang="en-GB" sz="1100" kern="1200" dirty="0" err="1" smtClean="0">
                <a:solidFill>
                  <a:schemeClr val="tx1"/>
                </a:solidFill>
                <a:latin typeface="+mn-lt"/>
                <a:ea typeface="+mn-ea"/>
                <a:cs typeface="+mn-cs"/>
              </a:rPr>
              <a:t>EuroBurners</a:t>
            </a:r>
            <a:r>
              <a:rPr lang="en-GB" sz="1100" kern="1200" dirty="0" smtClean="0">
                <a:solidFill>
                  <a:schemeClr val="tx1"/>
                </a:solidFill>
                <a:latin typeface="+mn-lt"/>
                <a:ea typeface="+mn-ea"/>
                <a:cs typeface="+mn-cs"/>
              </a:rPr>
              <a:t>. The sample was not randomly selected. Respondents were comprised of European Leadership Summit (ELS) participants and those responding to invitations promoted on Burning Man media (newsletter and </a:t>
            </a:r>
            <a:r>
              <a:rPr lang="en-GB" sz="1100" kern="1200" dirty="0" err="1" smtClean="0">
                <a:solidFill>
                  <a:schemeClr val="tx1"/>
                </a:solidFill>
                <a:latin typeface="+mn-lt"/>
                <a:ea typeface="+mn-ea"/>
                <a:cs typeface="+mn-cs"/>
              </a:rPr>
              <a:t>blog</a:t>
            </a:r>
            <a:r>
              <a:rPr lang="en-GB" sz="1100" i="1" kern="1200" dirty="0" smtClean="0">
                <a:solidFill>
                  <a:schemeClr val="tx1"/>
                </a:solidFill>
                <a:latin typeface="+mn-lt"/>
                <a:ea typeface="+mn-ea"/>
                <a:cs typeface="+mn-cs"/>
              </a:rPr>
              <a:t>).</a:t>
            </a:r>
            <a:endParaRPr lang="en-US" sz="1100" kern="1200" dirty="0" smtClean="0">
              <a:solidFill>
                <a:schemeClr val="tx1"/>
              </a:solidFill>
              <a:latin typeface="+mn-lt"/>
              <a:ea typeface="+mn-ea"/>
              <a:cs typeface="+mn-cs"/>
            </a:endParaRPr>
          </a:p>
          <a:p>
            <a:r>
              <a:rPr lang="en-GB" sz="1100" kern="1200" dirty="0" smtClean="0">
                <a:solidFill>
                  <a:schemeClr val="tx1"/>
                </a:solidFill>
                <a:latin typeface="+mn-lt"/>
                <a:ea typeface="+mn-ea"/>
                <a:cs typeface="+mn-cs"/>
              </a:rPr>
              <a:t> </a:t>
            </a:r>
            <a:endParaRPr lang="en-US" sz="1100" kern="1200" dirty="0" smtClean="0">
              <a:solidFill>
                <a:schemeClr val="tx1"/>
              </a:solidFill>
              <a:latin typeface="+mn-lt"/>
              <a:ea typeface="+mn-ea"/>
              <a:cs typeface="+mn-cs"/>
            </a:endParaRPr>
          </a:p>
          <a:p>
            <a:r>
              <a:rPr lang="en-GB" sz="1100" kern="1200" dirty="0" smtClean="0">
                <a:solidFill>
                  <a:schemeClr val="tx1"/>
                </a:solidFill>
                <a:latin typeface="+mn-lt"/>
                <a:ea typeface="+mn-ea"/>
                <a:cs typeface="+mn-cs"/>
              </a:rPr>
              <a:t>Most respondents are from UK, France, Germany, USA, Switzerland, Netherlands, Spain and Sweden (in this order).</a:t>
            </a:r>
            <a:endParaRPr lang="en-US" sz="1100" kern="1200" dirty="0" smtClean="0">
              <a:solidFill>
                <a:schemeClr val="tx1"/>
              </a:solidFill>
              <a:latin typeface="+mn-lt"/>
              <a:ea typeface="+mn-ea"/>
              <a:cs typeface="+mn-cs"/>
            </a:endParaRPr>
          </a:p>
          <a:p>
            <a:r>
              <a:rPr lang="en-GB" sz="1100" kern="1200" dirty="0" smtClean="0">
                <a:solidFill>
                  <a:schemeClr val="tx1"/>
                </a:solidFill>
                <a:latin typeface="+mn-lt"/>
                <a:ea typeface="+mn-ea"/>
                <a:cs typeface="+mn-cs"/>
              </a:rPr>
              <a:t> </a:t>
            </a:r>
            <a:endParaRPr lang="en-US" sz="1100" kern="1200" dirty="0" smtClean="0">
              <a:solidFill>
                <a:schemeClr val="tx1"/>
              </a:solidFill>
              <a:latin typeface="+mn-lt"/>
              <a:ea typeface="+mn-ea"/>
              <a:cs typeface="+mn-cs"/>
            </a:endParaRPr>
          </a:p>
          <a:p>
            <a:r>
              <a:rPr lang="en-GB" sz="1100" kern="1200" dirty="0" smtClean="0">
                <a:solidFill>
                  <a:schemeClr val="tx1"/>
                </a:solidFill>
                <a:latin typeface="+mn-lt"/>
                <a:ea typeface="+mn-ea"/>
                <a:cs typeface="+mn-cs"/>
              </a:rPr>
              <a:t>A minority of survey participants identify as “Community Leaders” or “Regional Contacts”. The majority of our respondents confirm their participation in European Regional Events.</a:t>
            </a:r>
            <a:endParaRPr lang="en-US" sz="1100" kern="1200" dirty="0" smtClean="0">
              <a:solidFill>
                <a:schemeClr val="tx1"/>
              </a:solidFill>
              <a:latin typeface="+mn-lt"/>
              <a:ea typeface="+mn-ea"/>
              <a:cs typeface="+mn-cs"/>
            </a:endParaRPr>
          </a:p>
          <a:p>
            <a:r>
              <a:rPr lang="en-GB" sz="1100" kern="1200" dirty="0" smtClean="0">
                <a:solidFill>
                  <a:schemeClr val="tx1"/>
                </a:solidFill>
                <a:latin typeface="+mn-lt"/>
                <a:ea typeface="+mn-ea"/>
                <a:cs typeface="+mn-cs"/>
              </a:rPr>
              <a:t> </a:t>
            </a:r>
            <a:endParaRPr lang="en-US" sz="1100" kern="1200" dirty="0" smtClean="0">
              <a:solidFill>
                <a:schemeClr val="tx1"/>
              </a:solidFill>
              <a:latin typeface="+mn-lt"/>
              <a:ea typeface="+mn-ea"/>
              <a:cs typeface="+mn-cs"/>
            </a:endParaRPr>
          </a:p>
          <a:p>
            <a:r>
              <a:rPr lang="en-GB" sz="1100" kern="1200" dirty="0" smtClean="0">
                <a:solidFill>
                  <a:schemeClr val="tx1"/>
                </a:solidFill>
                <a:latin typeface="+mn-lt"/>
                <a:ea typeface="+mn-ea"/>
                <a:cs typeface="+mn-cs"/>
              </a:rPr>
              <a:t>However, a minority of the respondents note that they are not connected to Burning Man communities in their region, although most of them went to BRC at least once.</a:t>
            </a:r>
            <a:endParaRPr lang="en-US" sz="1100" kern="1200" dirty="0" smtClean="0">
              <a:solidFill>
                <a:schemeClr val="tx1"/>
              </a:solidFill>
              <a:latin typeface="+mn-lt"/>
              <a:ea typeface="+mn-ea"/>
              <a:cs typeface="+mn-cs"/>
            </a:endParaRPr>
          </a:p>
          <a:p>
            <a:r>
              <a:rPr lang="en-GB" sz="1100" kern="1200" dirty="0" smtClean="0">
                <a:solidFill>
                  <a:schemeClr val="tx1"/>
                </a:solidFill>
                <a:latin typeface="+mn-lt"/>
                <a:ea typeface="+mn-ea"/>
                <a:cs typeface="+mn-cs"/>
              </a:rPr>
              <a:t> </a:t>
            </a:r>
            <a:endParaRPr lang="en-US" sz="1100" kern="1200" dirty="0" smtClean="0">
              <a:solidFill>
                <a:schemeClr val="tx1"/>
              </a:solidFill>
              <a:latin typeface="+mn-lt"/>
              <a:ea typeface="+mn-ea"/>
              <a:cs typeface="+mn-cs"/>
            </a:endParaRPr>
          </a:p>
          <a:p>
            <a:r>
              <a:rPr lang="en-GB" sz="1100" kern="1200" dirty="0" smtClean="0">
                <a:solidFill>
                  <a:schemeClr val="tx1"/>
                </a:solidFill>
                <a:latin typeface="+mn-lt"/>
                <a:ea typeface="+mn-ea"/>
                <a:cs typeface="+mn-cs"/>
              </a:rPr>
              <a:t>Those who consider themselves “</a:t>
            </a:r>
            <a:r>
              <a:rPr lang="en-GB" sz="1100" kern="1200" dirty="0" err="1" smtClean="0">
                <a:solidFill>
                  <a:schemeClr val="tx1"/>
                </a:solidFill>
                <a:latin typeface="+mn-lt"/>
                <a:ea typeface="+mn-ea"/>
                <a:cs typeface="+mn-cs"/>
              </a:rPr>
              <a:t>EuroBurners</a:t>
            </a:r>
            <a:r>
              <a:rPr lang="en-GB" sz="1100" kern="1200" dirty="0" smtClean="0">
                <a:solidFill>
                  <a:schemeClr val="tx1"/>
                </a:solidFill>
                <a:latin typeface="+mn-lt"/>
                <a:ea typeface="+mn-ea"/>
                <a:cs typeface="+mn-cs"/>
              </a:rPr>
              <a:t>” arrive from a loosely defined spectrum, with Burners or Burner-friendly respondents of European descent on one end of the scale, and those who are deeply involved in European Regionals on the other.</a:t>
            </a:r>
            <a:endParaRPr lang="en-US" sz="1100" kern="1200" dirty="0" smtClean="0">
              <a:solidFill>
                <a:schemeClr val="tx1"/>
              </a:solidFill>
              <a:latin typeface="+mn-lt"/>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7" name="Shape 89"/>
          <p:cNvSpPr>
            <a:spLocks noGrp="1" noRot="1" noChangeAspect="1"/>
          </p:cNvSpPr>
          <p:nvPr>
            <p:ph type="sldImg" idx="2"/>
          </p:nvPr>
        </p:nvSpPr>
        <p:spPr>
          <a:ln>
            <a:headEnd/>
            <a:tailEnd/>
          </a:ln>
        </p:spPr>
      </p:sp>
      <p:sp>
        <p:nvSpPr>
          <p:cNvPr id="9218" name="Shape 90"/>
          <p:cNvSpPr txBox="1">
            <a:spLocks noGrp="1"/>
          </p:cNvSpPr>
          <p:nvPr>
            <p:ph type="body" idx="1"/>
          </p:nvPr>
        </p:nvSpPr>
        <p:spPr bwMode="auto">
          <a:noFill/>
        </p:spPr>
        <p:txBody>
          <a:bodyPr vert="horz" wrap="square" numCol="1" compatLnSpc="1">
            <a:prstTxWarp prst="textNoShape">
              <a:avLst/>
            </a:prstTxWarp>
          </a:bodyPr>
          <a:lstStyle/>
          <a:p>
            <a:r>
              <a:rPr lang="en-GB" sz="1100" b="0" kern="1200" dirty="0" smtClean="0">
                <a:solidFill>
                  <a:schemeClr val="tx1"/>
                </a:solidFill>
                <a:latin typeface="+mn-lt"/>
                <a:ea typeface="+mn-ea"/>
                <a:cs typeface="+mn-cs"/>
              </a:rPr>
              <a:t>I will now get into the qualitative results. A few methodological remarks here:</a:t>
            </a:r>
            <a:endParaRPr lang="en-US" sz="1100" b="1" kern="1200" dirty="0" smtClean="0">
              <a:solidFill>
                <a:schemeClr val="tx1"/>
              </a:solidFill>
              <a:latin typeface="+mn-lt"/>
              <a:ea typeface="+mn-ea"/>
              <a:cs typeface="+mn-cs"/>
            </a:endParaRPr>
          </a:p>
          <a:p>
            <a:r>
              <a:rPr lang="en-GB" sz="1100" kern="1200" dirty="0" smtClean="0">
                <a:solidFill>
                  <a:schemeClr val="tx1"/>
                </a:solidFill>
                <a:latin typeface="+mn-lt"/>
                <a:ea typeface="+mn-ea"/>
                <a:cs typeface="+mn-cs"/>
              </a:rPr>
              <a:t> </a:t>
            </a:r>
            <a:endParaRPr lang="en-US" sz="1100" kern="1200" dirty="0" smtClean="0">
              <a:solidFill>
                <a:schemeClr val="tx1"/>
              </a:solidFill>
              <a:latin typeface="+mn-lt"/>
              <a:ea typeface="+mn-ea"/>
              <a:cs typeface="+mn-cs"/>
            </a:endParaRPr>
          </a:p>
          <a:p>
            <a:r>
              <a:rPr lang="en-GB" sz="1100" kern="1200" dirty="0" smtClean="0">
                <a:solidFill>
                  <a:schemeClr val="tx1"/>
                </a:solidFill>
                <a:latin typeface="+mn-lt"/>
                <a:ea typeface="+mn-ea"/>
                <a:cs typeface="+mn-cs"/>
              </a:rPr>
              <a:t>Although I was not yet part of our project when the surveys were designed and conducted, I did the bulk of the coding work early this year. I coded all responses manually to identify the recurring categories and themes in our data. </a:t>
            </a:r>
            <a:endParaRPr lang="en-US" sz="1100" kern="1200" dirty="0" smtClean="0">
              <a:solidFill>
                <a:schemeClr val="tx1"/>
              </a:solidFill>
              <a:latin typeface="+mn-lt"/>
              <a:ea typeface="+mn-ea"/>
              <a:cs typeface="+mn-cs"/>
            </a:endParaRPr>
          </a:p>
          <a:p>
            <a:r>
              <a:rPr lang="en-GB" sz="1100" kern="1200" dirty="0" smtClean="0">
                <a:solidFill>
                  <a:schemeClr val="tx1"/>
                </a:solidFill>
                <a:latin typeface="+mn-lt"/>
                <a:ea typeface="+mn-ea"/>
                <a:cs typeface="+mn-cs"/>
              </a:rPr>
              <a:t> </a:t>
            </a:r>
            <a:endParaRPr lang="en-US" sz="1100" kern="1200" dirty="0" smtClean="0">
              <a:solidFill>
                <a:schemeClr val="tx1"/>
              </a:solidFill>
              <a:latin typeface="+mn-lt"/>
              <a:ea typeface="+mn-ea"/>
              <a:cs typeface="+mn-cs"/>
            </a:endParaRPr>
          </a:p>
          <a:p>
            <a:r>
              <a:rPr lang="en-GB" sz="1100" kern="1200" dirty="0" smtClean="0">
                <a:solidFill>
                  <a:schemeClr val="tx1"/>
                </a:solidFill>
                <a:latin typeface="+mn-lt"/>
                <a:ea typeface="+mn-ea"/>
                <a:cs typeface="+mn-cs"/>
              </a:rPr>
              <a:t>I treated each valid response as a single unit of data and linked with one or more codes emerging progressively from the text. I then identified themes among the codes.</a:t>
            </a:r>
            <a:endParaRPr lang="en-US" sz="1100" kern="1200" dirty="0" smtClean="0">
              <a:solidFill>
                <a:schemeClr val="tx1"/>
              </a:solidFill>
              <a:latin typeface="+mn-lt"/>
              <a:ea typeface="+mn-ea"/>
              <a:cs typeface="+mn-cs"/>
            </a:endParaRPr>
          </a:p>
          <a:p>
            <a:r>
              <a:rPr lang="en-GB" sz="1100" kern="1200" dirty="0" smtClean="0">
                <a:solidFill>
                  <a:schemeClr val="tx1"/>
                </a:solidFill>
                <a:latin typeface="+mn-lt"/>
                <a:ea typeface="+mn-ea"/>
                <a:cs typeface="+mn-cs"/>
              </a:rPr>
              <a:t> </a:t>
            </a:r>
            <a:endParaRPr lang="en-US" sz="1100" kern="1200" dirty="0" smtClean="0">
              <a:solidFill>
                <a:schemeClr val="tx1"/>
              </a:solidFill>
              <a:latin typeface="+mn-lt"/>
              <a:ea typeface="+mn-ea"/>
              <a:cs typeface="+mn-cs"/>
            </a:endParaRPr>
          </a:p>
          <a:p>
            <a:r>
              <a:rPr lang="en-GB" sz="1100" kern="1200" dirty="0" smtClean="0">
                <a:solidFill>
                  <a:schemeClr val="tx1"/>
                </a:solidFill>
                <a:latin typeface="+mn-lt"/>
                <a:ea typeface="+mn-ea"/>
                <a:cs typeface="+mn-cs"/>
              </a:rPr>
              <a:t>I sorted the categories according to the frequency of their occurrences among the responses given in S1 and S2. So the numbers here show the number of survey responses implicitly or explicitly related to a particular category. This is meant to provide a general idea of the magnitude of our observations.</a:t>
            </a:r>
            <a:endParaRPr lang="en-US" sz="1100" kern="1200" dirty="0" smtClean="0">
              <a:solidFill>
                <a:schemeClr val="tx1"/>
              </a:solidFill>
              <a:latin typeface="+mn-lt"/>
              <a:ea typeface="+mn-ea"/>
              <a:cs typeface="+mn-cs"/>
            </a:endParaRPr>
          </a:p>
          <a:p>
            <a:r>
              <a:rPr lang="en-GB" sz="1100" kern="1200" dirty="0" smtClean="0">
                <a:solidFill>
                  <a:schemeClr val="tx1"/>
                </a:solidFill>
                <a:latin typeface="+mn-lt"/>
                <a:ea typeface="+mn-ea"/>
                <a:cs typeface="+mn-cs"/>
              </a:rPr>
              <a:t> </a:t>
            </a:r>
            <a:endParaRPr lang="en-US" sz="1100" kern="1200" dirty="0" smtClean="0">
              <a:solidFill>
                <a:schemeClr val="tx1"/>
              </a:solidFill>
              <a:latin typeface="+mn-lt"/>
              <a:ea typeface="+mn-ea"/>
              <a:cs typeface="+mn-cs"/>
            </a:endParaRPr>
          </a:p>
          <a:p>
            <a:r>
              <a:rPr lang="en-GB" sz="1100" kern="1200" dirty="0" smtClean="0">
                <a:solidFill>
                  <a:schemeClr val="tx1"/>
                </a:solidFill>
                <a:latin typeface="+mn-lt"/>
                <a:ea typeface="+mn-ea"/>
                <a:cs typeface="+mn-cs"/>
              </a:rPr>
              <a:t>In both surveys, respondents were asked to name their Motivations to participate in Regional Events in Europe with the same question.</a:t>
            </a:r>
            <a:endParaRPr lang="en-US" sz="1100" kern="1200" dirty="0" smtClean="0">
              <a:solidFill>
                <a:schemeClr val="tx1"/>
              </a:solidFill>
              <a:latin typeface="+mn-lt"/>
              <a:ea typeface="+mn-ea"/>
              <a:cs typeface="+mn-cs"/>
            </a:endParaRPr>
          </a:p>
          <a:p>
            <a:r>
              <a:rPr lang="en-GB" sz="1100" kern="1200" dirty="0" smtClean="0">
                <a:solidFill>
                  <a:schemeClr val="tx1"/>
                </a:solidFill>
                <a:latin typeface="+mn-lt"/>
                <a:ea typeface="+mn-ea"/>
                <a:cs typeface="+mn-cs"/>
              </a:rPr>
              <a:t> </a:t>
            </a:r>
            <a:endParaRPr lang="en-US" sz="1100" kern="1200" dirty="0" smtClean="0">
              <a:solidFill>
                <a:schemeClr val="tx1"/>
              </a:solidFill>
              <a:latin typeface="+mn-lt"/>
              <a:ea typeface="+mn-ea"/>
              <a:cs typeface="+mn-cs"/>
            </a:endParaRPr>
          </a:p>
          <a:p>
            <a:r>
              <a:rPr lang="en-GB" sz="1100" kern="1200" dirty="0" smtClean="0">
                <a:solidFill>
                  <a:schemeClr val="tx1"/>
                </a:solidFill>
                <a:latin typeface="+mn-lt"/>
                <a:ea typeface="+mn-ea"/>
                <a:cs typeface="+mn-cs"/>
              </a:rPr>
              <a:t>Based on the answers, I identified these categories (characteristics or factors) that encourage attendance at Regionals. Most respondents mentioned several factors.</a:t>
            </a:r>
            <a:endParaRPr lang="en-US" sz="1100" kern="1200" dirty="0" smtClean="0">
              <a:solidFill>
                <a:schemeClr val="tx1"/>
              </a:solidFill>
              <a:latin typeface="+mn-lt"/>
              <a:ea typeface="+mn-ea"/>
              <a:cs typeface="+mn-cs"/>
            </a:endParaRPr>
          </a:p>
          <a:p>
            <a:r>
              <a:rPr lang="en-GB" sz="1100" kern="1200" dirty="0" smtClean="0">
                <a:solidFill>
                  <a:schemeClr val="tx1"/>
                </a:solidFill>
                <a:latin typeface="+mn-lt"/>
                <a:ea typeface="+mn-ea"/>
                <a:cs typeface="+mn-cs"/>
              </a:rPr>
              <a:t> </a:t>
            </a:r>
            <a:endParaRPr lang="en-US" sz="1100" kern="1200" dirty="0" smtClean="0">
              <a:solidFill>
                <a:schemeClr val="tx1"/>
              </a:solidFill>
              <a:latin typeface="+mn-lt"/>
              <a:ea typeface="+mn-ea"/>
              <a:cs typeface="+mn-cs"/>
            </a:endParaRPr>
          </a:p>
          <a:p>
            <a:r>
              <a:rPr lang="en-GB" sz="1100" kern="1200" dirty="0" smtClean="0">
                <a:solidFill>
                  <a:schemeClr val="tx1"/>
                </a:solidFill>
                <a:latin typeface="+mn-lt"/>
                <a:ea typeface="+mn-ea"/>
                <a:cs typeface="+mn-cs"/>
              </a:rPr>
              <a:t>Unsurprisingly, convenience and accessibility is frequently mentioned: European events are easier to access and cheaper than BRC.</a:t>
            </a:r>
            <a:endParaRPr lang="en-US" sz="1100" kern="1200" dirty="0" smtClean="0">
              <a:solidFill>
                <a:schemeClr val="tx1"/>
              </a:solidFill>
              <a:latin typeface="+mn-lt"/>
              <a:ea typeface="+mn-ea"/>
              <a:cs typeface="+mn-cs"/>
            </a:endParaRPr>
          </a:p>
          <a:p>
            <a:r>
              <a:rPr lang="en-GB" sz="1100" kern="1200" dirty="0" smtClean="0">
                <a:solidFill>
                  <a:schemeClr val="tx1"/>
                </a:solidFill>
                <a:latin typeface="+mn-lt"/>
                <a:ea typeface="+mn-ea"/>
                <a:cs typeface="+mn-cs"/>
              </a:rPr>
              <a:t> </a:t>
            </a:r>
            <a:endParaRPr lang="en-US" sz="1100" kern="1200" dirty="0" smtClean="0">
              <a:solidFill>
                <a:schemeClr val="tx1"/>
              </a:solidFill>
              <a:latin typeface="+mn-lt"/>
              <a:ea typeface="+mn-ea"/>
              <a:cs typeface="+mn-cs"/>
            </a:endParaRPr>
          </a:p>
          <a:p>
            <a:r>
              <a:rPr lang="en-GB" sz="1100" kern="1200" dirty="0" smtClean="0">
                <a:solidFill>
                  <a:schemeClr val="tx1"/>
                </a:solidFill>
                <a:latin typeface="+mn-lt"/>
                <a:ea typeface="+mn-ea"/>
                <a:cs typeface="+mn-cs"/>
              </a:rPr>
              <a:t>The other categories can be distributed into two thematic groups: community; other (general) impressions.</a:t>
            </a:r>
            <a:endParaRPr lang="en-US" sz="1100" kern="1200" dirty="0" smtClean="0">
              <a:solidFill>
                <a:schemeClr val="tx1"/>
              </a:solidFill>
              <a:latin typeface="+mn-lt"/>
              <a:ea typeface="+mn-ea"/>
              <a:cs typeface="+mn-cs"/>
            </a:endParaRPr>
          </a:p>
          <a:p>
            <a:r>
              <a:rPr lang="en-GB" sz="1100" kern="1200" dirty="0" smtClean="0">
                <a:solidFill>
                  <a:schemeClr val="tx1"/>
                </a:solidFill>
                <a:latin typeface="+mn-lt"/>
                <a:ea typeface="+mn-ea"/>
                <a:cs typeface="+mn-cs"/>
              </a:rPr>
              <a:t> </a:t>
            </a:r>
            <a:endParaRPr lang="en-US" sz="1100" kern="1200" dirty="0" smtClean="0">
              <a:solidFill>
                <a:schemeClr val="tx1"/>
              </a:solidFill>
              <a:latin typeface="+mn-lt"/>
              <a:ea typeface="+mn-ea"/>
              <a:cs typeface="+mn-cs"/>
            </a:endParaRPr>
          </a:p>
          <a:p>
            <a:r>
              <a:rPr lang="en-GB" sz="1100" kern="1200" dirty="0" smtClean="0">
                <a:solidFill>
                  <a:schemeClr val="tx1"/>
                </a:solidFill>
                <a:latin typeface="+mn-lt"/>
                <a:ea typeface="+mn-ea"/>
                <a:cs typeface="+mn-cs"/>
              </a:rPr>
              <a:t>Community (Social Intimacies and Interactions)</a:t>
            </a:r>
            <a:endParaRPr lang="en-US" sz="1100" kern="1200" dirty="0" smtClean="0">
              <a:solidFill>
                <a:schemeClr val="tx1"/>
              </a:solidFill>
              <a:latin typeface="+mn-lt"/>
              <a:ea typeface="+mn-ea"/>
              <a:cs typeface="+mn-cs"/>
            </a:endParaRPr>
          </a:p>
          <a:p>
            <a:r>
              <a:rPr lang="en-GB" sz="1100" kern="1200" dirty="0" smtClean="0">
                <a:solidFill>
                  <a:schemeClr val="tx1"/>
                </a:solidFill>
                <a:latin typeface="+mn-lt"/>
                <a:ea typeface="+mn-ea"/>
                <a:cs typeface="+mn-cs"/>
              </a:rPr>
              <a:t> </a:t>
            </a:r>
            <a:endParaRPr lang="en-US" sz="1100" kern="1200" dirty="0" smtClean="0">
              <a:solidFill>
                <a:schemeClr val="tx1"/>
              </a:solidFill>
              <a:latin typeface="+mn-lt"/>
              <a:ea typeface="+mn-ea"/>
              <a:cs typeface="+mn-cs"/>
            </a:endParaRPr>
          </a:p>
          <a:p>
            <a:r>
              <a:rPr lang="en-GB" sz="1100" kern="1200" dirty="0" smtClean="0">
                <a:solidFill>
                  <a:schemeClr val="tx1"/>
                </a:solidFill>
                <a:latin typeface="+mn-lt"/>
                <a:ea typeface="+mn-ea"/>
                <a:cs typeface="+mn-cs"/>
              </a:rPr>
              <a:t>Being part of the Burner community is the key motivation to attend Regionals. The sense of this shared identity is evident in the use of expressions such as “Burners”, “tribe”, “the people”, “community” or “family”.  </a:t>
            </a:r>
            <a:endParaRPr lang="en-US" sz="1100" kern="1200" dirty="0" smtClean="0">
              <a:solidFill>
                <a:schemeClr val="tx1"/>
              </a:solidFill>
              <a:latin typeface="+mn-lt"/>
              <a:ea typeface="+mn-ea"/>
              <a:cs typeface="+mn-cs"/>
            </a:endParaRPr>
          </a:p>
          <a:p>
            <a:r>
              <a:rPr lang="en-GB" sz="1100" kern="1200" dirty="0" smtClean="0">
                <a:solidFill>
                  <a:schemeClr val="tx1"/>
                </a:solidFill>
                <a:latin typeface="+mn-lt"/>
                <a:ea typeface="+mn-ea"/>
                <a:cs typeface="+mn-cs"/>
              </a:rPr>
              <a:t> </a:t>
            </a:r>
            <a:endParaRPr lang="en-US" sz="1100" kern="1200" dirty="0" smtClean="0">
              <a:solidFill>
                <a:schemeClr val="tx1"/>
              </a:solidFill>
              <a:latin typeface="+mn-lt"/>
              <a:ea typeface="+mn-ea"/>
              <a:cs typeface="+mn-cs"/>
            </a:endParaRPr>
          </a:p>
          <a:p>
            <a:r>
              <a:rPr lang="en-GB" sz="1100" kern="1200" dirty="0" smtClean="0">
                <a:solidFill>
                  <a:schemeClr val="tx1"/>
                </a:solidFill>
                <a:latin typeface="+mn-lt"/>
                <a:ea typeface="+mn-ea"/>
                <a:cs typeface="+mn-cs"/>
              </a:rPr>
              <a:t>What are the various aspects of this group membership? In many cases, the Burner identification is associated with a strong emotional affection and sense of intimacy. Participation, or the urge to contribute and co-create, is also often emphasised. Some respondents mention that it is easier to be involved in event organisation and to “make a difference” at Regionals than at BRC. Participation is sometimes coupled with a gratitude that is expressed through gifting. Quite a few respondents are keen to meet local, European members of the Burner community. Other motivations include: encountering friends and forging long-lasting friendships, and being part of a diverse, tolerant and non-judgemental community.</a:t>
            </a:r>
            <a:endParaRPr lang="en-US" sz="1100" kern="1200" dirty="0" smtClean="0">
              <a:solidFill>
                <a:schemeClr val="tx1"/>
              </a:solidFill>
              <a:latin typeface="+mn-lt"/>
              <a:ea typeface="+mn-ea"/>
              <a:cs typeface="+mn-cs"/>
            </a:endParaRPr>
          </a:p>
          <a:p>
            <a:r>
              <a:rPr lang="en-GB" sz="1100" kern="1200" dirty="0" smtClean="0">
                <a:solidFill>
                  <a:schemeClr val="tx1"/>
                </a:solidFill>
                <a:latin typeface="+mn-lt"/>
                <a:ea typeface="+mn-ea"/>
                <a:cs typeface="+mn-cs"/>
              </a:rPr>
              <a:t> </a:t>
            </a:r>
            <a:endParaRPr lang="en-US" sz="1100" kern="1200" dirty="0" smtClean="0">
              <a:solidFill>
                <a:schemeClr val="tx1"/>
              </a:solidFill>
              <a:latin typeface="+mn-lt"/>
              <a:ea typeface="+mn-ea"/>
              <a:cs typeface="+mn-cs"/>
            </a:endParaRPr>
          </a:p>
          <a:p>
            <a:r>
              <a:rPr lang="en-GB" sz="1100" kern="1200" dirty="0" smtClean="0">
                <a:solidFill>
                  <a:schemeClr val="tx1"/>
                </a:solidFill>
                <a:latin typeface="+mn-lt"/>
                <a:ea typeface="+mn-ea"/>
                <a:cs typeface="+mn-cs"/>
              </a:rPr>
              <a:t>General Impressions is the other thematic group that includes other general – and attractive – characteristics of European events. Many respondents commend the possibilities of (artistic) expression ranging from producing artworks to other ways of self-expression and social experimentation. For many, participation has a transformational or educational potential, be it “personal growth” or educating others. A similar number of respondents praise the presence of a Burner spirit or vibe at Regionals, which is kept alive by acting in accordance with the Ten Principles. Some respondents claim that the event’s environment is special or different from the “default world”. Another incentive to participate is the expectation of fun and play. Other attractions include: the powerful sense of freedom gained at Regionals and the small size of European events.</a:t>
            </a:r>
            <a:endParaRPr lang="en-US" sz="1100" kern="1200" dirty="0" smtClean="0">
              <a:solidFill>
                <a:schemeClr val="tx1"/>
              </a:solidFill>
              <a:latin typeface="+mn-lt"/>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7" name="Shape 89"/>
          <p:cNvSpPr>
            <a:spLocks noGrp="1" noRot="1" noChangeAspect="1"/>
          </p:cNvSpPr>
          <p:nvPr>
            <p:ph type="sldImg" idx="2"/>
          </p:nvPr>
        </p:nvSpPr>
        <p:spPr>
          <a:ln>
            <a:headEnd/>
            <a:tailEnd/>
          </a:ln>
        </p:spPr>
      </p:sp>
      <p:sp>
        <p:nvSpPr>
          <p:cNvPr id="9218" name="Shape 90"/>
          <p:cNvSpPr txBox="1">
            <a:spLocks noGrp="1"/>
          </p:cNvSpPr>
          <p:nvPr>
            <p:ph type="body" idx="1"/>
          </p:nvPr>
        </p:nvSpPr>
        <p:spPr bwMode="auto">
          <a:noFill/>
        </p:spPr>
        <p:txBody>
          <a:bodyPr vert="horz" wrap="square" numCol="1" compatLnSpc="1">
            <a:prstTxWarp prst="textNoShape">
              <a:avLst/>
            </a:prstTxWarp>
          </a:bodyPr>
          <a:lstStyle/>
          <a:p>
            <a:r>
              <a:rPr lang="en-GB" sz="1100" kern="1200" dirty="0" smtClean="0">
                <a:solidFill>
                  <a:schemeClr val="tx1"/>
                </a:solidFill>
                <a:latin typeface="+mn-lt"/>
                <a:ea typeface="+mn-ea"/>
                <a:cs typeface="+mn-cs"/>
              </a:rPr>
              <a:t>The principles of Burning Man can be integrated into the “default world” in various ways, igniting changes in the way of life of the participants. Here I looked at the responses to the following question:</a:t>
            </a:r>
            <a:endParaRPr lang="en-US" sz="1100" kern="1200" dirty="0" smtClean="0">
              <a:solidFill>
                <a:schemeClr val="tx1"/>
              </a:solidFill>
              <a:latin typeface="+mn-lt"/>
              <a:ea typeface="+mn-ea"/>
              <a:cs typeface="+mn-cs"/>
            </a:endParaRPr>
          </a:p>
          <a:p>
            <a:r>
              <a:rPr lang="en-GB" sz="1100" kern="1200" dirty="0" smtClean="0">
                <a:solidFill>
                  <a:schemeClr val="tx1"/>
                </a:solidFill>
                <a:latin typeface="+mn-lt"/>
                <a:ea typeface="+mn-ea"/>
                <a:cs typeface="+mn-cs"/>
              </a:rPr>
              <a:t> </a:t>
            </a:r>
            <a:endParaRPr lang="en-US" sz="1100" kern="1200" dirty="0" smtClean="0">
              <a:solidFill>
                <a:schemeClr val="tx1"/>
              </a:solidFill>
              <a:latin typeface="+mn-lt"/>
              <a:ea typeface="+mn-ea"/>
              <a:cs typeface="+mn-cs"/>
            </a:endParaRPr>
          </a:p>
          <a:p>
            <a:pPr lvl="0"/>
            <a:r>
              <a:rPr lang="en-GB" sz="1100" kern="1200" dirty="0" smtClean="0">
                <a:solidFill>
                  <a:schemeClr val="tx1"/>
                </a:solidFill>
                <a:latin typeface="+mn-lt"/>
                <a:ea typeface="+mn-ea"/>
                <a:cs typeface="+mn-cs"/>
              </a:rPr>
              <a:t>Has Burning Man inspired you to change or modify your behaviour, or otherwise change the way you live, in the “default” world? If so, how?</a:t>
            </a:r>
            <a:endParaRPr lang="en-US" sz="1100" kern="1200" dirty="0" smtClean="0">
              <a:solidFill>
                <a:schemeClr val="tx1"/>
              </a:solidFill>
              <a:latin typeface="+mn-lt"/>
              <a:ea typeface="+mn-ea"/>
              <a:cs typeface="+mn-cs"/>
            </a:endParaRPr>
          </a:p>
          <a:p>
            <a:r>
              <a:rPr lang="en-GB" sz="1100" kern="1200" dirty="0" smtClean="0">
                <a:solidFill>
                  <a:schemeClr val="tx1"/>
                </a:solidFill>
                <a:latin typeface="+mn-lt"/>
                <a:ea typeface="+mn-ea"/>
                <a:cs typeface="+mn-cs"/>
              </a:rPr>
              <a:t> </a:t>
            </a:r>
            <a:endParaRPr lang="en-US" sz="1100" kern="1200" dirty="0" smtClean="0">
              <a:solidFill>
                <a:schemeClr val="tx1"/>
              </a:solidFill>
              <a:latin typeface="+mn-lt"/>
              <a:ea typeface="+mn-ea"/>
              <a:cs typeface="+mn-cs"/>
            </a:endParaRPr>
          </a:p>
          <a:p>
            <a:r>
              <a:rPr lang="en-GB" sz="1100" kern="1200" dirty="0" smtClean="0">
                <a:solidFill>
                  <a:schemeClr val="tx1"/>
                </a:solidFill>
                <a:latin typeface="+mn-lt"/>
                <a:ea typeface="+mn-ea"/>
                <a:cs typeface="+mn-cs"/>
              </a:rPr>
              <a:t>The first thematic group is Personal Attributes</a:t>
            </a:r>
            <a:endParaRPr lang="en-US" sz="1100" kern="1200" dirty="0" smtClean="0">
              <a:solidFill>
                <a:schemeClr val="tx1"/>
              </a:solidFill>
              <a:latin typeface="+mn-lt"/>
              <a:ea typeface="+mn-ea"/>
              <a:cs typeface="+mn-cs"/>
            </a:endParaRPr>
          </a:p>
          <a:p>
            <a:r>
              <a:rPr lang="en-GB" sz="1100" kern="1200" dirty="0" smtClean="0">
                <a:solidFill>
                  <a:schemeClr val="tx1"/>
                </a:solidFill>
                <a:latin typeface="+mn-lt"/>
                <a:ea typeface="+mn-ea"/>
                <a:cs typeface="+mn-cs"/>
              </a:rPr>
              <a:t> </a:t>
            </a:r>
            <a:endParaRPr lang="en-US" sz="1100" kern="1200" dirty="0" smtClean="0">
              <a:solidFill>
                <a:schemeClr val="tx1"/>
              </a:solidFill>
              <a:latin typeface="+mn-lt"/>
              <a:ea typeface="+mn-ea"/>
              <a:cs typeface="+mn-cs"/>
            </a:endParaRPr>
          </a:p>
          <a:p>
            <a:r>
              <a:rPr lang="en-GB" sz="1100" kern="1200" dirty="0" smtClean="0">
                <a:solidFill>
                  <a:schemeClr val="tx1"/>
                </a:solidFill>
                <a:latin typeface="+mn-lt"/>
                <a:ea typeface="+mn-ea"/>
                <a:cs typeface="+mn-cs"/>
              </a:rPr>
              <a:t>Here the responses include a number of personality changes. Open-mindedness is the most common response: more empathy towards other people, feeling less judgemental, or being more open towards new ideas. Many respondents claim that Burning Man has given them confidence and courage in life, and they are now less shy, more social or more self-reliant. An increased awareness of oneself or one’s goals in life is frequently mentioned. This is sometimes coupled with an increased awareness or understanding of one’s immediate surroundings and the social world one inhabits. Being more open towards others often leads to being a “nicer person”. Respondents also report improved emotional wellbeing or happiness, which is sometimes transmitted to others. Other changes include: being more honest with others and oneself; a general sense of personal freedom; and money no longer playing a central role in one’s life.</a:t>
            </a:r>
            <a:endParaRPr lang="en-US" sz="1100" kern="1200" dirty="0" smtClean="0">
              <a:solidFill>
                <a:schemeClr val="tx1"/>
              </a:solidFill>
              <a:latin typeface="+mn-lt"/>
              <a:ea typeface="+mn-ea"/>
              <a:cs typeface="+mn-cs"/>
            </a:endParaRPr>
          </a:p>
          <a:p>
            <a:r>
              <a:rPr lang="en-GB" sz="1100" kern="1200" dirty="0" smtClean="0">
                <a:solidFill>
                  <a:schemeClr val="tx1"/>
                </a:solidFill>
                <a:latin typeface="+mn-lt"/>
                <a:ea typeface="+mn-ea"/>
                <a:cs typeface="+mn-cs"/>
              </a:rPr>
              <a:t> </a:t>
            </a:r>
            <a:endParaRPr lang="en-US" sz="1100" kern="1200" dirty="0" smtClean="0">
              <a:solidFill>
                <a:schemeClr val="tx1"/>
              </a:solidFill>
              <a:latin typeface="+mn-lt"/>
              <a:ea typeface="+mn-ea"/>
              <a:cs typeface="+mn-cs"/>
            </a:endParaRPr>
          </a:p>
          <a:p>
            <a:r>
              <a:rPr lang="en-GB" sz="1100" i="0" kern="1200" dirty="0" smtClean="0">
                <a:solidFill>
                  <a:schemeClr val="tx1"/>
                </a:solidFill>
                <a:latin typeface="+mn-lt"/>
                <a:ea typeface="+mn-ea"/>
                <a:cs typeface="+mn-cs"/>
              </a:rPr>
              <a:t>Daily interactions</a:t>
            </a:r>
            <a:endParaRPr lang="en-US" sz="1100" kern="1200" dirty="0" smtClean="0">
              <a:solidFill>
                <a:schemeClr val="tx1"/>
              </a:solidFill>
              <a:latin typeface="+mn-lt"/>
              <a:ea typeface="+mn-ea"/>
              <a:cs typeface="+mn-cs"/>
            </a:endParaRPr>
          </a:p>
          <a:p>
            <a:r>
              <a:rPr lang="en-GB" sz="1100" kern="1200" dirty="0" smtClean="0">
                <a:solidFill>
                  <a:schemeClr val="tx1"/>
                </a:solidFill>
                <a:latin typeface="+mn-lt"/>
                <a:ea typeface="+mn-ea"/>
                <a:cs typeface="+mn-cs"/>
              </a:rPr>
              <a:t>Many respondents note that Burner culture has inspired profound alterations in their daily interactions. The most common response involves gifting or helping others, sharing resources or volunteering in community projects. Others mention the widening of friend circles and connections with new people and communities. An increase in creativity is often experienced and channelled into art projects, crafting workshops, DIY activities or hobbies. An increase in energy, motivations or curiosity is frequently mentioned, which may result in a more active, intense or adventurous lifestyle. Other changes include: better self-expression in daily life and the promotion of Burner culture, typically as an example of better living.</a:t>
            </a:r>
            <a:endParaRPr lang="en-US" sz="1100" kern="1200" dirty="0" smtClean="0">
              <a:solidFill>
                <a:schemeClr val="tx1"/>
              </a:solidFill>
              <a:latin typeface="+mn-lt"/>
              <a:ea typeface="+mn-ea"/>
              <a:cs typeface="+mn-cs"/>
            </a:endParaRPr>
          </a:p>
          <a:p>
            <a:r>
              <a:rPr lang="en-GB" sz="1100" kern="1200" dirty="0" smtClean="0">
                <a:solidFill>
                  <a:schemeClr val="tx1"/>
                </a:solidFill>
                <a:latin typeface="+mn-lt"/>
                <a:ea typeface="+mn-ea"/>
                <a:cs typeface="+mn-cs"/>
              </a:rPr>
              <a:t> </a:t>
            </a:r>
            <a:endParaRPr lang="en-US" sz="1100" kern="1200" dirty="0" smtClean="0">
              <a:solidFill>
                <a:schemeClr val="tx1"/>
              </a:solidFill>
              <a:latin typeface="+mn-lt"/>
              <a:ea typeface="+mn-ea"/>
              <a:cs typeface="+mn-cs"/>
            </a:endParaRPr>
          </a:p>
          <a:p>
            <a:r>
              <a:rPr lang="en-GB" sz="1100" kern="1200" dirty="0" smtClean="0">
                <a:solidFill>
                  <a:schemeClr val="tx1"/>
                </a:solidFill>
                <a:latin typeface="+mn-lt"/>
                <a:ea typeface="+mn-ea"/>
                <a:cs typeface="+mn-cs"/>
              </a:rPr>
              <a:t>Career</a:t>
            </a:r>
            <a:endParaRPr lang="en-US" sz="1100" kern="1200" dirty="0" smtClean="0">
              <a:solidFill>
                <a:schemeClr val="tx1"/>
              </a:solidFill>
              <a:latin typeface="+mn-lt"/>
              <a:ea typeface="+mn-ea"/>
              <a:cs typeface="+mn-cs"/>
            </a:endParaRPr>
          </a:p>
          <a:p>
            <a:r>
              <a:rPr lang="en-GB" sz="1100" kern="1200" dirty="0" smtClean="0">
                <a:solidFill>
                  <a:schemeClr val="tx1"/>
                </a:solidFill>
                <a:latin typeface="+mn-lt"/>
                <a:ea typeface="+mn-ea"/>
                <a:cs typeface="+mn-cs"/>
              </a:rPr>
              <a:t> </a:t>
            </a:r>
            <a:endParaRPr lang="en-US" sz="1100" kern="1200" dirty="0" smtClean="0">
              <a:solidFill>
                <a:schemeClr val="tx1"/>
              </a:solidFill>
              <a:latin typeface="+mn-lt"/>
              <a:ea typeface="+mn-ea"/>
              <a:cs typeface="+mn-cs"/>
            </a:endParaRPr>
          </a:p>
          <a:p>
            <a:r>
              <a:rPr lang="en-GB" sz="1100" kern="1200" dirty="0" smtClean="0">
                <a:solidFill>
                  <a:schemeClr val="tx1"/>
                </a:solidFill>
                <a:latin typeface="+mn-lt"/>
                <a:ea typeface="+mn-ea"/>
                <a:cs typeface="+mn-cs"/>
              </a:rPr>
              <a:t>Some respondents report that Burning Man and the Burner spirit provided inspiration for their professional activities, positively affecting their work projects or processes. For three respondents Burning Man ignited changes that, although regarded as positive, were detrimental to their career.</a:t>
            </a:r>
            <a:endParaRPr lang="en-US" sz="1100" kern="1200" dirty="0" smtClean="0">
              <a:solidFill>
                <a:schemeClr val="tx1"/>
              </a:solidFill>
              <a:latin typeface="+mn-lt"/>
              <a:ea typeface="+mn-ea"/>
              <a:cs typeface="+mn-cs"/>
            </a:endParaRPr>
          </a:p>
          <a:p>
            <a:r>
              <a:rPr lang="en-GB" sz="1100" kern="1200" dirty="0" smtClean="0">
                <a:solidFill>
                  <a:schemeClr val="tx1"/>
                </a:solidFill>
                <a:latin typeface="+mn-lt"/>
                <a:ea typeface="+mn-ea"/>
                <a:cs typeface="+mn-cs"/>
              </a:rPr>
              <a:t> </a:t>
            </a:r>
            <a:endParaRPr lang="en-US" sz="1100" kern="1200" dirty="0" smtClean="0">
              <a:solidFill>
                <a:schemeClr val="tx1"/>
              </a:solidFill>
              <a:latin typeface="+mn-lt"/>
              <a:ea typeface="+mn-ea"/>
              <a:cs typeface="+mn-cs"/>
            </a:endParaRPr>
          </a:p>
          <a:p>
            <a:r>
              <a:rPr lang="en-GB" sz="1100" kern="1200" dirty="0" smtClean="0">
                <a:solidFill>
                  <a:schemeClr val="tx1"/>
                </a:solidFill>
                <a:latin typeface="+mn-lt"/>
                <a:ea typeface="+mn-ea"/>
                <a:cs typeface="+mn-cs"/>
              </a:rPr>
              <a:t>The Greater Good</a:t>
            </a:r>
            <a:endParaRPr lang="en-US" sz="1100" kern="1200" dirty="0" smtClean="0">
              <a:solidFill>
                <a:schemeClr val="tx1"/>
              </a:solidFill>
              <a:latin typeface="+mn-lt"/>
              <a:ea typeface="+mn-ea"/>
              <a:cs typeface="+mn-cs"/>
            </a:endParaRPr>
          </a:p>
          <a:p>
            <a:r>
              <a:rPr lang="en-GB" sz="1100" kern="1200" dirty="0" smtClean="0">
                <a:solidFill>
                  <a:schemeClr val="tx1"/>
                </a:solidFill>
                <a:latin typeface="+mn-lt"/>
                <a:ea typeface="+mn-ea"/>
                <a:cs typeface="+mn-cs"/>
              </a:rPr>
              <a:t> </a:t>
            </a:r>
            <a:endParaRPr lang="en-US" sz="1100" kern="1200" dirty="0" smtClean="0">
              <a:solidFill>
                <a:schemeClr val="tx1"/>
              </a:solidFill>
              <a:latin typeface="+mn-lt"/>
              <a:ea typeface="+mn-ea"/>
              <a:cs typeface="+mn-cs"/>
            </a:endParaRPr>
          </a:p>
          <a:p>
            <a:r>
              <a:rPr lang="en-GB" sz="1100" kern="1200" dirty="0" smtClean="0">
                <a:solidFill>
                  <a:schemeClr val="tx1"/>
                </a:solidFill>
                <a:latin typeface="+mn-lt"/>
                <a:ea typeface="+mn-ea"/>
                <a:cs typeface="+mn-cs"/>
              </a:rPr>
              <a:t>Certain changes concern processes or principles that transcend the level of the individual and possess a universal significance. Participants may witness an increased ecological or environmental awareness. Some respondents report an intention to live according to the Principles or follow the general ethos of Burning Man. Others note that Burner culture provides inspiration for social activism and may thus contribute to the improvement of wider society. A few respondents claim that they have discovered spirituality at Burning Man, or feel that its ethos may provide a substitute for religion.</a:t>
            </a:r>
            <a:endParaRPr lang="en-US" sz="1100" kern="1200" dirty="0" smtClean="0">
              <a:solidFill>
                <a:schemeClr val="tx1"/>
              </a:solidFill>
              <a:latin typeface="+mn-lt"/>
              <a:ea typeface="+mn-ea"/>
              <a:cs typeface="+mn-cs"/>
            </a:endParaRPr>
          </a:p>
          <a:p>
            <a:r>
              <a:rPr lang="en-GB" sz="1100" kern="1200" dirty="0" smtClean="0">
                <a:solidFill>
                  <a:schemeClr val="tx1"/>
                </a:solidFill>
                <a:latin typeface="+mn-lt"/>
                <a:ea typeface="+mn-ea"/>
                <a:cs typeface="+mn-cs"/>
              </a:rPr>
              <a:t> </a:t>
            </a:r>
            <a:endParaRPr lang="en-US" sz="1100" kern="1200" dirty="0" smtClean="0">
              <a:solidFill>
                <a:schemeClr val="tx1"/>
              </a:solidFill>
              <a:latin typeface="+mn-lt"/>
              <a:ea typeface="+mn-ea"/>
              <a:cs typeface="+mn-cs"/>
            </a:endParaRPr>
          </a:p>
          <a:p>
            <a:r>
              <a:rPr lang="en-GB" sz="1100" kern="1200" dirty="0" smtClean="0">
                <a:solidFill>
                  <a:schemeClr val="tx1"/>
                </a:solidFill>
                <a:latin typeface="+mn-lt"/>
                <a:ea typeface="+mn-ea"/>
                <a:cs typeface="+mn-cs"/>
              </a:rPr>
              <a:t>No Change</a:t>
            </a:r>
            <a:endParaRPr lang="en-US" sz="1100" kern="1200" dirty="0" smtClean="0">
              <a:solidFill>
                <a:schemeClr val="tx1"/>
              </a:solidFill>
              <a:latin typeface="+mn-lt"/>
              <a:ea typeface="+mn-ea"/>
              <a:cs typeface="+mn-cs"/>
            </a:endParaRPr>
          </a:p>
          <a:p>
            <a:r>
              <a:rPr lang="en-GB" sz="1100" kern="1200" dirty="0" smtClean="0">
                <a:solidFill>
                  <a:schemeClr val="tx1"/>
                </a:solidFill>
                <a:latin typeface="+mn-lt"/>
                <a:ea typeface="+mn-ea"/>
                <a:cs typeface="+mn-cs"/>
              </a:rPr>
              <a:t> </a:t>
            </a:r>
            <a:endParaRPr lang="en-US" sz="1100" kern="1200" dirty="0" smtClean="0">
              <a:solidFill>
                <a:schemeClr val="tx1"/>
              </a:solidFill>
              <a:latin typeface="+mn-lt"/>
              <a:ea typeface="+mn-ea"/>
              <a:cs typeface="+mn-cs"/>
            </a:endParaRPr>
          </a:p>
          <a:p>
            <a:r>
              <a:rPr lang="en-GB" sz="1100" kern="1200" dirty="0" smtClean="0">
                <a:solidFill>
                  <a:schemeClr val="tx1"/>
                </a:solidFill>
                <a:latin typeface="+mn-lt"/>
                <a:ea typeface="+mn-ea"/>
                <a:cs typeface="+mn-cs"/>
              </a:rPr>
              <a:t>Several respondents note that they had been living close to the principles before encountering Burner culture.</a:t>
            </a:r>
            <a:endParaRPr lang="en-US" sz="1100" kern="1200" dirty="0" smtClean="0">
              <a:solidFill>
                <a:schemeClr val="tx1"/>
              </a:solidFill>
              <a:latin typeface="+mn-lt"/>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7" name="Shape 89"/>
          <p:cNvSpPr>
            <a:spLocks noGrp="1" noRot="1" noChangeAspect="1"/>
          </p:cNvSpPr>
          <p:nvPr>
            <p:ph type="sldImg" idx="2"/>
          </p:nvPr>
        </p:nvSpPr>
        <p:spPr>
          <a:ln>
            <a:headEnd/>
            <a:tailEnd/>
          </a:ln>
        </p:spPr>
      </p:sp>
      <p:sp>
        <p:nvSpPr>
          <p:cNvPr id="9218" name="Shape 90"/>
          <p:cNvSpPr txBox="1">
            <a:spLocks noGrp="1"/>
          </p:cNvSpPr>
          <p:nvPr>
            <p:ph type="body" idx="1"/>
          </p:nvPr>
        </p:nvSpPr>
        <p:spPr bwMode="auto">
          <a:noFill/>
        </p:spPr>
        <p:txBody>
          <a:bodyPr vert="horz" wrap="square" numCol="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100" kern="1200" dirty="0" smtClean="0">
                <a:solidFill>
                  <a:schemeClr val="tx1"/>
                </a:solidFill>
                <a:latin typeface="+mn-lt"/>
                <a:ea typeface="+mn-ea"/>
                <a:cs typeface="+mn-cs"/>
              </a:rPr>
              <a:t>In the remainder of the presentation I will provide some field examples from the ethnographic component of my research that tie to these categories.</a:t>
            </a:r>
            <a:endParaRPr lang="en-US" sz="1100" kern="1200" dirty="0" smtClean="0">
              <a:solidFill>
                <a:schemeClr val="tx1"/>
              </a:solidFill>
              <a:latin typeface="+mn-lt"/>
              <a:ea typeface="+mn-ea"/>
              <a:cs typeface="+mn-cs"/>
            </a:endParaRPr>
          </a:p>
          <a:p>
            <a:pPr eaLnBrk="1" hangingPunct="1">
              <a:spcBef>
                <a:spcPct val="0"/>
              </a:spcBef>
            </a:pPr>
            <a:endParaRPr lang="en-US" dirty="0" smtClean="0"/>
          </a:p>
          <a:p>
            <a:r>
              <a:rPr lang="en-GB" sz="1100" kern="1200" dirty="0" smtClean="0">
                <a:solidFill>
                  <a:schemeClr val="tx1"/>
                </a:solidFill>
                <a:latin typeface="+mn-lt"/>
                <a:ea typeface="+mn-ea"/>
                <a:cs typeface="+mn-cs"/>
              </a:rPr>
              <a:t>Artistic Expression – Burning Baer in Germany</a:t>
            </a:r>
            <a:endParaRPr lang="en-US" sz="1100" kern="1200" dirty="0" smtClean="0">
              <a:solidFill>
                <a:schemeClr val="tx1"/>
              </a:solidFill>
              <a:latin typeface="+mn-lt"/>
              <a:ea typeface="+mn-ea"/>
              <a:cs typeface="+mn-cs"/>
            </a:endParaRPr>
          </a:p>
          <a:p>
            <a:r>
              <a:rPr lang="en-GB" sz="1100" kern="1200" dirty="0" smtClean="0">
                <a:solidFill>
                  <a:schemeClr val="tx1"/>
                </a:solidFill>
                <a:latin typeface="+mn-lt"/>
                <a:ea typeface="+mn-ea"/>
                <a:cs typeface="+mn-cs"/>
              </a:rPr>
              <a:t> </a:t>
            </a:r>
            <a:endParaRPr lang="en-US" sz="1100" kern="1200" dirty="0" smtClean="0">
              <a:solidFill>
                <a:schemeClr val="tx1"/>
              </a:solidFill>
              <a:latin typeface="+mn-lt"/>
              <a:ea typeface="+mn-ea"/>
              <a:cs typeface="+mn-cs"/>
            </a:endParaRPr>
          </a:p>
          <a:p>
            <a:r>
              <a:rPr lang="en-GB" sz="1100" kern="1200" dirty="0" smtClean="0">
                <a:solidFill>
                  <a:schemeClr val="tx1"/>
                </a:solidFill>
                <a:latin typeface="+mn-lt"/>
                <a:ea typeface="+mn-ea"/>
                <a:cs typeface="+mn-cs"/>
              </a:rPr>
              <a:t>Listed among the main motivations in the survey is that Burner events enable artistic expression.</a:t>
            </a:r>
            <a:endParaRPr lang="en-US" sz="1100" kern="1200" dirty="0" smtClean="0">
              <a:solidFill>
                <a:schemeClr val="tx1"/>
              </a:solidFill>
              <a:latin typeface="+mn-lt"/>
              <a:ea typeface="+mn-ea"/>
              <a:cs typeface="+mn-cs"/>
            </a:endParaRPr>
          </a:p>
          <a:p>
            <a:r>
              <a:rPr lang="en-GB" sz="1100" kern="1200" dirty="0" smtClean="0">
                <a:solidFill>
                  <a:schemeClr val="tx1"/>
                </a:solidFill>
                <a:latin typeface="+mn-lt"/>
                <a:ea typeface="+mn-ea"/>
                <a:cs typeface="+mn-cs"/>
              </a:rPr>
              <a:t> </a:t>
            </a:r>
            <a:endParaRPr lang="en-US" sz="1100" kern="1200" dirty="0" smtClean="0">
              <a:solidFill>
                <a:schemeClr val="tx1"/>
              </a:solidFill>
              <a:latin typeface="+mn-lt"/>
              <a:ea typeface="+mn-ea"/>
              <a:cs typeface="+mn-cs"/>
            </a:endParaRPr>
          </a:p>
          <a:p>
            <a:r>
              <a:rPr lang="en-GB" sz="1100" kern="1200" dirty="0" smtClean="0">
                <a:solidFill>
                  <a:schemeClr val="tx1"/>
                </a:solidFill>
                <a:latin typeface="+mn-lt"/>
                <a:ea typeface="+mn-ea"/>
                <a:cs typeface="+mn-cs"/>
              </a:rPr>
              <a:t>I will provide an auto-ethnographic example from my fieldwork at an event called Burning Baer in Germany. This was a weekend-long winter event, taking part within a 19</a:t>
            </a:r>
            <a:r>
              <a:rPr lang="en-GB" sz="1100" kern="1200" baseline="30000" dirty="0" smtClean="0">
                <a:solidFill>
                  <a:schemeClr val="tx1"/>
                </a:solidFill>
                <a:latin typeface="+mn-lt"/>
                <a:ea typeface="+mn-ea"/>
                <a:cs typeface="+mn-cs"/>
              </a:rPr>
              <a:t>th</a:t>
            </a:r>
            <a:r>
              <a:rPr lang="en-GB" sz="1100" kern="1200" dirty="0" smtClean="0">
                <a:solidFill>
                  <a:schemeClr val="tx1"/>
                </a:solidFill>
                <a:latin typeface="+mn-lt"/>
                <a:ea typeface="+mn-ea"/>
                <a:cs typeface="+mn-cs"/>
              </a:rPr>
              <a:t> century castle, where food, drinks and accommodation is provided for the participants.</a:t>
            </a:r>
            <a:endParaRPr lang="en-US" sz="1100" kern="1200" dirty="0" smtClean="0">
              <a:solidFill>
                <a:schemeClr val="tx1"/>
              </a:solidFill>
              <a:latin typeface="+mn-lt"/>
              <a:ea typeface="+mn-ea"/>
              <a:cs typeface="+mn-cs"/>
            </a:endParaRPr>
          </a:p>
          <a:p>
            <a:r>
              <a:rPr lang="en-GB" sz="1100" kern="1200" dirty="0" smtClean="0">
                <a:solidFill>
                  <a:schemeClr val="tx1"/>
                </a:solidFill>
                <a:latin typeface="+mn-lt"/>
                <a:ea typeface="+mn-ea"/>
                <a:cs typeface="+mn-cs"/>
              </a:rPr>
              <a:t> </a:t>
            </a:r>
            <a:endParaRPr lang="en-US" sz="1100" kern="1200" dirty="0" smtClean="0">
              <a:solidFill>
                <a:schemeClr val="tx1"/>
              </a:solidFill>
              <a:latin typeface="+mn-lt"/>
              <a:ea typeface="+mn-ea"/>
              <a:cs typeface="+mn-cs"/>
            </a:endParaRPr>
          </a:p>
          <a:p>
            <a:r>
              <a:rPr lang="en-GB" sz="1100" kern="1200" dirty="0" smtClean="0">
                <a:solidFill>
                  <a:schemeClr val="tx1"/>
                </a:solidFill>
                <a:latin typeface="+mn-lt"/>
                <a:ea typeface="+mn-ea"/>
                <a:cs typeface="+mn-cs"/>
              </a:rPr>
              <a:t>This year’s theme was </a:t>
            </a:r>
            <a:r>
              <a:rPr lang="en-GB" sz="1100" i="1" kern="1200" dirty="0" err="1" smtClean="0">
                <a:solidFill>
                  <a:schemeClr val="tx1"/>
                </a:solidFill>
                <a:latin typeface="+mn-lt"/>
                <a:ea typeface="+mn-ea"/>
                <a:cs typeface="+mn-cs"/>
              </a:rPr>
              <a:t>Extrawurst</a:t>
            </a:r>
            <a:r>
              <a:rPr lang="en-GB" sz="1100" kern="1200" dirty="0" smtClean="0">
                <a:solidFill>
                  <a:schemeClr val="tx1"/>
                </a:solidFill>
                <a:latin typeface="+mn-lt"/>
                <a:ea typeface="+mn-ea"/>
                <a:cs typeface="+mn-cs"/>
              </a:rPr>
              <a:t>: a very German expression with the literal meaning of “special sausage” or and the figurative meaning of “special treatment”. So receiving the </a:t>
            </a:r>
            <a:r>
              <a:rPr lang="en-GB" sz="1100" kern="1200" dirty="0" err="1" smtClean="0">
                <a:solidFill>
                  <a:schemeClr val="tx1"/>
                </a:solidFill>
                <a:latin typeface="+mn-lt"/>
                <a:ea typeface="+mn-ea"/>
                <a:cs typeface="+mn-cs"/>
              </a:rPr>
              <a:t>Extrawurst</a:t>
            </a:r>
            <a:r>
              <a:rPr lang="en-GB" sz="1100" kern="1200" dirty="0" smtClean="0">
                <a:solidFill>
                  <a:schemeClr val="tx1"/>
                </a:solidFill>
                <a:latin typeface="+mn-lt"/>
                <a:ea typeface="+mn-ea"/>
                <a:cs typeface="+mn-cs"/>
              </a:rPr>
              <a:t> means receiving an extraordinary or special treatment. As I was informed by one of the core organisers of the event:</a:t>
            </a:r>
            <a:endParaRPr lang="en-US" sz="1100" kern="1200" dirty="0" smtClean="0">
              <a:solidFill>
                <a:schemeClr val="tx1"/>
              </a:solidFill>
              <a:latin typeface="+mn-lt"/>
              <a:ea typeface="+mn-ea"/>
              <a:cs typeface="+mn-cs"/>
            </a:endParaRPr>
          </a:p>
          <a:p>
            <a:r>
              <a:rPr lang="en-GB" sz="1100" kern="1200" dirty="0" smtClean="0">
                <a:solidFill>
                  <a:schemeClr val="tx1"/>
                </a:solidFill>
                <a:latin typeface="+mn-lt"/>
                <a:ea typeface="+mn-ea"/>
                <a:cs typeface="+mn-cs"/>
              </a:rPr>
              <a:t> </a:t>
            </a:r>
            <a:endParaRPr lang="en-US" sz="1100" kern="1200" dirty="0" smtClean="0">
              <a:solidFill>
                <a:schemeClr val="tx1"/>
              </a:solidFill>
              <a:latin typeface="+mn-lt"/>
              <a:ea typeface="+mn-ea"/>
              <a:cs typeface="+mn-cs"/>
            </a:endParaRPr>
          </a:p>
          <a:p>
            <a:r>
              <a:rPr lang="en-GB" sz="1100" kern="1200" dirty="0" smtClean="0">
                <a:solidFill>
                  <a:schemeClr val="tx1"/>
                </a:solidFill>
                <a:latin typeface="+mn-lt"/>
                <a:ea typeface="+mn-ea"/>
                <a:cs typeface="+mn-cs"/>
              </a:rPr>
              <a:t>“We played around [with what the] art theme might be, and I think that </a:t>
            </a:r>
            <a:r>
              <a:rPr lang="en-GB" sz="1100" kern="1200" dirty="0" err="1" smtClean="0">
                <a:solidFill>
                  <a:schemeClr val="tx1"/>
                </a:solidFill>
                <a:latin typeface="+mn-lt"/>
                <a:ea typeface="+mn-ea"/>
                <a:cs typeface="+mn-cs"/>
              </a:rPr>
              <a:t>Extrawurst</a:t>
            </a:r>
            <a:r>
              <a:rPr lang="en-GB" sz="1100" kern="1200" dirty="0" smtClean="0">
                <a:solidFill>
                  <a:schemeClr val="tx1"/>
                </a:solidFill>
                <a:latin typeface="+mn-lt"/>
                <a:ea typeface="+mn-ea"/>
                <a:cs typeface="+mn-cs"/>
              </a:rPr>
              <a:t> was something everyone could relate to, you know, in a way. And also I think because Burning Baer compared to the other events is always a little bit special because . . . you get everything, you just need yourself and your creativity, and everything else is provided. So that’s an </a:t>
            </a:r>
            <a:r>
              <a:rPr lang="en-GB" sz="1100" kern="1200" dirty="0" err="1" smtClean="0">
                <a:solidFill>
                  <a:schemeClr val="tx1"/>
                </a:solidFill>
                <a:latin typeface="+mn-lt"/>
                <a:ea typeface="+mn-ea"/>
                <a:cs typeface="+mn-cs"/>
              </a:rPr>
              <a:t>Extrawurst</a:t>
            </a:r>
            <a:r>
              <a:rPr lang="en-GB" sz="1100" kern="1200" dirty="0" smtClean="0">
                <a:solidFill>
                  <a:schemeClr val="tx1"/>
                </a:solidFill>
                <a:latin typeface="+mn-lt"/>
                <a:ea typeface="+mn-ea"/>
                <a:cs typeface="+mn-cs"/>
              </a:rPr>
              <a:t> for everybody.”</a:t>
            </a:r>
            <a:endParaRPr lang="en-US" sz="1100" kern="1200" dirty="0" smtClean="0">
              <a:solidFill>
                <a:schemeClr val="tx1"/>
              </a:solidFill>
              <a:latin typeface="+mn-lt"/>
              <a:ea typeface="+mn-ea"/>
              <a:cs typeface="+mn-cs"/>
            </a:endParaRPr>
          </a:p>
          <a:p>
            <a:r>
              <a:rPr lang="en-GB" sz="1100" kern="1200" dirty="0" smtClean="0">
                <a:solidFill>
                  <a:schemeClr val="tx1"/>
                </a:solidFill>
                <a:latin typeface="+mn-lt"/>
                <a:ea typeface="+mn-ea"/>
                <a:cs typeface="+mn-cs"/>
              </a:rPr>
              <a:t> </a:t>
            </a:r>
            <a:endParaRPr lang="en-US" sz="1100" kern="1200" dirty="0" smtClean="0">
              <a:solidFill>
                <a:schemeClr val="tx1"/>
              </a:solidFill>
              <a:latin typeface="+mn-lt"/>
              <a:ea typeface="+mn-ea"/>
              <a:cs typeface="+mn-cs"/>
            </a:endParaRPr>
          </a:p>
          <a:p>
            <a:r>
              <a:rPr lang="en-GB" sz="1100" kern="1200" dirty="0" smtClean="0">
                <a:solidFill>
                  <a:schemeClr val="tx1"/>
                </a:solidFill>
                <a:latin typeface="+mn-lt"/>
                <a:ea typeface="+mn-ea"/>
                <a:cs typeface="+mn-cs"/>
              </a:rPr>
              <a:t>We can see that artistic expression is strongly emphasised by the organisers, although the principle of self-reliance seems less important here than at outdoor burns. In Germany, another event called “</a:t>
            </a:r>
            <a:r>
              <a:rPr lang="en-GB" sz="1100" kern="1200" dirty="0" err="1" smtClean="0">
                <a:solidFill>
                  <a:schemeClr val="tx1"/>
                </a:solidFill>
                <a:latin typeface="+mn-lt"/>
                <a:ea typeface="+mn-ea"/>
                <a:cs typeface="+mn-cs"/>
              </a:rPr>
              <a:t>Kiez</a:t>
            </a:r>
            <a:r>
              <a:rPr lang="en-GB" sz="1100" kern="1200" dirty="0" smtClean="0">
                <a:solidFill>
                  <a:schemeClr val="tx1"/>
                </a:solidFill>
                <a:latin typeface="+mn-lt"/>
                <a:ea typeface="+mn-ea"/>
                <a:cs typeface="+mn-cs"/>
              </a:rPr>
              <a:t> Burn” near Berlin can be regarded, in the words of an organiser, as the “classical outdoor, blank slate event”. However, Burning Baer is still a Burn event based on the Ten Principles, where participation and co-creation is encouraged.</a:t>
            </a:r>
            <a:endParaRPr lang="en-US" sz="1100" kern="1200" dirty="0" smtClean="0">
              <a:solidFill>
                <a:schemeClr val="tx1"/>
              </a:solidFill>
              <a:latin typeface="+mn-lt"/>
              <a:ea typeface="+mn-ea"/>
              <a:cs typeface="+mn-cs"/>
            </a:endParaRPr>
          </a:p>
          <a:p>
            <a:r>
              <a:rPr lang="en-GB" sz="1100" kern="1200" dirty="0" smtClean="0">
                <a:solidFill>
                  <a:schemeClr val="tx1"/>
                </a:solidFill>
                <a:latin typeface="+mn-lt"/>
                <a:ea typeface="+mn-ea"/>
                <a:cs typeface="+mn-cs"/>
              </a:rPr>
              <a:t> </a:t>
            </a:r>
            <a:endParaRPr lang="en-US" sz="1100" kern="1200" dirty="0" smtClean="0">
              <a:solidFill>
                <a:schemeClr val="tx1"/>
              </a:solidFill>
              <a:latin typeface="+mn-lt"/>
              <a:ea typeface="+mn-ea"/>
              <a:cs typeface="+mn-cs"/>
            </a:endParaRPr>
          </a:p>
          <a:p>
            <a:r>
              <a:rPr lang="en-GB" sz="1100" kern="1200" dirty="0" smtClean="0">
                <a:solidFill>
                  <a:schemeClr val="tx1"/>
                </a:solidFill>
                <a:latin typeface="+mn-lt"/>
                <a:ea typeface="+mn-ea"/>
                <a:cs typeface="+mn-cs"/>
              </a:rPr>
              <a:t>I was able to “test” this by applying for an art grant that was eventually accepted by the org. I proposed to construct a rotating mirror lady with </a:t>
            </a:r>
            <a:r>
              <a:rPr lang="en-GB" sz="1100" i="1" kern="1200" dirty="0" err="1" smtClean="0">
                <a:solidFill>
                  <a:schemeClr val="tx1"/>
                </a:solidFill>
                <a:latin typeface="+mn-lt"/>
                <a:ea typeface="+mn-ea"/>
                <a:cs typeface="+mn-cs"/>
              </a:rPr>
              <a:t>Extrawurst</a:t>
            </a:r>
            <a:r>
              <a:rPr lang="en-GB" sz="1100" kern="1200" dirty="0" smtClean="0">
                <a:solidFill>
                  <a:schemeClr val="tx1"/>
                </a:solidFill>
                <a:latin typeface="+mn-lt"/>
                <a:ea typeface="+mn-ea"/>
                <a:cs typeface="+mn-cs"/>
              </a:rPr>
              <a:t> </a:t>
            </a:r>
            <a:r>
              <a:rPr lang="en-GB" sz="1100" kern="1200" dirty="0" smtClean="0">
                <a:solidFill>
                  <a:schemeClr val="tx1"/>
                </a:solidFill>
                <a:latin typeface="+mn-lt"/>
                <a:ea typeface="+mn-ea"/>
                <a:cs typeface="+mn-cs"/>
              </a:rPr>
              <a:t> arm </a:t>
            </a:r>
            <a:r>
              <a:rPr lang="en-GB" sz="1100" kern="1200" dirty="0" smtClean="0">
                <a:solidFill>
                  <a:schemeClr val="tx1"/>
                </a:solidFill>
                <a:latin typeface="+mn-lt"/>
                <a:ea typeface="+mn-ea"/>
                <a:cs typeface="+mn-cs"/>
              </a:rPr>
              <a:t>attachments composed of toy sausage strings. She performed as a life-size, mutant disco ball illuminating one of the dance floors. She was eventually fitted behind a bar located in the basement of the castle.</a:t>
            </a:r>
            <a:endParaRPr lang="en-US" sz="1100" kern="1200" dirty="0" smtClean="0">
              <a:solidFill>
                <a:schemeClr val="tx1"/>
              </a:solidFill>
              <a:latin typeface="+mn-lt"/>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7" name="Shape 89"/>
          <p:cNvSpPr>
            <a:spLocks noGrp="1" noRot="1" noChangeAspect="1"/>
          </p:cNvSpPr>
          <p:nvPr>
            <p:ph type="sldImg" idx="2"/>
          </p:nvPr>
        </p:nvSpPr>
        <p:spPr>
          <a:ln>
            <a:headEnd/>
            <a:tailEnd/>
          </a:ln>
        </p:spPr>
      </p:sp>
      <p:sp>
        <p:nvSpPr>
          <p:cNvPr id="9218" name="Shape 90"/>
          <p:cNvSpPr txBox="1">
            <a:spLocks noGrp="1"/>
          </p:cNvSpPr>
          <p:nvPr>
            <p:ph type="body" idx="1"/>
          </p:nvPr>
        </p:nvSpPr>
        <p:spPr bwMode="auto">
          <a:noFill/>
        </p:spPr>
        <p:txBody>
          <a:bodyPr vert="horz" wrap="square" numCol="1" compatLnSpc="1">
            <a:prstTxWarp prst="textNoShape">
              <a:avLst/>
            </a:prstTxWarp>
          </a:bodyPr>
          <a:lstStyle/>
          <a:p>
            <a:r>
              <a:rPr lang="en-GB" sz="1100" kern="1200" dirty="0" err="1" smtClean="0">
                <a:solidFill>
                  <a:schemeClr val="tx1"/>
                </a:solidFill>
                <a:latin typeface="+mn-lt"/>
                <a:ea typeface="+mn-ea"/>
                <a:cs typeface="+mn-cs"/>
              </a:rPr>
              <a:t>Midburn</a:t>
            </a:r>
            <a:r>
              <a:rPr lang="en-GB" sz="1100" kern="1200" dirty="0" smtClean="0">
                <a:solidFill>
                  <a:schemeClr val="tx1"/>
                </a:solidFill>
                <a:latin typeface="+mn-lt"/>
                <a:ea typeface="+mn-ea"/>
                <a:cs typeface="+mn-cs"/>
              </a:rPr>
              <a:t> – Participation, Gifting, Sexuality</a:t>
            </a:r>
            <a:endParaRPr lang="en-US" sz="1100" kern="1200" dirty="0" smtClean="0">
              <a:solidFill>
                <a:schemeClr val="tx1"/>
              </a:solidFill>
              <a:latin typeface="+mn-lt"/>
              <a:ea typeface="+mn-ea"/>
              <a:cs typeface="+mn-cs"/>
            </a:endParaRPr>
          </a:p>
          <a:p>
            <a:r>
              <a:rPr lang="en-GB" sz="1100" kern="1200" dirty="0" smtClean="0">
                <a:solidFill>
                  <a:schemeClr val="tx1"/>
                </a:solidFill>
                <a:latin typeface="+mn-lt"/>
                <a:ea typeface="+mn-ea"/>
                <a:cs typeface="+mn-cs"/>
              </a:rPr>
              <a:t> </a:t>
            </a:r>
            <a:endParaRPr lang="en-US" sz="1100" kern="1200" dirty="0" smtClean="0">
              <a:solidFill>
                <a:schemeClr val="tx1"/>
              </a:solidFill>
              <a:latin typeface="+mn-lt"/>
              <a:ea typeface="+mn-ea"/>
              <a:cs typeface="+mn-cs"/>
            </a:endParaRPr>
          </a:p>
          <a:p>
            <a:r>
              <a:rPr lang="en-GB" sz="1100" kern="1200" dirty="0" smtClean="0">
                <a:solidFill>
                  <a:schemeClr val="tx1"/>
                </a:solidFill>
                <a:latin typeface="+mn-lt"/>
                <a:ea typeface="+mn-ea"/>
                <a:cs typeface="+mn-cs"/>
              </a:rPr>
              <a:t>Let’s jump to a very different field environment. </a:t>
            </a:r>
            <a:r>
              <a:rPr lang="en-GB" sz="1100" kern="1200" dirty="0" err="1" smtClean="0">
                <a:solidFill>
                  <a:schemeClr val="tx1"/>
                </a:solidFill>
                <a:latin typeface="+mn-lt"/>
                <a:ea typeface="+mn-ea"/>
                <a:cs typeface="+mn-cs"/>
              </a:rPr>
              <a:t>Midburn</a:t>
            </a:r>
            <a:r>
              <a:rPr lang="en-GB" sz="1100" kern="1200" dirty="0" smtClean="0">
                <a:solidFill>
                  <a:schemeClr val="tx1"/>
                </a:solidFill>
                <a:latin typeface="+mn-lt"/>
                <a:ea typeface="+mn-ea"/>
                <a:cs typeface="+mn-cs"/>
              </a:rPr>
              <a:t>, as we already now, is the main Israeli Burner Event.</a:t>
            </a:r>
            <a:endParaRPr lang="en-US" sz="1100" kern="1200" dirty="0" smtClean="0">
              <a:solidFill>
                <a:schemeClr val="tx1"/>
              </a:solidFill>
              <a:latin typeface="+mn-lt"/>
              <a:ea typeface="+mn-ea"/>
              <a:cs typeface="+mn-cs"/>
            </a:endParaRPr>
          </a:p>
          <a:p>
            <a:r>
              <a:rPr lang="en-GB" sz="1100" kern="1200" dirty="0" smtClean="0">
                <a:solidFill>
                  <a:schemeClr val="tx1"/>
                </a:solidFill>
                <a:latin typeface="+mn-lt"/>
                <a:ea typeface="+mn-ea"/>
                <a:cs typeface="+mn-cs"/>
              </a:rPr>
              <a:t> </a:t>
            </a:r>
            <a:endParaRPr lang="en-US" sz="1100" kern="1200" dirty="0" smtClean="0">
              <a:solidFill>
                <a:schemeClr val="tx1"/>
              </a:solidFill>
              <a:latin typeface="+mn-lt"/>
              <a:ea typeface="+mn-ea"/>
              <a:cs typeface="+mn-cs"/>
            </a:endParaRPr>
          </a:p>
          <a:p>
            <a:r>
              <a:rPr lang="en-GB" sz="1100" kern="1200" dirty="0" smtClean="0">
                <a:solidFill>
                  <a:schemeClr val="tx1"/>
                </a:solidFill>
                <a:latin typeface="+mn-lt"/>
                <a:ea typeface="+mn-ea"/>
                <a:cs typeface="+mn-cs"/>
              </a:rPr>
              <a:t>The example is provided here by an interviewee, </a:t>
            </a:r>
            <a:r>
              <a:rPr lang="en-GB" sz="1100" kern="1200" dirty="0" err="1" smtClean="0">
                <a:solidFill>
                  <a:schemeClr val="tx1"/>
                </a:solidFill>
                <a:latin typeface="+mn-lt"/>
                <a:ea typeface="+mn-ea"/>
                <a:cs typeface="+mn-cs"/>
              </a:rPr>
              <a:t>Nera</a:t>
            </a:r>
            <a:r>
              <a:rPr lang="en-GB" sz="1100" kern="1200" dirty="0" smtClean="0">
                <a:solidFill>
                  <a:schemeClr val="tx1"/>
                </a:solidFill>
                <a:latin typeface="+mn-lt"/>
                <a:ea typeface="+mn-ea"/>
                <a:cs typeface="+mn-cs"/>
              </a:rPr>
              <a:t>. She is a 41 years-old, female Burner who was part of the Free Love camp at </a:t>
            </a:r>
            <a:r>
              <a:rPr lang="en-GB" sz="1100" kern="1200" dirty="0" err="1" smtClean="0">
                <a:solidFill>
                  <a:schemeClr val="tx1"/>
                </a:solidFill>
                <a:latin typeface="+mn-lt"/>
                <a:ea typeface="+mn-ea"/>
                <a:cs typeface="+mn-cs"/>
              </a:rPr>
              <a:t>Midburn</a:t>
            </a:r>
            <a:r>
              <a:rPr lang="en-GB" sz="1100" kern="1200" dirty="0" smtClean="0">
                <a:solidFill>
                  <a:schemeClr val="tx1"/>
                </a:solidFill>
                <a:latin typeface="+mn-lt"/>
                <a:ea typeface="+mn-ea"/>
                <a:cs typeface="+mn-cs"/>
              </a:rPr>
              <a:t>. The camp featured workshops and activities encouraging sexual exploration. They had a Pleasure Dome for sexual activities equipped with mattresses and red lighting.</a:t>
            </a:r>
            <a:endParaRPr lang="en-US" sz="1100" kern="1200" dirty="0" smtClean="0">
              <a:solidFill>
                <a:schemeClr val="tx1"/>
              </a:solidFill>
              <a:latin typeface="+mn-lt"/>
              <a:ea typeface="+mn-ea"/>
              <a:cs typeface="+mn-cs"/>
            </a:endParaRPr>
          </a:p>
          <a:p>
            <a:r>
              <a:rPr lang="en-GB" sz="1100" kern="1200" dirty="0" smtClean="0">
                <a:solidFill>
                  <a:schemeClr val="tx1"/>
                </a:solidFill>
                <a:latin typeface="+mn-lt"/>
                <a:ea typeface="+mn-ea"/>
                <a:cs typeface="+mn-cs"/>
              </a:rPr>
              <a:t> </a:t>
            </a:r>
            <a:endParaRPr lang="en-US" sz="1100" kern="1200" dirty="0" smtClean="0">
              <a:solidFill>
                <a:schemeClr val="tx1"/>
              </a:solidFill>
              <a:latin typeface="+mn-lt"/>
              <a:ea typeface="+mn-ea"/>
              <a:cs typeface="+mn-cs"/>
            </a:endParaRPr>
          </a:p>
          <a:p>
            <a:r>
              <a:rPr lang="en-GB" sz="1100" kern="1200" dirty="0" smtClean="0">
                <a:solidFill>
                  <a:schemeClr val="tx1"/>
                </a:solidFill>
                <a:latin typeface="+mn-lt"/>
                <a:ea typeface="+mn-ea"/>
                <a:cs typeface="+mn-cs"/>
              </a:rPr>
              <a:t>When I asked about co-creation and gifting, </a:t>
            </a:r>
            <a:r>
              <a:rPr lang="en-GB" sz="1100" kern="1200" dirty="0" err="1" smtClean="0">
                <a:solidFill>
                  <a:schemeClr val="tx1"/>
                </a:solidFill>
                <a:latin typeface="+mn-lt"/>
                <a:ea typeface="+mn-ea"/>
                <a:cs typeface="+mn-cs"/>
              </a:rPr>
              <a:t>Nera</a:t>
            </a:r>
            <a:r>
              <a:rPr lang="en-GB" sz="1100" kern="1200" dirty="0" smtClean="0">
                <a:solidFill>
                  <a:schemeClr val="tx1"/>
                </a:solidFill>
                <a:latin typeface="+mn-lt"/>
                <a:ea typeface="+mn-ea"/>
                <a:cs typeface="+mn-cs"/>
              </a:rPr>
              <a:t> mentioned a workshop she organised on sexuality and self-expression. The workshop took place first at </a:t>
            </a:r>
            <a:r>
              <a:rPr lang="en-GB" sz="1100" kern="1200" dirty="0" err="1" smtClean="0">
                <a:solidFill>
                  <a:schemeClr val="tx1"/>
                </a:solidFill>
                <a:latin typeface="+mn-lt"/>
                <a:ea typeface="+mn-ea"/>
                <a:cs typeface="+mn-cs"/>
              </a:rPr>
              <a:t>Midburn</a:t>
            </a:r>
            <a:r>
              <a:rPr lang="en-GB" sz="1100" kern="1200" dirty="0" smtClean="0">
                <a:solidFill>
                  <a:schemeClr val="tx1"/>
                </a:solidFill>
                <a:latin typeface="+mn-lt"/>
                <a:ea typeface="+mn-ea"/>
                <a:cs typeface="+mn-cs"/>
              </a:rPr>
              <a:t>, and she also took it to Nowhere in Spain.</a:t>
            </a:r>
            <a:endParaRPr lang="en-US" sz="1100" kern="1200" dirty="0" smtClean="0">
              <a:solidFill>
                <a:schemeClr val="tx1"/>
              </a:solidFill>
              <a:latin typeface="+mn-lt"/>
              <a:ea typeface="+mn-ea"/>
              <a:cs typeface="+mn-cs"/>
            </a:endParaRPr>
          </a:p>
          <a:p>
            <a:r>
              <a:rPr lang="en-GB" sz="1100" kern="1200" dirty="0" smtClean="0">
                <a:solidFill>
                  <a:schemeClr val="tx1"/>
                </a:solidFill>
                <a:latin typeface="+mn-lt"/>
                <a:ea typeface="+mn-ea"/>
                <a:cs typeface="+mn-cs"/>
              </a:rPr>
              <a:t> </a:t>
            </a:r>
            <a:endParaRPr lang="en-US" sz="1100" kern="1200" dirty="0" smtClean="0">
              <a:solidFill>
                <a:schemeClr val="tx1"/>
              </a:solidFill>
              <a:latin typeface="+mn-lt"/>
              <a:ea typeface="+mn-ea"/>
              <a:cs typeface="+mn-cs"/>
            </a:endParaRPr>
          </a:p>
          <a:p>
            <a:r>
              <a:rPr lang="en-GB" sz="1100" kern="1200" dirty="0" err="1" smtClean="0">
                <a:solidFill>
                  <a:schemeClr val="tx1"/>
                </a:solidFill>
                <a:latin typeface="+mn-lt"/>
                <a:ea typeface="+mn-ea"/>
                <a:cs typeface="+mn-cs"/>
              </a:rPr>
              <a:t>Nera</a:t>
            </a:r>
            <a:r>
              <a:rPr lang="en-GB" sz="1100" kern="1200" dirty="0" smtClean="0">
                <a:solidFill>
                  <a:schemeClr val="tx1"/>
                </a:solidFill>
                <a:latin typeface="+mn-lt"/>
                <a:ea typeface="+mn-ea"/>
                <a:cs typeface="+mn-cs"/>
              </a:rPr>
              <a:t>: Gifting workshops and all this stuff. Yes, I did also a workshop in my camp. . . And I’m </a:t>
            </a:r>
            <a:r>
              <a:rPr lang="en-GB" sz="1100" kern="1200" dirty="0" err="1" smtClean="0">
                <a:solidFill>
                  <a:schemeClr val="tx1"/>
                </a:solidFill>
                <a:latin typeface="+mn-lt"/>
                <a:ea typeface="+mn-ea"/>
                <a:cs typeface="+mn-cs"/>
              </a:rPr>
              <a:t>gonna</a:t>
            </a:r>
            <a:r>
              <a:rPr lang="en-GB" sz="1100" kern="1200" dirty="0" smtClean="0">
                <a:solidFill>
                  <a:schemeClr val="tx1"/>
                </a:solidFill>
                <a:latin typeface="+mn-lt"/>
                <a:ea typeface="+mn-ea"/>
                <a:cs typeface="+mn-cs"/>
              </a:rPr>
              <a:t> do it also—gifting [</a:t>
            </a:r>
            <a:r>
              <a:rPr lang="en-GB" sz="1100" kern="1200" dirty="0" err="1" smtClean="0">
                <a:solidFill>
                  <a:schemeClr val="tx1"/>
                </a:solidFill>
                <a:latin typeface="+mn-lt"/>
                <a:ea typeface="+mn-ea"/>
                <a:cs typeface="+mn-cs"/>
              </a:rPr>
              <a:t>i</a:t>
            </a:r>
            <a:r>
              <a:rPr lang="en-GB" sz="1100" kern="1200" dirty="0" smtClean="0">
                <a:solidFill>
                  <a:schemeClr val="tx1"/>
                </a:solidFill>
                <a:latin typeface="+mn-lt"/>
                <a:ea typeface="+mn-ea"/>
                <a:cs typeface="+mn-cs"/>
              </a:rPr>
              <a:t>]t at Nowhere. . . . My workshop is about—how I call it—take out your inner voice. When you are in a sexual intercourse, people are not really making noises, and they are really quiet. . . I’m </a:t>
            </a:r>
            <a:r>
              <a:rPr lang="en-GB" sz="1100" kern="1200" dirty="0" err="1" smtClean="0">
                <a:solidFill>
                  <a:schemeClr val="tx1"/>
                </a:solidFill>
                <a:latin typeface="+mn-lt"/>
                <a:ea typeface="+mn-ea"/>
                <a:cs typeface="+mn-cs"/>
              </a:rPr>
              <a:t>gonna</a:t>
            </a:r>
            <a:r>
              <a:rPr lang="en-GB" sz="1100" kern="1200" dirty="0" smtClean="0">
                <a:solidFill>
                  <a:schemeClr val="tx1"/>
                </a:solidFill>
                <a:latin typeface="+mn-lt"/>
                <a:ea typeface="+mn-ea"/>
                <a:cs typeface="+mn-cs"/>
              </a:rPr>
              <a:t> do a workshop to make them a little bit louder. . . It really worked in </a:t>
            </a:r>
            <a:r>
              <a:rPr lang="en-GB" sz="1100" kern="1200" dirty="0" err="1" smtClean="0">
                <a:solidFill>
                  <a:schemeClr val="tx1"/>
                </a:solidFill>
                <a:latin typeface="+mn-lt"/>
                <a:ea typeface="+mn-ea"/>
                <a:cs typeface="+mn-cs"/>
              </a:rPr>
              <a:t>Midburn</a:t>
            </a:r>
            <a:r>
              <a:rPr lang="en-GB" sz="1100" kern="1200" dirty="0" smtClean="0">
                <a:solidFill>
                  <a:schemeClr val="tx1"/>
                </a:solidFill>
                <a:latin typeface="+mn-lt"/>
                <a:ea typeface="+mn-ea"/>
                <a:cs typeface="+mn-cs"/>
              </a:rPr>
              <a:t> with the Israelis. . . . . The people were getting naked . . . touching each other in the intimate areas. Also they didn’t fear about [what] they first thought uncomfortable: to be in the [Pleasure] dome with naked people. I do it with couples [who are in a long-term relationships]. . . because it will be much more intimate and opened.</a:t>
            </a:r>
            <a:endParaRPr lang="en-US" sz="1100" kern="1200" dirty="0" smtClean="0">
              <a:solidFill>
                <a:schemeClr val="tx1"/>
              </a:solidFill>
              <a:latin typeface="+mn-lt"/>
              <a:ea typeface="+mn-ea"/>
              <a:cs typeface="+mn-cs"/>
            </a:endParaRPr>
          </a:p>
          <a:p>
            <a:r>
              <a:rPr lang="en-GB" sz="1100" kern="1200" dirty="0" smtClean="0">
                <a:solidFill>
                  <a:schemeClr val="tx1"/>
                </a:solidFill>
                <a:latin typeface="+mn-lt"/>
                <a:ea typeface="+mn-ea"/>
                <a:cs typeface="+mn-cs"/>
              </a:rPr>
              <a:t> </a:t>
            </a:r>
            <a:endParaRPr lang="en-US" sz="1100" kern="1200" dirty="0" smtClean="0">
              <a:solidFill>
                <a:schemeClr val="tx1"/>
              </a:solidFill>
              <a:latin typeface="+mn-lt"/>
              <a:ea typeface="+mn-ea"/>
              <a:cs typeface="+mn-cs"/>
            </a:endParaRPr>
          </a:p>
          <a:p>
            <a:r>
              <a:rPr lang="en-GB" sz="1100" kern="1200" dirty="0" smtClean="0">
                <a:solidFill>
                  <a:schemeClr val="tx1"/>
                </a:solidFill>
                <a:latin typeface="+mn-lt"/>
                <a:ea typeface="+mn-ea"/>
                <a:cs typeface="+mn-cs"/>
              </a:rPr>
              <a:t>According to </a:t>
            </a:r>
            <a:r>
              <a:rPr lang="en-GB" sz="1100" kern="1200" dirty="0" err="1" smtClean="0">
                <a:solidFill>
                  <a:schemeClr val="tx1"/>
                </a:solidFill>
                <a:latin typeface="+mn-lt"/>
                <a:ea typeface="+mn-ea"/>
                <a:cs typeface="+mn-cs"/>
              </a:rPr>
              <a:t>Nera</a:t>
            </a:r>
            <a:r>
              <a:rPr lang="en-GB" sz="1100" kern="1200" dirty="0" smtClean="0">
                <a:solidFill>
                  <a:schemeClr val="tx1"/>
                </a:solidFill>
                <a:latin typeface="+mn-lt"/>
                <a:ea typeface="+mn-ea"/>
                <a:cs typeface="+mn-cs"/>
              </a:rPr>
              <a:t>, the workshop is a </a:t>
            </a:r>
            <a:r>
              <a:rPr lang="en-GB" sz="1100" i="1" kern="1200" dirty="0" smtClean="0">
                <a:solidFill>
                  <a:schemeClr val="tx1"/>
                </a:solidFill>
                <a:latin typeface="+mn-lt"/>
                <a:ea typeface="+mn-ea"/>
                <a:cs typeface="+mn-cs"/>
              </a:rPr>
              <a:t>gift</a:t>
            </a:r>
            <a:r>
              <a:rPr lang="en-GB" sz="1100" kern="1200" dirty="0" smtClean="0">
                <a:solidFill>
                  <a:schemeClr val="tx1"/>
                </a:solidFill>
                <a:latin typeface="+mn-lt"/>
                <a:ea typeface="+mn-ea"/>
                <a:cs typeface="+mn-cs"/>
              </a:rPr>
              <a:t> for the community, which may potentially enrich and improve the sex life of established couples. Besides gifting, some other Principles that come into play in this fragment are: </a:t>
            </a:r>
            <a:r>
              <a:rPr lang="en-GB" sz="1100" kern="1200" dirty="0" smtClean="0">
                <a:solidFill>
                  <a:schemeClr val="tx1"/>
                </a:solidFill>
                <a:latin typeface="+mn-lt"/>
                <a:ea typeface="+mn-ea"/>
                <a:cs typeface="+mn-cs"/>
              </a:rPr>
              <a:t>Radical</a:t>
            </a:r>
            <a:r>
              <a:rPr lang="en-GB" sz="1100" kern="1200" baseline="0" dirty="0" smtClean="0">
                <a:solidFill>
                  <a:schemeClr val="tx1"/>
                </a:solidFill>
                <a:latin typeface="+mn-lt"/>
                <a:ea typeface="+mn-ea"/>
                <a:cs typeface="+mn-cs"/>
              </a:rPr>
              <a:t> S</a:t>
            </a:r>
            <a:r>
              <a:rPr lang="en-GB" sz="1100" kern="1200" dirty="0" smtClean="0">
                <a:solidFill>
                  <a:schemeClr val="tx1"/>
                </a:solidFill>
                <a:latin typeface="+mn-lt"/>
                <a:ea typeface="+mn-ea"/>
                <a:cs typeface="+mn-cs"/>
              </a:rPr>
              <a:t>elf-expression </a:t>
            </a:r>
            <a:r>
              <a:rPr lang="en-GB" sz="1100" kern="1200" dirty="0" smtClean="0">
                <a:solidFill>
                  <a:schemeClr val="tx1"/>
                </a:solidFill>
                <a:latin typeface="+mn-lt"/>
                <a:ea typeface="+mn-ea"/>
                <a:cs typeface="+mn-cs"/>
              </a:rPr>
              <a:t>(in terms of sexual self-expression) and </a:t>
            </a:r>
            <a:r>
              <a:rPr lang="en-GB" sz="1100" kern="1200" dirty="0" smtClean="0">
                <a:solidFill>
                  <a:schemeClr val="tx1"/>
                </a:solidFill>
                <a:latin typeface="+mn-lt"/>
                <a:ea typeface="+mn-ea"/>
                <a:cs typeface="+mn-cs"/>
              </a:rPr>
              <a:t>Communal</a:t>
            </a:r>
            <a:r>
              <a:rPr lang="en-GB" sz="1100" kern="1200" baseline="0" dirty="0" smtClean="0">
                <a:solidFill>
                  <a:schemeClr val="tx1"/>
                </a:solidFill>
                <a:latin typeface="+mn-lt"/>
                <a:ea typeface="+mn-ea"/>
                <a:cs typeface="+mn-cs"/>
              </a:rPr>
              <a:t> Effort </a:t>
            </a:r>
            <a:r>
              <a:rPr lang="en-GB" sz="1100" kern="1200" dirty="0" smtClean="0">
                <a:solidFill>
                  <a:schemeClr val="tx1"/>
                </a:solidFill>
                <a:latin typeface="+mn-lt"/>
                <a:ea typeface="+mn-ea"/>
                <a:cs typeface="+mn-cs"/>
              </a:rPr>
              <a:t>(being </a:t>
            </a:r>
            <a:r>
              <a:rPr lang="en-GB" sz="1100" kern="1200" dirty="0" smtClean="0">
                <a:solidFill>
                  <a:schemeClr val="tx1"/>
                </a:solidFill>
                <a:latin typeface="+mn-lt"/>
                <a:ea typeface="+mn-ea"/>
                <a:cs typeface="+mn-cs"/>
              </a:rPr>
              <a:t>together with other naked Burners in the Dome proves to be a comfortable experience).</a:t>
            </a:r>
            <a:endParaRPr lang="en-US" sz="1100" kern="1200" dirty="0" smtClean="0">
              <a:solidFill>
                <a:schemeClr val="tx1"/>
              </a:solidFill>
              <a:latin typeface="+mn-lt"/>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7" name="Shape 89"/>
          <p:cNvSpPr>
            <a:spLocks noGrp="1" noRot="1" noChangeAspect="1"/>
          </p:cNvSpPr>
          <p:nvPr>
            <p:ph type="sldImg" idx="2"/>
          </p:nvPr>
        </p:nvSpPr>
        <p:spPr>
          <a:ln>
            <a:headEnd/>
            <a:tailEnd/>
          </a:ln>
        </p:spPr>
      </p:sp>
      <p:sp>
        <p:nvSpPr>
          <p:cNvPr id="9218" name="Shape 90"/>
          <p:cNvSpPr txBox="1">
            <a:spLocks noGrp="1"/>
          </p:cNvSpPr>
          <p:nvPr>
            <p:ph type="body" idx="1"/>
          </p:nvPr>
        </p:nvSpPr>
        <p:spPr bwMode="auto">
          <a:noFill/>
        </p:spPr>
        <p:txBody>
          <a:bodyPr vert="horz" wrap="square" numCol="1" compatLnSpc="1">
            <a:prstTxWarp prst="textNoShape">
              <a:avLst/>
            </a:prstTxWarp>
          </a:bodyPr>
          <a:lstStyle/>
          <a:p>
            <a:r>
              <a:rPr lang="en-GB" sz="1100" kern="1200" dirty="0" smtClean="0">
                <a:solidFill>
                  <a:schemeClr val="tx1"/>
                </a:solidFill>
                <a:latin typeface="+mn-lt"/>
                <a:ea typeface="+mn-ea"/>
                <a:cs typeface="+mn-cs"/>
              </a:rPr>
              <a:t>Berlin – Principles in Daily Life</a:t>
            </a:r>
            <a:endParaRPr lang="en-US" sz="1100" kern="1200" dirty="0" smtClean="0">
              <a:solidFill>
                <a:schemeClr val="tx1"/>
              </a:solidFill>
              <a:latin typeface="+mn-lt"/>
              <a:ea typeface="+mn-ea"/>
              <a:cs typeface="+mn-cs"/>
            </a:endParaRPr>
          </a:p>
          <a:p>
            <a:r>
              <a:rPr lang="en-GB" sz="1100" kern="1200" dirty="0" smtClean="0">
                <a:solidFill>
                  <a:schemeClr val="tx1"/>
                </a:solidFill>
                <a:latin typeface="+mn-lt"/>
                <a:ea typeface="+mn-ea"/>
                <a:cs typeface="+mn-cs"/>
              </a:rPr>
              <a:t> </a:t>
            </a:r>
            <a:endParaRPr lang="en-US" sz="1100" kern="1200" dirty="0" smtClean="0">
              <a:solidFill>
                <a:schemeClr val="tx1"/>
              </a:solidFill>
              <a:latin typeface="+mn-lt"/>
              <a:ea typeface="+mn-ea"/>
              <a:cs typeface="+mn-cs"/>
            </a:endParaRPr>
          </a:p>
          <a:p>
            <a:r>
              <a:rPr lang="en-GB" sz="1100" kern="1200" dirty="0" smtClean="0">
                <a:solidFill>
                  <a:schemeClr val="tx1"/>
                </a:solidFill>
                <a:latin typeface="+mn-lt"/>
                <a:ea typeface="+mn-ea"/>
                <a:cs typeface="+mn-cs"/>
              </a:rPr>
              <a:t>Finally, my last example relates to environmental responsibility and de-</a:t>
            </a:r>
            <a:r>
              <a:rPr lang="en-GB" sz="1100" kern="1200" dirty="0" err="1" smtClean="0">
                <a:solidFill>
                  <a:schemeClr val="tx1"/>
                </a:solidFill>
                <a:latin typeface="+mn-lt"/>
                <a:ea typeface="+mn-ea"/>
                <a:cs typeface="+mn-cs"/>
              </a:rPr>
              <a:t>mooping</a:t>
            </a:r>
            <a:r>
              <a:rPr lang="en-GB" sz="1100" kern="1200" dirty="0" smtClean="0">
                <a:solidFill>
                  <a:schemeClr val="tx1"/>
                </a:solidFill>
                <a:latin typeface="+mn-lt"/>
                <a:ea typeface="+mn-ea"/>
                <a:cs typeface="+mn-cs"/>
              </a:rPr>
              <a:t> in daily life.</a:t>
            </a:r>
            <a:endParaRPr lang="en-US" sz="1100" kern="1200" dirty="0" smtClean="0">
              <a:solidFill>
                <a:schemeClr val="tx1"/>
              </a:solidFill>
              <a:latin typeface="+mn-lt"/>
              <a:ea typeface="+mn-ea"/>
              <a:cs typeface="+mn-cs"/>
            </a:endParaRPr>
          </a:p>
          <a:p>
            <a:r>
              <a:rPr lang="en-GB" sz="1100" kern="1200" dirty="0" smtClean="0">
                <a:solidFill>
                  <a:schemeClr val="tx1"/>
                </a:solidFill>
                <a:latin typeface="+mn-lt"/>
                <a:ea typeface="+mn-ea"/>
                <a:cs typeface="+mn-cs"/>
              </a:rPr>
              <a:t> </a:t>
            </a:r>
            <a:endParaRPr lang="en-US" sz="1100" kern="1200" dirty="0" smtClean="0">
              <a:solidFill>
                <a:schemeClr val="tx1"/>
              </a:solidFill>
              <a:latin typeface="+mn-lt"/>
              <a:ea typeface="+mn-ea"/>
              <a:cs typeface="+mn-cs"/>
            </a:endParaRPr>
          </a:p>
          <a:p>
            <a:r>
              <a:rPr lang="en-GB" sz="1100" kern="1200" dirty="0" smtClean="0">
                <a:solidFill>
                  <a:schemeClr val="tx1"/>
                </a:solidFill>
                <a:latin typeface="+mn-lt"/>
                <a:ea typeface="+mn-ea"/>
                <a:cs typeface="+mn-cs"/>
              </a:rPr>
              <a:t>David (31) is one of the respondents of my fieldwork in Germany. He noted the following when I talked with him in July:</a:t>
            </a:r>
            <a:endParaRPr lang="en-US" sz="1100" kern="1200" dirty="0" smtClean="0">
              <a:solidFill>
                <a:schemeClr val="tx1"/>
              </a:solidFill>
              <a:latin typeface="+mn-lt"/>
              <a:ea typeface="+mn-ea"/>
              <a:cs typeface="+mn-cs"/>
            </a:endParaRPr>
          </a:p>
          <a:p>
            <a:r>
              <a:rPr lang="en-GB" sz="1100" kern="1200" dirty="0" smtClean="0">
                <a:solidFill>
                  <a:schemeClr val="tx1"/>
                </a:solidFill>
                <a:latin typeface="+mn-lt"/>
                <a:ea typeface="+mn-ea"/>
                <a:cs typeface="+mn-cs"/>
              </a:rPr>
              <a:t> </a:t>
            </a:r>
            <a:endParaRPr lang="en-US" sz="1100" kern="1200" dirty="0" smtClean="0">
              <a:solidFill>
                <a:schemeClr val="tx1"/>
              </a:solidFill>
              <a:latin typeface="+mn-lt"/>
              <a:ea typeface="+mn-ea"/>
              <a:cs typeface="+mn-cs"/>
            </a:endParaRPr>
          </a:p>
          <a:p>
            <a:r>
              <a:rPr lang="en-GB" sz="1100" kern="1200" dirty="0" smtClean="0">
                <a:solidFill>
                  <a:schemeClr val="tx1"/>
                </a:solidFill>
                <a:latin typeface="+mn-lt"/>
                <a:ea typeface="+mn-ea"/>
                <a:cs typeface="+mn-cs"/>
              </a:rPr>
              <a:t>“Just last week I was [at] the lake, and I went outside of the water to talk on the phone, with headphones. And while I was talking . . . I just saw all kind of trash, so I just started to pick it up. So I’m not saying that the Burner’s job is to pick up trash, to make it clean. . . . It's not that we go and clean after the people. We should educate the people not to make it dirty and not to leave a trace. . . . Maybe we can go to the park, have a team that [cleans cigarette butts for example], but also as a little demonstration we give flyers to the people and explain it to them.”</a:t>
            </a:r>
            <a:endParaRPr lang="en-US" sz="1100" kern="1200" dirty="0" smtClean="0">
              <a:solidFill>
                <a:schemeClr val="tx1"/>
              </a:solidFill>
              <a:latin typeface="+mn-lt"/>
              <a:ea typeface="+mn-ea"/>
              <a:cs typeface="+mn-cs"/>
            </a:endParaRPr>
          </a:p>
          <a:p>
            <a:r>
              <a:rPr lang="en-GB" sz="1100" kern="1200" dirty="0" smtClean="0">
                <a:solidFill>
                  <a:schemeClr val="tx1"/>
                </a:solidFill>
                <a:latin typeface="+mn-lt"/>
                <a:ea typeface="+mn-ea"/>
                <a:cs typeface="+mn-cs"/>
              </a:rPr>
              <a:t> </a:t>
            </a:r>
            <a:endParaRPr lang="en-US" sz="1100" kern="1200" dirty="0" smtClean="0">
              <a:solidFill>
                <a:schemeClr val="tx1"/>
              </a:solidFill>
              <a:latin typeface="+mn-lt"/>
              <a:ea typeface="+mn-ea"/>
              <a:cs typeface="+mn-cs"/>
            </a:endParaRPr>
          </a:p>
          <a:p>
            <a:r>
              <a:rPr lang="en-GB" sz="1100" kern="1200" dirty="0" smtClean="0">
                <a:solidFill>
                  <a:schemeClr val="tx1"/>
                </a:solidFill>
                <a:latin typeface="+mn-lt"/>
                <a:ea typeface="+mn-ea"/>
                <a:cs typeface="+mn-cs"/>
              </a:rPr>
              <a:t>Kick Butts Event</a:t>
            </a:r>
            <a:endParaRPr lang="en-US" sz="1100" kern="1200" dirty="0" smtClean="0">
              <a:solidFill>
                <a:schemeClr val="tx1"/>
              </a:solidFill>
              <a:latin typeface="+mn-lt"/>
              <a:ea typeface="+mn-ea"/>
              <a:cs typeface="+mn-cs"/>
            </a:endParaRPr>
          </a:p>
          <a:p>
            <a:r>
              <a:rPr lang="en-GB" sz="1100" kern="1200" dirty="0" smtClean="0">
                <a:solidFill>
                  <a:schemeClr val="tx1"/>
                </a:solidFill>
                <a:latin typeface="+mn-lt"/>
                <a:ea typeface="+mn-ea"/>
                <a:cs typeface="+mn-cs"/>
              </a:rPr>
              <a:t> </a:t>
            </a:r>
            <a:endParaRPr lang="en-US" sz="1100" kern="1200" dirty="0" smtClean="0">
              <a:solidFill>
                <a:schemeClr val="tx1"/>
              </a:solidFill>
              <a:latin typeface="+mn-lt"/>
              <a:ea typeface="+mn-ea"/>
              <a:cs typeface="+mn-cs"/>
            </a:endParaRPr>
          </a:p>
          <a:p>
            <a:r>
              <a:rPr lang="en-GB" sz="1100" kern="1200" dirty="0" smtClean="0">
                <a:solidFill>
                  <a:schemeClr val="tx1"/>
                </a:solidFill>
                <a:latin typeface="+mn-lt"/>
                <a:ea typeface="+mn-ea"/>
                <a:cs typeface="+mn-cs"/>
              </a:rPr>
              <a:t>The interviewee has recently organised two events based on these ideas. These </a:t>
            </a:r>
            <a:r>
              <a:rPr lang="en-GB" sz="1100" kern="1200" dirty="0" smtClean="0">
                <a:solidFill>
                  <a:schemeClr val="tx1"/>
                </a:solidFill>
                <a:latin typeface="+mn-lt"/>
                <a:ea typeface="+mn-ea"/>
                <a:cs typeface="+mn-cs"/>
              </a:rPr>
              <a:t>were called </a:t>
            </a:r>
            <a:r>
              <a:rPr lang="en-GB" sz="1100" kern="1200" dirty="0" smtClean="0">
                <a:solidFill>
                  <a:schemeClr val="tx1"/>
                </a:solidFill>
                <a:latin typeface="+mn-lt"/>
                <a:ea typeface="+mn-ea"/>
                <a:cs typeface="+mn-cs"/>
              </a:rPr>
              <a:t>Kick Butts #1 and #2, focused on cleaning up cigarette butts and raising awareness to MOOP in Berlin parks. At the second edition, in the words of David:</a:t>
            </a:r>
            <a:endParaRPr lang="en-US" sz="1100" kern="1200" dirty="0" smtClean="0">
              <a:solidFill>
                <a:schemeClr val="tx1"/>
              </a:solidFill>
              <a:latin typeface="+mn-lt"/>
              <a:ea typeface="+mn-ea"/>
              <a:cs typeface="+mn-cs"/>
            </a:endParaRPr>
          </a:p>
          <a:p>
            <a:r>
              <a:rPr lang="en-GB" sz="1100" kern="1200" dirty="0" smtClean="0">
                <a:solidFill>
                  <a:schemeClr val="tx1"/>
                </a:solidFill>
                <a:latin typeface="+mn-lt"/>
                <a:ea typeface="+mn-ea"/>
                <a:cs typeface="+mn-cs"/>
              </a:rPr>
              <a:t> </a:t>
            </a:r>
            <a:endParaRPr lang="en-US" sz="1100" kern="1200" dirty="0" smtClean="0">
              <a:solidFill>
                <a:schemeClr val="tx1"/>
              </a:solidFill>
              <a:latin typeface="+mn-lt"/>
              <a:ea typeface="+mn-ea"/>
              <a:cs typeface="+mn-cs"/>
            </a:endParaRPr>
          </a:p>
          <a:p>
            <a:r>
              <a:rPr lang="en-GB" sz="1100" kern="1200" dirty="0" smtClean="0">
                <a:solidFill>
                  <a:schemeClr val="tx1"/>
                </a:solidFill>
                <a:latin typeface="+mn-lt"/>
                <a:ea typeface="+mn-ea"/>
                <a:cs typeface="+mn-cs"/>
              </a:rPr>
              <a:t>“There were like 10 people, one of them was a person who simply saw us during our first event, that was really cool, and we received a lot of other positive responses.”</a:t>
            </a:r>
            <a:endParaRPr lang="en-US" sz="1100" kern="1200" dirty="0" smtClean="0">
              <a:solidFill>
                <a:schemeClr val="tx1"/>
              </a:solidFill>
              <a:latin typeface="+mn-lt"/>
              <a:ea typeface="+mn-ea"/>
              <a:cs typeface="+mn-cs"/>
            </a:endParaRPr>
          </a:p>
          <a:p>
            <a:r>
              <a:rPr lang="en-GB" sz="1100" kern="1200" dirty="0" smtClean="0">
                <a:solidFill>
                  <a:schemeClr val="tx1"/>
                </a:solidFill>
                <a:latin typeface="+mn-lt"/>
                <a:ea typeface="+mn-ea"/>
                <a:cs typeface="+mn-cs"/>
              </a:rPr>
              <a:t> </a:t>
            </a:r>
            <a:endParaRPr lang="en-US" sz="1100" kern="1200" dirty="0" smtClean="0">
              <a:solidFill>
                <a:schemeClr val="tx1"/>
              </a:solidFill>
              <a:latin typeface="+mn-lt"/>
              <a:ea typeface="+mn-ea"/>
              <a:cs typeface="+mn-cs"/>
            </a:endParaRPr>
          </a:p>
          <a:p>
            <a:r>
              <a:rPr lang="en-GB" sz="1100" kern="1200" dirty="0" smtClean="0">
                <a:solidFill>
                  <a:schemeClr val="tx1"/>
                </a:solidFill>
                <a:latin typeface="+mn-lt"/>
                <a:ea typeface="+mn-ea"/>
                <a:cs typeface="+mn-cs"/>
              </a:rPr>
              <a:t>Here again we can relate back to the survey results, in particular to categories such as “Ecological Consciousness”, “Spreading the Word” and “Improvement of Society”.</a:t>
            </a:r>
            <a:endParaRPr lang="en-US" sz="1100" kern="1200" dirty="0" smtClean="0">
              <a:solidFill>
                <a:schemeClr val="tx1"/>
              </a:solidFill>
              <a:latin typeface="+mn-lt"/>
              <a:ea typeface="+mn-ea"/>
              <a:cs typeface="+mn-cs"/>
            </a:endParaRPr>
          </a:p>
          <a:p>
            <a:r>
              <a:rPr lang="en-GB" sz="1100" kern="1200" dirty="0" smtClean="0">
                <a:solidFill>
                  <a:schemeClr val="tx1"/>
                </a:solidFill>
                <a:latin typeface="+mn-lt"/>
                <a:ea typeface="+mn-ea"/>
                <a:cs typeface="+mn-cs"/>
              </a:rPr>
              <a:t> </a:t>
            </a:r>
            <a:endParaRPr lang="en-GB" sz="1100" kern="1200" dirty="0" smtClean="0">
              <a:solidFill>
                <a:schemeClr val="tx1"/>
              </a:solidFill>
              <a:latin typeface="+mn-lt"/>
              <a:ea typeface="+mn-ea"/>
              <a:cs typeface="+mn-cs"/>
            </a:endParaRPr>
          </a:p>
          <a:p>
            <a:r>
              <a:rPr lang="en-GB" sz="1100" kern="1200" dirty="0" smtClean="0">
                <a:solidFill>
                  <a:schemeClr val="tx1"/>
                </a:solidFill>
                <a:latin typeface="+mn-lt"/>
                <a:ea typeface="+mn-ea"/>
                <a:cs typeface="+mn-cs"/>
              </a:rPr>
              <a:t>------------------------------------</a:t>
            </a:r>
          </a:p>
          <a:p>
            <a:endParaRPr lang="en-US" sz="1100" kern="1200" dirty="0" smtClean="0">
              <a:solidFill>
                <a:schemeClr val="tx1"/>
              </a:solidFill>
              <a:latin typeface="+mn-lt"/>
              <a:ea typeface="+mn-ea"/>
              <a:cs typeface="+mn-cs"/>
            </a:endParaRPr>
          </a:p>
          <a:p>
            <a:r>
              <a:rPr lang="en-GB" sz="1100" kern="1200" dirty="0" smtClean="0">
                <a:solidFill>
                  <a:schemeClr val="tx1"/>
                </a:solidFill>
                <a:latin typeface="+mn-lt"/>
                <a:ea typeface="+mn-ea"/>
                <a:cs typeface="+mn-cs"/>
              </a:rPr>
              <a:t>These are only a few examples from my field material that relate back to the survey results. Together they compose the empirical element of our ongoing research.</a:t>
            </a:r>
            <a:endParaRPr lang="en-US" sz="1100" kern="1200" dirty="0" smtClean="0">
              <a:solidFill>
                <a:schemeClr val="tx1"/>
              </a:solidFill>
              <a:latin typeface="+mn-lt"/>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1" y="0"/>
            <a:ext cx="9143999" cy="385157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2516886"/>
            <a:ext cx="8077200" cy="1255014"/>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371600"/>
            <a:ext cx="8077200" cy="1124712"/>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pPr/>
              <a:t>12/13/2018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a:p>
        </p:txBody>
      </p:sp>
      <p:sp>
        <p:nvSpPr>
          <p:cNvPr id="10" name="Rectangle 9"/>
          <p:cNvSpPr/>
          <p:nvPr/>
        </p:nvSpPr>
        <p:spPr bwMode="invGray">
          <a:xfrm>
            <a:off x="0" y="3846251"/>
            <a:ext cx="9144000" cy="3429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pPr/>
              <a:t>12/13/2018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51435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8" y="0"/>
            <a:ext cx="2514601" cy="51435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05980"/>
            <a:ext cx="1905000" cy="4388644"/>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28600"/>
            <a:ext cx="6019800" cy="4388644"/>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pPr/>
              <a:t>12/13/2018</a:t>
            </a:fld>
            <a:endParaRPr lang="en-US"/>
          </a:p>
        </p:txBody>
      </p:sp>
      <p:sp>
        <p:nvSpPr>
          <p:cNvPr id="5" name="Footer Placeholder 4"/>
          <p:cNvSpPr>
            <a:spLocks noGrp="1"/>
          </p:cNvSpPr>
          <p:nvPr>
            <p:ph type="ftr" sz="quarter" idx="11"/>
          </p:nvPr>
        </p:nvSpPr>
        <p:spPr>
          <a:xfrm>
            <a:off x="2640597" y="4783095"/>
            <a:ext cx="3836404" cy="273844"/>
          </a:xfrm>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36"/>
        <p:cNvGrpSpPr/>
        <p:nvPr/>
      </p:nvGrpSpPr>
      <p:grpSpPr>
        <a:xfrm>
          <a:off x="0" y="0"/>
          <a:ext cx="0" cy="0"/>
          <a:chOff x="0" y="0"/>
          <a:chExt cx="0" cy="0"/>
        </a:xfrm>
      </p:grpSpPr>
      <p:sp>
        <p:nvSpPr>
          <p:cNvPr id="44" name="Shape 44"/>
          <p:cNvSpPr txBox="1">
            <a:spLocks noGrp="1"/>
          </p:cNvSpPr>
          <p:nvPr>
            <p:ph type="title"/>
          </p:nvPr>
        </p:nvSpPr>
        <p:spPr>
          <a:xfrm>
            <a:off x="886650" y="398400"/>
            <a:ext cx="7370699" cy="857400"/>
          </a:xfrm>
          <a:prstGeom prst="rect">
            <a:avLst/>
          </a:prstGeom>
        </p:spPr>
        <p:txBody>
          <a:bodyPr/>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5" name="Shape 45"/>
          <p:cNvSpPr txBox="1">
            <a:spLocks noGrp="1"/>
          </p:cNvSpPr>
          <p:nvPr>
            <p:ph type="body" idx="1"/>
          </p:nvPr>
        </p:nvSpPr>
        <p:spPr>
          <a:xfrm>
            <a:off x="904925" y="1495850"/>
            <a:ext cx="3560099" cy="3429900"/>
          </a:xfrm>
          <a:prstGeom prst="rect">
            <a:avLst/>
          </a:prstGeom>
        </p:spPr>
        <p:txBody>
          <a:bodyPr/>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buSzPct val="100000"/>
              <a:defRPr sz="1800"/>
            </a:lvl4pPr>
            <a:lvl5pPr lvl="4">
              <a:spcBef>
                <a:spcPts val="0"/>
              </a:spcBef>
              <a:buSzPct val="100000"/>
              <a:defRPr sz="1800"/>
            </a:lvl5pPr>
            <a:lvl6pPr lvl="5">
              <a:spcBef>
                <a:spcPts val="0"/>
              </a:spcBef>
              <a:buSzPct val="100000"/>
              <a:defRPr sz="1800"/>
            </a:lvl6pPr>
            <a:lvl7pPr lvl="6">
              <a:spcBef>
                <a:spcPts val="0"/>
              </a:spcBef>
              <a:buSzPct val="100000"/>
              <a:defRPr sz="1800"/>
            </a:lvl7pPr>
            <a:lvl8pPr lvl="7">
              <a:spcBef>
                <a:spcPts val="0"/>
              </a:spcBef>
              <a:buSzPct val="100000"/>
              <a:defRPr sz="1800"/>
            </a:lvl8pPr>
            <a:lvl9pPr lvl="8">
              <a:spcBef>
                <a:spcPts val="0"/>
              </a:spcBef>
              <a:buSzPct val="100000"/>
              <a:defRPr sz="1800"/>
            </a:lvl9pPr>
          </a:lstStyle>
          <a:p>
            <a:endParaRPr/>
          </a:p>
        </p:txBody>
      </p:sp>
      <p:sp>
        <p:nvSpPr>
          <p:cNvPr id="46" name="Shape 46"/>
          <p:cNvSpPr txBox="1">
            <a:spLocks noGrp="1"/>
          </p:cNvSpPr>
          <p:nvPr>
            <p:ph type="body" idx="2"/>
          </p:nvPr>
        </p:nvSpPr>
        <p:spPr>
          <a:xfrm>
            <a:off x="4679179" y="1495850"/>
            <a:ext cx="3560099" cy="3429900"/>
          </a:xfrm>
          <a:prstGeom prst="rect">
            <a:avLst/>
          </a:prstGeom>
        </p:spPr>
        <p:txBody>
          <a:bodyPr/>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buSzPct val="100000"/>
              <a:defRPr sz="1800"/>
            </a:lvl4pPr>
            <a:lvl5pPr lvl="4">
              <a:spcBef>
                <a:spcPts val="0"/>
              </a:spcBef>
              <a:buSzPct val="100000"/>
              <a:defRPr sz="1800"/>
            </a:lvl5pPr>
            <a:lvl6pPr lvl="5">
              <a:spcBef>
                <a:spcPts val="0"/>
              </a:spcBef>
              <a:buSzPct val="100000"/>
              <a:defRPr sz="1800"/>
            </a:lvl6pPr>
            <a:lvl7pPr lvl="6">
              <a:spcBef>
                <a:spcPts val="0"/>
              </a:spcBef>
              <a:buSzPct val="100000"/>
              <a:defRPr sz="1800"/>
            </a:lvl7pPr>
            <a:lvl8pPr lvl="7">
              <a:spcBef>
                <a:spcPts val="0"/>
              </a:spcBef>
              <a:buSzPct val="100000"/>
              <a:defRPr sz="1800"/>
            </a:lvl8pPr>
            <a:lvl9pPr lvl="8">
              <a:spcBef>
                <a:spcPts val="0"/>
              </a:spcBef>
              <a:buSzPct val="100000"/>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6586"/>
            <a:ext cx="8229600" cy="939546"/>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pPr/>
              <a:t>12/13/2018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195189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1951890"/>
            <a:ext cx="9144000" cy="3429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89154"/>
            <a:ext cx="8013192" cy="1227582"/>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371600"/>
            <a:ext cx="8022336" cy="51435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7C3A134-F1C3-464B-BF47-54DC2DE08F52}" type="datetimeFigureOut">
              <a:rPr lang="en-US" smtClean="0"/>
              <a:pPr/>
              <a:t>12/13/2018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330452"/>
            <a:ext cx="4038600" cy="3467862"/>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330452"/>
            <a:ext cx="4038600" cy="3467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7C3A134-F1C3-464B-BF47-54DC2DE08F52}" type="datetimeFigureOut">
              <a:rPr lang="en-US" smtClean="0"/>
              <a:pPr/>
              <a:t>12/13/2018</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74241"/>
            <a:ext cx="4040188" cy="536516"/>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1837134"/>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6" y="1274241"/>
            <a:ext cx="4041775" cy="536516"/>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6" y="1837134"/>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7C3A134-F1C3-464B-BF47-54DC2DE08F52}" type="datetimeFigureOut">
              <a:rPr lang="en-US" smtClean="0"/>
              <a:pPr/>
              <a:t>12/13/2018</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7C3A134-F1C3-464B-BF47-54DC2DE08F52}" type="datetimeFigureOut">
              <a:rPr lang="en-US" smtClean="0"/>
              <a:pPr/>
              <a:t>12/13/2018</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C3A134-F1C3-464B-BF47-54DC2DE08F52}" type="datetimeFigureOut">
              <a:rPr lang="en-US" smtClean="0"/>
              <a:pPr/>
              <a:t>12/13/2018</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14300"/>
            <a:ext cx="2523744" cy="733806"/>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8" y="1307350"/>
            <a:ext cx="5920641" cy="34191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297514"/>
            <a:ext cx="2468880" cy="342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7C3A134-F1C3-464B-BF47-54DC2DE08F52}" type="datetimeFigureOut">
              <a:rPr lang="en-US" smtClean="0"/>
              <a:pPr/>
              <a:t>12/13/2018</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648F39E-9C37-485F-AC97-16BB4BDF9F49}" type="slidenum">
              <a:rPr kumimoji="0" lang="en-US" smtClean="0"/>
              <a:pPr/>
              <a:t>‹#›</a:t>
            </a:fld>
            <a:endParaRPr kumimoji="0" lang="en-US"/>
          </a:p>
        </p:txBody>
      </p:sp>
      <p:sp>
        <p:nvSpPr>
          <p:cNvPr id="12" name="Rectangle 11"/>
          <p:cNvSpPr/>
          <p:nvPr/>
        </p:nvSpPr>
        <p:spPr bwMode="invGray">
          <a:xfrm>
            <a:off x="2855737" y="0"/>
            <a:ext cx="45720" cy="1090422"/>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090422"/>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16586"/>
            <a:ext cx="2525150" cy="733806"/>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6" y="1113606"/>
            <a:ext cx="6247397" cy="4029894"/>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296162"/>
            <a:ext cx="2468880" cy="342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877824"/>
            <a:ext cx="2523744" cy="150876"/>
          </a:xfrm>
        </p:spPr>
        <p:txBody>
          <a:bodyPr/>
          <a:lstStyle/>
          <a:p>
            <a:fld id="{D7C3A134-F1C3-464B-BF47-54DC2DE08F52}" type="datetimeFigureOut">
              <a:rPr lang="en-US" smtClean="0"/>
              <a:pPr/>
              <a:t>12/13/2018</a:t>
            </a:fld>
            <a:endParaRPr lang="en-US" dirty="0"/>
          </a:p>
        </p:txBody>
      </p:sp>
      <p:sp>
        <p:nvSpPr>
          <p:cNvPr id="11" name="Rectangle 10"/>
          <p:cNvSpPr/>
          <p:nvPr/>
        </p:nvSpPr>
        <p:spPr>
          <a:xfrm>
            <a:off x="2855737" y="0"/>
            <a:ext cx="45720" cy="51435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51435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877824"/>
            <a:ext cx="5193792" cy="150876"/>
          </a:xfrm>
        </p:spPr>
        <p:txBody>
          <a:bodyPr/>
          <a:lstStyle>
            <a:lvl1pPr>
              <a:defRPr>
                <a:solidFill>
                  <a:schemeClr val="bg1">
                    <a:shade val="50000"/>
                  </a:schemeClr>
                </a:solidFill>
              </a:defRPr>
            </a:lvl1pPr>
          </a:lstStyle>
          <a:p>
            <a:endParaRPr kumimoji="0" lang="en-US" dirty="0"/>
          </a:p>
        </p:txBody>
      </p:sp>
      <p:sp>
        <p:nvSpPr>
          <p:cNvPr id="7" name="Slide Number Placeholder 6"/>
          <p:cNvSpPr>
            <a:spLocks noGrp="1"/>
          </p:cNvSpPr>
          <p:nvPr>
            <p:ph type="sldNum" sz="quarter" idx="12"/>
          </p:nvPr>
        </p:nvSpPr>
        <p:spPr>
          <a:xfrm>
            <a:off x="8339328" y="877824"/>
            <a:ext cx="733864" cy="150876"/>
          </a:xfrm>
        </p:spPr>
        <p:txBody>
          <a:bodyPr/>
          <a:lstStyle/>
          <a:p>
            <a:fld id="{9648F39E-9C37-485F-AC97-16BB4BDF9F49}"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076921"/>
            <a:ext cx="9144000" cy="3429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1" y="0"/>
            <a:ext cx="9143999" cy="10753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14300"/>
            <a:ext cx="8229600" cy="938297"/>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331394"/>
            <a:ext cx="8229600" cy="3469207"/>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4857749"/>
            <a:ext cx="2133600" cy="20574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D7C3A134-F1C3-464B-BF47-54DC2DE08F52}" type="datetimeFigureOut">
              <a:rPr lang="en-US" smtClean="0"/>
              <a:pPr/>
              <a:t>12/13/2018</a:t>
            </a:fld>
            <a:endParaRPr lang="en-US" dirty="0"/>
          </a:p>
        </p:txBody>
      </p:sp>
      <p:sp>
        <p:nvSpPr>
          <p:cNvPr id="5" name="Footer Placeholder 4"/>
          <p:cNvSpPr>
            <a:spLocks noGrp="1"/>
          </p:cNvSpPr>
          <p:nvPr>
            <p:ph type="ftr" sz="quarter" idx="3"/>
          </p:nvPr>
        </p:nvSpPr>
        <p:spPr>
          <a:xfrm>
            <a:off x="2640597" y="4857749"/>
            <a:ext cx="5507719" cy="20574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kumimoji="0" lang="en-US" dirty="0"/>
          </a:p>
        </p:txBody>
      </p:sp>
      <p:sp>
        <p:nvSpPr>
          <p:cNvPr id="6" name="Slide Number Placeholder 5"/>
          <p:cNvSpPr>
            <a:spLocks noGrp="1"/>
          </p:cNvSpPr>
          <p:nvPr>
            <p:ph type="sldNum" sz="quarter" idx="4"/>
          </p:nvPr>
        </p:nvSpPr>
        <p:spPr>
          <a:xfrm>
            <a:off x="8204396" y="4857749"/>
            <a:ext cx="733864" cy="20574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9648F39E-9C37-485F-AC97-16BB4BDF9F49}" type="slidenum">
              <a:rPr kumimoji="0" lang="en-US" smtClean="0"/>
              <a:pPr/>
              <a:t>‹#›</a:t>
            </a:fld>
            <a:endParaRPr kumimoji="0" lang="en-US" dirty="0"/>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6" r:id="rId12"/>
  </p:sldLayoutIdLst>
  <p:hf sldNum="0" hdr="0" ft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www.burningprogeny.org/surveys"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hyperlink" Target="https://drive.google.com/file/d/1ylFD8Iw-sM9Pj46WjFc5uxXWGlqEBJBZ/view"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14150"/>
            <a:ext cx="7370699" cy="857400"/>
          </a:xfrm>
        </p:spPr>
        <p:txBody>
          <a:bodyPr>
            <a:noAutofit/>
          </a:bodyPr>
          <a:lstStyle/>
          <a:p>
            <a:r>
              <a:rPr lang="en-US" sz="3200" spc="150" dirty="0" smtClean="0">
                <a:ln w="11430"/>
                <a:solidFill>
                  <a:srgbClr val="CCFFCC"/>
                </a:solidFill>
                <a:effectLst>
                  <a:outerShdw blurRad="25400" algn="tl" rotWithShape="0">
                    <a:srgbClr val="000000">
                      <a:alpha val="43000"/>
                    </a:srgbClr>
                  </a:outerShdw>
                </a:effectLst>
                <a:latin typeface="Avenir Black"/>
                <a:ea typeface="Calibri" charset="0"/>
                <a:cs typeface="Avenir Black"/>
              </a:rPr>
              <a:t>Surveying </a:t>
            </a:r>
            <a:r>
              <a:rPr lang="en-US" sz="3200" spc="150" dirty="0" err="1" smtClean="0">
                <a:ln w="11430"/>
                <a:solidFill>
                  <a:srgbClr val="CCFFCC"/>
                </a:solidFill>
                <a:effectLst>
                  <a:outerShdw blurRad="25400" algn="tl" rotWithShape="0">
                    <a:srgbClr val="000000">
                      <a:alpha val="43000"/>
                    </a:srgbClr>
                  </a:outerShdw>
                </a:effectLst>
                <a:latin typeface="Avenir Black"/>
                <a:ea typeface="Calibri" charset="0"/>
                <a:cs typeface="Avenir Black"/>
              </a:rPr>
              <a:t>EuroBurners</a:t>
            </a:r>
            <a:r>
              <a:rPr lang="en-US" sz="3200" spc="150" dirty="0" smtClean="0">
                <a:ln w="11430"/>
                <a:solidFill>
                  <a:srgbClr val="CCFFCC"/>
                </a:solidFill>
                <a:effectLst>
                  <a:outerShdw blurRad="25400" algn="tl" rotWithShape="0">
                    <a:srgbClr val="000000">
                      <a:alpha val="43000"/>
                    </a:srgbClr>
                  </a:outerShdw>
                </a:effectLst>
                <a:latin typeface="Avenir Black"/>
                <a:ea typeface="Calibri" charset="0"/>
                <a:cs typeface="Avenir Black"/>
              </a:rPr>
              <a:t>: </a:t>
            </a:r>
            <a:br>
              <a:rPr lang="en-US" sz="3200" spc="150" dirty="0" smtClean="0">
                <a:ln w="11430"/>
                <a:solidFill>
                  <a:srgbClr val="CCFFCC"/>
                </a:solidFill>
                <a:effectLst>
                  <a:outerShdw blurRad="25400" algn="tl" rotWithShape="0">
                    <a:srgbClr val="000000">
                      <a:alpha val="43000"/>
                    </a:srgbClr>
                  </a:outerShdw>
                </a:effectLst>
                <a:latin typeface="Avenir Black"/>
                <a:ea typeface="Calibri" charset="0"/>
                <a:cs typeface="Avenir Black"/>
              </a:rPr>
            </a:br>
            <a:r>
              <a:rPr lang="en-US" sz="3200" spc="150" dirty="0" smtClean="0">
                <a:ln w="11430"/>
                <a:solidFill>
                  <a:srgbClr val="CCFFCC"/>
                </a:solidFill>
                <a:effectLst>
                  <a:outerShdw blurRad="25400" algn="tl" rotWithShape="0">
                    <a:srgbClr val="000000">
                      <a:alpha val="43000"/>
                    </a:srgbClr>
                  </a:outerShdw>
                </a:effectLst>
                <a:latin typeface="Avenir Black"/>
                <a:ea typeface="Calibri" charset="0"/>
                <a:cs typeface="Avenir Black"/>
              </a:rPr>
              <a:t>Regionals, Values &amp; Motivations</a:t>
            </a:r>
            <a:endParaRPr lang="en-US" sz="3200" dirty="0"/>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idx="2"/>
          </p:nvPr>
        </p:nvSpPr>
        <p:spPr/>
        <p:txBody>
          <a:bodyPr/>
          <a:lstStyle/>
          <a:p>
            <a:endParaRPr lang="en-US"/>
          </a:p>
        </p:txBody>
      </p:sp>
      <p:pic>
        <p:nvPicPr>
          <p:cNvPr id="1026" name="Picture 2" descr="C:\Users\x\Downloads\badge1.jpg"/>
          <p:cNvPicPr>
            <a:picLocks noChangeAspect="1" noChangeArrowheads="1"/>
          </p:cNvPicPr>
          <p:nvPr/>
        </p:nvPicPr>
        <p:blipFill>
          <a:blip r:embed="rId3"/>
          <a:srcRect/>
          <a:stretch>
            <a:fillRect/>
          </a:stretch>
        </p:blipFill>
        <p:spPr bwMode="auto">
          <a:xfrm>
            <a:off x="-457200" y="1047750"/>
            <a:ext cx="9721780" cy="4095750"/>
          </a:xfrm>
          <a:prstGeom prst="rect">
            <a:avLst/>
          </a:prstGeom>
          <a:noFill/>
        </p:spPr>
      </p:pic>
      <p:sp>
        <p:nvSpPr>
          <p:cNvPr id="6" name="TextBox 5"/>
          <p:cNvSpPr txBox="1"/>
          <p:nvPr/>
        </p:nvSpPr>
        <p:spPr>
          <a:xfrm>
            <a:off x="5714643" y="4127837"/>
            <a:ext cx="3342582" cy="1323439"/>
          </a:xfrm>
          <a:prstGeom prst="rect">
            <a:avLst/>
          </a:prstGeom>
          <a:noFill/>
        </p:spPr>
        <p:txBody>
          <a:bodyPr wrap="none" rtlCol="0">
            <a:spAutoFit/>
          </a:bodyPr>
          <a:lstStyle/>
          <a:p>
            <a:r>
              <a:rPr lang="en-US" sz="2000" b="1" spc="150" dirty="0" err="1" smtClean="0">
                <a:ln w="11430"/>
                <a:solidFill>
                  <a:srgbClr val="CCFFCC"/>
                </a:solidFill>
                <a:effectLst>
                  <a:outerShdw blurRad="25400" algn="tl" rotWithShape="0">
                    <a:srgbClr val="000000">
                      <a:alpha val="43000"/>
                    </a:srgbClr>
                  </a:outerShdw>
                </a:effectLst>
                <a:latin typeface="Avenir Black"/>
                <a:ea typeface="Calibri" charset="0"/>
                <a:cs typeface="Avenir Black"/>
              </a:rPr>
              <a:t>Botond</a:t>
            </a:r>
            <a:r>
              <a:rPr lang="en-US" sz="2000" b="1" spc="150" dirty="0" smtClean="0">
                <a:ln w="11430"/>
                <a:solidFill>
                  <a:srgbClr val="CCFFCC"/>
                </a:solidFill>
                <a:effectLst>
                  <a:outerShdw blurRad="25400" algn="tl" rotWithShape="0">
                    <a:srgbClr val="000000">
                      <a:alpha val="43000"/>
                    </a:srgbClr>
                  </a:outerShdw>
                </a:effectLst>
                <a:latin typeface="Avenir Black"/>
                <a:ea typeface="Calibri" charset="0"/>
                <a:cs typeface="Avenir Black"/>
              </a:rPr>
              <a:t> </a:t>
            </a:r>
            <a:r>
              <a:rPr lang="en-US" sz="2000" b="1" spc="150" dirty="0" err="1" smtClean="0">
                <a:ln w="11430"/>
                <a:solidFill>
                  <a:srgbClr val="CCFFCC"/>
                </a:solidFill>
                <a:effectLst>
                  <a:outerShdw blurRad="25400" algn="tl" rotWithShape="0">
                    <a:srgbClr val="000000">
                      <a:alpha val="43000"/>
                    </a:srgbClr>
                  </a:outerShdw>
                </a:effectLst>
                <a:latin typeface="Avenir Black"/>
                <a:ea typeface="Calibri" charset="0"/>
                <a:cs typeface="Avenir Black"/>
              </a:rPr>
              <a:t>Vitos</a:t>
            </a:r>
            <a:endParaRPr lang="en-US" sz="2000" b="1" spc="150" dirty="0" smtClean="0">
              <a:ln w="11430"/>
              <a:solidFill>
                <a:srgbClr val="CCFFCC"/>
              </a:solidFill>
              <a:effectLst>
                <a:outerShdw blurRad="25400" algn="tl" rotWithShape="0">
                  <a:srgbClr val="000000">
                    <a:alpha val="43000"/>
                  </a:srgbClr>
                </a:outerShdw>
              </a:effectLst>
              <a:latin typeface="Avenir Black"/>
              <a:ea typeface="Calibri" charset="0"/>
              <a:cs typeface="Avenir Black"/>
            </a:endParaRPr>
          </a:p>
          <a:p>
            <a:r>
              <a:rPr lang="en-US" sz="2000" b="1" spc="150" dirty="0" err="1" smtClean="0">
                <a:ln w="11430"/>
                <a:solidFill>
                  <a:srgbClr val="CCFFCC"/>
                </a:solidFill>
                <a:effectLst>
                  <a:outerShdw blurRad="25400" algn="tl" rotWithShape="0">
                    <a:srgbClr val="000000">
                      <a:alpha val="43000"/>
                    </a:srgbClr>
                  </a:outerShdw>
                </a:effectLst>
                <a:latin typeface="Avenir Black"/>
                <a:ea typeface="Calibri" charset="0"/>
                <a:cs typeface="Avenir Black"/>
              </a:rPr>
              <a:t>Université</a:t>
            </a:r>
            <a:r>
              <a:rPr lang="en-US" sz="2000" b="1" spc="150" dirty="0" smtClean="0">
                <a:ln w="11430"/>
                <a:solidFill>
                  <a:srgbClr val="CCFFCC"/>
                </a:solidFill>
                <a:effectLst>
                  <a:outerShdw blurRad="25400" algn="tl" rotWithShape="0">
                    <a:srgbClr val="000000">
                      <a:alpha val="43000"/>
                    </a:srgbClr>
                  </a:outerShdw>
                </a:effectLst>
                <a:latin typeface="Avenir Black"/>
                <a:ea typeface="Calibri" charset="0"/>
                <a:cs typeface="Avenir Black"/>
              </a:rPr>
              <a:t> </a:t>
            </a:r>
            <a:r>
              <a:rPr lang="en-US" sz="2000" b="1" spc="150" dirty="0">
                <a:ln w="11430"/>
                <a:solidFill>
                  <a:srgbClr val="CCFFCC"/>
                </a:solidFill>
                <a:effectLst>
                  <a:outerShdw blurRad="25400" algn="tl" rotWithShape="0">
                    <a:srgbClr val="000000">
                      <a:alpha val="43000"/>
                    </a:srgbClr>
                  </a:outerShdw>
                </a:effectLst>
                <a:latin typeface="Avenir Black"/>
                <a:ea typeface="Calibri" charset="0"/>
                <a:cs typeface="Avenir Black"/>
              </a:rPr>
              <a:t>de </a:t>
            </a:r>
            <a:r>
              <a:rPr lang="en-US" sz="2000" b="1" spc="150" dirty="0" err="1" smtClean="0">
                <a:ln w="11430"/>
                <a:solidFill>
                  <a:srgbClr val="CCFFCC"/>
                </a:solidFill>
                <a:effectLst>
                  <a:outerShdw blurRad="25400" algn="tl" rotWithShape="0">
                    <a:srgbClr val="000000">
                      <a:alpha val="43000"/>
                    </a:srgbClr>
                  </a:outerShdw>
                </a:effectLst>
                <a:latin typeface="Avenir Black"/>
                <a:ea typeface="Calibri" charset="0"/>
                <a:cs typeface="Avenir Black"/>
              </a:rPr>
              <a:t>Fribourg</a:t>
            </a:r>
            <a:endParaRPr lang="en-US" sz="2000" b="1" spc="150" dirty="0" smtClean="0">
              <a:ln w="11430"/>
              <a:solidFill>
                <a:srgbClr val="CCFFCC"/>
              </a:solidFill>
              <a:effectLst>
                <a:outerShdw blurRad="25400" algn="tl" rotWithShape="0">
                  <a:srgbClr val="000000">
                    <a:alpha val="43000"/>
                  </a:srgbClr>
                </a:outerShdw>
              </a:effectLst>
              <a:latin typeface="Avenir Black"/>
              <a:ea typeface="Calibri" charset="0"/>
              <a:cs typeface="Avenir Black"/>
            </a:endParaRPr>
          </a:p>
          <a:p>
            <a:r>
              <a:rPr lang="en-US" sz="2000" b="1" spc="150" dirty="0" smtClean="0">
                <a:ln w="11430"/>
                <a:solidFill>
                  <a:srgbClr val="CCFFCC"/>
                </a:solidFill>
                <a:effectLst>
                  <a:outerShdw blurRad="25400" algn="tl" rotWithShape="0">
                    <a:srgbClr val="000000">
                      <a:alpha val="43000"/>
                    </a:srgbClr>
                  </a:outerShdw>
                </a:effectLst>
                <a:latin typeface="Avenir Black"/>
                <a:ea typeface="Calibri" charset="0"/>
                <a:cs typeface="Avenir Black"/>
              </a:rPr>
              <a:t>Social Science</a:t>
            </a:r>
            <a:endParaRPr lang="en-US" sz="2000" b="1" spc="150" dirty="0">
              <a:ln w="11430"/>
              <a:solidFill>
                <a:srgbClr val="CCFFCC"/>
              </a:solidFill>
              <a:effectLst>
                <a:outerShdw blurRad="25400" algn="tl" rotWithShape="0">
                  <a:srgbClr val="000000">
                    <a:alpha val="43000"/>
                  </a:srgbClr>
                </a:outerShdw>
              </a:effectLst>
              <a:latin typeface="Avenir Black"/>
              <a:ea typeface="Calibri" charset="0"/>
              <a:cs typeface="Avenir Black"/>
            </a:endParaRPr>
          </a:p>
          <a:p>
            <a:endParaRPr lang="en-US" sz="2000" b="1" spc="150" dirty="0" smtClean="0">
              <a:ln w="11430"/>
              <a:solidFill>
                <a:srgbClr val="CCFFCC"/>
              </a:solidFill>
              <a:effectLst>
                <a:outerShdw blurRad="25400" algn="tl" rotWithShape="0">
                  <a:srgbClr val="000000">
                    <a:alpha val="43000"/>
                  </a:srgbClr>
                </a:outerShdw>
              </a:effectLst>
              <a:latin typeface="Avenir Black"/>
              <a:ea typeface="Calibri" charset="0"/>
              <a:cs typeface="Avenir Black"/>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hape 92"/>
          <p:cNvSpPr txBox="1">
            <a:spLocks noGrp="1"/>
          </p:cNvSpPr>
          <p:nvPr>
            <p:ph type="title"/>
          </p:nvPr>
        </p:nvSpPr>
        <p:spPr>
          <a:xfrm>
            <a:off x="914400" y="342900"/>
            <a:ext cx="8839200" cy="857250"/>
          </a:xfrm>
        </p:spPr>
        <p:txBody>
          <a:bodyPr/>
          <a:lstStyle/>
          <a:p>
            <a:pPr>
              <a:spcBef>
                <a:spcPct val="0"/>
              </a:spcBef>
              <a:buClr>
                <a:srgbClr val="FFFFFF"/>
              </a:buClr>
            </a:pPr>
            <a:r>
              <a:rPr lang="en-US" sz="2400" dirty="0" smtClean="0">
                <a:solidFill>
                  <a:schemeClr val="accent1">
                    <a:lumMod val="40000"/>
                    <a:lumOff val="60000"/>
                  </a:schemeClr>
                </a:solidFill>
                <a:latin typeface="Raleway"/>
                <a:cs typeface="Arial" charset="0"/>
                <a:sym typeface="Raleway"/>
              </a:rPr>
              <a:t>Surveying </a:t>
            </a:r>
            <a:r>
              <a:rPr lang="en-US" sz="2400" dirty="0" err="1" smtClean="0">
                <a:solidFill>
                  <a:schemeClr val="accent1">
                    <a:lumMod val="40000"/>
                    <a:lumOff val="60000"/>
                  </a:schemeClr>
                </a:solidFill>
                <a:latin typeface="Raleway"/>
                <a:cs typeface="Arial" charset="0"/>
                <a:sym typeface="Raleway"/>
              </a:rPr>
              <a:t>EuroBurners</a:t>
            </a:r>
            <a:endParaRPr lang="en-US" sz="2400" b="1" dirty="0" smtClean="0">
              <a:solidFill>
                <a:schemeClr val="accent1">
                  <a:lumMod val="40000"/>
                  <a:lumOff val="60000"/>
                </a:schemeClr>
              </a:solidFill>
              <a:latin typeface="Raleway"/>
              <a:cs typeface="Arial" charset="0"/>
              <a:sym typeface="Raleway"/>
            </a:endParaRPr>
          </a:p>
        </p:txBody>
      </p:sp>
      <p:sp>
        <p:nvSpPr>
          <p:cNvPr id="7" name="Shape 94"/>
          <p:cNvSpPr txBox="1">
            <a:spLocks noGrp="1"/>
          </p:cNvSpPr>
          <p:nvPr>
            <p:ph type="body" idx="1"/>
          </p:nvPr>
        </p:nvSpPr>
        <p:spPr>
          <a:xfrm>
            <a:off x="0" y="1428750"/>
            <a:ext cx="4114800" cy="3581400"/>
          </a:xfrm>
        </p:spPr>
        <p:txBody>
          <a:bodyPr>
            <a:noAutofit/>
          </a:bodyPr>
          <a:lstStyle/>
          <a:p>
            <a:pPr marL="0" indent="0">
              <a:lnSpc>
                <a:spcPct val="90000"/>
              </a:lnSpc>
              <a:spcBef>
                <a:spcPct val="0"/>
              </a:spcBef>
              <a:buClr>
                <a:srgbClr val="ABE33F"/>
              </a:buClr>
              <a:buSzTx/>
              <a:buNone/>
            </a:pPr>
            <a:endParaRPr lang="en-GB" sz="1200" dirty="0" smtClean="0"/>
          </a:p>
          <a:p>
            <a:pPr marL="0" indent="0">
              <a:lnSpc>
                <a:spcPct val="90000"/>
              </a:lnSpc>
              <a:spcBef>
                <a:spcPct val="0"/>
              </a:spcBef>
              <a:buClr>
                <a:srgbClr val="ABE33F"/>
              </a:buClr>
              <a:buSzTx/>
              <a:buNone/>
            </a:pPr>
            <a:r>
              <a:rPr lang="en-GB" sz="1200" dirty="0" smtClean="0"/>
              <a:t>S1: 283 responses (254 in the qualitative section)</a:t>
            </a:r>
          </a:p>
          <a:p>
            <a:pPr marL="0" indent="0">
              <a:lnSpc>
                <a:spcPct val="90000"/>
              </a:lnSpc>
              <a:spcBef>
                <a:spcPct val="0"/>
              </a:spcBef>
              <a:buClr>
                <a:srgbClr val="ABE33F"/>
              </a:buClr>
              <a:buSzTx/>
              <a:buNone/>
            </a:pPr>
            <a:endParaRPr lang="en-GB" sz="1200" dirty="0" smtClean="0"/>
          </a:p>
          <a:p>
            <a:pPr marL="0" indent="0">
              <a:lnSpc>
                <a:spcPct val="90000"/>
              </a:lnSpc>
              <a:spcBef>
                <a:spcPct val="0"/>
              </a:spcBef>
              <a:buClr>
                <a:srgbClr val="ABE33F"/>
              </a:buClr>
              <a:buSzTx/>
              <a:buNone/>
            </a:pPr>
            <a:r>
              <a:rPr lang="en-GB" sz="1200" dirty="0" smtClean="0"/>
              <a:t>S2: 102 responses (94 in the qualitative section)</a:t>
            </a:r>
          </a:p>
          <a:p>
            <a:pPr marL="0" indent="0">
              <a:lnSpc>
                <a:spcPct val="90000"/>
              </a:lnSpc>
              <a:spcBef>
                <a:spcPct val="0"/>
              </a:spcBef>
              <a:buClr>
                <a:srgbClr val="ABE33F"/>
              </a:buClr>
              <a:buSzTx/>
              <a:buNone/>
            </a:pPr>
            <a:endParaRPr lang="en-GB" sz="1200" dirty="0" smtClean="0"/>
          </a:p>
          <a:p>
            <a:pPr marL="0" indent="0">
              <a:lnSpc>
                <a:spcPct val="90000"/>
              </a:lnSpc>
              <a:spcBef>
                <a:spcPct val="0"/>
              </a:spcBef>
              <a:buClr>
                <a:srgbClr val="ABE33F"/>
              </a:buClr>
              <a:buSzTx/>
              <a:buNone/>
            </a:pPr>
            <a:r>
              <a:rPr lang="en-GB" sz="1200" dirty="0" smtClean="0"/>
              <a:t>Recruitment: call for </a:t>
            </a:r>
            <a:r>
              <a:rPr lang="en-GB" sz="1200" dirty="0" err="1" smtClean="0"/>
              <a:t>EuroBurners</a:t>
            </a:r>
            <a:r>
              <a:rPr lang="en-GB" sz="1200" dirty="0" smtClean="0"/>
              <a:t> at European Leadership Summits (ELS) and through invitations promoted on Burning Man media (</a:t>
            </a:r>
            <a:r>
              <a:rPr lang="en-US" sz="1200" dirty="0" smtClean="0"/>
              <a:t>Jackrabbit Speaks and Burning Man Journal)</a:t>
            </a:r>
            <a:endParaRPr lang="en-GB" sz="1200" dirty="0" smtClean="0"/>
          </a:p>
          <a:p>
            <a:pPr marL="0" indent="0">
              <a:lnSpc>
                <a:spcPct val="90000"/>
              </a:lnSpc>
              <a:spcBef>
                <a:spcPct val="0"/>
              </a:spcBef>
              <a:buClr>
                <a:srgbClr val="ABE33F"/>
              </a:buClr>
              <a:buSzTx/>
              <a:buNone/>
            </a:pPr>
            <a:endParaRPr lang="en-GB" sz="1200" dirty="0" smtClean="0"/>
          </a:p>
          <a:p>
            <a:pPr marL="0" indent="0">
              <a:lnSpc>
                <a:spcPct val="90000"/>
              </a:lnSpc>
              <a:spcBef>
                <a:spcPct val="0"/>
              </a:spcBef>
              <a:buClr>
                <a:srgbClr val="ABE33F"/>
              </a:buClr>
              <a:buSzTx/>
              <a:buNone/>
            </a:pPr>
            <a:r>
              <a:rPr lang="en-GB" sz="1200" dirty="0" smtClean="0"/>
              <a:t>“Community Leaders” or “Regional Contacts”: 17% of S1 respondents; 11% of S2 respondents</a:t>
            </a:r>
          </a:p>
          <a:p>
            <a:pPr marL="0" indent="0">
              <a:lnSpc>
                <a:spcPct val="90000"/>
              </a:lnSpc>
              <a:spcBef>
                <a:spcPct val="0"/>
              </a:spcBef>
              <a:buClr>
                <a:srgbClr val="ABE33F"/>
              </a:buClr>
              <a:buSzTx/>
              <a:buNone/>
            </a:pPr>
            <a:endParaRPr lang="en-GB" sz="1200" dirty="0" smtClean="0"/>
          </a:p>
          <a:p>
            <a:pPr marL="0" indent="0">
              <a:lnSpc>
                <a:spcPct val="90000"/>
              </a:lnSpc>
              <a:spcBef>
                <a:spcPct val="0"/>
              </a:spcBef>
              <a:buClr>
                <a:srgbClr val="ABE33F"/>
              </a:buClr>
              <a:buSzTx/>
              <a:buNone/>
            </a:pPr>
            <a:r>
              <a:rPr lang="en-GB" sz="1200" dirty="0" smtClean="0"/>
              <a:t>Three-fourths of S1 and S2 respondents confirm that they attended at or volunteered with a regional BM event</a:t>
            </a:r>
          </a:p>
          <a:p>
            <a:pPr marL="0" indent="0">
              <a:lnSpc>
                <a:spcPct val="90000"/>
              </a:lnSpc>
              <a:spcBef>
                <a:spcPct val="0"/>
              </a:spcBef>
              <a:buClr>
                <a:srgbClr val="ABE33F"/>
              </a:buClr>
              <a:buSzTx/>
              <a:buNone/>
            </a:pPr>
            <a:endParaRPr lang="en-GB" sz="1200" dirty="0" smtClean="0"/>
          </a:p>
          <a:p>
            <a:pPr marL="0" indent="0">
              <a:lnSpc>
                <a:spcPct val="90000"/>
              </a:lnSpc>
              <a:spcBef>
                <a:spcPct val="0"/>
              </a:spcBef>
              <a:buClr>
                <a:srgbClr val="ABE33F"/>
              </a:buClr>
              <a:buSzTx/>
              <a:buNone/>
            </a:pPr>
            <a:r>
              <a:rPr lang="en-GB" sz="1200" dirty="0" smtClean="0"/>
              <a:t>60% of S1 and S2 respondents name at least one European Regional event they attended</a:t>
            </a:r>
          </a:p>
          <a:p>
            <a:pPr marL="0" indent="0">
              <a:lnSpc>
                <a:spcPct val="90000"/>
              </a:lnSpc>
              <a:spcBef>
                <a:spcPct val="0"/>
              </a:spcBef>
              <a:buClr>
                <a:srgbClr val="ABE33F"/>
              </a:buClr>
              <a:buSzTx/>
              <a:buNone/>
            </a:pPr>
            <a:endParaRPr lang="en-GB" sz="1200" dirty="0" smtClean="0"/>
          </a:p>
          <a:p>
            <a:pPr marL="0" indent="0">
              <a:lnSpc>
                <a:spcPct val="90000"/>
              </a:lnSpc>
              <a:spcBef>
                <a:spcPct val="0"/>
              </a:spcBef>
              <a:buClr>
                <a:srgbClr val="ABE33F"/>
              </a:buClr>
              <a:buSzTx/>
              <a:buNone/>
            </a:pPr>
            <a:r>
              <a:rPr lang="en-GB" sz="1200" dirty="0" smtClean="0"/>
              <a:t>Summary of results: </a:t>
            </a:r>
            <a:r>
              <a:rPr lang="en-GB" sz="1200" dirty="0" smtClean="0">
                <a:hlinkClick r:id="rId3"/>
              </a:rPr>
              <a:t>https://www.burningprogeny.org/surveys</a:t>
            </a:r>
            <a:endParaRPr lang="en-GB" sz="1200" dirty="0" smtClean="0"/>
          </a:p>
          <a:p>
            <a:pPr marL="0" indent="0">
              <a:lnSpc>
                <a:spcPct val="90000"/>
              </a:lnSpc>
              <a:spcBef>
                <a:spcPct val="0"/>
              </a:spcBef>
              <a:buClr>
                <a:srgbClr val="ABE33F"/>
              </a:buClr>
              <a:buSzTx/>
              <a:buNone/>
            </a:pPr>
            <a:endParaRPr lang="en-US" sz="1200" dirty="0" smtClean="0"/>
          </a:p>
          <a:p>
            <a:pPr marL="0" indent="0" eaLnBrk="1" hangingPunct="1">
              <a:lnSpc>
                <a:spcPct val="90000"/>
              </a:lnSpc>
              <a:spcBef>
                <a:spcPct val="0"/>
              </a:spcBef>
              <a:buClr>
                <a:srgbClr val="ABE33F"/>
              </a:buClr>
              <a:buSzTx/>
              <a:buFont typeface="Karla"/>
              <a:buNone/>
            </a:pPr>
            <a:endParaRPr lang="en-US" sz="1200" dirty="0" smtClean="0">
              <a:solidFill>
                <a:srgbClr val="004C52"/>
              </a:solidFill>
              <a:latin typeface="Karla"/>
              <a:cs typeface="Arial" charset="0"/>
              <a:sym typeface="Karla"/>
            </a:endParaRPr>
          </a:p>
        </p:txBody>
      </p:sp>
      <p:pic>
        <p:nvPicPr>
          <p:cNvPr id="1027" name="Picture 3"/>
          <p:cNvPicPr>
            <a:picLocks noChangeAspect="1" noChangeArrowheads="1"/>
          </p:cNvPicPr>
          <p:nvPr/>
        </p:nvPicPr>
        <p:blipFill>
          <a:blip r:embed="rId4"/>
          <a:srcRect/>
          <a:stretch>
            <a:fillRect/>
          </a:stretch>
        </p:blipFill>
        <p:spPr bwMode="auto">
          <a:xfrm>
            <a:off x="4343400" y="3135955"/>
            <a:ext cx="4572000" cy="2026596"/>
          </a:xfrm>
          <a:prstGeom prst="rect">
            <a:avLst/>
          </a:prstGeom>
          <a:noFill/>
          <a:ln w="9525">
            <a:noFill/>
            <a:miter lim="800000"/>
            <a:headEnd/>
            <a:tailEnd/>
          </a:ln>
          <a:effectLst/>
        </p:spPr>
      </p:pic>
      <p:pic>
        <p:nvPicPr>
          <p:cNvPr id="1030" name="Picture 6"/>
          <p:cNvPicPr>
            <a:picLocks noChangeAspect="1" noChangeArrowheads="1"/>
          </p:cNvPicPr>
          <p:nvPr/>
        </p:nvPicPr>
        <p:blipFill>
          <a:blip r:embed="rId5"/>
          <a:srcRect/>
          <a:stretch>
            <a:fillRect/>
          </a:stretch>
        </p:blipFill>
        <p:spPr bwMode="auto">
          <a:xfrm>
            <a:off x="3886199" y="1145332"/>
            <a:ext cx="5195887" cy="19598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hape 92"/>
          <p:cNvSpPr txBox="1">
            <a:spLocks noGrp="1"/>
          </p:cNvSpPr>
          <p:nvPr>
            <p:ph type="title"/>
          </p:nvPr>
        </p:nvSpPr>
        <p:spPr>
          <a:xfrm>
            <a:off x="914400" y="361950"/>
            <a:ext cx="7369175" cy="857250"/>
          </a:xfrm>
        </p:spPr>
        <p:txBody>
          <a:bodyPr/>
          <a:lstStyle/>
          <a:p>
            <a:pPr>
              <a:spcBef>
                <a:spcPct val="0"/>
              </a:spcBef>
              <a:buClr>
                <a:srgbClr val="FFFFFF"/>
              </a:buClr>
            </a:pPr>
            <a:r>
              <a:rPr lang="en-US" sz="2400" dirty="0" smtClean="0">
                <a:solidFill>
                  <a:schemeClr val="accent1">
                    <a:lumMod val="40000"/>
                    <a:lumOff val="60000"/>
                  </a:schemeClr>
                </a:solidFill>
                <a:latin typeface="Raleway"/>
                <a:cs typeface="Arial" charset="0"/>
                <a:sym typeface="Raleway"/>
              </a:rPr>
              <a:t>Motivations to Participate in European Events</a:t>
            </a:r>
            <a:endParaRPr lang="en-US" sz="2400" b="1" dirty="0" smtClean="0">
              <a:solidFill>
                <a:schemeClr val="accent1">
                  <a:lumMod val="40000"/>
                  <a:lumOff val="60000"/>
                </a:schemeClr>
              </a:solidFill>
              <a:latin typeface="Raleway"/>
              <a:cs typeface="Arial" charset="0"/>
              <a:sym typeface="Raleway"/>
            </a:endParaRPr>
          </a:p>
        </p:txBody>
      </p:sp>
      <p:pic>
        <p:nvPicPr>
          <p:cNvPr id="1028" name="Picture 4" descr="D:\cloud\BP\2018\Symposium\Presentation\motivations2.jpg"/>
          <p:cNvPicPr>
            <a:picLocks noChangeAspect="1" noChangeArrowheads="1"/>
          </p:cNvPicPr>
          <p:nvPr/>
        </p:nvPicPr>
        <p:blipFill>
          <a:blip r:embed="rId3"/>
          <a:srcRect/>
          <a:stretch>
            <a:fillRect/>
          </a:stretch>
        </p:blipFill>
        <p:spPr bwMode="auto">
          <a:xfrm>
            <a:off x="4495800" y="2190750"/>
            <a:ext cx="4615124" cy="2114550"/>
          </a:xfrm>
          <a:prstGeom prst="rect">
            <a:avLst/>
          </a:prstGeom>
          <a:noFill/>
          <a:effectLst>
            <a:outerShdw blurRad="50800" dist="38100" dir="2700000" algn="tl" rotWithShape="0">
              <a:prstClr val="black">
                <a:alpha val="40000"/>
              </a:prstClr>
            </a:outerShdw>
          </a:effectLst>
        </p:spPr>
      </p:pic>
      <p:pic>
        <p:nvPicPr>
          <p:cNvPr id="2" name="Picture 2"/>
          <p:cNvPicPr>
            <a:picLocks noChangeAspect="1" noChangeArrowheads="1"/>
          </p:cNvPicPr>
          <p:nvPr/>
        </p:nvPicPr>
        <p:blipFill>
          <a:blip r:embed="rId4"/>
          <a:srcRect/>
          <a:stretch>
            <a:fillRect/>
          </a:stretch>
        </p:blipFill>
        <p:spPr bwMode="auto">
          <a:xfrm>
            <a:off x="-76200" y="1200150"/>
            <a:ext cx="4503983" cy="236220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6" name="TextBox 5"/>
          <p:cNvSpPr txBox="1"/>
          <p:nvPr/>
        </p:nvSpPr>
        <p:spPr>
          <a:xfrm>
            <a:off x="0" y="3562350"/>
            <a:ext cx="3962400" cy="430887"/>
          </a:xfrm>
          <a:prstGeom prst="rect">
            <a:avLst/>
          </a:prstGeom>
          <a:gradFill>
            <a:gsLst>
              <a:gs pos="0">
                <a:srgbClr val="5AF230">
                  <a:alpha val="75000"/>
                </a:srgbClr>
              </a:gs>
              <a:gs pos="82000">
                <a:srgbClr val="2EF25D">
                  <a:alpha val="85000"/>
                </a:srgbClr>
              </a:gs>
            </a:gsLst>
            <a:lin ang="5400000" scaled="0"/>
          </a:gradFill>
          <a:effectLst>
            <a:outerShdw blurRad="50800" dist="38100" dir="2700000" algn="tl" rotWithShape="0">
              <a:prstClr val="black">
                <a:alpha val="40000"/>
              </a:prstClr>
            </a:outerShdw>
          </a:effectLst>
        </p:spPr>
        <p:txBody>
          <a:bodyPr wrap="square" rtlCol="0">
            <a:spAutoFit/>
          </a:bodyPr>
          <a:lstStyle/>
          <a:p>
            <a:r>
              <a:rPr lang="en-US" sz="1100" b="1" dirty="0" smtClean="0"/>
              <a:t>Participating and Co-Creating</a:t>
            </a:r>
          </a:p>
          <a:p>
            <a:r>
              <a:rPr lang="en-US" sz="1100" i="1" dirty="0" smtClean="0"/>
              <a:t>“Co-create the amazing community feeling.”</a:t>
            </a:r>
            <a:endParaRPr lang="en-US" sz="1100" i="1" dirty="0"/>
          </a:p>
        </p:txBody>
      </p:sp>
      <p:sp>
        <p:nvSpPr>
          <p:cNvPr id="10" name="TextBox 9"/>
          <p:cNvSpPr txBox="1"/>
          <p:nvPr/>
        </p:nvSpPr>
        <p:spPr>
          <a:xfrm>
            <a:off x="4876800" y="4324350"/>
            <a:ext cx="4191000" cy="600164"/>
          </a:xfrm>
          <a:prstGeom prst="rect">
            <a:avLst/>
          </a:prstGeom>
          <a:gradFill>
            <a:gsLst>
              <a:gs pos="0">
                <a:srgbClr val="5AF230">
                  <a:alpha val="75000"/>
                </a:srgbClr>
              </a:gs>
              <a:gs pos="82000">
                <a:srgbClr val="2EF25D">
                  <a:alpha val="85000"/>
                </a:srgbClr>
              </a:gs>
            </a:gsLst>
            <a:lin ang="5400000" scaled="0"/>
          </a:gradFill>
          <a:effectLst>
            <a:outerShdw blurRad="50800" dist="38100" dir="2700000" algn="tl" rotWithShape="0">
              <a:prstClr val="black">
                <a:alpha val="40000"/>
              </a:prstClr>
            </a:outerShdw>
          </a:effectLst>
        </p:spPr>
        <p:txBody>
          <a:bodyPr wrap="square" rtlCol="0">
            <a:spAutoFit/>
          </a:bodyPr>
          <a:lstStyle/>
          <a:p>
            <a:r>
              <a:rPr lang="en-US" sz="1100" b="1" dirty="0" smtClean="0"/>
              <a:t>Artistic (Expressive)</a:t>
            </a:r>
          </a:p>
          <a:p>
            <a:r>
              <a:rPr lang="en-US" sz="1100" i="1" dirty="0" smtClean="0"/>
              <a:t>“Community, a place to express myself, the events are like a canvas to create art."</a:t>
            </a:r>
            <a:endParaRPr lang="en-US" sz="1100" i="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hape 92"/>
          <p:cNvSpPr txBox="1">
            <a:spLocks noGrp="1"/>
          </p:cNvSpPr>
          <p:nvPr>
            <p:ph type="title"/>
          </p:nvPr>
        </p:nvSpPr>
        <p:spPr>
          <a:xfrm>
            <a:off x="914400" y="361950"/>
            <a:ext cx="7369175" cy="857250"/>
          </a:xfrm>
        </p:spPr>
        <p:txBody>
          <a:bodyPr/>
          <a:lstStyle/>
          <a:p>
            <a:pPr>
              <a:spcBef>
                <a:spcPct val="0"/>
              </a:spcBef>
              <a:buClr>
                <a:srgbClr val="FFFFFF"/>
              </a:buClr>
            </a:pPr>
            <a:r>
              <a:rPr lang="en-US" sz="2400" dirty="0" smtClean="0">
                <a:solidFill>
                  <a:schemeClr val="accent1">
                    <a:lumMod val="40000"/>
                    <a:lumOff val="60000"/>
                  </a:schemeClr>
                </a:solidFill>
                <a:latin typeface="Raleway"/>
                <a:cs typeface="Arial" charset="0"/>
                <a:sym typeface="Raleway"/>
              </a:rPr>
              <a:t>Transformation in the Default World</a:t>
            </a:r>
            <a:endParaRPr lang="en-US" sz="2400" b="1" dirty="0" smtClean="0">
              <a:solidFill>
                <a:schemeClr val="accent1">
                  <a:lumMod val="40000"/>
                  <a:lumOff val="60000"/>
                </a:schemeClr>
              </a:solidFill>
              <a:latin typeface="Raleway"/>
              <a:cs typeface="Arial" charset="0"/>
              <a:sym typeface="Raleway"/>
            </a:endParaRPr>
          </a:p>
        </p:txBody>
      </p:sp>
      <p:sp>
        <p:nvSpPr>
          <p:cNvPr id="7" name="Shape 94"/>
          <p:cNvSpPr txBox="1">
            <a:spLocks noGrp="1"/>
          </p:cNvSpPr>
          <p:nvPr>
            <p:ph type="body" idx="1"/>
          </p:nvPr>
        </p:nvSpPr>
        <p:spPr>
          <a:xfrm>
            <a:off x="76200" y="1143000"/>
            <a:ext cx="9067800" cy="4019550"/>
          </a:xfrm>
        </p:spPr>
        <p:txBody>
          <a:bodyPr>
            <a:noAutofit/>
          </a:bodyPr>
          <a:lstStyle/>
          <a:p>
            <a:pPr marL="0" indent="0">
              <a:lnSpc>
                <a:spcPct val="90000"/>
              </a:lnSpc>
              <a:spcBef>
                <a:spcPct val="0"/>
              </a:spcBef>
              <a:buClr>
                <a:srgbClr val="ABE33F"/>
              </a:buClr>
              <a:buSzTx/>
              <a:buNone/>
            </a:pPr>
            <a:endParaRPr lang="en-US" sz="1200" dirty="0" smtClean="0">
              <a:solidFill>
                <a:srgbClr val="004C52"/>
              </a:solidFill>
              <a:latin typeface="Karla"/>
              <a:cs typeface="Arial" charset="0"/>
              <a:sym typeface="Karla"/>
            </a:endParaRPr>
          </a:p>
        </p:txBody>
      </p:sp>
      <p:pic>
        <p:nvPicPr>
          <p:cNvPr id="1026" name="Picture 2" descr="D:\cloud\BP\2018\Symposium\Presentation\transformations1.jpg"/>
          <p:cNvPicPr>
            <a:picLocks noChangeAspect="1" noChangeArrowheads="1"/>
          </p:cNvPicPr>
          <p:nvPr/>
        </p:nvPicPr>
        <p:blipFill>
          <a:blip r:embed="rId3"/>
          <a:srcRect/>
          <a:stretch>
            <a:fillRect/>
          </a:stretch>
        </p:blipFill>
        <p:spPr bwMode="auto">
          <a:xfrm>
            <a:off x="76200" y="1200150"/>
            <a:ext cx="4419600" cy="3617751"/>
          </a:xfrm>
          <a:prstGeom prst="rect">
            <a:avLst/>
          </a:prstGeom>
          <a:noFill/>
          <a:effectLst>
            <a:outerShdw blurRad="50800" dist="38100" dir="18900000" algn="bl" rotWithShape="0">
              <a:prstClr val="black">
                <a:alpha val="40000"/>
              </a:prstClr>
            </a:outerShdw>
          </a:effectLst>
        </p:spPr>
      </p:pic>
      <p:pic>
        <p:nvPicPr>
          <p:cNvPr id="1027" name="Picture 3" descr="D:\cloud\BP\2018\Symposium\Presentation\transformations2.jpg"/>
          <p:cNvPicPr>
            <a:picLocks noChangeAspect="1" noChangeArrowheads="1"/>
          </p:cNvPicPr>
          <p:nvPr/>
        </p:nvPicPr>
        <p:blipFill>
          <a:blip r:embed="rId4"/>
          <a:srcRect/>
          <a:stretch>
            <a:fillRect/>
          </a:stretch>
        </p:blipFill>
        <p:spPr bwMode="auto">
          <a:xfrm>
            <a:off x="4587648" y="2788211"/>
            <a:ext cx="4480152" cy="2374339"/>
          </a:xfrm>
          <a:prstGeom prst="rect">
            <a:avLst/>
          </a:prstGeom>
          <a:noFill/>
          <a:effectLst>
            <a:outerShdw blurRad="50800" dist="38100" dir="18900000" algn="bl" rotWithShape="0">
              <a:prstClr val="black">
                <a:alpha val="40000"/>
              </a:prstClr>
            </a:outerShdw>
          </a:effectLst>
        </p:spPr>
      </p:pic>
      <p:sp>
        <p:nvSpPr>
          <p:cNvPr id="9" name="TextBox 8"/>
          <p:cNvSpPr txBox="1"/>
          <p:nvPr/>
        </p:nvSpPr>
        <p:spPr>
          <a:xfrm>
            <a:off x="4495800" y="1201401"/>
            <a:ext cx="4495800" cy="1522749"/>
          </a:xfrm>
          <a:prstGeom prst="rect">
            <a:avLst/>
          </a:prstGeom>
          <a:gradFill>
            <a:gsLst>
              <a:gs pos="0">
                <a:srgbClr val="5AF230">
                  <a:alpha val="75000"/>
                </a:srgbClr>
              </a:gs>
              <a:gs pos="82000">
                <a:srgbClr val="2EF25D">
                  <a:alpha val="85000"/>
                </a:srgbClr>
              </a:gs>
            </a:gsLst>
            <a:lin ang="5400000" scaled="0"/>
          </a:gradFill>
          <a:effectLst>
            <a:outerShdw blurRad="50800" dist="38100" dir="18900000" algn="bl" rotWithShape="0">
              <a:prstClr val="black">
                <a:alpha val="40000"/>
              </a:prstClr>
            </a:outerShdw>
          </a:effectLst>
        </p:spPr>
        <p:txBody>
          <a:bodyPr wrap="square" rtlCol="0">
            <a:spAutoFit/>
          </a:bodyPr>
          <a:lstStyle/>
          <a:p>
            <a:r>
              <a:rPr lang="en-US" sz="1000" b="1" dirty="0" smtClean="0"/>
              <a:t>More Open-minded or Tolerant</a:t>
            </a:r>
          </a:p>
          <a:p>
            <a:r>
              <a:rPr lang="en-US" sz="1000" i="1" dirty="0" smtClean="0"/>
              <a:t>“[Burning Man] has changed my </a:t>
            </a:r>
            <a:r>
              <a:rPr lang="en-US" sz="1000" i="1" dirty="0" err="1" smtClean="0"/>
              <a:t>aspirational</a:t>
            </a:r>
            <a:r>
              <a:rPr lang="en-US" sz="1000" i="1" dirty="0" smtClean="0"/>
              <a:t> values in terms of seeking out and appreciating different types of people. It has helped me to open up and enjoy diverse experiences more as well, to be a bit more adventurous, even though I already was strongly so already.”</a:t>
            </a:r>
          </a:p>
          <a:p>
            <a:endParaRPr lang="en-US" sz="200" i="1" dirty="0" smtClean="0"/>
          </a:p>
          <a:p>
            <a:r>
              <a:rPr lang="en-US" sz="1000" b="1" dirty="0" smtClean="0"/>
              <a:t>More Sharing, Gifting or </a:t>
            </a:r>
            <a:r>
              <a:rPr lang="en-US" sz="1000" b="1" dirty="0" err="1" smtClean="0"/>
              <a:t>Voluntering</a:t>
            </a:r>
            <a:r>
              <a:rPr lang="en-US" sz="1000" b="1" dirty="0" smtClean="0"/>
              <a:t> </a:t>
            </a:r>
          </a:p>
          <a:p>
            <a:r>
              <a:rPr lang="en-US" sz="1000" i="1" dirty="0" smtClean="0"/>
              <a:t>“Most importantly I learned how to give without expecting anything back and how to accept help of others/material things without feeling guilty about not being able to help or give back.”</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hape 92"/>
          <p:cNvSpPr txBox="1">
            <a:spLocks noGrp="1"/>
          </p:cNvSpPr>
          <p:nvPr>
            <p:ph type="title"/>
          </p:nvPr>
        </p:nvSpPr>
        <p:spPr>
          <a:xfrm>
            <a:off x="914400" y="361950"/>
            <a:ext cx="7369175" cy="857250"/>
          </a:xfrm>
        </p:spPr>
        <p:txBody>
          <a:bodyPr/>
          <a:lstStyle/>
          <a:p>
            <a:pPr>
              <a:spcBef>
                <a:spcPct val="0"/>
              </a:spcBef>
              <a:buClr>
                <a:srgbClr val="FFFFFF"/>
              </a:buClr>
            </a:pPr>
            <a:r>
              <a:rPr lang="en-US" sz="2400" dirty="0" smtClean="0">
                <a:solidFill>
                  <a:schemeClr val="accent1">
                    <a:lumMod val="40000"/>
                    <a:lumOff val="60000"/>
                  </a:schemeClr>
                </a:solidFill>
                <a:latin typeface="Raleway"/>
                <a:cs typeface="Arial" charset="0"/>
                <a:sym typeface="Raleway"/>
              </a:rPr>
              <a:t>Field Example: Artistic (Expressive)</a:t>
            </a:r>
            <a:endParaRPr lang="en-US" sz="2400" b="1" dirty="0" smtClean="0">
              <a:solidFill>
                <a:schemeClr val="accent1">
                  <a:lumMod val="40000"/>
                  <a:lumOff val="60000"/>
                </a:schemeClr>
              </a:solidFill>
              <a:latin typeface="Raleway"/>
              <a:cs typeface="Arial" charset="0"/>
              <a:sym typeface="Raleway"/>
            </a:endParaRPr>
          </a:p>
        </p:txBody>
      </p:sp>
      <p:sp>
        <p:nvSpPr>
          <p:cNvPr id="7" name="Shape 94"/>
          <p:cNvSpPr txBox="1">
            <a:spLocks noGrp="1"/>
          </p:cNvSpPr>
          <p:nvPr>
            <p:ph type="body" idx="1"/>
          </p:nvPr>
        </p:nvSpPr>
        <p:spPr>
          <a:xfrm>
            <a:off x="76200" y="3867150"/>
            <a:ext cx="6248400" cy="3581400"/>
          </a:xfrm>
        </p:spPr>
        <p:txBody>
          <a:bodyPr>
            <a:noAutofit/>
          </a:bodyPr>
          <a:lstStyle/>
          <a:p>
            <a:pPr marL="0" indent="0">
              <a:lnSpc>
                <a:spcPct val="90000"/>
              </a:lnSpc>
              <a:spcBef>
                <a:spcPct val="0"/>
              </a:spcBef>
              <a:buClr>
                <a:srgbClr val="ABE33F"/>
              </a:buClr>
              <a:buSzTx/>
              <a:buNone/>
            </a:pPr>
            <a:r>
              <a:rPr lang="en-US" sz="1600" dirty="0" smtClean="0"/>
              <a:t>Burn events promoting and enabling (artistic) expression</a:t>
            </a:r>
          </a:p>
          <a:p>
            <a:pPr marL="0" indent="0">
              <a:lnSpc>
                <a:spcPct val="90000"/>
              </a:lnSpc>
              <a:spcBef>
                <a:spcPct val="0"/>
              </a:spcBef>
              <a:buClr>
                <a:srgbClr val="ABE33F"/>
              </a:buClr>
              <a:buSzTx/>
              <a:buNone/>
            </a:pPr>
            <a:endParaRPr lang="en-US" sz="1200" dirty="0" smtClean="0"/>
          </a:p>
          <a:p>
            <a:pPr marL="0" indent="0">
              <a:lnSpc>
                <a:spcPct val="90000"/>
              </a:lnSpc>
              <a:spcBef>
                <a:spcPct val="0"/>
              </a:spcBef>
              <a:buClr>
                <a:srgbClr val="ABE33F"/>
              </a:buClr>
              <a:buSzTx/>
              <a:buNone/>
            </a:pPr>
            <a:r>
              <a:rPr lang="en-US" sz="1600" dirty="0" smtClean="0"/>
              <a:t>Example form Germany: indoor winter event </a:t>
            </a:r>
            <a:r>
              <a:rPr lang="en-US" sz="1600" i="1" dirty="0" smtClean="0"/>
              <a:t>Burning Baer </a:t>
            </a:r>
            <a:r>
              <a:rPr lang="en-US" sz="1600" dirty="0" smtClean="0"/>
              <a:t>(Burning Bear)</a:t>
            </a:r>
          </a:p>
          <a:p>
            <a:pPr marL="0" indent="0">
              <a:lnSpc>
                <a:spcPct val="90000"/>
              </a:lnSpc>
              <a:spcBef>
                <a:spcPct val="0"/>
              </a:spcBef>
              <a:buClr>
                <a:srgbClr val="ABE33F"/>
              </a:buClr>
              <a:buSzTx/>
              <a:buNone/>
            </a:pPr>
            <a:endParaRPr lang="en-US" sz="1200" dirty="0" smtClean="0"/>
          </a:p>
          <a:p>
            <a:pPr marL="0" indent="0">
              <a:lnSpc>
                <a:spcPct val="90000"/>
              </a:lnSpc>
              <a:spcBef>
                <a:spcPct val="0"/>
              </a:spcBef>
              <a:buClr>
                <a:srgbClr val="ABE33F"/>
              </a:buClr>
              <a:buSzTx/>
              <a:buNone/>
            </a:pPr>
            <a:r>
              <a:rPr lang="en-US" sz="1600" dirty="0" smtClean="0"/>
              <a:t>2018 Theme: </a:t>
            </a:r>
            <a:r>
              <a:rPr lang="en-US" sz="1600" i="1" dirty="0" err="1" smtClean="0"/>
              <a:t>Extrawurst</a:t>
            </a:r>
            <a:r>
              <a:rPr lang="en-US" sz="1600" dirty="0" smtClean="0"/>
              <a:t> (Extra Sausage = Special Treatment)</a:t>
            </a:r>
          </a:p>
        </p:txBody>
      </p:sp>
      <p:sp>
        <p:nvSpPr>
          <p:cNvPr id="9" name="TextBox 8"/>
          <p:cNvSpPr txBox="1"/>
          <p:nvPr/>
        </p:nvSpPr>
        <p:spPr>
          <a:xfrm>
            <a:off x="6400800" y="4857750"/>
            <a:ext cx="2743200" cy="276999"/>
          </a:xfrm>
          <a:prstGeom prst="rect">
            <a:avLst/>
          </a:prstGeom>
          <a:noFill/>
        </p:spPr>
        <p:txBody>
          <a:bodyPr wrap="square" rtlCol="0">
            <a:spAutoFit/>
          </a:bodyPr>
          <a:lstStyle/>
          <a:p>
            <a:r>
              <a:rPr lang="en-US" sz="1200" dirty="0" smtClean="0">
                <a:hlinkClick r:id="rId3"/>
              </a:rPr>
              <a:t>Mutant Disco Ball / </a:t>
            </a:r>
            <a:r>
              <a:rPr lang="en-US" sz="1200" dirty="0" err="1" smtClean="0">
                <a:hlinkClick r:id="rId3"/>
              </a:rPr>
              <a:t>Extrawurst</a:t>
            </a:r>
            <a:r>
              <a:rPr lang="en-US" sz="1200" dirty="0" smtClean="0">
                <a:hlinkClick r:id="rId3"/>
              </a:rPr>
              <a:t> project</a:t>
            </a:r>
            <a:endParaRPr lang="en-US" sz="1200" dirty="0"/>
          </a:p>
        </p:txBody>
      </p:sp>
      <p:pic>
        <p:nvPicPr>
          <p:cNvPr id="4104" name="Picture 8" descr="D:\cloud\BP\2018\Symposium\Presentation\dadida.jpg"/>
          <p:cNvPicPr>
            <a:picLocks noChangeAspect="1" noChangeArrowheads="1"/>
          </p:cNvPicPr>
          <p:nvPr/>
        </p:nvPicPr>
        <p:blipFill>
          <a:blip r:embed="rId4"/>
          <a:srcRect/>
          <a:stretch>
            <a:fillRect/>
          </a:stretch>
        </p:blipFill>
        <p:spPr bwMode="auto">
          <a:xfrm>
            <a:off x="6324600" y="285750"/>
            <a:ext cx="2871787" cy="4500563"/>
          </a:xfrm>
          <a:prstGeom prst="rect">
            <a:avLst/>
          </a:prstGeom>
          <a:noFill/>
        </p:spPr>
      </p:pic>
      <p:pic>
        <p:nvPicPr>
          <p:cNvPr id="1026" name="Picture 2" descr="D:\cloud\BP\2018\Symposium\Presentation\bbear.jpg"/>
          <p:cNvPicPr>
            <a:picLocks noChangeAspect="1" noChangeArrowheads="1"/>
          </p:cNvPicPr>
          <p:nvPr/>
        </p:nvPicPr>
        <p:blipFill>
          <a:blip r:embed="rId5"/>
          <a:srcRect/>
          <a:stretch>
            <a:fillRect/>
          </a:stretch>
        </p:blipFill>
        <p:spPr bwMode="auto">
          <a:xfrm>
            <a:off x="685800" y="1123950"/>
            <a:ext cx="4762501" cy="267652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hape 92"/>
          <p:cNvSpPr txBox="1">
            <a:spLocks noGrp="1"/>
          </p:cNvSpPr>
          <p:nvPr>
            <p:ph type="title"/>
          </p:nvPr>
        </p:nvSpPr>
        <p:spPr>
          <a:xfrm>
            <a:off x="914400" y="361950"/>
            <a:ext cx="7369175" cy="857250"/>
          </a:xfrm>
        </p:spPr>
        <p:txBody>
          <a:bodyPr/>
          <a:lstStyle/>
          <a:p>
            <a:pPr>
              <a:spcBef>
                <a:spcPct val="0"/>
              </a:spcBef>
              <a:buClr>
                <a:srgbClr val="FFFFFF"/>
              </a:buClr>
            </a:pPr>
            <a:r>
              <a:rPr lang="en-US" sz="2400" dirty="0" smtClean="0">
                <a:solidFill>
                  <a:schemeClr val="accent1">
                    <a:lumMod val="40000"/>
                    <a:lumOff val="60000"/>
                  </a:schemeClr>
                </a:solidFill>
                <a:latin typeface="Raleway"/>
                <a:cs typeface="Arial" charset="0"/>
                <a:sym typeface="Raleway"/>
              </a:rPr>
              <a:t>Field Example: Participating and Gifting</a:t>
            </a:r>
            <a:endParaRPr lang="en-US" sz="2400" b="1" dirty="0" smtClean="0">
              <a:solidFill>
                <a:schemeClr val="accent1">
                  <a:lumMod val="40000"/>
                  <a:lumOff val="60000"/>
                </a:schemeClr>
              </a:solidFill>
              <a:latin typeface="Raleway"/>
              <a:cs typeface="Arial" charset="0"/>
              <a:sym typeface="Raleway"/>
            </a:endParaRPr>
          </a:p>
        </p:txBody>
      </p:sp>
      <p:sp>
        <p:nvSpPr>
          <p:cNvPr id="7" name="Shape 94"/>
          <p:cNvSpPr txBox="1">
            <a:spLocks noGrp="1"/>
          </p:cNvSpPr>
          <p:nvPr>
            <p:ph type="body" idx="1"/>
          </p:nvPr>
        </p:nvSpPr>
        <p:spPr>
          <a:xfrm>
            <a:off x="152400" y="2190750"/>
            <a:ext cx="5029200" cy="3581400"/>
          </a:xfrm>
        </p:spPr>
        <p:txBody>
          <a:bodyPr>
            <a:noAutofit/>
          </a:bodyPr>
          <a:lstStyle/>
          <a:p>
            <a:pPr marL="0" indent="0">
              <a:lnSpc>
                <a:spcPct val="90000"/>
              </a:lnSpc>
              <a:spcBef>
                <a:spcPct val="0"/>
              </a:spcBef>
              <a:buClr>
                <a:srgbClr val="ABE33F"/>
              </a:buClr>
              <a:buSzTx/>
              <a:buNone/>
            </a:pPr>
            <a:r>
              <a:rPr lang="en-US" sz="1600" dirty="0" err="1" smtClean="0"/>
              <a:t>Nera</a:t>
            </a:r>
            <a:r>
              <a:rPr lang="en-US" sz="1600" dirty="0" smtClean="0"/>
              <a:t> (41): Burner in </a:t>
            </a:r>
            <a:r>
              <a:rPr lang="en-US" sz="1600" dirty="0" err="1" smtClean="0"/>
              <a:t>Midburn’s</a:t>
            </a:r>
            <a:r>
              <a:rPr lang="en-US" sz="1600" dirty="0" smtClean="0"/>
              <a:t> Free Love camp</a:t>
            </a:r>
          </a:p>
          <a:p>
            <a:pPr marL="0" indent="0">
              <a:lnSpc>
                <a:spcPct val="90000"/>
              </a:lnSpc>
              <a:spcBef>
                <a:spcPct val="0"/>
              </a:spcBef>
              <a:buClr>
                <a:srgbClr val="ABE33F"/>
              </a:buClr>
              <a:buSzTx/>
              <a:buNone/>
            </a:pPr>
            <a:endParaRPr lang="en-US" sz="1600" dirty="0" smtClean="0"/>
          </a:p>
          <a:p>
            <a:pPr marL="0" indent="0">
              <a:lnSpc>
                <a:spcPct val="90000"/>
              </a:lnSpc>
              <a:spcBef>
                <a:spcPct val="0"/>
              </a:spcBef>
              <a:buClr>
                <a:srgbClr val="ABE33F"/>
              </a:buClr>
              <a:buSzTx/>
              <a:buNone/>
            </a:pPr>
            <a:r>
              <a:rPr lang="en-US" sz="1600" dirty="0" smtClean="0"/>
              <a:t>In 2018 </a:t>
            </a:r>
            <a:r>
              <a:rPr lang="en-US" sz="1600" dirty="0" err="1" smtClean="0"/>
              <a:t>Nera</a:t>
            </a:r>
            <a:r>
              <a:rPr lang="en-US" sz="1600" dirty="0" smtClean="0"/>
              <a:t> </a:t>
            </a:r>
            <a:r>
              <a:rPr lang="en-US" sz="1600" dirty="0" err="1" smtClean="0"/>
              <a:t>organised</a:t>
            </a:r>
            <a:r>
              <a:rPr lang="en-US" sz="1600" dirty="0" smtClean="0"/>
              <a:t> </a:t>
            </a:r>
            <a:r>
              <a:rPr lang="en-GB" sz="1600" dirty="0" smtClean="0"/>
              <a:t>workshops on sexuality </a:t>
            </a:r>
            <a:br>
              <a:rPr lang="en-GB" sz="1600" dirty="0" smtClean="0"/>
            </a:br>
            <a:r>
              <a:rPr lang="en-GB" sz="1600" dirty="0" smtClean="0"/>
              <a:t>and self-expression at </a:t>
            </a:r>
            <a:r>
              <a:rPr lang="en-GB" sz="1600" dirty="0" err="1" smtClean="0"/>
              <a:t>Midburn</a:t>
            </a:r>
            <a:r>
              <a:rPr lang="en-GB" sz="1600" dirty="0" smtClean="0"/>
              <a:t> and Nowhere</a:t>
            </a:r>
          </a:p>
          <a:p>
            <a:pPr marL="0" indent="0">
              <a:lnSpc>
                <a:spcPct val="90000"/>
              </a:lnSpc>
              <a:spcBef>
                <a:spcPct val="0"/>
              </a:spcBef>
              <a:buClr>
                <a:srgbClr val="ABE33F"/>
              </a:buClr>
              <a:buSzTx/>
              <a:buNone/>
            </a:pPr>
            <a:endParaRPr lang="en-GB" sz="1600" dirty="0" smtClean="0"/>
          </a:p>
          <a:p>
            <a:pPr marL="0" indent="0">
              <a:lnSpc>
                <a:spcPct val="90000"/>
              </a:lnSpc>
              <a:spcBef>
                <a:spcPct val="0"/>
              </a:spcBef>
              <a:buClr>
                <a:srgbClr val="ABE33F"/>
              </a:buClr>
              <a:buSzTx/>
              <a:buNone/>
            </a:pPr>
            <a:r>
              <a:rPr lang="en-GB" sz="1600" dirty="0" smtClean="0"/>
              <a:t>“take out your inner voice”</a:t>
            </a:r>
          </a:p>
          <a:p>
            <a:pPr marL="0" indent="0">
              <a:lnSpc>
                <a:spcPct val="90000"/>
              </a:lnSpc>
              <a:spcBef>
                <a:spcPct val="0"/>
              </a:spcBef>
              <a:buClr>
                <a:srgbClr val="ABE33F"/>
              </a:buClr>
              <a:buSzTx/>
              <a:buNone/>
            </a:pPr>
            <a:endParaRPr lang="en-GB" sz="1600" dirty="0" smtClean="0"/>
          </a:p>
          <a:p>
            <a:pPr marL="0" indent="0">
              <a:lnSpc>
                <a:spcPct val="90000"/>
              </a:lnSpc>
              <a:spcBef>
                <a:spcPct val="0"/>
              </a:spcBef>
              <a:buClr>
                <a:srgbClr val="ABE33F"/>
              </a:buClr>
              <a:buSzTx/>
              <a:buNone/>
            </a:pPr>
            <a:endParaRPr lang="en-US" sz="1600" dirty="0" smtClean="0"/>
          </a:p>
          <a:p>
            <a:pPr marL="0" indent="0">
              <a:lnSpc>
                <a:spcPct val="90000"/>
              </a:lnSpc>
              <a:spcBef>
                <a:spcPct val="0"/>
              </a:spcBef>
              <a:buClr>
                <a:srgbClr val="ABE33F"/>
              </a:buClr>
              <a:buSzTx/>
              <a:buNone/>
            </a:pPr>
            <a:endParaRPr lang="en-US" sz="1600" dirty="0" smtClean="0"/>
          </a:p>
          <a:p>
            <a:pPr marL="0" indent="0">
              <a:lnSpc>
                <a:spcPct val="90000"/>
              </a:lnSpc>
              <a:spcBef>
                <a:spcPct val="0"/>
              </a:spcBef>
              <a:buClr>
                <a:srgbClr val="ABE33F"/>
              </a:buClr>
              <a:buSzTx/>
              <a:buNone/>
            </a:pPr>
            <a:endParaRPr lang="en-US" sz="1600" dirty="0" smtClean="0"/>
          </a:p>
          <a:p>
            <a:pPr marL="0" indent="0">
              <a:lnSpc>
                <a:spcPct val="90000"/>
              </a:lnSpc>
              <a:spcBef>
                <a:spcPct val="0"/>
              </a:spcBef>
              <a:buClr>
                <a:srgbClr val="ABE33F"/>
              </a:buClr>
              <a:buSzTx/>
              <a:buNone/>
            </a:pPr>
            <a:endParaRPr lang="en-US" sz="1600" dirty="0" smtClean="0"/>
          </a:p>
          <a:p>
            <a:pPr marL="0" indent="0">
              <a:lnSpc>
                <a:spcPct val="90000"/>
              </a:lnSpc>
              <a:spcBef>
                <a:spcPct val="0"/>
              </a:spcBef>
              <a:buClr>
                <a:srgbClr val="ABE33F"/>
              </a:buClr>
              <a:buSzTx/>
              <a:buNone/>
            </a:pPr>
            <a:endParaRPr lang="en-US" sz="1600" dirty="0" smtClean="0"/>
          </a:p>
        </p:txBody>
      </p:sp>
      <p:pic>
        <p:nvPicPr>
          <p:cNvPr id="3074" name="Picture 2" descr="D:\cloud\BP\2018\Symposium\Presentation\freelove.jpg"/>
          <p:cNvPicPr>
            <a:picLocks noChangeAspect="1" noChangeArrowheads="1"/>
          </p:cNvPicPr>
          <p:nvPr/>
        </p:nvPicPr>
        <p:blipFill>
          <a:blip r:embed="rId3"/>
          <a:srcRect/>
          <a:stretch>
            <a:fillRect/>
          </a:stretch>
        </p:blipFill>
        <p:spPr bwMode="auto">
          <a:xfrm>
            <a:off x="4868862" y="1504950"/>
            <a:ext cx="4198938" cy="3149204"/>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hape 92"/>
          <p:cNvSpPr txBox="1">
            <a:spLocks noGrp="1"/>
          </p:cNvSpPr>
          <p:nvPr>
            <p:ph type="title"/>
          </p:nvPr>
        </p:nvSpPr>
        <p:spPr>
          <a:xfrm>
            <a:off x="914400" y="361950"/>
            <a:ext cx="7369175" cy="857250"/>
          </a:xfrm>
        </p:spPr>
        <p:txBody>
          <a:bodyPr/>
          <a:lstStyle/>
          <a:p>
            <a:pPr>
              <a:spcBef>
                <a:spcPct val="0"/>
              </a:spcBef>
              <a:buClr>
                <a:srgbClr val="FFFFFF"/>
              </a:buClr>
            </a:pPr>
            <a:r>
              <a:rPr lang="en-US" sz="2400" dirty="0" smtClean="0">
                <a:solidFill>
                  <a:schemeClr val="accent1">
                    <a:lumMod val="40000"/>
                    <a:lumOff val="60000"/>
                  </a:schemeClr>
                </a:solidFill>
                <a:latin typeface="Raleway"/>
                <a:cs typeface="Arial" charset="0"/>
                <a:sym typeface="Raleway"/>
              </a:rPr>
              <a:t>Field Example: Leaving No Trace in Daily Life</a:t>
            </a:r>
            <a:endParaRPr lang="en-US" sz="2400" b="1" dirty="0" smtClean="0">
              <a:solidFill>
                <a:schemeClr val="accent1">
                  <a:lumMod val="40000"/>
                  <a:lumOff val="60000"/>
                </a:schemeClr>
              </a:solidFill>
              <a:latin typeface="Raleway"/>
              <a:cs typeface="Arial" charset="0"/>
              <a:sym typeface="Raleway"/>
            </a:endParaRPr>
          </a:p>
        </p:txBody>
      </p:sp>
      <p:sp>
        <p:nvSpPr>
          <p:cNvPr id="7" name="Shape 94"/>
          <p:cNvSpPr txBox="1">
            <a:spLocks noGrp="1"/>
          </p:cNvSpPr>
          <p:nvPr>
            <p:ph type="body" idx="1"/>
          </p:nvPr>
        </p:nvSpPr>
        <p:spPr>
          <a:xfrm>
            <a:off x="152400" y="2038350"/>
            <a:ext cx="4572000" cy="3200400"/>
          </a:xfrm>
        </p:spPr>
        <p:txBody>
          <a:bodyPr>
            <a:noAutofit/>
          </a:bodyPr>
          <a:lstStyle/>
          <a:p>
            <a:pPr marL="0" indent="0">
              <a:lnSpc>
                <a:spcPct val="90000"/>
              </a:lnSpc>
              <a:spcBef>
                <a:spcPct val="0"/>
              </a:spcBef>
              <a:buClr>
                <a:srgbClr val="ABE33F"/>
              </a:buClr>
              <a:buSzTx/>
              <a:buNone/>
            </a:pPr>
            <a:r>
              <a:rPr lang="en-GB" sz="1600" dirty="0" smtClean="0"/>
              <a:t>De-</a:t>
            </a:r>
            <a:r>
              <a:rPr lang="en-GB" sz="1600" dirty="0" err="1" smtClean="0"/>
              <a:t>MOOPing</a:t>
            </a:r>
            <a:r>
              <a:rPr lang="en-GB" sz="1600" dirty="0" smtClean="0"/>
              <a:t> daily life</a:t>
            </a:r>
            <a:endParaRPr lang="en-US" sz="1600" dirty="0" smtClean="0"/>
          </a:p>
          <a:p>
            <a:pPr marL="0" indent="0">
              <a:lnSpc>
                <a:spcPct val="90000"/>
              </a:lnSpc>
              <a:spcBef>
                <a:spcPct val="0"/>
              </a:spcBef>
              <a:buClr>
                <a:srgbClr val="ABE33F"/>
              </a:buClr>
              <a:buSzTx/>
              <a:buNone/>
            </a:pPr>
            <a:endParaRPr lang="en-US" sz="1600" dirty="0" smtClean="0"/>
          </a:p>
          <a:p>
            <a:pPr marL="0" indent="0">
              <a:lnSpc>
                <a:spcPct val="90000"/>
              </a:lnSpc>
              <a:spcBef>
                <a:spcPct val="0"/>
              </a:spcBef>
              <a:buClr>
                <a:srgbClr val="ABE33F"/>
              </a:buClr>
              <a:buSzTx/>
              <a:buNone/>
            </a:pPr>
            <a:r>
              <a:rPr lang="en-US" sz="1600" dirty="0" smtClean="0"/>
              <a:t>David (31): Integrating the Principles into daily life and educating others as well (“</a:t>
            </a:r>
            <a:r>
              <a:rPr lang="en-GB" sz="1600" dirty="0" smtClean="0"/>
              <a:t>It's not that we go and clean after the people. We should educate the people not to make it dirty and not to leave a trace.”)</a:t>
            </a:r>
            <a:endParaRPr lang="en-US" sz="1600" dirty="0" smtClean="0"/>
          </a:p>
          <a:p>
            <a:pPr marL="0" indent="0">
              <a:lnSpc>
                <a:spcPct val="90000"/>
              </a:lnSpc>
              <a:spcBef>
                <a:spcPct val="0"/>
              </a:spcBef>
              <a:buClr>
                <a:srgbClr val="ABE33F"/>
              </a:buClr>
              <a:buSzTx/>
              <a:buNone/>
            </a:pPr>
            <a:endParaRPr lang="en-US" sz="1600" dirty="0" smtClean="0"/>
          </a:p>
          <a:p>
            <a:pPr marL="0" indent="0">
              <a:lnSpc>
                <a:spcPct val="90000"/>
              </a:lnSpc>
              <a:spcBef>
                <a:spcPct val="0"/>
              </a:spcBef>
              <a:buClr>
                <a:srgbClr val="ABE33F"/>
              </a:buClr>
              <a:buSzTx/>
              <a:buNone/>
            </a:pPr>
            <a:r>
              <a:rPr lang="en-US" sz="1600" dirty="0" smtClean="0"/>
              <a:t>Kick Butts #1 and #2 events in November – </a:t>
            </a:r>
          </a:p>
          <a:p>
            <a:pPr marL="0" indent="0">
              <a:lnSpc>
                <a:spcPct val="90000"/>
              </a:lnSpc>
              <a:spcBef>
                <a:spcPct val="0"/>
              </a:spcBef>
              <a:buClr>
                <a:srgbClr val="ABE33F"/>
              </a:buClr>
              <a:buSzTx/>
              <a:buNone/>
            </a:pPr>
            <a:r>
              <a:rPr lang="en-US" sz="1600" dirty="0" smtClean="0"/>
              <a:t>cleaning up cigarette butts in the parks of Berlin</a:t>
            </a:r>
          </a:p>
        </p:txBody>
      </p:sp>
      <p:pic>
        <p:nvPicPr>
          <p:cNvPr id="2050" name="Picture 2" descr="D:\cloud\BP\2018\Symposium\Presentation\kickbutt.jpg"/>
          <p:cNvPicPr>
            <a:picLocks noChangeAspect="1" noChangeArrowheads="1"/>
          </p:cNvPicPr>
          <p:nvPr/>
        </p:nvPicPr>
        <p:blipFill>
          <a:blip r:embed="rId3"/>
          <a:srcRect/>
          <a:stretch>
            <a:fillRect/>
          </a:stretch>
        </p:blipFill>
        <p:spPr bwMode="auto">
          <a:xfrm>
            <a:off x="4959350" y="1428750"/>
            <a:ext cx="4032250" cy="3024188"/>
          </a:xfrm>
          <a:prstGeom prst="rect">
            <a:avLst/>
          </a:prstGeom>
          <a:noFill/>
        </p:spPr>
      </p:pic>
      <p:sp>
        <p:nvSpPr>
          <p:cNvPr id="6" name="TextBox 5"/>
          <p:cNvSpPr txBox="1"/>
          <p:nvPr/>
        </p:nvSpPr>
        <p:spPr>
          <a:xfrm>
            <a:off x="4953000" y="4552950"/>
            <a:ext cx="4343400" cy="276999"/>
          </a:xfrm>
          <a:prstGeom prst="rect">
            <a:avLst/>
          </a:prstGeom>
          <a:noFill/>
        </p:spPr>
        <p:txBody>
          <a:bodyPr wrap="square" rtlCol="0">
            <a:spAutoFit/>
          </a:bodyPr>
          <a:lstStyle/>
          <a:p>
            <a:r>
              <a:rPr lang="en-US" sz="1200" dirty="0" smtClean="0"/>
              <a:t>Kick Butts results (photo taken from FB event page)</a:t>
            </a:r>
            <a:endParaRPr lang="en-US" sz="12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2167</TotalTime>
  <Words>689</Words>
  <PresentationFormat>On-screen Show (16:9)</PresentationFormat>
  <Paragraphs>164</Paragraphs>
  <Slides>7</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vt:i4>
      </vt:variant>
    </vt:vector>
  </HeadingPairs>
  <TitlesOfParts>
    <vt:vector size="17" baseType="lpstr">
      <vt:lpstr>Arial</vt:lpstr>
      <vt:lpstr>Avenir Black</vt:lpstr>
      <vt:lpstr>Calibri</vt:lpstr>
      <vt:lpstr>Corbel</vt:lpstr>
      <vt:lpstr>Wingdings 2</vt:lpstr>
      <vt:lpstr>Raleway</vt:lpstr>
      <vt:lpstr>Karla</vt:lpstr>
      <vt:lpstr>Wingdings</vt:lpstr>
      <vt:lpstr>Wingdings 3</vt:lpstr>
      <vt:lpstr>Module</vt:lpstr>
      <vt:lpstr>Surveying EuroBurners:  Regionals, Values &amp; Motivations</vt:lpstr>
      <vt:lpstr>Surveying EuroBurners</vt:lpstr>
      <vt:lpstr>Motivations to Participate in European Events</vt:lpstr>
      <vt:lpstr>Transformation in the Default World</vt:lpstr>
      <vt:lpstr>Field Example: Artistic (Expressive)</vt:lpstr>
      <vt:lpstr>Field Example: Participating and Gifting</vt:lpstr>
      <vt:lpstr>Field Example: Leaving No Trace in Daily Life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x</dc:creator>
  <cp:lastModifiedBy>x</cp:lastModifiedBy>
  <cp:revision>143</cp:revision>
  <dcterms:modified xsi:type="dcterms:W3CDTF">2018-12-13T19:13:22Z</dcterms:modified>
</cp:coreProperties>
</file>