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17"/>
  </p:notesMasterIdLst>
  <p:handoutMasterIdLst>
    <p:handoutMasterId r:id="rId18"/>
  </p:handoutMasterIdLst>
  <p:sldIdLst>
    <p:sldId id="256" r:id="rId2"/>
    <p:sldId id="276" r:id="rId3"/>
    <p:sldId id="277" r:id="rId4"/>
    <p:sldId id="278" r:id="rId5"/>
    <p:sldId id="297" r:id="rId6"/>
    <p:sldId id="298" r:id="rId7"/>
    <p:sldId id="299" r:id="rId8"/>
    <p:sldId id="300" r:id="rId9"/>
    <p:sldId id="301" r:id="rId10"/>
    <p:sldId id="302" r:id="rId11"/>
    <p:sldId id="303" r:id="rId12"/>
    <p:sldId id="304" r:id="rId13"/>
    <p:sldId id="305" r:id="rId14"/>
    <p:sldId id="306" r:id="rId15"/>
    <p:sldId id="29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707"/>
  </p:normalViewPr>
  <p:slideViewPr>
    <p:cSldViewPr snapToGrid="0" snapToObjects="1">
      <p:cViewPr varScale="1">
        <p:scale>
          <a:sx n="115" d="100"/>
          <a:sy n="115" d="100"/>
        </p:scale>
        <p:origin x="432" y="114"/>
      </p:cViewPr>
      <p:guideLst/>
    </p:cSldViewPr>
  </p:slideViewPr>
  <p:notesTextViewPr>
    <p:cViewPr>
      <p:scale>
        <a:sx n="1" d="1"/>
        <a:sy n="1" d="1"/>
      </p:scale>
      <p:origin x="0" y="0"/>
    </p:cViewPr>
  </p:notesTextViewPr>
  <p:notesViewPr>
    <p:cSldViewPr snapToGrid="0" snapToObjects="1">
      <p:cViewPr varScale="1">
        <p:scale>
          <a:sx n="115" d="100"/>
          <a:sy n="115" d="100"/>
        </p:scale>
        <p:origin x="521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A404AE-F67C-E54E-88C1-BB60AD105034}"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027140-CBFB-714B-A4E1-023AD3D13926}" type="datetimeFigureOut">
              <a:rPr lang="en-US" smtClean="0"/>
              <a:t>12/11/2018</a:t>
            </a:fld>
            <a:endParaRPr lang="en-US"/>
          </a:p>
        </p:txBody>
      </p:sp>
    </p:spTree>
    <p:extLst>
      <p:ext uri="{BB962C8B-B14F-4D97-AF65-F5344CB8AC3E}">
        <p14:creationId xmlns:p14="http://schemas.microsoft.com/office/powerpoint/2010/main" val="133561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6F781-C774-354D-A82E-25D0CDEA6942}"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15650-CA33-A740-ADD5-EB46FA1DD63F}" type="slidenum">
              <a:rPr lang="en-US" smtClean="0"/>
              <a:t>‹#›</a:t>
            </a:fld>
            <a:endParaRPr lang="en-US"/>
          </a:p>
        </p:txBody>
      </p:sp>
    </p:spTree>
    <p:extLst>
      <p:ext uri="{BB962C8B-B14F-4D97-AF65-F5344CB8AC3E}">
        <p14:creationId xmlns:p14="http://schemas.microsoft.com/office/powerpoint/2010/main" val="109571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12/11/2018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21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12/11/2018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373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12/11/2018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69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12/11/2018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5606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12/11/2018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3009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12/11/2018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975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12/11/2018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0797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12/11/2018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280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12/11/2018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99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32684"/>
          <a:stretch/>
        </p:blipFill>
        <p:spPr>
          <a:xfrm rot="10800000" flipH="1" flipV="1">
            <a:off x="5257658" y="1"/>
            <a:ext cx="6934342" cy="6867427"/>
          </a:xfrm>
          <a:prstGeom prst="rect">
            <a:avLst/>
          </a:prstGeom>
        </p:spPr>
      </p:pic>
      <p:sp>
        <p:nvSpPr>
          <p:cNvPr id="9" name="Rectangle 8"/>
          <p:cNvSpPr/>
          <p:nvPr userDrawn="1"/>
        </p:nvSpPr>
        <p:spPr>
          <a:xfrm flipV="1">
            <a:off x="3581401" y="1"/>
            <a:ext cx="6297889" cy="6867427"/>
          </a:xfrm>
          <a:custGeom>
            <a:avLst/>
            <a:gdLst>
              <a:gd name="connsiteX0" fmla="*/ 0 w 2696655"/>
              <a:gd name="connsiteY0" fmla="*/ 0 h 6858000"/>
              <a:gd name="connsiteX1" fmla="*/ 2696655 w 2696655"/>
              <a:gd name="connsiteY1" fmla="*/ 0 h 6858000"/>
              <a:gd name="connsiteX2" fmla="*/ 2696655 w 2696655"/>
              <a:gd name="connsiteY2" fmla="*/ 6858000 h 6858000"/>
              <a:gd name="connsiteX3" fmla="*/ 0 w 2696655"/>
              <a:gd name="connsiteY3" fmla="*/ 6858000 h 6858000"/>
              <a:gd name="connsiteX4" fmla="*/ 0 w 2696655"/>
              <a:gd name="connsiteY4" fmla="*/ 0 h 6858000"/>
              <a:gd name="connsiteX0" fmla="*/ 0 w 4723417"/>
              <a:gd name="connsiteY0" fmla="*/ 0 h 6867427"/>
              <a:gd name="connsiteX1" fmla="*/ 2696655 w 4723417"/>
              <a:gd name="connsiteY1" fmla="*/ 0 h 6867427"/>
              <a:gd name="connsiteX2" fmla="*/ 4723417 w 4723417"/>
              <a:gd name="connsiteY2" fmla="*/ 6867427 h 6867427"/>
              <a:gd name="connsiteX3" fmla="*/ 0 w 4723417"/>
              <a:gd name="connsiteY3" fmla="*/ 6858000 h 6867427"/>
              <a:gd name="connsiteX4" fmla="*/ 0 w 4723417"/>
              <a:gd name="connsiteY4" fmla="*/ 0 h 68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3417" h="6867427">
                <a:moveTo>
                  <a:pt x="0" y="0"/>
                </a:moveTo>
                <a:lnTo>
                  <a:pt x="2696655" y="0"/>
                </a:lnTo>
                <a:lnTo>
                  <a:pt x="4723417" y="6867427"/>
                </a:lnTo>
                <a:lnTo>
                  <a:pt x="0" y="685800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51553" y="3325467"/>
            <a:ext cx="7431464" cy="917592"/>
          </a:xfrm>
        </p:spPr>
        <p:txBody>
          <a:bodyPr anchor="b">
            <a:noAutofit/>
          </a:bodyPr>
          <a:lstStyle>
            <a:lvl1pPr algn="l">
              <a:defRPr sz="3200" b="1" i="0">
                <a:solidFill>
                  <a:schemeClr val="tx1">
                    <a:lumMod val="75000"/>
                    <a:lumOff val="25000"/>
                  </a:schemeClr>
                </a:solidFill>
                <a:latin typeface="Arial" charset="0"/>
                <a:ea typeface="Arial" charset="0"/>
                <a:cs typeface="Arial"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851553" y="4375035"/>
            <a:ext cx="7431464" cy="819133"/>
          </a:xfrm>
        </p:spPr>
        <p:txBody>
          <a:bodyPr>
            <a:normAutofit/>
          </a:bodyPr>
          <a:lstStyle>
            <a:lvl1pPr marL="0" indent="0" algn="l">
              <a:buNone/>
              <a:defRPr sz="2400" b="0" i="1">
                <a:solidFill>
                  <a:schemeClr val="tx1">
                    <a:lumMod val="75000"/>
                    <a:lumOff val="2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4" name="Text Placeholder 23"/>
          <p:cNvSpPr>
            <a:spLocks noGrp="1"/>
          </p:cNvSpPr>
          <p:nvPr>
            <p:ph type="body" sz="quarter" idx="10" hasCustomPrompt="1"/>
          </p:nvPr>
        </p:nvSpPr>
        <p:spPr>
          <a:xfrm>
            <a:off x="850900" y="5650969"/>
            <a:ext cx="6426593" cy="820765"/>
          </a:xfrm>
        </p:spPr>
        <p:txBody>
          <a:bodyPr>
            <a:noAutofit/>
          </a:bodyPr>
          <a:lstStyle>
            <a:lvl1pPr marL="0" indent="0">
              <a:buNone/>
              <a:defRPr sz="1200">
                <a:solidFill>
                  <a:schemeClr val="tx1">
                    <a:lumMod val="75000"/>
                    <a:lumOff val="25000"/>
                  </a:schemeClr>
                </a:solidFill>
                <a:latin typeface="Arial" charset="0"/>
                <a:ea typeface="Arial" charset="0"/>
                <a:cs typeface="Arial" charset="0"/>
              </a:defRPr>
            </a:lvl1pPr>
            <a:lvl2pPr marL="457200" indent="0">
              <a:buNone/>
              <a:defRPr sz="1200">
                <a:latin typeface="Arial" charset="0"/>
                <a:ea typeface="Arial" charset="0"/>
                <a:cs typeface="Arial" charset="0"/>
              </a:defRPr>
            </a:lvl2pPr>
            <a:lvl3pPr marL="914400" indent="0">
              <a:buNone/>
              <a:defRPr sz="1200">
                <a:latin typeface="Arial" charset="0"/>
                <a:ea typeface="Arial" charset="0"/>
                <a:cs typeface="Arial" charset="0"/>
              </a:defRPr>
            </a:lvl3pPr>
            <a:lvl4pPr marL="1371600" indent="0">
              <a:buNone/>
              <a:defRPr sz="1200">
                <a:latin typeface="Arial" charset="0"/>
                <a:ea typeface="Arial" charset="0"/>
                <a:cs typeface="Arial" charset="0"/>
              </a:defRPr>
            </a:lvl4pPr>
            <a:lvl5pPr marL="1828800" indent="0">
              <a:buNone/>
              <a:defRPr sz="1200">
                <a:latin typeface="Arial" charset="0"/>
                <a:ea typeface="Arial" charset="0"/>
                <a:cs typeface="Arial" charset="0"/>
              </a:defRPr>
            </a:lvl5pPr>
          </a:lstStyle>
          <a:p>
            <a:pPr lvl="0"/>
            <a:r>
              <a:rPr lang="en-US" dirty="0" smtClean="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71" y="1"/>
            <a:ext cx="7270456" cy="3570544"/>
          </a:xfrm>
          <a:prstGeom prst="rect">
            <a:avLst/>
          </a:prstGeom>
        </p:spPr>
      </p:pic>
    </p:spTree>
    <p:extLst>
      <p:ext uri="{BB962C8B-B14F-4D97-AF65-F5344CB8AC3E}">
        <p14:creationId xmlns:p14="http://schemas.microsoft.com/office/powerpoint/2010/main" val="4090697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12/11/2018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361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12/11/2018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251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12/11/2018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622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12/11/2018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03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12/11/2018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90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12/11/2018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058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12/11/2018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71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12/11/2018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28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12/11/2018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221160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igitalcommons.unl.edu/libphilprac/189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692" y="2882178"/>
            <a:ext cx="7779195" cy="1023341"/>
          </a:xfrm>
        </p:spPr>
        <p:txBody>
          <a:bodyPr/>
          <a:lstStyle/>
          <a:p>
            <a:pPr algn="ctr"/>
            <a:r>
              <a:rPr lang="en-ZA" dirty="0" smtClean="0"/>
              <a:t>The benefits and challenges of open </a:t>
            </a:r>
            <a:r>
              <a:rPr lang="en-ZA" dirty="0"/>
              <a:t>a</a:t>
            </a:r>
            <a:r>
              <a:rPr lang="en-ZA" dirty="0" smtClean="0"/>
              <a:t>ccess </a:t>
            </a:r>
            <a:r>
              <a:rPr lang="en-ZA" dirty="0"/>
              <a:t>to legal </a:t>
            </a:r>
            <a:r>
              <a:rPr lang="en-ZA" dirty="0" smtClean="0"/>
              <a:t>knowledge: a South African perspective</a:t>
            </a:r>
            <a:endParaRPr lang="en-US" dirty="0">
              <a:latin typeface="+mj-lt"/>
            </a:endParaRPr>
          </a:p>
        </p:txBody>
      </p:sp>
      <p:sp>
        <p:nvSpPr>
          <p:cNvPr id="4" name="Text Placeholder 23"/>
          <p:cNvSpPr>
            <a:spLocks noGrp="1"/>
          </p:cNvSpPr>
          <p:nvPr>
            <p:ph type="body" sz="quarter" idx="10"/>
          </p:nvPr>
        </p:nvSpPr>
        <p:spPr>
          <a:xfrm>
            <a:off x="2678190" y="4187834"/>
            <a:ext cx="6426593" cy="820765"/>
          </a:xfrm>
        </p:spPr>
        <p:txBody>
          <a:bodyPr>
            <a:noAutofit/>
          </a:bodyPr>
          <a:lstStyle>
            <a:lvl1pPr marL="0" indent="0">
              <a:buNone/>
              <a:defRPr sz="1200">
                <a:solidFill>
                  <a:schemeClr val="tx1">
                    <a:lumMod val="75000"/>
                    <a:lumOff val="25000"/>
                  </a:schemeClr>
                </a:solidFill>
                <a:latin typeface="Arial" charset="0"/>
                <a:ea typeface="Arial" charset="0"/>
                <a:cs typeface="Arial" charset="0"/>
              </a:defRPr>
            </a:lvl1pPr>
            <a:lvl2pPr marL="457200" indent="0">
              <a:buNone/>
              <a:defRPr sz="1200">
                <a:latin typeface="Arial" charset="0"/>
                <a:ea typeface="Arial" charset="0"/>
                <a:cs typeface="Arial" charset="0"/>
              </a:defRPr>
            </a:lvl2pPr>
            <a:lvl3pPr marL="914400" indent="0">
              <a:buNone/>
              <a:defRPr sz="1200">
                <a:latin typeface="Arial" charset="0"/>
                <a:ea typeface="Arial" charset="0"/>
                <a:cs typeface="Arial" charset="0"/>
              </a:defRPr>
            </a:lvl3pPr>
            <a:lvl4pPr marL="1371600" indent="0">
              <a:buNone/>
              <a:defRPr sz="1200">
                <a:latin typeface="Arial" charset="0"/>
                <a:ea typeface="Arial" charset="0"/>
                <a:cs typeface="Arial" charset="0"/>
              </a:defRPr>
            </a:lvl4pPr>
            <a:lvl5pPr marL="1828800" indent="0">
              <a:buNone/>
              <a:defRPr sz="1200">
                <a:latin typeface="Arial" charset="0"/>
                <a:ea typeface="Arial" charset="0"/>
                <a:cs typeface="Arial" charset="0"/>
              </a:defRPr>
            </a:lvl5pPr>
          </a:lstStyle>
          <a:p>
            <a:pPr lvl="0"/>
            <a:r>
              <a:rPr lang="en-US" sz="1600" b="1" dirty="0" smtClean="0">
                <a:latin typeface="Arial" panose="020B0604020202020204" pitchFamily="34" charset="0"/>
                <a:cs typeface="Arial" panose="020B0604020202020204" pitchFamily="34" charset="0"/>
              </a:rPr>
              <a:t>Presented by Siviwe Bangani</a:t>
            </a:r>
          </a:p>
        </p:txBody>
      </p:sp>
      <p:pic>
        <p:nvPicPr>
          <p:cNvPr id="3" name="Picture 2"/>
          <p:cNvPicPr>
            <a:picLocks noChangeAspect="1"/>
          </p:cNvPicPr>
          <p:nvPr/>
        </p:nvPicPr>
        <p:blipFill>
          <a:blip r:embed="rId2"/>
          <a:stretch>
            <a:fillRect/>
          </a:stretch>
        </p:blipFill>
        <p:spPr>
          <a:xfrm>
            <a:off x="0" y="5967055"/>
            <a:ext cx="1844713" cy="890945"/>
          </a:xfrm>
          <a:prstGeom prst="rect">
            <a:avLst/>
          </a:prstGeom>
        </p:spPr>
      </p:pic>
    </p:spTree>
    <p:extLst>
      <p:ext uri="{BB962C8B-B14F-4D97-AF65-F5344CB8AC3E}">
        <p14:creationId xmlns:p14="http://schemas.microsoft.com/office/powerpoint/2010/main" val="1753774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973668"/>
            <a:ext cx="8512935" cy="706964"/>
          </a:xfrm>
        </p:spPr>
        <p:txBody>
          <a:bodyPr/>
          <a:lstStyle/>
          <a:p>
            <a:r>
              <a:rPr lang="en-ZA" b="1" dirty="0">
                <a:solidFill>
                  <a:schemeClr val="accent6">
                    <a:lumMod val="75000"/>
                  </a:schemeClr>
                </a:solidFill>
              </a:rPr>
              <a:t>Benefits of OA to legal knowledge </a:t>
            </a:r>
          </a:p>
        </p:txBody>
      </p:sp>
      <p:sp>
        <p:nvSpPr>
          <p:cNvPr id="3" name="Content Placeholder 2"/>
          <p:cNvSpPr>
            <a:spLocks noGrp="1"/>
          </p:cNvSpPr>
          <p:nvPr>
            <p:ph idx="1"/>
          </p:nvPr>
        </p:nvSpPr>
        <p:spPr>
          <a:xfrm>
            <a:off x="828382" y="1950356"/>
            <a:ext cx="9783810" cy="4386049"/>
          </a:xfrm>
        </p:spPr>
        <p:txBody>
          <a:bodyPr>
            <a:normAutofit/>
          </a:bodyPr>
          <a:lstStyle/>
          <a:p>
            <a:r>
              <a:rPr lang="en-ZA" b="1" dirty="0"/>
              <a:t>Strengthens democracy –</a:t>
            </a:r>
            <a:r>
              <a:rPr lang="en-ZA" dirty="0"/>
              <a:t> "democracy dies behind closed doors"</a:t>
            </a:r>
            <a:br>
              <a:rPr lang="en-ZA" dirty="0"/>
            </a:br>
            <a:endParaRPr lang="en-ZA" dirty="0"/>
          </a:p>
          <a:p>
            <a:r>
              <a:rPr lang="en-ZA" b="1" dirty="0"/>
              <a:t>Provides public access to authoritative legal information – </a:t>
            </a:r>
            <a:r>
              <a:rPr lang="en-ZA" dirty="0"/>
              <a:t>information authenticated, reliable and accurate.</a:t>
            </a:r>
            <a:br>
              <a:rPr lang="en-ZA" dirty="0"/>
            </a:br>
            <a:endParaRPr lang="en-ZA" dirty="0"/>
          </a:p>
          <a:p>
            <a:r>
              <a:rPr lang="en-ZA" b="1" dirty="0"/>
              <a:t>Better understanding of the justice system – </a:t>
            </a:r>
            <a:r>
              <a:rPr lang="en-ZA" dirty="0"/>
              <a:t>judge fairness of decisions.</a:t>
            </a:r>
            <a:br>
              <a:rPr lang="en-ZA" dirty="0"/>
            </a:br>
            <a:endParaRPr lang="en-ZA" dirty="0"/>
          </a:p>
          <a:p>
            <a:r>
              <a:rPr lang="en-ZA" b="1" dirty="0"/>
              <a:t>Assures the public that all are equal before the law – </a:t>
            </a:r>
            <a:r>
              <a:rPr lang="en-ZA" dirty="0"/>
              <a:t>dispels fears of being treated unfairly by the system.</a:t>
            </a:r>
          </a:p>
          <a:p>
            <a:endParaRPr lang="en-ZA" dirty="0"/>
          </a:p>
          <a:p>
            <a:r>
              <a:rPr lang="en-ZA" b="1" dirty="0"/>
              <a:t>Ensures better synergy between the lower courts and higher courts – </a:t>
            </a:r>
            <a:r>
              <a:rPr lang="en-ZA" dirty="0"/>
              <a:t>Inconsistencies likely to be minimised.</a:t>
            </a:r>
          </a:p>
          <a:p>
            <a:endParaRPr lang="en-ZA" b="1" dirty="0"/>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6080483"/>
            <a:ext cx="1609859" cy="777517"/>
          </a:xfrm>
          <a:prstGeom prst="rect">
            <a:avLst/>
          </a:prstGeom>
        </p:spPr>
      </p:pic>
    </p:spTree>
    <p:extLst>
      <p:ext uri="{BB962C8B-B14F-4D97-AF65-F5344CB8AC3E}">
        <p14:creationId xmlns:p14="http://schemas.microsoft.com/office/powerpoint/2010/main" val="547754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973668"/>
            <a:ext cx="8512935" cy="706964"/>
          </a:xfrm>
        </p:spPr>
        <p:txBody>
          <a:bodyPr/>
          <a:lstStyle/>
          <a:p>
            <a:r>
              <a:rPr lang="en-ZA" b="1" dirty="0">
                <a:solidFill>
                  <a:schemeClr val="accent6">
                    <a:lumMod val="75000"/>
                  </a:schemeClr>
                </a:solidFill>
              </a:rPr>
              <a:t>Benefits of OA to legal knowledge </a:t>
            </a:r>
          </a:p>
        </p:txBody>
      </p:sp>
      <p:sp>
        <p:nvSpPr>
          <p:cNvPr id="3" name="Content Placeholder 2"/>
          <p:cNvSpPr>
            <a:spLocks noGrp="1"/>
          </p:cNvSpPr>
          <p:nvPr>
            <p:ph idx="1"/>
          </p:nvPr>
        </p:nvSpPr>
        <p:spPr>
          <a:xfrm>
            <a:off x="828382" y="1950356"/>
            <a:ext cx="9783810" cy="4386049"/>
          </a:xfrm>
        </p:spPr>
        <p:txBody>
          <a:bodyPr>
            <a:normAutofit/>
          </a:bodyPr>
          <a:lstStyle/>
          <a:p>
            <a:r>
              <a:rPr lang="en-ZA" b="1" dirty="0"/>
              <a:t>Normalisation of legal education – </a:t>
            </a:r>
            <a:r>
              <a:rPr lang="en-ZA" dirty="0"/>
              <a:t>students have equal chance of access to same legal documents.</a:t>
            </a:r>
            <a:r>
              <a:rPr lang="en-ZA" b="1" dirty="0"/>
              <a:t/>
            </a:r>
            <a:br>
              <a:rPr lang="en-ZA" b="1" dirty="0"/>
            </a:br>
            <a:endParaRPr lang="en-ZA" b="1" dirty="0"/>
          </a:p>
          <a:p>
            <a:r>
              <a:rPr lang="en-ZA" b="1" dirty="0"/>
              <a:t>Researchers and academics – </a:t>
            </a:r>
            <a:r>
              <a:rPr lang="en-ZA" dirty="0"/>
              <a:t>have access to quality peer-reviewed  information.</a:t>
            </a:r>
          </a:p>
          <a:p>
            <a:endParaRPr lang="en-ZA" b="1" dirty="0"/>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6080483"/>
            <a:ext cx="1609859" cy="777517"/>
          </a:xfrm>
          <a:prstGeom prst="rect">
            <a:avLst/>
          </a:prstGeom>
        </p:spPr>
      </p:pic>
    </p:spTree>
    <p:extLst>
      <p:ext uri="{BB962C8B-B14F-4D97-AF65-F5344CB8AC3E}">
        <p14:creationId xmlns:p14="http://schemas.microsoft.com/office/powerpoint/2010/main" val="2929728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973668"/>
            <a:ext cx="9131121" cy="706964"/>
          </a:xfrm>
        </p:spPr>
        <p:txBody>
          <a:bodyPr/>
          <a:lstStyle/>
          <a:p>
            <a:r>
              <a:rPr lang="en-ZA" b="1" dirty="0" smtClean="0">
                <a:solidFill>
                  <a:schemeClr val="accent6">
                    <a:lumMod val="75000"/>
                  </a:schemeClr>
                </a:solidFill>
              </a:rPr>
              <a:t>Challenges of OA to legal knowledge</a:t>
            </a:r>
            <a:endParaRPr lang="en-ZA" b="1" dirty="0">
              <a:solidFill>
                <a:schemeClr val="accent6">
                  <a:lumMod val="75000"/>
                </a:schemeClr>
              </a:solidFill>
            </a:endParaRPr>
          </a:p>
        </p:txBody>
      </p:sp>
      <p:sp>
        <p:nvSpPr>
          <p:cNvPr id="3" name="Content Placeholder 2"/>
          <p:cNvSpPr>
            <a:spLocks noGrp="1"/>
          </p:cNvSpPr>
          <p:nvPr>
            <p:ph idx="1"/>
          </p:nvPr>
        </p:nvSpPr>
        <p:spPr>
          <a:xfrm>
            <a:off x="828382" y="1950356"/>
            <a:ext cx="9783810" cy="4386049"/>
          </a:xfrm>
        </p:spPr>
        <p:txBody>
          <a:bodyPr>
            <a:normAutofit/>
          </a:bodyPr>
          <a:lstStyle/>
          <a:p>
            <a:r>
              <a:rPr lang="en-ZA" b="1" dirty="0" smtClean="0"/>
              <a:t>Lack of equality </a:t>
            </a:r>
            <a:r>
              <a:rPr lang="en-ZA" b="1" dirty="0"/>
              <a:t>access to Information – </a:t>
            </a:r>
            <a:r>
              <a:rPr lang="en-ZA" dirty="0"/>
              <a:t>widen challenges associated with the digital </a:t>
            </a:r>
            <a:r>
              <a:rPr lang="en-ZA" dirty="0" smtClean="0"/>
              <a:t>divide </a:t>
            </a:r>
          </a:p>
          <a:p>
            <a:r>
              <a:rPr lang="en-ZA" b="1" dirty="0"/>
              <a:t>High levels of illiteracy and language as a barrier to open access </a:t>
            </a:r>
            <a:endParaRPr lang="en-ZA" dirty="0"/>
          </a:p>
          <a:p>
            <a:r>
              <a:rPr lang="en-ZA" b="1" dirty="0" smtClean="0"/>
              <a:t>Distrust </a:t>
            </a:r>
            <a:r>
              <a:rPr lang="en-ZA" b="1" dirty="0"/>
              <a:t>of the legal justice system – </a:t>
            </a:r>
            <a:r>
              <a:rPr lang="en-ZA" dirty="0"/>
              <a:t>in some cases due to complex legal matters communities may have misconceptions of unfairness in the legal system.</a:t>
            </a:r>
          </a:p>
          <a:p>
            <a:r>
              <a:rPr lang="en-ZA" b="1" dirty="0" smtClean="0"/>
              <a:t>OA </a:t>
            </a:r>
            <a:r>
              <a:rPr lang="en-ZA" b="1" dirty="0"/>
              <a:t>to </a:t>
            </a:r>
            <a:r>
              <a:rPr lang="en-ZA" b="1" dirty="0" smtClean="0"/>
              <a:t>superseded legal information </a:t>
            </a:r>
            <a:r>
              <a:rPr lang="en-ZA" b="1" dirty="0"/>
              <a:t>– </a:t>
            </a:r>
            <a:r>
              <a:rPr lang="en-ZA" dirty="0"/>
              <a:t>judgements that were overturned can remain on OA platforms with no note indicating their appeal status.</a:t>
            </a:r>
            <a:endParaRPr lang="en-US" altLang="en-US" dirty="0"/>
          </a:p>
          <a:p>
            <a:endParaRPr lang="en-ZA" b="1" dirty="0"/>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6080483"/>
            <a:ext cx="1609859" cy="777517"/>
          </a:xfrm>
          <a:prstGeom prst="rect">
            <a:avLst/>
          </a:prstGeom>
        </p:spPr>
      </p:pic>
    </p:spTree>
    <p:extLst>
      <p:ext uri="{BB962C8B-B14F-4D97-AF65-F5344CB8AC3E}">
        <p14:creationId xmlns:p14="http://schemas.microsoft.com/office/powerpoint/2010/main" val="1033902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973668"/>
            <a:ext cx="8512935" cy="706964"/>
          </a:xfrm>
        </p:spPr>
        <p:txBody>
          <a:bodyPr/>
          <a:lstStyle/>
          <a:p>
            <a:r>
              <a:rPr lang="en-ZA" b="1" dirty="0" smtClean="0">
                <a:solidFill>
                  <a:schemeClr val="accent6">
                    <a:lumMod val="75000"/>
                  </a:schemeClr>
                </a:solidFill>
              </a:rPr>
              <a:t>Conclusion</a:t>
            </a:r>
            <a:endParaRPr lang="en-ZA" b="1" dirty="0">
              <a:solidFill>
                <a:schemeClr val="accent6">
                  <a:lumMod val="75000"/>
                </a:schemeClr>
              </a:solidFill>
            </a:endParaRPr>
          </a:p>
        </p:txBody>
      </p:sp>
      <p:sp>
        <p:nvSpPr>
          <p:cNvPr id="3" name="Content Placeholder 2"/>
          <p:cNvSpPr>
            <a:spLocks noGrp="1"/>
          </p:cNvSpPr>
          <p:nvPr>
            <p:ph idx="1"/>
          </p:nvPr>
        </p:nvSpPr>
        <p:spPr>
          <a:xfrm>
            <a:off x="828382" y="1950356"/>
            <a:ext cx="9783810" cy="4386049"/>
          </a:xfrm>
        </p:spPr>
        <p:txBody>
          <a:bodyPr>
            <a:normAutofit/>
          </a:bodyPr>
          <a:lstStyle/>
          <a:p>
            <a:r>
              <a:rPr lang="en-ZA" dirty="0"/>
              <a:t>Openness is consistent with the South African legal system</a:t>
            </a:r>
          </a:p>
          <a:p>
            <a:r>
              <a:rPr lang="en-ZA" dirty="0"/>
              <a:t>The pace of OA to case law and legislation has been faster than secondary formats like journals and books.</a:t>
            </a:r>
          </a:p>
          <a:p>
            <a:r>
              <a:rPr lang="en-US" dirty="0" smtClean="0"/>
              <a:t>Universities play </a:t>
            </a:r>
            <a:r>
              <a:rPr lang="en-US" dirty="0"/>
              <a:t>a major role in making journals available OA.</a:t>
            </a:r>
          </a:p>
          <a:p>
            <a:r>
              <a:rPr lang="en-US" dirty="0"/>
              <a:t>NRF statement likely to have a significant impact on availability of legal information on IR's</a:t>
            </a:r>
            <a:r>
              <a:rPr lang="en-US" dirty="0" smtClean="0"/>
              <a:t>.</a:t>
            </a:r>
          </a:p>
          <a:p>
            <a:r>
              <a:rPr lang="en-US" dirty="0" smtClean="0"/>
              <a:t>Though open access has many benefits most of those benefits are accrued by </a:t>
            </a:r>
            <a:r>
              <a:rPr lang="en-US" dirty="0" err="1" smtClean="0"/>
              <a:t>th</a:t>
            </a:r>
            <a:endParaRPr lang="en-ZA" dirty="0"/>
          </a:p>
          <a:p>
            <a:endParaRPr lang="en-ZA" b="1" dirty="0"/>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6080483"/>
            <a:ext cx="1609859" cy="777517"/>
          </a:xfrm>
          <a:prstGeom prst="rect">
            <a:avLst/>
          </a:prstGeom>
        </p:spPr>
      </p:pic>
    </p:spTree>
    <p:extLst>
      <p:ext uri="{BB962C8B-B14F-4D97-AF65-F5344CB8AC3E}">
        <p14:creationId xmlns:p14="http://schemas.microsoft.com/office/powerpoint/2010/main" val="780638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973668"/>
            <a:ext cx="8512935" cy="706964"/>
          </a:xfrm>
        </p:spPr>
        <p:txBody>
          <a:bodyPr/>
          <a:lstStyle/>
          <a:p>
            <a:r>
              <a:rPr lang="en-ZA" b="1" dirty="0" smtClean="0">
                <a:solidFill>
                  <a:schemeClr val="accent6">
                    <a:lumMod val="75000"/>
                  </a:schemeClr>
                </a:solidFill>
              </a:rPr>
              <a:t>Acknowledgement</a:t>
            </a:r>
            <a:endParaRPr lang="en-ZA" b="1" dirty="0">
              <a:solidFill>
                <a:schemeClr val="accent6">
                  <a:lumMod val="75000"/>
                </a:schemeClr>
              </a:solidFill>
            </a:endParaRPr>
          </a:p>
        </p:txBody>
      </p:sp>
      <p:sp>
        <p:nvSpPr>
          <p:cNvPr id="3" name="Content Placeholder 2"/>
          <p:cNvSpPr>
            <a:spLocks noGrp="1"/>
          </p:cNvSpPr>
          <p:nvPr>
            <p:ph idx="1"/>
          </p:nvPr>
        </p:nvSpPr>
        <p:spPr>
          <a:xfrm>
            <a:off x="828382" y="1950356"/>
            <a:ext cx="9783810" cy="4386049"/>
          </a:xfrm>
        </p:spPr>
        <p:txBody>
          <a:bodyPr>
            <a:normAutofit/>
          </a:bodyPr>
          <a:lstStyle/>
          <a:p>
            <a:pPr marL="0" indent="0">
              <a:buNone/>
            </a:pPr>
            <a:r>
              <a:rPr lang="en-ZA" dirty="0" smtClean="0">
                <a:solidFill>
                  <a:srgbClr val="FF0000"/>
                </a:solidFill>
              </a:rPr>
              <a:t>This presentation is based on a paper by the same author that was published by an OA journal “Library Philosophy and Practice”.  The full paper </a:t>
            </a:r>
            <a:r>
              <a:rPr lang="en-ZA" dirty="0">
                <a:solidFill>
                  <a:srgbClr val="FF0000"/>
                </a:solidFill>
              </a:rPr>
              <a:t>is accessible here: </a:t>
            </a:r>
            <a:r>
              <a:rPr lang="en-ZA" dirty="0">
                <a:solidFill>
                  <a:srgbClr val="FF0000"/>
                </a:solidFill>
                <a:hlinkClick r:id="rId2"/>
              </a:rPr>
              <a:t>http://digitalcommons.unl.edu/libphilprac/1892</a:t>
            </a:r>
            <a:r>
              <a:rPr lang="en-ZA" dirty="0" smtClean="0">
                <a:solidFill>
                  <a:srgbClr val="FF0000"/>
                </a:solidFill>
                <a:hlinkClick r:id="rId2"/>
              </a:rPr>
              <a:t>/</a:t>
            </a:r>
            <a:endParaRPr lang="en-ZA" dirty="0" smtClean="0">
              <a:solidFill>
                <a:srgbClr val="FF0000"/>
              </a:solidFill>
            </a:endParaRPr>
          </a:p>
          <a:p>
            <a:pPr marL="0" indent="0">
              <a:buNone/>
            </a:pPr>
            <a:endParaRPr lang="en-ZA" dirty="0">
              <a:solidFill>
                <a:srgbClr val="FF0000"/>
              </a:solidFill>
            </a:endParaRPr>
          </a:p>
          <a:p>
            <a:pPr marL="0" indent="0">
              <a:buNone/>
            </a:pPr>
            <a:endParaRPr lang="en-ZA" dirty="0">
              <a:solidFill>
                <a:srgbClr val="FF0000"/>
              </a:solidFill>
            </a:endParaRPr>
          </a:p>
          <a:p>
            <a:endParaRPr lang="en-ZA" dirty="0" smtClean="0"/>
          </a:p>
          <a:p>
            <a:endParaRPr lang="en-ZA" dirty="0"/>
          </a:p>
        </p:txBody>
      </p:sp>
      <p:pic>
        <p:nvPicPr>
          <p:cNvPr id="4" name="Picture 3"/>
          <p:cNvPicPr>
            <a:picLocks noChangeAspect="1"/>
          </p:cNvPicPr>
          <p:nvPr/>
        </p:nvPicPr>
        <p:blipFill>
          <a:blip r:embed="rId3"/>
          <a:stretch>
            <a:fillRect/>
          </a:stretch>
        </p:blipFill>
        <p:spPr>
          <a:xfrm>
            <a:off x="0" y="6080483"/>
            <a:ext cx="1609859" cy="777517"/>
          </a:xfrm>
          <a:prstGeom prst="rect">
            <a:avLst/>
          </a:prstGeom>
        </p:spPr>
      </p:pic>
    </p:spTree>
    <p:extLst>
      <p:ext uri="{BB962C8B-B14F-4D97-AF65-F5344CB8AC3E}">
        <p14:creationId xmlns:p14="http://schemas.microsoft.com/office/powerpoint/2010/main" val="1211370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6043" y="2461629"/>
            <a:ext cx="6218369" cy="1323439"/>
          </a:xfrm>
          <a:prstGeom prst="rect">
            <a:avLst/>
          </a:prstGeom>
        </p:spPr>
        <p:txBody>
          <a:bodyPr wrap="none">
            <a:spAutoFit/>
          </a:bodyPr>
          <a:lstStyle/>
          <a:p>
            <a:r>
              <a:rPr lang="en-ZA" sz="8000" b="1" dirty="0" smtClean="0">
                <a:solidFill>
                  <a:schemeClr val="accent6">
                    <a:lumMod val="75000"/>
                  </a:schemeClr>
                </a:solidFill>
              </a:rPr>
              <a:t>QUESTIONS?</a:t>
            </a:r>
            <a:endParaRPr lang="en-ZA" sz="8000" dirty="0"/>
          </a:p>
        </p:txBody>
      </p:sp>
      <p:pic>
        <p:nvPicPr>
          <p:cNvPr id="5" name="Picture 4" descr="C:\Users\26787458\AppData\Local\Temp\XPgrpwise\5A8575E6UNW DomainUNW_PO10017262761F3FC1\IMAGE.jpg"/>
          <p:cNvPicPr/>
          <p:nvPr/>
        </p:nvPicPr>
        <p:blipFill>
          <a:blip r:embed="rId2">
            <a:extLst>
              <a:ext uri="{28A0092B-C50C-407E-A947-70E740481C1C}">
                <a14:useLocalDpi xmlns:a14="http://schemas.microsoft.com/office/drawing/2010/main" val="0"/>
              </a:ext>
            </a:extLst>
          </a:blip>
          <a:srcRect/>
          <a:stretch>
            <a:fillRect/>
          </a:stretch>
        </p:blipFill>
        <p:spPr bwMode="auto">
          <a:xfrm>
            <a:off x="301043" y="46718"/>
            <a:ext cx="1905000" cy="657225"/>
          </a:xfrm>
          <a:prstGeom prst="rect">
            <a:avLst/>
          </a:prstGeom>
          <a:noFill/>
          <a:ln>
            <a:noFill/>
          </a:ln>
        </p:spPr>
      </p:pic>
      <p:pic>
        <p:nvPicPr>
          <p:cNvPr id="6" name="Picture 5"/>
          <p:cNvPicPr>
            <a:picLocks noChangeAspect="1"/>
          </p:cNvPicPr>
          <p:nvPr/>
        </p:nvPicPr>
        <p:blipFill>
          <a:blip r:embed="rId3"/>
          <a:stretch>
            <a:fillRect/>
          </a:stretch>
        </p:blipFill>
        <p:spPr>
          <a:xfrm>
            <a:off x="0" y="6080483"/>
            <a:ext cx="1609859" cy="777517"/>
          </a:xfrm>
          <a:prstGeom prst="rect">
            <a:avLst/>
          </a:prstGeom>
        </p:spPr>
      </p:pic>
    </p:spTree>
    <p:extLst>
      <p:ext uri="{BB962C8B-B14F-4D97-AF65-F5344CB8AC3E}">
        <p14:creationId xmlns:p14="http://schemas.microsoft.com/office/powerpoint/2010/main" val="2685522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82" y="973668"/>
            <a:ext cx="8761413" cy="706964"/>
          </a:xfrm>
        </p:spPr>
        <p:txBody>
          <a:bodyPr/>
          <a:lstStyle/>
          <a:p>
            <a:r>
              <a:rPr lang="en-ZA" b="1" dirty="0" smtClean="0">
                <a:solidFill>
                  <a:schemeClr val="accent6">
                    <a:lumMod val="75000"/>
                  </a:schemeClr>
                </a:solidFill>
              </a:rPr>
              <a:t>Presentation outline</a:t>
            </a:r>
            <a:endParaRPr lang="en-ZA" b="1" dirty="0">
              <a:solidFill>
                <a:schemeClr val="accent6">
                  <a:lumMod val="75000"/>
                </a:schemeClr>
              </a:solidFill>
            </a:endParaRPr>
          </a:p>
        </p:txBody>
      </p:sp>
      <p:sp>
        <p:nvSpPr>
          <p:cNvPr id="3" name="Content Placeholder 2"/>
          <p:cNvSpPr>
            <a:spLocks noGrp="1"/>
          </p:cNvSpPr>
          <p:nvPr>
            <p:ph idx="1"/>
          </p:nvPr>
        </p:nvSpPr>
        <p:spPr>
          <a:xfrm>
            <a:off x="828382" y="1950357"/>
            <a:ext cx="8825659" cy="3416300"/>
          </a:xfrm>
        </p:spPr>
        <p:txBody>
          <a:bodyPr>
            <a:normAutofit lnSpcReduction="10000"/>
          </a:bodyPr>
          <a:lstStyle/>
          <a:p>
            <a:r>
              <a:rPr lang="en-ZA" altLang="en-US" b="1" dirty="0"/>
              <a:t>Introduction </a:t>
            </a:r>
          </a:p>
          <a:p>
            <a:r>
              <a:rPr lang="en-ZA" b="1" dirty="0"/>
              <a:t>The Concept of Open Justice and Open Access (OA)</a:t>
            </a:r>
            <a:endParaRPr lang="en-US" altLang="en-US" b="1" dirty="0"/>
          </a:p>
          <a:p>
            <a:r>
              <a:rPr lang="en-US" altLang="en-US" b="1" dirty="0"/>
              <a:t>Objectives of the paper</a:t>
            </a:r>
          </a:p>
          <a:p>
            <a:r>
              <a:rPr lang="en-ZA" b="1" dirty="0"/>
              <a:t>Historical development of OA to legal knowledge (LK) in South </a:t>
            </a:r>
            <a:r>
              <a:rPr lang="en-ZA" b="1" dirty="0" smtClean="0"/>
              <a:t>Africa</a:t>
            </a:r>
          </a:p>
          <a:p>
            <a:r>
              <a:rPr lang="en-ZA" b="1" dirty="0"/>
              <a:t>Open access legal resources in South Africa</a:t>
            </a:r>
            <a:endParaRPr lang="en-US" altLang="en-US" b="1" dirty="0"/>
          </a:p>
          <a:p>
            <a:r>
              <a:rPr lang="en-ZA" b="1" dirty="0"/>
              <a:t>Benefits of OA to </a:t>
            </a:r>
            <a:r>
              <a:rPr lang="en-US" b="1" dirty="0"/>
              <a:t>LK</a:t>
            </a:r>
            <a:endParaRPr lang="en-US" altLang="en-US" b="1" dirty="0"/>
          </a:p>
          <a:p>
            <a:r>
              <a:rPr lang="en-ZA" b="1" dirty="0"/>
              <a:t>Challenges of OA to </a:t>
            </a:r>
            <a:r>
              <a:rPr lang="en-US" b="1" dirty="0"/>
              <a:t>LK</a:t>
            </a:r>
            <a:endParaRPr lang="en-US" altLang="en-US" b="1" dirty="0"/>
          </a:p>
          <a:p>
            <a:r>
              <a:rPr lang="en-US" altLang="en-US" b="1" dirty="0"/>
              <a:t>Conclusion </a:t>
            </a:r>
          </a:p>
          <a:p>
            <a:r>
              <a:rPr lang="en-US" altLang="en-US" b="1" dirty="0"/>
              <a:t>References</a:t>
            </a:r>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5967055"/>
            <a:ext cx="1844713" cy="890945"/>
          </a:xfrm>
          <a:prstGeom prst="rect">
            <a:avLst/>
          </a:prstGeom>
        </p:spPr>
      </p:pic>
    </p:spTree>
    <p:extLst>
      <p:ext uri="{BB962C8B-B14F-4D97-AF65-F5344CB8AC3E}">
        <p14:creationId xmlns:p14="http://schemas.microsoft.com/office/powerpoint/2010/main" val="2479806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82" y="973668"/>
            <a:ext cx="8761413" cy="706964"/>
          </a:xfrm>
        </p:spPr>
        <p:txBody>
          <a:bodyPr/>
          <a:lstStyle/>
          <a:p>
            <a:r>
              <a:rPr lang="en-ZA" b="1" dirty="0" smtClean="0">
                <a:solidFill>
                  <a:schemeClr val="accent6">
                    <a:lumMod val="75000"/>
                  </a:schemeClr>
                </a:solidFill>
              </a:rPr>
              <a:t>Introduction</a:t>
            </a:r>
            <a:endParaRPr lang="en-ZA" b="1" dirty="0">
              <a:solidFill>
                <a:schemeClr val="accent6">
                  <a:lumMod val="75000"/>
                </a:schemeClr>
              </a:solidFill>
            </a:endParaRPr>
          </a:p>
        </p:txBody>
      </p:sp>
      <p:sp>
        <p:nvSpPr>
          <p:cNvPr id="3" name="Content Placeholder 2"/>
          <p:cNvSpPr>
            <a:spLocks noGrp="1"/>
          </p:cNvSpPr>
          <p:nvPr>
            <p:ph idx="1"/>
          </p:nvPr>
        </p:nvSpPr>
        <p:spPr>
          <a:xfrm>
            <a:off x="828382" y="1950356"/>
            <a:ext cx="8825659" cy="3716347"/>
          </a:xfrm>
        </p:spPr>
        <p:txBody>
          <a:bodyPr>
            <a:normAutofit fontScale="85000" lnSpcReduction="20000"/>
          </a:bodyPr>
          <a:lstStyle/>
          <a:p>
            <a:pPr algn="just"/>
            <a:r>
              <a:rPr lang="en-ZA" sz="1900" b="1" dirty="0"/>
              <a:t>"Justice must not only be done it must be seen to be </a:t>
            </a:r>
            <a:r>
              <a:rPr lang="en-ZA" sz="1900" b="1" dirty="0" smtClean="0"/>
              <a:t>done“</a:t>
            </a:r>
          </a:p>
          <a:p>
            <a:pPr algn="just"/>
            <a:endParaRPr lang="en-ZA" sz="1900" b="1" dirty="0"/>
          </a:p>
          <a:p>
            <a:pPr algn="just"/>
            <a:r>
              <a:rPr lang="en-ZA" sz="1900" b="1" dirty="0"/>
              <a:t>Courts should be </a:t>
            </a:r>
            <a:r>
              <a:rPr lang="en-ZA" sz="1900" b="1" dirty="0" smtClean="0"/>
              <a:t>transparent</a:t>
            </a:r>
          </a:p>
          <a:p>
            <a:pPr marL="0" indent="0" algn="just">
              <a:buNone/>
            </a:pPr>
            <a:endParaRPr lang="en-ZA" sz="1900" b="1" dirty="0"/>
          </a:p>
          <a:p>
            <a:pPr algn="just"/>
            <a:r>
              <a:rPr lang="en-ZA" sz="1900" b="1" dirty="0"/>
              <a:t>Founding values of the Constitution - accountability, responsiveness, transparency, and </a:t>
            </a:r>
            <a:r>
              <a:rPr lang="en-ZA" sz="1900" b="1" dirty="0" smtClean="0"/>
              <a:t>openness</a:t>
            </a:r>
          </a:p>
          <a:p>
            <a:pPr marL="0" indent="0" algn="just">
              <a:buNone/>
            </a:pPr>
            <a:endParaRPr lang="en-ZA" sz="1900" b="1" dirty="0"/>
          </a:p>
          <a:p>
            <a:pPr algn="just"/>
            <a:r>
              <a:rPr lang="en-ZA" sz="1900" b="1" dirty="0"/>
              <a:t>Bill of Rights of the Constitution promotes right to "access to information" and "Equality before the law"</a:t>
            </a:r>
          </a:p>
          <a:p>
            <a:pPr algn="just"/>
            <a:endParaRPr lang="en-ZA" sz="1900" b="1" dirty="0"/>
          </a:p>
          <a:p>
            <a:pPr algn="just"/>
            <a:r>
              <a:rPr lang="en-ZA" sz="1900" b="1" dirty="0"/>
              <a:t>Internet accessible to more than 26 million people in RSA (</a:t>
            </a:r>
            <a:r>
              <a:rPr lang="en-ZA" sz="1900" b="1" dirty="0" err="1"/>
              <a:t>Goldstuck</a:t>
            </a:r>
            <a:r>
              <a:rPr lang="en-ZA" sz="1900" b="1" dirty="0"/>
              <a:t>; Internet Society)</a:t>
            </a:r>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5967055"/>
            <a:ext cx="1844713" cy="890945"/>
          </a:xfrm>
          <a:prstGeom prst="rect">
            <a:avLst/>
          </a:prstGeom>
        </p:spPr>
      </p:pic>
    </p:spTree>
    <p:extLst>
      <p:ext uri="{BB962C8B-B14F-4D97-AF65-F5344CB8AC3E}">
        <p14:creationId xmlns:p14="http://schemas.microsoft.com/office/powerpoint/2010/main" val="3948619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82" y="973668"/>
            <a:ext cx="8761413" cy="706964"/>
          </a:xfrm>
        </p:spPr>
        <p:txBody>
          <a:bodyPr/>
          <a:lstStyle/>
          <a:p>
            <a:r>
              <a:rPr lang="en-ZA" b="1" dirty="0">
                <a:solidFill>
                  <a:schemeClr val="accent6">
                    <a:lumMod val="75000"/>
                  </a:schemeClr>
                </a:solidFill>
              </a:rPr>
              <a:t>The Concept of OA &amp; Open Justice</a:t>
            </a:r>
          </a:p>
        </p:txBody>
      </p:sp>
      <p:sp>
        <p:nvSpPr>
          <p:cNvPr id="3" name="Content Placeholder 2"/>
          <p:cNvSpPr>
            <a:spLocks noGrp="1"/>
          </p:cNvSpPr>
          <p:nvPr>
            <p:ph idx="1"/>
          </p:nvPr>
        </p:nvSpPr>
        <p:spPr>
          <a:xfrm>
            <a:off x="828382" y="1950357"/>
            <a:ext cx="8825659" cy="3416300"/>
          </a:xfrm>
        </p:spPr>
        <p:txBody>
          <a:bodyPr>
            <a:normAutofit/>
          </a:bodyPr>
          <a:lstStyle/>
          <a:p>
            <a:r>
              <a:rPr lang="en-ZA" b="1" dirty="0"/>
              <a:t>OA</a:t>
            </a:r>
            <a:r>
              <a:rPr lang="en-ZA" dirty="0"/>
              <a:t> – "information that is freely available on the public Internet, permitting any users to read, download, copy, distribute, print, search, or link to the full texts of articles, crawl them for indexing, pass them as data to software, or use them for any other lawful purpose, without financial, legal, or technical barriers other than those inseparable from gaining access to the Internet itself." (Budapest Open Access Initiative, 2002)</a:t>
            </a:r>
            <a:br>
              <a:rPr lang="en-ZA" dirty="0"/>
            </a:br>
            <a:endParaRPr lang="en-US" dirty="0"/>
          </a:p>
          <a:p>
            <a:r>
              <a:rPr lang="en-ZA" b="1" dirty="0"/>
              <a:t>Open Justice - </a:t>
            </a:r>
            <a:r>
              <a:rPr lang="en-ZA" dirty="0"/>
              <a:t>a principle of the common law that proceedings ought to be open to the public, including the contents of court files and public viewing of trials (</a:t>
            </a:r>
            <a:r>
              <a:rPr lang="en-ZA" dirty="0" err="1"/>
              <a:t>Duhaime.Org</a:t>
            </a:r>
            <a:r>
              <a:rPr lang="en-ZA" dirty="0"/>
              <a:t>)</a:t>
            </a:r>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5967055"/>
            <a:ext cx="1844713" cy="890945"/>
          </a:xfrm>
          <a:prstGeom prst="rect">
            <a:avLst/>
          </a:prstGeom>
        </p:spPr>
      </p:pic>
    </p:spTree>
    <p:extLst>
      <p:ext uri="{BB962C8B-B14F-4D97-AF65-F5344CB8AC3E}">
        <p14:creationId xmlns:p14="http://schemas.microsoft.com/office/powerpoint/2010/main" val="2147237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82" y="973668"/>
            <a:ext cx="8761413" cy="706964"/>
          </a:xfrm>
        </p:spPr>
        <p:txBody>
          <a:bodyPr/>
          <a:lstStyle/>
          <a:p>
            <a:r>
              <a:rPr lang="en-ZA" b="1" dirty="0">
                <a:solidFill>
                  <a:schemeClr val="accent6">
                    <a:lumMod val="75000"/>
                  </a:schemeClr>
                </a:solidFill>
              </a:rPr>
              <a:t>Objectives of the Paper </a:t>
            </a:r>
          </a:p>
        </p:txBody>
      </p:sp>
      <p:sp>
        <p:nvSpPr>
          <p:cNvPr id="3" name="Content Placeholder 2"/>
          <p:cNvSpPr>
            <a:spLocks noGrp="1"/>
          </p:cNvSpPr>
          <p:nvPr>
            <p:ph idx="1"/>
          </p:nvPr>
        </p:nvSpPr>
        <p:spPr>
          <a:xfrm>
            <a:off x="828382" y="1950357"/>
            <a:ext cx="8825659" cy="3416300"/>
          </a:xfrm>
        </p:spPr>
        <p:txBody>
          <a:bodyPr>
            <a:normAutofit/>
          </a:bodyPr>
          <a:lstStyle/>
          <a:p>
            <a:pPr lvl="0"/>
            <a:r>
              <a:rPr lang="en-ZA" dirty="0"/>
              <a:t>To highlight the historical development of open access to legal knowledge in South Africa</a:t>
            </a:r>
            <a:br>
              <a:rPr lang="en-ZA" dirty="0"/>
            </a:br>
            <a:endParaRPr lang="en-ZA" dirty="0"/>
          </a:p>
          <a:p>
            <a:pPr lvl="0"/>
            <a:r>
              <a:rPr lang="en-ZA" dirty="0"/>
              <a:t>To establish the current situation with regards to OA to legal knowledge in South Africa.</a:t>
            </a:r>
            <a:br>
              <a:rPr lang="en-ZA" dirty="0"/>
            </a:br>
            <a:endParaRPr lang="en-ZA" dirty="0"/>
          </a:p>
          <a:p>
            <a:pPr lvl="0"/>
            <a:r>
              <a:rPr lang="en-ZA" dirty="0"/>
              <a:t>To pinpoint the benefits of OA to legal knowledge in South Africa.</a:t>
            </a:r>
            <a:br>
              <a:rPr lang="en-ZA" dirty="0"/>
            </a:br>
            <a:endParaRPr lang="en-ZA" dirty="0"/>
          </a:p>
          <a:p>
            <a:pPr lvl="0"/>
            <a:r>
              <a:rPr lang="en-ZA" dirty="0"/>
              <a:t>To identify challenges associated with OA to legal knowledge in South Africa</a:t>
            </a:r>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5967055"/>
            <a:ext cx="1844713" cy="890945"/>
          </a:xfrm>
          <a:prstGeom prst="rect">
            <a:avLst/>
          </a:prstGeom>
        </p:spPr>
      </p:pic>
    </p:spTree>
    <p:extLst>
      <p:ext uri="{BB962C8B-B14F-4D97-AF65-F5344CB8AC3E}">
        <p14:creationId xmlns:p14="http://schemas.microsoft.com/office/powerpoint/2010/main" val="3492796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973668"/>
            <a:ext cx="9581881" cy="706964"/>
          </a:xfrm>
        </p:spPr>
        <p:txBody>
          <a:bodyPr/>
          <a:lstStyle/>
          <a:p>
            <a:r>
              <a:rPr lang="en-ZA" b="1" dirty="0">
                <a:solidFill>
                  <a:schemeClr val="accent6">
                    <a:lumMod val="75000"/>
                  </a:schemeClr>
                </a:solidFill>
              </a:rPr>
              <a:t>Historical development of OA to LK in S.A.</a:t>
            </a:r>
          </a:p>
        </p:txBody>
      </p:sp>
      <p:sp>
        <p:nvSpPr>
          <p:cNvPr id="3" name="Content Placeholder 2"/>
          <p:cNvSpPr>
            <a:spLocks noGrp="1"/>
          </p:cNvSpPr>
          <p:nvPr>
            <p:ph idx="1"/>
          </p:nvPr>
        </p:nvSpPr>
        <p:spPr>
          <a:xfrm>
            <a:off x="828382" y="1950357"/>
            <a:ext cx="8825659" cy="3793620"/>
          </a:xfrm>
        </p:spPr>
        <p:txBody>
          <a:bodyPr>
            <a:normAutofit lnSpcReduction="10000"/>
          </a:bodyPr>
          <a:lstStyle/>
          <a:p>
            <a:pPr marL="0" indent="0">
              <a:buFontTx/>
              <a:buNone/>
            </a:pPr>
            <a:r>
              <a:rPr lang="en-US" altLang="en-US" b="1" dirty="0"/>
              <a:t>International Drivers:</a:t>
            </a:r>
          </a:p>
          <a:p>
            <a:r>
              <a:rPr lang="en-US" altLang="en-US" b="1" dirty="0"/>
              <a:t>International OA statements and declarations</a:t>
            </a:r>
            <a:r>
              <a:rPr lang="en-US" altLang="en-US" dirty="0"/>
              <a:t> </a:t>
            </a:r>
            <a:r>
              <a:rPr lang="en-US" altLang="en-US" dirty="0" err="1"/>
              <a:t>i.e</a:t>
            </a:r>
            <a:r>
              <a:rPr lang="en-US" altLang="en-US" dirty="0"/>
              <a:t> </a:t>
            </a:r>
            <a:r>
              <a:rPr lang="en-ZA" altLang="en-US" dirty="0"/>
              <a:t>Declaration on Free Access to Law  - </a:t>
            </a:r>
            <a:r>
              <a:rPr lang="en-ZA" altLang="en-US" dirty="0" smtClean="0"/>
              <a:t>2002, </a:t>
            </a:r>
            <a:r>
              <a:rPr lang="en-ZA" altLang="en-US" dirty="0"/>
              <a:t>Budapest Open Access Initiative – 2002, Berlin Declaration – 2003, Durham Statement on Open Access to Legal Scholarship – 2008.</a:t>
            </a:r>
          </a:p>
          <a:p>
            <a:r>
              <a:rPr lang="en-ZA" b="1" dirty="0"/>
              <a:t>International Legal Information Institutes - </a:t>
            </a:r>
            <a:r>
              <a:rPr lang="en-ZA" dirty="0"/>
              <a:t>Legal Information Institute of the Cornell Law School (1992), Canadian Legal Institute (1993), Australasian Legal Information Institute (1995)</a:t>
            </a:r>
          </a:p>
          <a:p>
            <a:pPr marL="0" indent="0">
              <a:buFontTx/>
              <a:buNone/>
            </a:pPr>
            <a:r>
              <a:rPr lang="en-US" altLang="en-US" b="1" dirty="0"/>
              <a:t>National Drivers</a:t>
            </a:r>
          </a:p>
          <a:p>
            <a:r>
              <a:rPr lang="en-US" altLang="en-US" b="1" dirty="0"/>
              <a:t>Interim Constitution in 1993 and Constitution of RSA, 1996 -</a:t>
            </a:r>
            <a:r>
              <a:rPr lang="en-US" altLang="en-US" dirty="0"/>
              <a:t> "</a:t>
            </a:r>
            <a:r>
              <a:rPr lang="en-ZA" altLang="en-US" dirty="0"/>
              <a:t>right of access to information".</a:t>
            </a:r>
          </a:p>
          <a:p>
            <a:r>
              <a:rPr lang="en-ZA" b="1" dirty="0"/>
              <a:t>Southern African Legal Information Institute (SAFLII), 2003</a:t>
            </a:r>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5967055"/>
            <a:ext cx="1844713" cy="890945"/>
          </a:xfrm>
          <a:prstGeom prst="rect">
            <a:avLst/>
          </a:prstGeom>
        </p:spPr>
      </p:pic>
    </p:spTree>
    <p:extLst>
      <p:ext uri="{BB962C8B-B14F-4D97-AF65-F5344CB8AC3E}">
        <p14:creationId xmlns:p14="http://schemas.microsoft.com/office/powerpoint/2010/main" val="3375710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973668"/>
            <a:ext cx="9581881" cy="706964"/>
          </a:xfrm>
        </p:spPr>
        <p:txBody>
          <a:bodyPr/>
          <a:lstStyle/>
          <a:p>
            <a:r>
              <a:rPr lang="en-ZA" b="1" dirty="0">
                <a:solidFill>
                  <a:schemeClr val="accent6">
                    <a:lumMod val="75000"/>
                  </a:schemeClr>
                </a:solidFill>
              </a:rPr>
              <a:t>Historical development of OA to LK in S.A.</a:t>
            </a:r>
          </a:p>
        </p:txBody>
      </p:sp>
      <p:sp>
        <p:nvSpPr>
          <p:cNvPr id="3" name="Content Placeholder 2"/>
          <p:cNvSpPr>
            <a:spLocks noGrp="1"/>
          </p:cNvSpPr>
          <p:nvPr>
            <p:ph idx="1"/>
          </p:nvPr>
        </p:nvSpPr>
        <p:spPr>
          <a:xfrm>
            <a:off x="828382" y="1950356"/>
            <a:ext cx="9783810" cy="4386049"/>
          </a:xfrm>
        </p:spPr>
        <p:txBody>
          <a:bodyPr>
            <a:normAutofit lnSpcReduction="10000"/>
          </a:bodyPr>
          <a:lstStyle/>
          <a:p>
            <a:pPr marL="0" indent="0">
              <a:buFontTx/>
              <a:buNone/>
            </a:pPr>
            <a:r>
              <a:rPr lang="en-US" altLang="en-US" b="1" dirty="0"/>
              <a:t>International Drivers:</a:t>
            </a:r>
          </a:p>
          <a:p>
            <a:r>
              <a:rPr lang="en-US" altLang="en-US" b="1" dirty="0"/>
              <a:t>International OA statements and declarations</a:t>
            </a:r>
            <a:r>
              <a:rPr lang="en-US" altLang="en-US" dirty="0"/>
              <a:t> </a:t>
            </a:r>
            <a:r>
              <a:rPr lang="en-US" altLang="en-US" dirty="0" err="1"/>
              <a:t>i.e</a:t>
            </a:r>
            <a:r>
              <a:rPr lang="en-US" altLang="en-US" dirty="0"/>
              <a:t> </a:t>
            </a:r>
            <a:r>
              <a:rPr lang="en-ZA" altLang="en-US" dirty="0"/>
              <a:t>Declaration on Free Access to Law  - 2002, Budapest Open Access Initiative – 2002, Berlin Declaration – 2003, Durham Statement on Open Access to Legal Scholarship – 2008.</a:t>
            </a:r>
          </a:p>
          <a:p>
            <a:r>
              <a:rPr lang="en-ZA" b="1" dirty="0"/>
              <a:t>International Legal Information Institutes - </a:t>
            </a:r>
            <a:r>
              <a:rPr lang="en-ZA" dirty="0"/>
              <a:t>Legal Information Institute of the Cornell Law School (1992), Canadian Legal Institute (1993), Australasian Legal Information Institute (1995)</a:t>
            </a:r>
          </a:p>
          <a:p>
            <a:pPr marL="0" indent="0">
              <a:buFontTx/>
              <a:buNone/>
            </a:pPr>
            <a:r>
              <a:rPr lang="en-US" altLang="en-US" b="1" dirty="0"/>
              <a:t>National Drivers</a:t>
            </a:r>
          </a:p>
          <a:p>
            <a:r>
              <a:rPr lang="en-US" altLang="en-US" b="1" dirty="0"/>
              <a:t>Interim Constitution in 1993 and Constitution of RSA, 1996 -</a:t>
            </a:r>
            <a:r>
              <a:rPr lang="en-US" altLang="en-US" dirty="0"/>
              <a:t> "</a:t>
            </a:r>
            <a:r>
              <a:rPr lang="en-ZA" altLang="en-US" dirty="0"/>
              <a:t>right of access to information".</a:t>
            </a:r>
          </a:p>
          <a:p>
            <a:r>
              <a:rPr lang="en-ZA" b="1" dirty="0"/>
              <a:t>Southern African Legal Information Institute (SAFLII), </a:t>
            </a:r>
            <a:r>
              <a:rPr lang="en-ZA" b="1" dirty="0" smtClean="0"/>
              <a:t>2003</a:t>
            </a:r>
          </a:p>
          <a:p>
            <a:r>
              <a:rPr lang="en-ZA" b="1" dirty="0"/>
              <a:t>IR’s – </a:t>
            </a:r>
            <a:r>
              <a:rPr lang="en-ZA" dirty="0"/>
              <a:t>22 Universities have IR, 15 of those have Law Faculties.</a:t>
            </a:r>
          </a:p>
          <a:p>
            <a:r>
              <a:rPr lang="en-ZA" altLang="en-US" b="1" dirty="0"/>
              <a:t>NRF OA Statement</a:t>
            </a:r>
            <a:r>
              <a:rPr lang="en-ZA" altLang="en-US" dirty="0"/>
              <a:t> – research sponsored by NRF be made available OA on IR's</a:t>
            </a:r>
          </a:p>
          <a:p>
            <a:endParaRPr lang="en-ZA" b="1" dirty="0"/>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6080483"/>
            <a:ext cx="1609859" cy="777517"/>
          </a:xfrm>
          <a:prstGeom prst="rect">
            <a:avLst/>
          </a:prstGeom>
        </p:spPr>
      </p:pic>
    </p:spTree>
    <p:extLst>
      <p:ext uri="{BB962C8B-B14F-4D97-AF65-F5344CB8AC3E}">
        <p14:creationId xmlns:p14="http://schemas.microsoft.com/office/powerpoint/2010/main" val="2912678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973668"/>
            <a:ext cx="9581881" cy="706964"/>
          </a:xfrm>
        </p:spPr>
        <p:txBody>
          <a:bodyPr/>
          <a:lstStyle/>
          <a:p>
            <a:r>
              <a:rPr lang="en-ZA" b="1" dirty="0">
                <a:solidFill>
                  <a:schemeClr val="accent6">
                    <a:lumMod val="75000"/>
                  </a:schemeClr>
                </a:solidFill>
              </a:rPr>
              <a:t>Historical development of OA to LK in S.A.</a:t>
            </a:r>
          </a:p>
        </p:txBody>
      </p:sp>
      <p:sp>
        <p:nvSpPr>
          <p:cNvPr id="3" name="Content Placeholder 2"/>
          <p:cNvSpPr>
            <a:spLocks noGrp="1"/>
          </p:cNvSpPr>
          <p:nvPr>
            <p:ph idx="1"/>
          </p:nvPr>
        </p:nvSpPr>
        <p:spPr>
          <a:xfrm>
            <a:off x="828382" y="1950356"/>
            <a:ext cx="9783810" cy="4386049"/>
          </a:xfrm>
        </p:spPr>
        <p:txBody>
          <a:bodyPr>
            <a:normAutofit lnSpcReduction="10000"/>
          </a:bodyPr>
          <a:lstStyle/>
          <a:p>
            <a:pPr marL="0" indent="0">
              <a:buFontTx/>
              <a:buNone/>
            </a:pPr>
            <a:r>
              <a:rPr lang="en-US" altLang="en-US" b="1" dirty="0"/>
              <a:t>International Drivers:</a:t>
            </a:r>
          </a:p>
          <a:p>
            <a:r>
              <a:rPr lang="en-US" altLang="en-US" b="1" dirty="0"/>
              <a:t>International OA statements and declarations</a:t>
            </a:r>
            <a:r>
              <a:rPr lang="en-US" altLang="en-US" dirty="0"/>
              <a:t> </a:t>
            </a:r>
            <a:r>
              <a:rPr lang="en-US" altLang="en-US" dirty="0" err="1"/>
              <a:t>i.e</a:t>
            </a:r>
            <a:r>
              <a:rPr lang="en-US" altLang="en-US" dirty="0"/>
              <a:t> </a:t>
            </a:r>
            <a:r>
              <a:rPr lang="en-ZA" altLang="en-US" dirty="0"/>
              <a:t>Declaration on Free Access to Law  - 2002, Budapest Open Access Initiative – 2002, Berlin Declaration – 2003, Durham Statement on Open Access to Legal Scholarship – 2008.</a:t>
            </a:r>
          </a:p>
          <a:p>
            <a:r>
              <a:rPr lang="en-ZA" b="1" dirty="0"/>
              <a:t>International Legal Information Institutes - </a:t>
            </a:r>
            <a:r>
              <a:rPr lang="en-ZA" dirty="0"/>
              <a:t>Legal Information Institute of the Cornell Law School (1992), Canadian Legal Institute (1993), Australasian Legal Information Institute (1995)</a:t>
            </a:r>
          </a:p>
          <a:p>
            <a:pPr marL="0" indent="0">
              <a:buFontTx/>
              <a:buNone/>
            </a:pPr>
            <a:r>
              <a:rPr lang="en-US" altLang="en-US" b="1" dirty="0"/>
              <a:t>National Drivers</a:t>
            </a:r>
          </a:p>
          <a:p>
            <a:r>
              <a:rPr lang="en-US" altLang="en-US" b="1" dirty="0"/>
              <a:t>Interim Constitution in 1993 and Constitution of RSA, 1996 -</a:t>
            </a:r>
            <a:r>
              <a:rPr lang="en-US" altLang="en-US" dirty="0"/>
              <a:t> "</a:t>
            </a:r>
            <a:r>
              <a:rPr lang="en-ZA" altLang="en-US" dirty="0"/>
              <a:t>right of access to information".</a:t>
            </a:r>
          </a:p>
          <a:p>
            <a:r>
              <a:rPr lang="en-ZA" b="1" dirty="0"/>
              <a:t>Southern African Legal Information Institute (SAFLII), </a:t>
            </a:r>
            <a:r>
              <a:rPr lang="en-ZA" b="1" dirty="0" smtClean="0"/>
              <a:t>2003</a:t>
            </a:r>
          </a:p>
          <a:p>
            <a:r>
              <a:rPr lang="en-ZA" b="1" dirty="0"/>
              <a:t>IR’s – </a:t>
            </a:r>
            <a:r>
              <a:rPr lang="en-ZA" dirty="0"/>
              <a:t>22 Universities have IR, 15 of those have Law Faculties.</a:t>
            </a:r>
          </a:p>
          <a:p>
            <a:r>
              <a:rPr lang="en-ZA" altLang="en-US" b="1" dirty="0"/>
              <a:t>NRF OA Statement</a:t>
            </a:r>
            <a:r>
              <a:rPr lang="en-ZA" altLang="en-US" dirty="0"/>
              <a:t> – research sponsored by NRF be made available OA on IR's</a:t>
            </a:r>
          </a:p>
          <a:p>
            <a:endParaRPr lang="en-ZA" b="1" dirty="0"/>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6080483"/>
            <a:ext cx="1609859" cy="777517"/>
          </a:xfrm>
          <a:prstGeom prst="rect">
            <a:avLst/>
          </a:prstGeom>
        </p:spPr>
      </p:pic>
    </p:spTree>
    <p:extLst>
      <p:ext uri="{BB962C8B-B14F-4D97-AF65-F5344CB8AC3E}">
        <p14:creationId xmlns:p14="http://schemas.microsoft.com/office/powerpoint/2010/main" val="2048600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973668"/>
            <a:ext cx="8512935" cy="706964"/>
          </a:xfrm>
        </p:spPr>
        <p:txBody>
          <a:bodyPr/>
          <a:lstStyle/>
          <a:p>
            <a:r>
              <a:rPr lang="en-ZA" b="1" dirty="0">
                <a:solidFill>
                  <a:schemeClr val="accent6">
                    <a:lumMod val="75000"/>
                  </a:schemeClr>
                </a:solidFill>
              </a:rPr>
              <a:t>Open access legal resources in </a:t>
            </a:r>
            <a:r>
              <a:rPr lang="en-ZA" b="1" dirty="0" smtClean="0">
                <a:solidFill>
                  <a:schemeClr val="accent6">
                    <a:lumMod val="75000"/>
                  </a:schemeClr>
                </a:solidFill>
              </a:rPr>
              <a:t>SA</a:t>
            </a:r>
            <a:endParaRPr lang="en-ZA" b="1" dirty="0">
              <a:solidFill>
                <a:schemeClr val="accent6">
                  <a:lumMod val="75000"/>
                </a:schemeClr>
              </a:solidFill>
            </a:endParaRPr>
          </a:p>
        </p:txBody>
      </p:sp>
      <p:sp>
        <p:nvSpPr>
          <p:cNvPr id="3" name="Content Placeholder 2"/>
          <p:cNvSpPr>
            <a:spLocks noGrp="1"/>
          </p:cNvSpPr>
          <p:nvPr>
            <p:ph idx="1"/>
          </p:nvPr>
        </p:nvSpPr>
        <p:spPr>
          <a:xfrm>
            <a:off x="828382" y="1950356"/>
            <a:ext cx="9783810" cy="4386049"/>
          </a:xfrm>
        </p:spPr>
        <p:txBody>
          <a:bodyPr>
            <a:normAutofit/>
          </a:bodyPr>
          <a:lstStyle/>
          <a:p>
            <a:r>
              <a:rPr lang="en-ZA" b="1" dirty="0" smtClean="0"/>
              <a:t>Open </a:t>
            </a:r>
            <a:r>
              <a:rPr lang="en-ZA" b="1" dirty="0"/>
              <a:t>Access to Case Law in South Africa </a:t>
            </a:r>
            <a:r>
              <a:rPr lang="en-ZA" dirty="0"/>
              <a:t>(Southern African Legal Information Institute, Constitutional Court Cases and Judgments, and Polity website)</a:t>
            </a:r>
          </a:p>
          <a:p>
            <a:r>
              <a:rPr lang="en-ZA" b="1" dirty="0"/>
              <a:t>Open Access to Scholarly Journals in South Africa (</a:t>
            </a:r>
            <a:r>
              <a:rPr lang="en-ZA" dirty="0"/>
              <a:t>DHET approved = Potchefstroom Electronic Law Journal, African Human Rights Law Journal, Constitutional Court Review, De Jure, </a:t>
            </a:r>
            <a:r>
              <a:rPr lang="en-ZA" dirty="0" err="1"/>
              <a:t>Fundamina</a:t>
            </a:r>
            <a:r>
              <a:rPr lang="en-ZA" dirty="0"/>
              <a:t>: a journal of legal history, Law, Democracy and Development (LDD), Speculum Juris, &amp; South African Journal of Bioethics and Law.) </a:t>
            </a:r>
          </a:p>
          <a:p>
            <a:pPr marL="0" indent="0">
              <a:buNone/>
            </a:pPr>
            <a:r>
              <a:rPr lang="en-ZA" b="1" dirty="0"/>
              <a:t>     Others </a:t>
            </a:r>
            <a:r>
              <a:rPr lang="en-ZA" dirty="0"/>
              <a:t>(not DHET approved) = Crime Research in South Africa, De      </a:t>
            </a:r>
          </a:p>
          <a:p>
            <a:pPr marL="0" indent="0">
              <a:buNone/>
            </a:pPr>
            <a:r>
              <a:rPr lang="en-ZA" dirty="0"/>
              <a:t>     Rebus, Journal for Estate Planning Law &amp; </a:t>
            </a:r>
            <a:r>
              <a:rPr lang="en-ZA" dirty="0" err="1"/>
              <a:t>Juta's</a:t>
            </a:r>
            <a:r>
              <a:rPr lang="en-ZA" dirty="0"/>
              <a:t> Business Law</a:t>
            </a:r>
            <a:r>
              <a:rPr lang="en-ZA" b="1" dirty="0"/>
              <a:t>)</a:t>
            </a:r>
            <a:endParaRPr lang="en-ZA" dirty="0"/>
          </a:p>
          <a:p>
            <a:endParaRPr lang="en-ZA" b="1" dirty="0"/>
          </a:p>
          <a:p>
            <a:endParaRPr lang="en-ZA" dirty="0" smtClean="0"/>
          </a:p>
          <a:p>
            <a:endParaRPr lang="en-ZA" dirty="0"/>
          </a:p>
        </p:txBody>
      </p:sp>
      <p:pic>
        <p:nvPicPr>
          <p:cNvPr id="4" name="Picture 3"/>
          <p:cNvPicPr>
            <a:picLocks noChangeAspect="1"/>
          </p:cNvPicPr>
          <p:nvPr/>
        </p:nvPicPr>
        <p:blipFill>
          <a:blip r:embed="rId2"/>
          <a:stretch>
            <a:fillRect/>
          </a:stretch>
        </p:blipFill>
        <p:spPr>
          <a:xfrm>
            <a:off x="0" y="6080483"/>
            <a:ext cx="1609859" cy="777517"/>
          </a:xfrm>
          <a:prstGeom prst="rect">
            <a:avLst/>
          </a:prstGeom>
        </p:spPr>
      </p:pic>
    </p:spTree>
    <p:extLst>
      <p:ext uri="{BB962C8B-B14F-4D97-AF65-F5344CB8AC3E}">
        <p14:creationId xmlns:p14="http://schemas.microsoft.com/office/powerpoint/2010/main" val="3998223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825</TotalTime>
  <Words>977</Words>
  <Application>Microsoft Office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 Boardroom</vt:lpstr>
      <vt:lpstr>The benefits and challenges of open access to legal knowledge: a South African perspective</vt:lpstr>
      <vt:lpstr>Presentation outline</vt:lpstr>
      <vt:lpstr>Introduction</vt:lpstr>
      <vt:lpstr>The Concept of OA &amp; Open Justice</vt:lpstr>
      <vt:lpstr>Objectives of the Paper </vt:lpstr>
      <vt:lpstr>Historical development of OA to LK in S.A.</vt:lpstr>
      <vt:lpstr>Historical development of OA to LK in S.A.</vt:lpstr>
      <vt:lpstr>Historical development of OA to LK in S.A.</vt:lpstr>
      <vt:lpstr>Open access legal resources in SA</vt:lpstr>
      <vt:lpstr>Benefits of OA to legal knowledge </vt:lpstr>
      <vt:lpstr>Benefits of OA to legal knowledge </vt:lpstr>
      <vt:lpstr>Challenges of OA to legal knowledge</vt:lpstr>
      <vt:lpstr>Conclusion</vt:lpstr>
      <vt:lpstr>Acknowledgement</vt:lpstr>
      <vt:lpstr>PowerPoint Presentation</vt:lpstr>
    </vt:vector>
  </TitlesOfParts>
  <Company>North-West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some more official than others?</dc:title>
  <dc:creator>25405268</dc:creator>
  <cp:lastModifiedBy>Windows User</cp:lastModifiedBy>
  <cp:revision>74</cp:revision>
  <dcterms:created xsi:type="dcterms:W3CDTF">2018-09-21T14:35:18Z</dcterms:created>
  <dcterms:modified xsi:type="dcterms:W3CDTF">2018-12-11T09:59:08Z</dcterms:modified>
</cp:coreProperties>
</file>