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0" r:id="rId2"/>
    <p:sldId id="273" r:id="rId3"/>
    <p:sldId id="276" r:id="rId4"/>
    <p:sldId id="274" r:id="rId5"/>
    <p:sldId id="277" r:id="rId6"/>
    <p:sldId id="278" r:id="rId7"/>
    <p:sldId id="279" r:id="rId8"/>
    <p:sldId id="280" r:id="rId9"/>
    <p:sldId id="281" r:id="rId10"/>
    <p:sldId id="287" r:id="rId11"/>
    <p:sldId id="282" r:id="rId12"/>
    <p:sldId id="283" r:id="rId13"/>
    <p:sldId id="285" r:id="rId14"/>
    <p:sldId id="286" r:id="rId15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2082" autoAdjust="0"/>
  </p:normalViewPr>
  <p:slideViewPr>
    <p:cSldViewPr snapToGrid="0">
      <p:cViewPr varScale="1">
        <p:scale>
          <a:sx n="52" d="100"/>
          <a:sy n="52" d="100"/>
        </p:scale>
        <p:origin x="245" y="72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03102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4966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9232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453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6591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2061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1208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04810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9400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61120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4048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167533" y="673100"/>
            <a:ext cx="1300519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1"/>
            </a:lvl1pPr>
            <a:lvl2pPr marL="0" indent="0" algn="ctr">
              <a:spcBef>
                <a:spcPts val="0"/>
              </a:spcBef>
              <a:buSzTx/>
              <a:buNone/>
              <a:defRPr sz="3701"/>
            </a:lvl2pPr>
            <a:lvl3pPr marL="0" indent="0" algn="ctr">
              <a:spcBef>
                <a:spcPts val="0"/>
              </a:spcBef>
              <a:buSzTx/>
              <a:buNone/>
              <a:defRPr sz="3701"/>
            </a:lvl3pPr>
            <a:lvl4pPr marL="0" indent="0" algn="ctr">
              <a:spcBef>
                <a:spcPts val="0"/>
              </a:spcBef>
              <a:buSzTx/>
              <a:buNone/>
              <a:defRPr sz="3701"/>
            </a:lvl4pPr>
            <a:lvl5pPr marL="0" indent="0" algn="ctr">
              <a:spcBef>
                <a:spcPts val="0"/>
              </a:spcBef>
              <a:buSzTx/>
              <a:buNone/>
              <a:defRPr sz="37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1"/>
            </a:lvl1pPr>
            <a:lvl2pPr marL="0" indent="0" algn="ctr">
              <a:spcBef>
                <a:spcPts val="0"/>
              </a:spcBef>
              <a:buSzTx/>
              <a:buNone/>
              <a:defRPr sz="3701"/>
            </a:lvl2pPr>
            <a:lvl3pPr marL="0" indent="0" algn="ctr">
              <a:spcBef>
                <a:spcPts val="0"/>
              </a:spcBef>
              <a:buSzTx/>
              <a:buNone/>
              <a:defRPr sz="3701"/>
            </a:lvl3pPr>
            <a:lvl4pPr marL="0" indent="0" algn="ctr">
              <a:spcBef>
                <a:spcPts val="0"/>
              </a:spcBef>
              <a:buSzTx/>
              <a:buNone/>
              <a:defRPr sz="3701"/>
            </a:lvl4pPr>
            <a:lvl5pPr marL="0" indent="0" algn="ctr">
              <a:spcBef>
                <a:spcPts val="0"/>
              </a:spcBef>
              <a:buSzTx/>
              <a:buNone/>
              <a:defRPr sz="37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8958007" y="25908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485" y="9296401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8958007" y="8890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693385" y="4259032"/>
            <a:ext cx="13953493" cy="6259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8485" y="9296401"/>
            <a:ext cx="354264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11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23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35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46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57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68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8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92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228264"/>
            <a:ext cx="17340263" cy="132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4001" dirty="0">
                <a:solidFill>
                  <a:srgbClr val="FCFC14"/>
                </a:solidFill>
              </a:rPr>
              <a:t>A new DNA sampling method to describe the diet of social wasps and evaluate their impact on native biodiversity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341698"/>
            <a:ext cx="173402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3200" dirty="0">
                <a:solidFill>
                  <a:srgbClr val="FCFC14"/>
                </a:solidFill>
              </a:rPr>
              <a:t>Marie-Caroline </a:t>
            </a:r>
            <a:r>
              <a:rPr lang="en-NZ" sz="3200" dirty="0" err="1">
                <a:solidFill>
                  <a:srgbClr val="FCFC14"/>
                </a:solidFill>
              </a:rPr>
              <a:t>Lefort</a:t>
            </a:r>
            <a:r>
              <a:rPr lang="en-NZ" sz="3200" dirty="0">
                <a:solidFill>
                  <a:srgbClr val="FCFC14"/>
                </a:solidFill>
              </a:rPr>
              <a:t>, </a:t>
            </a:r>
            <a:r>
              <a:rPr lang="en-NZ" sz="3200" u="sng" dirty="0">
                <a:solidFill>
                  <a:srgbClr val="FCFC14"/>
                </a:solidFill>
              </a:rPr>
              <a:t>Thomas E. Saunders</a:t>
            </a:r>
            <a:r>
              <a:rPr lang="en-NZ" sz="3200" dirty="0">
                <a:solidFill>
                  <a:srgbClr val="FCFC14"/>
                </a:solidFill>
              </a:rPr>
              <a:t>, Jacqueline </a:t>
            </a:r>
            <a:r>
              <a:rPr lang="en-NZ" sz="3200" dirty="0" err="1">
                <a:solidFill>
                  <a:srgbClr val="FCFC14"/>
                </a:solidFill>
              </a:rPr>
              <a:t>Beggs</a:t>
            </a:r>
            <a:r>
              <a:rPr lang="en-NZ" sz="3200" dirty="0">
                <a:solidFill>
                  <a:srgbClr val="FCFC14"/>
                </a:solidFill>
              </a:rPr>
              <a:t>, Travis Glare &amp; </a:t>
            </a:r>
            <a:r>
              <a:rPr lang="en-NZ" sz="3200" dirty="0" err="1">
                <a:solidFill>
                  <a:srgbClr val="FCFC14"/>
                </a:solidFill>
              </a:rPr>
              <a:t>Stéphane</a:t>
            </a:r>
            <a:r>
              <a:rPr lang="en-NZ" sz="3200" dirty="0">
                <a:solidFill>
                  <a:srgbClr val="FCFC14"/>
                </a:solidFill>
              </a:rPr>
              <a:t> Boyer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6" b="12729"/>
          <a:stretch/>
        </p:blipFill>
        <p:spPr>
          <a:xfrm>
            <a:off x="3593305" y="1671166"/>
            <a:ext cx="10153650" cy="5375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3305" y="6774861"/>
            <a:ext cx="876495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11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Image © </a:t>
            </a:r>
            <a:r>
              <a:rPr kumimoji="0" lang="en-NZ" sz="1100" b="1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flossiepip</a:t>
            </a:r>
            <a:r>
              <a:rPr kumimoji="0" lang="en-NZ" sz="11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via </a:t>
            </a:r>
            <a:r>
              <a:rPr kumimoji="0" lang="en-NZ" sz="1100" b="1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iNaturalistNZ</a:t>
            </a:r>
            <a:r>
              <a:rPr kumimoji="0" lang="en-NZ" sz="11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(CC-BY-NC)</a:t>
            </a:r>
            <a:endParaRPr kumimoji="0" lang="en-NZ" sz="11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861367"/>
            <a:ext cx="17340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3200" dirty="0" smtClean="0">
                <a:solidFill>
                  <a:srgbClr val="FCFC14"/>
                </a:solidFill>
              </a:rPr>
              <a:t>@</a:t>
            </a:r>
            <a:r>
              <a:rPr lang="en-NZ" sz="3200" dirty="0" err="1" smtClean="0">
                <a:solidFill>
                  <a:srgbClr val="FCFC14"/>
                </a:solidFill>
              </a:rPr>
              <a:t>TomSaundersNZ</a:t>
            </a:r>
            <a:r>
              <a:rPr lang="en-NZ" sz="3200" dirty="0" smtClean="0">
                <a:solidFill>
                  <a:srgbClr val="FCFC14"/>
                </a:solidFill>
              </a:rPr>
              <a:t>   |   tomsaunders.co.nz</a:t>
            </a:r>
            <a:endParaRPr lang="en-NZ" sz="3200" dirty="0">
              <a:solidFill>
                <a:srgbClr val="FCF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806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5" y="255668"/>
            <a:ext cx="63610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6000" b="1" i="0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Results: Method</a:t>
            </a:r>
            <a:endParaRPr kumimoji="0" lang="en-NZ" sz="48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3825" y="1331159"/>
            <a:ext cx="7779027" cy="0"/>
          </a:xfrm>
          <a:prstGeom prst="line">
            <a:avLst/>
          </a:prstGeom>
          <a:noFill/>
          <a:ln w="25400" cap="flat">
            <a:solidFill>
              <a:srgbClr val="FCFC1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14"/>
          <p:cNvSpPr/>
          <p:nvPr/>
        </p:nvSpPr>
        <p:spPr>
          <a:xfrm>
            <a:off x="383685" y="1759659"/>
            <a:ext cx="120992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Strongest identification at order or family level</a:t>
            </a:r>
            <a:endParaRPr lang="en-NZ" sz="2800" dirty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0488" y="2828645"/>
            <a:ext cx="314498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2400" b="1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Asian sp.</a:t>
            </a:r>
            <a:endParaRPr kumimoji="0" lang="en-NZ" sz="2400" b="1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1938" y="2908692"/>
            <a:ext cx="314498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2400" b="1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Aussie sp.</a:t>
            </a:r>
            <a:endParaRPr kumimoji="0" lang="en-NZ" sz="2400" b="1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94671" y="3893574"/>
            <a:ext cx="6961238" cy="50881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43034" y="6410359"/>
            <a:ext cx="266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>
                <a:solidFill>
                  <a:schemeClr val="tx1"/>
                </a:solidFill>
              </a:rPr>
              <a:t>Figures </a:t>
            </a:r>
            <a:r>
              <a:rPr lang="en-NZ" dirty="0">
                <a:solidFill>
                  <a:schemeClr val="tx1"/>
                </a:solidFill>
              </a:rPr>
              <a:t>removed</a:t>
            </a:r>
          </a:p>
        </p:txBody>
      </p:sp>
    </p:spTree>
    <p:extLst>
      <p:ext uri="{BB962C8B-B14F-4D97-AF65-F5344CB8AC3E}">
        <p14:creationId xmlns:p14="http://schemas.microsoft.com/office/powerpoint/2010/main" val="22662736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5" y="255668"/>
            <a:ext cx="63610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6000" b="1" i="0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Results:</a:t>
            </a:r>
            <a:r>
              <a:rPr kumimoji="0" lang="en-NZ" sz="6000" b="1" i="0" u="none" strike="noStrike" cap="none" spc="0" normalizeH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Impact</a:t>
            </a:r>
            <a:endParaRPr kumimoji="0" lang="en-NZ" sz="48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3825" y="1331159"/>
            <a:ext cx="7779027" cy="0"/>
          </a:xfrm>
          <a:prstGeom prst="line">
            <a:avLst/>
          </a:prstGeom>
          <a:noFill/>
          <a:ln w="25400" cap="flat">
            <a:solidFill>
              <a:srgbClr val="FCFC1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/>
          <p:cNvSpPr/>
          <p:nvPr/>
        </p:nvSpPr>
        <p:spPr>
          <a:xfrm>
            <a:off x="399057" y="1281590"/>
            <a:ext cx="168082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Lepidoptera and </a:t>
            </a:r>
            <a:r>
              <a:rPr lang="en-NZ" sz="2800" dirty="0" err="1" smtClean="0">
                <a:solidFill>
                  <a:srgbClr val="FCFC14"/>
                </a:solidFill>
              </a:rPr>
              <a:t>thrips</a:t>
            </a:r>
            <a:r>
              <a:rPr lang="en-NZ" sz="2800" dirty="0" smtClean="0">
                <a:solidFill>
                  <a:srgbClr val="FCFC14"/>
                </a:solidFill>
              </a:rPr>
              <a:t> together contribute over 75% of prey diversity</a:t>
            </a:r>
            <a:endParaRPr lang="en-NZ" sz="2800" i="1" dirty="0" smtClean="0">
              <a:solidFill>
                <a:srgbClr val="FCFC14"/>
              </a:solidFill>
            </a:endParaRPr>
          </a:p>
          <a:p>
            <a:pPr marL="457200" lvl="3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Other work shows prey diversity roughly correlates with prey abundance</a:t>
            </a:r>
          </a:p>
          <a:p>
            <a:pPr marL="457200" lvl="3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No diff in prey composition between outer/inner layers (ANOSIM, R=-0.007, P=0.703).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4956" y="3849329"/>
            <a:ext cx="6961238" cy="50881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3319" y="6366114"/>
            <a:ext cx="266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>
                <a:solidFill>
                  <a:schemeClr val="tx1"/>
                </a:solidFill>
              </a:rPr>
              <a:t>Figures </a:t>
            </a:r>
            <a:r>
              <a:rPr lang="en-NZ" dirty="0">
                <a:solidFill>
                  <a:schemeClr val="tx1"/>
                </a:solidFill>
              </a:rPr>
              <a:t>removed</a:t>
            </a:r>
          </a:p>
        </p:txBody>
      </p:sp>
    </p:spTree>
    <p:extLst>
      <p:ext uri="{BB962C8B-B14F-4D97-AF65-F5344CB8AC3E}">
        <p14:creationId xmlns:p14="http://schemas.microsoft.com/office/powerpoint/2010/main" val="281989957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5" y="255668"/>
            <a:ext cx="63610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6000" b="1" i="0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Results: Impact</a:t>
            </a:r>
            <a:endParaRPr kumimoji="0" lang="en-NZ" sz="48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3825" y="1331159"/>
            <a:ext cx="7779027" cy="0"/>
          </a:xfrm>
          <a:prstGeom prst="line">
            <a:avLst/>
          </a:prstGeom>
          <a:noFill/>
          <a:ln w="25400" cap="flat">
            <a:solidFill>
              <a:srgbClr val="FCFC1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ectangle 4"/>
          <p:cNvSpPr/>
          <p:nvPr/>
        </p:nvSpPr>
        <p:spPr>
          <a:xfrm>
            <a:off x="463825" y="1587366"/>
            <a:ext cx="15687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Among the </a:t>
            </a:r>
            <a:r>
              <a:rPr lang="en-NZ" sz="2800" dirty="0" err="1" smtClean="0">
                <a:solidFill>
                  <a:srgbClr val="FCFC14"/>
                </a:solidFill>
              </a:rPr>
              <a:t>lepidopteran</a:t>
            </a:r>
            <a:r>
              <a:rPr lang="en-NZ" sz="2800" dirty="0" smtClean="0">
                <a:solidFill>
                  <a:srgbClr val="FCFC14"/>
                </a:solidFill>
              </a:rPr>
              <a:t> prey identified to species level:</a:t>
            </a:r>
          </a:p>
          <a:p>
            <a:pPr marL="457200" indent="-457200"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			- Several sequences belonging to pest species</a:t>
            </a:r>
            <a:endParaRPr lang="en-NZ" sz="2800" dirty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			- Several sequences belonging to native/endemic lepidopterans</a:t>
            </a:r>
            <a:endParaRPr lang="en-NZ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 </a:t>
            </a:r>
            <a:endParaRPr lang="en-NZ" sz="2800" i="1" dirty="0">
              <a:solidFill>
                <a:srgbClr val="FCFC14"/>
              </a:solidFill>
            </a:endParaRPr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t="18570" b="4142"/>
          <a:stretch/>
        </p:blipFill>
        <p:spPr>
          <a:xfrm>
            <a:off x="463825" y="5305069"/>
            <a:ext cx="5138765" cy="2978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936488" y="5305069"/>
            <a:ext cx="5811056" cy="2973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5" cstate="print">
            <a:extLst/>
          </a:blip>
          <a:srcRect t="14716"/>
          <a:stretch>
            <a:fillRect/>
          </a:stretch>
        </p:blipFill>
        <p:spPr>
          <a:xfrm>
            <a:off x="11985244" y="5305069"/>
            <a:ext cx="4889591" cy="29733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637309" y="8395420"/>
            <a:ext cx="42533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NZ" i="1" dirty="0" err="1">
                <a:solidFill>
                  <a:srgbClr val="FCFC14"/>
                </a:solidFill>
              </a:rPr>
              <a:t>Ctenopseustis</a:t>
            </a:r>
            <a:r>
              <a:rPr lang="en-NZ" i="1" dirty="0">
                <a:solidFill>
                  <a:srgbClr val="FCFC14"/>
                </a:solidFill>
              </a:rPr>
              <a:t> </a:t>
            </a:r>
            <a:r>
              <a:rPr lang="en-NZ" i="1" dirty="0" err="1">
                <a:solidFill>
                  <a:srgbClr val="FCFC14"/>
                </a:solidFill>
              </a:rPr>
              <a:t>obliquana</a:t>
            </a:r>
            <a:endParaRPr kumimoji="0" lang="en-NZ" sz="24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343" y="8395420"/>
            <a:ext cx="42533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NZ" i="1" dirty="0" err="1">
                <a:solidFill>
                  <a:srgbClr val="FCFC14"/>
                </a:solidFill>
              </a:rPr>
              <a:t>Declana</a:t>
            </a:r>
            <a:r>
              <a:rPr lang="en-NZ" i="1" dirty="0">
                <a:solidFill>
                  <a:srgbClr val="FCFC14"/>
                </a:solidFill>
              </a:rPr>
              <a:t> </a:t>
            </a:r>
            <a:r>
              <a:rPr lang="en-NZ" i="1" dirty="0" err="1" smtClean="0">
                <a:solidFill>
                  <a:srgbClr val="FCFC14"/>
                </a:solidFill>
              </a:rPr>
              <a:t>floccosa</a:t>
            </a:r>
            <a:endParaRPr kumimoji="0" lang="en-NZ" sz="24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03366" y="8395420"/>
            <a:ext cx="42533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NZ" i="1" dirty="0" err="1">
                <a:solidFill>
                  <a:srgbClr val="FCFC14"/>
                </a:solidFill>
              </a:rPr>
              <a:t>Planotortrix</a:t>
            </a:r>
            <a:r>
              <a:rPr lang="en-NZ" i="1" dirty="0">
                <a:solidFill>
                  <a:srgbClr val="FCFC14"/>
                </a:solidFill>
              </a:rPr>
              <a:t> </a:t>
            </a:r>
            <a:r>
              <a:rPr lang="en-NZ" i="1" dirty="0" err="1">
                <a:solidFill>
                  <a:srgbClr val="FCFC14"/>
                </a:solidFill>
              </a:rPr>
              <a:t>notophaea</a:t>
            </a:r>
            <a:endParaRPr kumimoji="0" lang="en-NZ" sz="24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2416" y="9466342"/>
            <a:ext cx="6759199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NZ" sz="1200" dirty="0" smtClean="0">
                <a:solidFill>
                  <a:srgbClr val="FCFC14"/>
                </a:solidFill>
              </a:rPr>
              <a:t>Images © </a:t>
            </a:r>
            <a:r>
              <a:rPr lang="en-NZ" sz="1200" dirty="0" err="1" smtClean="0">
                <a:solidFill>
                  <a:srgbClr val="FCFC14"/>
                </a:solidFill>
              </a:rPr>
              <a:t>Landcare</a:t>
            </a:r>
            <a:r>
              <a:rPr lang="en-NZ" sz="1200" dirty="0" smtClean="0">
                <a:solidFill>
                  <a:srgbClr val="FCFC14"/>
                </a:solidFill>
              </a:rPr>
              <a:t> Research (CC-BY 4.0)</a:t>
            </a:r>
            <a:endParaRPr kumimoji="0" lang="en-NZ" sz="1200" b="1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30725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5" y="255668"/>
            <a:ext cx="63610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6000" b="1" i="0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Conclusion</a:t>
            </a:r>
            <a:endParaRPr kumimoji="0" lang="en-NZ" sz="48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3825" y="1331159"/>
            <a:ext cx="7779027" cy="0"/>
          </a:xfrm>
          <a:prstGeom prst="line">
            <a:avLst/>
          </a:prstGeom>
          <a:noFill/>
          <a:ln w="25400" cap="flat">
            <a:solidFill>
              <a:srgbClr val="FCFC1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ectangle 4"/>
          <p:cNvSpPr/>
          <p:nvPr/>
        </p:nvSpPr>
        <p:spPr>
          <a:xfrm>
            <a:off x="463825" y="1587366"/>
            <a:ext cx="15687588" cy="65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 </a:t>
            </a:r>
            <a:endParaRPr lang="en-NZ" sz="2800" i="1" dirty="0">
              <a:solidFill>
                <a:srgbClr val="FCFC1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825" y="1587366"/>
            <a:ext cx="15687588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err="1" smtClean="0">
                <a:solidFill>
                  <a:srgbClr val="FCFC14"/>
                </a:solidFill>
              </a:rPr>
              <a:t>eDNA</a:t>
            </a:r>
            <a:r>
              <a:rPr lang="en-NZ" sz="2800" dirty="0" smtClean="0">
                <a:solidFill>
                  <a:srgbClr val="FCFC14"/>
                </a:solidFill>
              </a:rPr>
              <a:t> from the larval </a:t>
            </a:r>
            <a:r>
              <a:rPr lang="en-NZ" sz="2800" dirty="0" err="1" smtClean="0">
                <a:solidFill>
                  <a:srgbClr val="FCFC14"/>
                </a:solidFill>
              </a:rPr>
              <a:t>meconium</a:t>
            </a:r>
            <a:r>
              <a:rPr lang="en-NZ" sz="2800" dirty="0" smtClean="0">
                <a:solidFill>
                  <a:srgbClr val="FCFC14"/>
                </a:solidFill>
              </a:rPr>
              <a:t> provides a molecular inventory of prey MOTUs. These inventories cover an entire nesting season, rather than showing only a snapshot in time of prey diversity.</a:t>
            </a: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Most prey diversity was represented by </a:t>
            </a:r>
            <a:r>
              <a:rPr lang="en-NZ" sz="2800" dirty="0" err="1" smtClean="0">
                <a:solidFill>
                  <a:srgbClr val="FCFC14"/>
                </a:solidFill>
              </a:rPr>
              <a:t>lepidoptera</a:t>
            </a:r>
            <a:r>
              <a:rPr lang="en-NZ" sz="2800" dirty="0" smtClean="0">
                <a:solidFill>
                  <a:srgbClr val="FCFC14"/>
                </a:solidFill>
              </a:rPr>
              <a:t>, a finding in line with other types of work in this area. </a:t>
            </a:r>
            <a:r>
              <a:rPr lang="en-NZ" sz="2800" dirty="0" err="1" smtClean="0">
                <a:solidFill>
                  <a:srgbClr val="FCFC14"/>
                </a:solidFill>
              </a:rPr>
              <a:t>Thrips</a:t>
            </a:r>
            <a:r>
              <a:rPr lang="en-NZ" sz="2800" dirty="0" smtClean="0">
                <a:solidFill>
                  <a:srgbClr val="FCFC14"/>
                </a:solidFill>
              </a:rPr>
              <a:t> were also well represented.</a:t>
            </a: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 smtClean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No difference in prey diversity between older/younger cells: Nests may not have been old/large enough to observe a difference.</a:t>
            </a: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This method will now be applied to </a:t>
            </a:r>
            <a:r>
              <a:rPr lang="en-NZ" sz="2800" i="1" dirty="0" err="1" smtClean="0">
                <a:solidFill>
                  <a:srgbClr val="FCFC14"/>
                </a:solidFill>
              </a:rPr>
              <a:t>Vespula</a:t>
            </a:r>
            <a:r>
              <a:rPr lang="en-NZ" sz="2800" dirty="0" smtClean="0">
                <a:solidFill>
                  <a:srgbClr val="FCFC14"/>
                </a:solidFill>
              </a:rPr>
              <a:t> species, and could be applied to other invasive species.</a:t>
            </a:r>
            <a:endParaRPr lang="en-NZ" sz="2800" dirty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3356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534" y="0"/>
            <a:ext cx="63610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NZ" sz="6000" dirty="0" smtClean="0">
                <a:solidFill>
                  <a:srgbClr val="FCFC14"/>
                </a:solidFill>
              </a:rPr>
              <a:t>Thank you</a:t>
            </a:r>
            <a:endParaRPr lang="en-NZ" sz="4800" dirty="0">
              <a:solidFill>
                <a:srgbClr val="FCFC14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1534" y="1075491"/>
            <a:ext cx="7779027" cy="0"/>
          </a:xfrm>
          <a:prstGeom prst="line">
            <a:avLst/>
          </a:prstGeom>
          <a:noFill/>
          <a:ln w="25400" cap="flat">
            <a:solidFill>
              <a:srgbClr val="FCFC1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32" y="1200436"/>
            <a:ext cx="9351440" cy="7091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727678"/>
            <a:ext cx="749265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NZ" sz="6000" dirty="0" smtClean="0">
                <a:solidFill>
                  <a:srgbClr val="FCFC14"/>
                </a:solidFill>
              </a:rPr>
              <a:t>TomSaunders.co.nz</a:t>
            </a:r>
            <a:endParaRPr lang="en-NZ" sz="4800" dirty="0">
              <a:solidFill>
                <a:srgbClr val="FCFC1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7605" y="8727678"/>
            <a:ext cx="749265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NZ" sz="6000" dirty="0" smtClean="0">
                <a:solidFill>
                  <a:srgbClr val="FCFC14"/>
                </a:solidFill>
              </a:rPr>
              <a:t>@</a:t>
            </a:r>
            <a:r>
              <a:rPr lang="en-NZ" sz="6000" dirty="0" err="1" smtClean="0">
                <a:solidFill>
                  <a:srgbClr val="FCFC14"/>
                </a:solidFill>
              </a:rPr>
              <a:t>TomSaundersNZ</a:t>
            </a:r>
            <a:endParaRPr lang="en-NZ" sz="4800" dirty="0">
              <a:solidFill>
                <a:srgbClr val="FCF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162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98576"/>
            <a:ext cx="17340263" cy="406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825" y="255668"/>
            <a:ext cx="739170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6000" b="1" i="0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Acknowledgements</a:t>
            </a:r>
            <a:endParaRPr kumimoji="0" lang="en-NZ" sz="48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3825" y="1331159"/>
            <a:ext cx="7779027" cy="0"/>
          </a:xfrm>
          <a:prstGeom prst="line">
            <a:avLst/>
          </a:prstGeom>
          <a:noFill/>
          <a:ln w="25400" cap="flat">
            <a:solidFill>
              <a:srgbClr val="FCFC1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Banner_colour.png" descr="Banner_colour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52938" y="3939036"/>
            <a:ext cx="6805435" cy="880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489810" y="3298576"/>
            <a:ext cx="4319016" cy="2161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8" y="5332576"/>
            <a:ext cx="5049325" cy="1803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43" y="5459608"/>
            <a:ext cx="37147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280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5" y="255668"/>
            <a:ext cx="63610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6000" b="1" i="0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Social Wasps</a:t>
            </a:r>
            <a:endParaRPr kumimoji="0" lang="en-NZ" sz="48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3825" y="1331159"/>
            <a:ext cx="7779027" cy="0"/>
          </a:xfrm>
          <a:prstGeom prst="line">
            <a:avLst/>
          </a:prstGeom>
          <a:noFill/>
          <a:ln w="25400" cap="flat">
            <a:solidFill>
              <a:srgbClr val="FCFC1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r="24008"/>
          <a:stretch/>
        </p:blipFill>
        <p:spPr>
          <a:xfrm>
            <a:off x="9243185" y="0"/>
            <a:ext cx="8097078" cy="975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825" y="1730563"/>
            <a:ext cx="8667750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Highly invasive pests around the world</a:t>
            </a: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 smtClean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NZ: 2 </a:t>
            </a:r>
            <a:r>
              <a:rPr lang="en-NZ" sz="2800" i="1" dirty="0" err="1" smtClean="0">
                <a:solidFill>
                  <a:srgbClr val="FCFC14"/>
                </a:solidFill>
              </a:rPr>
              <a:t>Vespula</a:t>
            </a:r>
            <a:r>
              <a:rPr lang="en-NZ" sz="2800" dirty="0" smtClean="0">
                <a:solidFill>
                  <a:srgbClr val="FCFC14"/>
                </a:solidFill>
              </a:rPr>
              <a:t> + 3 </a:t>
            </a:r>
            <a:r>
              <a:rPr lang="en-NZ" sz="2800" i="1" dirty="0" err="1" smtClean="0">
                <a:solidFill>
                  <a:srgbClr val="FCFC14"/>
                </a:solidFill>
              </a:rPr>
              <a:t>Polistes</a:t>
            </a:r>
            <a:r>
              <a:rPr lang="en-NZ" sz="2800" dirty="0" smtClean="0">
                <a:solidFill>
                  <a:srgbClr val="FCFC14"/>
                </a:solidFill>
              </a:rPr>
              <a:t> </a:t>
            </a:r>
            <a:r>
              <a:rPr lang="en-NZ" sz="2800" dirty="0" err="1" smtClean="0">
                <a:solidFill>
                  <a:srgbClr val="FCFC14"/>
                </a:solidFill>
              </a:rPr>
              <a:t>spp</a:t>
            </a:r>
            <a:endParaRPr lang="en-NZ" sz="2800" dirty="0" smtClean="0">
              <a:solidFill>
                <a:srgbClr val="FCFC14"/>
              </a:solidFill>
            </a:endParaRP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>
                <a:solidFill>
                  <a:srgbClr val="FCFC14"/>
                </a:solidFill>
              </a:rPr>
              <a:t>	</a:t>
            </a:r>
            <a:r>
              <a:rPr lang="en-NZ" sz="2800" dirty="0" smtClean="0">
                <a:solidFill>
                  <a:srgbClr val="FCFC14"/>
                </a:solidFill>
              </a:rPr>
              <a:t>		- Stings cause a nuisance and fatalities</a:t>
            </a: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>
                <a:solidFill>
                  <a:srgbClr val="FCFC14"/>
                </a:solidFill>
              </a:rPr>
              <a:t>	</a:t>
            </a:r>
            <a:r>
              <a:rPr lang="en-NZ" sz="2800" dirty="0" smtClean="0">
                <a:solidFill>
                  <a:srgbClr val="FCFC14"/>
                </a:solidFill>
              </a:rPr>
              <a:t>		- Economic impacts e.g. apiculture</a:t>
            </a: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>
                <a:solidFill>
                  <a:srgbClr val="FCFC14"/>
                </a:solidFill>
              </a:rPr>
              <a:t>	</a:t>
            </a:r>
            <a:r>
              <a:rPr lang="en-NZ" sz="2800" dirty="0" smtClean="0">
                <a:solidFill>
                  <a:srgbClr val="FCFC14"/>
                </a:solidFill>
              </a:rPr>
              <a:t>		- </a:t>
            </a:r>
            <a:r>
              <a:rPr lang="en-NZ" sz="2800" dirty="0" err="1" smtClean="0">
                <a:solidFill>
                  <a:srgbClr val="FCFC14"/>
                </a:solidFill>
              </a:rPr>
              <a:t>Multitrophic</a:t>
            </a:r>
            <a:r>
              <a:rPr lang="en-NZ" sz="2800" dirty="0" smtClean="0">
                <a:solidFill>
                  <a:srgbClr val="FCFC14"/>
                </a:solidFill>
              </a:rPr>
              <a:t> ecological impacts</a:t>
            </a: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In order to better understand their impacts we need to know what they are eating.</a:t>
            </a: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 smtClean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Difficult to measure over an entire nesting season.</a:t>
            </a:r>
            <a:endParaRPr lang="en-NZ" sz="2800" dirty="0">
              <a:solidFill>
                <a:srgbClr val="FCF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053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4" y="255668"/>
            <a:ext cx="849464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6000" b="1" i="0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Detecting Interactions</a:t>
            </a:r>
            <a:endParaRPr kumimoji="0" lang="en-NZ" sz="48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3825" y="1331159"/>
            <a:ext cx="7779027" cy="0"/>
          </a:xfrm>
          <a:prstGeom prst="line">
            <a:avLst/>
          </a:prstGeom>
          <a:noFill/>
          <a:ln w="25400" cap="flat">
            <a:solidFill>
              <a:srgbClr val="FCFC1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ectangle 2"/>
          <p:cNvSpPr/>
          <p:nvPr/>
        </p:nvSpPr>
        <p:spPr>
          <a:xfrm>
            <a:off x="103603" y="1623020"/>
            <a:ext cx="8854866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How do we measure interactions between invasive wasps and prey species? </a:t>
            </a: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Intercepting foraging adults </a:t>
            </a: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Sequencing </a:t>
            </a:r>
            <a:r>
              <a:rPr lang="en-NZ" sz="2800" dirty="0" err="1" smtClean="0">
                <a:solidFill>
                  <a:srgbClr val="FCFC14"/>
                </a:solidFill>
              </a:rPr>
              <a:t>eDNA</a:t>
            </a:r>
            <a:r>
              <a:rPr lang="en-NZ" sz="2800" dirty="0" smtClean="0">
                <a:solidFill>
                  <a:srgbClr val="FCFC14"/>
                </a:solidFill>
              </a:rPr>
              <a:t> associated with predator:</a:t>
            </a:r>
          </a:p>
          <a:p>
            <a:pPr lvl="2" indent="0" algn="l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		- Regurgitates</a:t>
            </a:r>
          </a:p>
          <a:p>
            <a:pPr lvl="2" indent="0" algn="l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		- Gut content</a:t>
            </a:r>
          </a:p>
          <a:p>
            <a:pPr lvl="2" indent="0" algn="l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		- Faeces</a:t>
            </a:r>
          </a:p>
          <a:p>
            <a:pPr lvl="2" indent="0" algn="l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Limitations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		- Only a snapshot of recent prey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		- What about a whole season?</a:t>
            </a:r>
          </a:p>
          <a:p>
            <a:pPr algn="l"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 smtClean="0">
              <a:solidFill>
                <a:srgbClr val="FCFC14"/>
              </a:solidFill>
            </a:endParaRPr>
          </a:p>
          <a:p>
            <a:pPr algn="l"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 </a:t>
            </a:r>
            <a:endParaRPr lang="en-NZ" sz="2800" dirty="0">
              <a:solidFill>
                <a:srgbClr val="FCFC1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00" y="2299855"/>
            <a:ext cx="8091054" cy="5189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4300" y="7212289"/>
            <a:ext cx="3794248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NZ" sz="1100" dirty="0">
                <a:solidFill>
                  <a:srgbClr val="FCFC14"/>
                </a:solidFill>
              </a:rPr>
              <a:t>(c) Catherine </a:t>
            </a:r>
            <a:r>
              <a:rPr lang="en-NZ" sz="1100" dirty="0" smtClean="0">
                <a:solidFill>
                  <a:srgbClr val="FCFC14"/>
                </a:solidFill>
              </a:rPr>
              <a:t>Beard via </a:t>
            </a:r>
            <a:r>
              <a:rPr lang="en-NZ" sz="1100" dirty="0" err="1" smtClean="0">
                <a:solidFill>
                  <a:srgbClr val="FCFC14"/>
                </a:solidFill>
              </a:rPr>
              <a:t>iNaturalistNZ</a:t>
            </a:r>
            <a:r>
              <a:rPr lang="en-NZ" sz="1100" dirty="0" smtClean="0">
                <a:solidFill>
                  <a:srgbClr val="FCFC14"/>
                </a:solidFill>
              </a:rPr>
              <a:t> </a:t>
            </a:r>
            <a:r>
              <a:rPr lang="en-NZ" sz="1100" dirty="0">
                <a:solidFill>
                  <a:srgbClr val="FCFC14"/>
                </a:solidFill>
              </a:rPr>
              <a:t>(CC BY-NC</a:t>
            </a:r>
            <a:r>
              <a:rPr lang="en-NZ" sz="1100" dirty="0" smtClean="0">
                <a:solidFill>
                  <a:srgbClr val="FCFC14"/>
                </a:solidFill>
              </a:rPr>
              <a:t>)</a:t>
            </a:r>
            <a:endParaRPr kumimoji="0" lang="en-NZ" sz="24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481053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5" y="255668"/>
            <a:ext cx="63610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6000" b="1" i="0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Research Aims</a:t>
            </a:r>
            <a:endParaRPr kumimoji="0" lang="en-NZ" sz="48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3825" y="1331159"/>
            <a:ext cx="7779027" cy="0"/>
          </a:xfrm>
          <a:prstGeom prst="line">
            <a:avLst/>
          </a:prstGeom>
          <a:noFill/>
          <a:ln w="25400" cap="flat">
            <a:solidFill>
              <a:srgbClr val="FCFC1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/>
          <p:cNvSpPr/>
          <p:nvPr/>
        </p:nvSpPr>
        <p:spPr>
          <a:xfrm>
            <a:off x="463825" y="1849832"/>
            <a:ext cx="162586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Develop and test a new molecular method to study the diet of social wasps</a:t>
            </a: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>
                <a:solidFill>
                  <a:srgbClr val="FCFC14"/>
                </a:solidFill>
              </a:rPr>
              <a:t>	</a:t>
            </a:r>
            <a:r>
              <a:rPr lang="en-NZ" sz="2800" dirty="0" smtClean="0">
                <a:solidFill>
                  <a:srgbClr val="FCFC14"/>
                </a:solidFill>
              </a:rPr>
              <a:t>		- Extract prey DNA from the larval </a:t>
            </a:r>
            <a:r>
              <a:rPr lang="en-NZ" sz="2800" dirty="0" err="1" smtClean="0">
                <a:solidFill>
                  <a:srgbClr val="FCFC14"/>
                </a:solidFill>
              </a:rPr>
              <a:t>meconium</a:t>
            </a:r>
            <a:r>
              <a:rPr lang="en-NZ" sz="2800" dirty="0" smtClean="0">
                <a:solidFill>
                  <a:srgbClr val="FCFC14"/>
                </a:solidFill>
              </a:rPr>
              <a:t> of </a:t>
            </a:r>
            <a:r>
              <a:rPr lang="en-NZ" sz="2800" i="1" dirty="0" err="1" smtClean="0">
                <a:solidFill>
                  <a:srgbClr val="FCFC14"/>
                </a:solidFill>
              </a:rPr>
              <a:t>Polistes</a:t>
            </a:r>
            <a:r>
              <a:rPr lang="en-NZ" sz="2800" i="1" dirty="0" smtClean="0">
                <a:solidFill>
                  <a:srgbClr val="FCFC14"/>
                </a:solidFill>
              </a:rPr>
              <a:t> spp.</a:t>
            </a: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Document prey range of </a:t>
            </a:r>
            <a:r>
              <a:rPr lang="en-NZ" sz="2800" i="1" dirty="0" err="1" smtClean="0">
                <a:solidFill>
                  <a:srgbClr val="FCFC14"/>
                </a:solidFill>
              </a:rPr>
              <a:t>Polistes</a:t>
            </a:r>
            <a:r>
              <a:rPr lang="en-NZ" sz="2800" dirty="0" smtClean="0">
                <a:solidFill>
                  <a:srgbClr val="FCFC14"/>
                </a:solidFill>
              </a:rPr>
              <a:t> wasps in Auckland</a:t>
            </a: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>
                <a:solidFill>
                  <a:srgbClr val="FCFC14"/>
                </a:solidFill>
              </a:rPr>
              <a:t>	</a:t>
            </a:r>
            <a:r>
              <a:rPr lang="en-NZ" sz="2800" dirty="0" smtClean="0">
                <a:solidFill>
                  <a:srgbClr val="FCFC14"/>
                </a:solidFill>
              </a:rPr>
              <a:t>		- Assess their potential ecological impact</a:t>
            </a:r>
            <a:endParaRPr lang="en-NZ" sz="2800" dirty="0">
              <a:solidFill>
                <a:srgbClr val="FCFC1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8" b="38737"/>
          <a:stretch/>
        </p:blipFill>
        <p:spPr>
          <a:xfrm>
            <a:off x="2090730" y="5832763"/>
            <a:ext cx="13004800" cy="2992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0730" y="8563736"/>
            <a:ext cx="35381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NZ" sz="1100" dirty="0">
                <a:solidFill>
                  <a:srgbClr val="FCFC14"/>
                </a:solidFill>
              </a:rPr>
              <a:t>Image © </a:t>
            </a:r>
            <a:r>
              <a:rPr lang="en-NZ" sz="1100" dirty="0" err="1" smtClean="0">
                <a:solidFill>
                  <a:srgbClr val="FCFC14"/>
                </a:solidFill>
              </a:rPr>
              <a:t>givernykate</a:t>
            </a:r>
            <a:r>
              <a:rPr lang="en-NZ" sz="1100" dirty="0" smtClean="0">
                <a:solidFill>
                  <a:srgbClr val="FCFC14"/>
                </a:solidFill>
              </a:rPr>
              <a:t> </a:t>
            </a:r>
            <a:r>
              <a:rPr lang="en-NZ" sz="1100" dirty="0">
                <a:solidFill>
                  <a:srgbClr val="FCFC14"/>
                </a:solidFill>
              </a:rPr>
              <a:t>via </a:t>
            </a:r>
            <a:r>
              <a:rPr lang="en-NZ" sz="1100" dirty="0" err="1">
                <a:solidFill>
                  <a:srgbClr val="FCFC14"/>
                </a:solidFill>
              </a:rPr>
              <a:t>iNaturalistNZ</a:t>
            </a:r>
            <a:r>
              <a:rPr lang="en-NZ" sz="1100" dirty="0">
                <a:solidFill>
                  <a:srgbClr val="FCFC14"/>
                </a:solidFill>
              </a:rPr>
              <a:t> (CC-BY-NC)</a:t>
            </a:r>
          </a:p>
        </p:txBody>
      </p:sp>
    </p:spTree>
    <p:extLst>
      <p:ext uri="{BB962C8B-B14F-4D97-AF65-F5344CB8AC3E}">
        <p14:creationId xmlns:p14="http://schemas.microsoft.com/office/powerpoint/2010/main" val="1734084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5" y="255668"/>
            <a:ext cx="63610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6000" b="1" i="0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Methods: Sites</a:t>
            </a:r>
            <a:endParaRPr kumimoji="0" lang="en-NZ" sz="48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3825" y="1331159"/>
            <a:ext cx="7779027" cy="0"/>
          </a:xfrm>
          <a:prstGeom prst="line">
            <a:avLst/>
          </a:prstGeom>
          <a:noFill/>
          <a:ln w="25400" cap="flat">
            <a:solidFill>
              <a:srgbClr val="FCFC1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2018-11-09 09.04.12 am.png" descr="2018-11-09 09.04.12 am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18517" y="1860247"/>
            <a:ext cx="6438170" cy="525458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Oval 5"/>
          <p:cNvSpPr/>
          <p:nvPr/>
        </p:nvSpPr>
        <p:spPr>
          <a:xfrm>
            <a:off x="5362409" y="2457881"/>
            <a:ext cx="294239" cy="294239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75688" y="3852768"/>
            <a:ext cx="294239" cy="294239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43636" y="3636202"/>
            <a:ext cx="294239" cy="294239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Oval 8"/>
          <p:cNvSpPr/>
          <p:nvPr/>
        </p:nvSpPr>
        <p:spPr>
          <a:xfrm>
            <a:off x="4355479" y="4145768"/>
            <a:ext cx="294239" cy="294239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25992" y="5818189"/>
            <a:ext cx="294239" cy="294239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77902" y="5329484"/>
            <a:ext cx="294239" cy="294239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36526" y="5283826"/>
            <a:ext cx="294239" cy="294239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58030" y="4796066"/>
            <a:ext cx="294239" cy="294239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97526" y="4292887"/>
            <a:ext cx="294239" cy="294239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46067" y="4902206"/>
            <a:ext cx="294239" cy="294239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10759" r="14223" b="14223"/>
          <a:stretch/>
        </p:blipFill>
        <p:spPr>
          <a:xfrm>
            <a:off x="8762994" y="1860247"/>
            <a:ext cx="7024264" cy="526819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18517" y="7235990"/>
            <a:ext cx="6438170" cy="65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10 Auckland sites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62994" y="7235990"/>
            <a:ext cx="64381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48 active nests</a:t>
            </a: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>
                <a:solidFill>
                  <a:srgbClr val="FCFC14"/>
                </a:solidFill>
              </a:rPr>
              <a:t>	</a:t>
            </a:r>
            <a:r>
              <a:rPr lang="en-NZ" sz="2800" dirty="0" smtClean="0">
                <a:solidFill>
                  <a:srgbClr val="FCFC14"/>
                </a:solidFill>
              </a:rPr>
              <a:t>		- </a:t>
            </a:r>
            <a:r>
              <a:rPr lang="en-NZ" sz="2800" i="1" dirty="0" smtClean="0">
                <a:solidFill>
                  <a:srgbClr val="FCFC14"/>
                </a:solidFill>
              </a:rPr>
              <a:t>P. </a:t>
            </a:r>
            <a:r>
              <a:rPr lang="en-NZ" sz="2800" i="1" dirty="0" err="1" smtClean="0">
                <a:solidFill>
                  <a:srgbClr val="FCFC14"/>
                </a:solidFill>
              </a:rPr>
              <a:t>chinensis</a:t>
            </a:r>
            <a:r>
              <a:rPr lang="en-NZ" sz="2800" i="1" dirty="0" smtClean="0">
                <a:solidFill>
                  <a:srgbClr val="FCFC14"/>
                </a:solidFill>
              </a:rPr>
              <a:t> </a:t>
            </a:r>
            <a:r>
              <a:rPr lang="en-NZ" sz="2800" dirty="0" smtClean="0">
                <a:solidFill>
                  <a:srgbClr val="FCFC14"/>
                </a:solidFill>
              </a:rPr>
              <a:t>(n=44)</a:t>
            </a: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>
                <a:solidFill>
                  <a:srgbClr val="FCFC14"/>
                </a:solidFill>
              </a:rPr>
              <a:t>	</a:t>
            </a:r>
            <a:r>
              <a:rPr lang="en-NZ" sz="2800" dirty="0" smtClean="0">
                <a:solidFill>
                  <a:srgbClr val="FCFC14"/>
                </a:solidFill>
              </a:rPr>
              <a:t>		- </a:t>
            </a:r>
            <a:r>
              <a:rPr lang="en-NZ" sz="2800" i="1" dirty="0" smtClean="0">
                <a:solidFill>
                  <a:srgbClr val="FCFC14"/>
                </a:solidFill>
              </a:rPr>
              <a:t>P. </a:t>
            </a:r>
            <a:r>
              <a:rPr lang="en-NZ" sz="2800" i="1" dirty="0" err="1" smtClean="0">
                <a:solidFill>
                  <a:srgbClr val="FCFC14"/>
                </a:solidFill>
              </a:rPr>
              <a:t>humilis</a:t>
            </a:r>
            <a:r>
              <a:rPr lang="en-NZ" sz="2800" i="1" dirty="0" smtClean="0">
                <a:solidFill>
                  <a:srgbClr val="FCFC14"/>
                </a:solidFill>
              </a:rPr>
              <a:t> </a:t>
            </a:r>
            <a:r>
              <a:rPr lang="en-NZ" sz="2800" dirty="0" smtClean="0">
                <a:solidFill>
                  <a:srgbClr val="FCFC14"/>
                </a:solidFill>
              </a:rPr>
              <a:t>(n=4)</a:t>
            </a:r>
            <a:endParaRPr lang="en-NZ" sz="2800" dirty="0">
              <a:solidFill>
                <a:srgbClr val="FCF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547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4" y="255668"/>
            <a:ext cx="759349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6000" b="1" i="0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Methods: Nest prep</a:t>
            </a:r>
            <a:endParaRPr kumimoji="0" lang="en-NZ" sz="48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3825" y="1331159"/>
            <a:ext cx="7779027" cy="0"/>
          </a:xfrm>
          <a:prstGeom prst="line">
            <a:avLst/>
          </a:prstGeom>
          <a:noFill/>
          <a:ln w="25400" cap="flat">
            <a:solidFill>
              <a:srgbClr val="FCFC1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UNADJUSTEDNONRAW_thumb_3dd4.jpg" descr="UNADJUSTEDNONRAW_thumb_3dd4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56036" y="5734475"/>
            <a:ext cx="5079760" cy="3809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UNADJUSTEDNONRAW_thumb_3dd7.jpg" descr="UNADJUSTEDNONRAW_thumb_3dd7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356036" y="1636142"/>
            <a:ext cx="5079760" cy="3809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NADJUSTEDNONRAW_thumb_3ddb.jpg" descr="UNADJUSTEDNONRAW_thumb_3ddb.jp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0302" y="1636141"/>
            <a:ext cx="5931116" cy="79081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11435796" y="1989232"/>
            <a:ext cx="5904467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Meconium provides historical record of diet through development</a:t>
            </a: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 smtClean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Multi-layered nests provide a record of prey over weeks or months</a:t>
            </a:r>
          </a:p>
          <a:p>
            <a:pPr algn="l" defTabSz="360000">
              <a:lnSpc>
                <a:spcPct val="150000"/>
              </a:lnSpc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 smtClean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Sampled meconium from inner and outer cells</a:t>
            </a: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272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4" y="255668"/>
            <a:ext cx="759349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6000" b="1" i="0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Methods: DNA </a:t>
            </a:r>
            <a:r>
              <a:rPr kumimoji="0" lang="en-NZ" sz="6000" b="1" i="0" u="none" strike="noStrike" cap="none" spc="0" normalizeH="0" baseline="0" dirty="0" err="1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Seq</a:t>
            </a:r>
            <a:endParaRPr kumimoji="0" lang="en-NZ" sz="48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3825" y="1331159"/>
            <a:ext cx="7779027" cy="0"/>
          </a:xfrm>
          <a:prstGeom prst="line">
            <a:avLst/>
          </a:prstGeom>
          <a:noFill/>
          <a:ln w="25400" cap="flat">
            <a:solidFill>
              <a:srgbClr val="FCFC1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ectangle 4"/>
          <p:cNvSpPr/>
          <p:nvPr/>
        </p:nvSpPr>
        <p:spPr>
          <a:xfrm>
            <a:off x="463824" y="1708027"/>
            <a:ext cx="808443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Extraction: </a:t>
            </a:r>
            <a:r>
              <a:rPr lang="en-NZ" sz="2800" dirty="0">
                <a:solidFill>
                  <a:srgbClr val="FCFC14"/>
                </a:solidFill>
              </a:rPr>
              <a:t>ZR Tissue &amp; Insect DNA </a:t>
            </a:r>
            <a:r>
              <a:rPr lang="en-NZ" sz="2800" dirty="0" err="1">
                <a:solidFill>
                  <a:srgbClr val="FCFC14"/>
                </a:solidFill>
              </a:rPr>
              <a:t>MicroPrep</a:t>
            </a:r>
            <a:r>
              <a:rPr lang="en-NZ" sz="2800" dirty="0">
                <a:solidFill>
                  <a:srgbClr val="FCFC14"/>
                </a:solidFill>
              </a:rPr>
              <a:t> extraction </a:t>
            </a:r>
            <a:r>
              <a:rPr lang="en-NZ" sz="2800" dirty="0" smtClean="0">
                <a:solidFill>
                  <a:srgbClr val="FCFC14"/>
                </a:solidFill>
              </a:rPr>
              <a:t>kit</a:t>
            </a: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Amplification: </a:t>
            </a:r>
            <a:r>
              <a:rPr lang="en-NZ" sz="2800" dirty="0">
                <a:solidFill>
                  <a:srgbClr val="FCFC14"/>
                </a:solidFill>
              </a:rPr>
              <a:t>(MLepF1-LepR1 primers) of 450bp region of </a:t>
            </a:r>
            <a:r>
              <a:rPr lang="en-NZ" sz="2800" dirty="0" smtClean="0">
                <a:solidFill>
                  <a:srgbClr val="FCFC14"/>
                </a:solidFill>
              </a:rPr>
              <a:t>COI</a:t>
            </a: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Sequencing: Illumina </a:t>
            </a:r>
            <a:r>
              <a:rPr lang="en-NZ" sz="2800" dirty="0" err="1" smtClean="0">
                <a:solidFill>
                  <a:srgbClr val="FCFC14"/>
                </a:solidFill>
              </a:rPr>
              <a:t>MySeq</a:t>
            </a:r>
            <a:r>
              <a:rPr lang="en-NZ" sz="2800" dirty="0">
                <a:solidFill>
                  <a:srgbClr val="FCFC14"/>
                </a:solidFill>
              </a:rPr>
              <a:t> </a:t>
            </a:r>
            <a:r>
              <a:rPr lang="en-NZ" sz="2800" dirty="0" smtClean="0">
                <a:solidFill>
                  <a:srgbClr val="FCFC14"/>
                </a:solidFill>
              </a:rPr>
              <a:t>technology </a:t>
            </a: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Reads organised in MOTUs and </a:t>
            </a:r>
            <a:r>
              <a:rPr lang="en-NZ" sz="2800" dirty="0" err="1" smtClean="0">
                <a:solidFill>
                  <a:srgbClr val="FCFC14"/>
                </a:solidFill>
              </a:rPr>
              <a:t>BLAST’d</a:t>
            </a:r>
            <a:r>
              <a:rPr lang="en-NZ" sz="2800" dirty="0" smtClean="0">
                <a:solidFill>
                  <a:srgbClr val="FCFC14"/>
                </a:solidFill>
              </a:rPr>
              <a:t> against </a:t>
            </a:r>
            <a:r>
              <a:rPr lang="en-NZ" sz="2800" dirty="0" err="1" smtClean="0">
                <a:solidFill>
                  <a:srgbClr val="FCFC14"/>
                </a:solidFill>
              </a:rPr>
              <a:t>Genbank</a:t>
            </a:r>
            <a:r>
              <a:rPr lang="en-NZ" sz="2800" dirty="0" smtClean="0">
                <a:solidFill>
                  <a:srgbClr val="FCFC14"/>
                </a:solidFill>
              </a:rPr>
              <a:t> database</a:t>
            </a:r>
            <a:endParaRPr lang="en-NZ" sz="2800" dirty="0">
              <a:solidFill>
                <a:srgbClr val="FCFC1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3" t="19353" r="12040" b="12040"/>
          <a:stretch/>
        </p:blipFill>
        <p:spPr>
          <a:xfrm>
            <a:off x="8437384" y="2238864"/>
            <a:ext cx="8631416" cy="5394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7384" y="7361630"/>
            <a:ext cx="3794248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NZ" sz="1100" dirty="0">
                <a:solidFill>
                  <a:srgbClr val="FCFC14"/>
                </a:solidFill>
              </a:rPr>
              <a:t>(c) Pete </a:t>
            </a:r>
            <a:r>
              <a:rPr lang="en-NZ" sz="1100" dirty="0" smtClean="0">
                <a:solidFill>
                  <a:srgbClr val="FCFC14"/>
                </a:solidFill>
              </a:rPr>
              <a:t>McGregor via </a:t>
            </a:r>
            <a:r>
              <a:rPr lang="en-NZ" sz="1100" dirty="0" err="1" smtClean="0">
                <a:solidFill>
                  <a:srgbClr val="FCFC14"/>
                </a:solidFill>
              </a:rPr>
              <a:t>iNaturalistNZ</a:t>
            </a:r>
            <a:r>
              <a:rPr lang="en-NZ" sz="1100" dirty="0" smtClean="0">
                <a:solidFill>
                  <a:srgbClr val="FCFC14"/>
                </a:solidFill>
              </a:rPr>
              <a:t> </a:t>
            </a:r>
            <a:r>
              <a:rPr lang="en-NZ" sz="1100" dirty="0">
                <a:solidFill>
                  <a:srgbClr val="FCFC14"/>
                </a:solidFill>
              </a:rPr>
              <a:t>(CC BY-NC-ND)</a:t>
            </a:r>
          </a:p>
        </p:txBody>
      </p:sp>
    </p:spTree>
    <p:extLst>
      <p:ext uri="{BB962C8B-B14F-4D97-AF65-F5344CB8AC3E}">
        <p14:creationId xmlns:p14="http://schemas.microsoft.com/office/powerpoint/2010/main" val="39835732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5" y="255668"/>
            <a:ext cx="63610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sz="6000" b="1" i="0" u="none" strike="noStrike" cap="none" spc="0" normalizeH="0" baseline="0" dirty="0" smtClean="0">
                <a:ln>
                  <a:noFill/>
                </a:ln>
                <a:solidFill>
                  <a:srgbClr val="FCFC1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Results: Method</a:t>
            </a:r>
            <a:endParaRPr kumimoji="0" lang="en-NZ" sz="4800" b="1" i="0" u="none" strike="noStrike" cap="none" spc="0" normalizeH="0" baseline="0" dirty="0">
              <a:ln>
                <a:noFill/>
              </a:ln>
              <a:solidFill>
                <a:srgbClr val="FCFC14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3825" y="1331159"/>
            <a:ext cx="7779027" cy="0"/>
          </a:xfrm>
          <a:prstGeom prst="line">
            <a:avLst/>
          </a:prstGeom>
          <a:noFill/>
          <a:ln w="25400" cap="flat">
            <a:solidFill>
              <a:srgbClr val="FCFC1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14"/>
          <p:cNvSpPr/>
          <p:nvPr/>
        </p:nvSpPr>
        <p:spPr>
          <a:xfrm>
            <a:off x="217763" y="2080263"/>
            <a:ext cx="774021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 smtClean="0">
                <a:solidFill>
                  <a:srgbClr val="FCFC14"/>
                </a:solidFill>
              </a:rPr>
              <a:t>Analysis quality: All samples successfully amplified, </a:t>
            </a:r>
            <a:r>
              <a:rPr lang="en-NZ" sz="2800" dirty="0">
                <a:solidFill>
                  <a:srgbClr val="FCFC14"/>
                </a:solidFill>
              </a:rPr>
              <a:t>on average 80,334 DNA reads (±6,435 </a:t>
            </a:r>
            <a:r>
              <a:rPr lang="en-NZ" sz="2800" dirty="0" err="1">
                <a:solidFill>
                  <a:srgbClr val="FCFC14"/>
                </a:solidFill>
              </a:rPr>
              <a:t>sem</a:t>
            </a:r>
            <a:r>
              <a:rPr lang="en-NZ" sz="2800" dirty="0">
                <a:solidFill>
                  <a:srgbClr val="FCFC14"/>
                </a:solidFill>
              </a:rPr>
              <a:t>) per sample </a:t>
            </a:r>
            <a:endParaRPr lang="en-NZ" sz="2800" dirty="0" smtClean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 smtClean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NZ" sz="2800" dirty="0">
                <a:solidFill>
                  <a:srgbClr val="FCFC14"/>
                </a:solidFill>
              </a:rPr>
              <a:t>Of these, an average of 11,181 reads (±2,145 </a:t>
            </a:r>
            <a:r>
              <a:rPr lang="en-NZ" sz="2800" dirty="0" err="1">
                <a:solidFill>
                  <a:srgbClr val="FCFC14"/>
                </a:solidFill>
              </a:rPr>
              <a:t>sem</a:t>
            </a:r>
            <a:r>
              <a:rPr lang="en-NZ" sz="2800" dirty="0">
                <a:solidFill>
                  <a:srgbClr val="FCFC14"/>
                </a:solidFill>
              </a:rPr>
              <a:t>) per sample corresponded to prey </a:t>
            </a:r>
            <a:r>
              <a:rPr lang="en-NZ" sz="2800" dirty="0" smtClean="0">
                <a:solidFill>
                  <a:srgbClr val="FCFC14"/>
                </a:solidFill>
              </a:rPr>
              <a:t>DNA</a:t>
            </a: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  <a:p>
            <a:pPr marL="457200" indent="-457200" algn="l" defTabSz="360000">
              <a:lnSpc>
                <a:spcPct val="150000"/>
              </a:lnSpc>
              <a:buFont typeface="Arial" panose="020B0604020202020204" pitchFamily="34" charset="0"/>
              <a:buChar char="•"/>
              <a:defRPr sz="2200" b="0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NZ" sz="2800" dirty="0">
              <a:solidFill>
                <a:srgbClr val="FCFC1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5794" y="2610465"/>
            <a:ext cx="6961238" cy="50881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79918" y="5127250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solidFill>
                  <a:schemeClr val="tx1"/>
                </a:solidFill>
              </a:rPr>
              <a:t>Figure removed</a:t>
            </a:r>
          </a:p>
        </p:txBody>
      </p:sp>
    </p:spTree>
    <p:extLst>
      <p:ext uri="{BB962C8B-B14F-4D97-AF65-F5344CB8AC3E}">
        <p14:creationId xmlns:p14="http://schemas.microsoft.com/office/powerpoint/2010/main" val="39572291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447</Words>
  <Application>Microsoft Office PowerPoint</Application>
  <PresentationFormat>Custom</PresentationFormat>
  <Paragraphs>97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Helvetica Light</vt:lpstr>
      <vt:lpstr>Helvetica Neue</vt:lpstr>
      <vt:lpstr>Helvetica Neue Light</vt:lpstr>
      <vt:lpstr>Helvetica Neue Medium</vt:lpstr>
      <vt:lpstr>Verdana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 Saunders</cp:lastModifiedBy>
  <cp:revision>64</cp:revision>
  <dcterms:modified xsi:type="dcterms:W3CDTF">2018-12-12T22:16:55Z</dcterms:modified>
</cp:coreProperties>
</file>