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20"/>
  </p:notesMasterIdLst>
  <p:sldIdLst>
    <p:sldId id="602" r:id="rId5"/>
    <p:sldId id="604" r:id="rId6"/>
    <p:sldId id="695" r:id="rId7"/>
    <p:sldId id="696" r:id="rId8"/>
    <p:sldId id="697" r:id="rId9"/>
    <p:sldId id="698" r:id="rId10"/>
    <p:sldId id="699" r:id="rId11"/>
    <p:sldId id="701" r:id="rId12"/>
    <p:sldId id="704" r:id="rId13"/>
    <p:sldId id="700" r:id="rId14"/>
    <p:sldId id="703" r:id="rId15"/>
    <p:sldId id="689" r:id="rId16"/>
    <p:sldId id="683" r:id="rId17"/>
    <p:sldId id="693" r:id="rId18"/>
    <p:sldId id="69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92" autoAdjust="0"/>
    <p:restoredTop sz="88176" autoAdjust="0"/>
  </p:normalViewPr>
  <p:slideViewPr>
    <p:cSldViewPr showGuides="1">
      <p:cViewPr varScale="1">
        <p:scale>
          <a:sx n="102" d="100"/>
          <a:sy n="102" d="100"/>
        </p:scale>
        <p:origin x="184" y="4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F77A4-95C4-49A7-B18D-D234C078783D}" type="datetimeFigureOut">
              <a:rPr lang="en-US" smtClean="0"/>
              <a:pPr/>
              <a:t>12/11/18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40DFA-B482-4AD0-A536-856EB395CEAD}" type="slidenum">
              <a:rPr lang="en-US" smtClean="0"/>
              <a:pPr/>
              <a:t>‹#›</a:t>
            </a:fld>
            <a:endParaRPr lang="en-US"/>
          </a:p>
        </p:txBody>
      </p:sp>
    </p:spTree>
    <p:extLst>
      <p:ext uri="{BB962C8B-B14F-4D97-AF65-F5344CB8AC3E}">
        <p14:creationId xmlns:p14="http://schemas.microsoft.com/office/powerpoint/2010/main" val="283630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The FAIR Guiding Principles were published to improve the reuse of scholarly data by making it findable, accessible, interoperable and reusable. The intent of the authors was that ”the principles apply not only to ‘data’ in the conventional sense, but also to the algorithms, tools, and workflows that led to that data”. Certainly, each of the four foundational principles make sense for research software: but can we apply them in such a way as to be useful? Can the training and guidance that has been developed to support FAIR data be repurposed easily for software? Can this provide an incentive that improves research software publishing more generally? How does FAIR for software relate to software management plans? This talk will discuss how the FAIR principles can be put into action for research software, why this is important and useful for research, and what this means for the transparency, reproducibility, and reusability of research software.</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a:t>
            </a:fld>
            <a:endParaRPr lang="en-US"/>
          </a:p>
        </p:txBody>
      </p:sp>
    </p:spTree>
    <p:extLst>
      <p:ext uri="{BB962C8B-B14F-4D97-AF65-F5344CB8AC3E}">
        <p14:creationId xmlns:p14="http://schemas.microsoft.com/office/powerpoint/2010/main" val="100953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4</a:t>
            </a:fld>
            <a:endParaRPr lang="en-US"/>
          </a:p>
        </p:txBody>
      </p:sp>
    </p:spTree>
    <p:extLst>
      <p:ext uri="{BB962C8B-B14F-4D97-AF65-F5344CB8AC3E}">
        <p14:creationId xmlns:p14="http://schemas.microsoft.com/office/powerpoint/2010/main" val="137082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“Importantly, it is our intent that the principles apply not only to ‘data’ in the conventional sense, but also to the algorithms, tools, and workflows that led to that data. All scholarly digital research objects—from data to analytical pipelines—benefit from application of these principles, since all components of the research process must be available to ensure transparency, reproducibility, and reusability.”</a:t>
            </a:r>
            <a:endParaRPr lang="en-GB" b="0" dirty="0">
              <a:effectLst/>
            </a:endParaRPr>
          </a:p>
          <a:p>
            <a:br>
              <a:rPr lang="en-GB" dirty="0"/>
            </a:br>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5</a:t>
            </a:fld>
            <a:endParaRPr lang="en-US"/>
          </a:p>
        </p:txBody>
      </p:sp>
    </p:spTree>
    <p:extLst>
      <p:ext uri="{BB962C8B-B14F-4D97-AF65-F5344CB8AC3E}">
        <p14:creationId xmlns:p14="http://schemas.microsoft.com/office/powerpoint/2010/main" val="325421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8</a:t>
            </a:fld>
            <a:endParaRPr lang="en-US"/>
          </a:p>
        </p:txBody>
      </p:sp>
    </p:spTree>
    <p:extLst>
      <p:ext uri="{BB962C8B-B14F-4D97-AF65-F5344CB8AC3E}">
        <p14:creationId xmlns:p14="http://schemas.microsoft.com/office/powerpoint/2010/main" val="35705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people find difficult? It’s the metadata – much easier to write software than to describe software for machines and humans</a:t>
            </a:r>
          </a:p>
          <a:p>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9</a:t>
            </a:fld>
            <a:endParaRPr lang="en-US"/>
          </a:p>
        </p:txBody>
      </p:sp>
    </p:spTree>
    <p:extLst>
      <p:ext uri="{BB962C8B-B14F-4D97-AF65-F5344CB8AC3E}">
        <p14:creationId xmlns:p14="http://schemas.microsoft.com/office/powerpoint/2010/main" val="33556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74260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3631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8468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Quotation">
    <p:spTree>
      <p:nvGrpSpPr>
        <p:cNvPr id="1" name=""/>
        <p:cNvGrpSpPr/>
        <p:nvPr/>
      </p:nvGrpSpPr>
      <p:grpSpPr>
        <a:xfrm>
          <a:off x="0" y="0"/>
          <a:ext cx="0" cy="0"/>
          <a:chOff x="0" y="0"/>
          <a:chExt cx="0" cy="0"/>
        </a:xfrm>
      </p:grpSpPr>
      <p:sp>
        <p:nvSpPr>
          <p:cNvPr id="5" name="Rectangle 4"/>
          <p:cNvSpPr/>
          <p:nvPr userDrawn="1"/>
        </p:nvSpPr>
        <p:spPr>
          <a:xfrm>
            <a:off x="0" y="987574"/>
            <a:ext cx="9144000" cy="411542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4328" y="221787"/>
            <a:ext cx="6886575" cy="4409646"/>
          </a:xfrm>
        </p:spPr>
        <p:txBody>
          <a:bodyPr>
            <a:noAutofit/>
          </a:bodyPr>
          <a:lstStyle>
            <a:lvl1pPr algn="l">
              <a:defRPr sz="7200">
                <a:solidFill>
                  <a:schemeClr val="bg1"/>
                </a:solidFill>
                <a:effectLst>
                  <a:outerShdw blurRad="50800" dist="38100" dir="2700000" algn="tl" rotWithShape="0">
                    <a:srgbClr val="000000">
                      <a:alpha val="43000"/>
                    </a:srgbClr>
                  </a:outerShdw>
                </a:effectLst>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72925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957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6" y="98822"/>
            <a:ext cx="6886575" cy="85725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8918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90372C55-F32C-714E-85D4-4C85D67E2D89}" type="datetimeFigureOut">
              <a:rPr lang="en-US" smtClean="0">
                <a:solidFill>
                  <a:prstClr val="black">
                    <a:tint val="75000"/>
                  </a:prstClr>
                </a:solidFill>
                <a:latin typeface="Calibri"/>
              </a:rPr>
              <a:pPr/>
              <a:t>12/11/18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6542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0358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2" name="Title Placeholder 1"/>
          <p:cNvSpPr>
            <a:spLocks noGrp="1"/>
          </p:cNvSpPr>
          <p:nvPr>
            <p:ph type="title"/>
          </p:nvPr>
        </p:nvSpPr>
        <p:spPr>
          <a:xfrm>
            <a:off x="314328" y="98822"/>
            <a:ext cx="6886575"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3378" y="1200151"/>
            <a:ext cx="8353425"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84070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C9E47C-0217-49B3-970F-DB4ECF0A17E8}" type="slidenum">
              <a:rPr lang="en-GB" smtClean="0">
                <a:solidFill>
                  <a:prstClr val="black">
                    <a:tint val="75000"/>
                  </a:prstClr>
                </a:solidFill>
              </a:rPr>
              <a:pPr/>
              <a:t>‹#›</a:t>
            </a:fld>
            <a:endParaRPr lang="en-GB">
              <a:solidFill>
                <a:prstClr val="black">
                  <a:tint val="75000"/>
                </a:prstClr>
              </a:solidFill>
            </a:endParaRPr>
          </a:p>
        </p:txBody>
      </p:sp>
      <p:sp>
        <p:nvSpPr>
          <p:cNvPr id="8" name="TextBox 7"/>
          <p:cNvSpPr txBox="1"/>
          <p:nvPr userDrawn="1"/>
        </p:nvSpPr>
        <p:spPr>
          <a:xfrm>
            <a:off x="0" y="4840699"/>
            <a:ext cx="9144000" cy="338554"/>
          </a:xfrm>
          <a:prstGeom prst="rect">
            <a:avLst/>
          </a:prstGeom>
          <a:noFill/>
        </p:spPr>
        <p:txBody>
          <a:bodyPr wrap="square" rtlCol="0">
            <a:spAutoFit/>
          </a:bodyPr>
          <a:lstStyle/>
          <a:p>
            <a:pPr algn="ctr"/>
            <a:r>
              <a:rPr lang="en-GB" sz="1600" dirty="0">
                <a:solidFill>
                  <a:srgbClr val="FF0000"/>
                </a:solidFill>
              </a:rPr>
              <a:t>Software Sustainability Institute</a:t>
            </a:r>
          </a:p>
        </p:txBody>
      </p:sp>
      <p:grpSp>
        <p:nvGrpSpPr>
          <p:cNvPr id="4" name="Group 3"/>
          <p:cNvGrpSpPr/>
          <p:nvPr userDrawn="1"/>
        </p:nvGrpSpPr>
        <p:grpSpPr>
          <a:xfrm>
            <a:off x="7740352" y="108771"/>
            <a:ext cx="1321098" cy="878803"/>
            <a:chOff x="7381875" y="144884"/>
            <a:chExt cx="1679575" cy="1117264"/>
          </a:xfrm>
        </p:grpSpPr>
        <p:pic>
          <p:nvPicPr>
            <p:cNvPr id="11" name="Picture 10" descr="WhiteLogo.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49111" y="144884"/>
              <a:ext cx="1251859" cy="920937"/>
            </a:xfrm>
            <a:prstGeom prst="rect">
              <a:avLst/>
            </a:prstGeom>
          </p:spPr>
        </p:pic>
        <p:sp>
          <p:nvSpPr>
            <p:cNvPr id="13" name="TextBox 12"/>
            <p:cNvSpPr txBox="1"/>
            <p:nvPr userDrawn="1"/>
          </p:nvSpPr>
          <p:spPr>
            <a:xfrm>
              <a:off x="7381875" y="1066503"/>
              <a:ext cx="1679575" cy="195645"/>
            </a:xfrm>
            <a:prstGeom prst="rect">
              <a:avLst/>
            </a:prstGeom>
            <a:noFill/>
          </p:spPr>
          <p:txBody>
            <a:bodyPr wrap="square" lIns="0" tIns="0" rIns="0" bIns="0" rtlCol="0">
              <a:spAutoFit/>
            </a:bodyPr>
            <a:lstStyle/>
            <a:p>
              <a:r>
                <a:rPr lang="en-GB" sz="1000" b="1" dirty="0" err="1">
                  <a:solidFill>
                    <a:prstClr val="white"/>
                  </a:solidFill>
                  <a:latin typeface="Consolas" pitchFamily="49" charset="0"/>
                  <a:cs typeface="Consolas" pitchFamily="49" charset="0"/>
                </a:rPr>
                <a:t>www.software.ac.uk</a:t>
              </a:r>
              <a:endParaRPr lang="en-GB" sz="1000" b="1" dirty="0">
                <a:solidFill>
                  <a:prstClr val="white"/>
                </a:solidFill>
                <a:latin typeface="Consolas" pitchFamily="49" charset="0"/>
                <a:cs typeface="Consolas" pitchFamily="49" charset="0"/>
              </a:endParaRPr>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defTabSz="914377" rtl="0" eaLnBrk="1" latinLnBrk="0" hangingPunct="1">
        <a:spcBef>
          <a:spcPct val="0"/>
        </a:spcBef>
        <a:buNone/>
        <a:defRPr sz="44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5063/schema/codemeta-2.0" TargetMode="External"/><Relationship Id="rId3" Type="http://schemas.openxmlformats.org/officeDocument/2006/relationships/hyperlink" Target="https://blogs.tib.eu/wp/tib/2017/09/12/the-fair-data-principles-for-research-data/" TargetMode="External"/><Relationship Id="rId7" Type="http://schemas.openxmlformats.org/officeDocument/2006/relationships/hyperlink" Target="https://doi.org/10.7717/peerj-cs.86" TargetMode="External"/><Relationship Id="rId2" Type="http://schemas.openxmlformats.org/officeDocument/2006/relationships/hyperlink" Target="https://doi.org/10.1038/sdata.2016.18" TargetMode="External"/><Relationship Id="rId1" Type="http://schemas.openxmlformats.org/officeDocument/2006/relationships/slideLayout" Target="../slideLayouts/slideLayout3.xml"/><Relationship Id="rId6" Type="http://schemas.openxmlformats.org/officeDocument/2006/relationships/hyperlink" Target="https://doi.org/10.5281/zenodo.1285290" TargetMode="External"/><Relationship Id="rId5" Type="http://schemas.openxmlformats.org/officeDocument/2006/relationships/hyperlink" Target="https://doi.org/10.3233/ISU-170824" TargetMode="External"/><Relationship Id="rId10" Type="http://schemas.openxmlformats.org/officeDocument/2006/relationships/image" Target="../media/image2.png"/><Relationship Id="rId4" Type="http://schemas.openxmlformats.org/officeDocument/2006/relationships/hyperlink" Target="https://libereurope.eu/wp-content/uploads/2017/12/LIBER-FAIR-Data.pdf" TargetMode="External"/><Relationship Id="rId9" Type="http://schemas.openxmlformats.org/officeDocument/2006/relationships/hyperlink" Target="https://esipfed.github.io/Software-Assessment-Guidelin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www.software.ac.uk/software-management-plans" TargetMode="External"/><Relationship Id="rId13" Type="http://schemas.openxmlformats.org/officeDocument/2006/relationships/hyperlink" Target="http://datacarpentry.org/" TargetMode="External"/><Relationship Id="rId18" Type="http://schemas.openxmlformats.org/officeDocument/2006/relationships/image" Target="../media/image9.png"/><Relationship Id="rId3" Type="http://schemas.openxmlformats.org/officeDocument/2006/relationships/hyperlink" Target="http://www.software.ac.uk/fellowship-programme" TargetMode="External"/><Relationship Id="rId21" Type="http://schemas.openxmlformats.org/officeDocument/2006/relationships/image" Target="../media/image2.png"/><Relationship Id="rId7" Type="http://schemas.openxmlformats.org/officeDocument/2006/relationships/hyperlink" Target="http://www.software.ac.uk/software-evaluation-guide" TargetMode="External"/><Relationship Id="rId12" Type="http://schemas.openxmlformats.org/officeDocument/2006/relationships/hyperlink" Target="http://www.software.ac.uk/software-carpentry" TargetMode="External"/><Relationship Id="rId17"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hyperlink" Target="openresearchsoftware.metajnl.com" TargetMode="External"/><Relationship Id="rId20"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www.software.ac.uk/who-do-we-work" TargetMode="External"/><Relationship Id="rId11" Type="http://schemas.openxmlformats.org/officeDocument/2006/relationships/hyperlink" Target="http://www.software.ac.uk/blog" TargetMode="External"/><Relationship Id="rId24" Type="http://schemas.openxmlformats.org/officeDocument/2006/relationships/image" Target="../media/image5.png"/><Relationship Id="rId5" Type="http://schemas.openxmlformats.org/officeDocument/2006/relationships/hyperlink" Target="http://www.software.ac.uk/open-call" TargetMode="External"/><Relationship Id="rId15" Type="http://schemas.openxmlformats.org/officeDocument/2006/relationships/hyperlink" Target="http://www.software.ac.uk/resources/top-tips" TargetMode="External"/><Relationship Id="rId23" Type="http://schemas.openxmlformats.org/officeDocument/2006/relationships/image" Target="../media/image15.png"/><Relationship Id="rId10" Type="http://schemas.openxmlformats.org/officeDocument/2006/relationships/hyperlink" Target="http://www.software.ac.uk/policy" TargetMode="External"/><Relationship Id="rId19" Type="http://schemas.openxmlformats.org/officeDocument/2006/relationships/image" Target="../media/image12.png"/><Relationship Id="rId4" Type="http://schemas.openxmlformats.org/officeDocument/2006/relationships/hyperlink" Target="http://www.software.ac.uk/community/workshops" TargetMode="External"/><Relationship Id="rId9" Type="http://schemas.openxmlformats.org/officeDocument/2006/relationships/hyperlink" Target="http://www.software.ac.uk/resources/case-studies" TargetMode="External"/><Relationship Id="rId14" Type="http://schemas.openxmlformats.org/officeDocument/2006/relationships/hyperlink" Target="http://www.software.ac.uk/resources/guides-everything" TargetMode="External"/><Relationship Id="rId22"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i.org/10.1038/sdata.2016.1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s.tib.eu/wp/tib/2017/09/12/the-fair-data-principles-for-research-dat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38/sdata.2016.1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38/sdata.2016.1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doi.org/10.5281/zenodo.128529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6" y="1375825"/>
            <a:ext cx="8220075" cy="2865925"/>
          </a:xfrm>
        </p:spPr>
        <p:txBody>
          <a:bodyPr anchor="b"/>
          <a:lstStyle/>
          <a:p>
            <a:br>
              <a:rPr lang="en-US" sz="3600" dirty="0"/>
            </a:br>
            <a:r>
              <a:rPr lang="en-US" sz="3600" dirty="0"/>
              <a:t>FAIR enough? </a:t>
            </a:r>
            <a:r>
              <a:rPr lang="en-US" sz="3200" dirty="0"/>
              <a:t>Can we (already) benefit from applying the FAIR data principles to software?</a:t>
            </a:r>
            <a:br>
              <a:rPr lang="en-US" sz="3600" dirty="0">
                <a:effectLst/>
              </a:rPr>
            </a:br>
            <a:br>
              <a:rPr lang="en-US" sz="1800" dirty="0"/>
            </a:br>
            <a:r>
              <a:rPr lang="en-US" sz="2000" i="1" dirty="0"/>
              <a:t>Slides: https://</a:t>
            </a:r>
            <a:r>
              <a:rPr lang="en-US" sz="2000" i="1" dirty="0" err="1"/>
              <a:t>doi.org</a:t>
            </a:r>
            <a:r>
              <a:rPr lang="en-US" sz="2000" i="1" dirty="0"/>
              <a:t>/</a:t>
            </a:r>
            <a:r>
              <a:rPr lang="it-IT" sz="2000" i="1" dirty="0">
                <a:effectLst/>
              </a:rPr>
              <a:t>10.6084/m9.figshare.7449239</a:t>
            </a:r>
            <a:br>
              <a:rPr lang="en-US" sz="1800" dirty="0"/>
            </a:br>
            <a:r>
              <a:rPr lang="en-US" sz="2000" dirty="0"/>
              <a:t>13</a:t>
            </a:r>
            <a:r>
              <a:rPr lang="en-US" sz="2000" baseline="30000" dirty="0"/>
              <a:t>th</a:t>
            </a:r>
            <a:r>
              <a:rPr lang="en-US" sz="2000" dirty="0"/>
              <a:t> December 2018, AGU Fall Meeting. Washington DC</a:t>
            </a:r>
            <a:br>
              <a:rPr lang="en-US" sz="2000" dirty="0"/>
            </a:br>
            <a:r>
              <a:rPr lang="en-US" sz="2000" dirty="0"/>
              <a:t>Neil P. Chue Hong (@</a:t>
            </a:r>
            <a:r>
              <a:rPr lang="en-US" sz="2000" dirty="0" err="1"/>
              <a:t>npch</a:t>
            </a:r>
            <a:r>
              <a:rPr lang="en-US" sz="2000" dirty="0"/>
              <a:t>), Software Sustainability Institute</a:t>
            </a:r>
            <a:br>
              <a:rPr lang="en-US" sz="2000" dirty="0"/>
            </a:br>
            <a:r>
              <a:rPr lang="en-US" sz="2000" dirty="0"/>
              <a:t>ORCID: 0000-0002-8876-7606 | </a:t>
            </a:r>
            <a:r>
              <a:rPr lang="en-US" sz="2000" dirty="0" err="1"/>
              <a:t>N.ChueHong@software.ac.uk</a:t>
            </a:r>
            <a:br>
              <a:rPr lang="en-US" sz="2000" dirty="0"/>
            </a:br>
            <a:r>
              <a:rPr lang="en-US" sz="2000" dirty="0"/>
              <a:t>with Daniel S. Katz (@</a:t>
            </a:r>
            <a:r>
              <a:rPr lang="en-US" sz="2000" dirty="0" err="1"/>
              <a:t>danielskatz</a:t>
            </a:r>
            <a:r>
              <a:rPr lang="en-US" sz="2000" dirty="0"/>
              <a:t>), NCSA / U. Illinois</a:t>
            </a:r>
          </a:p>
        </p:txBody>
      </p:sp>
      <p:sp>
        <p:nvSpPr>
          <p:cNvPr id="4" name="TextBox 3"/>
          <p:cNvSpPr txBox="1"/>
          <p:nvPr/>
        </p:nvSpPr>
        <p:spPr>
          <a:xfrm>
            <a:off x="6700650" y="4691920"/>
            <a:ext cx="1399742" cy="400110"/>
          </a:xfrm>
          <a:prstGeom prst="rect">
            <a:avLst/>
          </a:prstGeom>
          <a:noFill/>
        </p:spPr>
        <p:txBody>
          <a:bodyPr wrap="none" rtlCol="0">
            <a:spAutoFit/>
          </a:bodyPr>
          <a:lstStyle/>
          <a:p>
            <a:r>
              <a:rPr lang="en-US" sz="1000" dirty="0"/>
              <a:t>Slides licensed under</a:t>
            </a:r>
            <a:br>
              <a:rPr lang="en-US" sz="1000" dirty="0"/>
            </a:br>
            <a:r>
              <a:rPr lang="en-US" sz="1000" dirty="0"/>
              <a:t>CC-BY where indicated:</a:t>
            </a:r>
          </a:p>
        </p:txBody>
      </p:sp>
      <p:pic>
        <p:nvPicPr>
          <p:cNvPr id="5" name="Picture 4"/>
          <p:cNvPicPr>
            <a:picLocks noChangeAspect="1"/>
          </p:cNvPicPr>
          <p:nvPr/>
        </p:nvPicPr>
        <p:blipFill>
          <a:blip r:embed="rId3"/>
          <a:stretch>
            <a:fillRect/>
          </a:stretch>
        </p:blipFill>
        <p:spPr>
          <a:xfrm>
            <a:off x="8026400" y="4698330"/>
            <a:ext cx="1117600" cy="393700"/>
          </a:xfrm>
          <a:prstGeom prst="rect">
            <a:avLst/>
          </a:prstGeom>
        </p:spPr>
      </p:pic>
      <p:grpSp>
        <p:nvGrpSpPr>
          <p:cNvPr id="20" name="Group 19"/>
          <p:cNvGrpSpPr/>
          <p:nvPr/>
        </p:nvGrpSpPr>
        <p:grpSpPr>
          <a:xfrm>
            <a:off x="395536" y="4299942"/>
            <a:ext cx="6120680" cy="708001"/>
            <a:chOff x="395536" y="5226754"/>
            <a:chExt cx="6120680" cy="708001"/>
          </a:xfrm>
        </p:grpSpPr>
        <p:sp>
          <p:nvSpPr>
            <p:cNvPr id="18" name="Rectangle 17"/>
            <p:cNvSpPr/>
            <p:nvPr/>
          </p:nvSpPr>
          <p:spPr>
            <a:xfrm>
              <a:off x="395536" y="5236046"/>
              <a:ext cx="6120680" cy="6926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15530" y="5314951"/>
              <a:ext cx="1232473" cy="610331"/>
            </a:xfrm>
            <a:prstGeom prst="rect">
              <a:avLst/>
            </a:prstGeom>
          </p:spPr>
        </p:pic>
        <p:sp>
          <p:nvSpPr>
            <p:cNvPr id="8" name="TextBox 7"/>
            <p:cNvSpPr txBox="1"/>
            <p:nvPr/>
          </p:nvSpPr>
          <p:spPr>
            <a:xfrm>
              <a:off x="395537" y="5226754"/>
              <a:ext cx="1418978" cy="369332"/>
            </a:xfrm>
            <a:prstGeom prst="rect">
              <a:avLst/>
            </a:prstGeom>
            <a:noFill/>
          </p:spPr>
          <p:txBody>
            <a:bodyPr wrap="none" rtlCol="0" anchor="t">
              <a:spAutoFit/>
            </a:bodyPr>
            <a:lstStyle/>
            <a:p>
              <a:r>
                <a:rPr lang="en-US" i="1" dirty="0"/>
                <a:t>Supported by</a:t>
              </a:r>
            </a:p>
          </p:txBody>
        </p:sp>
        <p:sp>
          <p:nvSpPr>
            <p:cNvPr id="9" name="TextBox 8"/>
            <p:cNvSpPr txBox="1"/>
            <p:nvPr/>
          </p:nvSpPr>
          <p:spPr>
            <a:xfrm>
              <a:off x="4139954" y="5236049"/>
              <a:ext cx="1661032" cy="646331"/>
            </a:xfrm>
            <a:prstGeom prst="rect">
              <a:avLst/>
            </a:prstGeom>
            <a:noFill/>
          </p:spPr>
          <p:txBody>
            <a:bodyPr wrap="none" rtlCol="0" anchor="t">
              <a:spAutoFit/>
            </a:bodyPr>
            <a:lstStyle/>
            <a:p>
              <a:r>
                <a:rPr lang="en-US" i="1" dirty="0">
                  <a:solidFill>
                    <a:srgbClr val="000000"/>
                  </a:solidFill>
                </a:rPr>
                <a:t>Project funding </a:t>
              </a:r>
              <a:br>
                <a:rPr lang="en-US" i="1" dirty="0">
                  <a:solidFill>
                    <a:srgbClr val="000000"/>
                  </a:solidFill>
                </a:rPr>
              </a:br>
              <a:r>
                <a:rPr lang="en-US" i="1" dirty="0">
                  <a:solidFill>
                    <a:srgbClr val="000000"/>
                  </a:solidFill>
                </a:rPr>
                <a:t>from</a:t>
              </a:r>
            </a:p>
          </p:txBody>
        </p:sp>
        <p:pic>
          <p:nvPicPr>
            <p:cNvPr id="10" name="Picture 9"/>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7544" y="5596088"/>
              <a:ext cx="1219200" cy="338667"/>
            </a:xfrm>
            <a:prstGeom prst="rect">
              <a:avLst/>
            </a:prstGeom>
          </p:spPr>
        </p:pic>
        <p:pic>
          <p:nvPicPr>
            <p:cNvPr id="11" name="Picture 10"/>
            <p:cNvPicPr>
              <a:picLocks noChangeAspect="1"/>
            </p:cNvPicPr>
            <p:nvPr/>
          </p:nvPicPr>
          <p:blipFill>
            <a:blip r:embed="rId6"/>
            <a:stretch>
              <a:fillRect/>
            </a:stretch>
          </p:blipFill>
          <p:spPr>
            <a:xfrm>
              <a:off x="4860032" y="5596088"/>
              <a:ext cx="533400" cy="297305"/>
            </a:xfrm>
            <a:prstGeom prst="rect">
              <a:avLst/>
            </a:prstGeom>
          </p:spPr>
        </p:pic>
        <p:pic>
          <p:nvPicPr>
            <p:cNvPr id="2" name="Picture 1"/>
            <p:cNvPicPr>
              <a:picLocks noChangeAspect="1"/>
            </p:cNvPicPr>
            <p:nvPr/>
          </p:nvPicPr>
          <p:blipFill>
            <a:blip r:embed="rId7"/>
            <a:stretch>
              <a:fillRect/>
            </a:stretch>
          </p:blipFill>
          <p:spPr>
            <a:xfrm>
              <a:off x="3131840" y="5308054"/>
              <a:ext cx="686144" cy="583952"/>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24131" y="5380062"/>
              <a:ext cx="702479" cy="490488"/>
            </a:xfrm>
            <a:prstGeom prst="rect">
              <a:avLst/>
            </a:prstGeom>
          </p:spPr>
        </p:pic>
      </p:grpSp>
      <p:grpSp>
        <p:nvGrpSpPr>
          <p:cNvPr id="13" name="Group 12"/>
          <p:cNvGrpSpPr/>
          <p:nvPr/>
        </p:nvGrpSpPr>
        <p:grpSpPr>
          <a:xfrm>
            <a:off x="395536" y="123478"/>
            <a:ext cx="7056784" cy="1080120"/>
            <a:chOff x="107504" y="116632"/>
            <a:chExt cx="7056784" cy="1080120"/>
          </a:xfrm>
        </p:grpSpPr>
        <p:sp>
          <p:nvSpPr>
            <p:cNvPr id="14" name="Rectangle 13"/>
            <p:cNvSpPr/>
            <p:nvPr/>
          </p:nvSpPr>
          <p:spPr>
            <a:xfrm>
              <a:off x="107504" y="116632"/>
              <a:ext cx="7056784" cy="108012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logomanchester"/>
            <p:cNvPicPr>
              <a:picLocks noChangeAspect="1" noChangeArrowheads="1"/>
            </p:cNvPicPr>
            <p:nvPr/>
          </p:nvPicPr>
          <p:blipFill>
            <a:blip r:embed="rId9"/>
            <a:srcRect/>
            <a:stretch>
              <a:fillRect/>
            </a:stretch>
          </p:blipFill>
          <p:spPr bwMode="auto">
            <a:xfrm>
              <a:off x="1210657" y="360098"/>
              <a:ext cx="1659890" cy="566945"/>
            </a:xfrm>
            <a:prstGeom prst="rect">
              <a:avLst/>
            </a:prstGeom>
            <a:noFill/>
            <a:ln w="9525">
              <a:noFill/>
              <a:miter lim="800000"/>
              <a:headEnd/>
              <a:tailEnd/>
            </a:ln>
          </p:spPr>
        </p:pic>
        <p:pic>
          <p:nvPicPr>
            <p:cNvPr id="16" name="Picture 15" descr="EUcrest-official-noborder"/>
            <p:cNvPicPr>
              <a:picLocks noChangeAspect="1" noChangeArrowheads="1"/>
            </p:cNvPicPr>
            <p:nvPr/>
          </p:nvPicPr>
          <p:blipFill>
            <a:blip r:embed="rId10"/>
            <a:srcRect/>
            <a:stretch>
              <a:fillRect/>
            </a:stretch>
          </p:blipFill>
          <p:spPr bwMode="auto">
            <a:xfrm>
              <a:off x="160931" y="174188"/>
              <a:ext cx="960348" cy="938765"/>
            </a:xfrm>
            <a:prstGeom prst="rect">
              <a:avLst/>
            </a:prstGeom>
            <a:noFill/>
            <a:ln w="9525">
              <a:noFill/>
              <a:miter lim="800000"/>
              <a:headEnd/>
              <a:tailEnd/>
            </a:ln>
          </p:spPr>
        </p:pic>
        <p:pic>
          <p:nvPicPr>
            <p:cNvPr id="17"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908035" y="404664"/>
              <a:ext cx="2184245" cy="504056"/>
            </a:xfrm>
            <a:prstGeom prst="rect">
              <a:avLst/>
            </a:prstGeom>
            <a:noFill/>
            <a:ln w="9525">
              <a:noFill/>
              <a:miter lim="800000"/>
              <a:headEnd/>
              <a:tailEnd/>
            </a:ln>
          </p:spPr>
        </p:pic>
        <p:pic>
          <p:nvPicPr>
            <p:cNvPr id="19" name="Picture 18"/>
            <p:cNvPicPr>
              <a:picLocks noChangeAspect="1"/>
            </p:cNvPicPr>
            <p:nvPr/>
          </p:nvPicPr>
          <p:blipFill>
            <a:blip r:embed="rId12"/>
            <a:stretch>
              <a:fillRect/>
            </a:stretch>
          </p:blipFill>
          <p:spPr>
            <a:xfrm>
              <a:off x="2959925" y="354763"/>
              <a:ext cx="1858731" cy="577614"/>
            </a:xfrm>
            <a:prstGeom prst="rect">
              <a:avLst/>
            </a:prstGeom>
          </p:spPr>
        </p:pic>
      </p:grpSp>
    </p:spTree>
    <p:extLst>
      <p:ext uri="{BB962C8B-B14F-4D97-AF65-F5344CB8AC3E}">
        <p14:creationId xmlns:p14="http://schemas.microsoft.com/office/powerpoint/2010/main" val="217218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F95E-5171-1E42-865B-F1E701B5C901}"/>
              </a:ext>
            </a:extLst>
          </p:cNvPr>
          <p:cNvSpPr>
            <a:spLocks noGrp="1"/>
          </p:cNvSpPr>
          <p:nvPr>
            <p:ph type="title"/>
          </p:nvPr>
        </p:nvSpPr>
        <p:spPr/>
        <p:txBody>
          <a:bodyPr/>
          <a:lstStyle/>
          <a:p>
            <a:r>
              <a:rPr lang="en-US" dirty="0"/>
              <a:t>A lot of FAIR is already there</a:t>
            </a:r>
          </a:p>
        </p:txBody>
      </p:sp>
      <p:sp>
        <p:nvSpPr>
          <p:cNvPr id="3" name="Content Placeholder 2">
            <a:extLst>
              <a:ext uri="{FF2B5EF4-FFF2-40B4-BE49-F238E27FC236}">
                <a16:creationId xmlns:a16="http://schemas.microsoft.com/office/drawing/2014/main" id="{85C51F8A-38A5-3E4C-A451-B60F140C97BB}"/>
              </a:ext>
            </a:extLst>
          </p:cNvPr>
          <p:cNvSpPr>
            <a:spLocks noGrp="1"/>
          </p:cNvSpPr>
          <p:nvPr>
            <p:ph idx="1"/>
          </p:nvPr>
        </p:nvSpPr>
        <p:spPr/>
        <p:txBody>
          <a:bodyPr>
            <a:normAutofit fontScale="77500" lnSpcReduction="20000"/>
          </a:bodyPr>
          <a:lstStyle/>
          <a:p>
            <a:r>
              <a:rPr lang="en-US" dirty="0"/>
              <a:t>For software, we can achieve most of the spirit of FAIR through implementing better community software development practices</a:t>
            </a:r>
          </a:p>
          <a:p>
            <a:r>
              <a:rPr lang="en-US" dirty="0"/>
              <a:t>Still challenges, but they are mostly social or tooling</a:t>
            </a:r>
          </a:p>
          <a:p>
            <a:pPr lvl="1"/>
            <a:r>
              <a:rPr lang="en-US" dirty="0"/>
              <a:t>Guidelines for writing metadata and documentation to promote discovery and reuse by machines and humans</a:t>
            </a:r>
          </a:p>
          <a:p>
            <a:pPr lvl="1"/>
            <a:r>
              <a:rPr lang="en-US" dirty="0"/>
              <a:t>Searching for software across different repositories using a common API and metadata format</a:t>
            </a:r>
          </a:p>
          <a:p>
            <a:pPr lvl="1"/>
            <a:r>
              <a:rPr lang="en-US" dirty="0"/>
              <a:t>Software Management Plans / Research Output Management Plans becoming commonplace and machine-checkable</a:t>
            </a:r>
          </a:p>
        </p:txBody>
      </p:sp>
      <p:pic>
        <p:nvPicPr>
          <p:cNvPr id="4" name="Picture 3">
            <a:extLst>
              <a:ext uri="{FF2B5EF4-FFF2-40B4-BE49-F238E27FC236}">
                <a16:creationId xmlns:a16="http://schemas.microsoft.com/office/drawing/2014/main" id="{BF265A99-BD9C-894D-8123-B8EF4256F547}"/>
              </a:ext>
            </a:extLst>
          </p:cNvPr>
          <p:cNvPicPr>
            <a:picLocks noChangeAspect="1"/>
          </p:cNvPicPr>
          <p:nvPr/>
        </p:nvPicPr>
        <p:blipFill>
          <a:blip r:embed="rId2"/>
          <a:stretch>
            <a:fillRect/>
          </a:stretch>
        </p:blipFill>
        <p:spPr>
          <a:xfrm>
            <a:off x="8031484" y="4698330"/>
            <a:ext cx="1117600" cy="393700"/>
          </a:xfrm>
          <a:prstGeom prst="rect">
            <a:avLst/>
          </a:prstGeom>
        </p:spPr>
      </p:pic>
      <p:sp>
        <p:nvSpPr>
          <p:cNvPr id="5" name="TextBox 4">
            <a:extLst>
              <a:ext uri="{FF2B5EF4-FFF2-40B4-BE49-F238E27FC236}">
                <a16:creationId xmlns:a16="http://schemas.microsoft.com/office/drawing/2014/main" id="{E86E35CE-28D1-8146-A4B5-7FB5F51AA17A}"/>
              </a:ext>
            </a:extLst>
          </p:cNvPr>
          <p:cNvSpPr txBox="1"/>
          <p:nvPr/>
        </p:nvSpPr>
        <p:spPr>
          <a:xfrm>
            <a:off x="0" y="4825484"/>
            <a:ext cx="3127779" cy="338554"/>
          </a:xfrm>
          <a:prstGeom prst="rect">
            <a:avLst/>
          </a:prstGeom>
          <a:noFill/>
        </p:spPr>
        <p:txBody>
          <a:bodyPr wrap="none" rtlCol="0">
            <a:spAutoFit/>
          </a:bodyPr>
          <a:lstStyle/>
          <a:p>
            <a:r>
              <a:rPr lang="en-US" sz="1600" i="1" dirty="0"/>
              <a:t>DOI: </a:t>
            </a:r>
            <a:r>
              <a:rPr lang="it-IT" sz="1600" i="1" dirty="0"/>
              <a:t>10.6084/m9.figshare.7449239</a:t>
            </a:r>
            <a:endParaRPr lang="en-US" sz="1600" dirty="0"/>
          </a:p>
        </p:txBody>
      </p:sp>
    </p:spTree>
    <p:extLst>
      <p:ext uri="{BB962C8B-B14F-4D97-AF65-F5344CB8AC3E}">
        <p14:creationId xmlns:p14="http://schemas.microsoft.com/office/powerpoint/2010/main" val="177912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F32D-6507-C443-9CEB-C076EC1977DC}"/>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5B0B0FC1-574D-8841-AA68-641A80025273}"/>
              </a:ext>
            </a:extLst>
          </p:cNvPr>
          <p:cNvSpPr>
            <a:spLocks noGrp="1"/>
          </p:cNvSpPr>
          <p:nvPr>
            <p:ph idx="1"/>
          </p:nvPr>
        </p:nvSpPr>
        <p:spPr/>
        <p:txBody>
          <a:bodyPr/>
          <a:lstStyle/>
          <a:p>
            <a:pPr fontAlgn="base"/>
            <a:r>
              <a:rPr lang="en-GB" sz="1400" dirty="0"/>
              <a:t>The FAIR Guiding Principles for scientific data management and stewardship, Scientific Data (2016), </a:t>
            </a:r>
            <a:r>
              <a:rPr lang="en-GB" sz="1400" u="sng" dirty="0">
                <a:hlinkClick r:id="rId2"/>
              </a:rPr>
              <a:t>https://doi.org/10.1038/sdata.2016.18</a:t>
            </a:r>
            <a:r>
              <a:rPr lang="en-GB" sz="1400" dirty="0"/>
              <a:t> </a:t>
            </a:r>
          </a:p>
          <a:p>
            <a:pPr fontAlgn="base"/>
            <a:r>
              <a:rPr lang="en-GB" sz="1400" dirty="0"/>
              <a:t>The FAIR Data Principles for Research Data </a:t>
            </a:r>
            <a:r>
              <a:rPr lang="en-GB" sz="1400" u="sng" dirty="0">
                <a:hlinkClick r:id="rId3"/>
              </a:rPr>
              <a:t>https://blogs.tib.eu/wp/tib/2017/09/12/the-fair-data-principles-for-research-data/</a:t>
            </a:r>
            <a:r>
              <a:rPr lang="en-GB" sz="1400" dirty="0"/>
              <a:t> </a:t>
            </a:r>
          </a:p>
          <a:p>
            <a:pPr fontAlgn="base"/>
            <a:r>
              <a:rPr lang="en-GB" sz="1400" dirty="0"/>
              <a:t>Implementing FAIR Data Principles: The Role of Libraries, </a:t>
            </a:r>
            <a:r>
              <a:rPr lang="en-GB" sz="1400" u="sng" dirty="0">
                <a:hlinkClick r:id="rId4"/>
              </a:rPr>
              <a:t>https://libereurope.eu/wp-content/uploads/2017/12/LIBER-FAIR-Data.pdf</a:t>
            </a:r>
            <a:r>
              <a:rPr lang="en-GB" sz="1400" dirty="0"/>
              <a:t> </a:t>
            </a:r>
          </a:p>
          <a:p>
            <a:pPr fontAlgn="base"/>
            <a:r>
              <a:rPr lang="en-GB" sz="1400" dirty="0"/>
              <a:t>Cloudy, increasingly FAIR; revisiting the FAIR Data guiding principles for the European Open Science Cloud (2017), </a:t>
            </a:r>
            <a:r>
              <a:rPr lang="en-GB" sz="1400" dirty="0">
                <a:hlinkClick r:id="rId5"/>
              </a:rPr>
              <a:t>https://doi.org/10.3233/ISU-170824</a:t>
            </a:r>
            <a:r>
              <a:rPr lang="en-GB" sz="1400" dirty="0"/>
              <a:t> </a:t>
            </a:r>
          </a:p>
          <a:p>
            <a:pPr fontAlgn="base"/>
            <a:r>
              <a:rPr lang="en-GB" sz="1400" dirty="0"/>
              <a:t>FAIR Data Action Plan. Interim recommendations and actions from the European Commission Expert Group on FAIR data (2018), </a:t>
            </a:r>
            <a:r>
              <a:rPr lang="en-GB" sz="1400" u="sng" dirty="0">
                <a:hlinkClick r:id="rId6"/>
              </a:rPr>
              <a:t>https://doi.org/10.5281/zenodo.1285290</a:t>
            </a:r>
            <a:r>
              <a:rPr lang="en-GB" sz="1400" dirty="0"/>
              <a:t> </a:t>
            </a:r>
          </a:p>
          <a:p>
            <a:pPr fontAlgn="base"/>
            <a:r>
              <a:rPr lang="en-GB" sz="1400" dirty="0"/>
              <a:t>Software citation principles. </a:t>
            </a:r>
            <a:r>
              <a:rPr lang="en-GB" sz="1400" dirty="0" err="1"/>
              <a:t>PeerJ</a:t>
            </a:r>
            <a:r>
              <a:rPr lang="en-GB" sz="1400" dirty="0"/>
              <a:t> Computer Science 2:e86 </a:t>
            </a:r>
            <a:r>
              <a:rPr lang="en-GB" sz="1400" u="sng" dirty="0">
                <a:hlinkClick r:id="rId7"/>
              </a:rPr>
              <a:t>https://doi.org/10.7717/peerj-cs.86</a:t>
            </a:r>
            <a:endParaRPr lang="en-GB" sz="1400" dirty="0"/>
          </a:p>
          <a:p>
            <a:pPr fontAlgn="base"/>
            <a:r>
              <a:rPr lang="en-GB" sz="1400" dirty="0" err="1"/>
              <a:t>CodeMeta</a:t>
            </a:r>
            <a:r>
              <a:rPr lang="en-GB" sz="1400" dirty="0"/>
              <a:t>: an exchange schema for software metadata. Version 2.0. KNB Data Repository. </a:t>
            </a:r>
            <a:r>
              <a:rPr lang="en-GB" sz="1400" u="sng" dirty="0">
                <a:hlinkClick r:id="rId8"/>
              </a:rPr>
              <a:t>doi:10.5063/schema/codemeta-2.0</a:t>
            </a:r>
            <a:endParaRPr lang="en-GB" sz="1400" u="sng" dirty="0"/>
          </a:p>
          <a:p>
            <a:pPr fontAlgn="base"/>
            <a:r>
              <a:rPr lang="en-GB" sz="1400" dirty="0"/>
              <a:t>ESIP Software Guidelines: </a:t>
            </a:r>
            <a:r>
              <a:rPr lang="en-US" sz="1400" dirty="0">
                <a:hlinkClick r:id="rId9"/>
              </a:rPr>
              <a:t>https://esipfed.github.io/Software-Assessment-Guidelines/</a:t>
            </a:r>
            <a:endParaRPr lang="en-GB" sz="1400" dirty="0"/>
          </a:p>
          <a:p>
            <a:pPr fontAlgn="base"/>
            <a:r>
              <a:rPr lang="en-GB" sz="1400" dirty="0"/>
              <a:t>ESIP Software Citation guidelines</a:t>
            </a:r>
          </a:p>
        </p:txBody>
      </p:sp>
      <p:pic>
        <p:nvPicPr>
          <p:cNvPr id="4" name="Picture 3">
            <a:extLst>
              <a:ext uri="{FF2B5EF4-FFF2-40B4-BE49-F238E27FC236}">
                <a16:creationId xmlns:a16="http://schemas.microsoft.com/office/drawing/2014/main" id="{2AD37731-3C45-8544-BDDF-CC8465628933}"/>
              </a:ext>
            </a:extLst>
          </p:cNvPr>
          <p:cNvPicPr>
            <a:picLocks noChangeAspect="1"/>
          </p:cNvPicPr>
          <p:nvPr/>
        </p:nvPicPr>
        <p:blipFill>
          <a:blip r:embed="rId10"/>
          <a:stretch>
            <a:fillRect/>
          </a:stretch>
        </p:blipFill>
        <p:spPr>
          <a:xfrm>
            <a:off x="8031484" y="4698330"/>
            <a:ext cx="1117600" cy="393700"/>
          </a:xfrm>
          <a:prstGeom prst="rect">
            <a:avLst/>
          </a:prstGeom>
        </p:spPr>
      </p:pic>
      <p:sp>
        <p:nvSpPr>
          <p:cNvPr id="5" name="TextBox 4">
            <a:extLst>
              <a:ext uri="{FF2B5EF4-FFF2-40B4-BE49-F238E27FC236}">
                <a16:creationId xmlns:a16="http://schemas.microsoft.com/office/drawing/2014/main" id="{D6C9704D-DEDA-3C4A-865F-3F6126D279CD}"/>
              </a:ext>
            </a:extLst>
          </p:cNvPr>
          <p:cNvSpPr txBox="1"/>
          <p:nvPr/>
        </p:nvSpPr>
        <p:spPr>
          <a:xfrm>
            <a:off x="0" y="4825484"/>
            <a:ext cx="3127779" cy="338554"/>
          </a:xfrm>
          <a:prstGeom prst="rect">
            <a:avLst/>
          </a:prstGeom>
          <a:noFill/>
        </p:spPr>
        <p:txBody>
          <a:bodyPr wrap="none" rtlCol="0">
            <a:spAutoFit/>
          </a:bodyPr>
          <a:lstStyle/>
          <a:p>
            <a:r>
              <a:rPr lang="en-US" sz="1600" i="1" dirty="0"/>
              <a:t>DOI: </a:t>
            </a:r>
            <a:r>
              <a:rPr lang="it-IT" sz="1600" i="1" dirty="0"/>
              <a:t>10.6084/m9.figshare.7449239</a:t>
            </a:r>
            <a:endParaRPr lang="en-US" sz="1600" dirty="0"/>
          </a:p>
        </p:txBody>
      </p:sp>
    </p:spTree>
    <p:extLst>
      <p:ext uri="{BB962C8B-B14F-4D97-AF65-F5344CB8AC3E}">
        <p14:creationId xmlns:p14="http://schemas.microsoft.com/office/powerpoint/2010/main" val="207320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TextBox 2"/>
          <p:cNvSpPr txBox="1"/>
          <p:nvPr/>
        </p:nvSpPr>
        <p:spPr>
          <a:xfrm>
            <a:off x="171527" y="1047817"/>
            <a:ext cx="1813830" cy="4039567"/>
          </a:xfrm>
          <a:prstGeom prst="rect">
            <a:avLst/>
          </a:prstGeom>
          <a:noFill/>
        </p:spPr>
        <p:txBody>
          <a:bodyPr wrap="none" rtlCol="0">
            <a:spAutoFit/>
          </a:bodyPr>
          <a:lstStyle/>
          <a:p>
            <a:r>
              <a:rPr lang="en-US" sz="1350" dirty="0"/>
              <a:t>The SSI team/</a:t>
            </a:r>
            <a:r>
              <a:rPr lang="en-US" sz="1350" i="1" dirty="0"/>
              <a:t>alumni</a:t>
            </a:r>
            <a:r>
              <a:rPr lang="en-US" sz="1350" dirty="0"/>
              <a:t>:</a:t>
            </a:r>
          </a:p>
          <a:p>
            <a:pPr marL="214313" indent="-214313">
              <a:buFontTx/>
              <a:buChar char="-"/>
            </a:pPr>
            <a:r>
              <a:rPr lang="en-US" sz="1350" dirty="0"/>
              <a:t>Aleksandra </a:t>
            </a:r>
            <a:r>
              <a:rPr lang="en-US" sz="1350" dirty="0" err="1"/>
              <a:t>Nenadic</a:t>
            </a:r>
            <a:endParaRPr lang="en-US" sz="1350" dirty="0"/>
          </a:p>
          <a:p>
            <a:pPr marL="214313" indent="-214313">
              <a:buFontTx/>
              <a:buChar char="-"/>
            </a:pPr>
            <a:r>
              <a:rPr lang="en-US" sz="1350" i="1" dirty="0"/>
              <a:t>Aleksandra </a:t>
            </a:r>
            <a:r>
              <a:rPr lang="en-US" sz="1350" i="1" dirty="0" err="1"/>
              <a:t>Pawlik</a:t>
            </a:r>
            <a:endParaRPr lang="en-US" sz="1350" i="1" dirty="0"/>
          </a:p>
          <a:p>
            <a:pPr marL="214313" indent="-214313">
              <a:buFontTx/>
              <a:buChar char="-"/>
            </a:pPr>
            <a:r>
              <a:rPr lang="en-US" sz="1350" i="1" dirty="0"/>
              <a:t>Alexander Hay</a:t>
            </a:r>
          </a:p>
          <a:p>
            <a:pPr marL="214313" indent="-214313">
              <a:buFontTx/>
              <a:buChar char="-"/>
            </a:pPr>
            <a:r>
              <a:rPr lang="en-US" sz="1350" i="1" dirty="0"/>
              <a:t>Arno </a:t>
            </a:r>
            <a:r>
              <a:rPr lang="en-US" sz="1350" i="1" dirty="0" err="1"/>
              <a:t>Proeme</a:t>
            </a:r>
            <a:endParaRPr lang="en-US" sz="1350" i="1" dirty="0"/>
          </a:p>
          <a:p>
            <a:pPr marL="214313" indent="-214313">
              <a:buFontTx/>
              <a:buChar char="-"/>
            </a:pPr>
            <a:r>
              <a:rPr lang="en-US" sz="1350" dirty="0"/>
              <a:t>Carole Goble</a:t>
            </a:r>
          </a:p>
          <a:p>
            <a:pPr marL="214313" indent="-214313">
              <a:buFontTx/>
              <a:buChar char="-"/>
            </a:pPr>
            <a:r>
              <a:rPr lang="en-US" sz="1350" dirty="0"/>
              <a:t>Claire Wyatt</a:t>
            </a:r>
          </a:p>
          <a:p>
            <a:pPr marL="214313" indent="-214313">
              <a:buFontTx/>
              <a:buChar char="-"/>
            </a:pPr>
            <a:r>
              <a:rPr lang="en-US" sz="1350" dirty="0"/>
              <a:t>Clem Hadfield</a:t>
            </a:r>
          </a:p>
          <a:p>
            <a:pPr marL="214313" indent="-214313">
              <a:buFontTx/>
              <a:buChar char="-"/>
            </a:pPr>
            <a:r>
              <a:rPr lang="en-US" sz="1350" dirty="0"/>
              <a:t>Dave De </a:t>
            </a:r>
            <a:r>
              <a:rPr lang="en-US" sz="1350" dirty="0" err="1"/>
              <a:t>Roure</a:t>
            </a:r>
            <a:endParaRPr lang="en-US" sz="1350" dirty="0"/>
          </a:p>
          <a:p>
            <a:pPr marL="214313" indent="-214313">
              <a:buFontTx/>
              <a:buChar char="-"/>
            </a:pPr>
            <a:r>
              <a:rPr lang="en-US" sz="1350" i="1" dirty="0" err="1"/>
              <a:t>Devasena</a:t>
            </a:r>
            <a:r>
              <a:rPr lang="en-US" sz="1350" i="1" dirty="0"/>
              <a:t> Prasad</a:t>
            </a:r>
          </a:p>
          <a:p>
            <a:pPr marL="214313" indent="-214313">
              <a:buFontTx/>
              <a:buChar char="-"/>
            </a:pPr>
            <a:r>
              <a:rPr lang="en-US" sz="1350" dirty="0" err="1"/>
              <a:t>Giacomo</a:t>
            </a:r>
            <a:r>
              <a:rPr lang="en-US" sz="1350" dirty="0"/>
              <a:t> Peru</a:t>
            </a:r>
          </a:p>
          <a:p>
            <a:pPr marL="214313" indent="-214313">
              <a:buFontTx/>
              <a:buChar char="-"/>
            </a:pPr>
            <a:r>
              <a:rPr lang="en-US" sz="1350" dirty="0"/>
              <a:t>Graeme Smith</a:t>
            </a:r>
          </a:p>
          <a:p>
            <a:pPr marL="214313" indent="-214313">
              <a:buFontTx/>
              <a:buChar char="-"/>
            </a:pPr>
            <a:r>
              <a:rPr lang="en-US" sz="1350" i="1" dirty="0"/>
              <a:t>Iain Emsley</a:t>
            </a:r>
          </a:p>
          <a:p>
            <a:pPr marL="214313" indent="-214313">
              <a:buFontTx/>
              <a:buChar char="-"/>
            </a:pPr>
            <a:r>
              <a:rPr lang="en-US" sz="1350" dirty="0"/>
              <a:t>James Graham</a:t>
            </a:r>
          </a:p>
          <a:p>
            <a:pPr marL="214313" indent="-214313">
              <a:buFontTx/>
              <a:buChar char="-"/>
            </a:pPr>
            <a:r>
              <a:rPr lang="en-US" sz="1350" dirty="0"/>
              <a:t>John Robinson</a:t>
            </a:r>
          </a:p>
          <a:p>
            <a:pPr marL="214313" indent="-214313">
              <a:buFontTx/>
              <a:buChar char="-"/>
            </a:pPr>
            <a:r>
              <a:rPr lang="en-US" sz="1350" dirty="0"/>
              <a:t>Les Carr</a:t>
            </a:r>
          </a:p>
          <a:p>
            <a:pPr marL="214313" indent="-214313">
              <a:buFontTx/>
              <a:buChar char="-"/>
            </a:pPr>
            <a:r>
              <a:rPr lang="en-US" sz="1350" i="1" dirty="0"/>
              <a:t>Malcolm Atkinson</a:t>
            </a:r>
          </a:p>
          <a:p>
            <a:pPr marL="214313" indent="-214313">
              <a:buFontTx/>
              <a:buChar char="-"/>
            </a:pPr>
            <a:r>
              <a:rPr lang="en-US" sz="1350" i="1" dirty="0"/>
              <a:t>Malcolm Illingworth</a:t>
            </a:r>
          </a:p>
          <a:p>
            <a:pPr marL="214313" indent="-214313">
              <a:buFontTx/>
              <a:buChar char="-"/>
            </a:pPr>
            <a:endParaRPr lang="en-US" sz="1350" dirty="0"/>
          </a:p>
        </p:txBody>
      </p:sp>
      <p:sp>
        <p:nvSpPr>
          <p:cNvPr id="4" name="TextBox 3"/>
          <p:cNvSpPr txBox="1"/>
          <p:nvPr/>
        </p:nvSpPr>
        <p:spPr>
          <a:xfrm>
            <a:off x="1899719" y="1047817"/>
            <a:ext cx="1789144" cy="3208571"/>
          </a:xfrm>
          <a:prstGeom prst="rect">
            <a:avLst/>
          </a:prstGeom>
          <a:noFill/>
        </p:spPr>
        <p:txBody>
          <a:bodyPr wrap="none" rtlCol="0">
            <a:spAutoFit/>
          </a:bodyPr>
          <a:lstStyle/>
          <a:p>
            <a:pPr marL="214313" indent="-214313">
              <a:buFontTx/>
              <a:buChar char="-"/>
            </a:pPr>
            <a:r>
              <a:rPr lang="en-US" sz="1350" dirty="0"/>
              <a:t>Mario </a:t>
            </a:r>
            <a:r>
              <a:rPr lang="en-US" sz="1350" dirty="0" err="1"/>
              <a:t>Antonioletti</a:t>
            </a:r>
            <a:endParaRPr lang="en-US" sz="1350" dirty="0"/>
          </a:p>
          <a:p>
            <a:pPr marL="214313" indent="-214313">
              <a:buFontTx/>
              <a:buChar char="-"/>
            </a:pPr>
            <a:r>
              <a:rPr lang="en-US" sz="1350" dirty="0"/>
              <a:t>Mark Parsons</a:t>
            </a:r>
          </a:p>
          <a:p>
            <a:pPr marL="214313" indent="-214313">
              <a:buFontTx/>
              <a:buChar char="-"/>
            </a:pPr>
            <a:r>
              <a:rPr lang="en-US" sz="1350" i="1" dirty="0"/>
              <a:t>Mike Jackson</a:t>
            </a:r>
          </a:p>
          <a:p>
            <a:pPr marL="214313" indent="-214313">
              <a:buFontTx/>
              <a:buChar char="-"/>
            </a:pPr>
            <a:r>
              <a:rPr lang="en-US" sz="1350" dirty="0"/>
              <a:t>Olivier Philippe</a:t>
            </a:r>
          </a:p>
          <a:p>
            <a:pPr marL="214313" indent="-214313">
              <a:buFontTx/>
              <a:buChar char="-"/>
            </a:pPr>
            <a:r>
              <a:rPr lang="en-US" sz="1350" i="1" dirty="0"/>
              <a:t>Priyanka Singh</a:t>
            </a:r>
          </a:p>
          <a:p>
            <a:pPr marL="214313" indent="-214313">
              <a:buFontTx/>
              <a:buChar char="-"/>
            </a:pPr>
            <a:r>
              <a:rPr lang="en-US" sz="1350" dirty="0" err="1"/>
              <a:t>Raniere</a:t>
            </a:r>
            <a:r>
              <a:rPr lang="en-US" sz="1350" dirty="0"/>
              <a:t> Silva</a:t>
            </a:r>
          </a:p>
          <a:p>
            <a:pPr marL="214313" indent="-214313">
              <a:buFontTx/>
              <a:buChar char="-"/>
            </a:pPr>
            <a:r>
              <a:rPr lang="en-US" sz="1350" i="1" dirty="0"/>
              <a:t>Rob Baxter</a:t>
            </a:r>
          </a:p>
          <a:p>
            <a:pPr marL="214313" indent="-214313">
              <a:buFontTx/>
              <a:buChar char="-"/>
            </a:pPr>
            <a:r>
              <a:rPr lang="en-US" sz="1350" i="1" dirty="0"/>
              <a:t>Robin Wilson</a:t>
            </a:r>
          </a:p>
          <a:p>
            <a:pPr marL="214313" indent="-214313">
              <a:buFontTx/>
              <a:buChar char="-"/>
            </a:pPr>
            <a:r>
              <a:rPr lang="en-US" sz="1350" dirty="0" err="1"/>
              <a:t>Shoaib</a:t>
            </a:r>
            <a:r>
              <a:rPr lang="en-US" sz="1350" dirty="0"/>
              <a:t> Sufi</a:t>
            </a:r>
          </a:p>
          <a:p>
            <a:pPr marL="214313" indent="-214313">
              <a:buFontTx/>
              <a:buChar char="-"/>
            </a:pPr>
            <a:r>
              <a:rPr lang="en-US" sz="1350" dirty="0"/>
              <a:t>Simon </a:t>
            </a:r>
            <a:r>
              <a:rPr lang="en-US" sz="1350" dirty="0" err="1"/>
              <a:t>Hettrick</a:t>
            </a:r>
            <a:endParaRPr lang="en-US" sz="1350" dirty="0"/>
          </a:p>
          <a:p>
            <a:pPr marL="214313" indent="-214313">
              <a:buFontTx/>
              <a:buChar char="-"/>
            </a:pPr>
            <a:r>
              <a:rPr lang="en-US" sz="1350" dirty="0"/>
              <a:t>Stephen Crouch</a:t>
            </a:r>
          </a:p>
          <a:p>
            <a:pPr marL="214313" indent="-214313">
              <a:buFontTx/>
              <a:buChar char="-"/>
            </a:pPr>
            <a:r>
              <a:rPr lang="en-US" sz="1350" i="1" dirty="0"/>
              <a:t>Tim Parkinson</a:t>
            </a:r>
          </a:p>
          <a:p>
            <a:pPr marL="214313" indent="-214313">
              <a:buFontTx/>
              <a:buChar char="-"/>
            </a:pPr>
            <a:r>
              <a:rPr lang="en-US" sz="1350" i="1" dirty="0"/>
              <a:t>Toni Collis</a:t>
            </a:r>
          </a:p>
          <a:p>
            <a:pPr marL="214313" indent="-214313">
              <a:buFontTx/>
              <a:buChar char="-"/>
            </a:pPr>
            <a:r>
              <a:rPr lang="en-US" sz="1350" i="1" dirty="0"/>
              <a:t>Plus the SSI Fellows</a:t>
            </a:r>
            <a:br>
              <a:rPr lang="en-US" sz="1350" i="1" dirty="0"/>
            </a:br>
            <a:r>
              <a:rPr lang="en-US" sz="1350" i="1" dirty="0"/>
              <a:t>and RSE community</a:t>
            </a:r>
          </a:p>
        </p:txBody>
      </p:sp>
      <p:sp>
        <p:nvSpPr>
          <p:cNvPr id="5" name="TextBox 4"/>
          <p:cNvSpPr txBox="1"/>
          <p:nvPr/>
        </p:nvSpPr>
        <p:spPr>
          <a:xfrm>
            <a:off x="4059959" y="1047817"/>
            <a:ext cx="1952073" cy="4455066"/>
          </a:xfrm>
          <a:prstGeom prst="rect">
            <a:avLst/>
          </a:prstGeom>
          <a:noFill/>
        </p:spPr>
        <p:txBody>
          <a:bodyPr wrap="none" rtlCol="0">
            <a:spAutoFit/>
          </a:bodyPr>
          <a:lstStyle/>
          <a:p>
            <a:r>
              <a:rPr lang="en-US" sz="1350" dirty="0"/>
              <a:t>Scientific software:</a:t>
            </a:r>
          </a:p>
          <a:p>
            <a:pPr marL="214313" indent="-214313">
              <a:buFontTx/>
              <a:buChar char="-"/>
            </a:pPr>
            <a:r>
              <a:rPr lang="en-US" sz="1350" dirty="0"/>
              <a:t>Dan Katz</a:t>
            </a:r>
          </a:p>
          <a:p>
            <a:pPr marL="214313" indent="-214313">
              <a:buFontTx/>
              <a:buChar char="-"/>
            </a:pPr>
            <a:r>
              <a:rPr lang="en-US" sz="1350" dirty="0"/>
              <a:t>Heather </a:t>
            </a:r>
            <a:r>
              <a:rPr lang="en-US" sz="1350" dirty="0" err="1"/>
              <a:t>Piowowar</a:t>
            </a:r>
            <a:endParaRPr lang="en-US" sz="1350" dirty="0"/>
          </a:p>
          <a:p>
            <a:pPr marL="214313" indent="-214313">
              <a:buFontTx/>
              <a:buChar char="-"/>
            </a:pPr>
            <a:r>
              <a:rPr lang="en-US" sz="1350" dirty="0"/>
              <a:t>James </a:t>
            </a:r>
            <a:r>
              <a:rPr lang="en-US" sz="1350" dirty="0" err="1"/>
              <a:t>Howison</a:t>
            </a:r>
            <a:endParaRPr lang="en-US" sz="1350" dirty="0"/>
          </a:p>
          <a:p>
            <a:pPr marL="214313" indent="-214313">
              <a:buFontTx/>
              <a:buChar char="-"/>
            </a:pPr>
            <a:r>
              <a:rPr lang="en-US" sz="1350" dirty="0"/>
              <a:t>Jeff Carver</a:t>
            </a:r>
          </a:p>
          <a:p>
            <a:pPr marL="214313" indent="-214313">
              <a:buFontTx/>
              <a:buChar char="-"/>
            </a:pPr>
            <a:r>
              <a:rPr lang="en-US" sz="1350" dirty="0"/>
              <a:t>Jennifer </a:t>
            </a:r>
            <a:r>
              <a:rPr lang="en-US" sz="1350" dirty="0" err="1"/>
              <a:t>Schopf</a:t>
            </a:r>
            <a:endParaRPr lang="en-US" sz="1350" dirty="0"/>
          </a:p>
          <a:p>
            <a:pPr marL="214313" indent="-214313">
              <a:buFontTx/>
              <a:buChar char="-"/>
            </a:pPr>
            <a:r>
              <a:rPr lang="en-US" sz="1350" dirty="0"/>
              <a:t>Jessica Hausman</a:t>
            </a:r>
          </a:p>
          <a:p>
            <a:pPr marL="214313" indent="-214313">
              <a:buFontTx/>
              <a:buChar char="-"/>
            </a:pPr>
            <a:r>
              <a:rPr lang="en-US" sz="1350" dirty="0"/>
              <a:t>Kaitlin </a:t>
            </a:r>
            <a:r>
              <a:rPr lang="en-US" sz="1350" dirty="0" err="1"/>
              <a:t>Thaney</a:t>
            </a:r>
            <a:endParaRPr lang="en-US" sz="1350" dirty="0"/>
          </a:p>
          <a:p>
            <a:pPr marL="214313" indent="-214313">
              <a:buFontTx/>
              <a:buChar char="-"/>
            </a:pPr>
            <a:r>
              <a:rPr lang="en-US" sz="1350" dirty="0"/>
              <a:t>Martin </a:t>
            </a:r>
            <a:r>
              <a:rPr lang="en-US" sz="1350" dirty="0" err="1"/>
              <a:t>Fenner</a:t>
            </a:r>
            <a:endParaRPr lang="en-US" sz="1350" dirty="0"/>
          </a:p>
          <a:p>
            <a:pPr marL="214313" indent="-214313">
              <a:buFontTx/>
              <a:buChar char="-"/>
            </a:pPr>
            <a:r>
              <a:rPr lang="en-US" sz="1350" dirty="0"/>
              <a:t>Shelley </a:t>
            </a:r>
            <a:r>
              <a:rPr lang="en-US" sz="1350" dirty="0" err="1"/>
              <a:t>Stodden</a:t>
            </a:r>
            <a:endParaRPr lang="en-US" sz="1350" dirty="0"/>
          </a:p>
          <a:p>
            <a:pPr marL="214313" indent="-214313">
              <a:buFontTx/>
              <a:buChar char="-"/>
            </a:pPr>
            <a:r>
              <a:rPr lang="en-US" sz="1350" dirty="0"/>
              <a:t>Victoria </a:t>
            </a:r>
            <a:r>
              <a:rPr lang="en-US" sz="1350" dirty="0" err="1"/>
              <a:t>Stodden</a:t>
            </a:r>
            <a:endParaRPr lang="en-US" sz="1350" dirty="0"/>
          </a:p>
          <a:p>
            <a:pPr marL="214313" indent="-214313">
              <a:buFontTx/>
              <a:buChar char="-"/>
            </a:pPr>
            <a:r>
              <a:rPr lang="en-US" sz="1350" dirty="0"/>
              <a:t>WSSSPE community</a:t>
            </a:r>
          </a:p>
          <a:p>
            <a:pPr marL="214313" indent="-214313">
              <a:buFontTx/>
              <a:buChar char="-"/>
            </a:pPr>
            <a:endParaRPr lang="en-US" sz="1350" dirty="0"/>
          </a:p>
          <a:p>
            <a:r>
              <a:rPr lang="en-US" sz="1350" dirty="0"/>
              <a:t>Software/Data Carpentry</a:t>
            </a:r>
          </a:p>
          <a:p>
            <a:pPr marL="214313" indent="-214313">
              <a:buFontTx/>
              <a:buChar char="-"/>
            </a:pPr>
            <a:r>
              <a:rPr lang="en-US" sz="1350" dirty="0"/>
              <a:t>Greg Wilson</a:t>
            </a:r>
          </a:p>
          <a:p>
            <a:pPr marL="214313" indent="-214313">
              <a:buFontTx/>
              <a:buChar char="-"/>
            </a:pPr>
            <a:r>
              <a:rPr lang="en-US" sz="1350" dirty="0"/>
              <a:t>Jonah </a:t>
            </a:r>
            <a:r>
              <a:rPr lang="en-US" sz="1350" dirty="0" err="1"/>
              <a:t>Duckles</a:t>
            </a:r>
            <a:endParaRPr lang="en-US" sz="1350" dirty="0"/>
          </a:p>
          <a:p>
            <a:pPr marL="214313" indent="-214313">
              <a:buFontTx/>
              <a:buChar char="-"/>
            </a:pPr>
            <a:r>
              <a:rPr lang="en-US" sz="1350" dirty="0"/>
              <a:t>Tracy Teal</a:t>
            </a:r>
          </a:p>
          <a:p>
            <a:pPr marL="214313" indent="-214313">
              <a:buFontTx/>
              <a:buChar char="-"/>
            </a:pPr>
            <a:r>
              <a:rPr lang="en-US" sz="1350" dirty="0"/>
              <a:t>Instructor Community</a:t>
            </a:r>
          </a:p>
          <a:p>
            <a:pPr marL="214313" indent="-214313">
              <a:buFontTx/>
              <a:buChar char="-"/>
            </a:pPr>
            <a:endParaRPr lang="en-US" sz="1350" dirty="0"/>
          </a:p>
          <a:p>
            <a:pPr marL="214313" indent="-214313">
              <a:buFontTx/>
              <a:buChar char="-"/>
            </a:pPr>
            <a:endParaRPr lang="en-US" sz="1350" dirty="0"/>
          </a:p>
          <a:p>
            <a:pPr marL="214313" indent="-214313">
              <a:buFontTx/>
              <a:buChar char="-"/>
            </a:pPr>
            <a:endParaRPr lang="en-US" sz="1350" dirty="0"/>
          </a:p>
        </p:txBody>
      </p:sp>
      <p:pic>
        <p:nvPicPr>
          <p:cNvPr id="6" name="Picture 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100392" y="1131590"/>
            <a:ext cx="924355" cy="457748"/>
          </a:xfrm>
          <a:prstGeom prst="rect">
            <a:avLst/>
          </a:prstGeom>
        </p:spPr>
      </p:pic>
      <p:pic>
        <p:nvPicPr>
          <p:cNvPr id="7" name="Picture 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05369" y="1671651"/>
            <a:ext cx="914400" cy="254000"/>
          </a:xfrm>
          <a:prstGeom prst="rect">
            <a:avLst/>
          </a:prstGeom>
        </p:spPr>
      </p:pic>
      <p:pic>
        <p:nvPicPr>
          <p:cNvPr id="8" name="Picture 7"/>
          <p:cNvPicPr>
            <a:picLocks noChangeAspect="1"/>
          </p:cNvPicPr>
          <p:nvPr/>
        </p:nvPicPr>
        <p:blipFill>
          <a:blip r:embed="rId4"/>
          <a:stretch>
            <a:fillRect/>
          </a:stretch>
        </p:blipFill>
        <p:spPr>
          <a:xfrm>
            <a:off x="8320336" y="2535746"/>
            <a:ext cx="484466" cy="270030"/>
          </a:xfrm>
          <a:prstGeom prst="rect">
            <a:avLst/>
          </a:prstGeom>
        </p:spPr>
      </p:pic>
      <p:pic>
        <p:nvPicPr>
          <p:cNvPr id="9" name="Picture 8"/>
          <p:cNvPicPr>
            <a:picLocks noChangeAspect="1"/>
          </p:cNvPicPr>
          <p:nvPr/>
        </p:nvPicPr>
        <p:blipFill>
          <a:blip r:embed="rId5"/>
          <a:stretch>
            <a:fillRect/>
          </a:stretch>
        </p:blipFill>
        <p:spPr>
          <a:xfrm>
            <a:off x="8305265" y="1995686"/>
            <a:ext cx="514608" cy="437964"/>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9140" y="2913788"/>
            <a:ext cx="526859" cy="367866"/>
          </a:xfrm>
          <a:prstGeom prst="rect">
            <a:avLst/>
          </a:prstGeom>
        </p:spPr>
      </p:pic>
      <p:pic>
        <p:nvPicPr>
          <p:cNvPr id="11" name="Picture 10"/>
          <p:cNvPicPr>
            <a:picLocks noChangeAspect="1"/>
          </p:cNvPicPr>
          <p:nvPr/>
        </p:nvPicPr>
        <p:blipFill>
          <a:blip r:embed="rId7"/>
          <a:stretch>
            <a:fillRect/>
          </a:stretch>
        </p:blipFill>
        <p:spPr>
          <a:xfrm>
            <a:off x="8316416" y="4868763"/>
            <a:ext cx="838200" cy="295275"/>
          </a:xfrm>
          <a:prstGeom prst="rect">
            <a:avLst/>
          </a:prstGeom>
        </p:spPr>
      </p:pic>
      <p:sp>
        <p:nvSpPr>
          <p:cNvPr id="13" name="TextBox 12"/>
          <p:cNvSpPr txBox="1"/>
          <p:nvPr/>
        </p:nvSpPr>
        <p:spPr>
          <a:xfrm>
            <a:off x="5976807" y="4355385"/>
            <a:ext cx="3275064" cy="715581"/>
          </a:xfrm>
          <a:prstGeom prst="rect">
            <a:avLst/>
          </a:prstGeom>
          <a:noFill/>
        </p:spPr>
        <p:txBody>
          <a:bodyPr wrap="none" rtlCol="0">
            <a:spAutoFit/>
          </a:bodyPr>
          <a:lstStyle/>
          <a:p>
            <a:r>
              <a:rPr lang="en-US" sz="1350" dirty="0">
                <a:solidFill>
                  <a:prstClr val="black"/>
                </a:solidFill>
              </a:rPr>
              <a:t>Supported by EPSRC Grant EP/H043160/1 + </a:t>
            </a:r>
            <a:br>
              <a:rPr lang="en-US" sz="1350" dirty="0">
                <a:solidFill>
                  <a:prstClr val="black"/>
                </a:solidFill>
              </a:rPr>
            </a:br>
            <a:r>
              <a:rPr lang="en-US" sz="1350" dirty="0">
                <a:solidFill>
                  <a:prstClr val="black"/>
                </a:solidFill>
              </a:rPr>
              <a:t>EPSRC/ESRC/BBSRC grant EP/N006410/1 </a:t>
            </a:r>
          </a:p>
          <a:p>
            <a:endParaRPr lang="en-US" sz="1350" dirty="0"/>
          </a:p>
        </p:txBody>
      </p:sp>
    </p:spTree>
    <p:extLst>
      <p:ext uri="{BB962C8B-B14F-4D97-AF65-F5344CB8AC3E}">
        <p14:creationId xmlns:p14="http://schemas.microsoft.com/office/powerpoint/2010/main" val="146043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Find out more about the SSI</a:t>
            </a:r>
          </a:p>
        </p:txBody>
      </p:sp>
      <p:sp>
        <p:nvSpPr>
          <p:cNvPr id="2" name="Content Placeholder 1"/>
          <p:cNvSpPr>
            <a:spLocks noGrp="1"/>
          </p:cNvSpPr>
          <p:nvPr>
            <p:ph idx="1"/>
          </p:nvPr>
        </p:nvSpPr>
        <p:spPr>
          <a:xfrm>
            <a:off x="539552" y="1200150"/>
            <a:ext cx="7118549" cy="3771900"/>
          </a:xfrm>
        </p:spPr>
        <p:txBody>
          <a:bodyPr>
            <a:normAutofit fontScale="62500" lnSpcReduction="20000"/>
          </a:bodyPr>
          <a:lstStyle/>
          <a:p>
            <a:r>
              <a:rPr lang="en-US" dirty="0"/>
              <a:t>Community Engagement (Lead: </a:t>
            </a:r>
            <a:r>
              <a:rPr lang="en-US" dirty="0" err="1"/>
              <a:t>Shoaib</a:t>
            </a:r>
            <a:r>
              <a:rPr lang="en-US" dirty="0"/>
              <a:t> Sufi)</a:t>
            </a:r>
          </a:p>
          <a:p>
            <a:pPr lvl="1"/>
            <a:r>
              <a:rPr lang="en-US" dirty="0">
                <a:hlinkClick r:id="rId3"/>
              </a:rPr>
              <a:t>Fellowship Programme</a:t>
            </a:r>
            <a:r>
              <a:rPr lang="en-US" dirty="0"/>
              <a:t> &amp; </a:t>
            </a:r>
            <a:r>
              <a:rPr lang="en-US" dirty="0">
                <a:hlinkClick r:id="rId4"/>
              </a:rPr>
              <a:t>Events and Workshops</a:t>
            </a:r>
            <a:endParaRPr lang="en-US" dirty="0"/>
          </a:p>
          <a:p>
            <a:r>
              <a:rPr lang="en-US" dirty="0"/>
              <a:t>Consultancy (Lead: Steve Crouch)</a:t>
            </a:r>
          </a:p>
          <a:p>
            <a:pPr lvl="1"/>
            <a:r>
              <a:rPr lang="en-US" dirty="0">
                <a:hlinkClick r:id="rId5"/>
              </a:rPr>
              <a:t>Open Call for Projects</a:t>
            </a:r>
            <a:r>
              <a:rPr lang="en-US" dirty="0"/>
              <a:t> / </a:t>
            </a:r>
            <a:r>
              <a:rPr lang="en-US" dirty="0">
                <a:hlinkClick r:id="rId6"/>
              </a:rPr>
              <a:t>Collaborations</a:t>
            </a:r>
            <a:r>
              <a:rPr lang="en-US" dirty="0"/>
              <a:t> </a:t>
            </a:r>
          </a:p>
          <a:p>
            <a:pPr lvl="1"/>
            <a:r>
              <a:rPr lang="en-US" dirty="0">
                <a:hlinkClick r:id="rId7"/>
              </a:rPr>
              <a:t>Online Software Evaluation</a:t>
            </a:r>
            <a:r>
              <a:rPr lang="en-US" dirty="0"/>
              <a:t> &amp; </a:t>
            </a:r>
            <a:r>
              <a:rPr lang="en-US" dirty="0">
                <a:hlinkClick r:id="rId8"/>
              </a:rPr>
              <a:t>Software Management Planning</a:t>
            </a:r>
            <a:endParaRPr lang="en-US" dirty="0"/>
          </a:p>
          <a:p>
            <a:r>
              <a:rPr lang="en-US" dirty="0"/>
              <a:t>Policy and Publicity (Lead: Simon </a:t>
            </a:r>
            <a:r>
              <a:rPr lang="en-US" dirty="0" err="1"/>
              <a:t>Hettrick</a:t>
            </a:r>
            <a:r>
              <a:rPr lang="en-US" dirty="0"/>
              <a:t>)</a:t>
            </a:r>
          </a:p>
          <a:p>
            <a:pPr lvl="1"/>
            <a:r>
              <a:rPr lang="en-US" dirty="0">
                <a:hlinkClick r:id="rId9"/>
              </a:rPr>
              <a:t>Case Studies</a:t>
            </a:r>
            <a:r>
              <a:rPr lang="en-US" dirty="0"/>
              <a:t> / </a:t>
            </a:r>
            <a:r>
              <a:rPr lang="en-US" dirty="0">
                <a:hlinkClick r:id="rId10"/>
              </a:rPr>
              <a:t>Policy Campaigns</a:t>
            </a:r>
            <a:endParaRPr lang="en-US" dirty="0"/>
          </a:p>
          <a:p>
            <a:pPr lvl="1"/>
            <a:r>
              <a:rPr lang="en-US" dirty="0">
                <a:hlinkClick r:id="rId11"/>
              </a:rPr>
              <a:t>Software and Research Blog</a:t>
            </a:r>
            <a:endParaRPr lang="en-US" dirty="0"/>
          </a:p>
          <a:p>
            <a:r>
              <a:rPr lang="en-US" dirty="0"/>
              <a:t>Training (Lead: Aleksandra </a:t>
            </a:r>
            <a:r>
              <a:rPr lang="en-US" dirty="0" err="1"/>
              <a:t>Nenadic</a:t>
            </a:r>
            <a:r>
              <a:rPr lang="en-US" dirty="0"/>
              <a:t>)</a:t>
            </a:r>
          </a:p>
          <a:p>
            <a:pPr lvl="1"/>
            <a:r>
              <a:rPr lang="en-US" dirty="0">
                <a:hlinkClick r:id="rId12"/>
              </a:rPr>
              <a:t>Software Carpentry</a:t>
            </a:r>
            <a:r>
              <a:rPr lang="en-US" dirty="0"/>
              <a:t> and </a:t>
            </a:r>
            <a:r>
              <a:rPr lang="en-US" dirty="0">
                <a:hlinkClick r:id="rId13"/>
              </a:rPr>
              <a:t>Data Carpentry</a:t>
            </a:r>
            <a:endParaRPr lang="en-US" dirty="0"/>
          </a:p>
          <a:p>
            <a:pPr lvl="1"/>
            <a:r>
              <a:rPr lang="en-US" dirty="0">
                <a:hlinkClick r:id="rId14"/>
              </a:rPr>
              <a:t>Guides</a:t>
            </a:r>
            <a:r>
              <a:rPr lang="en-US" dirty="0"/>
              <a:t> and </a:t>
            </a:r>
            <a:r>
              <a:rPr lang="en-US" dirty="0">
                <a:hlinkClick r:id="rId15"/>
              </a:rPr>
              <a:t>Top Tips</a:t>
            </a:r>
            <a:endParaRPr lang="en-US" dirty="0"/>
          </a:p>
          <a:p>
            <a:r>
              <a:rPr lang="en-US" dirty="0">
                <a:hlinkClick r:id="rId16" action="ppaction://hlinkfile"/>
              </a:rPr>
              <a:t>Journal of Open Research Software</a:t>
            </a:r>
            <a:r>
              <a:rPr lang="en-US" dirty="0"/>
              <a:t> (Editor: Neil Chue Hong)</a:t>
            </a:r>
            <a:br>
              <a:rPr lang="en-US" dirty="0"/>
            </a:br>
            <a:r>
              <a:rPr lang="en-US" dirty="0"/>
              <a:t>	</a:t>
            </a:r>
          </a:p>
          <a:p>
            <a:endParaRPr lang="en-GB" sz="1742" dirty="0"/>
          </a:p>
          <a:p>
            <a:endParaRPr lang="en-US" dirty="0"/>
          </a:p>
        </p:txBody>
      </p:sp>
      <p:pic>
        <p:nvPicPr>
          <p:cNvPr id="5" name="Picture 4" descr="logomanchester"/>
          <p:cNvPicPr>
            <a:picLocks noChangeAspect="1" noChangeArrowheads="1"/>
          </p:cNvPicPr>
          <p:nvPr/>
        </p:nvPicPr>
        <p:blipFill>
          <a:blip r:embed="rId17"/>
          <a:srcRect/>
          <a:stretch>
            <a:fillRect/>
          </a:stretch>
        </p:blipFill>
        <p:spPr bwMode="auto">
          <a:xfrm>
            <a:off x="8172400" y="2083059"/>
            <a:ext cx="800100" cy="273279"/>
          </a:xfrm>
          <a:prstGeom prst="rect">
            <a:avLst/>
          </a:prstGeom>
          <a:noFill/>
          <a:ln w="9525">
            <a:noFill/>
            <a:miter lim="800000"/>
            <a:headEnd/>
            <a:tailEnd/>
          </a:ln>
        </p:spPr>
      </p:pic>
      <p:pic>
        <p:nvPicPr>
          <p:cNvPr id="6" name="Picture 5" descr="EUcrest-official-noborde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195089" y="1200150"/>
            <a:ext cx="777411" cy="759940"/>
          </a:xfrm>
          <a:prstGeom prst="rect">
            <a:avLst/>
          </a:prstGeom>
          <a:noFill/>
          <a:ln w="9525">
            <a:noFill/>
            <a:miter lim="800000"/>
            <a:headEnd/>
            <a:tailEnd/>
          </a:ln>
        </p:spPr>
      </p:pic>
      <p:pic>
        <p:nvPicPr>
          <p:cNvPr id="7" name="Picture 9"/>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195089" y="3429000"/>
            <a:ext cx="800099" cy="184638"/>
          </a:xfrm>
          <a:prstGeom prst="rect">
            <a:avLst/>
          </a:prstGeom>
          <a:noFill/>
          <a:ln w="9525">
            <a:noFill/>
            <a:miter lim="800000"/>
            <a:headEnd/>
            <a:tailEnd/>
          </a:ln>
        </p:spPr>
      </p:pic>
      <p:pic>
        <p:nvPicPr>
          <p:cNvPr id="8" name="Picture 7"/>
          <p:cNvPicPr>
            <a:picLocks noChangeAspect="1"/>
          </p:cNvPicPr>
          <p:nvPr/>
        </p:nvPicPr>
        <p:blipFill>
          <a:blip r:embed="rId20" cstate="screen">
            <a:extLst>
              <a:ext uri="{28A0092B-C50C-407E-A947-70E740481C1C}">
                <a14:useLocalDpi xmlns:a14="http://schemas.microsoft.com/office/drawing/2010/main"/>
              </a:ext>
            </a:extLst>
          </a:blip>
          <a:srcRect l="12245"/>
          <a:stretch>
            <a:fillRect/>
          </a:stretch>
        </p:blipFill>
        <p:spPr>
          <a:xfrm>
            <a:off x="8201759" y="2514600"/>
            <a:ext cx="751691" cy="742950"/>
          </a:xfrm>
          <a:prstGeom prst="rect">
            <a:avLst/>
          </a:prstGeom>
        </p:spPr>
      </p:pic>
      <p:pic>
        <p:nvPicPr>
          <p:cNvPr id="10" name="Picture 9"/>
          <p:cNvPicPr>
            <a:picLocks noChangeAspect="1"/>
          </p:cNvPicPr>
          <p:nvPr/>
        </p:nvPicPr>
        <p:blipFill>
          <a:blip r:embed="rId21"/>
          <a:stretch>
            <a:fillRect/>
          </a:stretch>
        </p:blipFill>
        <p:spPr>
          <a:xfrm>
            <a:off x="8271288" y="4848225"/>
            <a:ext cx="838200" cy="295275"/>
          </a:xfrm>
          <a:prstGeom prst="rect">
            <a:avLst/>
          </a:prstGeom>
        </p:spPr>
      </p:pic>
      <p:pic>
        <p:nvPicPr>
          <p:cNvPr id="9" name="Picture 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252238" y="3714750"/>
            <a:ext cx="685800" cy="401683"/>
          </a:xfrm>
          <a:prstGeom prst="rect">
            <a:avLst/>
          </a:prstGeom>
        </p:spPr>
      </p:pic>
      <p:pic>
        <p:nvPicPr>
          <p:cNvPr id="11" name="Picture 10"/>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95089" y="4229101"/>
            <a:ext cx="822959" cy="228600"/>
          </a:xfrm>
          <a:prstGeom prst="rect">
            <a:avLst/>
          </a:prstGeom>
        </p:spPr>
      </p:pic>
      <p:pic>
        <p:nvPicPr>
          <p:cNvPr id="12" name="Picture 11"/>
          <p:cNvPicPr>
            <a:picLocks noChangeAspect="1"/>
          </p:cNvPicPr>
          <p:nvPr/>
        </p:nvPicPr>
        <p:blipFill>
          <a:blip r:embed="rId24"/>
          <a:stretch>
            <a:fillRect/>
          </a:stretch>
        </p:blipFill>
        <p:spPr>
          <a:xfrm>
            <a:off x="8537988" y="4514850"/>
            <a:ext cx="400050" cy="222979"/>
          </a:xfrm>
          <a:prstGeom prst="rect">
            <a:avLst/>
          </a:prstGeom>
        </p:spPr>
      </p:pic>
      <p:sp>
        <p:nvSpPr>
          <p:cNvPr id="3" name="TextBox 2"/>
          <p:cNvSpPr txBox="1"/>
          <p:nvPr/>
        </p:nvSpPr>
        <p:spPr>
          <a:xfrm>
            <a:off x="12090" y="4666390"/>
            <a:ext cx="6000070" cy="461665"/>
          </a:xfrm>
          <a:prstGeom prst="rect">
            <a:avLst/>
          </a:prstGeom>
          <a:solidFill>
            <a:schemeClr val="bg1"/>
          </a:solidFill>
        </p:spPr>
        <p:txBody>
          <a:bodyPr wrap="square" rtlCol="0">
            <a:spAutoFit/>
          </a:bodyPr>
          <a:lstStyle/>
          <a:p>
            <a:r>
              <a:rPr lang="en-GB" sz="1200" dirty="0"/>
              <a:t>Collaboration between universities of Edinburgh, Manchester, Oxford and Southampton</a:t>
            </a:r>
            <a:br>
              <a:rPr lang="en-GB" sz="1200" dirty="0"/>
            </a:br>
            <a:r>
              <a:rPr lang="en-US" sz="1200" dirty="0">
                <a:solidFill>
                  <a:prstClr val="black"/>
                </a:solidFill>
              </a:rPr>
              <a:t>Supported by EPSRC Grant EP/H043160/1 + EPSRC/ESRC/BBSRC grant EP/N006410/1 </a:t>
            </a:r>
          </a:p>
        </p:txBody>
      </p:sp>
    </p:spTree>
    <p:extLst>
      <p:ext uri="{BB962C8B-B14F-4D97-AF65-F5344CB8AC3E}">
        <p14:creationId xmlns:p14="http://schemas.microsoft.com/office/powerpoint/2010/main" val="83574020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0" y="0"/>
            <a:ext cx="0" cy="51435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143000" y="2571750"/>
            <a:ext cx="6858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441672" y="1884589"/>
            <a:ext cx="2260658" cy="1313090"/>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66" name="TextBox 65"/>
          <p:cNvSpPr txBox="1"/>
          <p:nvPr/>
        </p:nvSpPr>
        <p:spPr>
          <a:xfrm>
            <a:off x="1190623" y="13545"/>
            <a:ext cx="1399742" cy="461665"/>
          </a:xfrm>
          <a:prstGeom prst="rect">
            <a:avLst/>
          </a:prstGeom>
          <a:noFill/>
        </p:spPr>
        <p:txBody>
          <a:bodyPr wrap="none" rtlCol="0">
            <a:spAutoFit/>
          </a:bodyPr>
          <a:lstStyle/>
          <a:p>
            <a:pPr defTabSz="342900"/>
            <a:r>
              <a:rPr lang="en-US" sz="2400" dirty="0">
                <a:solidFill>
                  <a:srgbClr val="FF0000"/>
                </a:solidFill>
                <a:latin typeface="Helvetica"/>
                <a:cs typeface="Helvetica"/>
              </a:rPr>
              <a:t>Software</a:t>
            </a:r>
            <a:endParaRPr lang="en-US" dirty="0">
              <a:solidFill>
                <a:srgbClr val="FFFFFF"/>
              </a:solidFill>
              <a:latin typeface="Helvetica"/>
              <a:cs typeface="Helvetica"/>
            </a:endParaRPr>
          </a:p>
        </p:txBody>
      </p:sp>
      <p:sp>
        <p:nvSpPr>
          <p:cNvPr id="67" name="TextBox 66"/>
          <p:cNvSpPr txBox="1"/>
          <p:nvPr/>
        </p:nvSpPr>
        <p:spPr>
          <a:xfrm>
            <a:off x="1220378" y="4632906"/>
            <a:ext cx="1071127" cy="461665"/>
          </a:xfrm>
          <a:prstGeom prst="rect">
            <a:avLst/>
          </a:prstGeom>
          <a:noFill/>
        </p:spPr>
        <p:txBody>
          <a:bodyPr wrap="none" rtlCol="0" anchor="b">
            <a:spAutoFit/>
          </a:bodyPr>
          <a:lstStyle/>
          <a:p>
            <a:pPr defTabSz="342900"/>
            <a:r>
              <a:rPr lang="en-US" sz="2400" dirty="0">
                <a:solidFill>
                  <a:srgbClr val="FF0000"/>
                </a:solidFill>
                <a:latin typeface="Helvetica"/>
                <a:cs typeface="Helvetica"/>
              </a:rPr>
              <a:t>Policy</a:t>
            </a:r>
            <a:r>
              <a:rPr lang="en-US" dirty="0">
                <a:solidFill>
                  <a:srgbClr val="FFFFFF"/>
                </a:solidFill>
                <a:latin typeface="Helvetica"/>
                <a:cs typeface="Helvetica"/>
              </a:rPr>
              <a:t> </a:t>
            </a:r>
          </a:p>
        </p:txBody>
      </p:sp>
      <p:sp>
        <p:nvSpPr>
          <p:cNvPr id="68" name="TextBox 67"/>
          <p:cNvSpPr txBox="1"/>
          <p:nvPr/>
        </p:nvSpPr>
        <p:spPr>
          <a:xfrm>
            <a:off x="6713339" y="15644"/>
            <a:ext cx="1287661" cy="461665"/>
          </a:xfrm>
          <a:prstGeom prst="rect">
            <a:avLst/>
          </a:prstGeom>
          <a:noFill/>
        </p:spPr>
        <p:txBody>
          <a:bodyPr wrap="none" rtlCol="0">
            <a:spAutoFit/>
          </a:bodyPr>
          <a:lstStyle/>
          <a:p>
            <a:pPr algn="r" defTabSz="342900"/>
            <a:r>
              <a:rPr lang="en-US" sz="2400" dirty="0">
                <a:solidFill>
                  <a:srgbClr val="FF0000"/>
                </a:solidFill>
                <a:latin typeface="Helvetica"/>
                <a:cs typeface="Helvetica"/>
              </a:rPr>
              <a:t>Training</a:t>
            </a:r>
            <a:endParaRPr lang="en-US" sz="2100" dirty="0">
              <a:solidFill>
                <a:srgbClr val="FFFFFF"/>
              </a:solidFill>
              <a:latin typeface="Helvetica"/>
              <a:cs typeface="Helvetica"/>
            </a:endParaRPr>
          </a:p>
        </p:txBody>
      </p:sp>
      <p:sp>
        <p:nvSpPr>
          <p:cNvPr id="69" name="TextBox 68"/>
          <p:cNvSpPr txBox="1"/>
          <p:nvPr/>
        </p:nvSpPr>
        <p:spPr>
          <a:xfrm>
            <a:off x="6251412" y="4639709"/>
            <a:ext cx="1742785" cy="461665"/>
          </a:xfrm>
          <a:prstGeom prst="rect">
            <a:avLst/>
          </a:prstGeom>
          <a:noFill/>
        </p:spPr>
        <p:txBody>
          <a:bodyPr wrap="none" rtlCol="0" anchor="b">
            <a:spAutoFit/>
          </a:bodyPr>
          <a:lstStyle/>
          <a:p>
            <a:pPr algn="r" defTabSz="342900"/>
            <a:r>
              <a:rPr lang="en-US" sz="2400" dirty="0">
                <a:solidFill>
                  <a:srgbClr val="FF0000"/>
                </a:solidFill>
                <a:latin typeface="Helvetica"/>
                <a:cs typeface="Helvetica"/>
              </a:rPr>
              <a:t>Community</a:t>
            </a:r>
            <a:endParaRPr lang="en-US" sz="2400" dirty="0">
              <a:solidFill>
                <a:srgbClr val="FFFFFF"/>
              </a:solidFill>
              <a:latin typeface="Helvetica"/>
              <a:cs typeface="Helvetica"/>
            </a:endParaRPr>
          </a:p>
        </p:txBody>
      </p:sp>
      <p:sp>
        <p:nvSpPr>
          <p:cNvPr id="70" name="TextBox 69"/>
          <p:cNvSpPr txBox="1"/>
          <p:nvPr/>
        </p:nvSpPr>
        <p:spPr>
          <a:xfrm>
            <a:off x="3838769" y="1953837"/>
            <a:ext cx="1451038" cy="461665"/>
          </a:xfrm>
          <a:prstGeom prst="rect">
            <a:avLst/>
          </a:prstGeom>
          <a:noFill/>
        </p:spPr>
        <p:txBody>
          <a:bodyPr wrap="none" rtlCol="0" anchor="t">
            <a:spAutoFit/>
          </a:bodyPr>
          <a:lstStyle/>
          <a:p>
            <a:pPr algn="ctr" defTabSz="342900"/>
            <a:r>
              <a:rPr lang="en-US" sz="2400" dirty="0">
                <a:solidFill>
                  <a:srgbClr val="FF0000"/>
                </a:solidFill>
                <a:latin typeface="Helvetica"/>
                <a:cs typeface="Helvetica"/>
              </a:rPr>
              <a:t>Outreach</a:t>
            </a:r>
          </a:p>
        </p:txBody>
      </p:sp>
      <p:sp>
        <p:nvSpPr>
          <p:cNvPr id="71" name="TextBox 70"/>
          <p:cNvSpPr txBox="1"/>
          <p:nvPr/>
        </p:nvSpPr>
        <p:spPr>
          <a:xfrm>
            <a:off x="4849340" y="393907"/>
            <a:ext cx="2922740" cy="784830"/>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Delivering essential software skills to researchers via CDTs, institutions &amp; doctoral schools</a:t>
            </a:r>
          </a:p>
        </p:txBody>
      </p:sp>
      <p:sp>
        <p:nvSpPr>
          <p:cNvPr id="72" name="TextBox 71"/>
          <p:cNvSpPr txBox="1"/>
          <p:nvPr/>
        </p:nvSpPr>
        <p:spPr>
          <a:xfrm>
            <a:off x="1328131" y="393907"/>
            <a:ext cx="2922740" cy="1015663"/>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Helping the community to develop software that meets the needs of reliable, reproducible, and reusable research</a:t>
            </a:r>
          </a:p>
        </p:txBody>
      </p:sp>
      <p:sp>
        <p:nvSpPr>
          <p:cNvPr id="73" name="TextBox 72"/>
          <p:cNvSpPr txBox="1"/>
          <p:nvPr/>
        </p:nvSpPr>
        <p:spPr>
          <a:xfrm>
            <a:off x="1164782" y="2704707"/>
            <a:ext cx="2249393" cy="1015663"/>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Collecting evidence </a:t>
            </a:r>
            <a:br>
              <a:rPr lang="en-US" sz="1500" dirty="0">
                <a:solidFill>
                  <a:prstClr val="white"/>
                </a:solidFill>
                <a:latin typeface="Helvetica Light"/>
                <a:cs typeface="Helvetica Light"/>
              </a:rPr>
            </a:br>
            <a:r>
              <a:rPr lang="en-US" sz="1500" dirty="0">
                <a:solidFill>
                  <a:prstClr val="white"/>
                </a:solidFill>
                <a:latin typeface="Helvetica Light"/>
                <a:cs typeface="Helvetica Light"/>
              </a:rPr>
              <a:t>on the community’s software use &amp; sharing with stakeholders</a:t>
            </a:r>
          </a:p>
        </p:txBody>
      </p:sp>
      <p:sp>
        <p:nvSpPr>
          <p:cNvPr id="74" name="TextBox 73"/>
          <p:cNvSpPr txBox="1"/>
          <p:nvPr/>
        </p:nvSpPr>
        <p:spPr>
          <a:xfrm>
            <a:off x="5748794" y="2704707"/>
            <a:ext cx="2217491" cy="1015663"/>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Bringing together </a:t>
            </a:r>
            <a:br>
              <a:rPr lang="en-US" sz="1500" dirty="0">
                <a:solidFill>
                  <a:prstClr val="white"/>
                </a:solidFill>
                <a:latin typeface="Helvetica Light"/>
                <a:cs typeface="Helvetica Light"/>
              </a:rPr>
            </a:br>
            <a:r>
              <a:rPr lang="en-US" sz="1500" dirty="0">
                <a:solidFill>
                  <a:prstClr val="white"/>
                </a:solidFill>
                <a:latin typeface="Helvetica Light"/>
                <a:cs typeface="Helvetica Light"/>
              </a:rPr>
              <a:t>the right people to understand and address topical issues </a:t>
            </a:r>
          </a:p>
        </p:txBody>
      </p:sp>
      <p:sp>
        <p:nvSpPr>
          <p:cNvPr id="75" name="TextBox 74"/>
          <p:cNvSpPr txBox="1"/>
          <p:nvPr/>
        </p:nvSpPr>
        <p:spPr>
          <a:xfrm>
            <a:off x="3441672" y="2332475"/>
            <a:ext cx="2260658" cy="784830"/>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Exploiting our platform to enable engagement, delivery &amp; uptake</a:t>
            </a: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9195" y="3859930"/>
            <a:ext cx="1402421" cy="1202531"/>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71727" y="1386487"/>
            <a:ext cx="1984691" cy="1046219"/>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1179" y="1664804"/>
            <a:ext cx="972996" cy="709931"/>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09306" y="3859931"/>
            <a:ext cx="1847111" cy="87737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2025907" y="1606775"/>
            <a:ext cx="759917" cy="82593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90623" y="1664804"/>
            <a:ext cx="856145" cy="709931"/>
          </a:xfrm>
          <a:prstGeom prst="rect">
            <a:avLst/>
          </a:prstGeom>
        </p:spPr>
      </p:pic>
      <p:grpSp>
        <p:nvGrpSpPr>
          <p:cNvPr id="82" name="Group 81"/>
          <p:cNvGrpSpPr/>
          <p:nvPr/>
        </p:nvGrpSpPr>
        <p:grpSpPr>
          <a:xfrm>
            <a:off x="4665173" y="3859931"/>
            <a:ext cx="1206553" cy="1202531"/>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78000" y="3855405"/>
            <a:ext cx="1303890" cy="878222"/>
          </a:xfrm>
          <a:prstGeom prst="rect">
            <a:avLst/>
          </a:prstGeom>
        </p:spPr>
      </p:pic>
    </p:spTree>
    <p:extLst>
      <p:ext uri="{BB962C8B-B14F-4D97-AF65-F5344CB8AC3E}">
        <p14:creationId xmlns:p14="http://schemas.microsoft.com/office/powerpoint/2010/main" val="85022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164" y="2867352"/>
            <a:ext cx="847653" cy="726836"/>
          </a:xfrm>
          <a:prstGeom prst="rect">
            <a:avLst/>
          </a:prstGeom>
        </p:spPr>
      </p:pic>
      <p:cxnSp>
        <p:nvCxnSpPr>
          <p:cNvPr id="11" name="Straight Connector 10"/>
          <p:cNvCxnSpPr/>
          <p:nvPr/>
        </p:nvCxnSpPr>
        <p:spPr>
          <a:xfrm>
            <a:off x="4572000" y="0"/>
            <a:ext cx="0" cy="51435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pic>
        <p:nvPicPr>
          <p:cNvPr id="45" name="Content Placeholder 6" descr="CurationAndPreservation.png"/>
          <p:cNvPicPr>
            <a:picLocks noChangeAspect="1"/>
          </p:cNvPicPr>
          <p:nvPr/>
        </p:nvPicPr>
        <p:blipFill>
          <a:blip r:embed="rId4" cstate="screen">
            <a:extLst>
              <a:ext uri="{28A0092B-C50C-407E-A947-70E740481C1C}">
                <a14:useLocalDpi xmlns:a14="http://schemas.microsoft.com/office/drawing/2010/main"/>
              </a:ext>
            </a:extLst>
          </a:blip>
          <a:srcRect l="-15021" r="-15021"/>
          <a:stretch>
            <a:fillRect/>
          </a:stretch>
        </p:blipFill>
        <p:spPr>
          <a:xfrm>
            <a:off x="7284452" y="1609357"/>
            <a:ext cx="692367" cy="752513"/>
          </a:xfrm>
          <a:prstGeom prst="rect">
            <a:avLst/>
          </a:prstGeom>
        </p:spPr>
      </p:pic>
      <p:pic>
        <p:nvPicPr>
          <p:cNvPr id="46" name="Content Placeholder 7" descr="YouveInheritedSomeCode.png"/>
          <p:cNvPicPr>
            <a:picLocks noChangeAspect="1"/>
          </p:cNvPicPr>
          <p:nvPr/>
        </p:nvPicPr>
        <p:blipFill>
          <a:blip r:embed="rId5" cstate="screen">
            <a:extLst>
              <a:ext uri="{28A0092B-C50C-407E-A947-70E740481C1C}">
                <a14:useLocalDpi xmlns:a14="http://schemas.microsoft.com/office/drawing/2010/main"/>
              </a:ext>
            </a:extLst>
          </a:blip>
          <a:srcRect l="-15047" r="-15047"/>
          <a:stretch>
            <a:fillRect/>
          </a:stretch>
        </p:blipFill>
        <p:spPr>
          <a:xfrm>
            <a:off x="6686090" y="1617371"/>
            <a:ext cx="692645" cy="752513"/>
          </a:xfrm>
          <a:prstGeom prst="rect">
            <a:avLst/>
          </a:prstGeom>
        </p:spPr>
      </p:pic>
      <p:pic>
        <p:nvPicPr>
          <p:cNvPr id="33" name="Picture 32" descr="IMGP647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6323" y="476374"/>
            <a:ext cx="1574480" cy="1051049"/>
          </a:xfrm>
          <a:prstGeom prst="rect">
            <a:avLst/>
          </a:prstGeom>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17057" y="530815"/>
            <a:ext cx="1213379" cy="910034"/>
          </a:xfrm>
          <a:prstGeom prst="rect">
            <a:avLst/>
          </a:prstGeom>
        </p:spPr>
      </p:pic>
      <p:cxnSp>
        <p:nvCxnSpPr>
          <p:cNvPr id="12" name="Straight Connector 11"/>
          <p:cNvCxnSpPr/>
          <p:nvPr/>
        </p:nvCxnSpPr>
        <p:spPr>
          <a:xfrm>
            <a:off x="1143000" y="2571750"/>
            <a:ext cx="6858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441672" y="1884589"/>
            <a:ext cx="2260658" cy="1313090"/>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23" name="TextBox 22"/>
          <p:cNvSpPr txBox="1"/>
          <p:nvPr/>
        </p:nvSpPr>
        <p:spPr>
          <a:xfrm>
            <a:off x="3822436" y="2409732"/>
            <a:ext cx="1499129"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Website &amp; blog</a:t>
            </a:r>
          </a:p>
        </p:txBody>
      </p:sp>
      <p:sp>
        <p:nvSpPr>
          <p:cNvPr id="24" name="TextBox 23"/>
          <p:cNvSpPr txBox="1"/>
          <p:nvPr/>
        </p:nvSpPr>
        <p:spPr>
          <a:xfrm>
            <a:off x="3185521" y="3534416"/>
            <a:ext cx="1180131"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Campaigns</a:t>
            </a:r>
          </a:p>
        </p:txBody>
      </p:sp>
      <p:sp>
        <p:nvSpPr>
          <p:cNvPr id="26" name="TextBox 25"/>
          <p:cNvSpPr txBox="1"/>
          <p:nvPr/>
        </p:nvSpPr>
        <p:spPr>
          <a:xfrm>
            <a:off x="4174886" y="160629"/>
            <a:ext cx="784190"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Advice</a:t>
            </a:r>
          </a:p>
        </p:txBody>
      </p:sp>
      <p:sp>
        <p:nvSpPr>
          <p:cNvPr id="27" name="TextBox 26"/>
          <p:cNvSpPr txBox="1"/>
          <p:nvPr/>
        </p:nvSpPr>
        <p:spPr>
          <a:xfrm>
            <a:off x="5957059" y="1817260"/>
            <a:ext cx="805029"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Guides</a:t>
            </a:r>
          </a:p>
        </p:txBody>
      </p:sp>
      <p:sp>
        <p:nvSpPr>
          <p:cNvPr id="28" name="TextBox 27"/>
          <p:cNvSpPr txBox="1"/>
          <p:nvPr/>
        </p:nvSpPr>
        <p:spPr>
          <a:xfrm>
            <a:off x="7026396" y="782905"/>
            <a:ext cx="902811"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Courses</a:t>
            </a:r>
          </a:p>
        </p:txBody>
      </p:sp>
      <p:sp>
        <p:nvSpPr>
          <p:cNvPr id="29" name="TextBox 28"/>
          <p:cNvSpPr txBox="1"/>
          <p:nvPr/>
        </p:nvSpPr>
        <p:spPr>
          <a:xfrm>
            <a:off x="4939824" y="3594188"/>
            <a:ext cx="1148071"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Workshops</a:t>
            </a:r>
          </a:p>
        </p:txBody>
      </p:sp>
      <p:grpSp>
        <p:nvGrpSpPr>
          <p:cNvPr id="39" name="Group 38"/>
          <p:cNvGrpSpPr/>
          <p:nvPr/>
        </p:nvGrpSpPr>
        <p:grpSpPr>
          <a:xfrm>
            <a:off x="6531299" y="2660285"/>
            <a:ext cx="1396245" cy="1397279"/>
            <a:chOff x="7555158" y="1921131"/>
            <a:chExt cx="3810000" cy="3812820"/>
          </a:xfrm>
        </p:grpSpPr>
        <p:pic>
          <p:nvPicPr>
            <p:cNvPr id="35" name="Picture 3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67858" y="3828951"/>
              <a:ext cx="1892300" cy="1905000"/>
            </a:xfrm>
            <a:prstGeom prst="rect">
              <a:avLst/>
            </a:prstGeom>
          </p:spPr>
        </p:pic>
        <p:pic>
          <p:nvPicPr>
            <p:cNvPr id="36" name="Pictur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5158" y="1921131"/>
              <a:ext cx="1905000" cy="1905000"/>
            </a:xfrm>
            <a:prstGeom prst="rect">
              <a:avLst/>
            </a:prstGeom>
          </p:spPr>
        </p:pic>
        <p:pic>
          <p:nvPicPr>
            <p:cNvPr id="37" name="Picture 3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60158" y="1921131"/>
              <a:ext cx="1905000" cy="1905000"/>
            </a:xfrm>
            <a:prstGeom prst="rect">
              <a:avLst/>
            </a:prstGeom>
          </p:spPr>
        </p:pic>
        <p:pic>
          <p:nvPicPr>
            <p:cNvPr id="38" name="Picture 3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60158" y="3826131"/>
              <a:ext cx="1905000" cy="1905000"/>
            </a:xfrm>
            <a:prstGeom prst="rect">
              <a:avLst/>
            </a:prstGeom>
          </p:spPr>
        </p:pic>
      </p:grpSp>
      <p:sp>
        <p:nvSpPr>
          <p:cNvPr id="30" name="TextBox 29"/>
          <p:cNvSpPr txBox="1"/>
          <p:nvPr/>
        </p:nvSpPr>
        <p:spPr>
          <a:xfrm>
            <a:off x="6760012" y="4008875"/>
            <a:ext cx="1096775"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Fellowship</a:t>
            </a:r>
          </a:p>
        </p:txBody>
      </p:sp>
      <p:pic>
        <p:nvPicPr>
          <p:cNvPr id="41" name="Picture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63311" y="456404"/>
            <a:ext cx="972996" cy="732991"/>
          </a:xfrm>
          <a:prstGeom prst="rect">
            <a:avLst/>
          </a:prstGeom>
        </p:spPr>
      </p:pic>
      <p:pic>
        <p:nvPicPr>
          <p:cNvPr id="42" name="Picture 4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63310" y="1689860"/>
            <a:ext cx="1160724" cy="755152"/>
          </a:xfrm>
          <a:prstGeom prst="rect">
            <a:avLst/>
          </a:prstGeom>
        </p:spPr>
      </p:pic>
      <p:pic>
        <p:nvPicPr>
          <p:cNvPr id="47" name="Picture 4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280164" y="3825187"/>
            <a:ext cx="1238355" cy="697132"/>
          </a:xfrm>
          <a:prstGeom prst="rect">
            <a:avLst/>
          </a:prstGeom>
        </p:spPr>
      </p:pic>
      <p:pic>
        <p:nvPicPr>
          <p:cNvPr id="50" name="Picture 4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48984" y="3940437"/>
            <a:ext cx="1538977" cy="1023053"/>
          </a:xfrm>
          <a:prstGeom prst="rect">
            <a:avLst/>
          </a:prstGeom>
        </p:spPr>
      </p:pic>
      <p:pic>
        <p:nvPicPr>
          <p:cNvPr id="51" name="Picture 5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14174" y="3818384"/>
            <a:ext cx="938580" cy="703935"/>
          </a:xfrm>
          <a:prstGeom prst="rect">
            <a:avLst/>
          </a:prstGeom>
        </p:spPr>
      </p:pic>
      <p:sp>
        <p:nvSpPr>
          <p:cNvPr id="52" name="TextBox 51"/>
          <p:cNvSpPr txBox="1"/>
          <p:nvPr/>
        </p:nvSpPr>
        <p:spPr>
          <a:xfrm>
            <a:off x="1417976" y="2998553"/>
            <a:ext cx="1010213"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Research</a:t>
            </a:r>
          </a:p>
        </p:txBody>
      </p:sp>
      <p:sp>
        <p:nvSpPr>
          <p:cNvPr id="48" name="TextBox 47"/>
          <p:cNvSpPr txBox="1"/>
          <p:nvPr/>
        </p:nvSpPr>
        <p:spPr>
          <a:xfrm>
            <a:off x="1190623" y="0"/>
            <a:ext cx="1399742" cy="461665"/>
          </a:xfrm>
          <a:prstGeom prst="rect">
            <a:avLst/>
          </a:prstGeom>
          <a:noFill/>
        </p:spPr>
        <p:txBody>
          <a:bodyPr wrap="none" rtlCol="0">
            <a:spAutoFit/>
          </a:bodyPr>
          <a:lstStyle/>
          <a:p>
            <a:pPr defTabSz="342900"/>
            <a:r>
              <a:rPr lang="en-US" sz="2400" dirty="0">
                <a:solidFill>
                  <a:srgbClr val="FF0000"/>
                </a:solidFill>
                <a:latin typeface="Helvetica"/>
                <a:cs typeface="Helvetica"/>
              </a:rPr>
              <a:t>Software</a:t>
            </a:r>
            <a:endParaRPr lang="en-US" dirty="0">
              <a:solidFill>
                <a:srgbClr val="FF0000"/>
              </a:solidFill>
              <a:latin typeface="Helvetica"/>
              <a:cs typeface="Helvetica"/>
            </a:endParaRPr>
          </a:p>
        </p:txBody>
      </p:sp>
      <p:sp>
        <p:nvSpPr>
          <p:cNvPr id="49" name="TextBox 48"/>
          <p:cNvSpPr txBox="1"/>
          <p:nvPr/>
        </p:nvSpPr>
        <p:spPr>
          <a:xfrm>
            <a:off x="1220378" y="4660986"/>
            <a:ext cx="1007007" cy="461665"/>
          </a:xfrm>
          <a:prstGeom prst="rect">
            <a:avLst/>
          </a:prstGeom>
          <a:noFill/>
        </p:spPr>
        <p:txBody>
          <a:bodyPr wrap="none" rtlCol="0" anchor="b">
            <a:spAutoFit/>
          </a:bodyPr>
          <a:lstStyle/>
          <a:p>
            <a:pPr defTabSz="342900"/>
            <a:r>
              <a:rPr lang="en-US" sz="2400" dirty="0">
                <a:solidFill>
                  <a:srgbClr val="FF0000"/>
                </a:solidFill>
                <a:latin typeface="Helvetica"/>
                <a:cs typeface="Helvetica"/>
              </a:rPr>
              <a:t>Policy</a:t>
            </a:r>
            <a:endParaRPr lang="en-US" dirty="0">
              <a:solidFill>
                <a:srgbClr val="FF0000"/>
              </a:solidFill>
              <a:latin typeface="Helvetica"/>
              <a:cs typeface="Helvetica"/>
            </a:endParaRPr>
          </a:p>
        </p:txBody>
      </p:sp>
      <p:sp>
        <p:nvSpPr>
          <p:cNvPr id="53" name="TextBox 52"/>
          <p:cNvSpPr txBox="1"/>
          <p:nvPr/>
        </p:nvSpPr>
        <p:spPr>
          <a:xfrm>
            <a:off x="6713339" y="2099"/>
            <a:ext cx="1287661" cy="461665"/>
          </a:xfrm>
          <a:prstGeom prst="rect">
            <a:avLst/>
          </a:prstGeom>
          <a:noFill/>
        </p:spPr>
        <p:txBody>
          <a:bodyPr wrap="none" rtlCol="0">
            <a:spAutoFit/>
          </a:bodyPr>
          <a:lstStyle/>
          <a:p>
            <a:pPr algn="r" defTabSz="342900"/>
            <a:r>
              <a:rPr lang="en-US" sz="2400" dirty="0">
                <a:solidFill>
                  <a:srgbClr val="FF0000"/>
                </a:solidFill>
                <a:latin typeface="Helvetica"/>
                <a:cs typeface="Helvetica"/>
              </a:rPr>
              <a:t>Training</a:t>
            </a:r>
            <a:endParaRPr lang="en-US" sz="2100" dirty="0">
              <a:solidFill>
                <a:srgbClr val="FF0000"/>
              </a:solidFill>
              <a:latin typeface="Helvetica"/>
              <a:cs typeface="Helvetica"/>
            </a:endParaRPr>
          </a:p>
        </p:txBody>
      </p:sp>
      <p:sp>
        <p:nvSpPr>
          <p:cNvPr id="54" name="TextBox 53"/>
          <p:cNvSpPr txBox="1"/>
          <p:nvPr/>
        </p:nvSpPr>
        <p:spPr>
          <a:xfrm>
            <a:off x="6251412" y="4667789"/>
            <a:ext cx="1742785" cy="461665"/>
          </a:xfrm>
          <a:prstGeom prst="rect">
            <a:avLst/>
          </a:prstGeom>
          <a:noFill/>
        </p:spPr>
        <p:txBody>
          <a:bodyPr wrap="none" rtlCol="0" anchor="b">
            <a:spAutoFit/>
          </a:bodyPr>
          <a:lstStyle/>
          <a:p>
            <a:pPr algn="r" defTabSz="342900"/>
            <a:r>
              <a:rPr lang="en-US" sz="2400" dirty="0">
                <a:solidFill>
                  <a:srgbClr val="FF0000"/>
                </a:solidFill>
                <a:latin typeface="Helvetica"/>
                <a:cs typeface="Helvetica"/>
              </a:rPr>
              <a:t>Community</a:t>
            </a:r>
          </a:p>
        </p:txBody>
      </p:sp>
      <p:pic>
        <p:nvPicPr>
          <p:cNvPr id="40" name="Content Placeholder 5" descr="ER1brite-tube.png"/>
          <p:cNvPicPr>
            <a:picLocks noChangeAspect="1"/>
          </p:cNvPicPr>
          <p:nvPr/>
        </p:nvPicPr>
        <p:blipFill>
          <a:blip r:embed="rId17" cstate="screen">
            <a:extLst>
              <a:ext uri="{28A0092B-C50C-407E-A947-70E740481C1C}">
                <a14:useLocalDpi xmlns:a14="http://schemas.microsoft.com/office/drawing/2010/main"/>
              </a:ext>
            </a:extLst>
          </a:blip>
          <a:srcRect t="-9452" b="-9452"/>
          <a:stretch>
            <a:fillRect/>
          </a:stretch>
        </p:blipFill>
        <p:spPr>
          <a:xfrm>
            <a:off x="1330434" y="724546"/>
            <a:ext cx="1037230" cy="1127333"/>
          </a:xfrm>
          <a:prstGeom prst="rect">
            <a:avLst/>
          </a:prstGeom>
        </p:spPr>
      </p:pic>
      <p:sp>
        <p:nvSpPr>
          <p:cNvPr id="25" name="TextBox 24"/>
          <p:cNvSpPr txBox="1"/>
          <p:nvPr/>
        </p:nvSpPr>
        <p:spPr>
          <a:xfrm>
            <a:off x="2341127" y="1222290"/>
            <a:ext cx="1257075"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Consultancy</a:t>
            </a:r>
          </a:p>
        </p:txBody>
      </p:sp>
      <p:pic>
        <p:nvPicPr>
          <p:cNvPr id="44" name="Picture 4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476357" y="3818384"/>
            <a:ext cx="929509" cy="697132"/>
          </a:xfrm>
          <a:prstGeom prst="rect">
            <a:avLst/>
          </a:prstGeom>
        </p:spPr>
      </p:pic>
      <p:sp>
        <p:nvSpPr>
          <p:cNvPr id="43" name="TextBox 42"/>
          <p:cNvSpPr txBox="1"/>
          <p:nvPr/>
        </p:nvSpPr>
        <p:spPr>
          <a:xfrm>
            <a:off x="2526634" y="1440848"/>
            <a:ext cx="838692" cy="2308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50+ projects</a:t>
            </a:r>
          </a:p>
        </p:txBody>
      </p:sp>
      <p:sp>
        <p:nvSpPr>
          <p:cNvPr id="55" name="TextBox 54"/>
          <p:cNvSpPr txBox="1"/>
          <p:nvPr/>
        </p:nvSpPr>
        <p:spPr>
          <a:xfrm>
            <a:off x="4037237" y="1516735"/>
            <a:ext cx="1069525"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130+ evaluations</a:t>
            </a:r>
          </a:p>
          <a:p>
            <a:pPr algn="ctr" defTabSz="342900"/>
            <a:r>
              <a:rPr lang="en-US" sz="900" dirty="0">
                <a:solidFill>
                  <a:prstClr val="white"/>
                </a:solidFill>
                <a:latin typeface="Helvetica Light"/>
                <a:cs typeface="Helvetica Light"/>
              </a:rPr>
              <a:t>4 surgeries</a:t>
            </a:r>
          </a:p>
        </p:txBody>
      </p:sp>
      <p:sp>
        <p:nvSpPr>
          <p:cNvPr id="57" name="TextBox 56"/>
          <p:cNvSpPr txBox="1"/>
          <p:nvPr/>
        </p:nvSpPr>
        <p:spPr>
          <a:xfrm>
            <a:off x="7021994" y="1021468"/>
            <a:ext cx="966932" cy="6463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35+ UK SWC </a:t>
            </a:r>
            <a:br>
              <a:rPr lang="en-US" sz="900" dirty="0">
                <a:solidFill>
                  <a:prstClr val="white"/>
                </a:solidFill>
                <a:latin typeface="Helvetica Light"/>
                <a:cs typeface="Helvetica Light"/>
              </a:rPr>
            </a:br>
            <a:r>
              <a:rPr lang="en-US" sz="900" dirty="0">
                <a:solidFill>
                  <a:prstClr val="white"/>
                </a:solidFill>
                <a:latin typeface="Helvetica Light"/>
                <a:cs typeface="Helvetica Light"/>
              </a:rPr>
              <a:t>workshops</a:t>
            </a:r>
          </a:p>
          <a:p>
            <a:pPr algn="ctr" defTabSz="342900"/>
            <a:r>
              <a:rPr lang="en-US" sz="900" dirty="0">
                <a:solidFill>
                  <a:prstClr val="white"/>
                </a:solidFill>
                <a:latin typeface="Helvetica Light"/>
                <a:cs typeface="Helvetica Light"/>
              </a:rPr>
              <a:t>1000+ learners</a:t>
            </a:r>
          </a:p>
          <a:p>
            <a:pPr algn="ctr" defTabSz="342900"/>
            <a:endParaRPr lang="en-US" sz="900" dirty="0">
              <a:solidFill>
                <a:prstClr val="white"/>
              </a:solidFill>
              <a:latin typeface="Helvetica Light"/>
              <a:cs typeface="Helvetica Light"/>
            </a:endParaRPr>
          </a:p>
        </p:txBody>
      </p:sp>
      <p:sp>
        <p:nvSpPr>
          <p:cNvPr id="58" name="TextBox 57"/>
          <p:cNvSpPr txBox="1"/>
          <p:nvPr/>
        </p:nvSpPr>
        <p:spPr>
          <a:xfrm>
            <a:off x="5879884" y="2052812"/>
            <a:ext cx="966932" cy="5078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80+ guides</a:t>
            </a:r>
          </a:p>
          <a:p>
            <a:pPr algn="ctr" defTabSz="342900"/>
            <a:r>
              <a:rPr lang="en-US" sz="900" dirty="0">
                <a:solidFill>
                  <a:prstClr val="white"/>
                </a:solidFill>
                <a:latin typeface="Helvetica Light"/>
                <a:cs typeface="Helvetica Light"/>
              </a:rPr>
              <a:t>50,000 readers</a:t>
            </a:r>
          </a:p>
          <a:p>
            <a:pPr algn="ctr" defTabSz="342900"/>
            <a:endParaRPr lang="en-US" sz="900" dirty="0">
              <a:solidFill>
                <a:prstClr val="white"/>
              </a:solidFill>
              <a:latin typeface="Helvetica Light"/>
              <a:cs typeface="Helvetica Light"/>
            </a:endParaRPr>
          </a:p>
        </p:txBody>
      </p:sp>
      <p:sp>
        <p:nvSpPr>
          <p:cNvPr id="59" name="TextBox 58"/>
          <p:cNvSpPr txBox="1"/>
          <p:nvPr/>
        </p:nvSpPr>
        <p:spPr>
          <a:xfrm>
            <a:off x="6858508" y="4225942"/>
            <a:ext cx="889988" cy="5078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100+ domain</a:t>
            </a:r>
            <a:br>
              <a:rPr lang="en-US" sz="900" dirty="0">
                <a:solidFill>
                  <a:prstClr val="white"/>
                </a:solidFill>
                <a:latin typeface="Helvetica Light"/>
                <a:cs typeface="Helvetica Light"/>
              </a:rPr>
            </a:br>
            <a:r>
              <a:rPr lang="en-US" sz="900" dirty="0">
                <a:solidFill>
                  <a:prstClr val="white"/>
                </a:solidFill>
                <a:latin typeface="Helvetica Light"/>
                <a:cs typeface="Helvetica Light"/>
              </a:rPr>
              <a:t>ambassadors</a:t>
            </a:r>
          </a:p>
          <a:p>
            <a:pPr algn="ctr" defTabSz="342900"/>
            <a:endParaRPr lang="en-US" sz="900" dirty="0">
              <a:solidFill>
                <a:prstClr val="white"/>
              </a:solidFill>
              <a:latin typeface="Helvetica Light"/>
              <a:cs typeface="Helvetica Light"/>
            </a:endParaRPr>
          </a:p>
        </p:txBody>
      </p:sp>
      <p:sp>
        <p:nvSpPr>
          <p:cNvPr id="60" name="TextBox 59"/>
          <p:cNvSpPr txBox="1"/>
          <p:nvPr/>
        </p:nvSpPr>
        <p:spPr>
          <a:xfrm>
            <a:off x="4754437" y="4944767"/>
            <a:ext cx="1531188"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20+ workshops </a:t>
            </a:r>
            <a:r>
              <a:rPr lang="en-US" sz="900" dirty="0" err="1">
                <a:solidFill>
                  <a:prstClr val="white"/>
                </a:solidFill>
                <a:latin typeface="Helvetica Light"/>
                <a:cs typeface="Helvetica Light"/>
              </a:rPr>
              <a:t>organised</a:t>
            </a:r>
            <a:endParaRPr lang="en-US" sz="900" dirty="0">
              <a:solidFill>
                <a:prstClr val="white"/>
              </a:solidFill>
              <a:latin typeface="Helvetica Light"/>
              <a:cs typeface="Helvetica Light"/>
            </a:endParaRPr>
          </a:p>
          <a:p>
            <a:pPr algn="ctr" defTabSz="342900"/>
            <a:endParaRPr lang="en-US" sz="900" dirty="0">
              <a:solidFill>
                <a:prstClr val="white"/>
              </a:solidFill>
              <a:latin typeface="Helvetica Light"/>
              <a:cs typeface="Helvetica Light"/>
            </a:endParaRPr>
          </a:p>
        </p:txBody>
      </p:sp>
      <p:sp>
        <p:nvSpPr>
          <p:cNvPr id="61" name="TextBox 60"/>
          <p:cNvSpPr txBox="1"/>
          <p:nvPr/>
        </p:nvSpPr>
        <p:spPr>
          <a:xfrm>
            <a:off x="1411459" y="3245317"/>
            <a:ext cx="1024639" cy="6463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740 researchers</a:t>
            </a:r>
            <a:br>
              <a:rPr lang="en-US" sz="900" dirty="0">
                <a:solidFill>
                  <a:prstClr val="white"/>
                </a:solidFill>
                <a:latin typeface="Helvetica Light"/>
                <a:cs typeface="Helvetica Light"/>
              </a:rPr>
            </a:br>
            <a:r>
              <a:rPr lang="en-US" sz="900" dirty="0">
                <a:solidFill>
                  <a:prstClr val="white"/>
                </a:solidFill>
                <a:latin typeface="Helvetica Light"/>
                <a:cs typeface="Helvetica Light"/>
              </a:rPr>
              <a:t>50,000 grants</a:t>
            </a:r>
            <a:br>
              <a:rPr lang="en-US" sz="900" dirty="0">
                <a:solidFill>
                  <a:prstClr val="white"/>
                </a:solidFill>
                <a:latin typeface="Helvetica Light"/>
                <a:cs typeface="Helvetica Light"/>
              </a:rPr>
            </a:br>
            <a:r>
              <a:rPr lang="en-US" sz="900" dirty="0" err="1">
                <a:solidFill>
                  <a:prstClr val="white"/>
                </a:solidFill>
                <a:latin typeface="Helvetica Light"/>
                <a:cs typeface="Helvetica Light"/>
              </a:rPr>
              <a:t>analysed</a:t>
            </a:r>
            <a:endParaRPr lang="en-US" sz="900" dirty="0">
              <a:solidFill>
                <a:prstClr val="white"/>
              </a:solidFill>
              <a:latin typeface="Helvetica Light"/>
              <a:cs typeface="Helvetica Light"/>
            </a:endParaRPr>
          </a:p>
          <a:p>
            <a:pPr algn="ctr" defTabSz="342900"/>
            <a:endParaRPr lang="en-US" sz="900" dirty="0">
              <a:solidFill>
                <a:prstClr val="white"/>
              </a:solidFill>
              <a:latin typeface="Helvetica Light"/>
              <a:cs typeface="Helvetica Light"/>
            </a:endParaRPr>
          </a:p>
        </p:txBody>
      </p:sp>
      <p:sp>
        <p:nvSpPr>
          <p:cNvPr id="62" name="TextBox 61"/>
          <p:cNvSpPr txBox="1"/>
          <p:nvPr/>
        </p:nvSpPr>
        <p:spPr>
          <a:xfrm>
            <a:off x="3636488" y="2650222"/>
            <a:ext cx="1871025" cy="784830"/>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150+ contributed articles</a:t>
            </a:r>
          </a:p>
          <a:p>
            <a:pPr algn="ctr" defTabSz="342900"/>
            <a:r>
              <a:rPr lang="en-US" sz="900" dirty="0">
                <a:solidFill>
                  <a:prstClr val="white"/>
                </a:solidFill>
                <a:latin typeface="Helvetica Light"/>
                <a:cs typeface="Helvetica Light"/>
              </a:rPr>
              <a:t>20,000 unique visitors per month</a:t>
            </a:r>
          </a:p>
          <a:p>
            <a:pPr algn="ctr" defTabSz="342900"/>
            <a:r>
              <a:rPr lang="en-US" sz="900" dirty="0">
                <a:solidFill>
                  <a:prstClr val="white"/>
                </a:solidFill>
                <a:latin typeface="Helvetica Light"/>
                <a:cs typeface="Helvetica Light"/>
              </a:rPr>
              <a:t>3,000 Twitter followers</a:t>
            </a:r>
          </a:p>
          <a:p>
            <a:pPr algn="ctr" defTabSz="342900"/>
            <a:endParaRPr lang="en-US" sz="900" dirty="0">
              <a:solidFill>
                <a:prstClr val="white"/>
              </a:solidFill>
              <a:latin typeface="Helvetica Light"/>
              <a:cs typeface="Helvetica Light"/>
            </a:endParaRPr>
          </a:p>
          <a:p>
            <a:pPr algn="ctr" defTabSz="342900"/>
            <a:endParaRPr lang="en-US" sz="900" dirty="0">
              <a:solidFill>
                <a:prstClr val="white"/>
              </a:solidFill>
              <a:latin typeface="Helvetica Light"/>
              <a:cs typeface="Helvetica Light"/>
            </a:endParaRPr>
          </a:p>
        </p:txBody>
      </p:sp>
      <p:sp>
        <p:nvSpPr>
          <p:cNvPr id="63" name="TextBox 62"/>
          <p:cNvSpPr txBox="1"/>
          <p:nvPr/>
        </p:nvSpPr>
        <p:spPr>
          <a:xfrm>
            <a:off x="1254551" y="4499189"/>
            <a:ext cx="1261884"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300+ RSEs engaged</a:t>
            </a:r>
          </a:p>
          <a:p>
            <a:pPr algn="ctr" defTabSz="342900"/>
            <a:endParaRPr lang="en-US" sz="900" dirty="0">
              <a:solidFill>
                <a:prstClr val="white"/>
              </a:solidFill>
              <a:latin typeface="Helvetica Light"/>
              <a:cs typeface="Helvetica Light"/>
            </a:endParaRPr>
          </a:p>
        </p:txBody>
      </p:sp>
      <p:sp>
        <p:nvSpPr>
          <p:cNvPr id="64" name="TextBox 63"/>
          <p:cNvSpPr txBox="1"/>
          <p:nvPr/>
        </p:nvSpPr>
        <p:spPr>
          <a:xfrm>
            <a:off x="2382744" y="4499189"/>
            <a:ext cx="1011816"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2100 signatures</a:t>
            </a:r>
          </a:p>
          <a:p>
            <a:pPr algn="ctr" defTabSz="342900"/>
            <a:endParaRPr lang="en-US" sz="900" dirty="0">
              <a:solidFill>
                <a:prstClr val="white"/>
              </a:solidFill>
              <a:latin typeface="Helvetica Light"/>
              <a:cs typeface="Helvetica Light"/>
            </a:endParaRPr>
          </a:p>
        </p:txBody>
      </p:sp>
      <p:sp>
        <p:nvSpPr>
          <p:cNvPr id="65" name="TextBox 64"/>
          <p:cNvSpPr txBox="1"/>
          <p:nvPr/>
        </p:nvSpPr>
        <p:spPr>
          <a:xfrm>
            <a:off x="3256632" y="4537565"/>
            <a:ext cx="1281121"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13 issues highlighted</a:t>
            </a:r>
          </a:p>
          <a:p>
            <a:pPr algn="ctr" defTabSz="342900"/>
            <a:endParaRPr lang="en-US" sz="900" dirty="0">
              <a:solidFill>
                <a:prstClr val="white"/>
              </a:solidFill>
              <a:latin typeface="Helvetica Light"/>
              <a:cs typeface="Helvetica Light"/>
            </a:endParaRPr>
          </a:p>
        </p:txBody>
      </p:sp>
      <p:sp>
        <p:nvSpPr>
          <p:cNvPr id="66" name="TextBox 65"/>
          <p:cNvSpPr txBox="1"/>
          <p:nvPr/>
        </p:nvSpPr>
        <p:spPr>
          <a:xfrm>
            <a:off x="3838769" y="1953837"/>
            <a:ext cx="1451038" cy="461665"/>
          </a:xfrm>
          <a:prstGeom prst="rect">
            <a:avLst/>
          </a:prstGeom>
          <a:noFill/>
        </p:spPr>
        <p:txBody>
          <a:bodyPr wrap="none" rtlCol="0" anchor="t">
            <a:spAutoFit/>
          </a:bodyPr>
          <a:lstStyle/>
          <a:p>
            <a:pPr algn="ctr" defTabSz="342900"/>
            <a:r>
              <a:rPr lang="en-US" sz="2400" dirty="0">
                <a:solidFill>
                  <a:srgbClr val="FF0000"/>
                </a:solidFill>
                <a:latin typeface="Helvetica"/>
                <a:cs typeface="Helvetica"/>
              </a:rPr>
              <a:t>Outreach</a:t>
            </a:r>
          </a:p>
        </p:txBody>
      </p:sp>
      <p:pic>
        <p:nvPicPr>
          <p:cNvPr id="2" name="Picture 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626006" y="3239167"/>
            <a:ext cx="1728192" cy="412703"/>
          </a:xfrm>
          <a:prstGeom prst="rect">
            <a:avLst/>
          </a:prstGeom>
        </p:spPr>
      </p:pic>
    </p:spTree>
    <p:extLst>
      <p:ext uri="{BB962C8B-B14F-4D97-AF65-F5344CB8AC3E}">
        <p14:creationId xmlns:p14="http://schemas.microsoft.com/office/powerpoint/2010/main" val="160740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8" y="221787"/>
            <a:ext cx="7642048" cy="4409646"/>
          </a:xfrm>
        </p:spPr>
        <p:txBody>
          <a:bodyPr/>
          <a:lstStyle/>
          <a:p>
            <a:r>
              <a:rPr lang="en-GB" sz="3200" i="1" dirty="0">
                <a:effectLst/>
              </a:rPr>
              <a:t>“The intent is that [the FAIR guiding principles] may act as a guideline for those wishing to enhance the reusability of their data […] specific emphasis on enhancing the ability of machines to </a:t>
            </a:r>
            <a:r>
              <a:rPr lang="en-GB" sz="3200" b="1" i="1" dirty="0">
                <a:effectLst/>
              </a:rPr>
              <a:t>automatically find and use the data</a:t>
            </a:r>
            <a:r>
              <a:rPr lang="en-GB" sz="3200" i="1" dirty="0">
                <a:effectLst/>
              </a:rPr>
              <a:t>, in addition to </a:t>
            </a:r>
            <a:r>
              <a:rPr lang="en-GB" sz="3200" b="1" i="1" dirty="0">
                <a:effectLst/>
              </a:rPr>
              <a:t>supporting its reuse by individuals</a:t>
            </a:r>
            <a:r>
              <a:rPr lang="en-GB" sz="3200" i="1" dirty="0">
                <a:effectLst/>
              </a:rPr>
              <a:t>.</a:t>
            </a:r>
            <a:r>
              <a:rPr lang="en-GB" sz="2400" i="1" dirty="0">
                <a:effectLst/>
              </a:rPr>
              <a:t>”</a:t>
            </a:r>
            <a:br>
              <a:rPr lang="en-GB" sz="2400" i="1" dirty="0">
                <a:effectLst/>
              </a:rPr>
            </a:br>
            <a:br>
              <a:rPr lang="en-GB" sz="2400" i="1" dirty="0">
                <a:effectLst/>
              </a:rPr>
            </a:br>
            <a:r>
              <a:rPr lang="en-GB" sz="1800" i="1" dirty="0">
                <a:effectLst/>
              </a:rPr>
              <a:t>- The FAIR Guiding Principles for scientific data management and stewardship, Scientific Data (2016), </a:t>
            </a:r>
            <a:r>
              <a:rPr lang="en-GB" sz="1800" i="1" u="sng" dirty="0">
                <a:effectLst/>
                <a:hlinkClick r:id="rId2"/>
              </a:rPr>
              <a:t>https://doi.org/10.1038/sdata.2016.18</a:t>
            </a:r>
            <a:r>
              <a:rPr lang="en-GB" sz="1800" dirty="0">
                <a:effectLst/>
              </a:rPr>
              <a:t> </a:t>
            </a:r>
            <a:endParaRPr lang="en-US" sz="1800" i="1" dirty="0"/>
          </a:p>
        </p:txBody>
      </p:sp>
      <p:pic>
        <p:nvPicPr>
          <p:cNvPr id="4" name="Picture 3"/>
          <p:cNvPicPr>
            <a:picLocks noChangeAspect="1"/>
          </p:cNvPicPr>
          <p:nvPr/>
        </p:nvPicPr>
        <p:blipFill>
          <a:blip r:embed="rId3"/>
          <a:stretch>
            <a:fillRect/>
          </a:stretch>
        </p:blipFill>
        <p:spPr>
          <a:xfrm>
            <a:off x="8031484" y="4698330"/>
            <a:ext cx="1117600" cy="393700"/>
          </a:xfrm>
          <a:prstGeom prst="rect">
            <a:avLst/>
          </a:prstGeom>
        </p:spPr>
      </p:pic>
    </p:spTree>
    <p:extLst>
      <p:ext uri="{BB962C8B-B14F-4D97-AF65-F5344CB8AC3E}">
        <p14:creationId xmlns:p14="http://schemas.microsoft.com/office/powerpoint/2010/main" val="246072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7C865-87CD-D542-BED8-6ECB4E1342B0}"/>
              </a:ext>
            </a:extLst>
          </p:cNvPr>
          <p:cNvSpPr>
            <a:spLocks noGrp="1"/>
          </p:cNvSpPr>
          <p:nvPr>
            <p:ph type="title"/>
          </p:nvPr>
        </p:nvSpPr>
        <p:spPr/>
        <p:txBody>
          <a:bodyPr/>
          <a:lstStyle/>
          <a:p>
            <a:r>
              <a:rPr lang="en-US" dirty="0"/>
              <a:t>What is FAIR</a:t>
            </a:r>
          </a:p>
        </p:txBody>
      </p:sp>
      <p:sp>
        <p:nvSpPr>
          <p:cNvPr id="4" name="Content Placeholder 3">
            <a:extLst>
              <a:ext uri="{FF2B5EF4-FFF2-40B4-BE49-F238E27FC236}">
                <a16:creationId xmlns:a16="http://schemas.microsoft.com/office/drawing/2014/main" id="{73699C2F-07FA-1D47-BA4C-EB4D6A9A909E}"/>
              </a:ext>
            </a:extLst>
          </p:cNvPr>
          <p:cNvSpPr>
            <a:spLocks noGrp="1"/>
          </p:cNvSpPr>
          <p:nvPr>
            <p:ph idx="1"/>
          </p:nvPr>
        </p:nvSpPr>
        <p:spPr/>
        <p:txBody>
          <a:bodyPr/>
          <a:lstStyle/>
          <a:p>
            <a:pPr fontAlgn="base"/>
            <a:r>
              <a:rPr lang="en-GB" sz="2400" b="1" dirty="0"/>
              <a:t>Findable:</a:t>
            </a:r>
            <a:r>
              <a:rPr lang="en-GB" sz="2400" dirty="0"/>
              <a:t> Easy to </a:t>
            </a:r>
            <a:r>
              <a:rPr lang="en-GB" sz="2400" dirty="0">
                <a:solidFill>
                  <a:srgbClr val="FF0000"/>
                </a:solidFill>
              </a:rPr>
              <a:t>locate</a:t>
            </a:r>
            <a:r>
              <a:rPr lang="en-GB" sz="2400" dirty="0"/>
              <a:t>, using a unique and persistent </a:t>
            </a:r>
            <a:r>
              <a:rPr lang="en-GB" sz="2400" dirty="0">
                <a:solidFill>
                  <a:srgbClr val="FF0000"/>
                </a:solidFill>
              </a:rPr>
              <a:t>identifier</a:t>
            </a:r>
            <a:r>
              <a:rPr lang="en-GB" sz="2400" dirty="0"/>
              <a:t>. Descriptive metadata to enable </a:t>
            </a:r>
            <a:r>
              <a:rPr lang="en-GB" sz="2400" dirty="0">
                <a:solidFill>
                  <a:srgbClr val="FF0000"/>
                </a:solidFill>
              </a:rPr>
              <a:t>discovery</a:t>
            </a:r>
            <a:r>
              <a:rPr lang="en-GB" sz="2400" dirty="0"/>
              <a:t>.</a:t>
            </a:r>
          </a:p>
          <a:p>
            <a:pPr fontAlgn="base"/>
            <a:r>
              <a:rPr lang="en-GB" sz="2400" b="1" dirty="0"/>
              <a:t>Accessible:</a:t>
            </a:r>
            <a:r>
              <a:rPr lang="en-GB" sz="2400" dirty="0"/>
              <a:t> Easily </a:t>
            </a:r>
            <a:r>
              <a:rPr lang="en-GB" sz="2400" dirty="0">
                <a:solidFill>
                  <a:srgbClr val="FF0000"/>
                </a:solidFill>
              </a:rPr>
              <a:t>retrieved</a:t>
            </a:r>
            <a:r>
              <a:rPr lang="en-GB" sz="2400" dirty="0"/>
              <a:t> by machines and humans using standard protocols, with metadata </a:t>
            </a:r>
            <a:r>
              <a:rPr lang="en-GB" sz="2400" dirty="0">
                <a:solidFill>
                  <a:srgbClr val="FF0000"/>
                </a:solidFill>
              </a:rPr>
              <a:t>archived</a:t>
            </a:r>
            <a:r>
              <a:rPr lang="en-GB" sz="2400" dirty="0"/>
              <a:t> long-term.</a:t>
            </a:r>
          </a:p>
          <a:p>
            <a:pPr fontAlgn="base"/>
            <a:r>
              <a:rPr lang="en-GB" sz="2400" b="1" dirty="0"/>
              <a:t>Interoperable:</a:t>
            </a:r>
            <a:r>
              <a:rPr lang="en-GB" sz="2400" dirty="0"/>
              <a:t> Available in formats that can be </a:t>
            </a:r>
            <a:r>
              <a:rPr lang="en-GB" sz="2400" dirty="0">
                <a:solidFill>
                  <a:srgbClr val="FF0000"/>
                </a:solidFill>
              </a:rPr>
              <a:t>exchanged</a:t>
            </a:r>
            <a:r>
              <a:rPr lang="en-GB" sz="2400" dirty="0"/>
              <a:t>, </a:t>
            </a:r>
            <a:r>
              <a:rPr lang="en-GB" sz="2400" dirty="0">
                <a:solidFill>
                  <a:srgbClr val="FF0000"/>
                </a:solidFill>
              </a:rPr>
              <a:t>interpreted</a:t>
            </a:r>
            <a:r>
              <a:rPr lang="en-GB" sz="2400" dirty="0"/>
              <a:t> and </a:t>
            </a:r>
            <a:r>
              <a:rPr lang="en-GB" sz="2400" dirty="0">
                <a:solidFill>
                  <a:srgbClr val="FF0000"/>
                </a:solidFill>
              </a:rPr>
              <a:t>combined</a:t>
            </a:r>
            <a:r>
              <a:rPr lang="en-GB" sz="2400" dirty="0"/>
              <a:t>, including metadata.</a:t>
            </a:r>
          </a:p>
          <a:p>
            <a:r>
              <a:rPr lang="en-GB" sz="2400" b="1" dirty="0"/>
              <a:t>Reusable:</a:t>
            </a:r>
            <a:r>
              <a:rPr lang="en-GB" sz="2400" dirty="0"/>
              <a:t> Metadata ensures </a:t>
            </a:r>
            <a:r>
              <a:rPr lang="en-GB" sz="2400" dirty="0">
                <a:solidFill>
                  <a:srgbClr val="FF0000"/>
                </a:solidFill>
              </a:rPr>
              <a:t>re-use</a:t>
            </a:r>
            <a:r>
              <a:rPr lang="en-GB" sz="2400" dirty="0"/>
              <a:t> for future research, with clear </a:t>
            </a:r>
            <a:r>
              <a:rPr lang="en-GB" sz="2400" dirty="0">
                <a:solidFill>
                  <a:srgbClr val="FF0000"/>
                </a:solidFill>
              </a:rPr>
              <a:t>license</a:t>
            </a:r>
            <a:r>
              <a:rPr lang="en-GB" sz="2400" dirty="0"/>
              <a:t> and </a:t>
            </a:r>
            <a:r>
              <a:rPr lang="en-GB" sz="2400" dirty="0">
                <a:solidFill>
                  <a:srgbClr val="FF0000"/>
                </a:solidFill>
              </a:rPr>
              <a:t>provenance</a:t>
            </a:r>
            <a:r>
              <a:rPr lang="en-GB" sz="2400" dirty="0"/>
              <a:t>, following </a:t>
            </a:r>
            <a:r>
              <a:rPr lang="en-GB" sz="2400" dirty="0">
                <a:solidFill>
                  <a:srgbClr val="FF0000"/>
                </a:solidFill>
              </a:rPr>
              <a:t>community standards</a:t>
            </a:r>
            <a:r>
              <a:rPr lang="en-GB" sz="2400" dirty="0"/>
              <a:t>.</a:t>
            </a:r>
          </a:p>
        </p:txBody>
      </p:sp>
      <p:sp>
        <p:nvSpPr>
          <p:cNvPr id="5" name="Rectangle 4">
            <a:extLst>
              <a:ext uri="{FF2B5EF4-FFF2-40B4-BE49-F238E27FC236}">
                <a16:creationId xmlns:a16="http://schemas.microsoft.com/office/drawing/2014/main" id="{800B479B-F123-3E4D-837D-5CC9880E0288}"/>
              </a:ext>
            </a:extLst>
          </p:cNvPr>
          <p:cNvSpPr/>
          <p:nvPr/>
        </p:nvSpPr>
        <p:spPr>
          <a:xfrm>
            <a:off x="0" y="4444513"/>
            <a:ext cx="4572000" cy="1200329"/>
          </a:xfrm>
          <a:prstGeom prst="rect">
            <a:avLst/>
          </a:prstGeom>
        </p:spPr>
        <p:txBody>
          <a:bodyPr>
            <a:spAutoFit/>
          </a:bodyPr>
          <a:lstStyle/>
          <a:p>
            <a:r>
              <a:rPr lang="en-GB" sz="1200" dirty="0">
                <a:solidFill>
                  <a:srgbClr val="000000"/>
                </a:solidFill>
              </a:rPr>
              <a:t>Adapted from: The FAIR Data Principles for Research Data</a:t>
            </a:r>
            <a:endParaRPr lang="en-GB" sz="1200" dirty="0"/>
          </a:p>
          <a:p>
            <a:r>
              <a:rPr lang="en-GB" sz="1200" i="1" u="sng" dirty="0">
                <a:solidFill>
                  <a:srgbClr val="0097A7"/>
                </a:solidFill>
                <a:hlinkClick r:id="rId2"/>
              </a:rPr>
              <a:t>https://blogs.tib.eu/wp/tib/2017/09/12/</a:t>
            </a:r>
            <a:br>
              <a:rPr lang="en-GB" sz="1200" i="1" u="sng" dirty="0">
                <a:solidFill>
                  <a:srgbClr val="0097A7"/>
                </a:solidFill>
                <a:hlinkClick r:id="rId2"/>
              </a:rPr>
            </a:br>
            <a:r>
              <a:rPr lang="en-GB" sz="1200" i="1" u="sng" dirty="0">
                <a:solidFill>
                  <a:srgbClr val="0097A7"/>
                </a:solidFill>
                <a:hlinkClick r:id="rId2"/>
              </a:rPr>
              <a:t>the-fair-data-principles-for-research-data/</a:t>
            </a:r>
            <a:r>
              <a:rPr lang="en-GB" sz="1200" i="1" dirty="0">
                <a:solidFill>
                  <a:srgbClr val="000000"/>
                </a:solidFill>
              </a:rPr>
              <a:t> </a:t>
            </a:r>
            <a:endParaRPr lang="en-GB" sz="1200" dirty="0"/>
          </a:p>
          <a:p>
            <a:br>
              <a:rPr lang="en-GB" dirty="0"/>
            </a:br>
            <a:endParaRPr lang="en-US" dirty="0"/>
          </a:p>
        </p:txBody>
      </p:sp>
      <p:pic>
        <p:nvPicPr>
          <p:cNvPr id="6" name="Picture 5">
            <a:extLst>
              <a:ext uri="{FF2B5EF4-FFF2-40B4-BE49-F238E27FC236}">
                <a16:creationId xmlns:a16="http://schemas.microsoft.com/office/drawing/2014/main" id="{45679B1D-6655-B447-B913-985619B2DFCC}"/>
              </a:ext>
            </a:extLst>
          </p:cNvPr>
          <p:cNvPicPr>
            <a:picLocks noChangeAspect="1"/>
          </p:cNvPicPr>
          <p:nvPr/>
        </p:nvPicPr>
        <p:blipFill>
          <a:blip r:embed="rId3"/>
          <a:stretch>
            <a:fillRect/>
          </a:stretch>
        </p:blipFill>
        <p:spPr>
          <a:xfrm>
            <a:off x="8031484" y="4698330"/>
            <a:ext cx="1117600" cy="393700"/>
          </a:xfrm>
          <a:prstGeom prst="rect">
            <a:avLst/>
          </a:prstGeom>
        </p:spPr>
      </p:pic>
    </p:spTree>
    <p:extLst>
      <p:ext uri="{BB962C8B-B14F-4D97-AF65-F5344CB8AC3E}">
        <p14:creationId xmlns:p14="http://schemas.microsoft.com/office/powerpoint/2010/main" val="71478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0CE7-9B3A-224E-AC0A-C2EFB08DD523}"/>
              </a:ext>
            </a:extLst>
          </p:cNvPr>
          <p:cNvSpPr>
            <a:spLocks noGrp="1"/>
          </p:cNvSpPr>
          <p:nvPr>
            <p:ph type="title"/>
          </p:nvPr>
        </p:nvSpPr>
        <p:spPr/>
        <p:txBody>
          <a:bodyPr/>
          <a:lstStyle/>
          <a:p>
            <a:r>
              <a:rPr lang="en-US" dirty="0"/>
              <a:t>FAIR Data Principles</a:t>
            </a:r>
          </a:p>
        </p:txBody>
      </p:sp>
      <p:sp>
        <p:nvSpPr>
          <p:cNvPr id="3" name="Content Placeholder 2">
            <a:extLst>
              <a:ext uri="{FF2B5EF4-FFF2-40B4-BE49-F238E27FC236}">
                <a16:creationId xmlns:a16="http://schemas.microsoft.com/office/drawing/2014/main" id="{56453227-FE2C-6348-B2C2-9BDAA67BFCAC}"/>
              </a:ext>
            </a:extLst>
          </p:cNvPr>
          <p:cNvSpPr>
            <a:spLocks noGrp="1"/>
          </p:cNvSpPr>
          <p:nvPr>
            <p:ph idx="1"/>
          </p:nvPr>
        </p:nvSpPr>
        <p:spPr>
          <a:xfrm>
            <a:off x="333378" y="1200150"/>
            <a:ext cx="8353425" cy="3531839"/>
          </a:xfrm>
        </p:spPr>
        <p:txBody>
          <a:bodyPr numCol="2" spcCol="72000"/>
          <a:lstStyle/>
          <a:p>
            <a:pPr marL="0" indent="0">
              <a:buNone/>
            </a:pPr>
            <a:r>
              <a:rPr lang="en-GB" sz="1200" dirty="0"/>
              <a:t>FINDABLE:</a:t>
            </a:r>
          </a:p>
          <a:p>
            <a:pPr fontAlgn="base"/>
            <a:r>
              <a:rPr lang="en-GB" sz="1200" dirty="0"/>
              <a:t>F1. (meta)data are assigned a globally unique and persistent identifier.</a:t>
            </a:r>
          </a:p>
          <a:p>
            <a:pPr fontAlgn="base"/>
            <a:r>
              <a:rPr lang="en-GB" sz="1200" dirty="0"/>
              <a:t>F2. data are described with rich metadata.</a:t>
            </a:r>
          </a:p>
          <a:p>
            <a:pPr fontAlgn="base"/>
            <a:r>
              <a:rPr lang="en-GB" sz="1200" dirty="0"/>
              <a:t>F3. metadata clearly and explicitly include the identifier of the data it describes.</a:t>
            </a:r>
          </a:p>
          <a:p>
            <a:pPr fontAlgn="base"/>
            <a:r>
              <a:rPr lang="en-GB" sz="1200" dirty="0"/>
              <a:t>F4. (meta)data are registered or indexed in a searchable resource.</a:t>
            </a:r>
          </a:p>
          <a:p>
            <a:pPr marL="0" indent="0">
              <a:buNone/>
            </a:pPr>
            <a:r>
              <a:rPr lang="en-GB" sz="1200" dirty="0"/>
              <a:t>ACCESSIBLE:</a:t>
            </a:r>
          </a:p>
          <a:p>
            <a:pPr fontAlgn="base"/>
            <a:r>
              <a:rPr lang="en-GB" sz="1200" dirty="0"/>
              <a:t>A1  (meta)data are retrievable by their identifier using a standardized communications protocol.</a:t>
            </a:r>
          </a:p>
          <a:p>
            <a:pPr lvl="1" fontAlgn="base"/>
            <a:r>
              <a:rPr lang="en-GB" sz="1200" dirty="0"/>
              <a:t>A1.1 the protocol is open, free, and universally implementable.</a:t>
            </a:r>
          </a:p>
          <a:p>
            <a:pPr lvl="1" fontAlgn="base"/>
            <a:r>
              <a:rPr lang="en-GB" sz="1200" dirty="0"/>
              <a:t>A1.2 the protocol</a:t>
            </a:r>
            <a:r>
              <a:rPr lang="en-GB" sz="1200" u="sng" dirty="0"/>
              <a:t> </a:t>
            </a:r>
            <a:r>
              <a:rPr lang="en-GB" sz="1200" dirty="0"/>
              <a:t>allows for an authentication and authorization procedure, where necessary.</a:t>
            </a:r>
          </a:p>
          <a:p>
            <a:pPr fontAlgn="base"/>
            <a:r>
              <a:rPr lang="en-GB" sz="1200" dirty="0"/>
              <a:t>A2 metadata are accessible, even when the data are no longer available.</a:t>
            </a:r>
          </a:p>
          <a:p>
            <a:pPr marL="0" indent="0">
              <a:buNone/>
            </a:pPr>
            <a:r>
              <a:rPr lang="en-GB" sz="1200" dirty="0"/>
              <a:t>INTEROPERABLE:</a:t>
            </a:r>
          </a:p>
          <a:p>
            <a:pPr fontAlgn="base"/>
            <a:r>
              <a:rPr lang="en-GB" sz="1200" dirty="0"/>
              <a:t>I1. metadata use a formal, accessible, shared, and broadly applicable language for knowledge representation.</a:t>
            </a:r>
          </a:p>
          <a:p>
            <a:pPr fontAlgn="base"/>
            <a:r>
              <a:rPr lang="en-GB" sz="1200" dirty="0"/>
              <a:t>I2. metadata use vocabularies that follow FAIR principles.</a:t>
            </a:r>
          </a:p>
          <a:p>
            <a:pPr fontAlgn="base"/>
            <a:r>
              <a:rPr lang="en-GB" sz="1200" dirty="0"/>
              <a:t>I3. metadata include qualified references to other metadata.</a:t>
            </a:r>
          </a:p>
          <a:p>
            <a:pPr marL="0" indent="0">
              <a:buNone/>
            </a:pPr>
            <a:r>
              <a:rPr lang="en-GB" sz="1200" dirty="0"/>
              <a:t>REUSABLE:</a:t>
            </a:r>
          </a:p>
          <a:p>
            <a:pPr fontAlgn="base"/>
            <a:r>
              <a:rPr lang="en-GB" sz="1200" dirty="0"/>
              <a:t>R1. metadata are richly described with a plurality of accurate and relevant attributes.</a:t>
            </a:r>
          </a:p>
          <a:p>
            <a:pPr lvl="1" fontAlgn="base"/>
            <a:r>
              <a:rPr lang="en-GB" sz="1200" dirty="0"/>
              <a:t>R1.1. metadata are released with a clear and accessible data usage license.</a:t>
            </a:r>
          </a:p>
          <a:p>
            <a:pPr lvl="1" fontAlgn="base"/>
            <a:r>
              <a:rPr lang="en-GB" sz="1200" dirty="0"/>
              <a:t>R1.2. metadata are associated with detailed provenance.</a:t>
            </a:r>
          </a:p>
          <a:p>
            <a:pPr lvl="1" fontAlgn="base"/>
            <a:r>
              <a:rPr lang="en-GB" sz="1200" dirty="0"/>
              <a:t>R1.3. metadata meet domain-relevant community standards.</a:t>
            </a:r>
          </a:p>
          <a:p>
            <a:endParaRPr lang="en-US" sz="1200" dirty="0"/>
          </a:p>
        </p:txBody>
      </p:sp>
      <p:sp>
        <p:nvSpPr>
          <p:cNvPr id="4" name="TextBox 3">
            <a:extLst>
              <a:ext uri="{FF2B5EF4-FFF2-40B4-BE49-F238E27FC236}">
                <a16:creationId xmlns:a16="http://schemas.microsoft.com/office/drawing/2014/main" id="{627088B4-7C62-2540-9CA4-B27561E6C1B3}"/>
              </a:ext>
            </a:extLst>
          </p:cNvPr>
          <p:cNvSpPr txBox="1"/>
          <p:nvPr/>
        </p:nvSpPr>
        <p:spPr>
          <a:xfrm>
            <a:off x="4510090" y="4301683"/>
            <a:ext cx="3554435" cy="646331"/>
          </a:xfrm>
          <a:prstGeom prst="rect">
            <a:avLst/>
          </a:prstGeom>
          <a:noFill/>
        </p:spPr>
        <p:txBody>
          <a:bodyPr wrap="none" rtlCol="0">
            <a:spAutoFit/>
          </a:bodyPr>
          <a:lstStyle/>
          <a:p>
            <a:r>
              <a:rPr lang="en-GB" sz="1200" i="1" dirty="0"/>
              <a:t>The FAIR Guiding Principles for scientific data </a:t>
            </a:r>
            <a:br>
              <a:rPr lang="en-GB" sz="1200" i="1" dirty="0"/>
            </a:br>
            <a:r>
              <a:rPr lang="en-GB" sz="1200" i="1" dirty="0"/>
              <a:t>management and stewardship, Scientific Data (2016), </a:t>
            </a:r>
          </a:p>
          <a:p>
            <a:r>
              <a:rPr lang="en-GB" sz="1200" i="1" u="sng" dirty="0">
                <a:hlinkClick r:id="rId3"/>
              </a:rPr>
              <a:t>https://doi.org/10.1038/sdata.2016.18</a:t>
            </a:r>
            <a:r>
              <a:rPr lang="en-GB" sz="1200" dirty="0"/>
              <a:t> </a:t>
            </a:r>
          </a:p>
        </p:txBody>
      </p:sp>
      <p:pic>
        <p:nvPicPr>
          <p:cNvPr id="5" name="Picture 4">
            <a:extLst>
              <a:ext uri="{FF2B5EF4-FFF2-40B4-BE49-F238E27FC236}">
                <a16:creationId xmlns:a16="http://schemas.microsoft.com/office/drawing/2014/main" id="{F7B990FE-0A93-D84D-9F61-526865740118}"/>
              </a:ext>
            </a:extLst>
          </p:cNvPr>
          <p:cNvPicPr>
            <a:picLocks noChangeAspect="1"/>
          </p:cNvPicPr>
          <p:nvPr/>
        </p:nvPicPr>
        <p:blipFill>
          <a:blip r:embed="rId4"/>
          <a:stretch>
            <a:fillRect/>
          </a:stretch>
        </p:blipFill>
        <p:spPr>
          <a:xfrm>
            <a:off x="8031484" y="4698330"/>
            <a:ext cx="1117600" cy="393700"/>
          </a:xfrm>
          <a:prstGeom prst="rect">
            <a:avLst/>
          </a:prstGeom>
        </p:spPr>
      </p:pic>
    </p:spTree>
    <p:extLst>
      <p:ext uri="{BB962C8B-B14F-4D97-AF65-F5344CB8AC3E}">
        <p14:creationId xmlns:p14="http://schemas.microsoft.com/office/powerpoint/2010/main" val="67435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AB90-8B66-3A4C-8035-6A73D7B67635}"/>
              </a:ext>
            </a:extLst>
          </p:cNvPr>
          <p:cNvSpPr>
            <a:spLocks noGrp="1"/>
          </p:cNvSpPr>
          <p:nvPr>
            <p:ph type="title"/>
          </p:nvPr>
        </p:nvSpPr>
        <p:spPr/>
        <p:txBody>
          <a:bodyPr/>
          <a:lstStyle/>
          <a:p>
            <a:r>
              <a:rPr lang="en-US" dirty="0"/>
              <a:t>Making software FAIR</a:t>
            </a:r>
          </a:p>
        </p:txBody>
      </p:sp>
      <p:sp>
        <p:nvSpPr>
          <p:cNvPr id="3" name="Content Placeholder 2">
            <a:extLst>
              <a:ext uri="{FF2B5EF4-FFF2-40B4-BE49-F238E27FC236}">
                <a16:creationId xmlns:a16="http://schemas.microsoft.com/office/drawing/2014/main" id="{2E5B6288-D126-1D4F-AB87-279E4022C453}"/>
              </a:ext>
            </a:extLst>
          </p:cNvPr>
          <p:cNvSpPr>
            <a:spLocks noGrp="1"/>
          </p:cNvSpPr>
          <p:nvPr>
            <p:ph idx="1"/>
          </p:nvPr>
        </p:nvSpPr>
        <p:spPr/>
        <p:txBody>
          <a:bodyPr>
            <a:normAutofit fontScale="92500" lnSpcReduction="10000"/>
          </a:bodyPr>
          <a:lstStyle/>
          <a:p>
            <a:r>
              <a:rPr lang="en-GB" sz="2400" dirty="0"/>
              <a:t>“All scholarly digital research objects—from data to analytical pipelines—benefit from application of these principles, since all components of the research process must be available to ensure transparency, reproducibility, and reusability.”</a:t>
            </a:r>
          </a:p>
          <a:p>
            <a:pPr lvl="1"/>
            <a:r>
              <a:rPr lang="en-GB" sz="2000" dirty="0"/>
              <a:t>FAIR Guiding Principles (2016), </a:t>
            </a:r>
            <a:r>
              <a:rPr lang="en-GB" sz="2000" dirty="0">
                <a:hlinkClick r:id="rId3"/>
              </a:rPr>
              <a:t>https://doi.org/10.1038/sdata.2016.18</a:t>
            </a:r>
            <a:r>
              <a:rPr lang="en-GB" sz="2000" dirty="0"/>
              <a:t>  </a:t>
            </a:r>
          </a:p>
          <a:p>
            <a:r>
              <a:rPr lang="en-GB" sz="2400" dirty="0"/>
              <a:t>How might we apply FAIR </a:t>
            </a:r>
            <a:r>
              <a:rPr lang="en-GB" sz="2400" i="1" dirty="0"/>
              <a:t>“broadly to all objects (including metadata, identifiers, software and DMPs) that are essential to the practice of research”</a:t>
            </a:r>
            <a:r>
              <a:rPr lang="en-GB" sz="2400" dirty="0"/>
              <a:t> and ensure that </a:t>
            </a:r>
            <a:r>
              <a:rPr lang="en-GB" sz="2400" i="1" dirty="0"/>
              <a:t>“guidelines for the implementation of FAIR in relation to [code] should be developed and followed”?</a:t>
            </a:r>
            <a:endParaRPr lang="en-GB" sz="2400" dirty="0"/>
          </a:p>
          <a:p>
            <a:pPr lvl="1" fontAlgn="base"/>
            <a:r>
              <a:rPr lang="en-GB" sz="2000" dirty="0"/>
              <a:t>FAIR Data Action Plan (2018), </a:t>
            </a:r>
            <a:r>
              <a:rPr lang="en-GB" sz="2000" dirty="0">
                <a:hlinkClick r:id="rId4"/>
              </a:rPr>
              <a:t>https://doi.org/10.5281/zenodo.1285290</a:t>
            </a:r>
            <a:r>
              <a:rPr lang="en-GB" sz="2000" dirty="0"/>
              <a:t>  </a:t>
            </a:r>
            <a:endParaRPr lang="en-US" sz="2400" dirty="0"/>
          </a:p>
        </p:txBody>
      </p:sp>
      <p:pic>
        <p:nvPicPr>
          <p:cNvPr id="4" name="Picture 3">
            <a:extLst>
              <a:ext uri="{FF2B5EF4-FFF2-40B4-BE49-F238E27FC236}">
                <a16:creationId xmlns:a16="http://schemas.microsoft.com/office/drawing/2014/main" id="{E73F3D1E-B0DA-314F-B438-87FAE07D06CA}"/>
              </a:ext>
            </a:extLst>
          </p:cNvPr>
          <p:cNvPicPr>
            <a:picLocks noChangeAspect="1"/>
          </p:cNvPicPr>
          <p:nvPr/>
        </p:nvPicPr>
        <p:blipFill>
          <a:blip r:embed="rId5"/>
          <a:stretch>
            <a:fillRect/>
          </a:stretch>
        </p:blipFill>
        <p:spPr>
          <a:xfrm>
            <a:off x="8031484" y="4698330"/>
            <a:ext cx="1117600" cy="393700"/>
          </a:xfrm>
          <a:prstGeom prst="rect">
            <a:avLst/>
          </a:prstGeom>
        </p:spPr>
      </p:pic>
      <p:sp>
        <p:nvSpPr>
          <p:cNvPr id="5" name="TextBox 4">
            <a:extLst>
              <a:ext uri="{FF2B5EF4-FFF2-40B4-BE49-F238E27FC236}">
                <a16:creationId xmlns:a16="http://schemas.microsoft.com/office/drawing/2014/main" id="{C248345F-08EE-6C48-9F40-397AA4FF7C92}"/>
              </a:ext>
            </a:extLst>
          </p:cNvPr>
          <p:cNvSpPr txBox="1"/>
          <p:nvPr/>
        </p:nvSpPr>
        <p:spPr>
          <a:xfrm>
            <a:off x="0" y="4825484"/>
            <a:ext cx="3127779" cy="338554"/>
          </a:xfrm>
          <a:prstGeom prst="rect">
            <a:avLst/>
          </a:prstGeom>
          <a:noFill/>
        </p:spPr>
        <p:txBody>
          <a:bodyPr wrap="none" rtlCol="0">
            <a:spAutoFit/>
          </a:bodyPr>
          <a:lstStyle/>
          <a:p>
            <a:r>
              <a:rPr lang="en-US" sz="1600" i="1" dirty="0"/>
              <a:t>DOI: </a:t>
            </a:r>
            <a:r>
              <a:rPr lang="it-IT" sz="1600" i="1" dirty="0"/>
              <a:t>10.6084/m9.figshare.7449239</a:t>
            </a:r>
            <a:endParaRPr lang="en-US" sz="1600" dirty="0"/>
          </a:p>
        </p:txBody>
      </p:sp>
    </p:spTree>
    <p:extLst>
      <p:ext uri="{BB962C8B-B14F-4D97-AF65-F5344CB8AC3E}">
        <p14:creationId xmlns:p14="http://schemas.microsoft.com/office/powerpoint/2010/main" val="309867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6F31-7178-DC42-A3E9-868607AF5274}"/>
              </a:ext>
            </a:extLst>
          </p:cNvPr>
          <p:cNvSpPr>
            <a:spLocks noGrp="1"/>
          </p:cNvSpPr>
          <p:nvPr>
            <p:ph type="title"/>
          </p:nvPr>
        </p:nvSpPr>
        <p:spPr/>
        <p:txBody>
          <a:bodyPr/>
          <a:lstStyle/>
          <a:p>
            <a:r>
              <a:rPr lang="en-US" dirty="0"/>
              <a:t>Findable and Accessible</a:t>
            </a:r>
          </a:p>
        </p:txBody>
      </p:sp>
      <p:sp>
        <p:nvSpPr>
          <p:cNvPr id="3" name="Content Placeholder 2">
            <a:extLst>
              <a:ext uri="{FF2B5EF4-FFF2-40B4-BE49-F238E27FC236}">
                <a16:creationId xmlns:a16="http://schemas.microsoft.com/office/drawing/2014/main" id="{09010D34-7FD4-EE4F-AB1A-8241A35A6DCE}"/>
              </a:ext>
            </a:extLst>
          </p:cNvPr>
          <p:cNvSpPr>
            <a:spLocks noGrp="1"/>
          </p:cNvSpPr>
          <p:nvPr>
            <p:ph idx="1"/>
          </p:nvPr>
        </p:nvSpPr>
        <p:spPr/>
        <p:txBody>
          <a:bodyPr>
            <a:normAutofit fontScale="77500" lnSpcReduction="20000"/>
          </a:bodyPr>
          <a:lstStyle/>
          <a:p>
            <a:r>
              <a:rPr lang="en-US" dirty="0"/>
              <a:t>Software can be easily assigned persistent and unique identifiers, for products and versions</a:t>
            </a:r>
          </a:p>
          <a:p>
            <a:pPr lvl="1"/>
            <a:r>
              <a:rPr lang="en-US" dirty="0"/>
              <a:t>E.g. by depositing source code in repository like </a:t>
            </a:r>
            <a:r>
              <a:rPr lang="en-US" dirty="0" err="1"/>
              <a:t>Zenodo</a:t>
            </a:r>
            <a:r>
              <a:rPr lang="en-US" dirty="0"/>
              <a:t> to get a DOI but also PURLs, handles</a:t>
            </a:r>
          </a:p>
          <a:p>
            <a:r>
              <a:rPr lang="en-US" dirty="0"/>
              <a:t>Many metadata formats for describing software exist</a:t>
            </a:r>
          </a:p>
          <a:p>
            <a:pPr lvl="1"/>
            <a:r>
              <a:rPr lang="en-US" dirty="0"/>
              <a:t>Including community standards and crosswalks like </a:t>
            </a:r>
            <a:r>
              <a:rPr lang="en-US" dirty="0" err="1"/>
              <a:t>CodeMeta</a:t>
            </a:r>
            <a:endParaRPr lang="en-US" dirty="0"/>
          </a:p>
          <a:p>
            <a:r>
              <a:rPr lang="en-US" dirty="0"/>
              <a:t>Well understood APIs for searching and retrieving software from code repositories, digital repositories, package / library archives</a:t>
            </a:r>
          </a:p>
          <a:p>
            <a:pPr lvl="1"/>
            <a:r>
              <a:rPr lang="en-US" dirty="0"/>
              <a:t>With metadata archived long-term in some of them</a:t>
            </a:r>
          </a:p>
        </p:txBody>
      </p:sp>
      <p:pic>
        <p:nvPicPr>
          <p:cNvPr id="4" name="Picture 3">
            <a:extLst>
              <a:ext uri="{FF2B5EF4-FFF2-40B4-BE49-F238E27FC236}">
                <a16:creationId xmlns:a16="http://schemas.microsoft.com/office/drawing/2014/main" id="{1EC24CEA-C7C7-E34B-8B9B-90CA56592597}"/>
              </a:ext>
            </a:extLst>
          </p:cNvPr>
          <p:cNvPicPr>
            <a:picLocks noChangeAspect="1"/>
          </p:cNvPicPr>
          <p:nvPr/>
        </p:nvPicPr>
        <p:blipFill>
          <a:blip r:embed="rId2"/>
          <a:stretch>
            <a:fillRect/>
          </a:stretch>
        </p:blipFill>
        <p:spPr>
          <a:xfrm>
            <a:off x="8031484" y="4698330"/>
            <a:ext cx="1117600" cy="393700"/>
          </a:xfrm>
          <a:prstGeom prst="rect">
            <a:avLst/>
          </a:prstGeom>
        </p:spPr>
      </p:pic>
      <p:sp>
        <p:nvSpPr>
          <p:cNvPr id="5" name="TextBox 4">
            <a:extLst>
              <a:ext uri="{FF2B5EF4-FFF2-40B4-BE49-F238E27FC236}">
                <a16:creationId xmlns:a16="http://schemas.microsoft.com/office/drawing/2014/main" id="{ED765DD8-7995-4245-9DDA-C79E4FEAA439}"/>
              </a:ext>
            </a:extLst>
          </p:cNvPr>
          <p:cNvSpPr txBox="1"/>
          <p:nvPr/>
        </p:nvSpPr>
        <p:spPr>
          <a:xfrm>
            <a:off x="0" y="4825484"/>
            <a:ext cx="3127779" cy="338554"/>
          </a:xfrm>
          <a:prstGeom prst="rect">
            <a:avLst/>
          </a:prstGeom>
          <a:noFill/>
        </p:spPr>
        <p:txBody>
          <a:bodyPr wrap="none" rtlCol="0">
            <a:spAutoFit/>
          </a:bodyPr>
          <a:lstStyle/>
          <a:p>
            <a:r>
              <a:rPr lang="en-US" sz="1600" i="1" dirty="0"/>
              <a:t>DOI: </a:t>
            </a:r>
            <a:r>
              <a:rPr lang="it-IT" sz="1600" i="1" dirty="0"/>
              <a:t>10.6084/m9.figshare.7449239</a:t>
            </a:r>
            <a:endParaRPr lang="en-US" sz="1600" dirty="0"/>
          </a:p>
        </p:txBody>
      </p:sp>
    </p:spTree>
    <p:extLst>
      <p:ext uri="{BB962C8B-B14F-4D97-AF65-F5344CB8AC3E}">
        <p14:creationId xmlns:p14="http://schemas.microsoft.com/office/powerpoint/2010/main" val="269101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2684-174B-694A-8B6D-57C9A83F9CA4}"/>
              </a:ext>
            </a:extLst>
          </p:cNvPr>
          <p:cNvSpPr>
            <a:spLocks noGrp="1"/>
          </p:cNvSpPr>
          <p:nvPr>
            <p:ph type="title"/>
          </p:nvPr>
        </p:nvSpPr>
        <p:spPr/>
        <p:txBody>
          <a:bodyPr/>
          <a:lstStyle/>
          <a:p>
            <a:r>
              <a:rPr lang="en-US" dirty="0"/>
              <a:t>Interoperable and Reusable</a:t>
            </a:r>
          </a:p>
        </p:txBody>
      </p:sp>
      <p:sp>
        <p:nvSpPr>
          <p:cNvPr id="3" name="Content Placeholder 2">
            <a:extLst>
              <a:ext uri="{FF2B5EF4-FFF2-40B4-BE49-F238E27FC236}">
                <a16:creationId xmlns:a16="http://schemas.microsoft.com/office/drawing/2014/main" id="{A40413BE-1BF4-1945-973D-7281AFE8251F}"/>
              </a:ext>
            </a:extLst>
          </p:cNvPr>
          <p:cNvSpPr>
            <a:spLocks noGrp="1"/>
          </p:cNvSpPr>
          <p:nvPr>
            <p:ph idx="1"/>
          </p:nvPr>
        </p:nvSpPr>
        <p:spPr/>
        <p:txBody>
          <a:bodyPr>
            <a:normAutofit fontScale="92500" lnSpcReduction="20000"/>
          </a:bodyPr>
          <a:lstStyle/>
          <a:p>
            <a:r>
              <a:rPr lang="en-US" dirty="0"/>
              <a:t>Software increasingly interoperable</a:t>
            </a:r>
          </a:p>
          <a:p>
            <a:pPr lvl="1"/>
            <a:r>
              <a:rPr lang="en-US" dirty="0"/>
              <a:t>Use of open, community-standard formats for data</a:t>
            </a:r>
          </a:p>
          <a:p>
            <a:pPr lvl="1"/>
            <a:r>
              <a:rPr lang="en-US" dirty="0"/>
              <a:t>Greater use of platform/plugin architectures</a:t>
            </a:r>
          </a:p>
          <a:p>
            <a:pPr lvl="1"/>
            <a:r>
              <a:rPr lang="en-US" dirty="0"/>
              <a:t>Use of common libraries and package managers</a:t>
            </a:r>
          </a:p>
          <a:p>
            <a:r>
              <a:rPr lang="en-US" dirty="0"/>
              <a:t>Community developed guidance / standards to improve re-use </a:t>
            </a:r>
          </a:p>
          <a:p>
            <a:pPr lvl="1"/>
            <a:r>
              <a:rPr lang="en-US" dirty="0"/>
              <a:t>for documentation, licensing, formats</a:t>
            </a:r>
          </a:p>
          <a:p>
            <a:pPr lvl="1"/>
            <a:r>
              <a:rPr lang="en-US" dirty="0"/>
              <a:t>For software development (improving provenance)</a:t>
            </a:r>
          </a:p>
        </p:txBody>
      </p:sp>
      <p:pic>
        <p:nvPicPr>
          <p:cNvPr id="4" name="Picture 3">
            <a:extLst>
              <a:ext uri="{FF2B5EF4-FFF2-40B4-BE49-F238E27FC236}">
                <a16:creationId xmlns:a16="http://schemas.microsoft.com/office/drawing/2014/main" id="{BDC27F3A-18C1-4040-A90C-88A3AD865CC9}"/>
              </a:ext>
            </a:extLst>
          </p:cNvPr>
          <p:cNvPicPr>
            <a:picLocks noChangeAspect="1"/>
          </p:cNvPicPr>
          <p:nvPr/>
        </p:nvPicPr>
        <p:blipFill>
          <a:blip r:embed="rId2"/>
          <a:stretch>
            <a:fillRect/>
          </a:stretch>
        </p:blipFill>
        <p:spPr>
          <a:xfrm>
            <a:off x="8031484" y="4698330"/>
            <a:ext cx="1117600" cy="393700"/>
          </a:xfrm>
          <a:prstGeom prst="rect">
            <a:avLst/>
          </a:prstGeom>
        </p:spPr>
      </p:pic>
      <p:sp>
        <p:nvSpPr>
          <p:cNvPr id="5" name="TextBox 4">
            <a:extLst>
              <a:ext uri="{FF2B5EF4-FFF2-40B4-BE49-F238E27FC236}">
                <a16:creationId xmlns:a16="http://schemas.microsoft.com/office/drawing/2014/main" id="{02A38BB6-3634-AD40-9BF3-67FAE8C961A5}"/>
              </a:ext>
            </a:extLst>
          </p:cNvPr>
          <p:cNvSpPr txBox="1"/>
          <p:nvPr/>
        </p:nvSpPr>
        <p:spPr>
          <a:xfrm>
            <a:off x="0" y="4825484"/>
            <a:ext cx="3127779" cy="338554"/>
          </a:xfrm>
          <a:prstGeom prst="rect">
            <a:avLst/>
          </a:prstGeom>
          <a:noFill/>
        </p:spPr>
        <p:txBody>
          <a:bodyPr wrap="none" rtlCol="0">
            <a:spAutoFit/>
          </a:bodyPr>
          <a:lstStyle/>
          <a:p>
            <a:r>
              <a:rPr lang="en-US" sz="1600" i="1" dirty="0"/>
              <a:t>DOI: </a:t>
            </a:r>
            <a:r>
              <a:rPr lang="it-IT" sz="1600" i="1" dirty="0"/>
              <a:t>10.6084/m9.figshare.7449239</a:t>
            </a:r>
            <a:endParaRPr lang="en-US" sz="1600" dirty="0"/>
          </a:p>
        </p:txBody>
      </p:sp>
    </p:spTree>
    <p:extLst>
      <p:ext uri="{BB962C8B-B14F-4D97-AF65-F5344CB8AC3E}">
        <p14:creationId xmlns:p14="http://schemas.microsoft.com/office/powerpoint/2010/main" val="391294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020B-F2F9-CC41-9B65-8E503C379CE6}"/>
              </a:ext>
            </a:extLst>
          </p:cNvPr>
          <p:cNvSpPr>
            <a:spLocks noGrp="1"/>
          </p:cNvSpPr>
          <p:nvPr>
            <p:ph type="title"/>
          </p:nvPr>
        </p:nvSpPr>
        <p:spPr/>
        <p:txBody>
          <a:bodyPr/>
          <a:lstStyle/>
          <a:p>
            <a:r>
              <a:rPr lang="en-US" dirty="0"/>
              <a:t>Checklist for FAIR software</a:t>
            </a:r>
          </a:p>
        </p:txBody>
      </p:sp>
      <p:sp>
        <p:nvSpPr>
          <p:cNvPr id="3" name="Content Placeholder 2">
            <a:extLst>
              <a:ext uri="{FF2B5EF4-FFF2-40B4-BE49-F238E27FC236}">
                <a16:creationId xmlns:a16="http://schemas.microsoft.com/office/drawing/2014/main" id="{7AE5BFA2-9C61-B746-925A-1B56137931AD}"/>
              </a:ext>
            </a:extLst>
          </p:cNvPr>
          <p:cNvSpPr>
            <a:spLocks noGrp="1"/>
          </p:cNvSpPr>
          <p:nvPr>
            <p:ph idx="1"/>
          </p:nvPr>
        </p:nvSpPr>
        <p:spPr/>
        <p:txBody>
          <a:bodyPr numCol="2" spcCol="72000">
            <a:normAutofit fontScale="55000" lnSpcReduction="20000"/>
          </a:bodyPr>
          <a:lstStyle/>
          <a:p>
            <a:pPr marL="514350" indent="-514350">
              <a:buFont typeface="+mj-lt"/>
              <a:buAutoNum type="arabicPeriod"/>
            </a:pPr>
            <a:r>
              <a:rPr lang="en-US" dirty="0"/>
              <a:t>Write a </a:t>
            </a:r>
            <a:r>
              <a:rPr lang="en-US" i="1" dirty="0"/>
              <a:t>Software Management Plan </a:t>
            </a:r>
          </a:p>
          <a:p>
            <a:pPr marL="514350" indent="-514350">
              <a:buFont typeface="+mj-lt"/>
              <a:buAutoNum type="arabicPeriod"/>
            </a:pPr>
            <a:r>
              <a:rPr lang="en-US" dirty="0"/>
              <a:t>Choose a </a:t>
            </a:r>
            <a:r>
              <a:rPr lang="en-US" i="1" dirty="0"/>
              <a:t>license</a:t>
            </a:r>
            <a:r>
              <a:rPr lang="en-US" dirty="0"/>
              <a:t> and make it clear (R1.1)</a:t>
            </a:r>
          </a:p>
          <a:p>
            <a:pPr marL="514350" indent="-514350">
              <a:buFont typeface="+mj-lt"/>
              <a:buAutoNum type="arabicPeriod"/>
            </a:pPr>
            <a:r>
              <a:rPr lang="en-US" dirty="0"/>
              <a:t>Use </a:t>
            </a:r>
            <a:r>
              <a:rPr lang="en-US" i="1" dirty="0"/>
              <a:t>version control </a:t>
            </a:r>
            <a:r>
              <a:rPr lang="en-US" dirty="0"/>
              <a:t>and follow good commit practice (R1.2)</a:t>
            </a:r>
          </a:p>
          <a:p>
            <a:pPr marL="514350" indent="-514350">
              <a:buFont typeface="+mj-lt"/>
              <a:buAutoNum type="arabicPeriod"/>
            </a:pPr>
            <a:r>
              <a:rPr lang="en-US" i="1" dirty="0"/>
              <a:t>Publish metadata </a:t>
            </a:r>
            <a:r>
              <a:rPr lang="en-US" dirty="0"/>
              <a:t>to describe your software, and keep it updated (F2, F3, I2, R1.3)</a:t>
            </a:r>
          </a:p>
          <a:p>
            <a:pPr marL="514350" indent="-514350">
              <a:buFont typeface="+mj-lt"/>
              <a:buAutoNum type="arabicPeriod"/>
            </a:pPr>
            <a:r>
              <a:rPr lang="en-US" dirty="0"/>
              <a:t>Use </a:t>
            </a:r>
            <a:r>
              <a:rPr lang="en-US" i="1" dirty="0"/>
              <a:t>open, community-standard file formats </a:t>
            </a:r>
            <a:r>
              <a:rPr lang="en-US" dirty="0"/>
              <a:t>(I1, I2, I3)</a:t>
            </a:r>
          </a:p>
          <a:p>
            <a:pPr marL="514350" indent="-514350">
              <a:buFont typeface="+mj-lt"/>
              <a:buAutoNum type="arabicPeriod"/>
            </a:pPr>
            <a:r>
              <a:rPr lang="en-US" i="1" dirty="0"/>
              <a:t>Re-use well-maintained libraries / packages </a:t>
            </a:r>
            <a:r>
              <a:rPr lang="en-US" dirty="0"/>
              <a:t>rather than reimplementing (I1, I3, R1.3)</a:t>
            </a:r>
          </a:p>
          <a:p>
            <a:pPr marL="514350" indent="-514350">
              <a:buFont typeface="+mj-lt"/>
              <a:buAutoNum type="arabicPeriod"/>
            </a:pPr>
            <a:r>
              <a:rPr lang="en-US" i="1" dirty="0"/>
              <a:t>Provide enough documentation </a:t>
            </a:r>
            <a:r>
              <a:rPr lang="en-US" dirty="0"/>
              <a:t>to promote discovery and re-use (F4, R1)</a:t>
            </a:r>
          </a:p>
          <a:p>
            <a:pPr marL="514350" indent="-514350">
              <a:buFont typeface="+mj-lt"/>
              <a:buAutoNum type="arabicPeriod"/>
            </a:pPr>
            <a:r>
              <a:rPr lang="en-US" i="1" dirty="0"/>
              <a:t>Create releases</a:t>
            </a:r>
            <a:r>
              <a:rPr lang="en-US" dirty="0"/>
              <a:t>, assign them identifiers, distribute via a repository or package library (F1, A1)</a:t>
            </a:r>
          </a:p>
          <a:p>
            <a:pPr marL="514350" indent="-514350">
              <a:buFont typeface="+mj-lt"/>
              <a:buAutoNum type="arabicPeriod"/>
            </a:pPr>
            <a:r>
              <a:rPr lang="en-US" i="1" dirty="0"/>
              <a:t>Deposit your software releases </a:t>
            </a:r>
            <a:r>
              <a:rPr lang="en-US" dirty="0"/>
              <a:t>in an archival repository, along with metadata (F1, F4, A1, A2)</a:t>
            </a:r>
          </a:p>
          <a:p>
            <a:pPr marL="514350" indent="-514350">
              <a:buFont typeface="+mj-lt"/>
              <a:buAutoNum type="arabicPeriod"/>
            </a:pPr>
            <a:r>
              <a:rPr lang="en-US" i="1" dirty="0"/>
              <a:t>Publish citation </a:t>
            </a:r>
            <a:r>
              <a:rPr lang="en-US" dirty="0"/>
              <a:t>for your software, including identifier, for others to use  (F3, F4, R1.3)</a:t>
            </a:r>
          </a:p>
        </p:txBody>
      </p:sp>
      <p:pic>
        <p:nvPicPr>
          <p:cNvPr id="5" name="Picture 4">
            <a:extLst>
              <a:ext uri="{FF2B5EF4-FFF2-40B4-BE49-F238E27FC236}">
                <a16:creationId xmlns:a16="http://schemas.microsoft.com/office/drawing/2014/main" id="{1F1B3C81-FD7C-C94C-A384-2B140A5BA112}"/>
              </a:ext>
            </a:extLst>
          </p:cNvPr>
          <p:cNvPicPr>
            <a:picLocks noChangeAspect="1"/>
          </p:cNvPicPr>
          <p:nvPr/>
        </p:nvPicPr>
        <p:blipFill>
          <a:blip r:embed="rId3"/>
          <a:stretch>
            <a:fillRect/>
          </a:stretch>
        </p:blipFill>
        <p:spPr>
          <a:xfrm>
            <a:off x="8031484" y="4698330"/>
            <a:ext cx="1117600" cy="393700"/>
          </a:xfrm>
          <a:prstGeom prst="rect">
            <a:avLst/>
          </a:prstGeom>
        </p:spPr>
      </p:pic>
      <p:sp>
        <p:nvSpPr>
          <p:cNvPr id="6" name="TextBox 5">
            <a:extLst>
              <a:ext uri="{FF2B5EF4-FFF2-40B4-BE49-F238E27FC236}">
                <a16:creationId xmlns:a16="http://schemas.microsoft.com/office/drawing/2014/main" id="{A33BA2D0-8CCA-AB4E-94F4-6D45C96B3C8D}"/>
              </a:ext>
            </a:extLst>
          </p:cNvPr>
          <p:cNvSpPr txBox="1"/>
          <p:nvPr/>
        </p:nvSpPr>
        <p:spPr>
          <a:xfrm>
            <a:off x="0" y="4825484"/>
            <a:ext cx="3127779" cy="338554"/>
          </a:xfrm>
          <a:prstGeom prst="rect">
            <a:avLst/>
          </a:prstGeom>
          <a:noFill/>
        </p:spPr>
        <p:txBody>
          <a:bodyPr wrap="none" rtlCol="0">
            <a:spAutoFit/>
          </a:bodyPr>
          <a:lstStyle/>
          <a:p>
            <a:r>
              <a:rPr lang="en-US" sz="1600" i="1" dirty="0"/>
              <a:t>DOI: </a:t>
            </a:r>
            <a:r>
              <a:rPr lang="it-IT" sz="1600" i="1" dirty="0"/>
              <a:t>10.6084/m9.figshare.7449239</a:t>
            </a:r>
            <a:endParaRPr lang="en-US" sz="1600" dirty="0"/>
          </a:p>
        </p:txBody>
      </p:sp>
    </p:spTree>
    <p:extLst>
      <p:ext uri="{BB962C8B-B14F-4D97-AF65-F5344CB8AC3E}">
        <p14:creationId xmlns:p14="http://schemas.microsoft.com/office/powerpoint/2010/main" val="167928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020B-F2F9-CC41-9B65-8E503C379CE6}"/>
              </a:ext>
            </a:extLst>
          </p:cNvPr>
          <p:cNvSpPr>
            <a:spLocks noGrp="1"/>
          </p:cNvSpPr>
          <p:nvPr>
            <p:ph type="title"/>
          </p:nvPr>
        </p:nvSpPr>
        <p:spPr/>
        <p:txBody>
          <a:bodyPr/>
          <a:lstStyle/>
          <a:p>
            <a:r>
              <a:rPr lang="en-US" dirty="0"/>
              <a:t>Checklist for FAIR software</a:t>
            </a:r>
          </a:p>
        </p:txBody>
      </p:sp>
      <p:sp>
        <p:nvSpPr>
          <p:cNvPr id="3" name="Content Placeholder 2">
            <a:extLst>
              <a:ext uri="{FF2B5EF4-FFF2-40B4-BE49-F238E27FC236}">
                <a16:creationId xmlns:a16="http://schemas.microsoft.com/office/drawing/2014/main" id="{7AE5BFA2-9C61-B746-925A-1B56137931AD}"/>
              </a:ext>
            </a:extLst>
          </p:cNvPr>
          <p:cNvSpPr>
            <a:spLocks noGrp="1"/>
          </p:cNvSpPr>
          <p:nvPr>
            <p:ph idx="1"/>
          </p:nvPr>
        </p:nvSpPr>
        <p:spPr/>
        <p:txBody>
          <a:bodyPr numCol="2" spcCol="72000">
            <a:normAutofit fontScale="55000" lnSpcReduction="20000"/>
          </a:bodyPr>
          <a:lstStyle/>
          <a:p>
            <a:pPr marL="514350" indent="-514350">
              <a:buFont typeface="+mj-lt"/>
              <a:buAutoNum type="arabicPeriod"/>
            </a:pPr>
            <a:r>
              <a:rPr lang="en-US" dirty="0">
                <a:solidFill>
                  <a:srgbClr val="FF0000"/>
                </a:solidFill>
              </a:rPr>
              <a:t>Write a </a:t>
            </a:r>
            <a:r>
              <a:rPr lang="en-US" i="1" dirty="0">
                <a:solidFill>
                  <a:srgbClr val="FF0000"/>
                </a:solidFill>
              </a:rPr>
              <a:t>Software Management Plan </a:t>
            </a:r>
          </a:p>
          <a:p>
            <a:pPr marL="514350" indent="-514350">
              <a:buFont typeface="+mj-lt"/>
              <a:buAutoNum type="arabicPeriod"/>
            </a:pPr>
            <a:r>
              <a:rPr lang="en-US" dirty="0"/>
              <a:t>Choose a </a:t>
            </a:r>
            <a:r>
              <a:rPr lang="en-US" i="1" dirty="0"/>
              <a:t>license</a:t>
            </a:r>
            <a:r>
              <a:rPr lang="en-US" dirty="0"/>
              <a:t> and make it clear (R1.1)</a:t>
            </a:r>
          </a:p>
          <a:p>
            <a:pPr marL="514350" indent="-514350">
              <a:buFont typeface="+mj-lt"/>
              <a:buAutoNum type="arabicPeriod"/>
            </a:pPr>
            <a:r>
              <a:rPr lang="en-US" dirty="0"/>
              <a:t>Use </a:t>
            </a:r>
            <a:r>
              <a:rPr lang="en-US" i="1" dirty="0"/>
              <a:t>version control </a:t>
            </a:r>
            <a:r>
              <a:rPr lang="en-US" dirty="0"/>
              <a:t>and follow good commit practice (R1.2)</a:t>
            </a:r>
          </a:p>
          <a:p>
            <a:pPr marL="514350" indent="-514350">
              <a:buFont typeface="+mj-lt"/>
              <a:buAutoNum type="arabicPeriod"/>
            </a:pPr>
            <a:r>
              <a:rPr lang="en-US" i="1" dirty="0">
                <a:solidFill>
                  <a:srgbClr val="FF0000"/>
                </a:solidFill>
              </a:rPr>
              <a:t>Publish metadata </a:t>
            </a:r>
            <a:r>
              <a:rPr lang="en-US" dirty="0">
                <a:solidFill>
                  <a:srgbClr val="FF0000"/>
                </a:solidFill>
              </a:rPr>
              <a:t>to describe your software, and keep it updated (F2, F3, I2, R1.3)</a:t>
            </a:r>
          </a:p>
          <a:p>
            <a:pPr marL="514350" indent="-514350">
              <a:buFont typeface="+mj-lt"/>
              <a:buAutoNum type="arabicPeriod"/>
            </a:pPr>
            <a:r>
              <a:rPr lang="en-US" dirty="0"/>
              <a:t>Use </a:t>
            </a:r>
            <a:r>
              <a:rPr lang="en-US" i="1" dirty="0"/>
              <a:t>open, community-standard file formats </a:t>
            </a:r>
            <a:r>
              <a:rPr lang="en-US" dirty="0"/>
              <a:t>(I1, I2, I3)</a:t>
            </a:r>
          </a:p>
          <a:p>
            <a:pPr marL="514350" indent="-514350">
              <a:buFont typeface="+mj-lt"/>
              <a:buAutoNum type="arabicPeriod"/>
            </a:pPr>
            <a:r>
              <a:rPr lang="en-US" i="1" dirty="0"/>
              <a:t>Re-use well-maintained libraries / packages </a:t>
            </a:r>
            <a:r>
              <a:rPr lang="en-US" dirty="0"/>
              <a:t>rather than reimplementing (I1, I3, R1.3)</a:t>
            </a:r>
          </a:p>
          <a:p>
            <a:pPr marL="514350" indent="-514350">
              <a:buFont typeface="+mj-lt"/>
              <a:buAutoNum type="arabicPeriod"/>
            </a:pPr>
            <a:r>
              <a:rPr lang="en-US" i="1" dirty="0">
                <a:solidFill>
                  <a:srgbClr val="FF0000"/>
                </a:solidFill>
              </a:rPr>
              <a:t>Provide enough documentation </a:t>
            </a:r>
            <a:r>
              <a:rPr lang="en-US" dirty="0">
                <a:solidFill>
                  <a:srgbClr val="FF0000"/>
                </a:solidFill>
              </a:rPr>
              <a:t>to promote discovery and re-use (F4, R1)</a:t>
            </a:r>
          </a:p>
          <a:p>
            <a:pPr marL="514350" indent="-514350">
              <a:buFont typeface="+mj-lt"/>
              <a:buAutoNum type="arabicPeriod"/>
            </a:pPr>
            <a:r>
              <a:rPr lang="en-US" i="1" dirty="0"/>
              <a:t>Create releases</a:t>
            </a:r>
            <a:r>
              <a:rPr lang="en-US" dirty="0"/>
              <a:t>, assign them identifiers, distribute via a repository or package library (F1, A1)</a:t>
            </a:r>
          </a:p>
          <a:p>
            <a:pPr marL="514350" indent="-514350">
              <a:buFont typeface="+mj-lt"/>
              <a:buAutoNum type="arabicPeriod"/>
            </a:pPr>
            <a:r>
              <a:rPr lang="en-US" i="1" dirty="0">
                <a:solidFill>
                  <a:srgbClr val="FF0000"/>
                </a:solidFill>
              </a:rPr>
              <a:t>Deposit your software releases </a:t>
            </a:r>
            <a:r>
              <a:rPr lang="en-US" dirty="0">
                <a:solidFill>
                  <a:srgbClr val="FF0000"/>
                </a:solidFill>
              </a:rPr>
              <a:t>in an archival repository, along with metadata (F1, F4, A1, A2)</a:t>
            </a:r>
          </a:p>
          <a:p>
            <a:pPr marL="514350" indent="-514350">
              <a:buFont typeface="+mj-lt"/>
              <a:buAutoNum type="arabicPeriod"/>
            </a:pPr>
            <a:r>
              <a:rPr lang="en-US" i="1" dirty="0"/>
              <a:t>Publish citation </a:t>
            </a:r>
            <a:r>
              <a:rPr lang="en-US" dirty="0"/>
              <a:t>for your software, including identifier, for others to use  (F3, F4, R1.3)</a:t>
            </a:r>
          </a:p>
        </p:txBody>
      </p:sp>
      <p:pic>
        <p:nvPicPr>
          <p:cNvPr id="5" name="Picture 4">
            <a:extLst>
              <a:ext uri="{FF2B5EF4-FFF2-40B4-BE49-F238E27FC236}">
                <a16:creationId xmlns:a16="http://schemas.microsoft.com/office/drawing/2014/main" id="{1F1B3C81-FD7C-C94C-A384-2B140A5BA112}"/>
              </a:ext>
            </a:extLst>
          </p:cNvPr>
          <p:cNvPicPr>
            <a:picLocks noChangeAspect="1"/>
          </p:cNvPicPr>
          <p:nvPr/>
        </p:nvPicPr>
        <p:blipFill>
          <a:blip r:embed="rId3"/>
          <a:stretch>
            <a:fillRect/>
          </a:stretch>
        </p:blipFill>
        <p:spPr>
          <a:xfrm>
            <a:off x="8031484" y="4698330"/>
            <a:ext cx="1117600" cy="393700"/>
          </a:xfrm>
          <a:prstGeom prst="rect">
            <a:avLst/>
          </a:prstGeom>
        </p:spPr>
      </p:pic>
      <p:sp>
        <p:nvSpPr>
          <p:cNvPr id="6" name="TextBox 5">
            <a:extLst>
              <a:ext uri="{FF2B5EF4-FFF2-40B4-BE49-F238E27FC236}">
                <a16:creationId xmlns:a16="http://schemas.microsoft.com/office/drawing/2014/main" id="{B075444C-D7F1-B94E-A57B-8953E6D4B69D}"/>
              </a:ext>
            </a:extLst>
          </p:cNvPr>
          <p:cNvSpPr txBox="1"/>
          <p:nvPr/>
        </p:nvSpPr>
        <p:spPr>
          <a:xfrm>
            <a:off x="0" y="4825484"/>
            <a:ext cx="3127779" cy="338554"/>
          </a:xfrm>
          <a:prstGeom prst="rect">
            <a:avLst/>
          </a:prstGeom>
          <a:noFill/>
        </p:spPr>
        <p:txBody>
          <a:bodyPr wrap="none" rtlCol="0">
            <a:spAutoFit/>
          </a:bodyPr>
          <a:lstStyle/>
          <a:p>
            <a:r>
              <a:rPr lang="en-US" sz="1600" i="1" dirty="0"/>
              <a:t>DOI: </a:t>
            </a:r>
            <a:r>
              <a:rPr lang="it-IT" sz="1600" i="1" dirty="0"/>
              <a:t>10.6084/m9.figshare.7449239</a:t>
            </a:r>
            <a:endParaRPr lang="en-US" sz="1600" dirty="0"/>
          </a:p>
        </p:txBody>
      </p:sp>
      <p:sp>
        <p:nvSpPr>
          <p:cNvPr id="4" name="TextBox 3">
            <a:extLst>
              <a:ext uri="{FF2B5EF4-FFF2-40B4-BE49-F238E27FC236}">
                <a16:creationId xmlns:a16="http://schemas.microsoft.com/office/drawing/2014/main" id="{DA89FE73-DA7D-F749-BDA0-C1B1E5A318FA}"/>
              </a:ext>
            </a:extLst>
          </p:cNvPr>
          <p:cNvSpPr txBox="1"/>
          <p:nvPr/>
        </p:nvSpPr>
        <p:spPr>
          <a:xfrm>
            <a:off x="2349601" y="4229675"/>
            <a:ext cx="6182839" cy="646331"/>
          </a:xfrm>
          <a:prstGeom prst="rect">
            <a:avLst/>
          </a:prstGeom>
          <a:noFill/>
          <a:ln>
            <a:solidFill>
              <a:srgbClr val="FF0000"/>
            </a:solidFill>
          </a:ln>
        </p:spPr>
        <p:txBody>
          <a:bodyPr wrap="square" rtlCol="0">
            <a:spAutoFit/>
          </a:bodyPr>
          <a:lstStyle/>
          <a:p>
            <a:r>
              <a:rPr lang="en-US" i="1" dirty="0"/>
              <a:t>What do people find difficult? It’s the metadata – much easier to write software than to describe it for machines and humans</a:t>
            </a:r>
          </a:p>
        </p:txBody>
      </p:sp>
    </p:spTree>
    <p:extLst>
      <p:ext uri="{BB962C8B-B14F-4D97-AF65-F5344CB8AC3E}">
        <p14:creationId xmlns:p14="http://schemas.microsoft.com/office/powerpoint/2010/main" val="17485524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raft 16x9 SSI template" id="{B8463C5A-2878-B644-B068-B65B2842EF73}" vid="{E8C2FA56-59AD-8C40-82FF-CB570CF078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856CD46387443811428F16B5378D3" ma:contentTypeVersion="0" ma:contentTypeDescription="Create a new document." ma:contentTypeScope="" ma:versionID="17a1fa9394e9df3ffe0f82bd7dbd484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2EB04-ED8C-41B0-8704-971823A5A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345AD3D-1F83-4DB7-B79D-F198C716472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49F67720-B1E7-4666-BB67-DC10D4B76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83414</TotalTime>
  <Words>1756</Words>
  <Application>Microsoft Macintosh PowerPoint</Application>
  <PresentationFormat>On-screen Show (16:9)</PresentationFormat>
  <Paragraphs>220</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Consolas</vt:lpstr>
      <vt:lpstr>Helvetica</vt:lpstr>
      <vt:lpstr>Helvetica Light</vt:lpstr>
      <vt:lpstr>Wingdings</vt:lpstr>
      <vt:lpstr>1_Office Theme</vt:lpstr>
      <vt:lpstr> FAIR enough? Can we (already) benefit from applying the FAIR data principles to software?  Slides: https://doi.org/10.6084/m9.figshare.7449239 13th December 2018, AGU Fall Meeting. Washington DC Neil P. Chue Hong (@npch), Software Sustainability Institute ORCID: 0000-0002-8876-7606 | N.ChueHong@software.ac.uk with Daniel S. Katz (@danielskatz), NCSA / U. Illinois</vt:lpstr>
      <vt:lpstr>“The intent is that [the FAIR guiding principles] may act as a guideline for those wishing to enhance the reusability of their data […] specific emphasis on enhancing the ability of machines to automatically find and use the data, in addition to supporting its reuse by individuals.”  - The FAIR Guiding Principles for scientific data management and stewardship, Scientific Data (2016), https://doi.org/10.1038/sdata.2016.18 </vt:lpstr>
      <vt:lpstr>What is FAIR</vt:lpstr>
      <vt:lpstr>FAIR Data Principles</vt:lpstr>
      <vt:lpstr>Making software FAIR</vt:lpstr>
      <vt:lpstr>Findable and Accessible</vt:lpstr>
      <vt:lpstr>Interoperable and Reusable</vt:lpstr>
      <vt:lpstr>Checklist for FAIR software</vt:lpstr>
      <vt:lpstr>Checklist for FAIR software</vt:lpstr>
      <vt:lpstr>A lot of FAIR is already there</vt:lpstr>
      <vt:lpstr>Further reading</vt:lpstr>
      <vt:lpstr>Acknowledgements</vt:lpstr>
      <vt:lpstr>Find out more about the SSI</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Software as a researcher: being practical versus being perfect</dc:title>
  <dc:subject/>
  <dc:creator>Neil Chue Hong</dc:creator>
  <cp:keywords/>
  <dc:description/>
  <cp:lastModifiedBy>CHUE HONG Neil</cp:lastModifiedBy>
  <cp:revision>450</cp:revision>
  <dcterms:created xsi:type="dcterms:W3CDTF">2013-12-14T01:36:11Z</dcterms:created>
  <dcterms:modified xsi:type="dcterms:W3CDTF">2018-12-12T16:44:12Z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0x0101004F7856CD46387443811428F16B5378D3</vt:lpwstr>
  </property>
  <property fmtid="{D5CDD505-2E9C-101B-9397-08002B2CF9AE}" pid="3" name="_TemplateID">
    <vt:lpwstr>TC103382691033</vt:lpwstr>
  </property>
</Properties>
</file>