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2"/>
  </p:notesMasterIdLst>
  <p:sldIdLst>
    <p:sldId id="343" r:id="rId3"/>
    <p:sldId id="299" r:id="rId4"/>
    <p:sldId id="300" r:id="rId5"/>
    <p:sldId id="441" r:id="rId6"/>
    <p:sldId id="370" r:id="rId7"/>
    <p:sldId id="468" r:id="rId8"/>
    <p:sldId id="469" r:id="rId9"/>
    <p:sldId id="305" r:id="rId10"/>
    <p:sldId id="267" r:id="rId11"/>
    <p:sldId id="470" r:id="rId12"/>
    <p:sldId id="452" r:id="rId13"/>
    <p:sldId id="471" r:id="rId14"/>
    <p:sldId id="472" r:id="rId15"/>
    <p:sldId id="474" r:id="rId16"/>
    <p:sldId id="475" r:id="rId17"/>
    <p:sldId id="477" r:id="rId18"/>
    <p:sldId id="478" r:id="rId19"/>
    <p:sldId id="451" r:id="rId20"/>
    <p:sldId id="4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U Fall Meeting" id="{FA2C903F-AF3F-2642-A4FD-3A9F4DF90BE2}">
          <p14:sldIdLst>
            <p14:sldId id="343"/>
          </p14:sldIdLst>
        </p14:section>
        <p14:section name="Intro" id="{1AB422BB-4F9B-D74B-B0B0-E56F1A3E4C21}">
          <p14:sldIdLst>
            <p14:sldId id="299"/>
            <p14:sldId id="300"/>
            <p14:sldId id="441"/>
            <p14:sldId id="370"/>
          </p14:sldIdLst>
        </p14:section>
        <p14:section name="Connections" id="{F1759F78-D73F-A745-A7F3-D42E87F8AD0A}">
          <p14:sldIdLst>
            <p14:sldId id="468"/>
            <p14:sldId id="469"/>
            <p14:sldId id="305"/>
            <p14:sldId id="267"/>
          </p14:sldIdLst>
        </p14:section>
        <p14:section name="Build Trust" id="{75CF654F-4FFC-E044-9280-3E07711092DC}">
          <p14:sldIdLst>
            <p14:sldId id="470"/>
            <p14:sldId id="452"/>
            <p14:sldId id="471"/>
            <p14:sldId id="472"/>
          </p14:sldIdLst>
        </p14:section>
        <p14:section name="Bright Spots" id="{BCBDF122-86C0-3A40-93A0-65545162FAC2}">
          <p14:sldIdLst>
            <p14:sldId id="474"/>
            <p14:sldId id="475"/>
          </p14:sldIdLst>
        </p14:section>
        <p14:section name="Tweak the Environment" id="{5423E697-75AF-174A-A740-306B26D65A76}">
          <p14:sldIdLst>
            <p14:sldId id="477"/>
            <p14:sldId id="478"/>
          </p14:sldIdLst>
        </p14:section>
        <p14:section name="Conclusion" id="{97E9BCB7-7B0D-754C-B963-2B79D0BA9517}">
          <p14:sldIdLst>
            <p14:sldId id="451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Peter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57"/>
    <p:restoredTop sz="95807"/>
  </p:normalViewPr>
  <p:slideViewPr>
    <p:cSldViewPr snapToGrid="0" snapToObjects="1" showGuides="1">
      <p:cViewPr>
        <p:scale>
          <a:sx n="119" d="100"/>
          <a:sy n="119" d="100"/>
        </p:scale>
        <p:origin x="69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99254-3349-9244-989C-45C3C42499B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127DA-194F-8448-8E3F-FD22FD1C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4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127DA-194F-8448-8E3F-FD22FD1C5D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7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7ea75518e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47ea75518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87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64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820985" y="4085487"/>
            <a:ext cx="6713415" cy="50995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 cap="all" spc="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 a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820986" y="4616939"/>
            <a:ext cx="6724244" cy="50995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 cap="all" spc="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r>
              <a:rPr lang="en-US" dirty="0"/>
              <a:t> b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820986" y="5624145"/>
            <a:ext cx="6724244" cy="50995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50" cap="all" spc="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type | Month Day, Year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735754" y="6193176"/>
            <a:ext cx="3043198" cy="28330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27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3735754" y="6401541"/>
            <a:ext cx="3043198" cy="269367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99" b="0" i="1" cap="none" spc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3735754" y="6605569"/>
            <a:ext cx="3043198" cy="269367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 b="0" i="0" cap="none" spc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orcid.org</a:t>
            </a:r>
            <a:r>
              <a:rPr lang="en-US" dirty="0"/>
              <a:t> | ID#</a:t>
            </a:r>
          </a:p>
        </p:txBody>
      </p:sp>
    </p:spTree>
    <p:extLst>
      <p:ext uri="{BB962C8B-B14F-4D97-AF65-F5344CB8AC3E}">
        <p14:creationId xmlns:p14="http://schemas.microsoft.com/office/powerpoint/2010/main" val="150344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(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32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600" y="405302"/>
            <a:ext cx="7924800" cy="984738"/>
          </a:xfrm>
        </p:spPr>
        <p:txBody>
          <a:bodyPr/>
          <a:lstStyle/>
          <a:p>
            <a:r>
              <a:rPr lang="en-US" dirty="0"/>
              <a:t>Click to edit green header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562100"/>
            <a:ext cx="79248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Head, subhead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9600" y="1562101"/>
            <a:ext cx="7924800" cy="501162"/>
          </a:xfrm>
        </p:spPr>
        <p:txBody>
          <a:bodyPr>
            <a:normAutofit/>
          </a:bodyPr>
          <a:lstStyle>
            <a:lvl1pPr marL="0" indent="0">
              <a:buNone/>
              <a:defRPr sz="2600" b="1" i="0" cap="all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90954" y="2172678"/>
            <a:ext cx="7643445" cy="34391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aseline="0"/>
            </a:lvl1pPr>
            <a:lvl2pPr marL="210312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731520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ported graphic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grey header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" y="1562100"/>
            <a:ext cx="7924800" cy="457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Picture or imported chart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2341" y="405302"/>
            <a:ext cx="5422887" cy="984738"/>
          </a:xfrm>
        </p:spPr>
        <p:txBody>
          <a:bodyPr/>
          <a:lstStyle/>
          <a:p>
            <a:r>
              <a:rPr lang="en-US" dirty="0"/>
              <a:t>Click to edit green header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122613" y="1562100"/>
            <a:ext cx="5411787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8000" cy="6134100"/>
          </a:xfrm>
          <a:solidFill>
            <a:schemeClr val="bg1"/>
          </a:solidFill>
          <a:ln>
            <a:noFill/>
          </a:ln>
        </p:spPr>
        <p:txBody>
          <a:bodyPr anchor="ctr" anchorCtr="1"/>
          <a:lstStyle>
            <a:lvl1pPr>
              <a:defRPr baseline="0"/>
            </a:lvl1pPr>
          </a:lstStyle>
          <a:p>
            <a:r>
              <a:rPr lang="en-US" dirty="0"/>
              <a:t>Click to add imported image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1341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 / image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1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content">
  <p:cSld name="Bullet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>
            <a:spLocks noGrp="1"/>
          </p:cNvSpPr>
          <p:nvPr>
            <p:ph type="title"/>
          </p:nvPr>
        </p:nvSpPr>
        <p:spPr>
          <a:xfrm>
            <a:off x="609599" y="405302"/>
            <a:ext cx="7935525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Open Sans SemiBold"/>
              <a:buNone/>
              <a:defRPr sz="3975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body" idx="1"/>
          </p:nvPr>
        </p:nvSpPr>
        <p:spPr>
          <a:xfrm>
            <a:off x="514350" y="1590676"/>
            <a:ext cx="8115300" cy="4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342900" marR="0" lvl="0" indent="-361950" algn="l" rtl="0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85800" marR="0" lvl="1" indent="-3381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•"/>
              <a:defRPr sz="2625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028700" marR="0" lvl="2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714500" marR="0" lvl="4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057400" marR="0" lvl="5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857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857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857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24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(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600" y="405302"/>
            <a:ext cx="7924800" cy="984738"/>
          </a:xfrm>
        </p:spPr>
        <p:txBody>
          <a:bodyPr/>
          <a:lstStyle/>
          <a:p>
            <a:r>
              <a:rPr lang="en-US" dirty="0"/>
              <a:t>Click to edit green header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562100"/>
            <a:ext cx="79248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27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Head, subhead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9600" y="1562101"/>
            <a:ext cx="7924800" cy="501162"/>
          </a:xfrm>
        </p:spPr>
        <p:txBody>
          <a:bodyPr>
            <a:normAutofit/>
          </a:bodyPr>
          <a:lstStyle>
            <a:lvl1pPr marL="0" indent="0">
              <a:buNone/>
              <a:defRPr sz="2600" b="1" i="0" cap="all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90954" y="2172678"/>
            <a:ext cx="7643445" cy="34391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aseline="0"/>
            </a:lvl1pPr>
            <a:lvl2pPr marL="210312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731520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207468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ported graphic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grey header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" y="1562100"/>
            <a:ext cx="7924800" cy="457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Picture or imported chart</a:t>
            </a:r>
          </a:p>
        </p:txBody>
      </p:sp>
    </p:spTree>
    <p:extLst>
      <p:ext uri="{BB962C8B-B14F-4D97-AF65-F5344CB8AC3E}">
        <p14:creationId xmlns:p14="http://schemas.microsoft.com/office/powerpoint/2010/main" val="211300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2341" y="405302"/>
            <a:ext cx="5422887" cy="984738"/>
          </a:xfrm>
        </p:spPr>
        <p:txBody>
          <a:bodyPr/>
          <a:lstStyle/>
          <a:p>
            <a:r>
              <a:rPr lang="en-US" dirty="0"/>
              <a:t>Click to edit green header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122613" y="1562100"/>
            <a:ext cx="5411787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8000" cy="6134100"/>
          </a:xfrm>
          <a:solidFill>
            <a:schemeClr val="bg1"/>
          </a:solidFill>
          <a:ln>
            <a:noFill/>
          </a:ln>
        </p:spPr>
        <p:txBody>
          <a:bodyPr anchor="ctr" anchorCtr="1"/>
          <a:lstStyle>
            <a:lvl1pPr>
              <a:defRPr baseline="0"/>
            </a:lvl1pPr>
          </a:lstStyle>
          <a:p>
            <a:r>
              <a:rPr lang="en-US" dirty="0"/>
              <a:t>Click to add imported image</a:t>
            </a:r>
          </a:p>
        </p:txBody>
      </p:sp>
    </p:spTree>
    <p:extLst>
      <p:ext uri="{BB962C8B-B14F-4D97-AF65-F5344CB8AC3E}">
        <p14:creationId xmlns:p14="http://schemas.microsoft.com/office/powerpoint/2010/main" val="8133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1341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 / image</a:t>
            </a:r>
          </a:p>
        </p:txBody>
      </p:sp>
    </p:spTree>
    <p:extLst>
      <p:ext uri="{BB962C8B-B14F-4D97-AF65-F5344CB8AC3E}">
        <p14:creationId xmlns:p14="http://schemas.microsoft.com/office/powerpoint/2010/main" val="45194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green 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66863" y="2024063"/>
            <a:ext cx="6146800" cy="3165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488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820985" y="4085487"/>
            <a:ext cx="6713415" cy="50995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 cap="all" spc="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 a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820986" y="4616939"/>
            <a:ext cx="6724244" cy="50995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 cap="all" spc="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r>
              <a:rPr lang="en-US" dirty="0"/>
              <a:t> b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820986" y="5624145"/>
            <a:ext cx="6724244" cy="50995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50" cap="all" spc="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type | Month Day, Year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735754" y="6193176"/>
            <a:ext cx="3043198" cy="28330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27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3735754" y="6401541"/>
            <a:ext cx="3043198" cy="269367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99" b="0" i="1" cap="none" spc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3735754" y="6605569"/>
            <a:ext cx="3043198" cy="269367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 b="0" i="0" cap="none" spc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orcid.org</a:t>
            </a:r>
            <a:r>
              <a:rPr lang="en-US" dirty="0"/>
              <a:t> | ID#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26480"/>
            <a:ext cx="91440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609599" y="1578708"/>
            <a:ext cx="7935629" cy="428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405302"/>
            <a:ext cx="7935629" cy="984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Green Header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6258626"/>
            <a:ext cx="495300" cy="4953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-27709" y="6139182"/>
            <a:ext cx="924296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1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61" r:id="rId3"/>
    <p:sldLayoutId id="2147483668" r:id="rId4"/>
    <p:sldLayoutId id="2147483665" r:id="rId5"/>
    <p:sldLayoutId id="2147483666" r:id="rId6"/>
    <p:sldLayoutId id="2147483667" r:id="rId7"/>
    <p:sldLayoutId id="2147483691" r:id="rId8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i="0" kern="1200" cap="all" spc="0" baseline="0">
          <a:solidFill>
            <a:schemeClr val="tx1"/>
          </a:solidFill>
          <a:latin typeface="Open Sans Semibold" charset="0"/>
          <a:ea typeface="Open Sans Semibold" charset="0"/>
          <a:cs typeface="Open Sans Semibold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3000" kern="1200" cap="none" baseline="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  <a:lvl2pPr marL="438912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6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3pPr>
      <a:lvl4pPr marL="96012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4pPr>
      <a:lvl5pPr marL="12344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4" userDrawn="1">
          <p15:clr>
            <a:srgbClr val="5ACBF0"/>
          </p15:clr>
        </p15:guide>
        <p15:guide id="2" pos="384" userDrawn="1">
          <p15:clr>
            <a:srgbClr val="5ACBF0"/>
          </p15:clr>
        </p15:guide>
        <p15:guide id="3" pos="5376" userDrawn="1">
          <p15:clr>
            <a:srgbClr val="5ACBF0"/>
          </p15:clr>
        </p15:guide>
        <p15:guide id="4" pos="1920" userDrawn="1">
          <p15:clr>
            <a:srgbClr val="5ACBF0"/>
          </p15:clr>
        </p15:guide>
        <p15:guide id="5" pos="3840" userDrawn="1">
          <p15:clr>
            <a:srgbClr val="5ACBF0"/>
          </p15:clr>
        </p15:guide>
        <p15:guide id="6" orient="horz" pos="984" userDrawn="1">
          <p15:clr>
            <a:srgbClr val="5ACBF0"/>
          </p15:clr>
        </p15:guide>
        <p15:guide id="7" orient="horz" pos="864" userDrawn="1">
          <p15:clr>
            <a:srgbClr val="5ACBF0"/>
          </p15:clr>
        </p15:guide>
        <p15:guide id="8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26480"/>
            <a:ext cx="91440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609599" y="1578708"/>
            <a:ext cx="7935629" cy="428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405302"/>
            <a:ext cx="7935629" cy="984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Green Header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6258626"/>
            <a:ext cx="495300" cy="4953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-27709" y="6139182"/>
            <a:ext cx="924296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12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8" r:id="rId8"/>
    <p:sldLayoutId id="2147483692" r:id="rId9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i="0" kern="1200" cap="all" spc="0" baseline="0">
          <a:solidFill>
            <a:schemeClr val="tx1"/>
          </a:solidFill>
          <a:latin typeface="Open Sans Semibold" charset="0"/>
          <a:ea typeface="Open Sans Semibold" charset="0"/>
          <a:cs typeface="Open Sans Semibold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3000" kern="1200" cap="none" baseline="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  <a:lvl2pPr marL="438912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6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3pPr>
      <a:lvl4pPr marL="96012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4pPr>
      <a:lvl5pPr marL="12344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64">
          <p15:clr>
            <a:srgbClr val="5ACBF0"/>
          </p15:clr>
        </p15:guide>
        <p15:guide id="2" pos="384">
          <p15:clr>
            <a:srgbClr val="5ACBF0"/>
          </p15:clr>
        </p15:guide>
        <p15:guide id="3" pos="5376">
          <p15:clr>
            <a:srgbClr val="5ACBF0"/>
          </p15:clr>
        </p15:guide>
        <p15:guide id="4" pos="1920">
          <p15:clr>
            <a:srgbClr val="5ACBF0"/>
          </p15:clr>
        </p15:guide>
        <p15:guide id="5" pos="3840">
          <p15:clr>
            <a:srgbClr val="5ACBF0"/>
          </p15:clr>
        </p15:guide>
        <p15:guide id="6" orient="horz" pos="984">
          <p15:clr>
            <a:srgbClr val="5ACBF0"/>
          </p15:clr>
        </p15:guide>
        <p15:guide id="7" orient="horz" pos="864">
          <p15:clr>
            <a:srgbClr val="5ACBF0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content/user-facilities-and-publications-working-group" TargetMode="External"/><Relationship Id="rId2" Type="http://schemas.openxmlformats.org/officeDocument/2006/relationships/hyperlink" Target="https://orcid.org/organizations/funders/orbit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rcid.org/content/trust-working-group" TargetMode="External"/><Relationship Id="rId5" Type="http://schemas.openxmlformats.org/officeDocument/2006/relationships/hyperlink" Target="https://orcid.org/content/orcid-repositories-task-force" TargetMode="External"/><Relationship Id="rId4" Type="http://schemas.openxmlformats.org/officeDocument/2006/relationships/hyperlink" Target="https://orcid.org/content/orcid-publishing-working-grou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295478" y="1656523"/>
            <a:ext cx="8856335" cy="19975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ORCID Infrastructure for Facilitating Data Sharing Attribution</a:t>
            </a:r>
            <a:endParaRPr lang="en-US" sz="1200" cap="none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cap="none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cap="none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cap="none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cap="none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cap="none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cap="none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cap="none" dirty="0"/>
              <a:t>Eric Olson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cap="none" dirty="0"/>
              <a:t>Engagement and Partnerships Lead, North America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cap="none" dirty="0">
                <a:solidFill>
                  <a:schemeClr val="tx1"/>
                </a:solidFill>
              </a:rPr>
              <a:t>e.olson@orcid.org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cap="none" dirty="0"/>
              <a:t>https://0000-0002-5989-8244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-114301" y="2713717"/>
            <a:ext cx="8962822" cy="509955"/>
          </a:xfrm>
        </p:spPr>
        <p:txBody>
          <a:bodyPr/>
          <a:lstStyle/>
          <a:p>
            <a:r>
              <a:rPr lang="en-US" sz="1800" dirty="0"/>
              <a:t>AGU Fall meeting</a:t>
            </a:r>
            <a:r>
              <a:rPr lang="en-US" sz="1800" dirty="0">
                <a:solidFill>
                  <a:schemeClr val="tx1"/>
                </a:solidFill>
              </a:rPr>
              <a:t>|</a:t>
            </a:r>
            <a:r>
              <a:rPr lang="en-US" sz="1800" dirty="0"/>
              <a:t>  11 December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545229" y="6356351"/>
            <a:ext cx="606585" cy="365125"/>
          </a:xfrm>
          <a:prstGeom prst="rect">
            <a:avLst/>
          </a:prstGeom>
        </p:spPr>
        <p:txBody>
          <a:bodyPr/>
          <a:lstStyle/>
          <a:p>
            <a:fld id="{BA19FD14-29E9-0D48-A4D7-69ECE2CC1E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34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CC42-2494-3345-836E-DC999077B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0" y="2221745"/>
            <a:ext cx="7935629" cy="984738"/>
          </a:xfrm>
        </p:spPr>
        <p:txBody>
          <a:bodyPr/>
          <a:lstStyle/>
          <a:p>
            <a:r>
              <a:rPr lang="en-US" dirty="0"/>
              <a:t>Build habits - build trust</a:t>
            </a:r>
          </a:p>
        </p:txBody>
      </p:sp>
    </p:spTree>
    <p:extLst>
      <p:ext uri="{BB962C8B-B14F-4D97-AF65-F5344CB8AC3E}">
        <p14:creationId xmlns:p14="http://schemas.microsoft.com/office/powerpoint/2010/main" val="247024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372025"/>
            <a:ext cx="8580957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The ORCID record lists information that the researcher has </a:t>
            </a:r>
            <a:r>
              <a:rPr lang="en-GB" sz="2600" b="1" i="1" dirty="0">
                <a:solidFill>
                  <a:schemeClr val="accent6">
                    <a:lumMod val="50000"/>
                  </a:schemeClr>
                </a:solidFill>
              </a:rPr>
              <a:t>chosen 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to connect to their </a:t>
            </a:r>
            <a:r>
              <a:rPr lang="en-GB" sz="2600" dirty="0" err="1">
                <a:solidFill>
                  <a:schemeClr val="accent6">
                    <a:lumMod val="50000"/>
                  </a:schemeClr>
                </a:solidFill>
              </a:rPr>
              <a:t>iD.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 The researcher </a:t>
            </a:r>
            <a:r>
              <a:rPr lang="en-GB" sz="2600" b="1" i="1" dirty="0">
                <a:solidFill>
                  <a:schemeClr val="accent6">
                    <a:lumMod val="50000"/>
                  </a:schemeClr>
                </a:solidFill>
              </a:rPr>
              <a:t>owns 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the record, and </a:t>
            </a:r>
            <a:r>
              <a:rPr lang="en-GB" sz="2600" b="1" i="1" dirty="0">
                <a:solidFill>
                  <a:schemeClr val="accent6">
                    <a:lumMod val="50000"/>
                  </a:schemeClr>
                </a:solidFill>
              </a:rPr>
              <a:t>decides 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how (or if) it is shared.</a:t>
            </a:r>
          </a:p>
          <a:p>
            <a:pPr marL="0" indent="0">
              <a:buNone/>
            </a:pPr>
            <a:endParaRPr lang="en-GB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Researchers </a:t>
            </a:r>
            <a:r>
              <a:rPr lang="en-GB" sz="2600" b="1" i="1" dirty="0">
                <a:solidFill>
                  <a:schemeClr val="accent6">
                    <a:lumMod val="50000"/>
                  </a:schemeClr>
                </a:solidFill>
              </a:rPr>
              <a:t>add 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their </a:t>
            </a:r>
            <a:r>
              <a:rPr lang="en-GB" sz="2600" dirty="0" err="1">
                <a:solidFill>
                  <a:schemeClr val="accent6">
                    <a:lumMod val="50000"/>
                  </a:schemeClr>
                </a:solidFill>
              </a:rPr>
              <a:t>iD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 using an electronic “handshake”, as they interact with research systems.</a:t>
            </a:r>
          </a:p>
          <a:p>
            <a:pPr marL="0" indent="0">
              <a:buNone/>
            </a:pPr>
            <a:endParaRPr lang="en-GB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GB" sz="2600" dirty="0" err="1">
                <a:solidFill>
                  <a:schemeClr val="accent6">
                    <a:lumMod val="50000"/>
                  </a:schemeClr>
                </a:solidFill>
              </a:rPr>
              <a:t>iD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 is </a:t>
            </a:r>
            <a:r>
              <a:rPr lang="en-GB" sz="2600" b="1" i="1" dirty="0">
                <a:solidFill>
                  <a:schemeClr val="accent6">
                    <a:lumMod val="50000"/>
                  </a:schemeClr>
                </a:solidFill>
              </a:rPr>
              <a:t>embedded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 in the researcher’s contribution by the publisher or funder system, creating a </a:t>
            </a:r>
            <a:r>
              <a:rPr lang="en-GB" sz="2600" b="1" i="1" dirty="0" err="1">
                <a:solidFill>
                  <a:schemeClr val="accent6">
                    <a:lumMod val="50000"/>
                  </a:schemeClr>
                </a:solidFill>
              </a:rPr>
              <a:t>provenanced</a:t>
            </a:r>
            <a:r>
              <a:rPr lang="en-GB" sz="2600" b="1" i="1" dirty="0">
                <a:solidFill>
                  <a:schemeClr val="accent6">
                    <a:lumMod val="50000"/>
                  </a:schemeClr>
                </a:solidFill>
              </a:rPr>
              <a:t> connection.</a:t>
            </a:r>
            <a:endParaRPr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160025"/>
            <a:ext cx="8520600" cy="121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RESEARCHER control and the ORCID record </a:t>
            </a:r>
          </a:p>
        </p:txBody>
      </p:sp>
    </p:spTree>
    <p:extLst>
      <p:ext uri="{BB962C8B-B14F-4D97-AF65-F5344CB8AC3E}">
        <p14:creationId xmlns:p14="http://schemas.microsoft.com/office/powerpoint/2010/main" val="129224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D66D-8ACA-DC4C-96D9-A3361393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3471"/>
            <a:ext cx="8520600" cy="763500"/>
          </a:xfrm>
        </p:spPr>
        <p:txBody>
          <a:bodyPr/>
          <a:lstStyle/>
          <a:p>
            <a:pPr algn="ctr"/>
            <a:r>
              <a:rPr lang="en-US" dirty="0"/>
              <a:t>Habits + Trust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6D285-EA53-7A4F-8B6B-2ED217DC3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62F7D-8660-3949-A084-5F2F8CE9BE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1BC3A-066F-9D47-BB2E-DBE63DCA1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119" r="28993" b="2119"/>
          <a:stretch/>
        </p:blipFill>
        <p:spPr>
          <a:xfrm>
            <a:off x="0" y="2263712"/>
            <a:ext cx="9181070" cy="1749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74DBD5-2857-954C-81B6-7F83031AD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457" y="1536632"/>
            <a:ext cx="5921349" cy="52056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4ED12C-1DCC-B145-9DB3-9C6C664F8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6195"/>
            <a:ext cx="9144000" cy="4586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01C4B4-04ED-1F4F-8791-34CA12E72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21" y="1410844"/>
            <a:ext cx="7847264" cy="4461864"/>
          </a:xfrm>
          <a:prstGeom prst="rect">
            <a:avLst/>
          </a:prstGeom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A95B7391-2DE2-4843-B83A-71D8D99C9B2E}"/>
              </a:ext>
            </a:extLst>
          </p:cNvPr>
          <p:cNvSpPr/>
          <p:nvPr/>
        </p:nvSpPr>
        <p:spPr>
          <a:xfrm>
            <a:off x="2825457" y="4012849"/>
            <a:ext cx="5647000" cy="1570370"/>
          </a:xfrm>
          <a:prstGeom prst="frame">
            <a:avLst>
              <a:gd name="adj1" fmla="val 3594"/>
            </a:avLst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977A6-7DA4-854D-B458-55907C1E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5020"/>
            <a:ext cx="8520600" cy="763500"/>
          </a:xfrm>
        </p:spPr>
        <p:txBody>
          <a:bodyPr/>
          <a:lstStyle/>
          <a:p>
            <a:pPr algn="ctr"/>
            <a:r>
              <a:rPr lang="en-US" dirty="0"/>
              <a:t>Habits + Trust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E6440-BE5C-A244-B461-97C00F1B5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98520"/>
            <a:ext cx="8520600" cy="5093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6516A-F786-CF49-9E28-6AA9328330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6F7613-FF18-8049-BB5A-7FF3AC8F9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5" y="802014"/>
            <a:ext cx="60447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A660C4-34A1-A74C-9868-C79A687B4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34" y="766167"/>
            <a:ext cx="6883400" cy="6337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724C17-6909-2E46-BBFC-DA450DCD9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857" y="766167"/>
            <a:ext cx="64643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1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FF8A-2192-984D-91EF-B74B0F97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65500"/>
            <a:ext cx="8520600" cy="763500"/>
          </a:xfrm>
        </p:spPr>
        <p:txBody>
          <a:bodyPr/>
          <a:lstStyle/>
          <a:p>
            <a:pPr algn="ctr"/>
            <a:r>
              <a:rPr lang="en-US" dirty="0"/>
              <a:t>Find the bright spots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2ABAE-C08E-B047-903F-5200EBC141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87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52BB-F849-9744-97EE-A12996AC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2664"/>
            <a:ext cx="8520600" cy="763500"/>
          </a:xfrm>
        </p:spPr>
        <p:txBody>
          <a:bodyPr/>
          <a:lstStyle/>
          <a:p>
            <a:pPr algn="ctr"/>
            <a:r>
              <a:rPr lang="en-US" dirty="0"/>
              <a:t>Find the bright spots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28B52-25EC-4F4E-B196-5A69B2B264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2F2EA-405A-E048-814D-40C0D9C4B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22" y="844166"/>
            <a:ext cx="5223076" cy="5791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0EA324-B97D-384A-84F0-BF483383B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1" y="986164"/>
            <a:ext cx="9144000" cy="4758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0821B7-1434-0A44-96EA-69C050446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9" y="1340780"/>
            <a:ext cx="9314483" cy="37167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C4DE39-F14F-EA4C-BAD1-45429E74F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668" y="862574"/>
            <a:ext cx="6985393" cy="6858000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DC183EB8-33BB-B44C-AB8F-9D69702A603D}"/>
              </a:ext>
            </a:extLst>
          </p:cNvPr>
          <p:cNvSpPr/>
          <p:nvPr/>
        </p:nvSpPr>
        <p:spPr>
          <a:xfrm>
            <a:off x="1366221" y="3429000"/>
            <a:ext cx="1146223" cy="247179"/>
          </a:xfrm>
          <a:prstGeom prst="frame">
            <a:avLst>
              <a:gd name="adj1" fmla="val 3594"/>
            </a:avLst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0ED09C48-A87B-B546-819D-2A1F82ED5F75}"/>
              </a:ext>
            </a:extLst>
          </p:cNvPr>
          <p:cNvSpPr/>
          <p:nvPr/>
        </p:nvSpPr>
        <p:spPr>
          <a:xfrm>
            <a:off x="2528222" y="4291574"/>
            <a:ext cx="2725888" cy="667701"/>
          </a:xfrm>
          <a:prstGeom prst="frame">
            <a:avLst>
              <a:gd name="adj1" fmla="val 3594"/>
            </a:avLst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1C01-00A2-A24B-824D-1EA69260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65500"/>
            <a:ext cx="8520600" cy="763500"/>
          </a:xfrm>
        </p:spPr>
        <p:txBody>
          <a:bodyPr/>
          <a:lstStyle/>
          <a:p>
            <a:pPr algn="ctr"/>
            <a:r>
              <a:rPr lang="en-US" dirty="0"/>
              <a:t>Tweak the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3B6F6-2A2A-1549-BB23-4371DFF414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5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1E6D-7E89-6B4A-B05E-4A79FB3CD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2664"/>
            <a:ext cx="8520600" cy="763500"/>
          </a:xfrm>
        </p:spPr>
        <p:txBody>
          <a:bodyPr/>
          <a:lstStyle/>
          <a:p>
            <a:pPr algn="ctr"/>
            <a:r>
              <a:rPr lang="en-US" dirty="0"/>
              <a:t>Tweak the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A548-D786-484D-B816-C429AFBF0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86164"/>
            <a:ext cx="8520600" cy="5105669"/>
          </a:xfrm>
        </p:spPr>
        <p:txBody>
          <a:bodyPr>
            <a:normAutofit/>
          </a:bodyPr>
          <a:lstStyle/>
          <a:p>
            <a:r>
              <a:rPr lang="en-US" sz="2400" dirty="0"/>
              <a:t>Sometimes appeals directly to the researchers won’t be effective.  </a:t>
            </a:r>
          </a:p>
          <a:p>
            <a:r>
              <a:rPr lang="en-US" sz="2400" dirty="0"/>
              <a:t>However, we can work to understand their behaviors and shape the workflows to make FAIR compliance easier and more appealing.</a:t>
            </a:r>
          </a:p>
          <a:p>
            <a:pPr lvl="4"/>
            <a:r>
              <a:rPr lang="en-US" sz="1800" dirty="0">
                <a:hlinkClick r:id="rId2"/>
              </a:rPr>
              <a:t>ORBIT Project </a:t>
            </a:r>
            <a:r>
              <a:rPr lang="en-US" sz="1800" dirty="0"/>
              <a:t>– </a:t>
            </a:r>
            <a:r>
              <a:rPr lang="en-US" sz="1800" b="1" dirty="0"/>
              <a:t>Funders</a:t>
            </a:r>
            <a:r>
              <a:rPr lang="en-US" sz="1800" dirty="0"/>
              <a:t>, Research Institutions, Publishers</a:t>
            </a:r>
          </a:p>
          <a:p>
            <a:pPr lvl="4"/>
            <a:r>
              <a:rPr lang="en-US" sz="1800" dirty="0">
                <a:hlinkClick r:id="rId3"/>
              </a:rPr>
              <a:t>User Facilities and Publications Working Group </a:t>
            </a:r>
            <a:r>
              <a:rPr lang="en-US" sz="1800" dirty="0"/>
              <a:t>– </a:t>
            </a:r>
            <a:r>
              <a:rPr lang="en-US" sz="1800" b="1" dirty="0"/>
              <a:t>Facilities, Publishers, </a:t>
            </a:r>
            <a:r>
              <a:rPr lang="en-US" sz="1800" dirty="0"/>
              <a:t>Research Institutions</a:t>
            </a:r>
          </a:p>
          <a:p>
            <a:pPr lvl="4"/>
            <a:r>
              <a:rPr lang="en-US" sz="1800" dirty="0">
                <a:hlinkClick r:id="rId4"/>
              </a:rPr>
              <a:t>ORCID in Publishing Working Group </a:t>
            </a:r>
            <a:r>
              <a:rPr lang="en-US" sz="1800" dirty="0"/>
              <a:t>– </a:t>
            </a:r>
            <a:r>
              <a:rPr lang="en-US" sz="1800" b="1" dirty="0"/>
              <a:t>Publishers</a:t>
            </a:r>
          </a:p>
          <a:p>
            <a:pPr lvl="4"/>
            <a:r>
              <a:rPr lang="en-US" sz="1800" dirty="0">
                <a:hlinkClick r:id="rId5"/>
              </a:rPr>
              <a:t>ORCID in Repositories Task Force </a:t>
            </a:r>
            <a:r>
              <a:rPr lang="en-US" sz="1800" dirty="0"/>
              <a:t>– </a:t>
            </a:r>
            <a:r>
              <a:rPr lang="en-US" sz="1800" b="1" dirty="0"/>
              <a:t>Repositories</a:t>
            </a:r>
            <a:r>
              <a:rPr lang="en-US" sz="1800" dirty="0"/>
              <a:t>, Research Institutions</a:t>
            </a:r>
          </a:p>
          <a:p>
            <a:pPr lvl="4"/>
            <a:r>
              <a:rPr lang="en-US" sz="1800" dirty="0">
                <a:hlinkClick r:id="rId6"/>
              </a:rPr>
              <a:t>Trust Working Group </a:t>
            </a:r>
            <a:r>
              <a:rPr lang="en-US" sz="1800" dirty="0"/>
              <a:t>– </a:t>
            </a:r>
            <a:r>
              <a:rPr lang="en-US" sz="1800" b="1" dirty="0"/>
              <a:t>Research Institutions, Publishers</a:t>
            </a:r>
          </a:p>
          <a:p>
            <a:pPr lvl="4"/>
            <a:r>
              <a:rPr lang="en-US" sz="1800" dirty="0"/>
              <a:t>And Many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FFE06-D540-5946-99C3-C74BE54B90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36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1822"/>
          </a:xfrm>
        </p:spPr>
        <p:txBody>
          <a:bodyPr/>
          <a:lstStyle/>
          <a:p>
            <a:pPr algn="ctr"/>
            <a:r>
              <a:rPr lang="en-US" dirty="0"/>
              <a:t>So how does </a:t>
            </a:r>
            <a:r>
              <a:rPr lang="en-US" dirty="0" err="1"/>
              <a:t>orcid</a:t>
            </a:r>
            <a:r>
              <a:rPr lang="en-US" dirty="0"/>
              <a:t> help fair?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4885" y="761822"/>
            <a:ext cx="8220075" cy="45720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Researchers can 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easily share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 their affiliations,  contributions, and resources used (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Researcher value added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Transparent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 assertions are created in a robust machine and human readable and 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interoperable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 manner and with researcher permission (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Community value added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Assertions underpin an open graph of connections between people, places, and things, 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enabling tracking and reporting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 through article and/or ORCID record metadata (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Institution/project value added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054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2E37-AA00-284E-879C-76427321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804"/>
            <a:ext cx="9144000" cy="984738"/>
          </a:xfrm>
        </p:spPr>
        <p:txBody>
          <a:bodyPr/>
          <a:lstStyle/>
          <a:p>
            <a:pPr algn="ctr"/>
            <a:r>
              <a:rPr lang="en-US" dirty="0"/>
              <a:t>So how does </a:t>
            </a:r>
            <a:r>
              <a:rPr lang="en-US" dirty="0" err="1"/>
              <a:t>orcid</a:t>
            </a:r>
            <a:r>
              <a:rPr lang="en-US" dirty="0"/>
              <a:t> help cultivate culture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64A90-23EA-744E-B4BE-E385C3D0FE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4777" y="1421028"/>
            <a:ext cx="8723871" cy="472028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Connecting and collaborating with research organizations across all sectors and across the globe.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Building trust through responsible data management and sharing practices.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Highlight the work of our exceptional partners.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Listen to the community and build based on their needs!</a:t>
            </a:r>
          </a:p>
        </p:txBody>
      </p:sp>
    </p:spTree>
    <p:extLst>
      <p:ext uri="{BB962C8B-B14F-4D97-AF65-F5344CB8AC3E}">
        <p14:creationId xmlns:p14="http://schemas.microsoft.com/office/powerpoint/2010/main" val="74184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5278" b="5278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964486" y="4157055"/>
            <a:ext cx="552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Gill Sans MT" panose="020B0502020104020203" pitchFamily="34" charset="77"/>
              </a:rPr>
              <a:t>Names are messy!</a:t>
            </a:r>
          </a:p>
        </p:txBody>
      </p:sp>
    </p:spTree>
    <p:extLst>
      <p:ext uri="{BB962C8B-B14F-4D97-AF65-F5344CB8AC3E}">
        <p14:creationId xmlns:p14="http://schemas.microsoft.com/office/powerpoint/2010/main" val="100423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7" y="214802"/>
            <a:ext cx="8953500" cy="984738"/>
          </a:xfrm>
        </p:spPr>
        <p:txBody>
          <a:bodyPr/>
          <a:lstStyle/>
          <a:p>
            <a:pPr algn="ctr"/>
            <a:r>
              <a:rPr lang="en-US" sz="3600" dirty="0" err="1"/>
              <a:t>Pids</a:t>
            </a:r>
            <a:r>
              <a:rPr lang="en-US" sz="3600" dirty="0"/>
              <a:t> for people, places, &amp; things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283" y="2094435"/>
            <a:ext cx="1784348" cy="1160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915" y="3648974"/>
            <a:ext cx="2995085" cy="1123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667" y="3171628"/>
            <a:ext cx="2084918" cy="1038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667" y="2054041"/>
            <a:ext cx="2286001" cy="700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34" y="2035760"/>
            <a:ext cx="3200400" cy="368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834" y="2803788"/>
            <a:ext cx="2571750" cy="738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834" y="3931495"/>
            <a:ext cx="2984500" cy="1067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383AAE-6AE7-5841-BB9C-AB4C435DD739}"/>
              </a:ext>
            </a:extLst>
          </p:cNvPr>
          <p:cNvSpPr txBox="1"/>
          <p:nvPr/>
        </p:nvSpPr>
        <p:spPr>
          <a:xfrm>
            <a:off x="3566751" y="4776319"/>
            <a:ext cx="28103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Coming soon… </a:t>
            </a:r>
          </a:p>
          <a:p>
            <a:pPr algn="ctr"/>
            <a:r>
              <a:rPr lang="en-US" sz="3200" b="1" dirty="0" err="1">
                <a:solidFill>
                  <a:schemeClr val="tx2"/>
                </a:solidFill>
              </a:rPr>
              <a:t>Onyar</a:t>
            </a:r>
            <a:r>
              <a:rPr lang="en-US" sz="3200" b="1" dirty="0">
                <a:solidFill>
                  <a:schemeClr val="tx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019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92765" y="1060174"/>
            <a:ext cx="8945218" cy="25055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ORCID’s vision </a:t>
            </a:r>
            <a:r>
              <a:rPr lang="en-US" sz="3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is a world where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all who participate in research, scholarship, and innovation are uniquely identified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and </a:t>
            </a:r>
            <a:r>
              <a:rPr lang="en-US" sz="36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connected to their contributions</a:t>
            </a:r>
            <a:r>
              <a:rPr lang="en-US" sz="3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and affiliations across time, disciplines, and borders.</a:t>
            </a:r>
          </a:p>
        </p:txBody>
      </p:sp>
    </p:spTree>
    <p:extLst>
      <p:ext uri="{BB962C8B-B14F-4D97-AF65-F5344CB8AC3E}">
        <p14:creationId xmlns:p14="http://schemas.microsoft.com/office/powerpoint/2010/main" val="239284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467430" y="453327"/>
            <a:ext cx="8185682" cy="2304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These connections matter </a:t>
            </a:r>
            <a:r>
              <a:rPr lang="en-US" sz="3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because research progress, programs, and careers and based on the communication of ideas.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connections are made possible by </a:t>
            </a:r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network of partners working together</a:t>
            </a:r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the purpose of improving how we share research information.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9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445A-FEAA-1946-A718-E65DB2E1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96064"/>
            <a:ext cx="9143999" cy="1075038"/>
          </a:xfrm>
        </p:spPr>
        <p:txBody>
          <a:bodyPr/>
          <a:lstStyle/>
          <a:p>
            <a:pPr algn="ctr"/>
            <a:r>
              <a:rPr lang="en-US" dirty="0"/>
              <a:t>Connections for culture change</a:t>
            </a:r>
          </a:p>
        </p:txBody>
      </p:sp>
    </p:spTree>
    <p:extLst>
      <p:ext uri="{BB962C8B-B14F-4D97-AF65-F5344CB8AC3E}">
        <p14:creationId xmlns:p14="http://schemas.microsoft.com/office/powerpoint/2010/main" val="130431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CCD5-BCD3-F74D-8B69-B6CD8206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291"/>
            <a:ext cx="9144000" cy="975838"/>
          </a:xfrm>
        </p:spPr>
        <p:txBody>
          <a:bodyPr/>
          <a:lstStyle/>
          <a:p>
            <a:pPr algn="ctr"/>
            <a:r>
              <a:rPr lang="en-US" dirty="0"/>
              <a:t>The research whirlpool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27FB4-47FF-1E49-92FE-FEE96D3098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01EC6-1EEE-3C46-94C6-355B1B0DA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040"/>
            <a:ext cx="9144000" cy="47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2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885CDE-74D1-1541-909A-8D2D38DC1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928561"/>
            <a:ext cx="1828800" cy="1828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86" y="1679495"/>
            <a:ext cx="1143000" cy="1143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00" y="1655271"/>
            <a:ext cx="1143000" cy="1143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4465085"/>
            <a:ext cx="1143000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700" y="1655271"/>
            <a:ext cx="1779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Noto Sans" charset="0"/>
                <a:ea typeface="Open Sans" panose="020B0606030504020204" pitchFamily="34" charset="0"/>
                <a:cs typeface="Open Sans" panose="020B0606030504020204" pitchFamily="34" charset="0"/>
              </a:rPr>
              <a:t>PUBLISHER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Noto Sans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Noto Sans" charset="0"/>
                <a:ea typeface="Open Sans" panose="020B0606030504020204" pitchFamily="34" charset="0"/>
                <a:cs typeface="Open Sans" panose="020B0606030504020204" pitchFamily="34" charset="0"/>
              </a:rPr>
              <a:t>REPOSITORY</a:t>
            </a:r>
          </a:p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Assert authorship &amp; data contributions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7524" y="1760747"/>
            <a:ext cx="1791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Universities and Labs</a:t>
            </a:r>
          </a:p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Assert faculty or staff affiliation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9933" y="5505769"/>
            <a:ext cx="21082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FUNDER 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&amp; 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FACILITATOR</a:t>
            </a:r>
          </a:p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Assert grant, facilities, and equipment award</a:t>
            </a:r>
          </a:p>
        </p:txBody>
      </p:sp>
      <p:grpSp>
        <p:nvGrpSpPr>
          <p:cNvPr id="10" name="Group 9"/>
          <p:cNvGrpSpPr/>
          <p:nvPr/>
        </p:nvGrpSpPr>
        <p:grpSpPr>
          <a:xfrm rot="5400000">
            <a:off x="4008798" y="3638853"/>
            <a:ext cx="1077465" cy="756025"/>
            <a:chOff x="879926" y="4741178"/>
            <a:chExt cx="1154712" cy="810227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978081" y="5193558"/>
              <a:ext cx="822960" cy="824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15369" y="4741178"/>
              <a:ext cx="1019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n w="0"/>
                  <a:solidFill>
                    <a:schemeClr val="tx2"/>
                  </a:solidFill>
                  <a:latin typeface="Noto Sans" charset="0"/>
                  <a:ea typeface="Noto Sans" charset="0"/>
                  <a:cs typeface="Noto Sans" charset="0"/>
                </a:rPr>
                <a:t>COLLECT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177222" y="5096718"/>
              <a:ext cx="82012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79926" y="5289795"/>
              <a:ext cx="1019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n w="0"/>
                  <a:solidFill>
                    <a:schemeClr val="tx2"/>
                  </a:solidFill>
                  <a:latin typeface="Noto Sans" charset="0"/>
                  <a:ea typeface="Noto Sans" charset="0"/>
                  <a:cs typeface="Noto Sans" charset="0"/>
                </a:rPr>
                <a:t>CONNECT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 rot="1800000">
            <a:off x="2898042" y="2471705"/>
            <a:ext cx="951083" cy="600055"/>
            <a:chOff x="978081" y="4835108"/>
            <a:chExt cx="1019269" cy="643075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978081" y="5193558"/>
              <a:ext cx="822960" cy="824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78081" y="5216573"/>
              <a:ext cx="1019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n w="0"/>
                  <a:solidFill>
                    <a:schemeClr val="tx2"/>
                  </a:solidFill>
                  <a:latin typeface="Noto Sans" charset="0"/>
                  <a:ea typeface="Noto Sans" charset="0"/>
                  <a:cs typeface="Noto Sans" charset="0"/>
                </a:rPr>
                <a:t>COLLECT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177222" y="5096718"/>
              <a:ext cx="82012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78081" y="4835108"/>
              <a:ext cx="1019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n w="0"/>
                  <a:solidFill>
                    <a:schemeClr val="tx2"/>
                  </a:solidFill>
                  <a:latin typeface="Noto Sans" charset="0"/>
                  <a:ea typeface="Noto Sans" charset="0"/>
                  <a:cs typeface="Noto Sans" charset="0"/>
                </a:rPr>
                <a:t>CONNECT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 rot="19800000">
            <a:off x="5186868" y="2429821"/>
            <a:ext cx="975144" cy="641339"/>
            <a:chOff x="978081" y="4794135"/>
            <a:chExt cx="1045055" cy="687318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978081" y="5193558"/>
              <a:ext cx="822960" cy="824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82890" y="4794135"/>
              <a:ext cx="1019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n w="0"/>
                  <a:solidFill>
                    <a:schemeClr val="tx2"/>
                  </a:solidFill>
                  <a:latin typeface="Noto Sans" charset="0"/>
                  <a:ea typeface="Noto Sans" charset="0"/>
                  <a:cs typeface="Noto Sans" charset="0"/>
                </a:rPr>
                <a:t>COLLECT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177222" y="5096718"/>
              <a:ext cx="82012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03867" y="5219843"/>
              <a:ext cx="1019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n w="0"/>
                  <a:solidFill>
                    <a:schemeClr val="tx2"/>
                  </a:solidFill>
                  <a:latin typeface="Noto Sans" charset="0"/>
                  <a:ea typeface="Noto Sans" charset="0"/>
                  <a:cs typeface="Noto Sans" charset="0"/>
                </a:rPr>
                <a:t>CONNECT</a:t>
              </a:r>
            </a:p>
          </p:txBody>
        </p:sp>
      </p:grpSp>
      <p:sp>
        <p:nvSpPr>
          <p:cNvPr id="25" name="Arc 24"/>
          <p:cNvSpPr/>
          <p:nvPr/>
        </p:nvSpPr>
        <p:spPr>
          <a:xfrm>
            <a:off x="2463232" y="1009904"/>
            <a:ext cx="4231964" cy="4161642"/>
          </a:xfrm>
          <a:prstGeom prst="arc">
            <a:avLst>
              <a:gd name="adj1" fmla="val 6385050"/>
              <a:gd name="adj2" fmla="val 11206227"/>
            </a:avLst>
          </a:prstGeom>
          <a:ln w="139700">
            <a:solidFill>
              <a:schemeClr val="accent5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to Sans Regular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2459987" y="1009904"/>
            <a:ext cx="4231964" cy="4161642"/>
          </a:xfrm>
          <a:prstGeom prst="arc">
            <a:avLst>
              <a:gd name="adj1" fmla="val 21034409"/>
              <a:gd name="adj2" fmla="val 4536217"/>
            </a:avLst>
          </a:prstGeom>
          <a:ln w="139700">
            <a:solidFill>
              <a:schemeClr val="accent5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to Sans Regular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2456018" y="1009904"/>
            <a:ext cx="4231964" cy="4161642"/>
          </a:xfrm>
          <a:prstGeom prst="arc">
            <a:avLst>
              <a:gd name="adj1" fmla="val 13038003"/>
              <a:gd name="adj2" fmla="val 19211400"/>
            </a:avLst>
          </a:prstGeom>
          <a:ln w="139700">
            <a:solidFill>
              <a:schemeClr val="accent5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to Sans Regular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6378C-2518-8A4D-A4AE-693DE05EB308}"/>
              </a:ext>
            </a:extLst>
          </p:cNvPr>
          <p:cNvSpPr txBox="1"/>
          <p:nvPr/>
        </p:nvSpPr>
        <p:spPr>
          <a:xfrm>
            <a:off x="1283742" y="13725"/>
            <a:ext cx="703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Cross-sector Partner Network</a:t>
            </a:r>
          </a:p>
        </p:txBody>
      </p:sp>
    </p:spTree>
    <p:extLst>
      <p:ext uri="{BB962C8B-B14F-4D97-AF65-F5344CB8AC3E}">
        <p14:creationId xmlns:p14="http://schemas.microsoft.com/office/powerpoint/2010/main" val="315432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3"/>
          <p:cNvSpPr txBox="1">
            <a:spLocks noGrp="1"/>
          </p:cNvSpPr>
          <p:nvPr>
            <p:ph type="title"/>
          </p:nvPr>
        </p:nvSpPr>
        <p:spPr>
          <a:xfrm>
            <a:off x="0" y="488137"/>
            <a:ext cx="9144000" cy="7382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694" rIns="91425" bIns="45694" rtlCol="0" anchor="b" anchorCtr="0">
            <a:noAutofit/>
          </a:bodyPr>
          <a:lstStyle/>
          <a:p>
            <a:pPr algn="ctr"/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OUR GLOBAL COMMUNITY</a:t>
            </a:r>
            <a:endParaRPr dirty="0"/>
          </a:p>
        </p:txBody>
      </p:sp>
      <p:sp>
        <p:nvSpPr>
          <p:cNvPr id="389" name="Google Shape;389;p73"/>
          <p:cNvSpPr txBox="1">
            <a:spLocks noGrp="1"/>
          </p:cNvSpPr>
          <p:nvPr>
            <p:ph type="body" idx="1"/>
          </p:nvPr>
        </p:nvSpPr>
        <p:spPr>
          <a:xfrm>
            <a:off x="240450" y="1595550"/>
            <a:ext cx="8823375" cy="33693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694" rIns="91425" bIns="45694" rtlCol="0" anchor="t" anchorCtr="0">
            <a:noAutofit/>
          </a:bodyPr>
          <a:lstStyle/>
          <a:p>
            <a:pPr marL="228600" indent="-204788">
              <a:lnSpc>
                <a:spcPct val="90000"/>
              </a:lnSpc>
              <a:spcBef>
                <a:spcPts val="0"/>
              </a:spcBef>
              <a:buClr>
                <a:srgbClr val="58595B"/>
              </a:buClr>
              <a:buSzPts val="2900"/>
              <a:buFont typeface="Cabin"/>
              <a:buChar char="•"/>
            </a:pPr>
            <a:r>
              <a:rPr lang="en-US" sz="2175" b="1" dirty="0">
                <a:solidFill>
                  <a:srgbClr val="2C2C2D"/>
                </a:solidFill>
              </a:rPr>
              <a:t>5.6m researchers </a:t>
            </a:r>
            <a:r>
              <a:rPr lang="en-US" sz="2175" dirty="0">
                <a:solidFill>
                  <a:srgbClr val="2C2C2D"/>
                </a:solidFill>
              </a:rPr>
              <a:t>have registered for an </a:t>
            </a:r>
            <a:r>
              <a:rPr lang="en-US" sz="2175" dirty="0" err="1">
                <a:solidFill>
                  <a:srgbClr val="2C2C2D"/>
                </a:solidFill>
              </a:rPr>
              <a:t>iD.</a:t>
            </a:r>
            <a:r>
              <a:rPr lang="en-US" sz="2175" dirty="0">
                <a:solidFill>
                  <a:srgbClr val="2C2C2D"/>
                </a:solidFill>
              </a:rPr>
              <a:t> 2.3m have connected their </a:t>
            </a:r>
            <a:r>
              <a:rPr lang="en-US" sz="2175" dirty="0" err="1">
                <a:solidFill>
                  <a:srgbClr val="2C2C2D"/>
                </a:solidFill>
              </a:rPr>
              <a:t>iD</a:t>
            </a:r>
            <a:r>
              <a:rPr lang="en-US" sz="2175" dirty="0">
                <a:solidFill>
                  <a:srgbClr val="2C2C2D"/>
                </a:solidFill>
              </a:rPr>
              <a:t> with other information: 35m works, ~600K grants, ~600K reviews, ~2.9m education and 2.0m employment items</a:t>
            </a:r>
            <a:endParaRPr sz="2175" dirty="0"/>
          </a:p>
          <a:p>
            <a:pPr marL="228600" indent="-204788">
              <a:lnSpc>
                <a:spcPct val="90000"/>
              </a:lnSpc>
              <a:spcBef>
                <a:spcPts val="1200"/>
              </a:spcBef>
              <a:buClr>
                <a:srgbClr val="58595B"/>
              </a:buClr>
              <a:buSzPts val="2900"/>
              <a:buFont typeface="Cabin"/>
              <a:buChar char="•"/>
            </a:pPr>
            <a:r>
              <a:rPr lang="en-US" sz="2175" b="1" dirty="0">
                <a:solidFill>
                  <a:srgbClr val="2C2C2D"/>
                </a:solidFill>
              </a:rPr>
              <a:t>933+ member organizations </a:t>
            </a:r>
            <a:r>
              <a:rPr lang="en-US" sz="2175" dirty="0">
                <a:solidFill>
                  <a:srgbClr val="2C2C2D"/>
                </a:solidFill>
              </a:rPr>
              <a:t>in 47 countries have built ORCID into more than 500 system integrations across all sectors of the research community</a:t>
            </a:r>
            <a:endParaRPr sz="2175" dirty="0"/>
          </a:p>
          <a:p>
            <a:pPr marL="228600" indent="-204788">
              <a:lnSpc>
                <a:spcPct val="90000"/>
              </a:lnSpc>
              <a:spcBef>
                <a:spcPts val="1200"/>
              </a:spcBef>
              <a:buClr>
                <a:srgbClr val="58595B"/>
              </a:buClr>
              <a:buSzPts val="2900"/>
              <a:buFont typeface="Cabin"/>
              <a:buChar char="•"/>
            </a:pPr>
            <a:r>
              <a:rPr lang="en-US" sz="2175" b="1" dirty="0">
                <a:solidFill>
                  <a:srgbClr val="2C2C2D"/>
                </a:solidFill>
              </a:rPr>
              <a:t>18 national ORCID consortia </a:t>
            </a:r>
            <a:r>
              <a:rPr lang="en-US" sz="2175" dirty="0">
                <a:solidFill>
                  <a:srgbClr val="2C2C2D"/>
                </a:solidFill>
              </a:rPr>
              <a:t>in the UK, Finland, Sweden, Norway, Denmark, Netherlands, Belgium, Germany, Italy, South Africa, Taiwan,  Australia, New Zealand, Brazil, Canada, and US</a:t>
            </a:r>
            <a:endParaRPr sz="2175" dirty="0"/>
          </a:p>
        </p:txBody>
      </p:sp>
      <p:sp>
        <p:nvSpPr>
          <p:cNvPr id="390" name="Google Shape;390;p73"/>
          <p:cNvSpPr txBox="1"/>
          <p:nvPr/>
        </p:nvSpPr>
        <p:spPr>
          <a:xfrm>
            <a:off x="2953200" y="5457825"/>
            <a:ext cx="3237525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/>
            <a:r>
              <a:rPr lang="en-US">
                <a:solidFill>
                  <a:srgbClr val="A6CE38"/>
                </a:solidFill>
                <a:latin typeface="Open Sans"/>
                <a:ea typeface="Open Sans"/>
                <a:cs typeface="Open Sans"/>
                <a:sym typeface="Open Sans"/>
              </a:rPr>
              <a:t>https://orcid.org/statistics</a:t>
            </a:r>
            <a:endParaRPr sz="1425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7238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CID 2">
      <a:dk1>
        <a:srgbClr val="A6CE38"/>
      </a:dk1>
      <a:lt1>
        <a:srgbClr val="FFFFFF"/>
      </a:lt1>
      <a:dk2>
        <a:srgbClr val="6D6E71"/>
      </a:dk2>
      <a:lt2>
        <a:srgbClr val="EEECE1"/>
      </a:lt2>
      <a:accent1>
        <a:srgbClr val="328CAF"/>
      </a:accent1>
      <a:accent2>
        <a:srgbClr val="D97536"/>
      </a:accent2>
      <a:accent3>
        <a:srgbClr val="905489"/>
      </a:accent3>
      <a:accent4>
        <a:srgbClr val="D6B143"/>
      </a:accent4>
      <a:accent5>
        <a:srgbClr val="A7A9AC"/>
      </a:accent5>
      <a:accent6>
        <a:srgbClr val="58595B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A6CE38"/>
      </a:dk1>
      <a:lt1>
        <a:srgbClr val="FFFFFF"/>
      </a:lt1>
      <a:dk2>
        <a:srgbClr val="6D6E71"/>
      </a:dk2>
      <a:lt2>
        <a:srgbClr val="EEECE1"/>
      </a:lt2>
      <a:accent1>
        <a:srgbClr val="328CAF"/>
      </a:accent1>
      <a:accent2>
        <a:srgbClr val="D97536"/>
      </a:accent2>
      <a:accent3>
        <a:srgbClr val="905489"/>
      </a:accent3>
      <a:accent4>
        <a:srgbClr val="D6B143"/>
      </a:accent4>
      <a:accent5>
        <a:srgbClr val="A7A9AC"/>
      </a:accent5>
      <a:accent6>
        <a:srgbClr val="58595B"/>
      </a:accent6>
      <a:hlink>
        <a:srgbClr val="22ACAA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14361</TotalTime>
  <Words>602</Words>
  <Application>Microsoft Macintosh PowerPoint</Application>
  <PresentationFormat>On-screen Show (4:3)</PresentationFormat>
  <Paragraphs>84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Cabin</vt:lpstr>
      <vt:lpstr>Calibri</vt:lpstr>
      <vt:lpstr>Gill Sans MT</vt:lpstr>
      <vt:lpstr>Noto Sans</vt:lpstr>
      <vt:lpstr>Noto Sans Regular</vt:lpstr>
      <vt:lpstr>Open Sans</vt:lpstr>
      <vt:lpstr>Open Sans SemiBold</vt:lpstr>
      <vt:lpstr>Open Sans SemiBold</vt:lpstr>
      <vt:lpstr>Office Theme</vt:lpstr>
      <vt:lpstr>2_Office Theme</vt:lpstr>
      <vt:lpstr>PowerPoint Presentation</vt:lpstr>
      <vt:lpstr>PowerPoint Presentation</vt:lpstr>
      <vt:lpstr>Pids for people, places, &amp; things</vt:lpstr>
      <vt:lpstr>PowerPoint Presentation</vt:lpstr>
      <vt:lpstr>PowerPoint Presentation</vt:lpstr>
      <vt:lpstr>Connections for culture change</vt:lpstr>
      <vt:lpstr>The research whirlpool</vt:lpstr>
      <vt:lpstr>PowerPoint Presentation</vt:lpstr>
      <vt:lpstr>OUR GLOBAL COMMUNITY</vt:lpstr>
      <vt:lpstr>Build habits - build trust</vt:lpstr>
      <vt:lpstr>RESEARCHER control and the ORCID record </vt:lpstr>
      <vt:lpstr>Habits + Trust</vt:lpstr>
      <vt:lpstr>Habits + Trust</vt:lpstr>
      <vt:lpstr>Find the bright spots</vt:lpstr>
      <vt:lpstr>Find the bright spots</vt:lpstr>
      <vt:lpstr>Tweak the environment</vt:lpstr>
      <vt:lpstr>Tweak the environment</vt:lpstr>
      <vt:lpstr>So how does orcid help fair?</vt:lpstr>
      <vt:lpstr>So how does orcid help cultivate culture change?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buster</dc:creator>
  <cp:keywords/>
  <dc:description/>
  <cp:lastModifiedBy>Eric Olson</cp:lastModifiedBy>
  <cp:revision>289</cp:revision>
  <cp:lastPrinted>2017-10-12T14:42:34Z</cp:lastPrinted>
  <dcterms:created xsi:type="dcterms:W3CDTF">2016-10-01T00:06:23Z</dcterms:created>
  <dcterms:modified xsi:type="dcterms:W3CDTF">2018-12-11T11:11:04Z</dcterms:modified>
  <cp:category/>
</cp:coreProperties>
</file>