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58" r:id="rId5"/>
    <p:sldId id="281" r:id="rId6"/>
    <p:sldId id="259" r:id="rId7"/>
    <p:sldId id="260" r:id="rId8"/>
    <p:sldId id="261" r:id="rId9"/>
    <p:sldId id="269" r:id="rId10"/>
    <p:sldId id="270" r:id="rId11"/>
    <p:sldId id="284" r:id="rId12"/>
    <p:sldId id="271" r:id="rId13"/>
    <p:sldId id="272" r:id="rId14"/>
    <p:sldId id="273" r:id="rId15"/>
    <p:sldId id="274" r:id="rId16"/>
    <p:sldId id="277" r:id="rId17"/>
    <p:sldId id="282" r:id="rId18"/>
    <p:sldId id="278" r:id="rId19"/>
    <p:sldId id="262" r:id="rId20"/>
    <p:sldId id="263" r:id="rId21"/>
    <p:sldId id="264" r:id="rId22"/>
    <p:sldId id="285" r:id="rId23"/>
    <p:sldId id="265" r:id="rId24"/>
    <p:sldId id="268" r:id="rId25"/>
    <p:sldId id="283" r:id="rId26"/>
    <p:sldId id="275" r:id="rId27"/>
    <p:sldId id="276" r:id="rId28"/>
    <p:sldId id="266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235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195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896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194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020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179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659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092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896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914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7E7A-EF0D-454D-9DF3-051BBABBE8BB}" type="datetimeFigureOut">
              <a:rPr lang="en-IE" smtClean="0"/>
              <a:t>22/05/2018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62D3-23D8-4F66-8664-0D20A74F44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87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ichael.nolan@tyndall.i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36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064" y="270105"/>
            <a:ext cx="11611992" cy="2387600"/>
          </a:xfrm>
        </p:spPr>
        <p:txBody>
          <a:bodyPr>
            <a:normAutofit/>
          </a:bodyPr>
          <a:lstStyle/>
          <a:p>
            <a:r>
              <a:rPr lang="en-IE" sz="4800" b="1" dirty="0" smtClean="0">
                <a:latin typeface="trebeuchet MS"/>
                <a:cs typeface="Times New Roman" panose="02020603050405020304" pitchFamily="18" charset="0"/>
              </a:rPr>
              <a:t>Activating carbon dioxide on metal oxide (</a:t>
            </a:r>
            <a:r>
              <a:rPr lang="en-IE" sz="4800" b="1" dirty="0" err="1" smtClean="0">
                <a:latin typeface="trebeuchet MS"/>
                <a:cs typeface="Times New Roman" panose="02020603050405020304" pitchFamily="18" charset="0"/>
              </a:rPr>
              <a:t>CrO</a:t>
            </a:r>
            <a:r>
              <a:rPr lang="en-IE" sz="4800" b="1" baseline="-25000" dirty="0" err="1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sz="4800" b="1" dirty="0" smtClean="0">
                <a:latin typeface="trebeuchet MS"/>
                <a:cs typeface="Times New Roman" panose="02020603050405020304" pitchFamily="18" charset="0"/>
              </a:rPr>
              <a:t>, CuO</a:t>
            </a:r>
            <a:r>
              <a:rPr lang="en-IE" sz="4800" b="1" baseline="-25000" dirty="0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sz="4800" b="1" dirty="0" smtClean="0">
                <a:latin typeface="trebeuchet MS"/>
                <a:cs typeface="Times New Roman" panose="02020603050405020304" pitchFamily="18" charset="0"/>
              </a:rPr>
              <a:t>, </a:t>
            </a:r>
            <a:r>
              <a:rPr lang="en-IE" sz="4800" b="1" dirty="0" err="1" smtClean="0">
                <a:latin typeface="trebeuchet MS"/>
                <a:cs typeface="Times New Roman" panose="02020603050405020304" pitchFamily="18" charset="0"/>
              </a:rPr>
              <a:t>CeO</a:t>
            </a:r>
            <a:r>
              <a:rPr lang="en-IE" sz="4800" b="1" baseline="-25000" dirty="0" err="1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sz="4800" b="1" dirty="0" smtClean="0">
                <a:latin typeface="trebeuchet MS"/>
                <a:cs typeface="Times New Roman" panose="02020603050405020304" pitchFamily="18" charset="0"/>
              </a:rPr>
              <a:t>) nanocluster modified TiO</a:t>
            </a:r>
            <a:r>
              <a:rPr lang="en-IE" sz="4800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endParaRPr lang="en-IE" sz="4800" b="1" baseline="-25000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99" y="3246931"/>
            <a:ext cx="12112101" cy="2816517"/>
          </a:xfrm>
        </p:spPr>
        <p:txBody>
          <a:bodyPr>
            <a:normAutofit fontScale="77500" lnSpcReduction="20000"/>
          </a:bodyPr>
          <a:lstStyle/>
          <a:p>
            <a:r>
              <a:rPr lang="en-IE" sz="3100" dirty="0">
                <a:latin typeface="trebeuchet MS"/>
                <a:cs typeface="Times New Roman" panose="02020603050405020304" pitchFamily="18" charset="0"/>
              </a:rPr>
              <a:t>Michael Nolan, Stephen </a:t>
            </a:r>
            <a:r>
              <a:rPr lang="en-IE" sz="3100" dirty="0" err="1">
                <a:latin typeface="trebeuchet MS"/>
                <a:cs typeface="Times New Roman" panose="02020603050405020304" pitchFamily="18" charset="0"/>
              </a:rPr>
              <a:t>Rhatigan</a:t>
            </a:r>
            <a:r>
              <a:rPr lang="en-IE" sz="3100" dirty="0">
                <a:latin typeface="trebeuchet MS"/>
                <a:cs typeface="Times New Roman" panose="02020603050405020304" pitchFamily="18" charset="0"/>
              </a:rPr>
              <a:t> </a:t>
            </a:r>
            <a:endParaRPr lang="en-IE" sz="3100" dirty="0" smtClean="0">
              <a:latin typeface="trebeuchet MS"/>
              <a:cs typeface="Times New Roman" panose="02020603050405020304" pitchFamily="18" charset="0"/>
            </a:endParaRPr>
          </a:p>
          <a:p>
            <a:endParaRPr lang="en-IE" sz="3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IE" sz="3100" dirty="0">
                <a:latin typeface="Trebuchet MS" panose="020B0603020202020204" pitchFamily="34" charset="0"/>
                <a:cs typeface="Times New Roman" panose="02020603050405020304" pitchFamily="18" charset="0"/>
              </a:rPr>
              <a:t>Tyndall National Institute, University College Cork, Cork, Ireland</a:t>
            </a:r>
          </a:p>
          <a:p>
            <a:endParaRPr lang="en-IE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IE" sz="2800" dirty="0">
                <a:latin typeface="Trebuchet MS" panose="020B0603020202020204" pitchFamily="34" charset="0"/>
                <a:cs typeface="Times New Roman" panose="02020603050405020304" pitchFamily="18" charset="0"/>
                <a:hlinkClick r:id="rId2"/>
              </a:rPr>
              <a:t>michael.nolan@tyndall.ie</a:t>
            </a:r>
            <a:endParaRPr lang="en-IE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IE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ym typeface="Wingdings" pitchFamily="2" charset="2"/>
              </a:rPr>
              <a:t>SusChem</a:t>
            </a:r>
            <a:r>
              <a:rPr lang="en-US" sz="2800" b="1" i="1" dirty="0">
                <a:sym typeface="Wingdings" pitchFamily="2" charset="2"/>
              </a:rPr>
              <a:t> Project (Ulster, Northwestern): </a:t>
            </a:r>
            <a:r>
              <a:rPr lang="en-US" sz="2800" b="1" dirty="0">
                <a:sym typeface="Wingdings" pitchFamily="2" charset="2"/>
              </a:rPr>
              <a:t>Science Foundation Ireland/DEL/NSF US-Ireland R&amp;D Partnership</a:t>
            </a:r>
            <a:endParaRPr lang="en-IE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IE" sz="2800" dirty="0">
              <a:latin typeface="trebeuchet MS"/>
              <a:cs typeface="Times New Roman" panose="02020603050405020304" pitchFamily="18" charset="0"/>
            </a:endParaRPr>
          </a:p>
        </p:txBody>
      </p:sp>
      <p:pic>
        <p:nvPicPr>
          <p:cNvPr id="4" name="Picture 18" descr="C:\Documents and Settings\ITs\My Documents\Presentations\sfi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26" y="5700486"/>
            <a:ext cx="1332219" cy="1015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43" y="6282362"/>
            <a:ext cx="1217560" cy="420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52" y="6200214"/>
            <a:ext cx="1177711" cy="5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2862" y="116632"/>
            <a:ext cx="11212497" cy="768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CuO</a:t>
            </a:r>
            <a:r>
              <a:rPr lang="en-IE" b="1" baseline="-25000" dirty="0" smtClean="0">
                <a:latin typeface="trebeuchet MS"/>
              </a:rPr>
              <a:t>x</a:t>
            </a:r>
            <a:r>
              <a:rPr lang="en-IE" b="1" dirty="0" smtClean="0">
                <a:latin typeface="trebeuchet MS"/>
              </a:rPr>
              <a:t>-nanocluster modified Anatase (101)</a:t>
            </a:r>
            <a:endParaRPr lang="en-IE" b="1" dirty="0">
              <a:latin typeface="trebe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0" t="18239" r="36640"/>
          <a:stretch/>
        </p:blipFill>
        <p:spPr>
          <a:xfrm>
            <a:off x="179511" y="3421258"/>
            <a:ext cx="2640744" cy="3016546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79511" y="1045173"/>
            <a:ext cx="3034205" cy="961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CuO-anatase(101) TiO</a:t>
            </a:r>
            <a:r>
              <a:rPr lang="en-IE" sz="2400" b="1" baseline="-25000" dirty="0" smtClean="0"/>
              <a:t>2</a:t>
            </a:r>
            <a:endParaRPr lang="en-IE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10866" y="1008491"/>
            <a:ext cx="4073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First </a:t>
            </a:r>
            <a:r>
              <a:rPr lang="en-IE" sz="2400" b="1" dirty="0"/>
              <a:t>O </a:t>
            </a:r>
            <a:r>
              <a:rPr lang="en-IE" sz="2400" b="1" dirty="0" smtClean="0"/>
              <a:t>vacancy:</a:t>
            </a:r>
          </a:p>
          <a:p>
            <a:r>
              <a:rPr lang="en-IE" sz="2400" b="1" dirty="0" smtClean="0">
                <a:solidFill>
                  <a:srgbClr val="FF0000"/>
                </a:solidFill>
              </a:rPr>
              <a:t>Energy cost of -0.13 eV</a:t>
            </a:r>
          </a:p>
          <a:p>
            <a:r>
              <a:rPr lang="en-IE" sz="2400" b="1" dirty="0"/>
              <a:t>Second O </a:t>
            </a:r>
            <a:r>
              <a:rPr lang="en-IE" sz="2400" b="1" dirty="0" smtClean="0"/>
              <a:t>vacancy:</a:t>
            </a:r>
          </a:p>
          <a:p>
            <a:r>
              <a:rPr lang="en-IE" sz="2400" b="1" dirty="0">
                <a:solidFill>
                  <a:srgbClr val="FF0000"/>
                </a:solidFill>
              </a:rPr>
              <a:t>Energy cost of +0.06 </a:t>
            </a:r>
            <a:r>
              <a:rPr lang="en-IE" sz="2400" b="1" dirty="0" smtClean="0">
                <a:solidFill>
                  <a:srgbClr val="FF0000"/>
                </a:solidFill>
              </a:rPr>
              <a:t>eV</a:t>
            </a:r>
            <a:endParaRPr lang="en-IE" sz="2400" b="1" dirty="0">
              <a:solidFill>
                <a:srgbClr val="FF0000"/>
              </a:solidFill>
            </a:endParaRPr>
          </a:p>
          <a:p>
            <a:r>
              <a:rPr lang="en-IE" sz="2400" b="1" dirty="0" smtClean="0"/>
              <a:t>Highly defective CuO:</a:t>
            </a:r>
            <a:endParaRPr lang="en-IE" sz="2400" b="1" dirty="0"/>
          </a:p>
          <a:p>
            <a:r>
              <a:rPr lang="en-IE" sz="2400" b="1" u="sng" dirty="0"/>
              <a:t>Mix of </a:t>
            </a:r>
            <a:r>
              <a:rPr lang="en-IE" sz="2400" b="1" u="sng" dirty="0">
                <a:solidFill>
                  <a:schemeClr val="accent6">
                    <a:lumMod val="50000"/>
                  </a:schemeClr>
                </a:solidFill>
              </a:rPr>
              <a:t>Cu</a:t>
            </a:r>
            <a:r>
              <a:rPr lang="en-IE" sz="2400" b="1" u="sng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en-IE" sz="2400" b="1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2400" b="1" u="sng" dirty="0"/>
              <a:t>and</a:t>
            </a:r>
            <a:r>
              <a:rPr lang="en-IE" sz="2400" b="1" u="sng" dirty="0">
                <a:solidFill>
                  <a:srgbClr val="FF0000"/>
                </a:solidFill>
              </a:rPr>
              <a:t> </a:t>
            </a:r>
            <a:r>
              <a:rPr lang="en-IE" sz="2400" b="1" u="sng" dirty="0">
                <a:solidFill>
                  <a:srgbClr val="FF5050"/>
                </a:solidFill>
              </a:rPr>
              <a:t>Cu</a:t>
            </a:r>
            <a:r>
              <a:rPr lang="en-IE" sz="2400" b="1" u="sng" baseline="30000" dirty="0">
                <a:solidFill>
                  <a:srgbClr val="FF5050"/>
                </a:solidFill>
              </a:rPr>
              <a:t>2+</a:t>
            </a:r>
            <a:r>
              <a:rPr lang="en-IE" sz="2400" b="1" u="sng" dirty="0">
                <a:solidFill>
                  <a:srgbClr val="FF0000"/>
                </a:solidFill>
              </a:rPr>
              <a:t> </a:t>
            </a:r>
            <a:r>
              <a:rPr lang="en-IE" sz="2400" b="1" u="sng" dirty="0"/>
              <a:t>species</a:t>
            </a:r>
            <a:endParaRPr lang="en-IE" sz="24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9405" r="51765" b="13417"/>
          <a:stretch/>
        </p:blipFill>
        <p:spPr>
          <a:xfrm>
            <a:off x="7501638" y="3670494"/>
            <a:ext cx="3333876" cy="2767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6870" y="974152"/>
            <a:ext cx="3935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Third O vacancy</a:t>
            </a:r>
          </a:p>
          <a:p>
            <a:r>
              <a:rPr lang="en-IE" sz="2400" b="1" dirty="0">
                <a:solidFill>
                  <a:srgbClr val="FF0000"/>
                </a:solidFill>
              </a:rPr>
              <a:t>E = + 1.2 </a:t>
            </a:r>
            <a:r>
              <a:rPr lang="en-IE" sz="2400" b="1" dirty="0" smtClean="0">
                <a:solidFill>
                  <a:srgbClr val="FF0000"/>
                </a:solidFill>
              </a:rPr>
              <a:t>eV Reducing</a:t>
            </a:r>
          </a:p>
          <a:p>
            <a:r>
              <a:rPr lang="en-IE" sz="2400" b="1" dirty="0" smtClean="0"/>
              <a:t>Formation </a:t>
            </a:r>
            <a:r>
              <a:rPr lang="en-IE" sz="2400" b="1" dirty="0"/>
              <a:t>of active defect where CO</a:t>
            </a:r>
            <a:r>
              <a:rPr lang="en-IE" sz="2400" b="1" baseline="-25000" dirty="0"/>
              <a:t>2</a:t>
            </a:r>
            <a:r>
              <a:rPr lang="en-IE" sz="2400" b="1" dirty="0"/>
              <a:t> could interact</a:t>
            </a:r>
          </a:p>
          <a:p>
            <a:r>
              <a:rPr lang="en-IE" sz="2400" b="1" u="sng" dirty="0"/>
              <a:t>Mix of </a:t>
            </a:r>
            <a:r>
              <a:rPr lang="en-IE" sz="2400" b="1" u="sng" dirty="0">
                <a:solidFill>
                  <a:schemeClr val="accent6">
                    <a:lumMod val="50000"/>
                  </a:schemeClr>
                </a:solidFill>
              </a:rPr>
              <a:t>Cu</a:t>
            </a:r>
            <a:r>
              <a:rPr lang="en-IE" sz="2400" b="1" u="sng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en-IE" sz="2400" b="1" u="sng" dirty="0">
                <a:solidFill>
                  <a:srgbClr val="FF0000"/>
                </a:solidFill>
              </a:rPr>
              <a:t> </a:t>
            </a:r>
            <a:r>
              <a:rPr lang="en-IE" sz="2400" b="1" u="sng" dirty="0"/>
              <a:t>and</a:t>
            </a:r>
            <a:r>
              <a:rPr lang="en-IE" sz="2400" b="1" u="sng" dirty="0">
                <a:solidFill>
                  <a:srgbClr val="FF0000"/>
                </a:solidFill>
              </a:rPr>
              <a:t> </a:t>
            </a:r>
            <a:r>
              <a:rPr lang="en-IE" sz="2400" b="1" u="sng" dirty="0">
                <a:solidFill>
                  <a:srgbClr val="FF5050"/>
                </a:solidFill>
              </a:rPr>
              <a:t>Cu</a:t>
            </a:r>
            <a:r>
              <a:rPr lang="en-IE" sz="2400" b="1" u="sng" baseline="30000" dirty="0">
                <a:solidFill>
                  <a:srgbClr val="FF5050"/>
                </a:solidFill>
              </a:rPr>
              <a:t>2+</a:t>
            </a:r>
            <a:r>
              <a:rPr lang="en-IE" sz="2400" b="1" u="sng" dirty="0">
                <a:solidFill>
                  <a:srgbClr val="FF0000"/>
                </a:solidFill>
              </a:rPr>
              <a:t> </a:t>
            </a:r>
            <a:r>
              <a:rPr lang="en-IE" sz="2400" b="1" u="sng" dirty="0"/>
              <a:t>species</a:t>
            </a:r>
            <a:endParaRPr lang="en-IE" sz="2400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4628" r="28642"/>
          <a:stretch/>
        </p:blipFill>
        <p:spPr>
          <a:xfrm>
            <a:off x="3578465" y="3697242"/>
            <a:ext cx="2947394" cy="274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0" t="18239" r="36640"/>
          <a:stretch/>
        </p:blipFill>
        <p:spPr>
          <a:xfrm>
            <a:off x="534618" y="1477048"/>
            <a:ext cx="2640744" cy="3016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9405" r="51765" b="13417"/>
          <a:stretch/>
        </p:blipFill>
        <p:spPr>
          <a:xfrm>
            <a:off x="6715898" y="1726284"/>
            <a:ext cx="3333876" cy="2767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4628" r="28642"/>
          <a:stretch/>
        </p:blipFill>
        <p:spPr>
          <a:xfrm>
            <a:off x="3471933" y="1753032"/>
            <a:ext cx="2947394" cy="2740562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79511" y="1045173"/>
            <a:ext cx="3034205" cy="431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CuO-anatase(101) TiO</a:t>
            </a:r>
            <a:r>
              <a:rPr lang="en-IE" sz="2400" b="1" baseline="-25000" dirty="0" smtClean="0"/>
              <a:t>2</a:t>
            </a:r>
            <a:endParaRPr lang="en-IE" sz="2400" b="1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68823" y="1045173"/>
            <a:ext cx="3034205" cy="70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CuO-anatase(101) </a:t>
            </a:r>
            <a:r>
              <a:rPr lang="en-IE" sz="2400" b="1" dirty="0" smtClean="0"/>
              <a:t>TiO</a:t>
            </a:r>
            <a:r>
              <a:rPr lang="en-IE" sz="2400" b="1" baseline="-25000" dirty="0" smtClean="0"/>
              <a:t>2</a:t>
            </a:r>
          </a:p>
          <a:p>
            <a:pPr marL="0" indent="0" hangingPunct="1">
              <a:buNone/>
            </a:pPr>
            <a:r>
              <a:rPr lang="en-IE" sz="2400" b="1" dirty="0" smtClean="0"/>
              <a:t>2 O vacancies</a:t>
            </a:r>
            <a:endParaRPr lang="en-IE" sz="2400" b="1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128439" y="1018425"/>
            <a:ext cx="3034205" cy="70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CuO-anatase(101) </a:t>
            </a:r>
            <a:r>
              <a:rPr lang="en-IE" sz="2400" b="1" dirty="0" smtClean="0"/>
              <a:t>TiO</a:t>
            </a:r>
            <a:r>
              <a:rPr lang="en-IE" sz="2400" b="1" baseline="-25000" dirty="0" smtClean="0"/>
              <a:t>2</a:t>
            </a:r>
          </a:p>
          <a:p>
            <a:pPr marL="0" indent="0" hangingPunct="1">
              <a:buNone/>
            </a:pPr>
            <a:r>
              <a:rPr lang="en-IE" sz="2400" b="1" dirty="0"/>
              <a:t>3</a:t>
            </a:r>
            <a:r>
              <a:rPr lang="en-IE" sz="2400" b="1" dirty="0" smtClean="0"/>
              <a:t> O vacancies</a:t>
            </a:r>
            <a:endParaRPr lang="en-IE" sz="2400" b="1" dirty="0"/>
          </a:p>
        </p:txBody>
      </p:sp>
    </p:spTree>
    <p:extLst>
      <p:ext uri="{BB962C8B-B14F-4D97-AF65-F5344CB8AC3E}">
        <p14:creationId xmlns:p14="http://schemas.microsoft.com/office/powerpoint/2010/main" val="2165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72" y="3704734"/>
            <a:ext cx="3862800" cy="2612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72" y="1045173"/>
            <a:ext cx="3870000" cy="2649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12" y="1045986"/>
            <a:ext cx="3816424" cy="2653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624" y="3715918"/>
            <a:ext cx="3834000" cy="260127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9021671" y="1811013"/>
            <a:ext cx="3016450" cy="165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CuO electronic states in the anatase(101) TiO</a:t>
            </a:r>
            <a:r>
              <a:rPr lang="en-IE" sz="2400" b="1" baseline="-25000" dirty="0" smtClean="0"/>
              <a:t>2 </a:t>
            </a:r>
            <a:r>
              <a:rPr lang="en-IE" sz="2400" b="1" dirty="0" smtClean="0"/>
              <a:t>Energy gap</a:t>
            </a:r>
            <a:endParaRPr lang="en-IE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2862" y="116632"/>
            <a:ext cx="11212497" cy="768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CuO</a:t>
            </a:r>
            <a:r>
              <a:rPr lang="en-IE" b="1" baseline="-25000" dirty="0" smtClean="0">
                <a:latin typeface="trebeuchet MS"/>
              </a:rPr>
              <a:t>x</a:t>
            </a:r>
            <a:r>
              <a:rPr lang="en-IE" b="1" dirty="0" smtClean="0">
                <a:latin typeface="trebeuchet MS"/>
              </a:rPr>
              <a:t>-nanocluster modified Anatase (101)</a:t>
            </a:r>
            <a:endParaRPr lang="en-IE" b="1" dirty="0">
              <a:latin typeface="trebe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032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21664" r="27551"/>
          <a:stretch/>
        </p:blipFill>
        <p:spPr>
          <a:xfrm>
            <a:off x="493786" y="941088"/>
            <a:ext cx="3155377" cy="2707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6788" r="34250" b="5124"/>
          <a:stretch/>
        </p:blipFill>
        <p:spPr>
          <a:xfrm>
            <a:off x="4572000" y="969202"/>
            <a:ext cx="2952328" cy="2651070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3601828" y="1455674"/>
            <a:ext cx="1920554" cy="961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E</a:t>
            </a:r>
            <a:r>
              <a:rPr lang="en-IE" sz="2400" b="1" baseline="30000" dirty="0" smtClean="0"/>
              <a:t>ads</a:t>
            </a:r>
            <a:r>
              <a:rPr lang="en-IE" sz="2400" b="1" dirty="0" smtClean="0"/>
              <a:t> = -2.22 eV</a:t>
            </a:r>
          </a:p>
          <a:p>
            <a:pPr marL="0" indent="0" hangingPunct="1">
              <a:buNone/>
            </a:pPr>
            <a:endParaRPr lang="en-IE" sz="2400" b="1" dirty="0"/>
          </a:p>
          <a:p>
            <a:pPr marL="0" indent="0" hangingPunct="1">
              <a:buNone/>
            </a:pPr>
            <a:r>
              <a:rPr lang="en-IE" sz="2400" b="1" dirty="0" err="1" smtClean="0"/>
              <a:t>E</a:t>
            </a:r>
            <a:r>
              <a:rPr lang="en-IE" sz="2400" b="1" baseline="30000" dirty="0" err="1" smtClean="0"/>
              <a:t>desorb</a:t>
            </a:r>
            <a:r>
              <a:rPr lang="en-IE" sz="2400" b="1" dirty="0" smtClean="0"/>
              <a:t> = 0.42 eV</a:t>
            </a:r>
            <a:endParaRPr lang="en-IE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9766" r="28738" b="9766"/>
          <a:stretch/>
        </p:blipFill>
        <p:spPr>
          <a:xfrm>
            <a:off x="652083" y="3851193"/>
            <a:ext cx="3190041" cy="296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10832" r="29126" b="11794"/>
          <a:stretch/>
        </p:blipFill>
        <p:spPr>
          <a:xfrm>
            <a:off x="4677516" y="4076055"/>
            <a:ext cx="2846812" cy="2737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076" y="977769"/>
            <a:ext cx="45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en-I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7516" y="961094"/>
            <a:ext cx="45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en-I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882534"/>
            <a:ext cx="45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lang="en-I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865859"/>
            <a:ext cx="45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endParaRPr lang="en-I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26276" y="1731116"/>
            <a:ext cx="745724" cy="284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ight Arrow 10"/>
          <p:cNvSpPr/>
          <p:nvPr/>
        </p:nvSpPr>
        <p:spPr>
          <a:xfrm>
            <a:off x="3804574" y="4840527"/>
            <a:ext cx="745724" cy="284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8629095" y="1811013"/>
            <a:ext cx="3142695" cy="412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800" b="1" dirty="0" smtClean="0"/>
              <a:t>Reduction by interaction with H</a:t>
            </a:r>
            <a:r>
              <a:rPr lang="en-IE" sz="2800" b="1" baseline="-25000" dirty="0" smtClean="0"/>
              <a:t>2</a:t>
            </a:r>
            <a:endParaRPr lang="en-IE" sz="2800" b="1" dirty="0" smtClean="0"/>
          </a:p>
          <a:p>
            <a:pPr marL="0" indent="0" hangingPunct="1">
              <a:buNone/>
            </a:pPr>
            <a:endParaRPr lang="en-IE" sz="2800" b="1" dirty="0" smtClean="0"/>
          </a:p>
          <a:p>
            <a:pPr marL="0" indent="0" hangingPunct="1">
              <a:buNone/>
            </a:pPr>
            <a:r>
              <a:rPr lang="en-IE" sz="2800" b="1" dirty="0" smtClean="0"/>
              <a:t>Oxygen vacancy produced by water formation and desorption</a:t>
            </a:r>
          </a:p>
          <a:p>
            <a:pPr marL="0" indent="0" hangingPunct="1">
              <a:buNone/>
            </a:pPr>
            <a:endParaRPr lang="en-IE" sz="2800" b="1" dirty="0"/>
          </a:p>
          <a:p>
            <a:pPr marL="0" indent="0" hangingPunct="1">
              <a:buNone/>
            </a:pPr>
            <a:r>
              <a:rPr lang="en-IE" sz="2800" b="1" dirty="0" smtClean="0"/>
              <a:t>Similar to extended CuO (111) </a:t>
            </a:r>
          </a:p>
          <a:p>
            <a:pPr marL="0" indent="0" hangingPunct="1">
              <a:buNone/>
            </a:pPr>
            <a:r>
              <a:rPr lang="en-IE" sz="1900" b="1" dirty="0" smtClean="0"/>
              <a:t>MN PCCP 2014</a:t>
            </a:r>
            <a:endParaRPr lang="en-IE" sz="1700" b="1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3483550" y="4547713"/>
            <a:ext cx="1920554" cy="961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10000"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E</a:t>
            </a:r>
            <a:r>
              <a:rPr lang="en-IE" sz="2400" b="1" baseline="30000" dirty="0" smtClean="0"/>
              <a:t>ads</a:t>
            </a:r>
            <a:r>
              <a:rPr lang="en-IE" sz="2400" b="1" dirty="0" smtClean="0"/>
              <a:t> = -2.78 eV</a:t>
            </a:r>
          </a:p>
          <a:p>
            <a:pPr marL="0" indent="0" hangingPunct="1">
              <a:buNone/>
            </a:pPr>
            <a:endParaRPr lang="en-IE" sz="2400" b="1" dirty="0"/>
          </a:p>
          <a:p>
            <a:pPr marL="0" indent="0" hangingPunct="1">
              <a:buNone/>
            </a:pPr>
            <a:r>
              <a:rPr lang="en-IE" sz="2400" b="1" dirty="0" err="1" smtClean="0"/>
              <a:t>E</a:t>
            </a:r>
            <a:r>
              <a:rPr lang="en-IE" sz="2400" b="1" baseline="30000" dirty="0" err="1" smtClean="0"/>
              <a:t>desorb</a:t>
            </a:r>
            <a:r>
              <a:rPr lang="en-IE" sz="2400" b="1" dirty="0" smtClean="0"/>
              <a:t> = 0.42 eV</a:t>
            </a:r>
            <a:endParaRPr lang="en-IE" sz="2400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72862" y="116632"/>
            <a:ext cx="11212497" cy="768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CuO</a:t>
            </a:r>
            <a:r>
              <a:rPr lang="en-IE" b="1" baseline="-25000" dirty="0" smtClean="0">
                <a:latin typeface="trebeuchet MS"/>
              </a:rPr>
              <a:t>x</a:t>
            </a:r>
            <a:r>
              <a:rPr lang="en-IE" b="1" dirty="0" smtClean="0">
                <a:latin typeface="trebeuchet MS"/>
              </a:rPr>
              <a:t>-nanocluster modified Anatase (101)</a:t>
            </a:r>
            <a:endParaRPr lang="en-IE" b="1" dirty="0">
              <a:latin typeface="trebe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581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12327" r="27883" b="29308"/>
          <a:stretch/>
        </p:blipFill>
        <p:spPr>
          <a:xfrm>
            <a:off x="7518231" y="4591326"/>
            <a:ext cx="3444107" cy="214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5238" r="35555"/>
          <a:stretch/>
        </p:blipFill>
        <p:spPr>
          <a:xfrm>
            <a:off x="1340978" y="1604295"/>
            <a:ext cx="2753013" cy="1913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6911" r="39224" b="13851"/>
          <a:stretch/>
        </p:blipFill>
        <p:spPr>
          <a:xfrm>
            <a:off x="4871577" y="1535065"/>
            <a:ext cx="2152045" cy="2008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 t="8028" r="32408" b="33251"/>
          <a:stretch/>
        </p:blipFill>
        <p:spPr>
          <a:xfrm>
            <a:off x="1340978" y="4455645"/>
            <a:ext cx="2773188" cy="227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4367" r="32871" b="2952"/>
          <a:stretch/>
        </p:blipFill>
        <p:spPr>
          <a:xfrm>
            <a:off x="5002891" y="4043698"/>
            <a:ext cx="2040906" cy="2814302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2915369" y="1034323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-rutile (110)</a:t>
            </a:r>
            <a:endParaRPr lang="en-IE" sz="2400" b="1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727572" y="3702681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-anatase (101)</a:t>
            </a:r>
            <a:endParaRPr lang="en-IE" sz="24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2862" y="116632"/>
            <a:ext cx="11819138" cy="7681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Cr</a:t>
            </a:r>
            <a:r>
              <a:rPr lang="en-IE" b="1" baseline="-25000" dirty="0" smtClean="0">
                <a:latin typeface="trebeuchet MS"/>
              </a:rPr>
              <a:t>2</a:t>
            </a:r>
            <a:r>
              <a:rPr lang="en-IE" b="1" dirty="0" smtClean="0">
                <a:latin typeface="trebeuchet MS"/>
              </a:rPr>
              <a:t>O</a:t>
            </a:r>
            <a:r>
              <a:rPr lang="en-IE" b="1" baseline="-25000" dirty="0" smtClean="0">
                <a:latin typeface="trebeuchet MS"/>
              </a:rPr>
              <a:t>3</a:t>
            </a:r>
            <a:r>
              <a:rPr lang="en-IE" b="1" dirty="0" smtClean="0">
                <a:latin typeface="trebeuchet MS"/>
              </a:rPr>
              <a:t>-nanocluster modified Rutile and Anatase</a:t>
            </a:r>
            <a:endParaRPr lang="en-IE" b="1" dirty="0">
              <a:latin typeface="trebe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9309" y="5450849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Cr</a:t>
            </a:r>
            <a:r>
              <a:rPr lang="en-IE" b="1" baseline="30000" dirty="0" smtClean="0"/>
              <a:t>4+</a:t>
            </a:r>
            <a:endParaRPr lang="en-I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01777" y="5595123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Ti</a:t>
            </a:r>
            <a:r>
              <a:rPr lang="en-IE" b="1" baseline="30000" dirty="0" smtClean="0"/>
              <a:t>3+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5520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1000"/>
          <a:stretch/>
        </p:blipFill>
        <p:spPr>
          <a:xfrm>
            <a:off x="283022" y="1054083"/>
            <a:ext cx="2800937" cy="2282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7183"/>
          <a:stretch/>
        </p:blipFill>
        <p:spPr>
          <a:xfrm>
            <a:off x="3304140" y="1193232"/>
            <a:ext cx="8789886" cy="2162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853"/>
          <a:stretch/>
        </p:blipFill>
        <p:spPr>
          <a:xfrm>
            <a:off x="283022" y="4007158"/>
            <a:ext cx="2710543" cy="250892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5226770" y="766764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-rutile (110)</a:t>
            </a:r>
            <a:endParaRPr lang="en-IE" sz="2400" b="1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971957" y="3391962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-anatase (101)</a:t>
            </a:r>
            <a:endParaRPr lang="en-IE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2862" y="116632"/>
            <a:ext cx="11819138" cy="7681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Cr</a:t>
            </a:r>
            <a:r>
              <a:rPr lang="en-IE" b="1" baseline="-25000" dirty="0" smtClean="0">
                <a:latin typeface="trebeuchet MS"/>
              </a:rPr>
              <a:t>2</a:t>
            </a:r>
            <a:r>
              <a:rPr lang="en-IE" b="1" dirty="0" smtClean="0">
                <a:latin typeface="trebeuchet MS"/>
              </a:rPr>
              <a:t>O</a:t>
            </a:r>
            <a:r>
              <a:rPr lang="en-IE" b="1" baseline="-25000" dirty="0" smtClean="0">
                <a:latin typeface="trebeuchet MS"/>
              </a:rPr>
              <a:t>3</a:t>
            </a:r>
            <a:r>
              <a:rPr lang="en-IE" b="1" dirty="0" smtClean="0">
                <a:latin typeface="trebeuchet MS"/>
              </a:rPr>
              <a:t>-nanocluster modified Rutile and Anatase</a:t>
            </a:r>
            <a:endParaRPr lang="en-IE" b="1" dirty="0">
              <a:latin typeface="trebeuchet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5805"/>
          <a:stretch/>
        </p:blipFill>
        <p:spPr>
          <a:xfrm>
            <a:off x="3304140" y="3893041"/>
            <a:ext cx="8789886" cy="273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13203" r="28969" b="12887"/>
          <a:stretch/>
        </p:blipFill>
        <p:spPr>
          <a:xfrm>
            <a:off x="4925059" y="1012091"/>
            <a:ext cx="2259453" cy="2162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26469" r="19515" b="10194"/>
          <a:stretch/>
        </p:blipFill>
        <p:spPr>
          <a:xfrm>
            <a:off x="1235724" y="1107986"/>
            <a:ext cx="3260077" cy="2017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27361" r="31852" b="16708"/>
          <a:stretch/>
        </p:blipFill>
        <p:spPr>
          <a:xfrm>
            <a:off x="1224461" y="3440705"/>
            <a:ext cx="3145423" cy="2462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6203" r="30335" b="8191"/>
          <a:stretch/>
        </p:blipFill>
        <p:spPr>
          <a:xfrm>
            <a:off x="4925060" y="3378437"/>
            <a:ext cx="2290838" cy="2717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5724" y="1001205"/>
            <a:ext cx="71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7035" y="3440705"/>
            <a:ext cx="71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1846" y="1001205"/>
            <a:ext cx="71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1845" y="3329587"/>
            <a:ext cx="71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t="14786" r="23602"/>
          <a:stretch/>
        </p:blipFill>
        <p:spPr>
          <a:xfrm>
            <a:off x="7771073" y="3738947"/>
            <a:ext cx="3199159" cy="2238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12299" y="3329587"/>
            <a:ext cx="71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  <a:endParaRPr lang="en-I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21943"/>
            <a:ext cx="12192000" cy="62418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Cr</a:t>
            </a:r>
            <a:r>
              <a:rPr lang="en-IE" b="1" baseline="-25000" dirty="0" smtClean="0">
                <a:latin typeface="trebeuchet MS"/>
              </a:rPr>
              <a:t>2</a:t>
            </a:r>
            <a:r>
              <a:rPr lang="en-IE" b="1" dirty="0" smtClean="0">
                <a:latin typeface="trebeuchet MS"/>
              </a:rPr>
              <a:t>O</a:t>
            </a:r>
            <a:r>
              <a:rPr lang="en-IE" b="1" baseline="-25000" dirty="0" smtClean="0">
                <a:latin typeface="trebeuchet MS"/>
              </a:rPr>
              <a:t>3</a:t>
            </a:r>
            <a:r>
              <a:rPr lang="en-IE" b="1" dirty="0" smtClean="0">
                <a:latin typeface="trebeuchet MS"/>
              </a:rPr>
              <a:t>-nanocluster modified Hydroxylated Rutile and Anatase</a:t>
            </a:r>
            <a:endParaRPr lang="en-IE" b="1" dirty="0">
              <a:latin typeface="trebe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65953" y="3511875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Cr</a:t>
            </a:r>
            <a:r>
              <a:rPr lang="en-IE" b="1" baseline="30000" dirty="0"/>
              <a:t>2</a:t>
            </a:r>
            <a:r>
              <a:rPr lang="en-IE" b="1" baseline="30000" dirty="0" smtClean="0"/>
              <a:t>+</a:t>
            </a:r>
            <a:endParaRPr lang="en-IE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365952" y="4487047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Cr</a:t>
            </a:r>
            <a:r>
              <a:rPr lang="en-IE" b="1" baseline="30000" dirty="0" smtClean="0"/>
              <a:t>4+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6315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13203" r="28969" b="12887"/>
          <a:stretch/>
        </p:blipFill>
        <p:spPr>
          <a:xfrm>
            <a:off x="4925059" y="834535"/>
            <a:ext cx="2259453" cy="2162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26469" r="19515" b="10194"/>
          <a:stretch/>
        </p:blipFill>
        <p:spPr>
          <a:xfrm>
            <a:off x="1235724" y="930430"/>
            <a:ext cx="3260077" cy="2017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27361" r="31852" b="16708"/>
          <a:stretch/>
        </p:blipFill>
        <p:spPr>
          <a:xfrm>
            <a:off x="1224461" y="3440705"/>
            <a:ext cx="3145423" cy="2462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6203" r="30335" b="8191"/>
          <a:stretch/>
        </p:blipFill>
        <p:spPr>
          <a:xfrm>
            <a:off x="4925060" y="3378437"/>
            <a:ext cx="2290838" cy="2717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t="14786" r="23602"/>
          <a:stretch/>
        </p:blipFill>
        <p:spPr>
          <a:xfrm>
            <a:off x="7771073" y="3738947"/>
            <a:ext cx="3199159" cy="2238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5953" y="3511875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Cr</a:t>
            </a:r>
            <a:r>
              <a:rPr lang="en-IE" b="1" baseline="30000" dirty="0"/>
              <a:t>2</a:t>
            </a:r>
            <a:r>
              <a:rPr lang="en-IE" b="1" baseline="30000" dirty="0" smtClean="0"/>
              <a:t>+</a:t>
            </a:r>
            <a:endParaRPr lang="en-I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65952" y="4487047"/>
            <a:ext cx="63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Cr</a:t>
            </a:r>
            <a:r>
              <a:rPr lang="en-IE" b="1" baseline="30000" dirty="0" smtClean="0"/>
              <a:t>4+</a:t>
            </a:r>
            <a:endParaRPr lang="en-IE" b="1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3059410" y="313070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-OH-rutile </a:t>
            </a:r>
            <a:r>
              <a:rPr lang="en-IE" sz="2400" b="1" dirty="0" smtClean="0"/>
              <a:t>(110)</a:t>
            </a:r>
            <a:endParaRPr lang="en-IE" sz="2400" b="1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871613" y="3025817"/>
            <a:ext cx="3546942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-OH-anatase </a:t>
            </a:r>
            <a:r>
              <a:rPr lang="en-IE" sz="2400" b="1" dirty="0" smtClean="0"/>
              <a:t>(101)</a:t>
            </a:r>
            <a:endParaRPr lang="en-IE" sz="2400" b="1" dirty="0"/>
          </a:p>
        </p:txBody>
      </p:sp>
    </p:spTree>
    <p:extLst>
      <p:ext uri="{BB962C8B-B14F-4D97-AF65-F5344CB8AC3E}">
        <p14:creationId xmlns:p14="http://schemas.microsoft.com/office/powerpoint/2010/main" val="128791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0326" y="1420428"/>
            <a:ext cx="9661864" cy="39061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</a:rPr>
              <a:t>CO</a:t>
            </a:r>
            <a:r>
              <a:rPr lang="en-IE" b="1" baseline="-25000" dirty="0" smtClean="0">
                <a:latin typeface="trebeuchet MS"/>
              </a:rPr>
              <a:t>2</a:t>
            </a:r>
            <a:r>
              <a:rPr lang="en-IE" b="1" dirty="0" smtClean="0">
                <a:latin typeface="trebeuchet MS"/>
              </a:rPr>
              <a:t> Interactions at metal oxide nanocluster modifier Rutile and Anatase TiO</a:t>
            </a:r>
            <a:r>
              <a:rPr lang="en-IE" b="1" baseline="-25000" dirty="0" smtClean="0">
                <a:latin typeface="trebeuchet MS"/>
              </a:rPr>
              <a:t>2</a:t>
            </a:r>
            <a:endParaRPr lang="en-IE" b="1" dirty="0">
              <a:latin typeface="trebe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06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920" y="277021"/>
            <a:ext cx="11958222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adsorption and activation at </a:t>
            </a:r>
            <a:r>
              <a:rPr lang="en-IE" b="1" dirty="0" err="1" smtClean="0">
                <a:latin typeface="trebeuchet MS"/>
                <a:cs typeface="Times New Roman" panose="02020603050405020304" pitchFamily="18" charset="0"/>
              </a:rPr>
              <a:t>CeO</a:t>
            </a:r>
            <a:r>
              <a:rPr lang="en-IE" b="1" baseline="-25000" dirty="0" err="1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-Rutile	</a:t>
            </a:r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868363" y="967666"/>
            <a:ext cx="7315201" cy="5067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03800" y="6574178"/>
            <a:ext cx="149981" cy="1388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IE" smtClean="0">
                <a:latin typeface="trebeuchet MS"/>
                <a:cs typeface="Times New Roman" panose="02020603050405020304" pitchFamily="18" charset="0"/>
              </a:rPr>
              <a:t>19</a:t>
            </a:fld>
            <a:endParaRPr lang="en-IE">
              <a:latin typeface="trebeuchet MS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0" y="1045173"/>
            <a:ext cx="8339463" cy="5123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37626" y="2578086"/>
            <a:ext cx="37757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Adsorption energies Up to -0.9 eV (Ce</a:t>
            </a:r>
            <a:r>
              <a:rPr lang="en-IE" sz="2400" b="1" baseline="-25000" dirty="0" smtClean="0">
                <a:latin typeface="trebeuchet MS"/>
                <a:cs typeface="Times New Roman" panose="02020603050405020304" pitchFamily="18" charset="0"/>
              </a:rPr>
              <a:t>5</a:t>
            </a: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O</a:t>
            </a:r>
            <a:r>
              <a:rPr lang="en-IE" sz="2400" b="1" baseline="-25000" dirty="0" smtClean="0">
                <a:latin typeface="trebeuchet MS"/>
                <a:cs typeface="Times New Roman" panose="02020603050405020304" pitchFamily="18" charset="0"/>
              </a:rPr>
              <a:t>8</a:t>
            </a: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Up to -1.7 eV (Ce</a:t>
            </a:r>
            <a:r>
              <a:rPr lang="en-IE" sz="2400" b="1" baseline="-25000" dirty="0" smtClean="0">
                <a:latin typeface="trebeuchet MS"/>
                <a:cs typeface="Times New Roman" panose="02020603050405020304" pitchFamily="18" charset="0"/>
              </a:rPr>
              <a:t>6</a:t>
            </a: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O</a:t>
            </a:r>
            <a:r>
              <a:rPr lang="en-IE" sz="2400" b="1" baseline="-25000" dirty="0" smtClean="0">
                <a:latin typeface="trebeuchet MS"/>
                <a:cs typeface="Times New Roman" panose="02020603050405020304" pitchFamily="18" charset="0"/>
              </a:rPr>
              <a:t>10</a:t>
            </a: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)</a:t>
            </a:r>
          </a:p>
          <a:p>
            <a:pPr lvl="1"/>
            <a:endParaRPr lang="en-IE" sz="2400" b="1" dirty="0" smtClean="0">
              <a:latin typeface="trebeuchet MS"/>
              <a:cs typeface="Times New Roman" panose="02020603050405020304" pitchFamily="18" charset="0"/>
            </a:endParaRPr>
          </a:p>
          <a:p>
            <a:pPr lvl="1"/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C-O bonds elongated by up to 10%</a:t>
            </a:r>
          </a:p>
          <a:p>
            <a:pPr lvl="1"/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O-C-O bending </a:t>
            </a:r>
            <a:endParaRPr lang="en-IE" sz="2400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72841" y="1249424"/>
            <a:ext cx="3561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sz="2400" b="1" baseline="-25000" dirty="0" smtClean="0">
                <a:solidFill>
                  <a:srgbClr val="FF0000"/>
                </a:solidFill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sz="2400" b="1" dirty="0" smtClean="0">
                <a:solidFill>
                  <a:srgbClr val="FF0000"/>
                </a:solidFill>
                <a:latin typeface="trebeuchet MS"/>
                <a:cs typeface="Times New Roman" panose="02020603050405020304" pitchFamily="18" charset="0"/>
              </a:rPr>
              <a:t> adsorption at oxygen vacancy sites</a:t>
            </a:r>
            <a:endParaRPr lang="en-IE" sz="2400" b="1" dirty="0">
              <a:solidFill>
                <a:srgbClr val="FF0000"/>
              </a:solidFill>
              <a:latin typeface="trebeuchet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76200"/>
            <a:ext cx="12082509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atin typeface="Trebuchet MS" panose="020B0603020202020204" pitchFamily="34" charset="0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 smtClean="0"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n-US" sz="2600" b="1" dirty="0" smtClean="0">
                <a:latin typeface="Trebuchet MS" panose="020B0603020202020204" pitchFamily="34" charset="0"/>
              </a:rPr>
              <a:t>Human society is dependent on burning cheap fossil fuels – release CO</a:t>
            </a:r>
            <a:r>
              <a:rPr lang="en-US" sz="2600" b="1" baseline="-25000" dirty="0" smtClean="0">
                <a:latin typeface="Trebuchet MS" panose="020B0603020202020204" pitchFamily="34" charset="0"/>
              </a:rPr>
              <a:t>2</a:t>
            </a:r>
            <a:endParaRPr lang="en-US" sz="2600" b="1" dirty="0" smtClean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 smtClean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 smtClean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 smtClean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 smtClean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>
              <a:latin typeface="Trebuchet MS" panose="020B0603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600" b="1" dirty="0" smtClean="0"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n-US" sz="2600" b="1" dirty="0" smtClean="0">
                <a:latin typeface="Trebuchet MS" panose="020B0603020202020204" pitchFamily="34" charset="0"/>
              </a:rPr>
              <a:t>Are there technologies to re-use this otherwise wasted CO</a:t>
            </a:r>
            <a:r>
              <a:rPr lang="en-US" sz="2600" b="1" baseline="-25000" dirty="0" smtClean="0">
                <a:latin typeface="Trebuchet MS" panose="020B0603020202020204" pitchFamily="34" charset="0"/>
              </a:rPr>
              <a:t>2</a:t>
            </a:r>
            <a:r>
              <a:rPr lang="en-US" sz="2600" b="1" dirty="0" smtClean="0">
                <a:latin typeface="Trebuchet MS" panose="020B0603020202020204" pitchFamily="34" charset="0"/>
              </a:rPr>
              <a:t> to produce high value chemicals/fuels?</a:t>
            </a:r>
            <a:endParaRPr lang="en-US" sz="2800" b="1" dirty="0" smtClean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228" y="1693986"/>
            <a:ext cx="4843508" cy="3753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6" y="1998955"/>
            <a:ext cx="4478635" cy="283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 r="33868"/>
          <a:stretch/>
        </p:blipFill>
        <p:spPr bwMode="auto">
          <a:xfrm>
            <a:off x="230845" y="1197593"/>
            <a:ext cx="4156098" cy="519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53887" y="1404257"/>
            <a:ext cx="1052046" cy="753859"/>
          </a:xfrm>
          <a:prstGeom prst="ellipse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norm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600" b="1" i="0" u="none" strike="noStrike" cap="none" spc="0" normalizeH="0" baseline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sym typeface="Calibri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844" y="277021"/>
            <a:ext cx="11816153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adsorption and activation at </a:t>
            </a:r>
            <a:r>
              <a:rPr lang="en-IE" b="1" dirty="0" err="1" smtClean="0">
                <a:latin typeface="trebeuchet MS"/>
                <a:cs typeface="Times New Roman" panose="02020603050405020304" pitchFamily="18" charset="0"/>
              </a:rPr>
              <a:t>CeO</a:t>
            </a:r>
            <a:r>
              <a:rPr lang="en-IE" b="1" baseline="-25000" dirty="0" err="1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-Rutile	</a:t>
            </a:r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5656" y="2403914"/>
            <a:ext cx="6836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200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sz="3200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sz="3200" b="1" dirty="0" smtClean="0">
                <a:latin typeface="trebeuchet MS"/>
                <a:cs typeface="Times New Roman" panose="02020603050405020304" pitchFamily="18" charset="0"/>
              </a:rPr>
              <a:t> adsorption at oxygen vacancy sites:</a:t>
            </a:r>
            <a:endParaRPr lang="en-IE" sz="3200" b="1" dirty="0" smtClean="0">
              <a:solidFill>
                <a:srgbClr val="FFFF00"/>
              </a:solidFill>
              <a:latin typeface="trebeuchet MS"/>
              <a:cs typeface="Times New Roman" panose="02020603050405020304" pitchFamily="18" charset="0"/>
            </a:endParaRPr>
          </a:p>
          <a:p>
            <a:pPr lvl="1"/>
            <a:r>
              <a:rPr lang="en-IE" sz="3200" b="1" dirty="0" smtClean="0">
                <a:latin typeface="trebeuchet MS"/>
                <a:cs typeface="Times New Roman" panose="02020603050405020304" pitchFamily="18" charset="0"/>
              </a:rPr>
              <a:t>Adsorption energy -2.65 eV</a:t>
            </a:r>
          </a:p>
          <a:p>
            <a:pPr lvl="1"/>
            <a:r>
              <a:rPr lang="en-IE" sz="3200" b="1" dirty="0" smtClean="0">
                <a:latin typeface="trebeuchet MS"/>
                <a:cs typeface="Times New Roman" panose="02020603050405020304" pitchFamily="18" charset="0"/>
              </a:rPr>
              <a:t>C-O bonds elongated by 0.10 → 0.12 Å (10%)</a:t>
            </a:r>
          </a:p>
          <a:p>
            <a:pPr lvl="1"/>
            <a:r>
              <a:rPr lang="en-IE" sz="3200" b="1" dirty="0" smtClean="0">
                <a:latin typeface="trebeuchet MS"/>
                <a:cs typeface="Times New Roman" panose="02020603050405020304" pitchFamily="18" charset="0"/>
              </a:rPr>
              <a:t>O-C-O bending</a:t>
            </a:r>
            <a:endParaRPr lang="en-IE" sz="3200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779871" y="1197593"/>
            <a:ext cx="5760640" cy="7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IE" sz="3200" b="1" dirty="0" smtClean="0">
                <a:latin typeface="trebeuchet MS"/>
              </a:rPr>
              <a:t>(Ce</a:t>
            </a:r>
            <a:r>
              <a:rPr lang="en-IE" sz="3200" b="1" baseline="-25000" dirty="0" smtClean="0">
                <a:latin typeface="trebeuchet MS"/>
              </a:rPr>
              <a:t>16</a:t>
            </a:r>
            <a:r>
              <a:rPr lang="en-IE" sz="3200" b="1" dirty="0" smtClean="0">
                <a:latin typeface="trebeuchet MS"/>
              </a:rPr>
              <a:t>O</a:t>
            </a:r>
            <a:r>
              <a:rPr lang="en-IE" sz="3200" b="1" baseline="-25000" dirty="0" smtClean="0">
                <a:latin typeface="trebeuchet MS"/>
              </a:rPr>
              <a:t>32</a:t>
            </a:r>
            <a:r>
              <a:rPr lang="en-IE" sz="3200" b="1" dirty="0" smtClean="0">
                <a:latin typeface="trebeuchet MS"/>
              </a:rPr>
              <a:t>)-modified TiO</a:t>
            </a:r>
            <a:r>
              <a:rPr lang="en-IE" sz="3200" b="1" baseline="-25000" dirty="0" smtClean="0">
                <a:latin typeface="trebeuchet MS"/>
              </a:rPr>
              <a:t>2</a:t>
            </a:r>
            <a:endParaRPr lang="en-IE" sz="3200" b="1" dirty="0">
              <a:latin typeface="trebe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08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6413" r="50792" b="23499"/>
          <a:stretch/>
        </p:blipFill>
        <p:spPr bwMode="auto">
          <a:xfrm>
            <a:off x="3326174" y="3811077"/>
            <a:ext cx="3088339" cy="27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4628" r="28642"/>
          <a:stretch/>
        </p:blipFill>
        <p:spPr>
          <a:xfrm>
            <a:off x="306976" y="1218273"/>
            <a:ext cx="3161959" cy="2940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39411" r="42916" b="17099"/>
          <a:stretch/>
        </p:blipFill>
        <p:spPr bwMode="auto">
          <a:xfrm>
            <a:off x="3468935" y="938437"/>
            <a:ext cx="3269321" cy="280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24457" y="3665930"/>
            <a:ext cx="3122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dirty="0" smtClean="0">
                <a:solidFill>
                  <a:srgbClr val="FF0000"/>
                </a:solidFill>
                <a:latin typeface="trebeuchet MS"/>
              </a:rPr>
              <a:t>CO</a:t>
            </a:r>
            <a:r>
              <a:rPr lang="en-IE" sz="2200" b="1" baseline="-25000" dirty="0" smtClean="0">
                <a:solidFill>
                  <a:srgbClr val="FF0000"/>
                </a:solidFill>
                <a:latin typeface="trebeuchet MS"/>
              </a:rPr>
              <a:t>2</a:t>
            </a:r>
            <a:r>
              <a:rPr lang="en-IE" sz="2200" b="1" dirty="0" smtClean="0">
                <a:solidFill>
                  <a:srgbClr val="FF0000"/>
                </a:solidFill>
                <a:latin typeface="trebeuchet MS"/>
              </a:rPr>
              <a:t>@Cu</a:t>
            </a:r>
            <a:r>
              <a:rPr lang="en-IE" sz="2200" b="1" baseline="-25000" dirty="0" smtClean="0">
                <a:solidFill>
                  <a:srgbClr val="FF0000"/>
                </a:solidFill>
                <a:latin typeface="trebeuchet MS"/>
              </a:rPr>
              <a:t>10</a:t>
            </a:r>
            <a:r>
              <a:rPr lang="en-IE" sz="2200" b="1" dirty="0" smtClean="0">
                <a:solidFill>
                  <a:srgbClr val="FF0000"/>
                </a:solidFill>
                <a:latin typeface="trebeuchet MS"/>
              </a:rPr>
              <a:t>O</a:t>
            </a:r>
            <a:r>
              <a:rPr lang="en-IE" sz="2200" b="1" baseline="-25000" dirty="0" smtClean="0">
                <a:solidFill>
                  <a:srgbClr val="FF0000"/>
                </a:solidFill>
                <a:latin typeface="trebeuchet MS"/>
              </a:rPr>
              <a:t>8</a:t>
            </a:r>
            <a:r>
              <a:rPr lang="en-IE" sz="2200" b="1" dirty="0" smtClean="0">
                <a:solidFill>
                  <a:srgbClr val="FF0000"/>
                </a:solidFill>
                <a:latin typeface="trebeuchet MS"/>
              </a:rPr>
              <a:t>-anatase</a:t>
            </a:r>
          </a:p>
          <a:p>
            <a:r>
              <a:rPr lang="en-IE" sz="2200" b="1" dirty="0" smtClean="0">
                <a:solidFill>
                  <a:srgbClr val="FF0000"/>
                </a:solidFill>
                <a:latin typeface="trebeuchet MS"/>
              </a:rPr>
              <a:t>III E = -2.42 eV</a:t>
            </a:r>
            <a:endParaRPr lang="en-IE" sz="2200" dirty="0">
              <a:solidFill>
                <a:srgbClr val="FF0000"/>
              </a:solidFill>
              <a:latin typeface="trebeuchet M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29269" r="37169" b="11474"/>
          <a:stretch/>
        </p:blipFill>
        <p:spPr bwMode="auto">
          <a:xfrm>
            <a:off x="8005627" y="987648"/>
            <a:ext cx="2911066" cy="267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33183" r="47339" b="25938"/>
          <a:stretch/>
        </p:blipFill>
        <p:spPr bwMode="auto">
          <a:xfrm>
            <a:off x="7977982" y="4219640"/>
            <a:ext cx="2567270" cy="237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8363" y="102846"/>
            <a:ext cx="10812008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adsorption and activation at CuO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-Rutile	</a:t>
            </a:r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771" y="4331443"/>
            <a:ext cx="282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trebeuchet MS"/>
              </a:rPr>
              <a:t>Cu</a:t>
            </a:r>
            <a:r>
              <a:rPr lang="en-IE" sz="2400" b="1" baseline="-25000" dirty="0" smtClean="0">
                <a:latin typeface="trebeuchet MS"/>
              </a:rPr>
              <a:t>10</a:t>
            </a:r>
            <a:r>
              <a:rPr lang="en-IE" sz="2400" b="1" dirty="0" smtClean="0">
                <a:latin typeface="trebeuchet MS"/>
              </a:rPr>
              <a:t>O</a:t>
            </a:r>
            <a:r>
              <a:rPr lang="en-IE" sz="2400" b="1" baseline="-25000" dirty="0" smtClean="0">
                <a:latin typeface="trebeuchet MS"/>
              </a:rPr>
              <a:t>8</a:t>
            </a:r>
            <a:r>
              <a:rPr lang="en-IE" sz="2400" b="1" dirty="0" smtClean="0">
                <a:latin typeface="trebeuchet MS"/>
              </a:rPr>
              <a:t>-anatase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95962" y="3782580"/>
            <a:ext cx="2107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@Cu</a:t>
            </a:r>
            <a:r>
              <a:rPr lang="en-IE" sz="2000" b="1" baseline="-25000" dirty="0" smtClean="0">
                <a:latin typeface="trebeuchet MS"/>
              </a:rPr>
              <a:t>10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8</a:t>
            </a:r>
            <a:r>
              <a:rPr lang="en-IE" sz="2000" b="1" dirty="0" smtClean="0">
                <a:latin typeface="trebeuchet MS"/>
              </a:rPr>
              <a:t>-anatase + H</a:t>
            </a:r>
            <a:r>
              <a:rPr lang="en-IE" sz="2000" b="1" baseline="-25000" dirty="0" smtClean="0">
                <a:latin typeface="trebeuchet MS"/>
              </a:rPr>
              <a:t>2</a:t>
            </a:r>
            <a:endParaRPr lang="en-IE" sz="2000" b="1" dirty="0" smtClean="0">
              <a:latin typeface="trebeuchet MS"/>
            </a:endParaRPr>
          </a:p>
          <a:p>
            <a:r>
              <a:rPr lang="en-IE" sz="2000" b="1" dirty="0" smtClean="0">
                <a:latin typeface="trebeuchet MS"/>
              </a:rPr>
              <a:t>II E = -0.70 eV</a:t>
            </a:r>
            <a:endParaRPr lang="en-IE" sz="2000" dirty="0">
              <a:latin typeface="trebeuchet M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18857" y="849086"/>
            <a:ext cx="1763486" cy="1219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36728" y="681778"/>
            <a:ext cx="2008757" cy="138650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54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4628" r="28642"/>
          <a:stretch/>
        </p:blipFill>
        <p:spPr>
          <a:xfrm>
            <a:off x="282576" y="274982"/>
            <a:ext cx="3161959" cy="2940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39411" r="42916" b="17099"/>
          <a:stretch/>
        </p:blipFill>
        <p:spPr bwMode="auto">
          <a:xfrm>
            <a:off x="88426" y="3535236"/>
            <a:ext cx="3269321" cy="280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753" y="44149"/>
            <a:ext cx="2823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Cu</a:t>
            </a:r>
            <a:r>
              <a:rPr lang="en-IE" sz="2000" b="1" baseline="-25000" dirty="0" smtClean="0">
                <a:latin typeface="trebeuchet MS"/>
              </a:rPr>
              <a:t>10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8</a:t>
            </a:r>
            <a:r>
              <a:rPr lang="en-IE" sz="2000" b="1" dirty="0" smtClean="0">
                <a:latin typeface="trebeuchet MS"/>
              </a:rPr>
              <a:t>-anatase</a:t>
            </a:r>
          </a:p>
        </p:txBody>
      </p:sp>
      <p:sp>
        <p:nvSpPr>
          <p:cNvPr id="5" name="Oval 4"/>
          <p:cNvSpPr/>
          <p:nvPr/>
        </p:nvSpPr>
        <p:spPr>
          <a:xfrm>
            <a:off x="538348" y="3445885"/>
            <a:ext cx="1763486" cy="1219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32367" r="21441"/>
          <a:stretch/>
        </p:blipFill>
        <p:spPr bwMode="auto">
          <a:xfrm>
            <a:off x="4253364" y="3535235"/>
            <a:ext cx="3831552" cy="259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9405" r="51765" b="13417"/>
          <a:stretch/>
        </p:blipFill>
        <p:spPr>
          <a:xfrm>
            <a:off x="5276100" y="173635"/>
            <a:ext cx="3664103" cy="304141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24790" r="25704" b="11294"/>
          <a:stretch/>
        </p:blipFill>
        <p:spPr bwMode="auto">
          <a:xfrm>
            <a:off x="8280352" y="3666479"/>
            <a:ext cx="3710540" cy="246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40822" y="44149"/>
            <a:ext cx="282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/>
              <a:t>Cu</a:t>
            </a:r>
            <a:r>
              <a:rPr lang="en-IE" sz="2800" b="1" baseline="-25000" dirty="0" smtClean="0"/>
              <a:t>10</a:t>
            </a:r>
            <a:r>
              <a:rPr lang="en-IE" sz="2800" b="1" dirty="0" smtClean="0"/>
              <a:t>O</a:t>
            </a:r>
            <a:r>
              <a:rPr lang="en-IE" sz="2800" b="1" baseline="-25000" dirty="0"/>
              <a:t>7</a:t>
            </a:r>
            <a:r>
              <a:rPr lang="en-IE" sz="2800" b="1" dirty="0" smtClean="0"/>
              <a:t>-anatase</a:t>
            </a:r>
          </a:p>
        </p:txBody>
      </p:sp>
      <p:sp>
        <p:nvSpPr>
          <p:cNvPr id="10" name="Oval 9"/>
          <p:cNvSpPr/>
          <p:nvPr/>
        </p:nvSpPr>
        <p:spPr>
          <a:xfrm>
            <a:off x="4192496" y="4287673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/>
          <p:cNvSpPr/>
          <p:nvPr/>
        </p:nvSpPr>
        <p:spPr>
          <a:xfrm>
            <a:off x="9605033" y="3536250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55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32367" r="21441"/>
          <a:stretch/>
        </p:blipFill>
        <p:spPr bwMode="auto">
          <a:xfrm>
            <a:off x="3696265" y="1327995"/>
            <a:ext cx="3410962" cy="231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9405" r="51765" b="13417"/>
          <a:stretch/>
        </p:blipFill>
        <p:spPr>
          <a:xfrm>
            <a:off x="32162" y="1207949"/>
            <a:ext cx="3664103" cy="304141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555" r="27790"/>
          <a:stretch/>
        </p:blipFill>
        <p:spPr bwMode="auto">
          <a:xfrm>
            <a:off x="3879019" y="3927800"/>
            <a:ext cx="2500010" cy="27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24790" r="25704" b="11294"/>
          <a:stretch/>
        </p:blipFill>
        <p:spPr bwMode="auto">
          <a:xfrm>
            <a:off x="7960193" y="1239298"/>
            <a:ext cx="3512187" cy="23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1" t="18692" r="31416" b="39143"/>
          <a:stretch/>
        </p:blipFill>
        <p:spPr bwMode="auto">
          <a:xfrm>
            <a:off x="7706007" y="4542329"/>
            <a:ext cx="3157733" cy="20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8363" y="102846"/>
            <a:ext cx="10812008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adsorption and activation at CuO</a:t>
            </a:r>
            <a:r>
              <a:rPr lang="en-IE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-Rutile	</a:t>
            </a:r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771" y="4331443"/>
            <a:ext cx="2823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Cu</a:t>
            </a:r>
            <a:r>
              <a:rPr lang="en-IE" sz="3200" b="1" baseline="-25000" dirty="0" smtClean="0"/>
              <a:t>10</a:t>
            </a:r>
            <a:r>
              <a:rPr lang="en-IE" sz="3200" b="1" dirty="0" smtClean="0"/>
              <a:t>O</a:t>
            </a:r>
            <a:r>
              <a:rPr lang="en-IE" sz="3200" b="1" baseline="-25000" dirty="0"/>
              <a:t>7</a:t>
            </a:r>
            <a:r>
              <a:rPr lang="en-IE" sz="3200" b="1" dirty="0" smtClean="0"/>
              <a:t>-anatase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74540" y="3757499"/>
            <a:ext cx="1885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CO</a:t>
            </a:r>
            <a:r>
              <a:rPr lang="en-IE" sz="2400" b="1" baseline="-25000" dirty="0" smtClean="0"/>
              <a:t>2</a:t>
            </a:r>
            <a:r>
              <a:rPr lang="en-IE" sz="2400" b="1" dirty="0" smtClean="0"/>
              <a:t>@Cu</a:t>
            </a:r>
            <a:r>
              <a:rPr lang="en-IE" sz="2400" b="1" baseline="-25000" dirty="0" smtClean="0"/>
              <a:t>10</a:t>
            </a:r>
            <a:r>
              <a:rPr lang="en-IE" sz="2400" b="1" dirty="0" smtClean="0"/>
              <a:t>O</a:t>
            </a:r>
            <a:r>
              <a:rPr lang="en-IE" sz="2400" b="1" baseline="-25000" dirty="0"/>
              <a:t>7</a:t>
            </a:r>
            <a:r>
              <a:rPr lang="en-IE" sz="2400" b="1" dirty="0" smtClean="0"/>
              <a:t>-anatase</a:t>
            </a:r>
          </a:p>
          <a:p>
            <a:r>
              <a:rPr lang="en-IE" sz="2400" b="1" dirty="0" smtClean="0"/>
              <a:t>on TiO</a:t>
            </a:r>
            <a:r>
              <a:rPr lang="en-IE" sz="2400" b="1" baseline="-25000" dirty="0" smtClean="0"/>
              <a:t>2</a:t>
            </a:r>
            <a:r>
              <a:rPr lang="en-IE" sz="2400" b="1" dirty="0" smtClean="0"/>
              <a:t> E = -1.75 eV</a:t>
            </a:r>
            <a:endParaRPr lang="en-IE" sz="2400" dirty="0"/>
          </a:p>
        </p:txBody>
      </p:sp>
      <p:sp>
        <p:nvSpPr>
          <p:cNvPr id="11" name="Oval 10"/>
          <p:cNvSpPr/>
          <p:nvPr/>
        </p:nvSpPr>
        <p:spPr>
          <a:xfrm>
            <a:off x="3635397" y="2080432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/>
          <p:cNvSpPr/>
          <p:nvPr/>
        </p:nvSpPr>
        <p:spPr>
          <a:xfrm>
            <a:off x="9284874" y="977221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9882778" y="3883780"/>
            <a:ext cx="2189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CO</a:t>
            </a:r>
            <a:r>
              <a:rPr lang="en-IE" sz="2400" b="1" baseline="-25000" dirty="0" smtClean="0"/>
              <a:t>2</a:t>
            </a:r>
            <a:r>
              <a:rPr lang="en-IE" sz="2400" b="1" dirty="0" smtClean="0"/>
              <a:t>@Cu</a:t>
            </a:r>
            <a:r>
              <a:rPr lang="en-IE" sz="2400" b="1" baseline="-25000" dirty="0" smtClean="0"/>
              <a:t>10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7</a:t>
            </a:r>
            <a:r>
              <a:rPr lang="en-IE" sz="2400" b="1" dirty="0" smtClean="0"/>
              <a:t>-anatase II  </a:t>
            </a:r>
          </a:p>
          <a:p>
            <a:r>
              <a:rPr lang="en-IE" sz="2400" b="1" dirty="0" smtClean="0"/>
              <a:t>E = -1.00  eV</a:t>
            </a:r>
            <a:endParaRPr lang="en-IE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43961"/>
              </p:ext>
            </p:extLst>
          </p:nvPr>
        </p:nvGraphicFramePr>
        <p:xfrm>
          <a:off x="3962400" y="5111478"/>
          <a:ext cx="7304314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1569"/>
                <a:gridCol w="3732745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Cu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Anatase (101)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Cu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Anatase (101)</a:t>
                      </a:r>
                      <a:r>
                        <a:rPr lang="en-IE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en-US" sz="1600" b="1" baseline="0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1622,</a:t>
                      </a:r>
                      <a:r>
                        <a:rPr lang="en-IE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1266, 623, 603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Free CO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2354, 1325,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632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(degenerate)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7" t="29517" r="35677" b="25714"/>
          <a:stretch/>
        </p:blipFill>
        <p:spPr>
          <a:xfrm>
            <a:off x="5890857" y="701085"/>
            <a:ext cx="3378000" cy="2688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2" t="21712" r="31394" b="22461"/>
          <a:stretch/>
        </p:blipFill>
        <p:spPr>
          <a:xfrm>
            <a:off x="751110" y="810533"/>
            <a:ext cx="3003212" cy="2611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3627" y="810533"/>
            <a:ext cx="3597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-Rutile (110)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-0.63 eV</a:t>
            </a:r>
            <a:endParaRPr lang="en-IE" sz="2000" b="1" dirty="0">
              <a:latin typeface="trebe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39490" y="810533"/>
            <a:ext cx="342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trebeuchet MS"/>
              </a:rPr>
              <a:t>Cr</a:t>
            </a:r>
            <a:r>
              <a:rPr lang="en-IE" sz="2000" b="1" baseline="-25000" dirty="0">
                <a:latin typeface="trebeuchet MS"/>
              </a:rPr>
              <a:t>4</a:t>
            </a:r>
            <a:r>
              <a:rPr lang="en-IE" sz="2000" b="1" dirty="0">
                <a:latin typeface="trebeuchet MS"/>
              </a:rPr>
              <a:t>O</a:t>
            </a:r>
            <a:r>
              <a:rPr lang="en-IE" sz="2000" b="1" baseline="-25000" dirty="0">
                <a:latin typeface="trebeuchet MS"/>
              </a:rPr>
              <a:t>6</a:t>
            </a:r>
            <a:r>
              <a:rPr lang="en-IE" sz="2000" b="1" dirty="0">
                <a:latin typeface="trebeuchet MS"/>
              </a:rPr>
              <a:t>-Rutile </a:t>
            </a:r>
            <a:r>
              <a:rPr lang="en-IE" sz="2000" b="1" dirty="0" smtClean="0">
                <a:latin typeface="trebeuchet MS"/>
              </a:rPr>
              <a:t>(110)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-0.91 eV</a:t>
            </a:r>
            <a:endParaRPr lang="en-IE" sz="2000" b="1" dirty="0">
              <a:latin typeface="trebeuchet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t="33506" r="29126" b="26547"/>
          <a:stretch/>
        </p:blipFill>
        <p:spPr>
          <a:xfrm>
            <a:off x="22824" y="3537580"/>
            <a:ext cx="5259825" cy="2334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1" t="20152" r="22154" b="35710"/>
          <a:stretch/>
        </p:blipFill>
        <p:spPr>
          <a:xfrm>
            <a:off x="5790461" y="3421813"/>
            <a:ext cx="5155420" cy="2449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7029" y="5994993"/>
            <a:ext cx="47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-H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O-Rutile (110)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-0.92 eV</a:t>
            </a:r>
            <a:endParaRPr lang="en-IE" sz="2000" b="1" dirty="0">
              <a:latin typeface="trebe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0487" y="5994993"/>
            <a:ext cx="3796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-H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O-Rutile (110)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-0.31 eV</a:t>
            </a:r>
            <a:endParaRPr lang="en-IE" sz="2000" b="1" dirty="0">
              <a:latin typeface="trebeuchet M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90912" y="538319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004879" y="3457227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79857" y="538319"/>
            <a:ext cx="1489478" cy="136547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1581" y="3343373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68363" y="41886"/>
            <a:ext cx="10812008" cy="7681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adsorption and activation at Cr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3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-Rutile	</a:t>
            </a:r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28949"/>
              </p:ext>
            </p:extLst>
          </p:nvPr>
        </p:nvGraphicFramePr>
        <p:xfrm>
          <a:off x="2360776" y="5175504"/>
          <a:ext cx="6708559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1569"/>
                <a:gridCol w="313699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Rutile (110)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-Rutile (110)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+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en-US" sz="1600" b="1" baseline="0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1589, 1226, 921, 803</a:t>
                      </a: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-H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Rutile (110) + 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en-US" sz="1600" b="1" baseline="0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1774, 1152, 899, 796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Free CO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2354, 1325,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632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(degenerate)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8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2" t="21712" r="31394" b="22461"/>
          <a:stretch/>
        </p:blipFill>
        <p:spPr>
          <a:xfrm>
            <a:off x="751110" y="810533"/>
            <a:ext cx="3003212" cy="2611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t="33506" r="29126" b="26547"/>
          <a:stretch/>
        </p:blipFill>
        <p:spPr>
          <a:xfrm>
            <a:off x="22824" y="3766274"/>
            <a:ext cx="4744485" cy="21054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90912" y="538319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2804" y="3524124"/>
            <a:ext cx="1250005" cy="11032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8" t="29864" r="33451" b="6137"/>
          <a:stretch/>
        </p:blipFill>
        <p:spPr>
          <a:xfrm>
            <a:off x="5249868" y="618221"/>
            <a:ext cx="3036888" cy="2749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34896" r="30219" b="7176"/>
          <a:stretch/>
        </p:blipFill>
        <p:spPr>
          <a:xfrm>
            <a:off x="4960641" y="3524124"/>
            <a:ext cx="3482024" cy="234762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729674" y="3586579"/>
            <a:ext cx="1029409" cy="91269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3011425" y="743175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-rutile </a:t>
            </a:r>
            <a:r>
              <a:rPr lang="en-IE" sz="2400" b="1" dirty="0" smtClean="0"/>
              <a:t>(110)</a:t>
            </a:r>
            <a:endParaRPr lang="en-IE" sz="2400" b="1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395066" y="3531240"/>
            <a:ext cx="3546942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-OH-rutile (110)</a:t>
            </a:r>
            <a:endParaRPr lang="en-IE" sz="2400" b="1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976282" y="685639"/>
            <a:ext cx="2620947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-antase (101)</a:t>
            </a:r>
            <a:endParaRPr lang="en-IE" sz="2400" b="1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8030380" y="3531240"/>
            <a:ext cx="3546942" cy="5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193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1pPr>
            <a:lvl2pPr marL="8781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2pPr>
            <a:lvl3pPr marL="14369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alibri Light" panose="020F0302020204030204" pitchFamily="34" charset="0"/>
              <a:buChar char="‐"/>
              <a:tabLst/>
              <a:defRPr sz="18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3pPr>
            <a:lvl4pPr marL="19957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4pPr>
            <a:lvl5pPr marL="2554514" marR="0" indent="-319314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5pPr>
            <a:lvl6pPr marL="29926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6pPr>
            <a:lvl7pPr marL="35514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7pPr>
            <a:lvl8pPr marL="41102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8pPr>
            <a:lvl9pPr marL="4669083" marR="0" indent="-198683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30424A"/>
                </a:solidFill>
                <a:uFillTx/>
                <a:latin typeface="+mn-lt"/>
                <a:ea typeface="+mn-ea"/>
                <a:cs typeface="+mn-cs"/>
                <a:sym typeface="Calibri Light"/>
              </a:defRPr>
            </a:lvl9pPr>
          </a:lstStyle>
          <a:p>
            <a:pPr marL="0" indent="0" hangingPunct="1">
              <a:buNone/>
            </a:pPr>
            <a:r>
              <a:rPr lang="en-IE" sz="2400" b="1" dirty="0" smtClean="0"/>
              <a:t>Cr</a:t>
            </a:r>
            <a:r>
              <a:rPr lang="en-IE" sz="2400" b="1" baseline="-25000" dirty="0" smtClean="0"/>
              <a:t>4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6</a:t>
            </a:r>
            <a:r>
              <a:rPr lang="en-IE" sz="2400" b="1" dirty="0" smtClean="0"/>
              <a:t>-OH-anatase </a:t>
            </a:r>
            <a:r>
              <a:rPr lang="en-IE" sz="2400" b="1" dirty="0" smtClean="0"/>
              <a:t>(101)</a:t>
            </a:r>
            <a:endParaRPr lang="en-IE" sz="2400" b="1" dirty="0"/>
          </a:p>
        </p:txBody>
      </p:sp>
    </p:spTree>
    <p:extLst>
      <p:ext uri="{BB962C8B-B14F-4D97-AF65-F5344CB8AC3E}">
        <p14:creationId xmlns:p14="http://schemas.microsoft.com/office/powerpoint/2010/main" val="1764704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t="28824" r="26567" b="4042"/>
          <a:stretch/>
        </p:blipFill>
        <p:spPr>
          <a:xfrm>
            <a:off x="1809983" y="1317545"/>
            <a:ext cx="3730719" cy="2467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19110" r="26213" b="9779"/>
          <a:stretch/>
        </p:blipFill>
        <p:spPr>
          <a:xfrm>
            <a:off x="6239201" y="4329777"/>
            <a:ext cx="3583497" cy="2528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8" t="29864" r="33451" b="6137"/>
          <a:stretch/>
        </p:blipFill>
        <p:spPr>
          <a:xfrm>
            <a:off x="6269426" y="1034812"/>
            <a:ext cx="3036888" cy="2749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34896" r="30219" b="7176"/>
          <a:stretch/>
        </p:blipFill>
        <p:spPr>
          <a:xfrm>
            <a:off x="1693514" y="4329776"/>
            <a:ext cx="3749883" cy="2528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1" y="870036"/>
            <a:ext cx="380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-Anatase (101)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-2 eV</a:t>
            </a:r>
            <a:endParaRPr lang="en-IE" sz="2000" b="1" dirty="0">
              <a:latin typeface="trebe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7431" y="810038"/>
            <a:ext cx="3630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-Anatase (101)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-0.1 eV</a:t>
            </a:r>
          </a:p>
          <a:p>
            <a:r>
              <a:rPr lang="en-IE" sz="2000" b="1" dirty="0" smtClean="0">
                <a:latin typeface="trebeuchet MS"/>
              </a:rPr>
              <a:t>CO formed directly</a:t>
            </a:r>
            <a:endParaRPr lang="en-IE" sz="2000" b="1" dirty="0">
              <a:latin typeface="trebe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76558"/>
            <a:ext cx="504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-H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O-Anatase (101)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-0.71 eV</a:t>
            </a:r>
            <a:endParaRPr lang="en-IE" sz="2000" b="1" dirty="0">
              <a:latin typeface="trebe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5908" y="3798235"/>
            <a:ext cx="447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rebeuchet MS"/>
              </a:rPr>
              <a:t>Cr</a:t>
            </a:r>
            <a:r>
              <a:rPr lang="en-IE" sz="2000" b="1" baseline="-25000" dirty="0" smtClean="0">
                <a:latin typeface="trebeuchet MS"/>
              </a:rPr>
              <a:t>4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6</a:t>
            </a:r>
            <a:r>
              <a:rPr lang="en-IE" sz="2000" b="1" dirty="0" smtClean="0">
                <a:latin typeface="trebeuchet MS"/>
              </a:rPr>
              <a:t>-H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O-Anatase (101) CO</a:t>
            </a:r>
            <a:r>
              <a:rPr lang="en-IE" sz="2000" b="1" baseline="-25000" dirty="0" smtClean="0">
                <a:latin typeface="trebeuchet MS"/>
              </a:rPr>
              <a:t>2</a:t>
            </a:r>
            <a:r>
              <a:rPr lang="en-IE" sz="2000" b="1" dirty="0" smtClean="0">
                <a:latin typeface="trebeuchet MS"/>
              </a:rPr>
              <a:t> II</a:t>
            </a:r>
          </a:p>
          <a:p>
            <a:r>
              <a:rPr lang="en-IE" sz="2000" b="1" dirty="0" smtClean="0">
                <a:latin typeface="trebeuchet MS"/>
              </a:rPr>
              <a:t>E</a:t>
            </a:r>
            <a:r>
              <a:rPr lang="en-IE" sz="2000" b="1" baseline="30000" dirty="0" smtClean="0">
                <a:latin typeface="trebeuchet MS"/>
              </a:rPr>
              <a:t>ads</a:t>
            </a:r>
            <a:r>
              <a:rPr lang="en-IE" sz="2000" b="1" dirty="0" smtClean="0">
                <a:latin typeface="trebeuchet MS"/>
              </a:rPr>
              <a:t> = -1.11 eV</a:t>
            </a:r>
            <a:endParaRPr lang="en-IE" sz="2000" b="1" dirty="0">
              <a:latin typeface="trebeuchet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5537" y="116534"/>
            <a:ext cx="11444834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adsorption and activation at Cr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3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-Anatase	</a:t>
            </a:r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674682"/>
              </p:ext>
            </p:extLst>
          </p:nvPr>
        </p:nvGraphicFramePr>
        <p:xfrm>
          <a:off x="10025849" y="4329776"/>
          <a:ext cx="6767804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1569"/>
                <a:gridCol w="3196235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Anatase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(101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Bi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-Anatase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(101)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+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en-US" sz="1600" b="1" baseline="0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1617, 1210, 915, 906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-H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Anatase (101) + 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en-US" sz="1600" b="1" baseline="0" dirty="0" smtClean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1642, 1243, 959, 777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Free CO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vibrational modes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/ cm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2354, 1325,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632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(degenerate)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2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83" y="0"/>
            <a:ext cx="12130117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atin typeface="Trebuchet MS" panose="020B0603020202020204" pitchFamily="34" charset="0"/>
              </a:rPr>
              <a:t>Summary</a:t>
            </a:r>
            <a:endParaRPr lang="en-US" sz="4400" b="1" baseline="-25000" dirty="0" smtClean="0">
              <a:latin typeface="Trebuchet MS" panose="020B0603020202020204" pitchFamily="34" charset="0"/>
            </a:endParaRPr>
          </a:p>
          <a:p>
            <a:pPr>
              <a:defRPr/>
            </a:pPr>
            <a:endParaRPr lang="en-US" sz="2800" b="1" dirty="0" smtClean="0">
              <a:latin typeface="Trebuchet MS" panose="020B0603020202020204" pitchFamily="34" charset="0"/>
              <a:sym typeface="Wingdings" pitchFamily="2" charset="2"/>
            </a:endParaRPr>
          </a:p>
          <a:p>
            <a:pPr>
              <a:defRPr/>
            </a:pP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DFT studies of oxide nanocluster modified rutile/anatase TiO</a:t>
            </a:r>
            <a:r>
              <a:rPr lang="en-US" sz="2800" b="1" baseline="-25000" dirty="0" smtClean="0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 for CO</a:t>
            </a:r>
            <a:r>
              <a:rPr lang="en-US" sz="2800" b="1" baseline="-25000" dirty="0" smtClean="0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 activation</a:t>
            </a:r>
          </a:p>
          <a:p>
            <a:pPr>
              <a:defRPr/>
            </a:pPr>
            <a:endParaRPr lang="en-US" sz="2800" b="1" dirty="0" smtClean="0">
              <a:latin typeface="Trebuchet MS" panose="020B0603020202020204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Supported CeO</a:t>
            </a:r>
            <a:r>
              <a:rPr lang="en-US" sz="2800" b="1" baseline="-25000" dirty="0" smtClean="0">
                <a:latin typeface="Trebuchet MS" panose="020B0603020202020204" pitchFamily="34" charset="0"/>
                <a:sym typeface="Wingdings" pitchFamily="2" charset="2"/>
              </a:rPr>
              <a:t>2</a:t>
            </a: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 is off-stoichiometric with Ce</a:t>
            </a:r>
            <a:r>
              <a:rPr lang="en-US" sz="2800" b="1" baseline="30000" dirty="0" smtClean="0">
                <a:latin typeface="Trebuchet MS" panose="020B0603020202020204" pitchFamily="34" charset="0"/>
                <a:sym typeface="Wingdings" pitchFamily="2" charset="2"/>
              </a:rPr>
              <a:t>3+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Supported CuO is off-stoichiometric with mixed Cu</a:t>
            </a:r>
            <a:r>
              <a:rPr lang="en-US" sz="2800" b="1" baseline="30000" dirty="0" smtClean="0">
                <a:latin typeface="Trebuchet MS" panose="020B0603020202020204" pitchFamily="34" charset="0"/>
                <a:sym typeface="Wingdings" pitchFamily="2" charset="2"/>
              </a:rPr>
              <a:t>+</a:t>
            </a: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/Cu</a:t>
            </a:r>
            <a:r>
              <a:rPr lang="en-US" sz="2800" b="1" baseline="30000" dirty="0" smtClean="0">
                <a:latin typeface="Trebuchet MS" panose="020B0603020202020204" pitchFamily="34" charset="0"/>
                <a:sym typeface="Wingdings" pitchFamily="2" charset="2"/>
              </a:rPr>
              <a:t>2+</a:t>
            </a:r>
            <a:endParaRPr lang="en-US" sz="2800" b="1" dirty="0" smtClean="0">
              <a:latin typeface="Trebuchet MS" panose="020B0603020202020204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latin typeface="Trebuchet MS" panose="020B0603020202020204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All supported oxide clusters adsorb and activate CO</a:t>
            </a:r>
            <a:r>
              <a:rPr lang="en-US" sz="2800" b="1" baseline="-25000" dirty="0" smtClean="0">
                <a:latin typeface="Trebuchet MS" panose="020B0603020202020204" pitchFamily="34" charset="0"/>
                <a:sym typeface="Wingdings" pitchFamily="2" charset="2"/>
              </a:rPr>
              <a:t>2</a:t>
            </a:r>
            <a:endParaRPr lang="en-US" sz="2800" b="1" dirty="0" smtClean="0">
              <a:latin typeface="Trebuchet MS" panose="020B0603020202020204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latin typeface="Trebuchet MS" panose="020B0603020202020204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Bending of O-C-O angle to ~127-130</a:t>
            </a:r>
            <a:r>
              <a:rPr lang="en-US" sz="2800" b="1" baseline="30000" dirty="0" smtClean="0">
                <a:latin typeface="Trebuchet MS" panose="020B0603020202020204" pitchFamily="34" charset="0"/>
                <a:sym typeface="Wingdings" pitchFamily="2" charset="2"/>
              </a:rPr>
              <a:t>o</a:t>
            </a: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; elongation of C-O distances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Strong red shift in C=O stretch of up to 750cm</a:t>
            </a:r>
            <a:r>
              <a:rPr lang="en-US" sz="2800" b="1" baseline="30000" dirty="0" smtClean="0">
                <a:latin typeface="Trebuchet MS" panose="020B0603020202020204" pitchFamily="34" charset="0"/>
                <a:sym typeface="Wingdings" pitchFamily="2" charset="2"/>
              </a:rPr>
              <a:t>-1</a:t>
            </a:r>
            <a:r>
              <a:rPr lang="en-US" sz="2800" b="1" dirty="0" smtClean="0">
                <a:latin typeface="Trebuchet MS" panose="020B0603020202020204" pitchFamily="34" charset="0"/>
                <a:sym typeface="Wingdings" pitchFamily="2" charset="2"/>
              </a:rPr>
              <a:t> and lift O-C-O bend degeneracy</a:t>
            </a:r>
          </a:p>
        </p:txBody>
      </p:sp>
    </p:spTree>
    <p:extLst>
      <p:ext uri="{BB962C8B-B14F-4D97-AF65-F5344CB8AC3E}">
        <p14:creationId xmlns:p14="http://schemas.microsoft.com/office/powerpoint/2010/main" val="37979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7" t="34711" r="31670" b="21339"/>
          <a:stretch/>
        </p:blipFill>
        <p:spPr bwMode="auto">
          <a:xfrm>
            <a:off x="203783" y="639692"/>
            <a:ext cx="4186049" cy="26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2" t="33324" r="34357" b="17511"/>
          <a:stretch/>
        </p:blipFill>
        <p:spPr bwMode="auto">
          <a:xfrm>
            <a:off x="636738" y="4056549"/>
            <a:ext cx="3379772" cy="27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1" t="38320" r="29967" b="22443"/>
          <a:stretch/>
        </p:blipFill>
        <p:spPr bwMode="auto">
          <a:xfrm>
            <a:off x="5984934" y="658870"/>
            <a:ext cx="3646690" cy="2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585793" y="2764525"/>
            <a:ext cx="1587126" cy="795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4556591" y="2279107"/>
            <a:ext cx="1811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COOH + OH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28819" y="1590886"/>
            <a:ext cx="2004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COOH + OH</a:t>
            </a:r>
          </a:p>
          <a:p>
            <a:r>
              <a:rPr lang="en-IE" sz="2000" b="1" dirty="0" smtClean="0"/>
              <a:t>E = -1.73 eV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7512225" y="3571011"/>
            <a:ext cx="1144841" cy="559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 rot="5359751">
            <a:off x="8225554" y="3298175"/>
            <a:ext cx="1050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Form H</a:t>
            </a:r>
            <a:r>
              <a:rPr lang="en-IE" sz="2400" b="1" baseline="-25000" dirty="0" smtClean="0"/>
              <a:t>2</a:t>
            </a:r>
            <a:r>
              <a:rPr lang="en-IE" sz="2400" b="1" dirty="0" smtClean="0"/>
              <a:t>O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35433" r="21482" b="12285"/>
          <a:stretch/>
        </p:blipFill>
        <p:spPr bwMode="auto">
          <a:xfrm>
            <a:off x="5855640" y="4239398"/>
            <a:ext cx="3089553" cy="235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2" t="28275" r="27680" b="30349"/>
          <a:stretch/>
        </p:blipFill>
        <p:spPr bwMode="auto">
          <a:xfrm>
            <a:off x="9272294" y="4423018"/>
            <a:ext cx="2871125" cy="217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68363" y="102846"/>
            <a:ext cx="10812008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adsorption and activation at CuO</a:t>
            </a:r>
            <a:r>
              <a:rPr lang="en-IE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-Rutile	</a:t>
            </a:r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681" y="3316178"/>
            <a:ext cx="4201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CO</a:t>
            </a:r>
            <a:r>
              <a:rPr lang="en-IE" sz="2400" b="1" baseline="-25000" dirty="0" smtClean="0"/>
              <a:t>2</a:t>
            </a:r>
            <a:r>
              <a:rPr lang="en-IE" sz="2400" b="1" dirty="0" smtClean="0"/>
              <a:t>@Cu</a:t>
            </a:r>
            <a:r>
              <a:rPr lang="en-IE" sz="2400" b="1" baseline="-25000" dirty="0" smtClean="0"/>
              <a:t>10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7</a:t>
            </a:r>
            <a:r>
              <a:rPr lang="en-IE" sz="2400" b="1" dirty="0" smtClean="0"/>
              <a:t>-anatase II + H</a:t>
            </a:r>
            <a:r>
              <a:rPr lang="en-IE" sz="2400" b="1" baseline="-25000" dirty="0" smtClean="0"/>
              <a:t>2 </a:t>
            </a:r>
            <a:r>
              <a:rPr lang="en-IE" sz="2400" b="1" dirty="0" smtClean="0"/>
              <a:t>III </a:t>
            </a:r>
          </a:p>
          <a:p>
            <a:r>
              <a:rPr lang="en-IE" sz="2400" b="1" dirty="0" smtClean="0"/>
              <a:t>E (H2) = - 3.85 eV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1053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30743" r="30862" b="9908"/>
          <a:stretch/>
        </p:blipFill>
        <p:spPr bwMode="auto">
          <a:xfrm>
            <a:off x="170413" y="1313356"/>
            <a:ext cx="4173760" cy="2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438" y="4622673"/>
            <a:ext cx="332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trebeuchet MS"/>
              </a:rPr>
              <a:t>CO</a:t>
            </a:r>
            <a:r>
              <a:rPr lang="en-IE" sz="2400" b="1" baseline="-25000" dirty="0" smtClean="0">
                <a:latin typeface="trebeuchet MS"/>
              </a:rPr>
              <a:t>2</a:t>
            </a:r>
            <a:r>
              <a:rPr lang="en-IE" sz="2400" b="1" dirty="0" smtClean="0">
                <a:latin typeface="trebeuchet MS"/>
              </a:rPr>
              <a:t>@Cu</a:t>
            </a:r>
            <a:r>
              <a:rPr lang="en-IE" sz="2400" b="1" baseline="-25000" dirty="0" smtClean="0">
                <a:latin typeface="trebeuchet MS"/>
              </a:rPr>
              <a:t>10</a:t>
            </a:r>
            <a:r>
              <a:rPr lang="en-IE" sz="2400" b="1" dirty="0" smtClean="0">
                <a:latin typeface="trebeuchet MS"/>
              </a:rPr>
              <a:t>O</a:t>
            </a:r>
            <a:r>
              <a:rPr lang="en-IE" sz="2400" b="1" baseline="-25000" dirty="0" smtClean="0">
                <a:latin typeface="trebeuchet MS"/>
              </a:rPr>
              <a:t>7</a:t>
            </a:r>
            <a:r>
              <a:rPr lang="en-IE" sz="2400" b="1" dirty="0" smtClean="0">
                <a:latin typeface="trebeuchet MS"/>
              </a:rPr>
              <a:t>-anatase II + H</a:t>
            </a:r>
            <a:r>
              <a:rPr lang="en-IE" sz="2400" b="1" baseline="-25000" dirty="0" smtClean="0">
                <a:latin typeface="trebeuchet MS"/>
              </a:rPr>
              <a:t>2 </a:t>
            </a:r>
            <a:r>
              <a:rPr lang="en-IE" sz="2400" b="1" dirty="0" smtClean="0">
                <a:latin typeface="trebeuchet MS"/>
              </a:rPr>
              <a:t>on TiO</a:t>
            </a:r>
            <a:r>
              <a:rPr lang="en-IE" sz="2400" b="1" baseline="-25000" dirty="0" smtClean="0">
                <a:latin typeface="trebeuchet MS"/>
              </a:rPr>
              <a:t>2</a:t>
            </a:r>
            <a:r>
              <a:rPr lang="en-IE" sz="2400" b="1" dirty="0" smtClean="0">
                <a:latin typeface="trebeuchet MS"/>
              </a:rPr>
              <a:t> II</a:t>
            </a:r>
          </a:p>
          <a:p>
            <a:r>
              <a:rPr lang="en-IE" sz="2400" b="1" dirty="0" smtClean="0">
                <a:latin typeface="trebeuchet MS"/>
              </a:rPr>
              <a:t>E (H2) = - 4.46eV</a:t>
            </a:r>
            <a:endParaRPr lang="en-IE" sz="2400" dirty="0">
              <a:latin typeface="trebeuchet MS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969447" y="2383970"/>
            <a:ext cx="1358178" cy="515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2344" y="1681250"/>
            <a:ext cx="2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trebeuchet MS"/>
              </a:rPr>
              <a:t>COOH + OH</a:t>
            </a:r>
          </a:p>
          <a:p>
            <a:r>
              <a:rPr lang="en-IE" sz="2400" b="1" dirty="0" smtClean="0">
                <a:latin typeface="trebeuchet MS"/>
              </a:rPr>
              <a:t>E = 0 eV</a:t>
            </a:r>
          </a:p>
          <a:p>
            <a:r>
              <a:rPr lang="en-IE" sz="2400" b="1" dirty="0" err="1" smtClean="0">
                <a:latin typeface="trebeuchet MS"/>
              </a:rPr>
              <a:t>Iso</a:t>
            </a:r>
            <a:r>
              <a:rPr lang="en-IE" sz="2400" b="1" dirty="0" smtClean="0">
                <a:latin typeface="trebeuchet MS"/>
              </a:rPr>
              <a:t>-energetic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39966" r="25772" b="10946"/>
          <a:stretch/>
        </p:blipFill>
        <p:spPr bwMode="auto">
          <a:xfrm>
            <a:off x="5544614" y="777447"/>
            <a:ext cx="3739758" cy="273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8464" y="1552973"/>
            <a:ext cx="134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trebeuchet MS"/>
              </a:rPr>
              <a:t>COOH + OH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7089561" y="3703217"/>
            <a:ext cx="503117" cy="313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trebeuchet MS"/>
            </a:endParaRPr>
          </a:p>
        </p:txBody>
      </p:sp>
      <p:sp>
        <p:nvSpPr>
          <p:cNvPr id="9" name="TextBox 8"/>
          <p:cNvSpPr txBox="1"/>
          <p:nvPr/>
        </p:nvSpPr>
        <p:spPr>
          <a:xfrm rot="5359751">
            <a:off x="7460904" y="3341196"/>
            <a:ext cx="845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trebeuchet MS"/>
              </a:rPr>
              <a:t>Form H</a:t>
            </a:r>
            <a:r>
              <a:rPr lang="en-IE" sz="2400" b="1" baseline="-25000" dirty="0" smtClean="0">
                <a:latin typeface="trebeuchet MS"/>
              </a:rPr>
              <a:t>2</a:t>
            </a:r>
            <a:r>
              <a:rPr lang="en-IE" sz="2400" b="1" dirty="0" smtClean="0">
                <a:latin typeface="trebeuchet MS"/>
              </a:rPr>
              <a:t>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6" t="14016" r="39331" b="57826"/>
          <a:stretch/>
        </p:blipFill>
        <p:spPr bwMode="auto">
          <a:xfrm>
            <a:off x="6371305" y="4368909"/>
            <a:ext cx="2674724" cy="24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402460" y="5160183"/>
            <a:ext cx="2268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trebeuchet MS"/>
              </a:rPr>
              <a:t>Relax to COOH + OH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8363" y="102846"/>
            <a:ext cx="10812008" cy="76815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CO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 adsorption and activation at CuO</a:t>
            </a:r>
            <a:r>
              <a:rPr lang="en-IE" b="1" baseline="-25000" dirty="0" smtClean="0">
                <a:latin typeface="trebeuchet MS"/>
                <a:cs typeface="Times New Roman" panose="02020603050405020304" pitchFamily="18" charset="0"/>
              </a:rPr>
              <a:t>x</a:t>
            </a:r>
            <a:r>
              <a:rPr lang="en-IE" b="1" dirty="0" smtClean="0">
                <a:latin typeface="trebeuchet MS"/>
                <a:cs typeface="Times New Roman" panose="02020603050405020304" pitchFamily="18" charset="0"/>
              </a:rPr>
              <a:t>-Rutile	</a:t>
            </a:r>
            <a:endParaRPr lang="en-IE" b="1" dirty="0">
              <a:latin typeface="trebeuchet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82" y="786080"/>
            <a:ext cx="1204725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800" b="1" i="1" dirty="0" err="1" smtClean="0">
                <a:sym typeface="Wingdings" pitchFamily="2" charset="2"/>
              </a:rPr>
              <a:t>SusChem</a:t>
            </a:r>
            <a:r>
              <a:rPr lang="en-US" sz="2800" b="1" i="1" dirty="0" smtClean="0">
                <a:sym typeface="Wingdings" pitchFamily="2" charset="2"/>
              </a:rPr>
              <a:t> Project (Ulster, Northwestern): </a:t>
            </a:r>
            <a:r>
              <a:rPr lang="en-US" sz="2800" b="1" dirty="0" smtClean="0">
                <a:sym typeface="Wingdings" pitchFamily="2" charset="2"/>
              </a:rPr>
              <a:t>Science Foundation Ireland/DEL/NSF US-Ireland R&amp;D Partnership</a:t>
            </a:r>
          </a:p>
          <a:p>
            <a:pPr marL="0" lvl="1">
              <a:defRPr/>
            </a:pPr>
            <a:endParaRPr lang="en-US" sz="2800" b="1" i="1" dirty="0">
              <a:sym typeface="Wingdings" pitchFamily="2" charset="2"/>
            </a:endParaRPr>
          </a:p>
          <a:p>
            <a:pPr marL="0" lvl="1">
              <a:defRPr/>
            </a:pPr>
            <a:endParaRPr lang="en-US" sz="2800" b="1" i="1" dirty="0" smtClean="0">
              <a:sym typeface="Wingdings" pitchFamily="2" charset="2"/>
            </a:endParaRPr>
          </a:p>
          <a:p>
            <a:pPr marL="0" lvl="1">
              <a:defRPr/>
            </a:pPr>
            <a:endParaRPr lang="en-US" sz="2800" b="1" i="1" dirty="0">
              <a:sym typeface="Wingdings" pitchFamily="2" charset="2"/>
            </a:endParaRPr>
          </a:p>
          <a:p>
            <a:pPr marL="0" lvl="1">
              <a:defRPr/>
            </a:pPr>
            <a:r>
              <a:rPr lang="en-US" sz="2800" b="1" i="1" dirty="0" smtClean="0">
                <a:solidFill>
                  <a:srgbClr val="FF0000"/>
                </a:solidFill>
                <a:sym typeface="Wingdings" pitchFamily="2" charset="2"/>
              </a:rPr>
              <a:t>CO</a:t>
            </a:r>
            <a:r>
              <a:rPr lang="en-US" sz="2800" b="1" i="1" baseline="-25000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800" b="1" i="1" dirty="0" smtClean="0">
                <a:solidFill>
                  <a:srgbClr val="FF0000"/>
                </a:solidFill>
                <a:sym typeface="Wingdings" pitchFamily="2" charset="2"/>
              </a:rPr>
              <a:t> conversion using combined photo/thermochemical process on modified oxides</a:t>
            </a:r>
          </a:p>
          <a:p>
            <a:pPr marL="0" lvl="1">
              <a:defRPr/>
            </a:pPr>
            <a:endParaRPr lang="en-US" sz="2800" b="1" i="1" dirty="0">
              <a:sym typeface="Wingdings" pitchFamily="2" charset="2"/>
            </a:endParaRPr>
          </a:p>
          <a:p>
            <a:pPr marL="0" lvl="1">
              <a:defRPr/>
            </a:pPr>
            <a:endParaRPr lang="en-US" sz="2800" b="1" i="1" dirty="0" smtClean="0">
              <a:sym typeface="Wingdings" pitchFamily="2" charset="2"/>
            </a:endParaRPr>
          </a:p>
          <a:p>
            <a:pPr marL="0" lvl="1">
              <a:defRPr/>
            </a:pPr>
            <a:r>
              <a:rPr lang="en-US" sz="2800" b="1" i="1" dirty="0" smtClean="0">
                <a:sym typeface="Wingdings" pitchFamily="2" charset="2"/>
              </a:rPr>
              <a:t>BIOGO project (EU Framework 7 NMP-2013-Large)</a:t>
            </a:r>
          </a:p>
          <a:p>
            <a:pPr marL="0" lvl="1">
              <a:defRPr/>
            </a:pPr>
            <a:endParaRPr lang="en-US" sz="2400" b="1" dirty="0" smtClean="0">
              <a:sym typeface="Wingdings" pitchFamily="2" charset="2"/>
            </a:endParaRPr>
          </a:p>
          <a:p>
            <a:pPr marL="0" lvl="1">
              <a:defRPr/>
            </a:pPr>
            <a:r>
              <a:rPr lang="en-US" sz="2800" b="1" i="1" dirty="0" smtClean="0">
                <a:sym typeface="Wingdings" pitchFamily="2" charset="2"/>
              </a:rPr>
              <a:t>CO</a:t>
            </a:r>
            <a:r>
              <a:rPr lang="en-US" sz="2800" b="1" i="1" baseline="-25000" dirty="0" smtClean="0">
                <a:sym typeface="Wingdings" pitchFamily="2" charset="2"/>
              </a:rPr>
              <a:t>2</a:t>
            </a:r>
            <a:r>
              <a:rPr lang="en-US" sz="2800" b="1" i="1" dirty="0" smtClean="0">
                <a:sym typeface="Wingdings" pitchFamily="2" charset="2"/>
              </a:rPr>
              <a:t> conversion on metal-modified metal oxides</a:t>
            </a:r>
          </a:p>
          <a:p>
            <a:pPr marL="0" lvl="1">
              <a:defRPr/>
            </a:pPr>
            <a:endParaRPr lang="en-US" sz="2800" b="1" dirty="0" smtClean="0">
              <a:sym typeface="Wingdings" pitchFamily="2" charset="2"/>
            </a:endParaRPr>
          </a:p>
        </p:txBody>
      </p:sp>
      <p:pic>
        <p:nvPicPr>
          <p:cNvPr id="4" name="Picture 18" descr="C:\Documents and Settings\ITs\My Documents\Presentations\sfi-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7208" y="1408122"/>
            <a:ext cx="1554841" cy="118521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84" y="1408122"/>
            <a:ext cx="1551366" cy="1163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52" y="1408123"/>
            <a:ext cx="679133" cy="1095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33" y="1474292"/>
            <a:ext cx="771904" cy="1029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88" y="4117539"/>
            <a:ext cx="1164748" cy="949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53" y="4117539"/>
            <a:ext cx="1451306" cy="9342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0784" y="53268"/>
            <a:ext cx="2844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1007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920" y="76201"/>
            <a:ext cx="10517080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/>
              <a:t>Introduction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b="1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600" b="1" dirty="0"/>
              <a:t>Solar-thermal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600" b="1" dirty="0"/>
              <a:t>Use a high temperature cycle to reduce a metal oxide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600" b="1" dirty="0"/>
              <a:t>Concentrated solar energy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endParaRPr lang="en-US" sz="26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800" b="1" dirty="0"/>
              <a:t>Low(</a:t>
            </a:r>
            <a:r>
              <a:rPr lang="en-US" sz="2800" b="1" dirty="0" err="1"/>
              <a:t>er</a:t>
            </a:r>
            <a:r>
              <a:rPr lang="en-US" sz="2800" b="1" dirty="0"/>
              <a:t>) temperature chemistry to convert CO</a:t>
            </a:r>
            <a:r>
              <a:rPr lang="en-US" sz="2800" b="1" baseline="-25000" dirty="0"/>
              <a:t>2</a:t>
            </a:r>
            <a:r>
              <a:rPr lang="en-US" sz="2800" b="1" dirty="0"/>
              <a:t> over reduced metal oxide into chemicals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667000"/>
            <a:ext cx="8572500" cy="31051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4749" y="828706"/>
            <a:ext cx="10386874" cy="5539300"/>
            <a:chOff x="914400" y="1660490"/>
            <a:chExt cx="8424862" cy="40735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1660490"/>
              <a:ext cx="8424862" cy="40735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6800" y="5105400"/>
              <a:ext cx="3429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600" dirty="0"/>
                <a:t>Front. Energy Res., 02 October 2015 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5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1158" y="609601"/>
            <a:ext cx="8558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7282" y="1"/>
            <a:ext cx="1192452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/>
              <a:t>Introduction</a:t>
            </a:r>
          </a:p>
          <a:p>
            <a:pPr>
              <a:defRPr/>
            </a:pPr>
            <a:r>
              <a:rPr lang="en-US" sz="2600" b="1" dirty="0" smtClean="0"/>
              <a:t>CO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 interaction at  Cu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O </a:t>
            </a:r>
            <a:r>
              <a:rPr lang="en-US" sz="2600" b="1" dirty="0"/>
              <a:t>Surfaces (de </a:t>
            </a:r>
            <a:r>
              <a:rPr lang="en-US" sz="2600" b="1" dirty="0" err="1"/>
              <a:t>Leeuw</a:t>
            </a:r>
            <a:r>
              <a:rPr lang="en-US" sz="2600" b="1" dirty="0"/>
              <a:t> JCP 2016)</a:t>
            </a:r>
          </a:p>
          <a:p>
            <a:pPr>
              <a:defRPr/>
            </a:pPr>
            <a:endParaRPr lang="en-US" sz="2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2" y="1177943"/>
            <a:ext cx="1489247" cy="1695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93054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CO</a:t>
            </a:r>
            <a:r>
              <a:rPr lang="en-IE" b="1" baseline="-25000" dirty="0"/>
              <a:t>2</a:t>
            </a:r>
            <a:r>
              <a:rPr lang="en-IE" b="1" dirty="0"/>
              <a:t>@Cu</a:t>
            </a:r>
            <a:r>
              <a:rPr lang="en-IE" b="1" baseline="-25000" dirty="0"/>
              <a:t>2</a:t>
            </a:r>
            <a:r>
              <a:rPr lang="en-IE" b="1" dirty="0"/>
              <a:t>O(111):O</a:t>
            </a:r>
          </a:p>
          <a:p>
            <a:r>
              <a:rPr lang="en-IE" b="1" dirty="0"/>
              <a:t>-0.51 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3955" y="2930544"/>
            <a:ext cx="394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CO</a:t>
            </a:r>
            <a:r>
              <a:rPr lang="en-IE" b="1" baseline="-25000" dirty="0"/>
              <a:t>2</a:t>
            </a:r>
            <a:r>
              <a:rPr lang="en-IE" b="1" dirty="0"/>
              <a:t>@Cu</a:t>
            </a:r>
            <a:r>
              <a:rPr lang="en-IE" b="1" baseline="-25000" dirty="0"/>
              <a:t>2</a:t>
            </a:r>
            <a:r>
              <a:rPr lang="en-IE" b="1" dirty="0"/>
              <a:t>O(111):Cu</a:t>
            </a:r>
          </a:p>
          <a:p>
            <a:r>
              <a:rPr lang="en-IE" b="1" dirty="0"/>
              <a:t>     -1.17 eV		-0.97 eV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3164" b="50594"/>
          <a:stretch/>
        </p:blipFill>
        <p:spPr>
          <a:xfrm>
            <a:off x="3886201" y="1066801"/>
            <a:ext cx="1761404" cy="1922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7894" r="63164"/>
          <a:stretch/>
        </p:blipFill>
        <p:spPr>
          <a:xfrm>
            <a:off x="6134530" y="1177944"/>
            <a:ext cx="1501602" cy="1728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6571"/>
          <a:stretch/>
        </p:blipFill>
        <p:spPr>
          <a:xfrm>
            <a:off x="8075262" y="1177945"/>
            <a:ext cx="2566317" cy="1763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02868" y="2971801"/>
            <a:ext cx="233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b="1" dirty="0"/>
              <a:t>CO</a:t>
            </a:r>
            <a:r>
              <a:rPr lang="en-IE" b="1" baseline="-25000" dirty="0"/>
              <a:t>2</a:t>
            </a:r>
            <a:r>
              <a:rPr lang="en-IE" b="1" dirty="0"/>
              <a:t>@Cu</a:t>
            </a:r>
            <a:r>
              <a:rPr lang="en-IE" b="1" baseline="-25000" dirty="0"/>
              <a:t>2</a:t>
            </a:r>
            <a:r>
              <a:rPr lang="en-IE" b="1" dirty="0"/>
              <a:t>O(110):Cu</a:t>
            </a:r>
          </a:p>
          <a:p>
            <a:r>
              <a:rPr lang="en-IE" b="1" dirty="0"/>
              <a:t>-1.17 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117706"/>
            <a:ext cx="214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Low energy surface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2648" y="1051585"/>
            <a:ext cx="214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High energy surfaces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952" y="3657601"/>
            <a:ext cx="7511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Bi-pyrochlore (Walker et al. Chem </a:t>
            </a:r>
            <a:r>
              <a:rPr lang="en-US" sz="2400" b="1" dirty="0"/>
              <a:t>Mat 2016)</a:t>
            </a:r>
            <a:endParaRPr lang="en-IE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32" y="4522735"/>
            <a:ext cx="4251844" cy="1777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998918"/>
            <a:ext cx="1873773" cy="2661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1" y="4838176"/>
            <a:ext cx="2686050" cy="9830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92884" y="5406126"/>
            <a:ext cx="2142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Bi-rich surface layer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86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2306547" y="1197108"/>
            <a:ext cx="7315201" cy="4853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mtClean="0"/>
              <a:t> </a:t>
            </a:r>
            <a:endParaRPr lang="en-IE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141986" y="6494279"/>
            <a:ext cx="149981" cy="1388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IE" smtClean="0"/>
              <a:t>6</a:t>
            </a:fld>
            <a:endParaRPr lang="en-IE"/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2306546" y="1197108"/>
            <a:ext cx="1800000" cy="180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5064147" y="2723813"/>
            <a:ext cx="1800000" cy="180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306546" y="4250518"/>
            <a:ext cx="1800000" cy="1800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7821748" y="4250518"/>
            <a:ext cx="1800000" cy="180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7821748" y="1197108"/>
            <a:ext cx="1800000" cy="180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Straight Connector 8"/>
          <p:cNvCxnSpPr>
            <a:stCxn id="6" idx="3"/>
          </p:cNvCxnSpPr>
          <p:nvPr/>
        </p:nvCxnSpPr>
        <p:spPr>
          <a:xfrm flipV="1">
            <a:off x="4106546" y="4523813"/>
            <a:ext cx="1857601" cy="62670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5964147" y="4523813"/>
            <a:ext cx="1857601" cy="626705"/>
          </a:xfrm>
          <a:prstGeom prst="straightConnector1">
            <a:avLst/>
          </a:prstGeom>
          <a:noFill/>
          <a:ln w="1905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>
            <a:endCxn id="5" idx="0"/>
          </p:cNvCxnSpPr>
          <p:nvPr/>
        </p:nvCxnSpPr>
        <p:spPr>
          <a:xfrm>
            <a:off x="4106546" y="2105776"/>
            <a:ext cx="1857601" cy="61803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964147" y="2105776"/>
            <a:ext cx="1857601" cy="626705"/>
          </a:xfrm>
          <a:prstGeom prst="straightConnector1">
            <a:avLst/>
          </a:prstGeom>
          <a:noFill/>
          <a:ln w="1905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angle 12"/>
          <p:cNvSpPr/>
          <p:nvPr/>
        </p:nvSpPr>
        <p:spPr>
          <a:xfrm>
            <a:off x="2859736" y="2732481"/>
            <a:ext cx="1246810" cy="268961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 anchorCtr="1">
            <a:normAutofit fontScale="92500" lnSpcReduction="2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b="1" i="0" u="none" strike="noStrike" cap="none" spc="0" normalizeH="0" baseline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Ce</a:t>
            </a:r>
            <a:r>
              <a:rPr kumimoji="0" lang="en-IE" b="1" i="0" u="none" strike="noStrike" cap="none" spc="0" normalizeH="0" baseline="-2500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5</a:t>
            </a:r>
            <a:r>
              <a:rPr kumimoji="0" lang="en-IE" b="1" i="0" u="none" strike="noStrike" cap="none" spc="0" normalizeH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O</a:t>
            </a:r>
            <a:r>
              <a:rPr kumimoji="0" lang="en-IE" b="1" i="0" u="none" strike="noStrike" cap="none" spc="0" normalizeH="0" baseline="-2500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10</a:t>
            </a:r>
            <a:endParaRPr kumimoji="0" lang="en-IE" b="1" i="0" u="none" strike="noStrike" cap="none" spc="0" normalizeH="0" baseline="0" dirty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sym typeface="Calibri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9736" y="5781557"/>
            <a:ext cx="1246810" cy="268961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 anchorCtr="1">
            <a:normAutofit fontScale="92500" lnSpcReduction="2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b="1" i="0" u="none" strike="noStrike" cap="none" spc="0" normalizeH="0" baseline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Ce</a:t>
            </a:r>
            <a:r>
              <a:rPr kumimoji="0" lang="en-IE" b="1" i="0" u="none" strike="noStrike" cap="none" spc="0" normalizeH="0" baseline="-2500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6</a:t>
            </a:r>
            <a:r>
              <a:rPr kumimoji="0" lang="en-IE" b="1" i="0" u="none" strike="noStrike" cap="none" spc="0" normalizeH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O</a:t>
            </a:r>
            <a:r>
              <a:rPr kumimoji="0" lang="en-IE" b="1" i="0" u="none" strike="noStrike" cap="none" spc="0" normalizeH="0" baseline="-2500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12</a:t>
            </a:r>
            <a:endParaRPr kumimoji="0" lang="en-IE" b="1" i="0" u="none" strike="noStrike" cap="none" spc="0" normalizeH="0" baseline="0" dirty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sym typeface="Calibri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50223" y="3005776"/>
            <a:ext cx="1543050" cy="513081"/>
          </a:xfrm>
          <a:prstGeom prst="rect">
            <a:avLst/>
          </a:prstGeom>
          <a:noFill/>
          <a:ln w="3175" cap="flat">
            <a:solidFill>
              <a:srgbClr val="00000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 anchorCtr="1">
            <a:normAutofit fontScale="925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b="1" i="0" u="none" strike="noStrike" cap="none" spc="0" normalizeH="0" baseline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E</a:t>
            </a:r>
            <a:r>
              <a:rPr kumimoji="0" lang="en-IE" b="1" i="0" u="none" strike="noStrike" cap="none" spc="0" normalizeH="0" baseline="-2500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ads</a:t>
            </a:r>
            <a:r>
              <a:rPr kumimoji="0" lang="en-IE" b="1" i="0" u="none" strike="noStrike" cap="none" spc="0" normalizeH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 = -4.75 eV</a:t>
            </a:r>
            <a:endParaRPr kumimoji="0" lang="en-IE" b="1" i="0" u="none" strike="noStrike" cap="none" spc="0" normalizeH="0" baseline="0" dirty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sym typeface="Calibri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15721" y="6067726"/>
            <a:ext cx="1543050" cy="513081"/>
          </a:xfrm>
          <a:prstGeom prst="rect">
            <a:avLst/>
          </a:prstGeom>
          <a:noFill/>
          <a:ln w="3175" cap="flat">
            <a:solidFill>
              <a:srgbClr val="00000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 anchorCtr="1">
            <a:normAutofit fontScale="925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b="1" i="0" u="none" strike="noStrike" cap="none" spc="0" normalizeH="0" baseline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E</a:t>
            </a:r>
            <a:r>
              <a:rPr kumimoji="0" lang="en-IE" b="1" i="0" u="none" strike="noStrike" cap="none" spc="0" normalizeH="0" baseline="-2500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ads</a:t>
            </a:r>
            <a:r>
              <a:rPr kumimoji="0" lang="en-IE" b="1" i="0" u="none" strike="noStrike" cap="none" spc="0" normalizeH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 = -2.47 eV</a:t>
            </a:r>
            <a:endParaRPr kumimoji="0" lang="en-IE" b="1" i="0" u="none" strike="noStrike" cap="none" spc="0" normalizeH="0" baseline="0" dirty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sym typeface="Calibri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65988" y="4721205"/>
            <a:ext cx="1838496" cy="513081"/>
          </a:xfrm>
          <a:prstGeom prst="rect">
            <a:avLst/>
          </a:prstGeom>
          <a:noFill/>
          <a:ln w="3175" cap="flat">
            <a:solidFill>
              <a:srgbClr val="00000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 anchorCtr="1">
            <a:normAutofit fontScale="92500" lnSpcReduction="1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b="1" i="0" u="none" strike="noStrike" cap="none" spc="0" normalizeH="0" baseline="0" dirty="0" smtClean="0">
                <a:ln>
                  <a:noFill/>
                </a:ln>
                <a:solidFill>
                  <a:srgbClr val="30424A"/>
                </a:solidFill>
                <a:effectLst/>
                <a:uFillTx/>
                <a:latin typeface="trebeuchet MS"/>
                <a:sym typeface="Calibri Light"/>
              </a:rPr>
              <a:t>Clean Rutile (110)</a:t>
            </a:r>
            <a:endParaRPr kumimoji="0" lang="en-IE" b="1" i="0" u="none" strike="noStrike" cap="none" spc="0" normalizeH="0" baseline="0" dirty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sym typeface="Calibri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282" y="1"/>
            <a:ext cx="1192452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/>
              <a:t>CeO</a:t>
            </a:r>
            <a:r>
              <a:rPr lang="en-US" sz="4000" b="1" baseline="-25000" dirty="0" smtClean="0"/>
              <a:t>2</a:t>
            </a:r>
            <a:r>
              <a:rPr lang="en-US" sz="4000" b="1" dirty="0" smtClean="0"/>
              <a:t>-modified Rutile TiO</a:t>
            </a:r>
            <a:r>
              <a:rPr lang="en-US" sz="4000" b="1" baseline="-25000" dirty="0" smtClean="0"/>
              <a:t>2</a:t>
            </a:r>
            <a:endParaRPr lang="en-US" sz="4000" b="1" dirty="0"/>
          </a:p>
          <a:p>
            <a:pPr>
              <a:defRPr/>
            </a:pPr>
            <a:r>
              <a:rPr lang="en-US" sz="2600" b="1" dirty="0" smtClean="0"/>
              <a:t>CO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 interaction at  Surface Modified TiO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: CeO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-modified Rutile (110)</a:t>
            </a:r>
            <a:endParaRPr lang="en-US" sz="2600" b="1" dirty="0"/>
          </a:p>
          <a:p>
            <a:pPr>
              <a:defRPr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8111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7021"/>
            <a:ext cx="12100265" cy="768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b="1" dirty="0" smtClean="0">
                <a:latin typeface="trebeuchet MS"/>
                <a:cs typeface="Times New Roman" panose="02020603050405020304" pitchFamily="18" charset="0"/>
              </a:rPr>
              <a:t>Oxygen Vacancy Formation in </a:t>
            </a:r>
            <a:r>
              <a:rPr lang="en-US" sz="3200" b="1" dirty="0">
                <a:latin typeface="trebeuchet MS"/>
              </a:rPr>
              <a:t>CeO</a:t>
            </a:r>
            <a:r>
              <a:rPr lang="en-US" sz="3200" b="1" baseline="-25000" dirty="0">
                <a:latin typeface="trebeuchet MS"/>
              </a:rPr>
              <a:t>2</a:t>
            </a:r>
            <a:r>
              <a:rPr lang="en-US" sz="3200" b="1" dirty="0">
                <a:latin typeface="trebeuchet MS"/>
              </a:rPr>
              <a:t>-modified Rutile TiO</a:t>
            </a:r>
            <a:r>
              <a:rPr lang="en-US" sz="3200" b="1" baseline="-25000" dirty="0">
                <a:latin typeface="trebeuchet MS"/>
              </a:rPr>
              <a:t>2</a:t>
            </a:r>
            <a:endParaRPr lang="en-US" sz="3200" b="1" dirty="0">
              <a:latin typeface="trebeuchet MS"/>
            </a:endParaRPr>
          </a:p>
          <a:p>
            <a:pPr algn="ctr"/>
            <a:endParaRPr lang="en-IE" sz="3200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13065" y="1116293"/>
            <a:ext cx="11887200" cy="562640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Stoichiometric and reduced CeO</a:t>
            </a:r>
            <a:r>
              <a:rPr lang="en-IE" sz="2400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 NCs on (110) surface of rutile TiO</a:t>
            </a:r>
            <a:r>
              <a:rPr lang="en-IE" sz="2400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endParaRPr lang="en-IE" sz="2400" b="1" baseline="-25000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03800" y="6574178"/>
            <a:ext cx="149981" cy="1388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IE" smtClean="0">
                <a:latin typeface="trebeuchet MS"/>
                <a:cs typeface="Times New Roman" panose="02020603050405020304" pitchFamily="18" charset="0"/>
              </a:rPr>
              <a:t>7</a:t>
            </a:fld>
            <a:endParaRPr lang="en-IE">
              <a:latin typeface="trebeuchet MS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35" y="1678933"/>
            <a:ext cx="7950190" cy="3134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4577"/>
          <a:stretch/>
        </p:blipFill>
        <p:spPr>
          <a:xfrm>
            <a:off x="1506973" y="4885051"/>
            <a:ext cx="7880971" cy="1827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0335" y="5877702"/>
            <a:ext cx="717090" cy="229746"/>
          </a:xfrm>
          <a:prstGeom prst="rect">
            <a:avLst/>
          </a:prstGeom>
          <a:noFill/>
          <a:ln w="31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normAutofit fontScale="92500" lnSpcReduction="2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600" b="0" i="0" u="none" strike="noStrike" cap="none" spc="0" normalizeH="0" baseline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cs typeface="Times New Roman" panose="02020603050405020304" pitchFamily="18" charset="0"/>
              <a:sym typeface="Calibri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0335" y="5159769"/>
            <a:ext cx="717090" cy="229746"/>
          </a:xfrm>
          <a:prstGeom prst="rect">
            <a:avLst/>
          </a:prstGeom>
          <a:noFill/>
          <a:ln w="31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normAutofit fontScale="92500" lnSpcReduction="2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600" b="0" i="0" u="none" strike="noStrike" cap="none" spc="0" normalizeH="0" baseline="0">
              <a:ln>
                <a:noFill/>
              </a:ln>
              <a:solidFill>
                <a:srgbClr val="30424A"/>
              </a:solidFill>
              <a:effectLst/>
              <a:uFillTx/>
              <a:latin typeface="trebeuchet MS"/>
              <a:cs typeface="Times New Roman" panose="02020603050405020304" pitchFamily="18" charset="0"/>
              <a:sym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60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7483540" y="3565358"/>
            <a:ext cx="2440519" cy="324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15410"/>
            <a:ext cx="12029243" cy="9297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000" b="1" dirty="0" smtClean="0">
                <a:latin typeface="trebeuchet MS"/>
                <a:cs typeface="Times New Roman" panose="02020603050405020304" pitchFamily="18" charset="0"/>
              </a:rPr>
              <a:t>Reduced CeO</a:t>
            </a:r>
            <a:r>
              <a:rPr lang="en-IE" sz="4000" b="1" baseline="-25000" dirty="0" smtClean="0">
                <a:latin typeface="trebeuchet MS"/>
                <a:cs typeface="Times New Roman" panose="02020603050405020304" pitchFamily="18" charset="0"/>
              </a:rPr>
              <a:t>2-x</a:t>
            </a:r>
            <a:r>
              <a:rPr lang="en-IE" sz="4000" b="1" dirty="0" smtClean="0">
                <a:latin typeface="trebeuchet MS"/>
                <a:cs typeface="Times New Roman" panose="02020603050405020304" pitchFamily="18" charset="0"/>
              </a:rPr>
              <a:t>-Modified TiO</a:t>
            </a:r>
            <a:r>
              <a:rPr lang="en-IE" sz="4000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sz="4000" b="1" dirty="0" smtClean="0">
                <a:latin typeface="trebeuchet MS"/>
                <a:cs typeface="Times New Roman" panose="02020603050405020304" pitchFamily="18" charset="0"/>
              </a:rPr>
              <a:t>	</a:t>
            </a:r>
            <a:endParaRPr lang="en-IE" sz="4000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80817" y="860757"/>
            <a:ext cx="10051173" cy="541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b="1" dirty="0" smtClean="0">
                <a:latin typeface="trebeuchet MS"/>
                <a:cs typeface="Times New Roman" panose="02020603050405020304" pitchFamily="18" charset="0"/>
              </a:rPr>
              <a:t>Reduced NCs: charge localisation and DOS plots</a:t>
            </a:r>
            <a:endParaRPr lang="en-IE" sz="2400" b="1" dirty="0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03800" y="6574178"/>
            <a:ext cx="149981" cy="1388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IE" b="1" smtClean="0">
                <a:latin typeface="trebeuchet MS"/>
                <a:cs typeface="Times New Roman" panose="02020603050405020304" pitchFamily="18" charset="0"/>
              </a:rPr>
              <a:t>8</a:t>
            </a:fld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1741659" y="3473046"/>
            <a:ext cx="2440520" cy="32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25054" y="1416548"/>
            <a:ext cx="2227872" cy="20564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2952038" y="1401819"/>
            <a:ext cx="2199082" cy="202992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203603" y="1401819"/>
            <a:ext cx="2199082" cy="202992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8479025" y="1401819"/>
            <a:ext cx="2199082" cy="202992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>
              <a:latin typeface="trebeuchet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r="37396" b="22005"/>
          <a:stretch/>
        </p:blipFill>
        <p:spPr bwMode="auto">
          <a:xfrm>
            <a:off x="2521284" y="916471"/>
            <a:ext cx="3127138" cy="251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151" y="1580474"/>
            <a:ext cx="3142670" cy="481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IE" sz="2000" b="1" dirty="0" smtClean="0">
                <a:latin typeface="trebeuchet MS"/>
              </a:rPr>
              <a:t>(Ce</a:t>
            </a:r>
            <a:r>
              <a:rPr lang="en-IE" sz="2000" b="1" baseline="-25000" dirty="0" smtClean="0">
                <a:latin typeface="trebeuchet MS"/>
              </a:rPr>
              <a:t>16</a:t>
            </a:r>
            <a:r>
              <a:rPr lang="en-IE" sz="2000" b="1" dirty="0" smtClean="0">
                <a:latin typeface="trebeuchet MS"/>
              </a:rPr>
              <a:t>O</a:t>
            </a:r>
            <a:r>
              <a:rPr lang="en-IE" sz="2000" b="1" baseline="-25000" dirty="0" smtClean="0">
                <a:latin typeface="trebeuchet MS"/>
              </a:rPr>
              <a:t>32</a:t>
            </a:r>
            <a:r>
              <a:rPr lang="en-IE" sz="2000" b="1" dirty="0" smtClean="0">
                <a:latin typeface="trebeuchet MS"/>
              </a:rPr>
              <a:t>)-modified TiO</a:t>
            </a:r>
            <a:r>
              <a:rPr lang="en-IE" sz="2000" b="1" baseline="-25000" dirty="0" smtClean="0">
                <a:latin typeface="trebeuchet MS"/>
              </a:rPr>
              <a:t>2</a:t>
            </a:r>
            <a:endParaRPr lang="en-IE" sz="2000" b="1" dirty="0">
              <a:latin typeface="trebe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r="22997" b="3926"/>
          <a:stretch/>
        </p:blipFill>
        <p:spPr>
          <a:xfrm>
            <a:off x="6504220" y="847274"/>
            <a:ext cx="3116058" cy="2584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36314" y="916471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</a:t>
            </a:r>
            <a:r>
              <a:rPr lang="en-IE" sz="2000" baseline="30000" dirty="0" smtClean="0"/>
              <a:t>vac</a:t>
            </a:r>
            <a:r>
              <a:rPr lang="en-IE" sz="2000" dirty="0" smtClean="0"/>
              <a:t> = -1.59 eV – non-stoichiometric ground state </a:t>
            </a:r>
            <a:endParaRPr lang="en-IE" sz="2000" dirty="0"/>
          </a:p>
        </p:txBody>
      </p:sp>
      <p:sp>
        <p:nvSpPr>
          <p:cNvPr id="6" name="Right Arrow 5"/>
          <p:cNvSpPr/>
          <p:nvPr/>
        </p:nvSpPr>
        <p:spPr>
          <a:xfrm>
            <a:off x="5712369" y="1847654"/>
            <a:ext cx="1121790" cy="429635"/>
          </a:xfrm>
          <a:prstGeom prst="rightArrow">
            <a:avLst/>
          </a:prstGeom>
          <a:solidFill>
            <a:srgbClr val="1C4189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normAutofit fontScale="85000" lnSpcReduction="2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600" b="0" i="0" u="none" strike="noStrike" cap="none" spc="0" normalizeH="0" baseline="0">
              <a:ln>
                <a:noFill/>
              </a:ln>
              <a:solidFill>
                <a:srgbClr val="30424A"/>
              </a:solidFill>
              <a:effectLst/>
              <a:uFillTx/>
              <a:latin typeface="+mn-lt"/>
              <a:ea typeface="+mn-ea"/>
              <a:cs typeface="+mn-cs"/>
              <a:sym typeface="Calibri Ligh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081804" y="1847654"/>
            <a:ext cx="1121790" cy="429635"/>
          </a:xfrm>
          <a:prstGeom prst="rightArrow">
            <a:avLst/>
          </a:prstGeom>
          <a:solidFill>
            <a:srgbClr val="1C4189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normAutofit fontScale="85000" lnSpcReduction="20000"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600" b="0" i="0" u="none" strike="noStrike" cap="none" spc="0" normalizeH="0" baseline="0">
              <a:ln>
                <a:noFill/>
              </a:ln>
              <a:solidFill>
                <a:srgbClr val="30424A"/>
              </a:solidFill>
              <a:effectLst/>
              <a:uFillTx/>
              <a:latin typeface="+mn-lt"/>
              <a:ea typeface="+mn-ea"/>
              <a:cs typeface="+mn-cs"/>
              <a:sym typeface="Calibri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5182" r="39677"/>
          <a:stretch/>
        </p:blipFill>
        <p:spPr>
          <a:xfrm>
            <a:off x="2290439" y="3873424"/>
            <a:ext cx="3129699" cy="2804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5186" y="4363426"/>
            <a:ext cx="1801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E</a:t>
            </a:r>
            <a:r>
              <a:rPr lang="en-IE" sz="2000" baseline="30000" dirty="0" smtClean="0"/>
              <a:t>vac</a:t>
            </a:r>
            <a:r>
              <a:rPr lang="en-IE" sz="2000" dirty="0" smtClean="0"/>
              <a:t> = +1.23 eV</a:t>
            </a:r>
          </a:p>
          <a:p>
            <a:r>
              <a:rPr lang="en-IE" sz="2000" dirty="0" smtClean="0"/>
              <a:t>Moderate cost for reduction</a:t>
            </a:r>
          </a:p>
          <a:p>
            <a:r>
              <a:rPr lang="en-IE" sz="2000" dirty="0" smtClean="0"/>
              <a:t>Reduced Ce</a:t>
            </a:r>
            <a:r>
              <a:rPr lang="en-IE" sz="2000" baseline="30000" dirty="0" smtClean="0"/>
              <a:t>3+</a:t>
            </a:r>
            <a:r>
              <a:rPr lang="en-IE" sz="2000" dirty="0" smtClean="0"/>
              <a:t>present </a:t>
            </a:r>
            <a:endParaRPr lang="en-IE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15410"/>
            <a:ext cx="12029243" cy="9297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000" b="1" dirty="0" smtClean="0">
                <a:latin typeface="trebeuchet MS"/>
                <a:cs typeface="Times New Roman" panose="02020603050405020304" pitchFamily="18" charset="0"/>
              </a:rPr>
              <a:t>Larger CeO</a:t>
            </a:r>
            <a:r>
              <a:rPr lang="en-IE" sz="4000" b="1" baseline="-25000" dirty="0" smtClean="0">
                <a:latin typeface="trebeuchet MS"/>
                <a:cs typeface="Times New Roman" panose="02020603050405020304" pitchFamily="18" charset="0"/>
              </a:rPr>
              <a:t>2-x</a:t>
            </a:r>
            <a:r>
              <a:rPr lang="en-IE" sz="4000" b="1" dirty="0" smtClean="0">
                <a:latin typeface="trebeuchet MS"/>
                <a:cs typeface="Times New Roman" panose="02020603050405020304" pitchFamily="18" charset="0"/>
              </a:rPr>
              <a:t>-Modified Rutile TiO</a:t>
            </a:r>
            <a:r>
              <a:rPr lang="en-IE" sz="4000" b="1" baseline="-25000" dirty="0" smtClean="0">
                <a:latin typeface="trebeuchet MS"/>
                <a:cs typeface="Times New Roman" panose="02020603050405020304" pitchFamily="18" charset="0"/>
              </a:rPr>
              <a:t>2</a:t>
            </a:r>
            <a:r>
              <a:rPr lang="en-IE" sz="4000" b="1" dirty="0" smtClean="0">
                <a:latin typeface="trebeuchet MS"/>
                <a:cs typeface="Times New Roman" panose="02020603050405020304" pitchFamily="18" charset="0"/>
              </a:rPr>
              <a:t>	</a:t>
            </a:r>
            <a:endParaRPr lang="en-IE" sz="4000" b="1" dirty="0">
              <a:latin typeface="trebeuchet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6339</TotalTime>
  <Words>1055</Words>
  <Application>Microsoft Office PowerPoint</Application>
  <PresentationFormat>Widescreen</PresentationFormat>
  <Paragraphs>241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trebeuchet MS</vt:lpstr>
      <vt:lpstr>Trebuchet MS</vt:lpstr>
      <vt:lpstr>Wingdings</vt:lpstr>
      <vt:lpstr>Office Theme</vt:lpstr>
      <vt:lpstr>Activating carbon dioxide on metal oxide (CrOx, CuOx, CeOx) nanocluster modified TiO2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Activating carbon dioxide on metal oxide (CrOx, CuOx, CeOx) nanocluster modified TiO2</dc:title>
  <dc:creator>Michael Nolan</dc:creator>
  <cp:lastModifiedBy>Michael Nolan</cp:lastModifiedBy>
  <cp:revision>34</cp:revision>
  <dcterms:created xsi:type="dcterms:W3CDTF">2018-03-01T13:00:26Z</dcterms:created>
  <dcterms:modified xsi:type="dcterms:W3CDTF">2018-05-25T09:50:51Z</dcterms:modified>
</cp:coreProperties>
</file>