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63" r:id="rId6"/>
    <p:sldId id="259" r:id="rId7"/>
    <p:sldId id="264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955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851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347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015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671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901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5343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113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0657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892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445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25535-8D62-47F9-AD01-887705D76D71}" type="datetimeFigureOut">
              <a:rPr lang="en-IE" smtClean="0"/>
              <a:t>30/05/2018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90D-FDFD-4534-B58B-0824237C61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739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85"/>
          <a:stretch/>
        </p:blipFill>
        <p:spPr>
          <a:xfrm>
            <a:off x="538836" y="407366"/>
            <a:ext cx="4671722" cy="1607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1" b="26790"/>
          <a:stretch/>
        </p:blipFill>
        <p:spPr>
          <a:xfrm>
            <a:off x="552631" y="2100662"/>
            <a:ext cx="4644131" cy="1636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86"/>
          <a:stretch/>
        </p:blipFill>
        <p:spPr>
          <a:xfrm>
            <a:off x="165352" y="3822930"/>
            <a:ext cx="6012458" cy="20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8"/>
          <a:stretch/>
        </p:blipFill>
        <p:spPr>
          <a:xfrm>
            <a:off x="0" y="1384925"/>
            <a:ext cx="6016320" cy="4032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4"/>
          <a:stretch/>
        </p:blipFill>
        <p:spPr>
          <a:xfrm>
            <a:off x="6103214" y="1398249"/>
            <a:ext cx="6018779" cy="4019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472" y="666327"/>
            <a:ext cx="103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[100]</a:t>
            </a:r>
            <a:endParaRPr lang="en-I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08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3277" y="5501947"/>
            <a:ext cx="226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States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530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304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4373" y="5501947"/>
            <a:ext cx="226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States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8626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9994" y="3247951"/>
            <a:ext cx="79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9994" y="1189547"/>
            <a:ext cx="51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3898" y="1147584"/>
            <a:ext cx="51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63898" y="3277604"/>
            <a:ext cx="68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Oxygen Migration in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4951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08"/>
          <a:stretch/>
        </p:blipFill>
        <p:spPr>
          <a:xfrm>
            <a:off x="103466" y="1494503"/>
            <a:ext cx="5983310" cy="4090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4"/>
          <a:stretch/>
        </p:blipFill>
        <p:spPr>
          <a:xfrm>
            <a:off x="6202680" y="1494503"/>
            <a:ext cx="5930100" cy="3972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472" y="666327"/>
            <a:ext cx="103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[110]</a:t>
            </a:r>
            <a:endParaRPr lang="en-I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08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3277" y="5501947"/>
            <a:ext cx="226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States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530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304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4373" y="5501947"/>
            <a:ext cx="226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States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8626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9994" y="3247951"/>
            <a:ext cx="79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9994" y="1189547"/>
            <a:ext cx="51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3898" y="1147584"/>
            <a:ext cx="51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63898" y="3277604"/>
            <a:ext cx="68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Oxygen Migration in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0732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109048"/>
              </p:ext>
            </p:extLst>
          </p:nvPr>
        </p:nvGraphicFramePr>
        <p:xfrm>
          <a:off x="1444415" y="4340642"/>
          <a:ext cx="9199379" cy="2177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5053"/>
                <a:gridCol w="2798611"/>
                <a:gridCol w="2538499"/>
                <a:gridCol w="2687216"/>
              </a:tblGrid>
              <a:tr h="427300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IE" sz="1600" b="1" baseline="30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[010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 direction 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IE" sz="1600" b="1" baseline="30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100] direction 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IE" sz="1600" b="1" baseline="30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110] direction </a:t>
                      </a:r>
                      <a:r>
                        <a:rPr lang="en-IE" sz="16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eV)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03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03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Li-Cr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1.59</a:t>
                      </a:r>
                      <a:endParaRPr lang="en-IE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3.14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3.99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03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Na-Cr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2.83</a:t>
                      </a:r>
                      <a:endParaRPr lang="en-IE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2.77</a:t>
                      </a:r>
                      <a:endParaRPr lang="en-IE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4.41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03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K-Cr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3.04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3.64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3.06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036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Rb-Cr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4.52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3.30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4.34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12335" r="1422" b="3782"/>
          <a:stretch/>
        </p:blipFill>
        <p:spPr bwMode="auto">
          <a:xfrm>
            <a:off x="3545182" y="830425"/>
            <a:ext cx="4787055" cy="3041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Monovalent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29592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94" r="-199" b="4071"/>
          <a:stretch/>
        </p:blipFill>
        <p:spPr bwMode="auto">
          <a:xfrm>
            <a:off x="1231142" y="1058371"/>
            <a:ext cx="9625925" cy="5096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Divalent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p:sp>
        <p:nvSpPr>
          <p:cNvPr id="5" name="Oval 4"/>
          <p:cNvSpPr/>
          <p:nvPr/>
        </p:nvSpPr>
        <p:spPr>
          <a:xfrm>
            <a:off x="5262465" y="1875453"/>
            <a:ext cx="485192" cy="43853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84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247517"/>
              </p:ext>
            </p:extLst>
          </p:nvPr>
        </p:nvGraphicFramePr>
        <p:xfrm>
          <a:off x="334297" y="956525"/>
          <a:ext cx="3574722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4077"/>
                <a:gridCol w="17206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E[Ovac] (eV)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Undoped Cr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4.11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Mg-Cr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2.53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Ni-Cr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Cu-Cr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1.87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Zn-Cr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1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6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2.86</a:t>
                      </a:r>
                      <a:endParaRPr lang="en-IE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r="10259"/>
          <a:stretch/>
        </p:blipFill>
        <p:spPr bwMode="auto">
          <a:xfrm>
            <a:off x="4627984" y="1279676"/>
            <a:ext cx="7044610" cy="4886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297" y="4050890"/>
            <a:ext cx="3914365" cy="19389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2 electrons released: 1 fills oxygen hole, one partially reduces 2 Cr sites</a:t>
            </a:r>
          </a:p>
          <a:p>
            <a:endParaRPr lang="en-IE" sz="2000" b="1" dirty="0" smtClean="0"/>
          </a:p>
          <a:p>
            <a:r>
              <a:rPr lang="en-IE" sz="2000" b="1" dirty="0" smtClean="0"/>
              <a:t>This may result in too favourable oxygen vacancy formation</a:t>
            </a:r>
            <a:endParaRPr lang="en-IE" sz="2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Divalent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70900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" r="20000" b="55931"/>
          <a:stretch/>
        </p:blipFill>
        <p:spPr bwMode="auto">
          <a:xfrm>
            <a:off x="293053" y="872322"/>
            <a:ext cx="8025038" cy="59856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09518" y="1091380"/>
            <a:ext cx="36824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2 Mg + O vacancy to compensate holes</a:t>
            </a:r>
          </a:p>
          <a:p>
            <a:r>
              <a:rPr lang="en-IE" sz="2400" b="1" dirty="0" smtClean="0">
                <a:solidFill>
                  <a:srgbClr val="FF0000"/>
                </a:solidFill>
              </a:rPr>
              <a:t>E = +1.43 eV (PBE+U)</a:t>
            </a:r>
          </a:p>
          <a:p>
            <a:r>
              <a:rPr lang="en-IE" sz="2400" b="1" dirty="0" smtClean="0">
                <a:solidFill>
                  <a:srgbClr val="FF0000"/>
                </a:solidFill>
              </a:rPr>
              <a:t>E = -2.07 eV (HSE06)</a:t>
            </a:r>
          </a:p>
          <a:p>
            <a:endParaRPr lang="en-IE" sz="2400" b="1" dirty="0"/>
          </a:p>
          <a:p>
            <a:r>
              <a:rPr lang="en-IE" sz="2400" b="1" dirty="0" smtClean="0"/>
              <a:t>Reducing oxygen vacancy</a:t>
            </a:r>
          </a:p>
          <a:p>
            <a:r>
              <a:rPr lang="en-IE" sz="2400" b="1" dirty="0" smtClean="0"/>
              <a:t>E = +2.38 eV</a:t>
            </a:r>
            <a:endParaRPr lang="en-IE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Divalent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0075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0" b="58255"/>
          <a:stretch/>
        </p:blipFill>
        <p:spPr bwMode="auto">
          <a:xfrm>
            <a:off x="171498" y="1042219"/>
            <a:ext cx="8475966" cy="5623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24122" y="1042219"/>
            <a:ext cx="34678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2 Cu + O vacancy to compensate holes</a:t>
            </a:r>
          </a:p>
          <a:p>
            <a:r>
              <a:rPr lang="en-IE" sz="2400" b="1" dirty="0" smtClean="0">
                <a:solidFill>
                  <a:srgbClr val="FF0000"/>
                </a:solidFill>
              </a:rPr>
              <a:t>E = +0.84 eV (PBE+U)</a:t>
            </a:r>
          </a:p>
          <a:p>
            <a:r>
              <a:rPr lang="en-IE" sz="2400" b="1" dirty="0" smtClean="0">
                <a:solidFill>
                  <a:srgbClr val="FF0000"/>
                </a:solidFill>
              </a:rPr>
              <a:t>E = -2.31 eV (HSE06)</a:t>
            </a:r>
          </a:p>
          <a:p>
            <a:endParaRPr lang="en-IE" sz="2400" b="1" dirty="0"/>
          </a:p>
          <a:p>
            <a:r>
              <a:rPr lang="en-IE" sz="2400" b="1" dirty="0" smtClean="0"/>
              <a:t>Reducing oxygen vacancy</a:t>
            </a:r>
          </a:p>
          <a:p>
            <a:r>
              <a:rPr lang="en-IE" sz="2400" b="1" dirty="0" smtClean="0"/>
              <a:t>E = +2.86 eV</a:t>
            </a:r>
            <a:endParaRPr lang="en-IE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Divalent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03646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66419"/>
              </p:ext>
            </p:extLst>
          </p:nvPr>
        </p:nvGraphicFramePr>
        <p:xfrm>
          <a:off x="997278" y="1725498"/>
          <a:ext cx="8087729" cy="1926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2970"/>
                <a:gridCol w="2974914"/>
                <a:gridCol w="2939845"/>
              </a:tblGrid>
              <a:tr h="3210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1800" b="1" kern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M-Cr</a:t>
                      </a:r>
                      <a:r>
                        <a:rPr lang="en-US" sz="1800" b="1" kern="115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kern="1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800" b="1" kern="115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b="1" kern="1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E[Ovac</a:t>
                      </a:r>
                      <a:r>
                        <a:rPr lang="en-US" sz="1800" b="1" kern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 (eV)</a:t>
                      </a:r>
                      <a:endParaRPr lang="en-IE" sz="1800" b="1" kern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2M-Cr</a:t>
                      </a:r>
                      <a:r>
                        <a:rPr lang="en-US" sz="1800" b="1" kern="115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kern="1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800" b="1" kern="115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IE" sz="1800" b="1" kern="1150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kern="11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E[active</a:t>
                      </a:r>
                      <a:r>
                        <a:rPr lang="en-US" sz="1800" b="1" kern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 (eV)</a:t>
                      </a:r>
                      <a:endParaRPr lang="en-IE" sz="1800" b="1" kern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0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Undoped Cr</a:t>
                      </a:r>
                      <a:r>
                        <a:rPr lang="en-US" sz="1800" b="1" kern="115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800" b="1" kern="1150" baseline="-25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4.11</a:t>
                      </a:r>
                      <a:endParaRPr lang="en-IE" sz="1800" b="1" kern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4.11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0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 doped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2.53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2.38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0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 doped 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2.53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0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 doped 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1.87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2.86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014"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 doped</a:t>
                      </a:r>
                      <a:endParaRPr lang="en-IE" sz="1800" b="1" kern="11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2.88</a:t>
                      </a:r>
                      <a:endParaRPr lang="en-IE" sz="1800" b="1" kern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Bef>
                          <a:spcPts val="9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kern="11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3.21</a:t>
                      </a:r>
                      <a:endParaRPr lang="en-IE" sz="1800" b="1" kern="1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3290" y="3812109"/>
            <a:ext cx="107073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Clearly more favourable to for </a:t>
            </a:r>
            <a:r>
              <a:rPr lang="en-IE" sz="2400" b="1" dirty="0" err="1" smtClean="0"/>
              <a:t>Ov</a:t>
            </a:r>
            <a:r>
              <a:rPr lang="en-IE" sz="2400" b="1" dirty="0" smtClean="0"/>
              <a:t> to fill oxygen holes</a:t>
            </a:r>
          </a:p>
          <a:p>
            <a:r>
              <a:rPr lang="en-IE" sz="2400" b="1" dirty="0" smtClean="0"/>
              <a:t>Charge balanced composition promotes formation of reducing </a:t>
            </a:r>
            <a:r>
              <a:rPr lang="en-IE" sz="2400" b="1" dirty="0" err="1" smtClean="0"/>
              <a:t>Ov</a:t>
            </a:r>
            <a:r>
              <a:rPr lang="en-IE" sz="2400" b="1" dirty="0" smtClean="0"/>
              <a:t> compared to undoped Cr</a:t>
            </a:r>
            <a:r>
              <a:rPr lang="en-IE" sz="2400" b="1" baseline="-25000" dirty="0" smtClean="0"/>
              <a:t>2</a:t>
            </a:r>
            <a:r>
              <a:rPr lang="en-IE" sz="2400" b="1" dirty="0" smtClean="0"/>
              <a:t>O</a:t>
            </a:r>
            <a:r>
              <a:rPr lang="en-IE" sz="2400" b="1" baseline="-25000" dirty="0" smtClean="0"/>
              <a:t>3</a:t>
            </a:r>
          </a:p>
          <a:p>
            <a:r>
              <a:rPr lang="en-IE" sz="2400" b="1" dirty="0" smtClean="0"/>
              <a:t>For Ni the energies are the same – no oxygen holes in both compositions</a:t>
            </a:r>
          </a:p>
          <a:p>
            <a:r>
              <a:rPr lang="en-IE" sz="2400" b="1" dirty="0" smtClean="0"/>
              <a:t>Possible concentration effect on Ni oxidation state?</a:t>
            </a:r>
          </a:p>
          <a:p>
            <a:endParaRPr lang="en-IE" sz="2400" b="1" dirty="0"/>
          </a:p>
          <a:p>
            <a:r>
              <a:rPr lang="en-IE" sz="2400" b="1" dirty="0" smtClean="0"/>
              <a:t>Mg/Zn – O vacancy reduces two Cr cations to Cr</a:t>
            </a:r>
            <a:r>
              <a:rPr lang="en-IE" sz="2400" b="1" baseline="30000" dirty="0" smtClean="0"/>
              <a:t>3+</a:t>
            </a:r>
            <a:endParaRPr lang="en-IE" sz="2400" b="1" dirty="0" smtClean="0"/>
          </a:p>
          <a:p>
            <a:r>
              <a:rPr lang="en-IE" sz="2400" b="1" dirty="0" smtClean="0"/>
              <a:t>Ni/Cu – Reduction of Cr and dopant</a:t>
            </a:r>
            <a:endParaRPr lang="en-IE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b="1" dirty="0" smtClean="0"/>
              <a:t>Divalent Doped Bulk Cr</a:t>
            </a:r>
            <a:r>
              <a:rPr lang="en-IE" b="1" baseline="-25000" dirty="0" smtClean="0"/>
              <a:t>2</a:t>
            </a:r>
            <a:r>
              <a:rPr lang="en-IE" b="1" dirty="0" smtClean="0"/>
              <a:t>O</a:t>
            </a:r>
            <a:r>
              <a:rPr lang="en-IE" b="1" baseline="-25000" dirty="0" smtClean="0"/>
              <a:t>3</a:t>
            </a:r>
            <a:r>
              <a:rPr lang="en-IE" b="1" dirty="0" smtClean="0"/>
              <a:t> – Reducing Oxygen Vacancy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3879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5806" y="1042219"/>
                <a:ext cx="11572568" cy="55159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2400" b="1" dirty="0" smtClean="0"/>
                  <a:t>High valance dopants can introduce excess electrons: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E" sz="2400" i="1" baseline="-2500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  <m:sup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r>
                        <a:rPr lang="en-IE" sz="2400" i="1" baseline="-250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E" sz="2400" i="1" baseline="-250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  <m:sup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r>
                        <a:rPr lang="en-IE" sz="2400" i="1" baseline="-25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IE" sz="2400" i="1" baseline="-2500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E" sz="2400" baseline="-25000">
                          <a:latin typeface="Cambria Math" panose="02040503050406030204" pitchFamily="18" charset="0"/>
                        </a:rPr>
                        <m:t> →</m:t>
                      </m:r>
                      <m:sSubSup>
                        <m:sSubSup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  <m:sup>
                          <m:r>
                            <a:rPr lang="en-IE" sz="2400" baseline="-25000">
                              <a:latin typeface="Cambria Math" panose="02040503050406030204" pitchFamily="18" charset="0"/>
                            </a:rPr>
                            <m:t>∙</m:t>
                          </m:r>
                        </m:sup>
                      </m:sSubSup>
                      <m:r>
                        <a:rPr lang="en-IE" sz="2400" i="1" baseline="-2500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  <m:sup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IE" sz="2400" i="1" baseline="-25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IE" sz="2400" i="1" baseline="-250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E" sz="2400" b="1" dirty="0"/>
              </a:p>
              <a:p>
                <a:endParaRPr lang="en-IE" sz="2400" b="1" dirty="0" smtClean="0"/>
              </a:p>
              <a:p>
                <a:r>
                  <a:rPr lang="en-US" sz="2400" b="1" dirty="0" smtClean="0"/>
                  <a:t>Which compensation processes will charge balance?</a:t>
                </a:r>
              </a:p>
              <a:p>
                <a:r>
                  <a:rPr lang="en-US" sz="2400" b="1" dirty="0"/>
                  <a:t>	</a:t>
                </a:r>
                <a:r>
                  <a:rPr lang="en-US" sz="2400" b="1" dirty="0" smtClean="0"/>
                  <a:t>formation </a:t>
                </a:r>
                <a:r>
                  <a:rPr lang="en-US" sz="2400" b="1" dirty="0"/>
                  <a:t>of negatively charged defects such as Cr vacancies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E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𝒄𝒓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</m:oMath>
                </a14:m>
                <a:r>
                  <a:rPr lang="en-US" sz="2400" b="1" dirty="0" smtClean="0"/>
                  <a:t>)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  <m:sup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bSup>
                    <m:r>
                      <a:rPr lang="en-US" sz="2400" baseline="-250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  <m:sup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bSup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𝑀𝑂</m:t>
                        </m:r>
                      </m:e>
                      <m:sub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aseline="-25000">
                        <a:latin typeface="Cambria Math" panose="02040503050406030204" pitchFamily="18" charset="0"/>
                      </a:rPr>
                      <m:t> →</m:t>
                    </m:r>
                    <m:sSubSup>
                      <m:sSubSup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  <m:sup>
                        <m:r>
                          <a:rPr lang="en-US" sz="2400" baseline="-25000">
                            <a:latin typeface="Cambria Math" panose="02040503050406030204" pitchFamily="18" charset="0"/>
                          </a:rPr>
                          <m:t>∙</m:t>
                        </m:r>
                      </m:sup>
                    </m:sSubSup>
                    <m:r>
                      <a:rPr lang="en-US" sz="2400" baseline="-2500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sub>
                      <m:sup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  <m:r>
                      <a:rPr lang="en-US" sz="2400" i="1" baseline="-25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IE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𝐶𝑟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IE" sz="2400" i="1" baseline="-250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400" i="1" baseline="-2500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b="1" dirty="0" smtClean="0"/>
                  <a:t> </a:t>
                </a:r>
              </a:p>
              <a:p>
                <a:pPr algn="ctr"/>
                <a:endParaRPr lang="en-US" sz="2400" b="1" dirty="0"/>
              </a:p>
              <a:p>
                <a:r>
                  <a:rPr lang="en-US" sz="2400" b="1" dirty="0" smtClean="0"/>
                  <a:t>	</a:t>
                </a:r>
              </a:p>
              <a:p>
                <a:r>
                  <a:rPr lang="en-US" sz="2400" b="1" dirty="0"/>
                  <a:t>	</a:t>
                </a:r>
                <a:r>
                  <a:rPr lang="en-US" sz="2400" b="1" dirty="0" smtClean="0"/>
                  <a:t>oxygen interstitials </a:t>
                </a:r>
                <a:r>
                  <a:rPr lang="en-US" sz="2400" b="1" dirty="0"/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E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IE" sz="24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2</m:t>
                      </m:r>
                      <m:sSubSup>
                        <m:sSubSup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e>
                        <m:sub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  <m:sup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r>
                        <a:rPr lang="en-US" sz="2400" baseline="-250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∅+</m:t>
                      </m:r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𝑀𝑂</m:t>
                          </m:r>
                        </m:e>
                        <m:sub>
                          <m:r>
                            <a:rPr lang="en-US" sz="2400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aseline="-25000">
                          <a:latin typeface="Cambria Math" panose="02040503050406030204" pitchFamily="18" charset="0"/>
                        </a:rPr>
                        <m:t> →2</m:t>
                      </m:r>
                      <m:sSubSup>
                        <m:sSubSup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  <m:sup>
                          <m:r>
                            <a:rPr lang="en-US" sz="2400" baseline="-25000">
                              <a:latin typeface="Cambria Math" panose="02040503050406030204" pitchFamily="18" charset="0"/>
                            </a:rPr>
                            <m:t>∙</m:t>
                          </m:r>
                        </m:sup>
                      </m:sSubSup>
                      <m:r>
                        <a:rPr lang="en-US" sz="2400" baseline="-2500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𝐶𝑟</m:t>
                          </m:r>
                        </m:e>
                        <m:sub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IE" sz="2400" i="1" baseline="-250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US" sz="2400" i="1" baseline="-2500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IE" sz="2400" b="1" dirty="0" smtClean="0"/>
              </a:p>
              <a:p>
                <a:endParaRPr lang="en-IE" sz="2400" b="1" dirty="0"/>
              </a:p>
              <a:p>
                <a:r>
                  <a:rPr lang="en-IE" sz="2400" b="1" dirty="0" smtClean="0"/>
                  <a:t>Both defects produce hole states that are filled by electrons from the dopant</a:t>
                </a:r>
              </a:p>
              <a:p>
                <a:endParaRPr lang="en-IE" sz="2400" b="1" dirty="0"/>
              </a:p>
              <a:p>
                <a:endParaRPr lang="en-IE" sz="2400" b="1" dirty="0" smtClean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06" y="1042219"/>
                <a:ext cx="11572568" cy="5515934"/>
              </a:xfrm>
              <a:prstGeom prst="rect">
                <a:avLst/>
              </a:prstGeom>
              <a:blipFill rotWithShape="0">
                <a:blip r:embed="rId2"/>
                <a:stretch>
                  <a:fillRect l="-790" t="-884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Higher Valent Doping of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p:sp>
        <p:nvSpPr>
          <p:cNvPr id="4" name="Oval 3"/>
          <p:cNvSpPr/>
          <p:nvPr/>
        </p:nvSpPr>
        <p:spPr>
          <a:xfrm>
            <a:off x="7109927" y="1679510"/>
            <a:ext cx="485191" cy="51318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7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06" y="792805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/>
              <a:t>High valance dopants</a:t>
            </a:r>
          </a:p>
          <a:p>
            <a:r>
              <a:rPr lang="en-IE" sz="2400" b="1" dirty="0" smtClean="0"/>
              <a:t>Ti</a:t>
            </a:r>
            <a:r>
              <a:rPr lang="en-IE" sz="2400" b="1" baseline="30000" dirty="0" smtClean="0"/>
              <a:t>3+</a:t>
            </a:r>
            <a:r>
              <a:rPr lang="en-IE" sz="2400" b="1" dirty="0" smtClean="0"/>
              <a:t>, Ti</a:t>
            </a:r>
            <a:r>
              <a:rPr lang="en-IE" sz="2400" b="1" baseline="30000" dirty="0" smtClean="0"/>
              <a:t>4+</a:t>
            </a:r>
            <a:endParaRPr lang="en-IE" sz="2400" b="1" dirty="0" smtClean="0"/>
          </a:p>
          <a:p>
            <a:r>
              <a:rPr lang="en-IE" sz="2400" b="1" dirty="0" smtClean="0"/>
              <a:t>Ce</a:t>
            </a:r>
            <a:r>
              <a:rPr lang="en-IE" sz="2400" b="1" baseline="30000" dirty="0" smtClean="0"/>
              <a:t>3+</a:t>
            </a:r>
            <a:r>
              <a:rPr lang="en-IE" sz="2400" b="1" dirty="0" smtClean="0"/>
              <a:t>, Ce</a:t>
            </a:r>
            <a:r>
              <a:rPr lang="en-IE" sz="2400" b="1" baseline="30000" dirty="0" smtClean="0"/>
              <a:t>4+</a:t>
            </a:r>
          </a:p>
          <a:p>
            <a:r>
              <a:rPr lang="en-IE" sz="2400" b="1" dirty="0" smtClean="0"/>
              <a:t>V</a:t>
            </a:r>
            <a:r>
              <a:rPr lang="en-IE" sz="2400" b="1" baseline="30000" dirty="0" smtClean="0"/>
              <a:t>3+</a:t>
            </a:r>
            <a:r>
              <a:rPr lang="en-IE" sz="2400" b="1" dirty="0" smtClean="0"/>
              <a:t>, V</a:t>
            </a:r>
            <a:r>
              <a:rPr lang="en-IE" sz="2400" b="1" baseline="30000" dirty="0" smtClean="0"/>
              <a:t> 4+</a:t>
            </a:r>
            <a:r>
              <a:rPr lang="en-IE" sz="2400" b="1" dirty="0" smtClean="0"/>
              <a:t>, V</a:t>
            </a:r>
            <a:r>
              <a:rPr lang="en-IE" sz="2400" b="1" baseline="30000" dirty="0" smtClean="0"/>
              <a:t>5+</a:t>
            </a:r>
          </a:p>
          <a:p>
            <a:r>
              <a:rPr lang="en-IE" sz="2400" b="1" dirty="0" smtClean="0"/>
              <a:t>Zr</a:t>
            </a:r>
            <a:r>
              <a:rPr lang="en-IE" sz="2400" b="1" baseline="30000" dirty="0" smtClean="0"/>
              <a:t>4+</a:t>
            </a:r>
            <a:r>
              <a:rPr lang="en-IE" sz="2400" b="1" dirty="0" smtClean="0"/>
              <a:t> - non-reducible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9"/>
          <a:stretch/>
        </p:blipFill>
        <p:spPr>
          <a:xfrm>
            <a:off x="7469038" y="792805"/>
            <a:ext cx="2460563" cy="181113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8"/>
          <a:stretch/>
        </p:blipFill>
        <p:spPr>
          <a:xfrm>
            <a:off x="3253572" y="844144"/>
            <a:ext cx="2367157" cy="18720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9121" y="979660"/>
            <a:ext cx="2192593" cy="1446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2200" b="1" dirty="0" smtClean="0"/>
              <a:t>One HV dopant: Ti</a:t>
            </a:r>
            <a:r>
              <a:rPr lang="en-IE" sz="2200" b="1" baseline="30000" dirty="0" smtClean="0"/>
              <a:t>3+</a:t>
            </a:r>
            <a:r>
              <a:rPr lang="en-IE" sz="2200" b="1" dirty="0" smtClean="0"/>
              <a:t>,</a:t>
            </a:r>
            <a:r>
              <a:rPr lang="en-IE" sz="2200" b="1" baseline="30000" dirty="0" smtClean="0"/>
              <a:t> </a:t>
            </a:r>
            <a:r>
              <a:rPr lang="en-IE" sz="2200" b="1" dirty="0" smtClean="0"/>
              <a:t>Ce</a:t>
            </a:r>
            <a:r>
              <a:rPr lang="en-IE" sz="2200" b="1" baseline="30000" dirty="0" smtClean="0"/>
              <a:t>3+</a:t>
            </a:r>
            <a:r>
              <a:rPr lang="en-IE" sz="2200" b="1" dirty="0" smtClean="0"/>
              <a:t>, V</a:t>
            </a:r>
            <a:r>
              <a:rPr lang="en-IE" sz="2200" b="1" baseline="30000" dirty="0" smtClean="0"/>
              <a:t>3+</a:t>
            </a:r>
          </a:p>
          <a:p>
            <a:r>
              <a:rPr lang="en-IE" sz="2200" b="1" dirty="0" smtClean="0"/>
              <a:t>Bader charge: 9.9 e</a:t>
            </a:r>
            <a:r>
              <a:rPr lang="en-IE" sz="2200" b="1" baseline="30000" dirty="0" smtClean="0"/>
              <a:t>-</a:t>
            </a:r>
            <a:r>
              <a:rPr lang="en-IE" sz="2200" b="1" dirty="0" smtClean="0"/>
              <a:t>, 9.9e</a:t>
            </a:r>
            <a:r>
              <a:rPr lang="en-IE" sz="2200" b="1" baseline="30000" dirty="0" smtClean="0"/>
              <a:t>-</a:t>
            </a:r>
            <a:r>
              <a:rPr lang="en-IE" sz="2200" b="1" dirty="0" smtClean="0"/>
              <a:t>, 11 e</a:t>
            </a:r>
            <a:r>
              <a:rPr lang="en-IE" sz="2200" b="1" baseline="30000" dirty="0" smtClean="0"/>
              <a:t>-</a:t>
            </a:r>
            <a:endParaRPr lang="en-IE" sz="22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0112478" y="979660"/>
            <a:ext cx="2000864" cy="14465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2200" b="1" dirty="0" smtClean="0"/>
              <a:t>One Zr dopant: Zr</a:t>
            </a:r>
            <a:r>
              <a:rPr lang="en-IE" sz="2200" b="1" baseline="30000" dirty="0"/>
              <a:t>4</a:t>
            </a:r>
            <a:r>
              <a:rPr lang="en-IE" sz="2200" b="1" baseline="30000" dirty="0" smtClean="0"/>
              <a:t>+</a:t>
            </a:r>
            <a:r>
              <a:rPr lang="en-IE" sz="2200" b="1" dirty="0" smtClean="0"/>
              <a:t>,</a:t>
            </a:r>
            <a:r>
              <a:rPr lang="en-IE" sz="2200" b="1" baseline="30000" dirty="0" smtClean="0"/>
              <a:t> </a:t>
            </a:r>
            <a:r>
              <a:rPr lang="en-IE" sz="2200" b="1" dirty="0" smtClean="0"/>
              <a:t>Cr</a:t>
            </a:r>
            <a:r>
              <a:rPr lang="en-IE" sz="2200" b="1" baseline="30000" dirty="0"/>
              <a:t>2</a:t>
            </a:r>
            <a:r>
              <a:rPr lang="en-IE" sz="2200" b="1" baseline="30000" dirty="0" smtClean="0"/>
              <a:t>+</a:t>
            </a:r>
          </a:p>
          <a:p>
            <a:r>
              <a:rPr lang="en-IE" sz="2200" b="1" dirty="0" smtClean="0"/>
              <a:t>Bader charges: </a:t>
            </a:r>
          </a:p>
          <a:p>
            <a:r>
              <a:rPr lang="en-IE" sz="2200" b="1" dirty="0" smtClean="0"/>
              <a:t>9.4 e</a:t>
            </a:r>
            <a:r>
              <a:rPr lang="en-IE" sz="2200" b="1" baseline="30000" dirty="0" smtClean="0"/>
              <a:t>-</a:t>
            </a:r>
            <a:r>
              <a:rPr lang="en-IE" sz="2200" b="1" dirty="0" smtClean="0"/>
              <a:t>, 4.6 e</a:t>
            </a:r>
            <a:r>
              <a:rPr lang="en-IE" sz="2200" b="1" baseline="30000" dirty="0" smtClean="0"/>
              <a:t>-</a:t>
            </a:r>
            <a:endParaRPr lang="en-IE" sz="2200" b="1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Higher Valent Doping of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116632"/>
            <a:ext cx="6474823" cy="651562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224938"/>
              </p:ext>
            </p:extLst>
          </p:nvPr>
        </p:nvGraphicFramePr>
        <p:xfrm>
          <a:off x="160810" y="3145379"/>
          <a:ext cx="3664735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5869"/>
                <a:gridCol w="2278866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</a:t>
                      </a:r>
                      <a:r>
                        <a:rPr lang="en-IE" sz="1800" b="1" baseline="-2500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f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[Cr vac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] (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eV)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4.59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Ce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2.60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Ti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2.56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3.65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Zr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1.70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60499" y="3172660"/>
            <a:ext cx="2269713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Ti/Ce/V: 2 O holes + dopant oxidation to +4</a:t>
            </a:r>
          </a:p>
          <a:p>
            <a:r>
              <a:rPr lang="en-IE" sz="2000" b="1" dirty="0" smtClean="0"/>
              <a:t>Zr: 2 O holes + Cr</a:t>
            </a:r>
            <a:r>
              <a:rPr lang="en-IE" sz="2000" b="1" baseline="30000" dirty="0" smtClean="0"/>
              <a:t>2+</a:t>
            </a:r>
            <a:r>
              <a:rPr lang="en-IE" sz="2000" b="1" dirty="0" smtClean="0"/>
              <a:t> </a:t>
            </a:r>
            <a:r>
              <a:rPr lang="en-IE" sz="2000" b="1" dirty="0" smtClean="0">
                <a:sym typeface="Wingdings" panose="05000000000000000000" pitchFamily="2" charset="2"/>
              </a:rPr>
              <a:t> Cr</a:t>
            </a:r>
            <a:r>
              <a:rPr lang="en-IE" sz="2000" b="1" baseline="30000" dirty="0">
                <a:sym typeface="Wingdings" panose="05000000000000000000" pitchFamily="2" charset="2"/>
              </a:rPr>
              <a:t>3</a:t>
            </a:r>
            <a:r>
              <a:rPr lang="en-IE" sz="2000" b="1" baseline="30000" dirty="0" smtClean="0">
                <a:sym typeface="Wingdings" panose="05000000000000000000" pitchFamily="2" charset="2"/>
              </a:rPr>
              <a:t>+</a:t>
            </a:r>
            <a:endParaRPr lang="en-IE" sz="2000" b="1" dirty="0" smtClean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325025"/>
              </p:ext>
            </p:extLst>
          </p:nvPr>
        </p:nvGraphicFramePr>
        <p:xfrm>
          <a:off x="6251498" y="3157956"/>
          <a:ext cx="3638938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5869"/>
                <a:gridCol w="2253069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</a:t>
                      </a:r>
                      <a:r>
                        <a:rPr lang="en-IE" sz="1800" b="1" baseline="-2500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f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[O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vac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] (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eV)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4.11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Ce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3.89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Ti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4.09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4.45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Zr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3.50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867212" y="3154251"/>
            <a:ext cx="199199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Ti/Ce/V: 2 Cr</a:t>
            </a:r>
            <a:r>
              <a:rPr lang="en-IE" sz="2000" b="1" baseline="30000" dirty="0" smtClean="0"/>
              <a:t>2+</a:t>
            </a:r>
            <a:endParaRPr lang="en-IE" sz="2000" b="1" dirty="0" smtClean="0"/>
          </a:p>
          <a:p>
            <a:r>
              <a:rPr lang="en-IE" sz="2000" b="1" dirty="0" smtClean="0"/>
              <a:t>Zr: 3 Cr</a:t>
            </a:r>
            <a:r>
              <a:rPr lang="en-IE" sz="2000" b="1" baseline="30000" dirty="0" smtClean="0"/>
              <a:t>2+</a:t>
            </a:r>
            <a:endParaRPr lang="en-IE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16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049" y="589702"/>
            <a:ext cx="11310151" cy="2387600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Exploring doping in bulk chromia: Effects of dopant oxidation state on composition, vacancy defects and vacancy migration</a:t>
            </a:r>
            <a:endParaRPr lang="en-IE" sz="4400" b="1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IE" sz="2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John J. Carey and Michael Nolan</a:t>
            </a:r>
          </a:p>
          <a:p>
            <a:r>
              <a:rPr lang="en-IE" sz="2800" dirty="0" smtClean="0">
                <a:latin typeface="Trebuchet MS" panose="020B0603020202020204" pitchFamily="34" charset="0"/>
                <a:cs typeface="Times New Roman" panose="02020603050405020304" pitchFamily="18" charset="0"/>
              </a:rPr>
              <a:t>Tyndall </a:t>
            </a:r>
            <a:r>
              <a:rPr lang="en-IE" sz="2800" dirty="0">
                <a:latin typeface="Trebuchet MS" panose="020B0603020202020204" pitchFamily="34" charset="0"/>
                <a:cs typeface="Times New Roman" panose="02020603050405020304" pitchFamily="18" charset="0"/>
              </a:rPr>
              <a:t>National Institute, University College Cork, Cork, Ireland</a:t>
            </a:r>
          </a:p>
          <a:p>
            <a:endParaRPr lang="en-IE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en-IE" sz="2800" dirty="0">
                <a:latin typeface="Trebuchet MS" panose="020B0603020202020204" pitchFamily="34" charset="0"/>
                <a:cs typeface="Times New Roman" panose="02020603050405020304" pitchFamily="18" charset="0"/>
              </a:rPr>
              <a:t>michael.nolan@tyndall.ie</a:t>
            </a:r>
          </a:p>
          <a:p>
            <a:endParaRPr lang="en-IE" sz="2800" dirty="0"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8" descr="C:\Documents and Settings\ITs\My Documents\Presentations\sfi-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5970286"/>
            <a:ext cx="1014065" cy="77299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87" y="6078349"/>
            <a:ext cx="712089" cy="58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7" y="6015795"/>
            <a:ext cx="998647" cy="642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6093296"/>
            <a:ext cx="1217560" cy="420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569" y="6011148"/>
            <a:ext cx="1177711" cy="5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Higher Valent Doping of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6306" y="1746326"/>
                <a:ext cx="4807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 sz="2400" b="1" dirty="0" smtClean="0"/>
                  <a:t>Compensate HVD with </a:t>
                </a:r>
                <a14:m>
                  <m:oMath xmlns:m="http://schemas.openxmlformats.org/officeDocument/2006/math">
                    <m:r>
                      <a:rPr lang="en-IE" sz="2400" b="1" i="1">
                        <a:latin typeface="Cambria Math" panose="02040503050406030204" pitchFamily="18" charset="0"/>
                      </a:rPr>
                      <m:t>𝟑</m:t>
                    </m:r>
                    <m:sSubSup>
                      <m:sSubSupPr>
                        <m:ctrlPr>
                          <a:rPr lang="en-IE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E" sz="24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IE" sz="2400" b="1" i="1">
                            <a:latin typeface="Cambria Math" panose="02040503050406030204" pitchFamily="18" charset="0"/>
                          </a:rPr>
                          <m:t>𝑪𝒓</m:t>
                        </m:r>
                      </m:sub>
                      <m:sup>
                        <m:r>
                          <a:rPr lang="en-IE" sz="2400" b="1" i="1">
                            <a:latin typeface="Cambria Math" panose="02040503050406030204" pitchFamily="18" charset="0"/>
                          </a:rPr>
                          <m:t>∙</m:t>
                        </m:r>
                      </m:sup>
                    </m:sSubSup>
                    <m:r>
                      <a:rPr lang="en-IE" sz="2400" b="1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IE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E" sz="24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IE" sz="2400" b="1" i="1">
                            <a:latin typeface="Cambria Math" panose="02040503050406030204" pitchFamily="18" charset="0"/>
                          </a:rPr>
                          <m:t>𝑪𝒓</m:t>
                        </m:r>
                      </m:sub>
                      <m:sup>
                        <m:r>
                          <a:rPr lang="en-IE" sz="2400" b="1" i="1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</m:oMath>
                </a14:m>
                <a:endParaRPr lang="en-IE" sz="2400" b="1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06" y="1746326"/>
                <a:ext cx="4807975" cy="461665"/>
              </a:xfrm>
              <a:prstGeom prst="rect">
                <a:avLst/>
              </a:prstGeom>
              <a:blipFill rotWithShape="0">
                <a:blip r:embed="rId2"/>
                <a:stretch>
                  <a:fillRect l="-2028"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60" y="913310"/>
            <a:ext cx="5399197" cy="49929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82998"/>
              </p:ext>
            </p:extLst>
          </p:nvPr>
        </p:nvGraphicFramePr>
        <p:xfrm>
          <a:off x="160810" y="3145379"/>
          <a:ext cx="426190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1695"/>
                <a:gridCol w="265020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</a:t>
                      </a:r>
                      <a:r>
                        <a:rPr lang="en-IE" sz="1800" b="1" baseline="-2500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f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[3Cr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vac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] (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eV)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3Ce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– 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-0.18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3Ti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– 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-0.64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3V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– 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+0.81 (-1.35</a:t>
                      </a:r>
                      <a:r>
                        <a:rPr lang="en-IE" sz="1800" b="1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eV HSE)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3Zr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– 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-2.02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797" y="913310"/>
            <a:ext cx="6287233" cy="55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51156"/>
              </p:ext>
            </p:extLst>
          </p:nvPr>
        </p:nvGraphicFramePr>
        <p:xfrm>
          <a:off x="266013" y="1144437"/>
          <a:ext cx="3638938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5869"/>
                <a:gridCol w="2253069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</a:t>
                      </a:r>
                      <a:r>
                        <a:rPr lang="en-IE" sz="1800" b="1" baseline="-2500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f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[O 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vac</a:t>
                      </a: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] (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eV)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Cr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4.11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Ce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2.83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Ti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3.04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V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3.83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Zr – Cr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</a:t>
                      </a:r>
                      <a:r>
                        <a:rPr lang="en-IE" sz="1800" b="1" baseline="-250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en-IE" sz="1800" b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  <a:endParaRPr lang="en-IE" sz="1800" b="1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IE" sz="1800" b="1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3.14</a:t>
                      </a:r>
                      <a:endParaRPr lang="en-IE" sz="1800" b="1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63171" y="4973720"/>
            <a:ext cx="3671508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Large ionic radius and favourable Ce</a:t>
            </a:r>
            <a:r>
              <a:rPr lang="en-IE" sz="2000" b="1" baseline="30000" dirty="0" smtClean="0"/>
              <a:t>3+</a:t>
            </a:r>
            <a:r>
              <a:rPr lang="en-IE" sz="2000" b="1" dirty="0" smtClean="0"/>
              <a:t> formation in Ce-Cr</a:t>
            </a:r>
            <a:r>
              <a:rPr lang="en-IE" sz="2000" b="1" baseline="-25000" dirty="0" smtClean="0"/>
              <a:t>2</a:t>
            </a:r>
            <a:r>
              <a:rPr lang="en-IE" sz="2000" b="1" dirty="0" smtClean="0"/>
              <a:t>O</a:t>
            </a:r>
            <a:r>
              <a:rPr lang="en-IE" sz="2000" b="1" baseline="-25000" dirty="0" smtClean="0"/>
              <a:t>3</a:t>
            </a:r>
            <a:endParaRPr lang="en-IE" sz="2000" b="1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32" y="1114522"/>
            <a:ext cx="6564897" cy="54262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Higher Valent Doping of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5130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Higher Valent Doping of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45806" y="1042219"/>
            <a:ext cx="115725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/>
              <a:t>Undoped Bulk Chromia has high cost for reducible oxygen vacancy (although similar to CeO</a:t>
            </a:r>
            <a:r>
              <a:rPr lang="en-IE" sz="2800" b="1" baseline="-25000" dirty="0" smtClean="0"/>
              <a:t>2</a:t>
            </a:r>
            <a:r>
              <a:rPr lang="en-IE" sz="2800" b="1" dirty="0" smtClean="0"/>
              <a:t>).</a:t>
            </a:r>
          </a:p>
          <a:p>
            <a:endParaRPr lang="en-IE" sz="2800" b="1" dirty="0" smtClean="0"/>
          </a:p>
          <a:p>
            <a:r>
              <a:rPr lang="en-US" sz="2800" b="1" dirty="0" smtClean="0"/>
              <a:t>Monovalent dopants charge compensated and can tune the migration of O vacancies</a:t>
            </a:r>
          </a:p>
          <a:p>
            <a:r>
              <a:rPr lang="en-US" sz="2800" b="1" dirty="0" smtClean="0"/>
              <a:t>Anisotropic O migration – may retard Cr oxidation in stainless steel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Divalent dopants charge compensated</a:t>
            </a:r>
          </a:p>
          <a:p>
            <a:r>
              <a:rPr lang="en-US" sz="2800" b="1" dirty="0" smtClean="0"/>
              <a:t>Can enhance formation of reducing oxygen vacancies</a:t>
            </a:r>
            <a:endParaRPr lang="en-US" sz="2800" b="1" dirty="0"/>
          </a:p>
          <a:p>
            <a:r>
              <a:rPr lang="en-US" sz="2800" b="1" dirty="0" smtClean="0"/>
              <a:t>	</a:t>
            </a:r>
          </a:p>
          <a:p>
            <a:r>
              <a:rPr lang="en-IE" sz="2800" b="1" dirty="0" smtClean="0"/>
              <a:t>Higher valent dopants – depends on their reducibility: M</a:t>
            </a:r>
            <a:r>
              <a:rPr lang="en-IE" sz="2800" b="1" baseline="30000" dirty="0" smtClean="0"/>
              <a:t>3+</a:t>
            </a:r>
            <a:r>
              <a:rPr lang="en-IE" sz="2800" b="1" dirty="0" smtClean="0"/>
              <a:t> or M</a:t>
            </a:r>
            <a:r>
              <a:rPr lang="en-IE" sz="2800" b="1" baseline="30000" dirty="0" smtClean="0"/>
              <a:t>4+</a:t>
            </a:r>
            <a:endParaRPr lang="en-IE" sz="2800" b="1" dirty="0"/>
          </a:p>
          <a:p>
            <a:r>
              <a:rPr lang="en-IE" sz="2800" b="1" dirty="0" smtClean="0"/>
              <a:t>Compensated by Cr vacancies</a:t>
            </a:r>
          </a:p>
          <a:p>
            <a:r>
              <a:rPr lang="en-IE" sz="2800" b="1" dirty="0" smtClean="0"/>
              <a:t>Ce doping can promote reducibility</a:t>
            </a:r>
            <a:endParaRPr lang="en-IE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825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21" y="1154499"/>
            <a:ext cx="12120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Chromium oxide is a reducible oxide with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oxidation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states from Cr(II) to Cr(VI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Crystallises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different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phases: </a:t>
            </a:r>
            <a:r>
              <a:rPr lang="en-GB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Cr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Cr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r>
              <a:rPr lang="en-GB" sz="24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GB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exagonal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corundum structure (α-Cr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thermodynamically stable at low temperatures and pressures.</a:t>
            </a:r>
            <a:endParaRPr lang="en-IE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45"/>
          <a:stretch/>
        </p:blipFill>
        <p:spPr>
          <a:xfrm>
            <a:off x="521672" y="2964283"/>
            <a:ext cx="5609838" cy="317906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60" y="116632"/>
            <a:ext cx="8136904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Introduction</a:t>
            </a:r>
            <a:endParaRPr lang="en-IE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6131510" y="3007386"/>
            <a:ext cx="5764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Dielectric </a:t>
            </a:r>
            <a:r>
              <a:rPr lang="en-US" sz="2400" dirty="0"/>
              <a:t>material </a:t>
            </a:r>
            <a:r>
              <a:rPr lang="en-US" sz="2400" dirty="0" smtClean="0"/>
              <a:t>with wide </a:t>
            </a:r>
            <a:r>
              <a:rPr lang="en-US" sz="2400" dirty="0"/>
              <a:t>band gap </a:t>
            </a:r>
            <a:r>
              <a:rPr lang="en-US" sz="2400" dirty="0" smtClean="0"/>
              <a:t>~ 3eV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Valence </a:t>
            </a:r>
            <a:r>
              <a:rPr lang="en-US" sz="2400" dirty="0"/>
              <a:t>band maximum (VBM) and conduction band minimum (CBM) are a </a:t>
            </a:r>
            <a:r>
              <a:rPr lang="en-US" sz="2400" dirty="0" smtClean="0"/>
              <a:t>mix of Cr </a:t>
            </a:r>
            <a:r>
              <a:rPr lang="en-US" sz="2400" dirty="0"/>
              <a:t>3d states and O 2p </a:t>
            </a:r>
            <a:r>
              <a:rPr lang="en-US" sz="2400" dirty="0" smtClean="0"/>
              <a:t>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nti-ferromagnetic </a:t>
            </a:r>
            <a:r>
              <a:rPr lang="en-GB" sz="2400" dirty="0"/>
              <a:t>material with alternating “-+-+” Cr layers </a:t>
            </a:r>
            <a:r>
              <a:rPr lang="en-US" sz="2400" dirty="0" smtClean="0"/>
              <a:t>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82006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1"/>
          <a:stretch/>
        </p:blipFill>
        <p:spPr>
          <a:xfrm>
            <a:off x="509029" y="3060440"/>
            <a:ext cx="5609838" cy="32879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022" y="790604"/>
            <a:ext cx="119841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not as widely used as TiO</a:t>
            </a:r>
            <a:r>
              <a:rPr lang="en-GB" sz="24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CeO</a:t>
            </a:r>
            <a:r>
              <a:rPr lang="en-GB" sz="2400" baseline="-25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chromia finds many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Oxygenation </a:t>
            </a:r>
            <a:r>
              <a:rPr lang="en-US" sz="2400" dirty="0"/>
              <a:t>catalysis</a:t>
            </a:r>
            <a:r>
              <a:rPr lang="en-US" sz="2400" dirty="0" smtClean="0"/>
              <a:t>, methanol </a:t>
            </a:r>
            <a:r>
              <a:rPr lang="en-US" sz="2400" dirty="0"/>
              <a:t>synthesis</a:t>
            </a:r>
            <a:r>
              <a:rPr lang="en-US" sz="2400" dirty="0" smtClean="0"/>
              <a:t>, </a:t>
            </a:r>
            <a:r>
              <a:rPr lang="en-US" sz="2400" dirty="0"/>
              <a:t>anode material for Li-ion </a:t>
            </a:r>
            <a:r>
              <a:rPr lang="en-US" sz="2400" dirty="0" smtClean="0"/>
              <a:t>batteries, gas sensors, solid </a:t>
            </a:r>
            <a:r>
              <a:rPr lang="en-US" sz="2400" dirty="0"/>
              <a:t>oxide fuel cells</a:t>
            </a:r>
            <a:r>
              <a:rPr lang="en-US" sz="2400" dirty="0" smtClean="0"/>
              <a:t>, protective </a:t>
            </a:r>
            <a:r>
              <a:rPr lang="en-US" sz="2400" dirty="0"/>
              <a:t>coatings</a:t>
            </a:r>
            <a:r>
              <a:rPr lang="en-US" sz="2400" dirty="0" smtClean="0"/>
              <a:t>, adhesion promotors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Defect formation key to properties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-type TCO materials: Mg/Ni:Cr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– important role of defects in promoting TCO characteristics</a:t>
            </a:r>
            <a:endParaRPr lang="en-IE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116632"/>
            <a:ext cx="8136904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Introduction</a:t>
            </a:r>
            <a:endParaRPr lang="en-IE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6252801" y="3060440"/>
            <a:ext cx="57645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Dielectric </a:t>
            </a:r>
            <a:r>
              <a:rPr lang="en-US" sz="2400" dirty="0"/>
              <a:t>material </a:t>
            </a:r>
            <a:r>
              <a:rPr lang="en-US" sz="2400" dirty="0" smtClean="0"/>
              <a:t>with wide </a:t>
            </a:r>
            <a:r>
              <a:rPr lang="en-US" sz="2400" dirty="0"/>
              <a:t>band gap </a:t>
            </a:r>
            <a:r>
              <a:rPr lang="en-US" sz="2400" dirty="0" smtClean="0"/>
              <a:t>~ 3eV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Valence </a:t>
            </a:r>
            <a:r>
              <a:rPr lang="en-US" sz="2400" dirty="0"/>
              <a:t>band maximum (VBM) and conduction band minimum (CBM) are a </a:t>
            </a:r>
            <a:r>
              <a:rPr lang="en-US" sz="2400" dirty="0" smtClean="0"/>
              <a:t>mix of Cr </a:t>
            </a:r>
            <a:r>
              <a:rPr lang="en-US" sz="2400" dirty="0"/>
              <a:t>3d states and O 2p </a:t>
            </a:r>
            <a:r>
              <a:rPr lang="en-US" sz="2400" dirty="0" smtClean="0"/>
              <a:t>states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GB" sz="2400" dirty="0" smtClean="0"/>
              <a:t>nti-ferromagnetic </a:t>
            </a:r>
            <a:r>
              <a:rPr lang="en-GB" sz="2400" dirty="0"/>
              <a:t>material with alternating “-+-+” Cr layers </a:t>
            </a:r>
            <a:r>
              <a:rPr lang="en-US" sz="24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 vacancy formation – 4.11 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 vacancy – 4.59 eV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57026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5" y="1970236"/>
            <a:ext cx="3228975" cy="4467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40" y="938549"/>
            <a:ext cx="11984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p-type TCO materials: Mg/Ni:Cr</a:t>
            </a:r>
            <a:r>
              <a:rPr lang="en-US" sz="2400" b="1" baseline="-25000" dirty="0" smtClean="0"/>
              <a:t>2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– important role of defects in promoting TCO characteristics</a:t>
            </a:r>
            <a:endParaRPr lang="en-IE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Example of p-type Doping</a:t>
            </a:r>
            <a:endParaRPr lang="en-IE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3654490" y="4631103"/>
            <a:ext cx="3016898" cy="147732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omparison </a:t>
            </a:r>
            <a:r>
              <a:rPr lang="en-US" dirty="0"/>
              <a:t>between the Arrhenius plot of a Ni-doped (red triangles) and a Mg-doped (blue diamonds) Cr2O3 thin films.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3654490" y="1868419"/>
            <a:ext cx="3128865" cy="92333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Conductivity </a:t>
            </a:r>
            <a:r>
              <a:rPr lang="en-US" dirty="0"/>
              <a:t>of Ni-doped Cr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prepared with </a:t>
            </a:r>
            <a:r>
              <a:rPr lang="en-US" dirty="0" smtClean="0"/>
              <a:t>7</a:t>
            </a:r>
            <a:r>
              <a:rPr lang="en-US" dirty="0"/>
              <a:t>% Ni </a:t>
            </a:r>
            <a:r>
              <a:rPr lang="en-US" dirty="0" smtClean="0"/>
              <a:t>function </a:t>
            </a:r>
            <a:r>
              <a:rPr lang="en-US" dirty="0"/>
              <a:t>of deposition temperature 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125" y="1686021"/>
            <a:ext cx="5201732" cy="37672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62007" y="5508266"/>
            <a:ext cx="4774163" cy="120032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Ni doping introduces new states near VB edge which contributes to hole localisation</a:t>
            </a:r>
          </a:p>
          <a:p>
            <a:r>
              <a:rPr lang="en-US" dirty="0" smtClean="0"/>
              <a:t>p-type defects favourable to form and under growth conditions not compensated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812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4"/>
          <a:stretch/>
        </p:blipFill>
        <p:spPr>
          <a:xfrm>
            <a:off x="136649" y="1234161"/>
            <a:ext cx="5782231" cy="4358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1"/>
          <a:stretch/>
        </p:blipFill>
        <p:spPr>
          <a:xfrm>
            <a:off x="6099912" y="1148319"/>
            <a:ext cx="5892184" cy="44441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Monovalent Dopants in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19242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3"/>
          <a:stretch/>
        </p:blipFill>
        <p:spPr>
          <a:xfrm>
            <a:off x="618735" y="3230465"/>
            <a:ext cx="4671722" cy="35439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1"/>
          <a:stretch/>
        </p:blipFill>
        <p:spPr>
          <a:xfrm>
            <a:off x="6188710" y="3174860"/>
            <a:ext cx="4644131" cy="353023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241045"/>
              </p:ext>
            </p:extLst>
          </p:nvPr>
        </p:nvGraphicFramePr>
        <p:xfrm>
          <a:off x="2621891" y="947074"/>
          <a:ext cx="3422214" cy="2094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520"/>
                <a:gridCol w="1194318"/>
                <a:gridCol w="998376"/>
              </a:tblGrid>
              <a:tr h="41894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PBE+U 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(eV)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HSE 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(eV)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94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0.71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2.78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94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2.49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94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4.51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8941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3.82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87244"/>
              </p:ext>
            </p:extLst>
          </p:nvPr>
        </p:nvGraphicFramePr>
        <p:xfrm>
          <a:off x="6943579" y="799970"/>
          <a:ext cx="2629629" cy="2382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9408"/>
                <a:gridCol w="1530221"/>
              </a:tblGrid>
              <a:tr h="397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E[active </a:t>
                      </a:r>
                      <a:r>
                        <a:rPr lang="en-IE" sz="1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 </a:t>
                      </a:r>
                      <a:r>
                        <a:rPr lang="en-IE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(eV)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4.11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2.71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7007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Rb-Cr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IE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IE" sz="1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IE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</a:t>
                      </a:r>
                      <a:endParaRPr lang="en-IE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Monovalent Dopants in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p:sp>
        <p:nvSpPr>
          <p:cNvPr id="7" name="Rectangle 6"/>
          <p:cNvSpPr/>
          <p:nvPr/>
        </p:nvSpPr>
        <p:spPr>
          <a:xfrm>
            <a:off x="251927" y="1278948"/>
            <a:ext cx="2313992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Charge Compensation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265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Oxygen Migration in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1" y="1323838"/>
            <a:ext cx="7776493" cy="3913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2064" y="766913"/>
            <a:ext cx="103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[010]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4943" y="3050181"/>
            <a:ext cx="103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[100]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240" y="5303951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19458" y="5315135"/>
            <a:ext cx="201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7362" y="527580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42" y="1206715"/>
            <a:ext cx="3985159" cy="4148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3408" y="747249"/>
            <a:ext cx="103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[110]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76" y="347810"/>
            <a:ext cx="3141253" cy="65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5"/>
          <a:stretch/>
        </p:blipFill>
        <p:spPr>
          <a:xfrm>
            <a:off x="6244304" y="1374058"/>
            <a:ext cx="6030594" cy="4033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5"/>
          <a:stretch/>
        </p:blipFill>
        <p:spPr>
          <a:xfrm>
            <a:off x="103208" y="1374058"/>
            <a:ext cx="6012458" cy="4033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9472" y="666327"/>
            <a:ext cx="103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[010]</a:t>
            </a:r>
            <a:endParaRPr lang="en-IE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208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3277" y="5501947"/>
            <a:ext cx="226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States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530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4304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4373" y="5501947"/>
            <a:ext cx="2260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States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8626" y="5501947"/>
            <a:ext cx="1823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State</a:t>
            </a:r>
            <a:endParaRPr lang="en-IE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9994" y="3247951"/>
            <a:ext cx="79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9994" y="1189547"/>
            <a:ext cx="51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63898" y="1147584"/>
            <a:ext cx="51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63898" y="3277604"/>
            <a:ext cx="68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</a:t>
            </a:r>
            <a:endParaRPr lang="en-IE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1559" y="116632"/>
            <a:ext cx="10865093" cy="1031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4800" b="1" dirty="0" smtClean="0"/>
              <a:t>Oxygen Migration in Doped Bulk Cr</a:t>
            </a:r>
            <a:r>
              <a:rPr lang="en-IE" sz="4800" b="1" baseline="-25000" dirty="0" smtClean="0"/>
              <a:t>2</a:t>
            </a:r>
            <a:r>
              <a:rPr lang="en-IE" sz="4800" b="1" dirty="0" smtClean="0"/>
              <a:t>O</a:t>
            </a:r>
            <a:r>
              <a:rPr lang="en-IE" sz="4800" b="1" baseline="-25000" dirty="0" smtClean="0"/>
              <a:t>3</a:t>
            </a:r>
            <a:endParaRPr lang="en-IE" sz="4800" b="1" dirty="0"/>
          </a:p>
        </p:txBody>
      </p:sp>
    </p:spTree>
    <p:extLst>
      <p:ext uri="{BB962C8B-B14F-4D97-AF65-F5344CB8AC3E}">
        <p14:creationId xmlns:p14="http://schemas.microsoft.com/office/powerpoint/2010/main" val="8445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5938</TotalTime>
  <Words>1049</Words>
  <Application>Microsoft Office PowerPoint</Application>
  <PresentationFormat>Widescreen</PresentationFormat>
  <Paragraphs>323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Trebuchet MS</vt:lpstr>
      <vt:lpstr>Wingdings</vt:lpstr>
      <vt:lpstr>Office Theme</vt:lpstr>
      <vt:lpstr>PowerPoint Presentation</vt:lpstr>
      <vt:lpstr>Exploring doping in bulk chromia: Effects of dopant oxidation state on composition, vacancy defects and vacancy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doping in bulk chromia: Effects of dopant oxidation state on composition, vacancy defects and vacancy migration</dc:title>
  <dc:creator>Michael Nolan</dc:creator>
  <cp:lastModifiedBy>Michael Nolan</cp:lastModifiedBy>
  <cp:revision>39</cp:revision>
  <dcterms:created xsi:type="dcterms:W3CDTF">2018-03-01T12:58:39Z</dcterms:created>
  <dcterms:modified xsi:type="dcterms:W3CDTF">2018-05-30T10:27:30Z</dcterms:modified>
</cp:coreProperties>
</file>