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804" r:id="rId2"/>
    <p:sldId id="840" r:id="rId3"/>
    <p:sldId id="842" r:id="rId4"/>
    <p:sldId id="830" r:id="rId5"/>
    <p:sldId id="831" r:id="rId6"/>
    <p:sldId id="834" r:id="rId7"/>
    <p:sldId id="820" r:id="rId8"/>
    <p:sldId id="817" r:id="rId9"/>
    <p:sldId id="829" r:id="rId10"/>
    <p:sldId id="835" r:id="rId11"/>
    <p:sldId id="821" r:id="rId12"/>
    <p:sldId id="843" r:id="rId13"/>
    <p:sldId id="822" r:id="rId14"/>
    <p:sldId id="844" r:id="rId15"/>
    <p:sldId id="838" r:id="rId16"/>
    <p:sldId id="841" r:id="rId17"/>
    <p:sldId id="845" r:id="rId18"/>
    <p:sldId id="847" r:id="rId19"/>
  </p:sldIdLst>
  <p:sldSz cx="9144000" cy="6858000" type="screen4x3"/>
  <p:notesSz cx="6797675" cy="9926638"/>
  <p:defaultTextStyle>
    <a:defPPr>
      <a:defRPr lang="en-GB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2AAAD"/>
    <a:srgbClr val="FF6600"/>
    <a:srgbClr val="1D428A"/>
    <a:srgbClr val="004AB8"/>
    <a:srgbClr val="6CACE4"/>
    <a:srgbClr val="5B6770"/>
    <a:srgbClr val="FF0000"/>
    <a:srgbClr val="33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2994" autoAdjust="0"/>
  </p:normalViewPr>
  <p:slideViewPr>
    <p:cSldViewPr snapToObjects="1">
      <p:cViewPr varScale="1">
        <p:scale>
          <a:sx n="100" d="100"/>
          <a:sy n="100" d="100"/>
        </p:scale>
        <p:origin x="336" y="176"/>
      </p:cViewPr>
      <p:guideLst>
        <p:guide orient="horz" pos="35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0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575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1575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58BB2E33-BB19-46EE-B37C-A6CF40BFA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84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5" y="0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5788"/>
            <a:ext cx="4987079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75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5" y="9431575"/>
            <a:ext cx="2944600" cy="4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defTabSz="914538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8EF6443D-119B-4F98-ACAC-D559F958C8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459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title from the abstract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92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would be good to als</a:t>
            </a:r>
            <a:r>
              <a:rPr lang="en-US" baseline="0" dirty="0"/>
              <a:t>o refer to the modelling results for the other precursors here.</a:t>
            </a:r>
          </a:p>
          <a:p>
            <a:endParaRPr lang="en-US" baseline="0" dirty="0"/>
          </a:p>
          <a:p>
            <a:r>
              <a:rPr lang="en-US" baseline="0" dirty="0"/>
              <a:t>“Selective growth” should be “Selective adsorption”.</a:t>
            </a:r>
          </a:p>
          <a:p>
            <a:r>
              <a:rPr lang="en-US" baseline="0" dirty="0" err="1"/>
              <a:t>Si:H</a:t>
            </a:r>
            <a:r>
              <a:rPr lang="en-US" baseline="0" dirty="0"/>
              <a:t> and SiO2 instead of </a:t>
            </a:r>
            <a:r>
              <a:rPr lang="en-US" baseline="0" dirty="0" err="1"/>
              <a:t>Si:H</a:t>
            </a:r>
            <a:r>
              <a:rPr lang="en-US" baseline="0" dirty="0"/>
              <a:t>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3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title from the abstract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9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seems to be missing here. I don’t see a misalignment error</a:t>
            </a:r>
            <a:r>
              <a:rPr lang="en-US" baseline="0" dirty="0"/>
              <a:t> in the figure.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51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refer here to </a:t>
            </a:r>
            <a:r>
              <a:rPr lang="en-US" b="0" i="1" dirty="0"/>
              <a:t>self-aligned</a:t>
            </a:r>
            <a:r>
              <a:rPr lang="en-US" dirty="0"/>
              <a:t> fabrication.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93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Alfredo:</a:t>
            </a:r>
            <a:r>
              <a:rPr lang="en-GB" baseline="0" dirty="0"/>
              <a:t> </a:t>
            </a:r>
            <a:r>
              <a:rPr lang="en-GB" dirty="0"/>
              <a:t>Great!</a:t>
            </a:r>
            <a:r>
              <a:rPr lang="en-GB" baseline="0" dirty="0"/>
              <a:t> What about kinetics? Maybe you can also mention that in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3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which material is the description</a:t>
            </a:r>
            <a:r>
              <a:rPr lang="en-US" baseline="0" dirty="0"/>
              <a:t> at the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2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reference</a:t>
            </a:r>
            <a:r>
              <a:rPr lang="en-US" baseline="0" dirty="0"/>
              <a:t> is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03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Flexal</a:t>
            </a:r>
            <a:r>
              <a:rPr lang="en-US" dirty="0"/>
              <a:t> system from Oxford Instruments which is equipped with a turbo pump a load-lock 300 mm </a:t>
            </a:r>
            <a:r>
              <a:rPr lang="en-US" dirty="0" err="1"/>
              <a:t>surstrate</a:t>
            </a:r>
            <a:r>
              <a:rPr lang="en-US" dirty="0"/>
              <a:t> table and ICP plasma source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18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</a:t>
            </a:r>
            <a:r>
              <a:rPr lang="en-US" baseline="0" dirty="0"/>
              <a:t> should mention a bit more about the experimental details (e.g. refer to the use of </a:t>
            </a:r>
            <a:r>
              <a:rPr lang="en-US" baseline="0" dirty="0" err="1"/>
              <a:t>ellipsometry</a:t>
            </a:r>
            <a:r>
              <a:rPr lang="en-US" baseline="0" dirty="0"/>
              <a:t>, etc.). Please let me know if you need specific figures.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3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this slide requires more explanation about how it is measured…</a:t>
            </a:r>
          </a:p>
          <a:p>
            <a:r>
              <a:rPr lang="en-US" dirty="0"/>
              <a:t>Please</a:t>
            </a:r>
            <a:r>
              <a:rPr lang="en-US" baseline="0" dirty="0"/>
              <a:t> change ‘</a:t>
            </a:r>
            <a:r>
              <a:rPr lang="en-US" baseline="0" dirty="0" err="1"/>
              <a:t>SiN</a:t>
            </a:r>
            <a:r>
              <a:rPr lang="en-US" baseline="0" dirty="0"/>
              <a:t> thickness’ to ‘Apparent thickness’. After just dosing the precursor, it’s not </a:t>
            </a:r>
            <a:r>
              <a:rPr lang="en-US" baseline="0" dirty="0" err="1"/>
              <a:t>SiN</a:t>
            </a:r>
            <a:r>
              <a:rPr lang="en-US" baseline="0" dirty="0"/>
              <a:t> yet.</a:t>
            </a:r>
          </a:p>
          <a:p>
            <a:endParaRPr lang="en-US" baseline="0" dirty="0"/>
          </a:p>
          <a:p>
            <a:r>
              <a:rPr lang="en-US" baseline="0" dirty="0"/>
              <a:t>Including the reference data is confusing, since it should be a straight line if you measure after every SE </a:t>
            </a:r>
            <a:r>
              <a:rPr lang="en-US" baseline="0" dirty="0" err="1"/>
              <a:t>halfcycle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baseline="0" dirty="0"/>
              <a:t>Alfredo:</a:t>
            </a:r>
            <a:r>
              <a:rPr lang="en-US" baseline="0" dirty="0"/>
              <a:t> the reference is </a:t>
            </a:r>
            <a:r>
              <a:rPr lang="en-US" baseline="0" dirty="0" err="1"/>
              <a:t>SiNx</a:t>
            </a:r>
            <a:r>
              <a:rPr lang="en-US" baseline="0" dirty="0"/>
              <a:t> thickness grown on similar substrates after 5 cycles. The </a:t>
            </a:r>
            <a:r>
              <a:rPr lang="en-US" baseline="0" dirty="0" err="1"/>
              <a:t>SiNx</a:t>
            </a:r>
            <a:r>
              <a:rPr lang="en-US" baseline="0" dirty="0"/>
              <a:t> layers were grown for 200 cycles and measured in situ every 5 cycles. The thickness after the first 5 cycles is taken as a reference and to model the half-cycles data. But I agree that it can be confusing to the scope of the ppt. (so removed)</a:t>
            </a:r>
          </a:p>
          <a:p>
            <a:endParaRPr lang="en-US" baseline="0" dirty="0"/>
          </a:p>
          <a:p>
            <a:r>
              <a:rPr lang="en-US" baseline="0" dirty="0"/>
              <a:t>I sent you some literature on N2 plasma modification of Si surfaces, you can maybe cite one of those papers.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6443D-119B-4F98-ACAC-D559F958C8D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3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tyndall.i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arious-Cirlce-Patterns-1.png"/>
          <p:cNvPicPr>
            <a:picLocks noChangeAspect="1"/>
          </p:cNvPicPr>
          <p:nvPr/>
        </p:nvPicPr>
        <p:blipFill>
          <a:blip r:embed="rId2">
            <a:extLst/>
          </a:blip>
          <a:srcRect t="39906" r="13643" b="2716"/>
          <a:stretch>
            <a:fillRect/>
          </a:stretch>
        </p:blipFill>
        <p:spPr>
          <a:xfrm rot="10800000">
            <a:off x="-3561" y="5824797"/>
            <a:ext cx="1718688" cy="1046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yndall-Logo-RGB.png"/>
          <p:cNvPicPr>
            <a:picLocks noChangeAspect="1"/>
          </p:cNvPicPr>
          <p:nvPr/>
        </p:nvPicPr>
        <p:blipFill>
          <a:blip r:embed="rId3">
            <a:extLst/>
          </a:blip>
          <a:srcRect t="2253" b="2253"/>
          <a:stretch>
            <a:fillRect/>
          </a:stretch>
        </p:blipFill>
        <p:spPr>
          <a:xfrm>
            <a:off x="182886" y="191730"/>
            <a:ext cx="2146676" cy="7937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5663" y="3289111"/>
            <a:ext cx="4398724" cy="25096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20" name="Shape 157"/>
          <p:cNvSpPr/>
          <p:nvPr/>
        </p:nvSpPr>
        <p:spPr>
          <a:xfrm>
            <a:off x="5089936" y="-639886"/>
            <a:ext cx="4844966" cy="4844966"/>
          </a:xfrm>
          <a:prstGeom prst="ellipse">
            <a:avLst/>
          </a:prstGeom>
          <a:solidFill>
            <a:srgbClr val="6BACE4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>
            <a:normAutofit/>
          </a:bodyPr>
          <a:lstStyle/>
          <a:p>
            <a:r>
              <a:t>  </a:t>
            </a:r>
          </a:p>
        </p:txBody>
      </p:sp>
      <p:sp>
        <p:nvSpPr>
          <p:cNvPr id="21" name="Shape 158"/>
          <p:cNvSpPr/>
          <p:nvPr/>
        </p:nvSpPr>
        <p:spPr>
          <a:xfrm>
            <a:off x="4229376" y="985515"/>
            <a:ext cx="1417514" cy="1417514"/>
          </a:xfrm>
          <a:prstGeom prst="ellipse">
            <a:avLst/>
          </a:prstGeom>
          <a:solidFill>
            <a:srgbClr val="A2AAAD">
              <a:alpha val="95000"/>
            </a:srgbClr>
          </a:solidFill>
          <a:ln w="3175">
            <a:miter lim="400000"/>
          </a:ln>
        </p:spPr>
        <p:txBody>
          <a:bodyPr lIns="19050" tIns="19050" rIns="19050" bIns="19050">
            <a:normAutofit/>
          </a:bodyPr>
          <a:lstStyle/>
          <a:p>
            <a:endParaRPr/>
          </a:p>
        </p:txBody>
      </p:sp>
      <p:sp>
        <p:nvSpPr>
          <p:cNvPr id="22" name="Shape 159"/>
          <p:cNvSpPr/>
          <p:nvPr/>
        </p:nvSpPr>
        <p:spPr>
          <a:xfrm>
            <a:off x="6950537" y="3743251"/>
            <a:ext cx="871551" cy="871551"/>
          </a:xfrm>
          <a:prstGeom prst="ellipse">
            <a:avLst/>
          </a:prstGeom>
          <a:solidFill>
            <a:srgbClr val="1C4189"/>
          </a:solidFill>
          <a:ln w="3175">
            <a:miter lim="400000"/>
          </a:ln>
        </p:spPr>
        <p:txBody>
          <a:bodyPr lIns="19050" tIns="19050" rIns="19050" bIns="19050">
            <a:normAutofit/>
          </a:bodyPr>
          <a:lstStyle/>
          <a:p>
            <a:pPr>
              <a:defRPr sz="1600" b="0">
                <a:solidFill>
                  <a:srgbClr val="30424A"/>
                </a:solidFill>
                <a:latin typeface="+mn-lt"/>
                <a:ea typeface="+mn-ea"/>
                <a:cs typeface="+mn-cs"/>
                <a:sym typeface="Calibri Light"/>
              </a:defRPr>
            </a:pPr>
            <a:endParaRPr/>
          </a:p>
        </p:txBody>
      </p:sp>
      <p:sp>
        <p:nvSpPr>
          <p:cNvPr id="23" name="Shape 66"/>
          <p:cNvSpPr>
            <a:spLocks noGrp="1"/>
          </p:cNvSpPr>
          <p:nvPr>
            <p:ph type="title"/>
          </p:nvPr>
        </p:nvSpPr>
        <p:spPr>
          <a:xfrm>
            <a:off x="855664" y="2374433"/>
            <a:ext cx="4398724" cy="9146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24" name="Group 166"/>
          <p:cNvGrpSpPr/>
          <p:nvPr/>
        </p:nvGrpSpPr>
        <p:grpSpPr>
          <a:xfrm>
            <a:off x="5760724" y="6466457"/>
            <a:ext cx="2692376" cy="272656"/>
            <a:chOff x="0" y="0"/>
            <a:chExt cx="2692375" cy="272654"/>
          </a:xfrm>
        </p:grpSpPr>
        <p:pic>
          <p:nvPicPr>
            <p:cNvPr id="25" name="Funds_Combined_logo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7532" y="1540"/>
              <a:ext cx="1934844" cy="269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UCC-LOGO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45310" cy="272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7864" y="2132856"/>
            <a:ext cx="5180112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728" y="3717032"/>
            <a:ext cx="4724531" cy="17526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848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ack page">
    <p:bg>
      <p:bgPr>
        <a:solidFill>
          <a:srgbClr val="1C4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Various-Cirlce-Patterns-1.png"/>
          <p:cNvPicPr>
            <a:picLocks noChangeAspect="1"/>
          </p:cNvPicPr>
          <p:nvPr/>
        </p:nvPicPr>
        <p:blipFill>
          <a:blip r:embed="rId2">
            <a:extLst/>
          </a:blip>
          <a:srcRect t="39906" r="13643" b="2716"/>
          <a:stretch>
            <a:fillRect/>
          </a:stretch>
        </p:blipFill>
        <p:spPr>
          <a:xfrm rot="10800000">
            <a:off x="-3561" y="5811149"/>
            <a:ext cx="1718688" cy="104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207"/>
          <p:cNvSpPr/>
          <p:nvPr userDrawn="1"/>
        </p:nvSpPr>
        <p:spPr>
          <a:xfrm>
            <a:off x="5653022" y="6145300"/>
            <a:ext cx="3644381" cy="47625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9050" tIns="19050" rIns="19050" bIns="19050">
            <a:normAutofit/>
          </a:bodyPr>
          <a:lstStyle/>
          <a:p>
            <a:pPr>
              <a:defRPr sz="1600" b="0">
                <a:solidFill>
                  <a:srgbClr val="30424A"/>
                </a:solidFill>
                <a:latin typeface="+mn-lt"/>
                <a:ea typeface="+mn-ea"/>
                <a:cs typeface="+mn-cs"/>
                <a:sym typeface="Calibri Light"/>
              </a:defRPr>
            </a:pPr>
            <a:endParaRPr/>
          </a:p>
        </p:txBody>
      </p:sp>
      <p:sp>
        <p:nvSpPr>
          <p:cNvPr id="4" name="Shape 208"/>
          <p:cNvSpPr/>
          <p:nvPr userDrawn="1"/>
        </p:nvSpPr>
        <p:spPr>
          <a:xfrm>
            <a:off x="1528063" y="3013786"/>
            <a:ext cx="2886246" cy="20317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8485" tIns="18485" rIns="18485" bIns="18485">
            <a:spAutoFit/>
          </a:bodyPr>
          <a:lstStyle/>
          <a:p>
            <a:pPr defTabSz="478631">
              <a:buNone/>
              <a:defRPr sz="1200" b="0"/>
            </a:pPr>
            <a:r>
              <a:rPr b="1" dirty="0">
                <a:solidFill>
                  <a:srgbClr val="6CACDD"/>
                </a:solidFill>
              </a:rPr>
              <a:t>Tyndall National Institute,</a:t>
            </a:r>
            <a:r>
              <a:rPr b="1" dirty="0">
                <a:solidFill>
                  <a:srgbClr val="4292DD"/>
                </a:solidFill>
              </a:rPr>
              <a:t> </a:t>
            </a:r>
          </a:p>
          <a:p>
            <a:pPr defTabSz="478631">
              <a:buNone/>
              <a:defRPr sz="1200" b="0">
                <a:solidFill>
                  <a:srgbClr val="FFFFFF"/>
                </a:solidFill>
              </a:defRPr>
            </a:pPr>
            <a:r>
              <a:rPr dirty="0"/>
              <a:t>Lee Maltings, </a:t>
            </a:r>
            <a:endParaRPr lang="en-GB" dirty="0"/>
          </a:p>
          <a:p>
            <a:pPr defTabSz="478631">
              <a:buNone/>
              <a:defRPr sz="1200" b="0">
                <a:solidFill>
                  <a:srgbClr val="FFFFFF"/>
                </a:solidFill>
              </a:defRPr>
            </a:pPr>
            <a:r>
              <a:rPr dirty="0"/>
              <a:t>Dyke Parade, </a:t>
            </a:r>
            <a:endParaRPr lang="en-GB" dirty="0"/>
          </a:p>
          <a:p>
            <a:pPr defTabSz="478631">
              <a:buNone/>
              <a:defRPr sz="1200" b="0">
                <a:solidFill>
                  <a:srgbClr val="FFFFFF"/>
                </a:solidFill>
              </a:defRPr>
            </a:pPr>
            <a:r>
              <a:rPr dirty="0"/>
              <a:t>Cork, </a:t>
            </a:r>
            <a:endParaRPr lang="en-GB" dirty="0"/>
          </a:p>
          <a:p>
            <a:pPr defTabSz="478631">
              <a:buNone/>
              <a:defRPr sz="1200" b="0">
                <a:solidFill>
                  <a:srgbClr val="FFFFFF"/>
                </a:solidFill>
              </a:defRPr>
            </a:pPr>
            <a:r>
              <a:rPr dirty="0"/>
              <a:t>Ireland.</a:t>
            </a:r>
          </a:p>
          <a:p>
            <a:pPr defTabSz="478631">
              <a:buNone/>
              <a:defRPr sz="1200" b="0">
                <a:solidFill>
                  <a:srgbClr val="FFFFFF"/>
                </a:solidFill>
              </a:defRPr>
            </a:pPr>
            <a:r>
              <a:rPr dirty="0"/>
              <a:t>T12 R5CP</a:t>
            </a:r>
          </a:p>
          <a:p>
            <a:pPr defTabSz="478631">
              <a:defRPr sz="1200" b="0"/>
            </a:pPr>
            <a:endParaRPr dirty="0"/>
          </a:p>
          <a:p>
            <a:pPr defTabSz="478631">
              <a:buNone/>
              <a:defRPr sz="1200" b="0"/>
            </a:pPr>
            <a:r>
              <a:rPr lang="en-GB" dirty="0">
                <a:solidFill>
                  <a:srgbClr val="6CACE4"/>
                </a:solidFill>
              </a:rPr>
              <a:t>t</a:t>
            </a:r>
            <a:r>
              <a:rPr b="1" dirty="0">
                <a:solidFill>
                  <a:srgbClr val="6CACE4"/>
                </a:solidFill>
              </a:rPr>
              <a:t>:</a:t>
            </a:r>
            <a:r>
              <a:rPr b="1" dirty="0">
                <a:solidFill>
                  <a:srgbClr val="4292DD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+353 21 490 4177 </a:t>
            </a:r>
          </a:p>
          <a:p>
            <a:pPr defTabSz="478631">
              <a:buNone/>
              <a:defRPr sz="1200" b="0"/>
            </a:pPr>
            <a:r>
              <a:rPr lang="en-GB" dirty="0">
                <a:solidFill>
                  <a:srgbClr val="6CACE4"/>
                </a:solidFill>
              </a:rPr>
              <a:t>e</a:t>
            </a:r>
            <a:r>
              <a:rPr b="1" dirty="0">
                <a:solidFill>
                  <a:srgbClr val="6CACE4"/>
                </a:solidFill>
              </a:rPr>
              <a:t>:</a:t>
            </a:r>
            <a:r>
              <a:rPr dirty="0"/>
              <a:t> </a:t>
            </a:r>
            <a:r>
              <a:rPr dirty="0">
                <a:solidFill>
                  <a:srgbClr val="FFFFFF"/>
                </a:solidFill>
              </a:rPr>
              <a:t>info@tyndall.ie  </a:t>
            </a:r>
          </a:p>
          <a:p>
            <a:pPr defTabSz="478631">
              <a:buNone/>
              <a:defRPr sz="1200">
                <a:solidFill>
                  <a:srgbClr val="6CACE4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hlinkClick r:id="rId3"/>
              </a:rPr>
              <a:t>tyndall.ie</a:t>
            </a:r>
          </a:p>
        </p:txBody>
      </p:sp>
      <p:pic>
        <p:nvPicPr>
          <p:cNvPr id="5" name="Tyndall-Logo-White-Large.png"/>
          <p:cNvPicPr>
            <a:picLocks noChangeAspect="1"/>
          </p:cNvPicPr>
          <p:nvPr userDrawn="1"/>
        </p:nvPicPr>
        <p:blipFill>
          <a:blip r:embed="rId4">
            <a:extLst/>
          </a:blip>
          <a:srcRect t="2253" b="2253"/>
          <a:stretch>
            <a:fillRect/>
          </a:stretch>
        </p:blipFill>
        <p:spPr>
          <a:xfrm>
            <a:off x="773436" y="1873255"/>
            <a:ext cx="2448712" cy="9054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12"/>
          <p:cNvGrpSpPr/>
          <p:nvPr userDrawn="1"/>
        </p:nvGrpSpPr>
        <p:grpSpPr>
          <a:xfrm>
            <a:off x="5760724" y="6247097"/>
            <a:ext cx="2692376" cy="272656"/>
            <a:chOff x="0" y="0"/>
            <a:chExt cx="2692375" cy="272654"/>
          </a:xfrm>
        </p:grpSpPr>
        <p:pic>
          <p:nvPicPr>
            <p:cNvPr id="7" name="Funds_Combined_logos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7532" y="1540"/>
              <a:ext cx="1934844" cy="269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UCC-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5310" cy="272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354964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arious-Cirlce-Patterns-1.png"/>
          <p:cNvPicPr>
            <a:picLocks noChangeAspect="1"/>
          </p:cNvPicPr>
          <p:nvPr/>
        </p:nvPicPr>
        <p:blipFill>
          <a:blip r:embed="rId2">
            <a:extLst/>
          </a:blip>
          <a:srcRect t="39906" r="13643" b="2716"/>
          <a:stretch>
            <a:fillRect/>
          </a:stretch>
        </p:blipFill>
        <p:spPr>
          <a:xfrm rot="10800000">
            <a:off x="-3561" y="5824797"/>
            <a:ext cx="1718688" cy="104652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55663" y="3289111"/>
            <a:ext cx="4398724" cy="25096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23" name="Shape 66"/>
          <p:cNvSpPr>
            <a:spLocks noGrp="1"/>
          </p:cNvSpPr>
          <p:nvPr>
            <p:ph type="title"/>
          </p:nvPr>
        </p:nvSpPr>
        <p:spPr>
          <a:xfrm>
            <a:off x="855664" y="2374433"/>
            <a:ext cx="4398724" cy="9146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" name="Group 166"/>
          <p:cNvGrpSpPr/>
          <p:nvPr/>
        </p:nvGrpSpPr>
        <p:grpSpPr>
          <a:xfrm>
            <a:off x="5760724" y="6466457"/>
            <a:ext cx="2692376" cy="272656"/>
            <a:chOff x="0" y="0"/>
            <a:chExt cx="2692375" cy="272654"/>
          </a:xfrm>
        </p:grpSpPr>
        <p:pic>
          <p:nvPicPr>
            <p:cNvPr id="25" name="Funds_Combined_logo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7532" y="1540"/>
              <a:ext cx="1934844" cy="269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UCC-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45310" cy="272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05550" y="-1255713"/>
            <a:ext cx="4489450" cy="45450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Tyndall-Logo-RGB.png"/>
          <p:cNvPicPr>
            <a:picLocks noChangeAspect="1"/>
          </p:cNvPicPr>
          <p:nvPr/>
        </p:nvPicPr>
        <p:blipFill>
          <a:blip r:embed="rId5">
            <a:extLst/>
          </a:blip>
          <a:srcRect t="2253" b="2253"/>
          <a:stretch>
            <a:fillRect/>
          </a:stretch>
        </p:blipFill>
        <p:spPr>
          <a:xfrm>
            <a:off x="182886" y="191730"/>
            <a:ext cx="2146676" cy="7937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81432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868361" y="1801511"/>
            <a:ext cx="3580809" cy="47656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7"/>
          <p:cNvSpPr>
            <a:spLocks noGrp="1"/>
          </p:cNvSpPr>
          <p:nvPr>
            <p:ph type="body" idx="10"/>
          </p:nvPr>
        </p:nvSpPr>
        <p:spPr>
          <a:xfrm>
            <a:off x="4735774" y="1801512"/>
            <a:ext cx="3558066" cy="4636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68363" y="900759"/>
            <a:ext cx="3581400" cy="729160"/>
          </a:xfrm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2pPr>
            <a:lvl3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3pPr>
            <a:lvl4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35513" y="900759"/>
            <a:ext cx="3557587" cy="729160"/>
          </a:xfrm>
        </p:spPr>
        <p:txBody>
          <a:bodyPr>
            <a:normAutofit/>
          </a:bodyPr>
          <a:lstStyle>
            <a:lvl1pPr marL="0" indent="0">
              <a:buNone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</a:lstStyle>
          <a:p>
            <a:pPr marL="0" marR="0" lvl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256406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Various-Cirlce-Patterns-1.png"/>
          <p:cNvPicPr>
            <a:picLocks noChangeAspect="1"/>
          </p:cNvPicPr>
          <p:nvPr/>
        </p:nvPicPr>
        <p:blipFill>
          <a:blip r:embed="rId2">
            <a:extLst/>
          </a:blip>
          <a:srcRect t="35341" r="32053" b="2716"/>
          <a:stretch>
            <a:fillRect/>
          </a:stretch>
        </p:blipFill>
        <p:spPr>
          <a:xfrm flipH="1">
            <a:off x="-9276" y="-479"/>
            <a:ext cx="1352298" cy="1129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Various-Cirlce-Patterns-2.png"/>
          <p:cNvPicPr>
            <a:picLocks noChangeAspect="1"/>
          </p:cNvPicPr>
          <p:nvPr/>
        </p:nvPicPr>
        <p:blipFill>
          <a:blip r:embed="rId3">
            <a:extLst/>
          </a:blip>
          <a:srcRect r="44030" b="42743"/>
          <a:stretch>
            <a:fillRect/>
          </a:stretch>
        </p:blipFill>
        <p:spPr>
          <a:xfrm rot="16200000" flipH="1">
            <a:off x="6581664" y="4295664"/>
            <a:ext cx="2642125" cy="24825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8363" y="2334904"/>
            <a:ext cx="7315200" cy="768350"/>
          </a:xfrm>
        </p:spPr>
        <p:txBody>
          <a:bodyPr/>
          <a:lstStyle>
            <a:lvl1pP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</a:lstStyle>
          <a:p>
            <a:pPr marL="0" marR="0" lvl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68363" y="3103563"/>
            <a:ext cx="7315200" cy="2928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Tyndall-Logo-RGB.png"/>
          <p:cNvPicPr>
            <a:picLocks noChangeAspect="1"/>
          </p:cNvPicPr>
          <p:nvPr/>
        </p:nvPicPr>
        <p:blipFill>
          <a:blip r:embed="rId4">
            <a:extLst/>
          </a:blip>
          <a:srcRect t="2253" b="2253"/>
          <a:stretch>
            <a:fillRect/>
          </a:stretch>
        </p:blipFill>
        <p:spPr>
          <a:xfrm>
            <a:off x="7648524" y="449560"/>
            <a:ext cx="1373647" cy="507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idx="13"/>
          </p:nvPr>
        </p:nvSpPr>
        <p:spPr>
          <a:xfrm>
            <a:off x="-1542813" y="-10007"/>
            <a:ext cx="12229667" cy="68779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56" name="Group 56"/>
          <p:cNvGrpSpPr/>
          <p:nvPr/>
        </p:nvGrpSpPr>
        <p:grpSpPr>
          <a:xfrm>
            <a:off x="-757697" y="-1160604"/>
            <a:ext cx="9144001" cy="13218674"/>
            <a:chOff x="0" y="0"/>
            <a:chExt cx="9144000" cy="13218672"/>
          </a:xfrm>
        </p:grpSpPr>
        <p:sp>
          <p:nvSpPr>
            <p:cNvPr id="50" name="Shape 50"/>
            <p:cNvSpPr/>
            <p:nvPr/>
          </p:nvSpPr>
          <p:spPr>
            <a:xfrm flipH="1">
              <a:off x="8373828" y="12930613"/>
              <a:ext cx="288060" cy="288060"/>
            </a:xfrm>
            <a:prstGeom prst="ellipse">
              <a:avLst/>
            </a:prstGeom>
            <a:solidFill>
              <a:srgbClr val="B2B9BB">
                <a:alpha val="9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478631">
                <a:defRPr sz="4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8242132" y="12691874"/>
              <a:ext cx="86823" cy="86824"/>
            </a:xfrm>
            <a:prstGeom prst="ellipse">
              <a:avLst/>
            </a:prstGeom>
            <a:solidFill>
              <a:srgbClr val="1C428B">
                <a:alpha val="9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478631">
                <a:defRPr sz="4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8672217" y="12499384"/>
              <a:ext cx="471783" cy="471783"/>
            </a:xfrm>
            <a:prstGeom prst="ellipse">
              <a:avLst/>
            </a:prstGeom>
            <a:solidFill>
              <a:srgbClr val="6BACE4">
                <a:alpha val="9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228600">
                <a:defRPr sz="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0" y="0"/>
              <a:ext cx="6331239" cy="6331239"/>
            </a:xfrm>
            <a:prstGeom prst="ellipse">
              <a:avLst/>
            </a:prstGeom>
            <a:solidFill>
              <a:srgbClr val="1C428B">
                <a:alpha val="9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1476146">
                <a:defRPr b="0">
                  <a:latin typeface="Avenir Heavy"/>
                  <a:ea typeface="Avenir Heavy"/>
                  <a:cs typeface="Avenir Heavy"/>
                  <a:sym typeface="Avenir Heavy"/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>
              <a:off x="5794543" y="1978969"/>
              <a:ext cx="835037" cy="835037"/>
            </a:xfrm>
            <a:prstGeom prst="ellipse">
              <a:avLst/>
            </a:prstGeom>
            <a:solidFill>
              <a:srgbClr val="B2B9BB">
                <a:alpha val="9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478631">
                <a:defRPr sz="4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flipH="1">
              <a:off x="826113" y="5286248"/>
              <a:ext cx="835037" cy="835037"/>
            </a:xfrm>
            <a:prstGeom prst="ellipse">
              <a:avLst/>
            </a:prstGeom>
            <a:solidFill>
              <a:srgbClr val="6BACE4">
                <a:alpha val="9000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defTabSz="228600">
                <a:defRPr sz="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31850" y="945753"/>
            <a:ext cx="3920208" cy="3111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58" name="Tyndall-Logo-White.png"/>
          <p:cNvPicPr>
            <a:picLocks noChangeAspect="1"/>
          </p:cNvPicPr>
          <p:nvPr/>
        </p:nvPicPr>
        <p:blipFill>
          <a:blip r:embed="rId2">
            <a:extLst/>
          </a:blip>
          <a:srcRect t="2253" b="2253"/>
          <a:stretch>
            <a:fillRect/>
          </a:stretch>
        </p:blipFill>
        <p:spPr>
          <a:xfrm>
            <a:off x="7539348" y="480144"/>
            <a:ext cx="1373647" cy="507939"/>
          </a:xfrm>
          <a:prstGeom prst="rect">
            <a:avLst/>
          </a:prstGeom>
          <a:ln w="12700">
            <a:miter lim="400000"/>
          </a:ln>
          <a:effectLst>
            <a:outerShdw blurRad="2794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4419600" y="5484812"/>
            <a:ext cx="2133600" cy="279401"/>
          </a:xfrm>
          <a:prstGeom prst="rect">
            <a:avLst/>
          </a:prstGeom>
        </p:spPr>
        <p:txBody>
          <a:bodyPr/>
          <a:lstStyle>
            <a:lvl1pPr algn="r">
              <a:defRPr sz="600" b="1">
                <a:solidFill>
                  <a:srgbClr val="5B677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Various-Cirlce-Patterns-1.png"/>
          <p:cNvPicPr>
            <a:picLocks noChangeAspect="1"/>
          </p:cNvPicPr>
          <p:nvPr/>
        </p:nvPicPr>
        <p:blipFill>
          <a:blip r:embed="rId2">
            <a:extLst/>
          </a:blip>
          <a:srcRect t="54836" r="68134"/>
          <a:stretch>
            <a:fillRect/>
          </a:stretch>
        </p:blipFill>
        <p:spPr>
          <a:xfrm rot="10800000" flipH="1">
            <a:off x="8514891" y="6032909"/>
            <a:ext cx="634202" cy="82377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8702084" y="6577429"/>
            <a:ext cx="149980" cy="1388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73479" y="1244600"/>
            <a:ext cx="3574672" cy="4763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73125" y="490538"/>
            <a:ext cx="3575050" cy="754062"/>
          </a:xfrm>
        </p:spPr>
        <p:txBody>
          <a:bodyPr>
            <a:normAutofit/>
          </a:bodyPr>
          <a:lstStyle>
            <a:lvl1pPr marL="0" indent="0">
              <a:buNone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</a:lstStyle>
          <a:p>
            <a:pPr marL="0" marR="0" lvl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11" name="Tyndall-Logo-RGB.png"/>
          <p:cNvPicPr>
            <a:picLocks noChangeAspect="1"/>
          </p:cNvPicPr>
          <p:nvPr/>
        </p:nvPicPr>
        <p:blipFill>
          <a:blip r:embed="rId3">
            <a:extLst/>
          </a:blip>
          <a:srcRect t="2253" b="2253"/>
          <a:stretch>
            <a:fillRect/>
          </a:stretch>
        </p:blipFill>
        <p:spPr>
          <a:xfrm>
            <a:off x="7648524" y="449560"/>
            <a:ext cx="1373647" cy="507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cknowledg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51502" y="454885"/>
            <a:ext cx="3220433" cy="5309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 b="0">
                <a:solidFill>
                  <a:srgbClr val="1D428A"/>
                </a:solid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r>
              <a:rPr lang="en-GB" b="1" dirty="0"/>
              <a:t>Acknowledgements</a:t>
            </a:r>
            <a:endParaRPr b="1" dirty="0"/>
          </a:p>
        </p:txBody>
      </p:sp>
      <p:pic>
        <p:nvPicPr>
          <p:cNvPr id="13" name="Various-Cirlce-Patterns-1.png"/>
          <p:cNvPicPr>
            <a:picLocks noChangeAspect="1"/>
          </p:cNvPicPr>
          <p:nvPr/>
        </p:nvPicPr>
        <p:blipFill>
          <a:blip r:embed="rId2">
            <a:extLst/>
          </a:blip>
          <a:srcRect t="39906" r="13643" b="2716"/>
          <a:stretch>
            <a:fillRect/>
          </a:stretch>
        </p:blipFill>
        <p:spPr>
          <a:xfrm rot="10800000">
            <a:off x="-3561" y="5824797"/>
            <a:ext cx="1718688" cy="1046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Tyndall-Logo-RGB.png"/>
          <p:cNvPicPr>
            <a:picLocks noChangeAspect="1"/>
          </p:cNvPicPr>
          <p:nvPr/>
        </p:nvPicPr>
        <p:blipFill>
          <a:blip r:embed="rId3">
            <a:extLst/>
          </a:blip>
          <a:srcRect t="2253" b="2253"/>
          <a:stretch>
            <a:fillRect/>
          </a:stretch>
        </p:blipFill>
        <p:spPr>
          <a:xfrm>
            <a:off x="7648524" y="449560"/>
            <a:ext cx="1373647" cy="507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yndall Logo RGB Whit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4507" y="5502499"/>
            <a:ext cx="743890" cy="27507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4419600" y="5484812"/>
            <a:ext cx="2133600" cy="279401"/>
          </a:xfrm>
          <a:prstGeom prst="rect">
            <a:avLst/>
          </a:prstGeom>
        </p:spPr>
        <p:txBody>
          <a:bodyPr/>
          <a:lstStyle>
            <a:lvl1pPr algn="r">
              <a:defRPr sz="600" b="1">
                <a:solidFill>
                  <a:srgbClr val="5B677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68363" y="274903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68361" y="1268760"/>
            <a:ext cx="7315201" cy="4861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03800" y="6574178"/>
            <a:ext cx="149981" cy="138868"/>
          </a:xfrm>
          <a:prstGeom prst="rect">
            <a:avLst/>
          </a:prstGeom>
          <a:ln w="3175">
            <a:miter lim="400000"/>
          </a:ln>
        </p:spPr>
        <p:txBody>
          <a:bodyPr wrap="none" lIns="17144" tIns="17144" rIns="17144" bIns="17144" anchor="ctr">
            <a:spAutoFit/>
          </a:bodyPr>
          <a:lstStyle>
            <a:lvl1pPr algn="ctr">
              <a:defRPr sz="800" b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Various-Cirlce-Patterns-1.png"/>
          <p:cNvPicPr>
            <a:picLocks noChangeAspect="1"/>
          </p:cNvPicPr>
          <p:nvPr/>
        </p:nvPicPr>
        <p:blipFill>
          <a:blip r:embed="rId14">
            <a:extLst/>
          </a:blip>
          <a:srcRect t="54836" r="68134"/>
          <a:stretch>
            <a:fillRect/>
          </a:stretch>
        </p:blipFill>
        <p:spPr>
          <a:xfrm rot="10800000" flipH="1">
            <a:off x="8514891" y="6046557"/>
            <a:ext cx="634202" cy="82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Tyndall-Logo-RGB.png"/>
          <p:cNvPicPr>
            <a:picLocks noChangeAspect="1"/>
          </p:cNvPicPr>
          <p:nvPr/>
        </p:nvPicPr>
        <p:blipFill>
          <a:blip r:embed="rId15">
            <a:extLst/>
          </a:blip>
          <a:srcRect t="2253" b="2253"/>
          <a:stretch>
            <a:fillRect/>
          </a:stretch>
        </p:blipFill>
        <p:spPr>
          <a:xfrm>
            <a:off x="7648524" y="435912"/>
            <a:ext cx="1373647" cy="50793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  <p:sldLayoutId id="2147483685" r:id="rId10"/>
    <p:sldLayoutId id="2147483661" r:id="rId11"/>
    <p:sldLayoutId id="2147483690" r:id="rId12"/>
  </p:sldLayoutIdLst>
  <p:transition spd="med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Calibri" panose="020F0502020204030204" pitchFamily="34" charset="0"/>
          <a:ea typeface="+mn-ea"/>
          <a:cs typeface="+mn-cs"/>
          <a:sym typeface="Calibri Light"/>
        </a:defRPr>
      </a:lvl1pPr>
      <a:lvl2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1D428A"/>
          </a:solidFill>
          <a:uFillTx/>
          <a:latin typeface="+mn-lt"/>
          <a:ea typeface="+mn-ea"/>
          <a:cs typeface="+mn-cs"/>
          <a:sym typeface="Calibri Light"/>
        </a:defRPr>
      </a:lvl9pPr>
    </p:titleStyle>
    <p:bodyStyle>
      <a:lvl1pPr marL="319314" marR="0" indent="-319314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1pPr>
      <a:lvl2pPr marL="878114" marR="0" indent="-319314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 typeface="Courier New" panose="02070309020205020404" pitchFamily="49" charset="0"/>
        <a:buChar char="o"/>
        <a:tabLst/>
        <a:defRPr sz="18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2pPr>
      <a:lvl3pPr marL="1436914" marR="0" indent="-319314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 typeface="Calibri Light" panose="020F0302020204030204" pitchFamily="34" charset="0"/>
        <a:buChar char="‐"/>
        <a:tabLst/>
        <a:defRPr sz="18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3pPr>
      <a:lvl4pPr marL="1995714" marR="0" indent="-319314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4pPr>
      <a:lvl5pPr marL="2554514" marR="0" indent="-319314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 typeface="Courier New" panose="02070309020205020404" pitchFamily="49" charset="0"/>
        <a:buChar char="o"/>
        <a:tabLst/>
        <a:defRPr sz="16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5pPr>
      <a:lvl6pPr marL="2992683" marR="0" indent="-198683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6pPr>
      <a:lvl7pPr marL="3551483" marR="0" indent="-198683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7pPr>
      <a:lvl8pPr marL="4110283" marR="0" indent="-198683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8pPr>
      <a:lvl9pPr marL="4669083" marR="0" indent="-198683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30424A"/>
          </a:solidFill>
          <a:uFillTx/>
          <a:latin typeface="+mn-lt"/>
          <a:ea typeface="+mn-ea"/>
          <a:cs typeface="+mn-cs"/>
          <a:sym typeface="Calibri Light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70" y="6459274"/>
            <a:ext cx="4398724" cy="288429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24.07.2018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141" y="2026083"/>
            <a:ext cx="5706852" cy="1944216"/>
          </a:xfrm>
        </p:spPr>
        <p:txBody>
          <a:bodyPr>
            <a:noAutofit/>
          </a:bodyPr>
          <a:lstStyle/>
          <a:p>
            <a:pPr algn="ctr"/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Investigating the difference in nucleation during Si-based ALD</a:t>
            </a:r>
            <a:br>
              <a:rPr lang="en-IE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on different surfaces (Si, </a:t>
            </a:r>
            <a:r>
              <a:rPr lang="en-IE" sz="2400" dirty="0" err="1">
                <a:solidFill>
                  <a:schemeClr val="tx2">
                    <a:lumMod val="50000"/>
                  </a:schemeClr>
                </a:solidFill>
              </a:rPr>
              <a:t>SiC</a:t>
            </a: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, SiO</a:t>
            </a:r>
            <a:r>
              <a:rPr lang="en-IE" sz="2400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IE" sz="2400" dirty="0" err="1">
                <a:solidFill>
                  <a:schemeClr val="tx2">
                    <a:lumMod val="50000"/>
                  </a:schemeClr>
                </a:solidFill>
              </a:rPr>
              <a:t>SiN</a:t>
            </a:r>
            <a:r>
              <a:rPr lang="en-IE" sz="2400" baseline="-25000" dirty="0" err="1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br>
              <a:rPr lang="en-IE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for future area-selective deposition (AS-ALD)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clean_room_long view.jpg"/>
          <p:cNvPicPr>
            <a:picLocks noChangeAspect="1"/>
          </p:cNvPicPr>
          <p:nvPr/>
        </p:nvPicPr>
        <p:blipFill>
          <a:blip r:embed="rId3">
            <a:extLst/>
          </a:blip>
          <a:srcRect l="12229" t="15632" r="32020" b="575"/>
          <a:stretch>
            <a:fillRect/>
          </a:stretch>
        </p:blipFill>
        <p:spPr>
          <a:xfrm>
            <a:off x="5627290" y="-922627"/>
            <a:ext cx="4844881" cy="4844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</p:spPr>
      </p:pic>
      <p:sp>
        <p:nvSpPr>
          <p:cNvPr id="8" name="Shape 162"/>
          <p:cNvSpPr/>
          <p:nvPr/>
        </p:nvSpPr>
        <p:spPr>
          <a:xfrm>
            <a:off x="4918533" y="204638"/>
            <a:ext cx="1417514" cy="1417514"/>
          </a:xfrm>
          <a:prstGeom prst="ellipse">
            <a:avLst/>
          </a:prstGeom>
          <a:solidFill>
            <a:srgbClr val="A2AAAD">
              <a:alpha val="95000"/>
            </a:srgbClr>
          </a:solidFill>
          <a:ln w="3175">
            <a:miter lim="400000"/>
          </a:ln>
        </p:spPr>
        <p:txBody>
          <a:bodyPr lIns="19050" tIns="19050" rIns="19050" bIns="19050">
            <a:normAutofit/>
          </a:bodyPr>
          <a:lstStyle/>
          <a:p>
            <a:endParaRPr/>
          </a:p>
        </p:txBody>
      </p:sp>
      <p:sp>
        <p:nvSpPr>
          <p:cNvPr id="9" name="Shape 163"/>
          <p:cNvSpPr/>
          <p:nvPr/>
        </p:nvSpPr>
        <p:spPr>
          <a:xfrm>
            <a:off x="7487891" y="3460510"/>
            <a:ext cx="871551" cy="871550"/>
          </a:xfrm>
          <a:prstGeom prst="ellipse">
            <a:avLst/>
          </a:prstGeom>
          <a:solidFill>
            <a:srgbClr val="1C4189"/>
          </a:solidFill>
          <a:ln w="3175">
            <a:miter lim="400000"/>
          </a:ln>
        </p:spPr>
        <p:txBody>
          <a:bodyPr lIns="19050" tIns="19050" rIns="19050" bIns="19050">
            <a:normAutofit/>
          </a:bodyPr>
          <a:lstStyle/>
          <a:p>
            <a:pPr>
              <a:defRPr sz="1600" b="0">
                <a:solidFill>
                  <a:srgbClr val="30424A"/>
                </a:solidFill>
                <a:latin typeface="+mn-lt"/>
                <a:ea typeface="+mn-ea"/>
                <a:cs typeface="+mn-cs"/>
                <a:sym typeface="Calibri Light"/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77" y="260287"/>
            <a:ext cx="1868490" cy="636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314" y="4517275"/>
            <a:ext cx="2216704" cy="55320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82" y="5070477"/>
            <a:ext cx="983890" cy="73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3141" y="4488476"/>
            <a:ext cx="7056784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A. Filatova</a:t>
            </a:r>
            <a:r>
              <a:rPr lang="en-IE" sz="1600" baseline="30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*a</a:t>
            </a: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</a:t>
            </a:r>
            <a:r>
              <a:rPr lang="en-IE" sz="1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Mameli</a:t>
            </a:r>
            <a:r>
              <a:rPr lang="en-IE" sz="1600" baseline="300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J. M. </a:t>
            </a:r>
            <a:r>
              <a:rPr lang="en-IE" sz="1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Mackus</a:t>
            </a:r>
            <a:r>
              <a:rPr lang="en-IE" sz="1600" baseline="300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 </a:t>
            </a:r>
            <a:r>
              <a:rPr lang="en-IE" sz="1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Roozeboom</a:t>
            </a:r>
            <a:r>
              <a:rPr lang="en-IE" sz="1600" baseline="300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IE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W.M.M. </a:t>
            </a:r>
            <a:r>
              <a:rPr lang="en-IE" sz="1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Kessels</a:t>
            </a:r>
            <a:r>
              <a:rPr lang="en-IE" sz="1600" baseline="300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D. </a:t>
            </a:r>
            <a:r>
              <a:rPr lang="en-IE" sz="1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Hausmann</a:t>
            </a:r>
            <a:r>
              <a:rPr lang="en-IE" sz="1600" baseline="300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IE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S.D. </a:t>
            </a:r>
            <a:r>
              <a:rPr lang="en-IE" sz="16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Elliott</a:t>
            </a:r>
            <a:r>
              <a:rPr lang="en-IE" sz="1600" baseline="300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a,d</a:t>
            </a:r>
            <a:endParaRPr lang="en-IE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637" y="4774774"/>
            <a:ext cx="5526360" cy="16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IE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IE" sz="1400" i="1" baseline="30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IE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Tyndall National Institute, University College Cork, Ireland</a:t>
            </a:r>
            <a:endParaRPr lang="en-IE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IE" sz="1400" i="1" baseline="30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n-IE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Eindhoven University of Technology, The Netherlands</a:t>
            </a:r>
            <a:endParaRPr lang="en-IE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IE" sz="1400" i="1" baseline="30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IE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Lam Research Corporation, USA</a:t>
            </a:r>
            <a:endParaRPr lang="en-IE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IE" sz="1400" i="1" baseline="30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IE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currently at Schrödinger </a:t>
            </a:r>
            <a:r>
              <a:rPr lang="en-IE" sz="1400" i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</a:t>
            </a:r>
            <a:r>
              <a:rPr lang="en-IE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Ireland</a:t>
            </a:r>
            <a:endParaRPr lang="en-IE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803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2363" y="152811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Investigating area-selective ALD </a:t>
            </a:r>
          </a:p>
          <a:p>
            <a:pPr lvl="0"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of Si-based materials</a:t>
            </a:r>
            <a:endParaRPr lang="en-US" sz="300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sym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8516" y="4021481"/>
            <a:ext cx="1872209" cy="3416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800" dirty="0">
                <a:solidFill>
                  <a:srgbClr val="FFFFFF"/>
                </a:solidFill>
              </a:rPr>
              <a:t>α</a:t>
            </a:r>
            <a:r>
              <a:rPr lang="en-IE" sz="1800" dirty="0">
                <a:solidFill>
                  <a:srgbClr val="FFFFFF"/>
                </a:solidFill>
              </a:rPr>
              <a:t>-quartz-</a:t>
            </a:r>
            <a:r>
              <a:rPr lang="en-IE" sz="1800" b="0" dirty="0">
                <a:solidFill>
                  <a:srgbClr val="FFFFFF"/>
                </a:solidFill>
              </a:rPr>
              <a:t>SiO</a:t>
            </a:r>
            <a:r>
              <a:rPr lang="en-IE" sz="1800" b="0" baseline="-25000" dirty="0">
                <a:solidFill>
                  <a:srgbClr val="FFFFFF"/>
                </a:solidFill>
              </a:rPr>
              <a:t>2</a:t>
            </a:r>
            <a:r>
              <a:rPr lang="en-IE" sz="1800" b="0" dirty="0">
                <a:solidFill>
                  <a:srgbClr val="FFFFFF"/>
                </a:solidFill>
              </a:rPr>
              <a:t>:OH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5026" y="4433065"/>
            <a:ext cx="1189749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0 0 1) 1X2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16" y="4774697"/>
            <a:ext cx="1646481" cy="15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58" y="4755580"/>
            <a:ext cx="1067479" cy="15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16" y="4755580"/>
            <a:ext cx="1436106" cy="15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384" y="4021481"/>
            <a:ext cx="1872208" cy="3416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800" b="0" dirty="0">
                <a:solidFill>
                  <a:srgbClr val="FFFFFF"/>
                </a:solidFill>
              </a:rPr>
              <a:t>β</a:t>
            </a:r>
            <a:r>
              <a:rPr lang="en-IE" sz="1800" dirty="0">
                <a:solidFill>
                  <a:srgbClr val="FFFFFF"/>
                </a:solidFill>
              </a:rPr>
              <a:t>-</a:t>
            </a:r>
            <a:r>
              <a:rPr lang="en-IE" sz="1800" b="0" dirty="0">
                <a:solidFill>
                  <a:srgbClr val="FFFFFF"/>
                </a:solidFill>
              </a:rPr>
              <a:t>3C-SiC:H</a:t>
            </a:r>
            <a:endParaRPr lang="en-IE" sz="1800" b="0" baseline="-25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2251" y="4021481"/>
            <a:ext cx="1872209" cy="341632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800" b="0" dirty="0" err="1">
                <a:solidFill>
                  <a:srgbClr val="FFFFFF"/>
                </a:solidFill>
              </a:rPr>
              <a:t>Si:H</a:t>
            </a:r>
            <a:endParaRPr lang="en-IE" sz="2000" b="0" baseline="-25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7274" y="4433065"/>
            <a:ext cx="782587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0 1 1)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3326" y="4433065"/>
            <a:ext cx="782587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0 0 1)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1962" y="1119705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sz="2000" dirty="0">
                <a:solidFill>
                  <a:schemeClr val="tx2">
                    <a:lumMod val="50000"/>
                  </a:schemeClr>
                </a:solidFill>
              </a:rPr>
              <a:t>Precursors: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0562" y="3081591"/>
            <a:ext cx="637354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DSBAS</a:t>
            </a:r>
            <a:endParaRPr kumimoji="0" lang="en-IE" sz="1800" b="0" i="0" u="none" strike="noStrike" cap="none" spc="0" normalizeH="0" baseline="-2500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02103" y="3307694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sz="2000" dirty="0">
                <a:solidFill>
                  <a:schemeClr val="tx2">
                    <a:lumMod val="50000"/>
                  </a:schemeClr>
                </a:solidFill>
              </a:rPr>
              <a:t>Surfaces: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15" y="2078669"/>
            <a:ext cx="977015" cy="989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232" y="2057963"/>
            <a:ext cx="1121497" cy="995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8436" y="2043831"/>
            <a:ext cx="987463" cy="10406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490" y="2057964"/>
            <a:ext cx="709906" cy="736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223" y="2006882"/>
            <a:ext cx="822589" cy="8301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99592" y="3027730"/>
            <a:ext cx="77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DIPAS</a:t>
            </a:r>
            <a:endParaRPr lang="en-IE" sz="2000" dirty="0"/>
          </a:p>
        </p:txBody>
      </p:sp>
      <p:sp>
        <p:nvSpPr>
          <p:cNvPr id="25" name="Rectangle 24"/>
          <p:cNvSpPr/>
          <p:nvPr/>
        </p:nvSpPr>
        <p:spPr>
          <a:xfrm>
            <a:off x="4306000" y="2996952"/>
            <a:ext cx="834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BTBAS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5591" y="302773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SiCl</a:t>
            </a:r>
            <a:r>
              <a:rPr lang="en-IE" sz="2000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4</a:t>
            </a:r>
            <a:endParaRPr lang="en-IE" dirty="0"/>
          </a:p>
        </p:txBody>
      </p:sp>
      <p:sp>
        <p:nvSpPr>
          <p:cNvPr id="27" name="Rectangle 26"/>
          <p:cNvSpPr/>
          <p:nvPr/>
        </p:nvSpPr>
        <p:spPr>
          <a:xfrm>
            <a:off x="7647643" y="302773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SiBr</a:t>
            </a:r>
            <a:r>
              <a:rPr lang="en-IE" sz="2000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4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8676456" y="6437947"/>
            <a:ext cx="168316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577" y="6520725"/>
            <a:ext cx="5205720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“Slab” – surface model (periodic in x and y, vacuum in z)</a:t>
            </a:r>
            <a:endParaRPr lang="en-IE" sz="2000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33141" y="4738466"/>
            <a:ext cx="907749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Side view</a:t>
            </a:r>
            <a:endParaRPr lang="en-IE" sz="2000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56431" y="1621448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2000" dirty="0" err="1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Aminosilanes</a:t>
            </a:r>
            <a:endParaRPr lang="en-IE" sz="2000" dirty="0"/>
          </a:p>
        </p:txBody>
      </p:sp>
      <p:sp>
        <p:nvSpPr>
          <p:cNvPr id="32" name="Rectangle 31"/>
          <p:cNvSpPr/>
          <p:nvPr/>
        </p:nvSpPr>
        <p:spPr>
          <a:xfrm>
            <a:off x="6825472" y="1621448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Halides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165700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363" y="274903"/>
            <a:ext cx="6310360" cy="768152"/>
          </a:xfrm>
        </p:spPr>
        <p:txBody>
          <a:bodyPr>
            <a:noAutofit/>
          </a:bodyPr>
          <a:lstStyle/>
          <a:p>
            <a:r>
              <a:rPr lang="en-IE" sz="2900" dirty="0">
                <a:solidFill>
                  <a:schemeClr val="tx2">
                    <a:lumMod val="50000"/>
                  </a:schemeClr>
                </a:solidFill>
              </a:rPr>
              <a:t>DFT results</a:t>
            </a:r>
            <a:br>
              <a:rPr lang="en-IE" sz="29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900" dirty="0">
                <a:solidFill>
                  <a:schemeClr val="tx2">
                    <a:lumMod val="50000"/>
                  </a:schemeClr>
                </a:solidFill>
              </a:rPr>
              <a:t>First precursor adsorption step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35934"/>
              </p:ext>
            </p:extLst>
          </p:nvPr>
        </p:nvGraphicFramePr>
        <p:xfrm>
          <a:off x="967273" y="2093898"/>
          <a:ext cx="4078764" cy="1910017"/>
        </p:xfrm>
        <a:graphic>
          <a:graphicData uri="http://schemas.openxmlformats.org/drawingml/2006/table">
            <a:tbl>
              <a:tblPr/>
              <a:tblGrid>
                <a:gridCol w="100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328">
                <a:tc rowSpan="2">
                  <a:txBody>
                    <a:bodyPr/>
                    <a:lstStyle/>
                    <a:p>
                      <a:pPr marL="0" marR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Precursors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1275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400" b="0" i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, eV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kern="1200" baseline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45">
                <a:tc vMerge="1"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kern="12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Si:H</a:t>
                      </a:r>
                      <a:endParaRPr lang="en-US" sz="1400" b="0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77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kern="1200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SiC:H</a:t>
                      </a:r>
                      <a:endParaRPr lang="en-US" sz="1400" b="0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SiO</a:t>
                      </a:r>
                      <a:r>
                        <a:rPr lang="en-US" sz="1400" b="0" kern="1200" baseline="-250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kern="1200" baseline="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:OH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95"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DIPAS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-0.19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95"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DSBAS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-0.21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95"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BDEAS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-0.01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-0.18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695"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SiCl</a:t>
                      </a:r>
                      <a:r>
                        <a:rPr lang="en-US" sz="1400" b="0" i="0" u="none" strike="noStrike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04"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SiBr</a:t>
                      </a:r>
                      <a:r>
                        <a:rPr lang="en-US" sz="1400" b="0" i="0" u="none" strike="noStrike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ctr" defTabSz="41275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725552" y="3764015"/>
            <a:ext cx="7915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BDEAS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40" y="1798616"/>
            <a:ext cx="71327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DIPAS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7102" y="2837638"/>
            <a:ext cx="78354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DSBAS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6448" y="1708811"/>
            <a:ext cx="109292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at </a:t>
            </a:r>
            <a:r>
              <a:rPr lang="en-IE" sz="1800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T</a:t>
            </a:r>
            <a:r>
              <a:rPr lang="en-IE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= 0 K </a:t>
            </a:r>
            <a:endParaRPr lang="en-IE" sz="1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9821" y="4120614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sz="2000" dirty="0" err="1">
                <a:solidFill>
                  <a:schemeClr val="tx2">
                    <a:lumMod val="50000"/>
                  </a:schemeClr>
                </a:solidFill>
              </a:rPr>
              <a:t>Aminosilane</a:t>
            </a:r>
            <a:r>
              <a:rPr lang="en-IE" sz="2000" dirty="0">
                <a:solidFill>
                  <a:schemeClr val="tx2">
                    <a:lumMod val="50000"/>
                  </a:schemeClr>
                </a:solidFill>
              </a:rPr>
              <a:t> precursors: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5492" y="5397152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sz="2000" dirty="0">
                <a:solidFill>
                  <a:schemeClr val="tx2">
                    <a:lumMod val="50000"/>
                  </a:schemeClr>
                </a:solidFill>
              </a:rPr>
              <a:t>Halide precursors: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2674" t="55129"/>
          <a:stretch/>
        </p:blipFill>
        <p:spPr>
          <a:xfrm>
            <a:off x="5672665" y="4719891"/>
            <a:ext cx="333730" cy="3333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-1106" b="57093"/>
          <a:stretch/>
        </p:blipFill>
        <p:spPr>
          <a:xfrm>
            <a:off x="4414843" y="4772067"/>
            <a:ext cx="346694" cy="3187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-1106" b="57093"/>
          <a:stretch/>
        </p:blipFill>
        <p:spPr>
          <a:xfrm>
            <a:off x="3157021" y="4789419"/>
            <a:ext cx="346694" cy="318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-1106" b="57093"/>
          <a:stretch/>
        </p:blipFill>
        <p:spPr>
          <a:xfrm>
            <a:off x="3157021" y="5919587"/>
            <a:ext cx="346694" cy="3187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-1106" b="57093"/>
          <a:stretch/>
        </p:blipFill>
        <p:spPr>
          <a:xfrm>
            <a:off x="4414843" y="5933436"/>
            <a:ext cx="346694" cy="3187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-1106" b="57093"/>
          <a:stretch/>
        </p:blipFill>
        <p:spPr>
          <a:xfrm>
            <a:off x="5634560" y="5941576"/>
            <a:ext cx="346694" cy="3187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2153" y="2862825"/>
            <a:ext cx="1073884" cy="677876"/>
          </a:xfrm>
          <a:prstGeom prst="rect">
            <a:avLst/>
          </a:prstGeom>
          <a:noFill/>
          <a:ln w="38100" cap="flat">
            <a:solidFill>
              <a:schemeClr val="bg2">
                <a:lumMod val="2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477" y="1654107"/>
            <a:ext cx="812915" cy="8229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368" y="3584240"/>
            <a:ext cx="875695" cy="7774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634" y="2661323"/>
            <a:ext cx="790758" cy="8333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76456" y="6437947"/>
            <a:ext cx="168316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000" dirty="0">
                <a:solidFill>
                  <a:srgbClr val="FFFFFF"/>
                </a:solidFill>
                <a:latin typeface="Calibri Light" panose="020F0302020204030204" pitchFamily="34" charset="0"/>
                <a:sym typeface="Calibri"/>
              </a:rPr>
              <a:t>9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8532" y="5110920"/>
            <a:ext cx="1078751" cy="2862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>
                <a:solidFill>
                  <a:srgbClr val="FFFFFF"/>
                </a:solidFill>
              </a:rPr>
              <a:t>SiO</a:t>
            </a:r>
            <a:r>
              <a:rPr lang="en-IE" sz="1400" b="0" baseline="-25000" dirty="0">
                <a:solidFill>
                  <a:srgbClr val="FFFFFF"/>
                </a:solidFill>
              </a:rPr>
              <a:t>2</a:t>
            </a:r>
            <a:endParaRPr lang="en-IE" sz="1400" b="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8293" y="5110920"/>
            <a:ext cx="1078751" cy="2862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 err="1">
                <a:solidFill>
                  <a:srgbClr val="FFFFFF"/>
                </a:solidFill>
              </a:rPr>
              <a:t>SiC</a:t>
            </a:r>
            <a:endParaRPr lang="en-IE" sz="1400" b="0" baseline="-250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90993" y="5110920"/>
            <a:ext cx="1078751" cy="286232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>
                <a:solidFill>
                  <a:srgbClr val="FFFFFF"/>
                </a:solidFill>
              </a:rPr>
              <a:t>Si</a:t>
            </a:r>
            <a:endParaRPr lang="en-IE" sz="2000" b="0" baseline="-250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8532" y="6252214"/>
            <a:ext cx="1078751" cy="2862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>
                <a:solidFill>
                  <a:srgbClr val="FFFFFF"/>
                </a:solidFill>
              </a:rPr>
              <a:t>SiO</a:t>
            </a:r>
            <a:r>
              <a:rPr lang="en-IE" sz="1400" b="0" baseline="-25000" dirty="0">
                <a:solidFill>
                  <a:srgbClr val="FFFFFF"/>
                </a:solidFill>
              </a:rPr>
              <a:t>2</a:t>
            </a:r>
            <a:endParaRPr lang="en-IE" sz="1400" b="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8293" y="6252214"/>
            <a:ext cx="1078751" cy="2862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 err="1">
                <a:solidFill>
                  <a:srgbClr val="FFFFFF"/>
                </a:solidFill>
              </a:rPr>
              <a:t>SiC</a:t>
            </a:r>
            <a:endParaRPr lang="en-IE" sz="1400" b="0" baseline="-250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87242" y="6252214"/>
            <a:ext cx="1078751" cy="286232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>
                <a:solidFill>
                  <a:srgbClr val="FFFFFF"/>
                </a:solidFill>
              </a:rPr>
              <a:t>Si</a:t>
            </a:r>
            <a:endParaRPr lang="en-IE" sz="2000" b="0" baseline="-2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82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7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7904" y="476672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7500"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kern="0" dirty="0">
                <a:solidFill>
                  <a:srgbClr val="5B6770">
                    <a:lumMod val="50000"/>
                  </a:srgbClr>
                </a:solidFill>
              </a:rPr>
              <a:t>ALD experiment </a:t>
            </a:r>
            <a:r>
              <a:rPr lang="en-IE" kern="0" dirty="0" err="1">
                <a:solidFill>
                  <a:srgbClr val="5B6770">
                    <a:lumMod val="50000"/>
                  </a:srgbClr>
                </a:solidFill>
                <a:sym typeface="Calibri"/>
              </a:rPr>
              <a:t>SiN</a:t>
            </a:r>
            <a:r>
              <a:rPr lang="en-IE" kern="0" baseline="-25000" dirty="0" err="1">
                <a:solidFill>
                  <a:srgbClr val="5B6770">
                    <a:lumMod val="50000"/>
                  </a:srgbClr>
                </a:solidFill>
                <a:sym typeface="Calibri"/>
              </a:rPr>
              <a:t>x</a:t>
            </a:r>
            <a:r>
              <a:rPr lang="en-IE" kern="0" dirty="0">
                <a:solidFill>
                  <a:srgbClr val="5B6770">
                    <a:lumMod val="50000"/>
                  </a:srgbClr>
                </a:solidFill>
                <a:sym typeface="Calibri"/>
              </a:rPr>
              <a:t> PEALD</a:t>
            </a:r>
            <a:r>
              <a:rPr lang="en-IE" kern="0" dirty="0">
                <a:solidFill>
                  <a:srgbClr val="5B6770">
                    <a:lumMod val="50000"/>
                  </a:srgbClr>
                </a:solidFill>
              </a:rPr>
              <a:t> </a:t>
            </a:r>
          </a:p>
          <a:p>
            <a:pPr fontAlgn="auto"/>
            <a:endParaRPr lang="en-IE" kern="0" dirty="0">
              <a:solidFill>
                <a:srgbClr val="5B6770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31159"/>
            <a:ext cx="2127991" cy="4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090637" cy="8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1162" y="6185144"/>
            <a:ext cx="1965987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E" sz="2000" dirty="0" err="1">
                <a:solidFill>
                  <a:srgbClr val="EAEAEA">
                    <a:lumMod val="25000"/>
                  </a:srgbClr>
                </a:solidFill>
                <a:latin typeface="Calibri Light" panose="020F0302020204030204" pitchFamily="34" charset="0"/>
                <a:sym typeface="Calibri"/>
              </a:rPr>
              <a:t>Dr.</a:t>
            </a:r>
            <a:r>
              <a:rPr lang="en-IE" sz="2000" dirty="0">
                <a:solidFill>
                  <a:srgbClr val="EAEAEA">
                    <a:lumMod val="25000"/>
                  </a:srgbClr>
                </a:solidFill>
                <a:latin typeface="Calibri Light" panose="020F0302020204030204" pitchFamily="34" charset="0"/>
                <a:sym typeface="Calibri"/>
              </a:rPr>
              <a:t> Alfredo </a:t>
            </a:r>
            <a:r>
              <a:rPr lang="en-IE" sz="2000" dirty="0" err="1">
                <a:solidFill>
                  <a:srgbClr val="EAEAEA">
                    <a:lumMod val="25000"/>
                  </a:srgbClr>
                </a:solidFill>
                <a:latin typeface="Calibri Light" panose="020F0302020204030204" pitchFamily="34" charset="0"/>
                <a:sym typeface="Calibri"/>
              </a:rPr>
              <a:t>Mameli</a:t>
            </a:r>
            <a:endParaRPr lang="en-IE" sz="2000" dirty="0">
              <a:solidFill>
                <a:srgbClr val="EAEAEA">
                  <a:lumMod val="25000"/>
                </a:srgbClr>
              </a:solidFill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2" y="1124744"/>
            <a:ext cx="3218114" cy="4548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8024" y="2812222"/>
            <a:ext cx="3308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Precursor: DSBAS</a:t>
            </a:r>
          </a:p>
          <a:p>
            <a:pPr marL="457200" indent="-457200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N</a:t>
            </a:r>
            <a:r>
              <a:rPr lang="en-IE" baseline="-25000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2</a:t>
            </a:r>
            <a:r>
              <a:rPr lang="en-IE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 plasma</a:t>
            </a:r>
          </a:p>
          <a:p>
            <a:pPr marL="457200" indent="-457200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150 </a:t>
            </a:r>
            <a:r>
              <a:rPr lang="en-IE" baseline="30000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O</a:t>
            </a:r>
            <a:r>
              <a:rPr lang="en-IE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C</a:t>
            </a:r>
          </a:p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dirty="0">
              <a:solidFill>
                <a:srgbClr val="5B6770">
                  <a:lumMod val="50000"/>
                </a:srgbClr>
              </a:solidFill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487" y="2601372"/>
            <a:ext cx="987463" cy="1040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1558" y="5423273"/>
            <a:ext cx="424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 err="1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Flexal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 Light" panose="020F0302020204030204" pitchFamily="34" charset="0"/>
                <a:sym typeface="Calibri"/>
              </a:rPr>
              <a:t> system, Oxford Instruments</a:t>
            </a:r>
          </a:p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dirty="0">
              <a:solidFill>
                <a:srgbClr val="5B6770">
                  <a:lumMod val="50000"/>
                </a:srgbClr>
              </a:solidFill>
              <a:latin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9685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7904" y="476672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7500"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kern="0" dirty="0">
                <a:solidFill>
                  <a:schemeClr val="tx2">
                    <a:lumMod val="50000"/>
                  </a:schemeClr>
                </a:solidFill>
              </a:rPr>
              <a:t>ALD experiment </a:t>
            </a:r>
            <a:r>
              <a:rPr lang="en-IE" kern="0" dirty="0" err="1">
                <a:solidFill>
                  <a:schemeClr val="tx2">
                    <a:lumMod val="50000"/>
                  </a:schemeClr>
                </a:solidFill>
                <a:sym typeface="Calibri"/>
              </a:rPr>
              <a:t>SiN</a:t>
            </a:r>
            <a:r>
              <a:rPr lang="en-IE" kern="0" baseline="-25000" dirty="0" err="1">
                <a:solidFill>
                  <a:schemeClr val="tx2">
                    <a:lumMod val="50000"/>
                  </a:schemeClr>
                </a:solidFill>
                <a:sym typeface="Calibri"/>
              </a:rPr>
              <a:t>x</a:t>
            </a: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 PEALD</a:t>
            </a:r>
            <a:r>
              <a:rPr lang="en-IE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/>
            <a:endParaRPr lang="en-IE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96" y="19496"/>
            <a:ext cx="2127991" cy="4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05" y="511716"/>
            <a:ext cx="1090637" cy="8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59991" y="5268622"/>
            <a:ext cx="222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HF last c – Si:H </a:t>
            </a:r>
          </a:p>
          <a:p>
            <a:pPr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(HF 4 min on Si wafer)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6601" y="5268622"/>
            <a:ext cx="264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c - Si:OH</a:t>
            </a:r>
          </a:p>
          <a:p>
            <a:pPr algn="ctr"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(native oxide on Si wafer)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3958" y="2257940"/>
            <a:ext cx="1872209" cy="3416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800" dirty="0">
                <a:solidFill>
                  <a:srgbClr val="FFFFFF"/>
                </a:solidFill>
              </a:rPr>
              <a:t>α</a:t>
            </a:r>
            <a:r>
              <a:rPr lang="en-IE" sz="1800" dirty="0">
                <a:solidFill>
                  <a:srgbClr val="FFFFFF"/>
                </a:solidFill>
              </a:rPr>
              <a:t>-quartz-</a:t>
            </a:r>
            <a:r>
              <a:rPr lang="en-IE" sz="1800" b="0" dirty="0">
                <a:solidFill>
                  <a:srgbClr val="FFFFFF"/>
                </a:solidFill>
              </a:rPr>
              <a:t>SiO</a:t>
            </a:r>
            <a:r>
              <a:rPr lang="en-IE" sz="1800" b="0" baseline="-25000" dirty="0">
                <a:solidFill>
                  <a:srgbClr val="FFFFFF"/>
                </a:solidFill>
              </a:rPr>
              <a:t>2</a:t>
            </a:r>
            <a:r>
              <a:rPr lang="en-IE" sz="1800" b="0" dirty="0">
                <a:solidFill>
                  <a:srgbClr val="FFFFFF"/>
                </a:solidFill>
              </a:rPr>
              <a:t>:OH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08591" y="2669524"/>
            <a:ext cx="1189749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0 0 1) 1X2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81" y="3011156"/>
            <a:ext cx="1646481" cy="15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76" y="2992039"/>
            <a:ext cx="1067479" cy="15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8" y="3013901"/>
            <a:ext cx="1436106" cy="15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48202" y="2257940"/>
            <a:ext cx="1872208" cy="3416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800" b="0" dirty="0">
                <a:solidFill>
                  <a:srgbClr val="FFFFFF"/>
                </a:solidFill>
              </a:rPr>
              <a:t>β</a:t>
            </a:r>
            <a:r>
              <a:rPr lang="en-IE" sz="1800" dirty="0">
                <a:solidFill>
                  <a:srgbClr val="FFFFFF"/>
                </a:solidFill>
              </a:rPr>
              <a:t>-</a:t>
            </a:r>
            <a:r>
              <a:rPr lang="en-IE" sz="1800" b="0" dirty="0">
                <a:solidFill>
                  <a:srgbClr val="FFFFFF"/>
                </a:solidFill>
              </a:rPr>
              <a:t>3C-SiC:H</a:t>
            </a:r>
            <a:endParaRPr lang="en-IE" sz="1800" b="0" baseline="-250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5816" y="2257940"/>
            <a:ext cx="1872209" cy="341632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800" b="0" dirty="0" err="1">
                <a:solidFill>
                  <a:srgbClr val="FFFFFF"/>
                </a:solidFill>
              </a:rPr>
              <a:t>Si:H</a:t>
            </a:r>
            <a:endParaRPr lang="en-IE" sz="2000" b="0" baseline="-25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90092" y="2669524"/>
            <a:ext cx="782587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0 1 1)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98768" y="2669524"/>
            <a:ext cx="782587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0 0 1)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50210" y="1346393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Surfaces: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679815" y="4650371"/>
            <a:ext cx="1" cy="378448"/>
          </a:xfrm>
          <a:prstGeom prst="straightConnector1">
            <a:avLst/>
          </a:prstGeom>
          <a:noFill/>
          <a:ln w="3175" cap="flat">
            <a:solidFill>
              <a:schemeClr val="tx2">
                <a:lumMod val="50000"/>
              </a:schemeClr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/>
          <p:cNvSpPr txBox="1"/>
          <p:nvPr/>
        </p:nvSpPr>
        <p:spPr>
          <a:xfrm>
            <a:off x="4146076" y="5268622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H</a:t>
            </a:r>
            <a:r>
              <a:rPr lang="nl-NL" sz="1800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2 </a:t>
            </a: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plasma</a:t>
            </a:r>
          </a:p>
          <a:p>
            <a:pPr>
              <a:buNone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SiC wafer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421648" y="4692687"/>
            <a:ext cx="1" cy="378448"/>
          </a:xfrm>
          <a:prstGeom prst="straightConnector1">
            <a:avLst/>
          </a:prstGeom>
          <a:noFill/>
          <a:ln w="3175" cap="flat">
            <a:solidFill>
              <a:schemeClr val="tx2">
                <a:lumMod val="50000"/>
              </a:schemeClr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 flipH="1">
            <a:off x="6890060" y="4692687"/>
            <a:ext cx="1" cy="378448"/>
          </a:xfrm>
          <a:prstGeom prst="straightConnector1">
            <a:avLst/>
          </a:prstGeom>
          <a:noFill/>
          <a:ln w="3175" cap="flat">
            <a:solidFill>
              <a:schemeClr val="tx2">
                <a:lumMod val="50000"/>
              </a:schemeClr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8604448" y="6437947"/>
            <a:ext cx="298159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170212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2"/>
          <a:stretch/>
        </p:blipFill>
        <p:spPr>
          <a:xfrm>
            <a:off x="651099" y="1912200"/>
            <a:ext cx="5401067" cy="14447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3"/>
          <a:stretch/>
        </p:blipFill>
        <p:spPr>
          <a:xfrm>
            <a:off x="2529088" y="4602859"/>
            <a:ext cx="5401067" cy="1703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0964" y="3404307"/>
            <a:ext cx="1399381" cy="792088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203" y="2178517"/>
            <a:ext cx="183582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203" y="1766269"/>
            <a:ext cx="1441805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1 DSBAS dose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3267" y="2239586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5399" y="3993952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9531" y="2048667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1601" y="4226225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4560" y="4213148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0625" y="3542063"/>
            <a:ext cx="247947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8619" y="3578501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9584" y="4613266"/>
            <a:ext cx="2344911" cy="396183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4562" y="4822055"/>
            <a:ext cx="929598" cy="396183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99102" y="3536331"/>
            <a:ext cx="189009" cy="513920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6148" y="2729191"/>
            <a:ext cx="703303" cy="513920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1178" y="5330064"/>
            <a:ext cx="703303" cy="513920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00585" y="3542063"/>
            <a:ext cx="0" cy="661825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/>
          <p:nvPr/>
        </p:nvCxnSpPr>
        <p:spPr>
          <a:xfrm>
            <a:off x="3003881" y="2986151"/>
            <a:ext cx="815570" cy="0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>
            <a:off x="4832308" y="5843984"/>
            <a:ext cx="832173" cy="0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637904" y="476672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Spectroscopy </a:t>
            </a:r>
            <a:r>
              <a:rPr lang="en-IE" kern="0" dirty="0" err="1">
                <a:solidFill>
                  <a:schemeClr val="tx2">
                    <a:lumMod val="50000"/>
                  </a:schemeClr>
                </a:solidFill>
                <a:sym typeface="Calibri"/>
              </a:rPr>
              <a:t>ellipsometry</a:t>
            </a: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 (SE)</a:t>
            </a:r>
          </a:p>
          <a:p>
            <a:pPr fontAlgn="auto"/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every half cycle</a:t>
            </a:r>
            <a:r>
              <a:rPr lang="en-IE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/>
            <a:endParaRPr lang="en-IE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78" y="2275822"/>
            <a:ext cx="1560999" cy="10938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29582" y="1766269"/>
            <a:ext cx="1441805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2 DSBAS dose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87313" y="1766269"/>
            <a:ext cx="1441805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3 DSBAS dose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03881" y="2300470"/>
            <a:ext cx="7489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buNone/>
            </a:pP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(SE)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74003" y="2267839"/>
            <a:ext cx="7489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buNone/>
            </a:pP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(SE)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363542" y="2986391"/>
            <a:ext cx="815570" cy="0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ctangle 38"/>
          <p:cNvSpPr/>
          <p:nvPr/>
        </p:nvSpPr>
        <p:spPr>
          <a:xfrm>
            <a:off x="6738454" y="3706968"/>
            <a:ext cx="7489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buNone/>
            </a:pP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(SE)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7750" y="4770863"/>
            <a:ext cx="1609415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IE" sz="2000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2 </a:t>
            </a: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plasma dose</a:t>
            </a:r>
            <a:endParaRPr kumimoji="0" lang="en-IE" sz="2000" b="0" i="0" u="none" strike="noStrike" cap="none" spc="0" normalizeH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291627" y="3578503"/>
            <a:ext cx="0" cy="2265482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291627" y="5843985"/>
            <a:ext cx="991512" cy="1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ectangle 48"/>
          <p:cNvSpPr/>
          <p:nvPr/>
        </p:nvSpPr>
        <p:spPr>
          <a:xfrm>
            <a:off x="1441587" y="4692380"/>
            <a:ext cx="7489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buNone/>
            </a:pP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(SE)</a:t>
            </a:r>
          </a:p>
        </p:txBody>
      </p:sp>
    </p:spTree>
    <p:extLst>
      <p:ext uri="{BB962C8B-B14F-4D97-AF65-F5344CB8AC3E}">
        <p14:creationId xmlns:p14="http://schemas.microsoft.com/office/powerpoint/2010/main" val="13430725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7904" y="476672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kern="0" dirty="0">
                <a:solidFill>
                  <a:schemeClr val="tx2">
                    <a:lumMod val="50000"/>
                  </a:schemeClr>
                </a:solidFill>
              </a:rPr>
              <a:t>ALD experiment </a:t>
            </a:r>
            <a:r>
              <a:rPr lang="en-IE" kern="0" dirty="0" err="1">
                <a:solidFill>
                  <a:schemeClr val="tx2">
                    <a:lumMod val="50000"/>
                  </a:schemeClr>
                </a:solidFill>
                <a:sym typeface="Calibri"/>
              </a:rPr>
              <a:t>SiN</a:t>
            </a:r>
            <a:r>
              <a:rPr lang="en-IE" kern="0" baseline="-25000" dirty="0" err="1">
                <a:solidFill>
                  <a:schemeClr val="tx2">
                    <a:lumMod val="50000"/>
                  </a:schemeClr>
                </a:solidFill>
                <a:sym typeface="Calibri"/>
              </a:rPr>
              <a:t>x</a:t>
            </a:r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 PEALD</a:t>
            </a:r>
          </a:p>
          <a:p>
            <a:pPr fontAlgn="auto"/>
            <a:r>
              <a:rPr lang="en-IE" kern="0" dirty="0">
                <a:solidFill>
                  <a:schemeClr val="tx2">
                    <a:lumMod val="50000"/>
                  </a:schemeClr>
                </a:solidFill>
                <a:sym typeface="Calibri"/>
              </a:rPr>
              <a:t>SE every half cycle</a:t>
            </a:r>
            <a:r>
              <a:rPr lang="en-IE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/>
            <a:endParaRPr lang="en-IE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6794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74812"/>
              </p:ext>
            </p:extLst>
          </p:nvPr>
        </p:nvGraphicFramePr>
        <p:xfrm>
          <a:off x="-90706" y="2218297"/>
          <a:ext cx="5976682" cy="455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706" y="2218297"/>
                        <a:ext cx="5976682" cy="45579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576611" y="2755326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</a:rPr>
              <a:t>First DSBAS adsorption step:</a:t>
            </a:r>
            <a:endParaRPr lang="en-IE" sz="2000" dirty="0"/>
          </a:p>
        </p:txBody>
      </p:sp>
      <p:sp>
        <p:nvSpPr>
          <p:cNvPr id="15" name="Rectangle 14"/>
          <p:cNvSpPr/>
          <p:nvPr/>
        </p:nvSpPr>
        <p:spPr>
          <a:xfrm>
            <a:off x="5162913" y="4315829"/>
            <a:ext cx="4892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buNone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Δ</a:t>
            </a:r>
            <a:r>
              <a:rPr lang="en-IE" sz="1800" i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E:</a:t>
            </a:r>
            <a:endParaRPr lang="en-US" sz="1800" i="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08134" y="4315829"/>
            <a:ext cx="8931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0.08 eV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87265" y="4306145"/>
            <a:ext cx="9637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-0.21 eV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44992" y="4328179"/>
            <a:ext cx="8931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0.46 eV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47664" y="1427278"/>
            <a:ext cx="5988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I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</a:t>
            </a:r>
            <a:r>
              <a:rPr lang="en-IE" sz="2000" baseline="-25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</a:t>
            </a:r>
            <a:r>
              <a:rPr lang="en-I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plasma modifies </a:t>
            </a:r>
            <a:r>
              <a:rPr lang="en-IE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Si:H</a:t>
            </a:r>
            <a:r>
              <a:rPr lang="en-I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and </a:t>
            </a:r>
            <a:r>
              <a:rPr lang="en-IE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SiC:H</a:t>
            </a:r>
            <a:r>
              <a:rPr lang="en-I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surface to </a:t>
            </a:r>
            <a:r>
              <a:rPr lang="en-IE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SiN</a:t>
            </a:r>
            <a:r>
              <a:rPr lang="en-IE" sz="2000" baseline="-25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x</a:t>
            </a:r>
            <a:r>
              <a:rPr lang="en-I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</a:p>
          <a:p>
            <a:pPr algn="ctr" fontAlgn="auto">
              <a:buNone/>
            </a:pPr>
            <a:r>
              <a:rPr lang="en-IE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allowing the growth on all of the surfaces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47664" y="1392891"/>
            <a:ext cx="6001243" cy="736392"/>
          </a:xfrm>
          <a:prstGeom prst="rect">
            <a:avLst/>
          </a:prstGeom>
          <a:noFill/>
          <a:ln w="19050" cap="flat">
            <a:solidFill>
              <a:schemeClr val="bg2">
                <a:lumMod val="2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1502" y="5238841"/>
            <a:ext cx="1080424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Selectivity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2240" y="5525187"/>
            <a:ext cx="2682979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DFT predicts results right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4448" y="6437947"/>
            <a:ext cx="298159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29753" y="3940897"/>
            <a:ext cx="1078751" cy="2862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>
                <a:solidFill>
                  <a:srgbClr val="FFFFFF"/>
                </a:solidFill>
              </a:rPr>
              <a:t>SiO</a:t>
            </a:r>
            <a:r>
              <a:rPr lang="en-IE" sz="1400" b="0" baseline="-25000" dirty="0">
                <a:solidFill>
                  <a:srgbClr val="FFFFFF"/>
                </a:solidFill>
              </a:rPr>
              <a:t>2</a:t>
            </a:r>
            <a:endParaRPr lang="en-IE" sz="1400" b="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9514" y="3950581"/>
            <a:ext cx="1078751" cy="2862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 err="1">
                <a:solidFill>
                  <a:srgbClr val="FFFFFF"/>
                </a:solidFill>
              </a:rPr>
              <a:t>SiC</a:t>
            </a:r>
            <a:endParaRPr lang="en-IE" sz="1400" b="0" baseline="-250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2214" y="3962931"/>
            <a:ext cx="1078751" cy="286232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1400" b="0" dirty="0">
                <a:solidFill>
                  <a:srgbClr val="FFFFFF"/>
                </a:solidFill>
              </a:rPr>
              <a:t>Si</a:t>
            </a:r>
            <a:endParaRPr lang="en-IE" sz="2000" b="0" baseline="-25000" dirty="0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2674" t="55129"/>
          <a:stretch/>
        </p:blipFill>
        <p:spPr>
          <a:xfrm>
            <a:off x="8417675" y="3492183"/>
            <a:ext cx="302906" cy="302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-1106" b="57093"/>
          <a:stretch/>
        </p:blipFill>
        <p:spPr>
          <a:xfrm>
            <a:off x="7181553" y="3546689"/>
            <a:ext cx="314672" cy="2893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-1106" b="57093"/>
          <a:stretch/>
        </p:blipFill>
        <p:spPr>
          <a:xfrm>
            <a:off x="5934253" y="3534339"/>
            <a:ext cx="314672" cy="28933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27959" y="5212888"/>
            <a:ext cx="2851543" cy="736392"/>
          </a:xfrm>
          <a:prstGeom prst="rect">
            <a:avLst/>
          </a:prstGeom>
          <a:noFill/>
          <a:ln w="19050" cap="flat">
            <a:solidFill>
              <a:schemeClr val="bg2">
                <a:lumMod val="2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C3BB6-D1B3-9540-8359-D8AF2EDB8C99}"/>
              </a:ext>
            </a:extLst>
          </p:cNvPr>
          <p:cNvSpPr/>
          <p:nvPr/>
        </p:nvSpPr>
        <p:spPr>
          <a:xfrm>
            <a:off x="1691680" y="3284984"/>
            <a:ext cx="3312368" cy="2664296"/>
          </a:xfrm>
          <a:prstGeom prst="rect">
            <a:avLst/>
          </a:prstGeom>
          <a:solidFill>
            <a:srgbClr val="FFFFFF">
              <a:alpha val="91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52F220-B3C9-DA45-B423-7468A0879F8E}"/>
              </a:ext>
            </a:extLst>
          </p:cNvPr>
          <p:cNvSpPr/>
          <p:nvPr/>
        </p:nvSpPr>
        <p:spPr>
          <a:xfrm>
            <a:off x="1523130" y="3610915"/>
            <a:ext cx="168549" cy="1232427"/>
          </a:xfrm>
          <a:prstGeom prst="rect">
            <a:avLst/>
          </a:prstGeom>
          <a:solidFill>
            <a:srgbClr val="FFFFFF">
              <a:alpha val="91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E9C8D6-D168-D44A-856D-7A1B316443D7}"/>
              </a:ext>
            </a:extLst>
          </p:cNvPr>
          <p:cNvSpPr/>
          <p:nvPr/>
        </p:nvSpPr>
        <p:spPr>
          <a:xfrm>
            <a:off x="784001" y="5061009"/>
            <a:ext cx="1224136" cy="1214202"/>
          </a:xfrm>
          <a:prstGeom prst="ellipse">
            <a:avLst/>
          </a:prstGeom>
          <a:noFill/>
          <a:ln w="28575" cap="flat">
            <a:solidFill>
              <a:schemeClr val="bg2">
                <a:lumMod val="2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873E3B-01B2-A44D-BC1B-68D80493A93F}"/>
              </a:ext>
            </a:extLst>
          </p:cNvPr>
          <p:cNvSpPr/>
          <p:nvPr/>
        </p:nvSpPr>
        <p:spPr>
          <a:xfrm>
            <a:off x="1875076" y="3437384"/>
            <a:ext cx="3093871" cy="2434052"/>
          </a:xfrm>
          <a:prstGeom prst="rect">
            <a:avLst/>
          </a:prstGeom>
          <a:solidFill>
            <a:srgbClr val="FFFFFF">
              <a:alpha val="91000"/>
            </a:srgb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B8FCC5-9EFF-2242-9CE4-90DD776212D5}"/>
              </a:ext>
            </a:extLst>
          </p:cNvPr>
          <p:cNvSpPr/>
          <p:nvPr/>
        </p:nvSpPr>
        <p:spPr>
          <a:xfrm>
            <a:off x="1468897" y="3381939"/>
            <a:ext cx="526421" cy="2893272"/>
          </a:xfrm>
          <a:prstGeom prst="ellipse">
            <a:avLst/>
          </a:prstGeom>
          <a:noFill/>
          <a:ln w="28575" cap="flat">
            <a:solidFill>
              <a:schemeClr val="bg2">
                <a:lumMod val="2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4051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5" grpId="0" animBg="1"/>
      <p:bldP spid="26" grpId="0" animBg="1"/>
      <p:bldP spid="27" grpId="0" animBg="1"/>
      <p:bldP spid="33" grpId="0" animBg="1"/>
      <p:bldP spid="5" grpId="0" animBg="1"/>
      <p:bldP spid="5" grpId="1" animBg="1"/>
      <p:bldP spid="31" grpId="0" animBg="1"/>
      <p:bldP spid="31" grpId="1" animBg="1"/>
      <p:bldP spid="7" grpId="0" animBg="1"/>
      <p:bldP spid="7" grpId="1" animBg="1"/>
      <p:bldP spid="34" grpId="0" animBg="1"/>
      <p:bldP spid="34" grpId="1" animBg="1"/>
      <p:bldP spid="34" grpId="2" animBg="1"/>
      <p:bldP spid="32" grpId="0" animBg="1"/>
      <p:bldP spid="32" grpId="1" animBg="1"/>
      <p:bldP spid="3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7" r="25235"/>
          <a:stretch/>
        </p:blipFill>
        <p:spPr>
          <a:xfrm>
            <a:off x="2756637" y="3905593"/>
            <a:ext cx="3521848" cy="15826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20763" y="260648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7500"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kern="0" dirty="0">
                <a:solidFill>
                  <a:srgbClr val="5B6770">
                    <a:lumMod val="50000"/>
                  </a:srgbClr>
                </a:solidFill>
              </a:rPr>
              <a:t>Conclusions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52" y="6388141"/>
            <a:ext cx="6451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DFT predicts the experiment right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924908" y="5673442"/>
            <a:ext cx="7542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N</a:t>
            </a:r>
            <a:r>
              <a:rPr lang="en-IE" sz="2000" baseline="-25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2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 plasma modifies Si and </a:t>
            </a:r>
            <a:r>
              <a:rPr lang="en-IE" sz="2000" dirty="0" err="1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SiC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 surface to </a:t>
            </a:r>
            <a:r>
              <a:rPr lang="en-IE" sz="2000" dirty="0" err="1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SiN</a:t>
            </a:r>
            <a:r>
              <a:rPr lang="en-IE" sz="2000" baseline="-25000" dirty="0" err="1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x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, </a:t>
            </a:r>
          </a:p>
          <a:p>
            <a:pPr fontAlgn="auto">
              <a:buFontTx/>
              <a:buNone/>
            </a:pPr>
            <a:r>
              <a:rPr lang="en-IE" sz="2000" dirty="0">
                <a:solidFill>
                  <a:srgbClr val="5B6770">
                    <a:lumMod val="50000"/>
                  </a:srgbClr>
                </a:solidFill>
                <a:latin typeface="Calibri" panose="020F0502020204030204" pitchFamily="34" charset="0"/>
                <a:sym typeface="Calibri Light"/>
              </a:rPr>
              <a:t>      allowing the growth on all of the surfaces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04448" y="6437947"/>
            <a:ext cx="298159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IE" sz="2000" dirty="0">
                <a:solidFill>
                  <a:srgbClr val="FFFFFF"/>
                </a:solidFill>
                <a:latin typeface="Calibri Light" panose="020F0302020204030204" pitchFamily="34" charset="0"/>
                <a:sym typeface="Calibri"/>
              </a:rPr>
              <a:t>13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0763" y="1152307"/>
            <a:ext cx="7881844" cy="12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None of halide precursors SiCl</a:t>
            </a:r>
            <a:r>
              <a:rPr lang="en-IE" sz="2000" baseline="-25000" dirty="0">
                <a:solidFill>
                  <a:srgbClr val="5B6770">
                    <a:lumMod val="50000"/>
                  </a:srgbClr>
                </a:solidFill>
              </a:rPr>
              <a:t>4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, SiBr</a:t>
            </a:r>
            <a:r>
              <a:rPr lang="en-IE" sz="2000" baseline="-25000" dirty="0">
                <a:solidFill>
                  <a:srgbClr val="5B6770">
                    <a:lumMod val="50000"/>
                  </a:srgbClr>
                </a:solidFill>
              </a:rPr>
              <a:t>4 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adsorb on Si-based surfaces at 0K</a:t>
            </a:r>
            <a:endParaRPr lang="en-IE" sz="2000" baseline="-25000" dirty="0">
              <a:solidFill>
                <a:srgbClr val="5B6770">
                  <a:lumMod val="50000"/>
                </a:srgbClr>
              </a:solidFill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5B6770">
                  <a:lumMod val="50000"/>
                </a:srgbClr>
              </a:solidFill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5B6770">
                  <a:lumMod val="50000"/>
                </a:srgb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20763" y="1853698"/>
            <a:ext cx="6993597" cy="12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Selectivity! </a:t>
            </a:r>
            <a:r>
              <a:rPr lang="en-IE" sz="2000" dirty="0" err="1">
                <a:solidFill>
                  <a:srgbClr val="5B6770">
                    <a:lumMod val="50000"/>
                  </a:srgbClr>
                </a:solidFill>
              </a:rPr>
              <a:t>Aminosilane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 precursor DSBAS adsorbs selectively on SiO</a:t>
            </a:r>
            <a:r>
              <a:rPr lang="en-IE" sz="2000" baseline="-25000" dirty="0">
                <a:solidFill>
                  <a:srgbClr val="5B6770">
                    <a:lumMod val="50000"/>
                  </a:srgbClr>
                </a:solidFill>
              </a:rPr>
              <a:t>2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 and Si</a:t>
            </a:r>
            <a:r>
              <a:rPr lang="en-IE" sz="2000" baseline="-25000" dirty="0">
                <a:solidFill>
                  <a:srgbClr val="5B6770">
                    <a:lumMod val="50000"/>
                  </a:srgbClr>
                </a:solidFill>
              </a:rPr>
              <a:t>3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N</a:t>
            </a:r>
            <a:r>
              <a:rPr lang="en-IE" sz="2000" baseline="-25000" dirty="0">
                <a:solidFill>
                  <a:srgbClr val="5B6770">
                    <a:lumMod val="50000"/>
                  </a:srgbClr>
                </a:solidFill>
              </a:rPr>
              <a:t>4 </a:t>
            </a:r>
            <a:r>
              <a:rPr lang="en-IE" sz="2000" dirty="0">
                <a:solidFill>
                  <a:srgbClr val="5B6770">
                    <a:lumMod val="50000"/>
                  </a:srgbClr>
                </a:solidFill>
              </a:rPr>
              <a:t> not on Si and </a:t>
            </a:r>
            <a:r>
              <a:rPr lang="en-IE" sz="2000" dirty="0" err="1">
                <a:solidFill>
                  <a:srgbClr val="5B6770">
                    <a:lumMod val="50000"/>
                  </a:srgbClr>
                </a:solidFill>
              </a:rPr>
              <a:t>SiC</a:t>
            </a:r>
            <a:endParaRPr lang="en-IE" sz="2000" baseline="-25000" dirty="0">
              <a:solidFill>
                <a:srgbClr val="5B6770">
                  <a:lumMod val="50000"/>
                </a:srgbClr>
              </a:solidFill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5B6770">
                  <a:lumMod val="50000"/>
                </a:srgbClr>
              </a:solidFill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5B6770">
                  <a:lumMod val="50000"/>
                </a:srgb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0709BF-7B0D-954B-8402-D38B106F3E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r="25235" b="67706"/>
          <a:stretch/>
        </p:blipFill>
        <p:spPr>
          <a:xfrm>
            <a:off x="3599405" y="2521126"/>
            <a:ext cx="2193590" cy="9476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674" t="55129"/>
          <a:stretch/>
        </p:blipFill>
        <p:spPr>
          <a:xfrm>
            <a:off x="4989527" y="4031733"/>
            <a:ext cx="333730" cy="3333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-1106" b="57093"/>
          <a:stretch/>
        </p:blipFill>
        <p:spPr>
          <a:xfrm>
            <a:off x="3799787" y="4031733"/>
            <a:ext cx="346694" cy="3187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-1106" b="57093"/>
          <a:stretch/>
        </p:blipFill>
        <p:spPr>
          <a:xfrm>
            <a:off x="2627784" y="4031733"/>
            <a:ext cx="346694" cy="3187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8D2DAE-5C58-AC40-9CD6-5732673593E0}"/>
              </a:ext>
            </a:extLst>
          </p:cNvPr>
          <p:cNvGrpSpPr/>
          <p:nvPr/>
        </p:nvGrpSpPr>
        <p:grpSpPr>
          <a:xfrm>
            <a:off x="3687022" y="3561646"/>
            <a:ext cx="1703490" cy="315998"/>
            <a:chOff x="3687022" y="3561646"/>
            <a:chExt cx="1703490" cy="31599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FC454FD-DD94-2E46-A18F-C54B8A797A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7022" y="3561646"/>
              <a:ext cx="360040" cy="297815"/>
            </a:xfrm>
            <a:prstGeom prst="straightConnector1">
              <a:avLst/>
            </a:prstGeom>
            <a:noFill/>
            <a:ln w="3175" cap="flat">
              <a:solidFill>
                <a:schemeClr val="bg2">
                  <a:lumMod val="25000"/>
                </a:schemeClr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F1C030A-594A-D640-9B70-C6353AB0D1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7561" y="3573016"/>
              <a:ext cx="7706" cy="304628"/>
            </a:xfrm>
            <a:prstGeom prst="straightConnector1">
              <a:avLst/>
            </a:prstGeom>
            <a:noFill/>
            <a:ln w="3175" cap="flat">
              <a:solidFill>
                <a:schemeClr val="bg2">
                  <a:lumMod val="25000"/>
                </a:schemeClr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822046-9AEF-0D42-9A2C-7B240BF84FC1}"/>
                </a:ext>
              </a:extLst>
            </p:cNvPr>
            <p:cNvCxnSpPr>
              <a:cxnSpLocks/>
            </p:cNvCxnSpPr>
            <p:nvPr/>
          </p:nvCxnSpPr>
          <p:spPr>
            <a:xfrm>
              <a:off x="4969391" y="3575419"/>
              <a:ext cx="421121" cy="285629"/>
            </a:xfrm>
            <a:prstGeom prst="straightConnector1">
              <a:avLst/>
            </a:prstGeom>
            <a:noFill/>
            <a:ln w="3175" cap="flat">
              <a:solidFill>
                <a:schemeClr val="bg2">
                  <a:lumMod val="25000"/>
                </a:schemeClr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04102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4" y="5805264"/>
            <a:ext cx="2793782" cy="69721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1296144" cy="97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9" y="2019004"/>
            <a:ext cx="2520280" cy="85796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664296" cy="95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448209"/>
            <a:ext cx="2084987" cy="9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20763" y="260648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7500"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IE" kern="0" dirty="0">
                <a:solidFill>
                  <a:srgbClr val="5B6770">
                    <a:lumMod val="50000"/>
                  </a:srgbClr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18989094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64836"/>
            <a:ext cx="1868490" cy="636081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1254664" y="836712"/>
            <a:ext cx="6692986" cy="19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algn="ctr" fontAlgn="auto"/>
            <a:r>
              <a:rPr lang="en-IE" sz="2400" kern="0" dirty="0">
                <a:solidFill>
                  <a:schemeClr val="tx2">
                    <a:lumMod val="50000"/>
                  </a:schemeClr>
                </a:solidFill>
              </a:rPr>
              <a:t>Theoretical modelling of </a:t>
            </a:r>
            <a:br>
              <a:rPr lang="en-IE" sz="2400" kern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400" kern="0" dirty="0">
                <a:solidFill>
                  <a:schemeClr val="tx2">
                    <a:lumMod val="50000"/>
                  </a:schemeClr>
                </a:solidFill>
              </a:rPr>
              <a:t>area-selective atomic layer deposition (AS-ALD)</a:t>
            </a:r>
            <a:br>
              <a:rPr lang="en-IE" sz="2400" kern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400" kern="0" dirty="0">
                <a:solidFill>
                  <a:schemeClr val="tx2">
                    <a:lumMod val="50000"/>
                  </a:schemeClr>
                </a:solidFill>
              </a:rPr>
              <a:t>Si-based materials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48064" y="237027"/>
            <a:ext cx="3676977" cy="682600"/>
          </a:xfrm>
        </p:spPr>
        <p:txBody>
          <a:bodyPr>
            <a:noAutofit/>
          </a:bodyPr>
          <a:lstStyle/>
          <a:p>
            <a:pPr algn="ctr"/>
            <a:r>
              <a:rPr lang="en-IE" sz="1800" dirty="0">
                <a:solidFill>
                  <a:schemeClr val="tx2">
                    <a:lumMod val="50000"/>
                  </a:schemeClr>
                </a:solidFill>
              </a:rPr>
              <a:t>Ekaterina Filatova</a:t>
            </a:r>
            <a:br>
              <a:rPr lang="en-IE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1800" dirty="0">
                <a:solidFill>
                  <a:schemeClr val="tx2">
                    <a:lumMod val="50000"/>
                  </a:schemeClr>
                </a:solidFill>
              </a:rPr>
              <a:t>Email: ekaterina.filatova@tyndall.ie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D506C8-456B-EF45-BD4E-D360EFD6C65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7" r="25235"/>
          <a:stretch/>
        </p:blipFill>
        <p:spPr>
          <a:xfrm>
            <a:off x="2756637" y="3905593"/>
            <a:ext cx="3521848" cy="1582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C0822-EFDE-D142-8B51-0CA948A033B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r="25235" b="67706"/>
          <a:stretch/>
        </p:blipFill>
        <p:spPr>
          <a:xfrm>
            <a:off x="3599405" y="2521126"/>
            <a:ext cx="2193590" cy="947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82AA3E-1DCC-844C-9EB9-38D2502CA2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4" t="55129"/>
          <a:stretch/>
        </p:blipFill>
        <p:spPr>
          <a:xfrm>
            <a:off x="4989527" y="4031733"/>
            <a:ext cx="333730" cy="333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C0F3EB-4C7E-194F-B464-1705619AF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06" b="57093"/>
          <a:stretch/>
        </p:blipFill>
        <p:spPr>
          <a:xfrm>
            <a:off x="3799787" y="4031733"/>
            <a:ext cx="346694" cy="318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EA60CE-DDCD-5241-805D-4884C3B21D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06" b="57093"/>
          <a:stretch/>
        </p:blipFill>
        <p:spPr>
          <a:xfrm>
            <a:off x="2627784" y="4031733"/>
            <a:ext cx="346694" cy="31877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F45C00-AC97-1A4E-A5C5-E44317890040}"/>
              </a:ext>
            </a:extLst>
          </p:cNvPr>
          <p:cNvCxnSpPr>
            <a:cxnSpLocks/>
          </p:cNvCxnSpPr>
          <p:nvPr/>
        </p:nvCxnSpPr>
        <p:spPr>
          <a:xfrm flipH="1">
            <a:off x="3687022" y="3561646"/>
            <a:ext cx="360040" cy="297815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757E8C-668F-8547-B1CB-F5B67B427BCE}"/>
              </a:ext>
            </a:extLst>
          </p:cNvPr>
          <p:cNvCxnSpPr>
            <a:cxnSpLocks/>
          </p:cNvCxnSpPr>
          <p:nvPr/>
        </p:nvCxnSpPr>
        <p:spPr>
          <a:xfrm flipH="1">
            <a:off x="4517561" y="3573016"/>
            <a:ext cx="7706" cy="304628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5CA45-9688-8849-B069-92F9B4E141F0}"/>
              </a:ext>
            </a:extLst>
          </p:cNvPr>
          <p:cNvCxnSpPr>
            <a:cxnSpLocks/>
          </p:cNvCxnSpPr>
          <p:nvPr/>
        </p:nvCxnSpPr>
        <p:spPr>
          <a:xfrm>
            <a:off x="4969391" y="3575419"/>
            <a:ext cx="421121" cy="285629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009063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868363" y="277021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GB" kern="0" dirty="0">
                <a:solidFill>
                  <a:schemeClr val="tx2">
                    <a:lumMod val="50000"/>
                  </a:schemeClr>
                </a:solidFill>
              </a:rPr>
              <a:t>Microchip</a:t>
            </a:r>
            <a:endParaRPr lang="en-US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068960"/>
            <a:ext cx="3631162" cy="6540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Deposition of materials</a:t>
            </a:r>
            <a:r>
              <a:rPr kumimoji="0" lang="en-IE" sz="2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 on high-aspect-ratio surfaces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696" y="4941168"/>
            <a:ext cx="4752528" cy="5924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source: Fundamentals of Semiconductor Devices, 2004, Betty Anderson, Richard Anderson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91A4-76B5-8B40-94F5-8A6A3964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377276" cy="24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1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868363" y="277021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GB" kern="0" dirty="0">
                <a:solidFill>
                  <a:schemeClr val="tx2">
                    <a:lumMod val="50000"/>
                  </a:schemeClr>
                </a:solidFill>
              </a:rPr>
              <a:t>Atomic layer deposition (ALD)</a:t>
            </a:r>
            <a:endParaRPr lang="en-US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76"/>
          <a:stretch/>
        </p:blipFill>
        <p:spPr>
          <a:xfrm>
            <a:off x="-108520" y="1912200"/>
            <a:ext cx="5401067" cy="2092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315" y="3330646"/>
            <a:ext cx="1399381" cy="792088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178517"/>
            <a:ext cx="183582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761891"/>
            <a:ext cx="1230337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IE" sz="2000" b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recursor A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2239586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750" y="3920291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9912" y="2048667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5538" y="4130227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1" y="4139487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5976" y="3468402"/>
            <a:ext cx="247947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363" y="4222529"/>
            <a:ext cx="1223925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IE" sz="2000" b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recursor B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3970" y="3504840"/>
            <a:ext cx="824011" cy="381837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4758" y="3530472"/>
            <a:ext cx="633956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purge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1249" y="2020781"/>
            <a:ext cx="1316835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+ by-products</a:t>
            </a: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8685" y="2934155"/>
            <a:ext cx="3631162" cy="18851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Low temperature</a:t>
            </a:r>
          </a:p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000" b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Conformal </a:t>
            </a:r>
          </a:p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      </a:t>
            </a:r>
            <a:r>
              <a:rPr lang="en-IE" sz="2000" b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on high-aspect-ratio surfaces</a:t>
            </a:r>
          </a:p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2000" b="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Precise thickness control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3"/>
          <a:stretch/>
        </p:blipFill>
        <p:spPr>
          <a:xfrm>
            <a:off x="-75561" y="4529198"/>
            <a:ext cx="5401067" cy="17030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34935" y="4539605"/>
            <a:ext cx="2344911" cy="396183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9913" y="4748394"/>
            <a:ext cx="929598" cy="396183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254" y="4529198"/>
            <a:ext cx="1316835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+ by-products</a:t>
            </a:r>
            <a:endParaRPr kumimoji="0" lang="en-IE" sz="1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4453" y="3462670"/>
            <a:ext cx="189009" cy="513920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56529" y="2729191"/>
            <a:ext cx="703303" cy="513920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6529" y="5256403"/>
            <a:ext cx="703303" cy="513920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95936" y="3468402"/>
            <a:ext cx="0" cy="661825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>
            <a:off x="2244262" y="2986151"/>
            <a:ext cx="815570" cy="0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 flipH="1">
            <a:off x="2227659" y="5770323"/>
            <a:ext cx="832173" cy="0"/>
          </a:xfrm>
          <a:prstGeom prst="straightConnector1">
            <a:avLst/>
          </a:prstGeom>
          <a:noFill/>
          <a:ln w="3175" cap="flat">
            <a:solidFill>
              <a:schemeClr val="bg2">
                <a:lumMod val="2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51116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5357751" y="3303573"/>
            <a:ext cx="2687156" cy="3279774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68363" y="277021"/>
            <a:ext cx="6310360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GB" kern="0" dirty="0">
                <a:solidFill>
                  <a:schemeClr val="tx2">
                    <a:lumMod val="50000"/>
                  </a:schemeClr>
                </a:solidFill>
              </a:rPr>
              <a:t>Conventional lateral dimension control Lithography</a:t>
            </a:r>
            <a:endParaRPr lang="en-US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1785" y="3337686"/>
            <a:ext cx="2687156" cy="3279774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655" y="2751016"/>
            <a:ext cx="483504" cy="3244458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6321" y="2832224"/>
            <a:ext cx="527509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2815" y="2876674"/>
            <a:ext cx="47016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2129" y="2965574"/>
            <a:ext cx="544351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7407" y="3022725"/>
            <a:ext cx="69319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4574" y="2156361"/>
            <a:ext cx="2673809" cy="7771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Resist film patterned </a:t>
            </a:r>
          </a:p>
          <a:p>
            <a:pPr marR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by lithography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473" y="1343022"/>
            <a:ext cx="5095947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2400" b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Removal of excess material using etching</a:t>
            </a:r>
            <a:endParaRPr kumimoji="0" lang="en-IE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7842" y="6271249"/>
            <a:ext cx="2515689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dirty="0">
                <a:solidFill>
                  <a:srgbClr val="C00000"/>
                </a:solidFill>
                <a:latin typeface="Calibri Light" panose="020F0302020204030204" pitchFamily="34" charset="0"/>
              </a:rPr>
              <a:t>Misalignment </a:t>
            </a:r>
            <a:r>
              <a:rPr lang="en-IE" sz="2400" b="0" dirty="0">
                <a:solidFill>
                  <a:srgbClr val="C00000"/>
                </a:solidFill>
                <a:latin typeface="Calibri Light" panose="020F0302020204030204" pitchFamily="34" charset="0"/>
              </a:rPr>
              <a:t>error!</a:t>
            </a:r>
            <a:endParaRPr kumimoji="0" lang="en-IE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8696" y="2254503"/>
            <a:ext cx="487652" cy="3266383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1084" y="2322310"/>
            <a:ext cx="538214" cy="3268975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1479" y="2387948"/>
            <a:ext cx="476932" cy="3270797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23059" y="2462479"/>
            <a:ext cx="516449" cy="3259269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8369" y="2537036"/>
            <a:ext cx="693492" cy="3271591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9858" y="2221335"/>
            <a:ext cx="516341" cy="3260202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254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23922" y="2076077"/>
            <a:ext cx="530016" cy="3276598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254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73101" y="2958374"/>
            <a:ext cx="421885" cy="608015"/>
          </a:xfrm>
          <a:prstGeom prst="straightConnector1">
            <a:avLst/>
          </a:prstGeom>
          <a:noFill/>
          <a:ln w="3175" cap="flat">
            <a:solidFill>
              <a:schemeClr val="bg2">
                <a:lumMod val="10000"/>
              </a:schemeClr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Rectangle 58"/>
          <p:cNvSpPr/>
          <p:nvPr/>
        </p:nvSpPr>
        <p:spPr>
          <a:xfrm>
            <a:off x="903528" y="3232577"/>
            <a:ext cx="2651388" cy="3279774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6260" y="2638186"/>
            <a:ext cx="483504" cy="3244458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03524" y="2741533"/>
            <a:ext cx="527509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90018" y="2785983"/>
            <a:ext cx="47016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99332" y="2874883"/>
            <a:ext cx="544351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64610" y="2932034"/>
            <a:ext cx="69319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08287" y="2231619"/>
            <a:ext cx="538214" cy="3268975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10262" y="2371788"/>
            <a:ext cx="516449" cy="3259269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90988" y="6481515"/>
            <a:ext cx="168316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65537" y="2731707"/>
            <a:ext cx="483504" cy="3244458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95203" y="2812915"/>
            <a:ext cx="527509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81697" y="2857365"/>
            <a:ext cx="47016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91011" y="2946265"/>
            <a:ext cx="544351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56289" y="3003416"/>
            <a:ext cx="69319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67577" y="2267956"/>
            <a:ext cx="724237" cy="3266383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77446" y="2324902"/>
            <a:ext cx="538214" cy="3268975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59766" y="2400955"/>
            <a:ext cx="476932" cy="3270797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79421" y="2465071"/>
            <a:ext cx="516449" cy="3259269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24983" y="2530185"/>
            <a:ext cx="524560" cy="3271591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084872" y="2082889"/>
            <a:ext cx="1412277" cy="3405460"/>
            <a:chOff x="6083593" y="2102856"/>
            <a:chExt cx="1412277" cy="3405460"/>
          </a:xfrm>
        </p:grpSpPr>
        <p:sp>
          <p:nvSpPr>
            <p:cNvPr id="62" name="Rectangle 61"/>
            <p:cNvSpPr/>
            <p:nvPr/>
          </p:nvSpPr>
          <p:spPr>
            <a:xfrm>
              <a:off x="6979529" y="2248114"/>
              <a:ext cx="516341" cy="326020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 cap="flat">
              <a:noFill/>
              <a:miter lim="400000"/>
            </a:ln>
            <a:effectLst/>
            <a:scene3d>
              <a:camera prst="isometricOffAxis2Top"/>
              <a:lightRig rig="threePt" dir="t">
                <a:rot lat="0" lon="0" rev="2400000"/>
              </a:lightRig>
            </a:scene3d>
            <a:sp3d extrusionH="254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9050" tIns="19050" rIns="19050" bIns="19050" numCol="1" spcCol="38100" rtlCol="0" anchor="t">
              <a:normAutofit/>
            </a:bodyPr>
            <a:lstStyle/>
            <a:p>
              <a:pPr marL="0" marR="0" indent="0" algn="l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600" b="0" i="0" u="none" strike="noStrike" cap="none" spc="0" normalizeH="0" baseline="0">
                <a:ln>
                  <a:noFill/>
                </a:ln>
                <a:solidFill>
                  <a:srgbClr val="30424A"/>
                </a:solidFill>
                <a:effectLst/>
                <a:uFillTx/>
                <a:latin typeface="+mn-lt"/>
                <a:ea typeface="+mn-ea"/>
                <a:cs typeface="+mn-cs"/>
                <a:sym typeface="Calibri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83593" y="2102856"/>
              <a:ext cx="530016" cy="32765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 cap="flat">
              <a:noFill/>
              <a:miter lim="400000"/>
            </a:ln>
            <a:effectLst/>
            <a:scene3d>
              <a:camera prst="isometricOffAxis2Top"/>
              <a:lightRig rig="threePt" dir="t">
                <a:rot lat="0" lon="0" rev="2400000"/>
              </a:lightRig>
            </a:scene3d>
            <a:sp3d extrusionH="254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9050" tIns="19050" rIns="19050" bIns="19050" numCol="1" spcCol="38100" rtlCol="0" anchor="t">
              <a:normAutofit/>
            </a:bodyPr>
            <a:lstStyle/>
            <a:p>
              <a:pPr marL="0" marR="0" indent="0" algn="l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E" sz="1600" b="0" i="0" u="none" strike="noStrike" cap="none" spc="0" normalizeH="0" baseline="0">
                <a:ln>
                  <a:noFill/>
                </a:ln>
                <a:solidFill>
                  <a:srgbClr val="30424A"/>
                </a:solidFill>
                <a:effectLst/>
                <a:uFillTx/>
                <a:latin typeface="+mn-lt"/>
                <a:ea typeface="+mn-ea"/>
                <a:cs typeface="+mn-cs"/>
                <a:sym typeface="Calibri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6153" y="2869994"/>
            <a:ext cx="566331" cy="100425"/>
            <a:chOff x="7288033" y="2895516"/>
            <a:chExt cx="566331" cy="10042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7567002" y="2942464"/>
              <a:ext cx="287362" cy="53477"/>
            </a:xfrm>
            <a:prstGeom prst="straightConnector1">
              <a:avLst/>
            </a:prstGeom>
            <a:noFill/>
            <a:ln w="3175" cap="flat">
              <a:solidFill>
                <a:schemeClr val="bg2">
                  <a:lumMod val="25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7288033" y="2895516"/>
              <a:ext cx="282280" cy="48401"/>
            </a:xfrm>
            <a:prstGeom prst="straightConnector1">
              <a:avLst/>
            </a:prstGeom>
            <a:noFill/>
            <a:ln w="3175" cap="flat">
              <a:solidFill>
                <a:schemeClr val="bg2">
                  <a:lumMod val="25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5655628" y="4901972"/>
            <a:ext cx="227620" cy="41488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910267" y="4980010"/>
            <a:ext cx="890053" cy="1231780"/>
          </a:xfrm>
          <a:prstGeom prst="straightConnector1">
            <a:avLst/>
          </a:prstGeom>
          <a:noFill/>
          <a:ln w="3175" cap="flat">
            <a:solidFill>
              <a:srgbClr val="C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2326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1458 L 4.44444E-6 -2.96296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18" grpId="1"/>
      <p:bldP spid="20" grpId="0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43" grpId="0" animBg="1"/>
      <p:bldP spid="44" grpId="0" animBg="1"/>
      <p:bldP spid="50" grpId="0" animBg="1"/>
      <p:bldP spid="51" grpId="0" animBg="1"/>
      <p:bldP spid="53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  <p:bldP spid="61" grpId="0" animBg="1"/>
      <p:bldP spid="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112467" y="3152767"/>
            <a:ext cx="2687156" cy="3279774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64971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Alternative: s</a:t>
            </a:r>
            <a:r>
              <a:rPr lang="en-US" sz="3000" i="1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elf-aligned</a:t>
            </a:r>
            <a:r>
              <a:rPr lang="en-US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fabrication</a:t>
            </a:r>
          </a:p>
          <a:p>
            <a:pPr lvl="0" fontAlgn="auto">
              <a:buNone/>
            </a:pPr>
            <a:endParaRPr lang="en-US" sz="300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sym typeface="Calibri Light"/>
            </a:endParaRPr>
          </a:p>
          <a:p>
            <a:pPr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area-selective ALD</a:t>
            </a:r>
          </a:p>
          <a:p>
            <a:pPr lvl="0" fontAlgn="auto">
              <a:buNone/>
            </a:pPr>
            <a:endParaRPr lang="en-US" sz="300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sym typeface="Calibri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4570" y="2556812"/>
            <a:ext cx="483504" cy="3244458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4236" y="2638020"/>
            <a:ext cx="527509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0730" y="2682470"/>
            <a:ext cx="47016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0044" y="2771370"/>
            <a:ext cx="544351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5322" y="2828521"/>
            <a:ext cx="693190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48999" y="2128106"/>
            <a:ext cx="538214" cy="3268975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50974" y="2268275"/>
            <a:ext cx="516449" cy="3259269"/>
          </a:xfrm>
          <a:prstGeom prst="rect">
            <a:avLst/>
          </a:prstGeom>
          <a:solidFill>
            <a:srgbClr val="FFC00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508000">
            <a:bevelT w="0" h="0"/>
            <a:bevelB w="0" h="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70247" y="2451158"/>
            <a:ext cx="3376309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Different surface chemistry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76456" y="6453336"/>
            <a:ext cx="155492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800" dirty="0">
                <a:solidFill>
                  <a:srgbClr val="FFFFFF"/>
                </a:solidFill>
                <a:latin typeface="Calibri Light" panose="020F0302020204030204" pitchFamily="34" charset="0"/>
                <a:sym typeface="Calibri"/>
              </a:rPr>
              <a:t>5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34718" y="2948032"/>
            <a:ext cx="570604" cy="949877"/>
          </a:xfrm>
          <a:prstGeom prst="straightConnector1">
            <a:avLst/>
          </a:prstGeom>
          <a:noFill/>
          <a:ln w="3175" cap="flat">
            <a:solidFill>
              <a:schemeClr val="bg2">
                <a:lumMod val="1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/>
          <p:cNvCxnSpPr/>
          <p:nvPr/>
        </p:nvCxnSpPr>
        <p:spPr>
          <a:xfrm>
            <a:off x="5200651" y="2950689"/>
            <a:ext cx="598972" cy="1228352"/>
          </a:xfrm>
          <a:prstGeom prst="straightConnector1">
            <a:avLst/>
          </a:prstGeom>
          <a:noFill/>
          <a:ln w="3175" cap="flat">
            <a:solidFill>
              <a:schemeClr val="bg2">
                <a:lumMod val="1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75362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568503" y="2430378"/>
            <a:ext cx="2219132" cy="3244458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4680" y="2731274"/>
            <a:ext cx="2011551" cy="3228975"/>
          </a:xfrm>
          <a:prstGeom prst="rect">
            <a:avLst/>
          </a:prstGeom>
          <a:solidFill>
            <a:srgbClr val="92D05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85104" y="2990651"/>
            <a:ext cx="2234637" cy="3265805"/>
          </a:xfrm>
          <a:prstGeom prst="rect">
            <a:avLst/>
          </a:prstGeom>
          <a:solidFill>
            <a:srgbClr val="7030A0"/>
          </a:solidFill>
          <a:ln w="3175" cap="flat">
            <a:noFill/>
            <a:miter lim="400000"/>
          </a:ln>
          <a:effectLst/>
          <a:scene3d>
            <a:camera prst="isometricOffAxis2Top"/>
            <a:lightRig rig="threePt" dir="t">
              <a:rot lat="0" lon="0" rev="2400000"/>
            </a:lightRig>
          </a:scene3d>
          <a:sp3d extrusionH="4953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64971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Theoretical modelling</a:t>
            </a:r>
          </a:p>
          <a:p>
            <a:pPr lvl="0"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for area-selective deposition</a:t>
            </a:r>
            <a:endParaRPr lang="en-US" sz="300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sym typeface="Calibri Light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03" y="3899145"/>
            <a:ext cx="515773" cy="460787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 flipH="1">
            <a:off x="3065674" y="2944836"/>
            <a:ext cx="945812" cy="757213"/>
          </a:xfrm>
          <a:prstGeom prst="straightConnector1">
            <a:avLst/>
          </a:prstGeom>
          <a:noFill/>
          <a:ln w="3175" cap="flat">
            <a:solidFill>
              <a:schemeClr val="bg2">
                <a:lumMod val="1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/>
          <p:cNvCxnSpPr/>
          <p:nvPr/>
        </p:nvCxnSpPr>
        <p:spPr>
          <a:xfrm>
            <a:off x="4783001" y="3123726"/>
            <a:ext cx="240444" cy="1055732"/>
          </a:xfrm>
          <a:prstGeom prst="straightConnector1">
            <a:avLst/>
          </a:prstGeom>
          <a:noFill/>
          <a:ln w="3175" cap="flat">
            <a:solidFill>
              <a:schemeClr val="bg2">
                <a:lumMod val="1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2" name="Oval 81"/>
          <p:cNvSpPr/>
          <p:nvPr/>
        </p:nvSpPr>
        <p:spPr>
          <a:xfrm>
            <a:off x="4059592" y="1736208"/>
            <a:ext cx="1201074" cy="1236824"/>
          </a:xfrm>
          <a:prstGeom prst="ellipse">
            <a:avLst/>
          </a:prstGeom>
          <a:noFill/>
          <a:ln w="3175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289060" y="5998089"/>
            <a:ext cx="5068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Δ</a:t>
            </a: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E</a:t>
            </a:r>
            <a:endParaRPr lang="en-IE" dirty="0"/>
          </a:p>
        </p:txBody>
      </p:sp>
      <p:sp>
        <p:nvSpPr>
          <p:cNvPr id="103" name="TextBox 102"/>
          <p:cNvSpPr txBox="1"/>
          <p:nvPr/>
        </p:nvSpPr>
        <p:spPr>
          <a:xfrm>
            <a:off x="2018521" y="5832916"/>
            <a:ext cx="2942087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6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&gt; 0 thermodynamically </a:t>
            </a:r>
            <a:r>
              <a:rPr lang="en-IE" sz="1600" dirty="0" err="1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unfavorable</a:t>
            </a:r>
            <a:endParaRPr lang="en-IE" sz="1600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907225" y="5901125"/>
            <a:ext cx="0" cy="567078"/>
          </a:xfrm>
          <a:prstGeom prst="line">
            <a:avLst/>
          </a:prstGeom>
          <a:noFill/>
          <a:ln w="3175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TextBox 105"/>
          <p:cNvSpPr txBox="1"/>
          <p:nvPr/>
        </p:nvSpPr>
        <p:spPr>
          <a:xfrm>
            <a:off x="2018521" y="6268303"/>
            <a:ext cx="2728311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6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&lt; 0 thermodynamically </a:t>
            </a:r>
            <a:r>
              <a:rPr lang="en-IE" sz="1600" dirty="0" err="1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favorable</a:t>
            </a:r>
            <a:endParaRPr lang="en-IE" sz="1600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040" y="5821481"/>
            <a:ext cx="342900" cy="7429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676456" y="6437947"/>
            <a:ext cx="168316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6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59" y="2540918"/>
            <a:ext cx="515773" cy="46078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68" y="2310524"/>
            <a:ext cx="515773" cy="4607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31" y="1565972"/>
            <a:ext cx="515773" cy="4607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19" y="3957896"/>
            <a:ext cx="515773" cy="4607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23" y="3768100"/>
            <a:ext cx="515773" cy="4607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76" y="3207573"/>
            <a:ext cx="515773" cy="4607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07" y="4215838"/>
            <a:ext cx="515773" cy="46078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540" y="4453071"/>
            <a:ext cx="515773" cy="46078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752" y="4403816"/>
            <a:ext cx="515773" cy="46078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046" y="3957895"/>
            <a:ext cx="515773" cy="46078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85" y="4551576"/>
            <a:ext cx="515773" cy="46078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65" y="3653493"/>
            <a:ext cx="515773" cy="46078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50" y="2933782"/>
            <a:ext cx="515773" cy="46078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298" y="1741097"/>
            <a:ext cx="515773" cy="46078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92" y="3381050"/>
            <a:ext cx="515773" cy="46078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36" y="2092862"/>
            <a:ext cx="515773" cy="46078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53" y="3149722"/>
            <a:ext cx="515773" cy="46078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76" y="2448689"/>
            <a:ext cx="515773" cy="46078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43" y="3769803"/>
            <a:ext cx="515773" cy="46078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68" y="2862655"/>
            <a:ext cx="515773" cy="46078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94" y="3643473"/>
            <a:ext cx="515773" cy="46078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037" y="4295072"/>
            <a:ext cx="515773" cy="46078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68" y="2448688"/>
            <a:ext cx="515773" cy="46078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66" y="3769803"/>
            <a:ext cx="515773" cy="46078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11" y="3144851"/>
            <a:ext cx="515773" cy="460787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467544" y="5936433"/>
            <a:ext cx="6840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buNone/>
            </a:pPr>
            <a:r>
              <a:rPr lang="en-GB" sz="3000" kern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sym typeface="Calibri Light"/>
              </a:rPr>
              <a:t>DFT:</a:t>
            </a:r>
            <a:endParaRPr lang="en-US" sz="3000" kern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088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82" grpId="0" animBg="1"/>
      <p:bldP spid="101" grpId="0"/>
      <p:bldP spid="103" grpId="0"/>
      <p:bldP spid="10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363" y="476672"/>
            <a:ext cx="6310360" cy="76815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Theory: DFT </a:t>
            </a:r>
            <a:br>
              <a:rPr lang="en-IE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dirty="0">
                <a:solidFill>
                  <a:schemeClr val="tx2">
                    <a:lumMod val="50000"/>
                  </a:schemeClr>
                </a:solidFill>
              </a:rPr>
              <a:t>Adsorption of Si precursor and elimination of one ligand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263" y="3791834"/>
            <a:ext cx="1573922" cy="1873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2"/>
          <a:stretch/>
        </p:blipFill>
        <p:spPr bwMode="auto">
          <a:xfrm>
            <a:off x="1547664" y="4780129"/>
            <a:ext cx="1304046" cy="90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041981" y="5711055"/>
            <a:ext cx="864096" cy="0"/>
          </a:xfrm>
          <a:prstGeom prst="straightConnector1">
            <a:avLst/>
          </a:prstGeom>
          <a:noFill/>
          <a:ln w="3175" cap="flat">
            <a:solidFill>
              <a:schemeClr val="tx2">
                <a:lumMod val="50000"/>
              </a:schemeClr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363" y="3812485"/>
            <a:ext cx="1097310" cy="90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2493" y="2451737"/>
            <a:ext cx="6303072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Δ</a:t>
            </a: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E</a:t>
            </a:r>
            <a:r>
              <a:rPr lang="en-IE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= </a:t>
            </a: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E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</a:t>
            </a:r>
            <a:r>
              <a:rPr lang="en-IE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(slab + precursor)  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+ </a:t>
            </a: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E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</a:t>
            </a:r>
            <a:r>
              <a:rPr lang="en-IE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(by-products)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– </a:t>
            </a: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E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</a:t>
            </a:r>
            <a:r>
              <a:rPr lang="en-IE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(slab) 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– </a:t>
            </a: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E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 </a:t>
            </a:r>
            <a:r>
              <a:rPr lang="en-IE" baseline="-250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(precursor)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3582" y="5655670"/>
            <a:ext cx="1872209" cy="276999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IE" sz="2000" b="0" baseline="-250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0460" y="5656420"/>
            <a:ext cx="1872209" cy="276999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IE" sz="2000" b="0" baseline="-25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6456" y="6437947"/>
            <a:ext cx="168316" cy="34624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910" y="1644378"/>
            <a:ext cx="1815625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i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VASP software</a:t>
            </a:r>
            <a:endParaRPr lang="en-IE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07101-BBFB-424E-87D2-86ABB6097857}"/>
              </a:ext>
            </a:extLst>
          </p:cNvPr>
          <p:cNvSpPr txBox="1"/>
          <p:nvPr/>
        </p:nvSpPr>
        <p:spPr>
          <a:xfrm>
            <a:off x="1578615" y="6030059"/>
            <a:ext cx="1301447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6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before reaction</a:t>
            </a:r>
            <a:endParaRPr lang="en-IE" sz="1600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AF43D-095B-9A4D-AE37-FF3379E68DEB}"/>
              </a:ext>
            </a:extLst>
          </p:cNvPr>
          <p:cNvSpPr txBox="1"/>
          <p:nvPr/>
        </p:nvSpPr>
        <p:spPr>
          <a:xfrm>
            <a:off x="5988489" y="6030059"/>
            <a:ext cx="1156150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6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after reaction</a:t>
            </a:r>
            <a:endParaRPr lang="en-IE" sz="1600" baseline="-250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8981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3722725"/>
            <a:ext cx="1872208" cy="4247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2400" b="0" dirty="0">
                <a:solidFill>
                  <a:srgbClr val="FFFFFF"/>
                </a:solidFill>
              </a:rPr>
              <a:t>Si</a:t>
            </a:r>
            <a:r>
              <a:rPr lang="en-IE" sz="2400" b="0" baseline="-25000" dirty="0">
                <a:solidFill>
                  <a:srgbClr val="FFFFFF"/>
                </a:solidFill>
              </a:rPr>
              <a:t>3</a:t>
            </a:r>
            <a:r>
              <a:rPr lang="en-IE" sz="2400" b="0" dirty="0">
                <a:solidFill>
                  <a:srgbClr val="FFFFFF"/>
                </a:solidFill>
              </a:rPr>
              <a:t>N</a:t>
            </a:r>
            <a:r>
              <a:rPr lang="en-IE" sz="2400" b="0" baseline="-25000" dirty="0">
                <a:solidFill>
                  <a:srgbClr val="FFFFFF"/>
                </a:solidFill>
              </a:rPr>
              <a:t>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4433834"/>
            <a:ext cx="1872209" cy="4247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2400" b="0" dirty="0">
                <a:solidFill>
                  <a:srgbClr val="FFFFFF"/>
                </a:solidFill>
              </a:rPr>
              <a:t>SiO</a:t>
            </a:r>
            <a:r>
              <a:rPr lang="en-IE" sz="2400" b="0" baseline="-25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6121" y="3774328"/>
            <a:ext cx="2242602" cy="9618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Excellent barrier</a:t>
            </a:r>
          </a:p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000" b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Low-k</a:t>
            </a:r>
          </a:p>
          <a:p>
            <a:pPr marL="342900" marR="0" indent="-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E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Low wet</a:t>
            </a:r>
            <a:r>
              <a:rPr kumimoji="0" lang="en-IE" sz="20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 etch rate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3024225"/>
            <a:ext cx="1872208" cy="4247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2400" b="0" dirty="0" err="1">
                <a:solidFill>
                  <a:srgbClr val="FFFFFF"/>
                </a:solidFill>
              </a:rPr>
              <a:t>SiC</a:t>
            </a:r>
            <a:endParaRPr lang="en-IE" sz="2400" b="0" baseline="-25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2" y="5145716"/>
            <a:ext cx="1872209" cy="424732"/>
          </a:xfrm>
          <a:prstGeom prst="rect">
            <a:avLst/>
          </a:prstGeom>
          <a:solidFill>
            <a:srgbClr val="5B677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IE" sz="2400" b="0" dirty="0">
                <a:solidFill>
                  <a:srgbClr val="FFFFFF"/>
                </a:solidFill>
              </a:rPr>
              <a:t>Si</a:t>
            </a:r>
            <a:endParaRPr lang="en-IE" sz="2400" b="0" baseline="-25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6456" y="6453336"/>
            <a:ext cx="155492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2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55576" y="333484"/>
            <a:ext cx="7020918" cy="1944216"/>
          </a:xfrm>
        </p:spPr>
        <p:txBody>
          <a:bodyPr>
            <a:noAutofit/>
          </a:bodyPr>
          <a:lstStyle/>
          <a:p>
            <a:pPr algn="ctr"/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Goal: investigating the difference in nucleation </a:t>
            </a:r>
            <a:br>
              <a:rPr lang="en-IE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during Si-based ALD</a:t>
            </a:r>
            <a:br>
              <a:rPr lang="en-IE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sz="2400" dirty="0">
                <a:solidFill>
                  <a:schemeClr val="tx2">
                    <a:lumMod val="50000"/>
                  </a:schemeClr>
                </a:solidFill>
              </a:rPr>
              <a:t>for future area-selective deposition for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electronic devices</a:t>
            </a:r>
            <a:endParaRPr lang="en-IE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5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872402" y="508203"/>
            <a:ext cx="6511949" cy="76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Calibri" panose="020F0502020204030204" pitchFamily="34" charset="0"/>
                <a:ea typeface="+mn-ea"/>
                <a:cs typeface="+mn-cs"/>
                <a:sym typeface="Calibri Light"/>
              </a:defRPr>
            </a:lvl1pPr>
            <a:lvl2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D428A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fontAlgn="auto"/>
            <a:r>
              <a:rPr lang="en-GB" kern="0" dirty="0">
                <a:solidFill>
                  <a:schemeClr val="tx2">
                    <a:lumMod val="50000"/>
                  </a:schemeClr>
                </a:solidFill>
              </a:rPr>
              <a:t>Si-based thin films for electronic devices: Applications</a:t>
            </a:r>
            <a:endParaRPr lang="en-US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22" y="3645024"/>
            <a:ext cx="3837806" cy="1096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715" y="2924944"/>
            <a:ext cx="1912781" cy="2490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6476" y="2406851"/>
            <a:ext cx="2543260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Low-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sym typeface="Calibri"/>
              </a:rPr>
              <a:t>k spacers/liners</a:t>
            </a:r>
            <a:endParaRPr kumimoji="0" lang="en-IE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2144" y="3114894"/>
            <a:ext cx="4638962" cy="4078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en-IE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Air gap liners for interlayer dielectric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9454" y="3717032"/>
            <a:ext cx="3744416" cy="1024508"/>
          </a:xfrm>
          <a:prstGeom prst="rect">
            <a:avLst/>
          </a:prstGeom>
          <a:noFill/>
          <a:ln w="19050" cap="flat">
            <a:solidFill>
              <a:schemeClr val="bg2">
                <a:lumMod val="2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t">
            <a:norm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600" b="0" i="0" u="none" strike="noStrike" cap="none" spc="0" normalizeH="0" baseline="0">
              <a:ln>
                <a:noFill/>
              </a:ln>
              <a:solidFill>
                <a:srgbClr val="30424A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6456" y="6453336"/>
            <a:ext cx="155492" cy="31547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marR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IE" sz="1800" dirty="0">
                <a:solidFill>
                  <a:srgbClr val="FFFFFF"/>
                </a:solidFill>
                <a:latin typeface="Calibri Light" panose="020F0302020204030204" pitchFamily="34" charset="0"/>
                <a:sym typeface="Calibri"/>
              </a:rPr>
              <a:t>3</a:t>
            </a:r>
            <a:endParaRPr kumimoji="0" lang="en-IE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2958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yndall 2016">
  <a:themeElements>
    <a:clrScheme name="Tyndall">
      <a:dk1>
        <a:srgbClr val="1B4088"/>
      </a:dk1>
      <a:lt1>
        <a:srgbClr val="6BACE3"/>
      </a:lt1>
      <a:dk2>
        <a:srgbClr val="5B6770"/>
      </a:dk2>
      <a:lt2>
        <a:srgbClr val="EAEAEA"/>
      </a:lt2>
      <a:accent1>
        <a:srgbClr val="6BACE3"/>
      </a:accent1>
      <a:accent2>
        <a:srgbClr val="97C4EB"/>
      </a:accent2>
      <a:accent3>
        <a:srgbClr val="C3DEF3"/>
      </a:accent3>
      <a:accent4>
        <a:srgbClr val="617BAD"/>
      </a:accent4>
      <a:accent5>
        <a:srgbClr val="7C848D"/>
      </a:accent5>
      <a:accent6>
        <a:srgbClr val="A1AAAC"/>
      </a:accent6>
      <a:hlink>
        <a:srgbClr val="D62598"/>
      </a:hlink>
      <a:folHlink>
        <a:srgbClr val="51284F"/>
      </a:folHlink>
    </a:clrScheme>
    <a:fontScheme name="White">
      <a:majorFont>
        <a:latin typeface="Calibri Light"/>
        <a:ea typeface="Calibri Light"/>
        <a:cs typeface="Calibri Light"/>
      </a:majorFont>
      <a:minorFont>
        <a:latin typeface="Calibri Light"/>
        <a:ea typeface="Calibri Light"/>
        <a:cs typeface="Calibri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C4189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t">
        <a:normAutofit/>
      </a:bodyPr>
      <a:lstStyle>
        <a:defPPr marL="0" marR="0" indent="0" algn="l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30424A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1C418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>
        <a:spAutoFit/>
      </a:bodyPr>
      <a:lstStyle>
        <a:defPPr marR="0" algn="l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None/>
          <a:tabLst/>
          <a:defRPr kumimoji="0" sz="200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Calibri Light" panose="020F0302020204030204" pitchFamily="34" charset="0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Tyndall 2016</Template>
  <TotalTime>37407</TotalTime>
  <Words>927</Words>
  <Application>Microsoft Macintosh PowerPoint</Application>
  <PresentationFormat>On-screen Show (4:3)</PresentationFormat>
  <Paragraphs>209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Heavy</vt:lpstr>
      <vt:lpstr>Calibri</vt:lpstr>
      <vt:lpstr>Calibri Light</vt:lpstr>
      <vt:lpstr>Cambria</vt:lpstr>
      <vt:lpstr>Courier New</vt:lpstr>
      <vt:lpstr>Helvetica</vt:lpstr>
      <vt:lpstr>Times New Roman</vt:lpstr>
      <vt:lpstr>Tyndall 2016</vt:lpstr>
      <vt:lpstr>Graph</vt:lpstr>
      <vt:lpstr>Investigating the difference in nucleation during Si-based ALD on different surfaces (Si, SiC, SiO2 and SiNx) for future area-selective deposition (AS-ALD)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Theory: DFT  Adsorption of Si precursor and elimination of one ligand</vt:lpstr>
      <vt:lpstr>Goal: investigating the difference in nucleation  during Si-based ALD for future area-selective deposition for electronic devices</vt:lpstr>
      <vt:lpstr>PowerPoint Presentation</vt:lpstr>
      <vt:lpstr>PowerPoint Presentation</vt:lpstr>
      <vt:lpstr>DFT results First precursor adsorption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Ekaterina Filatova Email: ekaterina.filatova@tyndall.ie</vt:lpstr>
    </vt:vector>
  </TitlesOfParts>
  <Company>NMRC, Ireland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paul.roseingrave</dc:creator>
  <cp:lastModifiedBy>Ekaterina Filatova</cp:lastModifiedBy>
  <cp:revision>909</cp:revision>
  <cp:lastPrinted>2015-02-16T19:06:07Z</cp:lastPrinted>
  <dcterms:created xsi:type="dcterms:W3CDTF">2004-11-24T14:46:25Z</dcterms:created>
  <dcterms:modified xsi:type="dcterms:W3CDTF">2018-07-24T08:38:51Z</dcterms:modified>
</cp:coreProperties>
</file>