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6" r:id="rId2"/>
  </p:sldIdLst>
  <p:sldSz cx="30276800" cy="42799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17333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400" b="0" i="0" u="none" strike="noStrike" cap="none" spc="0" normalizeH="0" baseline="0">
        <a:ln>
          <a:noFill/>
        </a:ln>
        <a:solidFill>
          <a:srgbClr val="5A676F"/>
        </a:solidFill>
        <a:effectLst/>
        <a:uFillTx/>
        <a:latin typeface="Calibri Light"/>
        <a:ea typeface="Calibri Light"/>
        <a:cs typeface="Calibri Light"/>
        <a:sym typeface="Calibri Light"/>
      </a:defRPr>
    </a:lvl1pPr>
    <a:lvl2pPr marL="0" marR="0" indent="0" algn="l" defTabSz="417333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400" b="0" i="0" u="none" strike="noStrike" cap="none" spc="0" normalizeH="0" baseline="0">
        <a:ln>
          <a:noFill/>
        </a:ln>
        <a:solidFill>
          <a:srgbClr val="5A676F"/>
        </a:solidFill>
        <a:effectLst/>
        <a:uFillTx/>
        <a:latin typeface="Calibri Light"/>
        <a:ea typeface="Calibri Light"/>
        <a:cs typeface="Calibri Light"/>
        <a:sym typeface="Calibri Light"/>
      </a:defRPr>
    </a:lvl2pPr>
    <a:lvl3pPr marL="0" marR="0" indent="0" algn="l" defTabSz="417333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400" b="0" i="0" u="none" strike="noStrike" cap="none" spc="0" normalizeH="0" baseline="0">
        <a:ln>
          <a:noFill/>
        </a:ln>
        <a:solidFill>
          <a:srgbClr val="5A676F"/>
        </a:solidFill>
        <a:effectLst/>
        <a:uFillTx/>
        <a:latin typeface="Calibri Light"/>
        <a:ea typeface="Calibri Light"/>
        <a:cs typeface="Calibri Light"/>
        <a:sym typeface="Calibri Light"/>
      </a:defRPr>
    </a:lvl3pPr>
    <a:lvl4pPr marL="0" marR="0" indent="0" algn="l" defTabSz="417333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400" b="0" i="0" u="none" strike="noStrike" cap="none" spc="0" normalizeH="0" baseline="0">
        <a:ln>
          <a:noFill/>
        </a:ln>
        <a:solidFill>
          <a:srgbClr val="5A676F"/>
        </a:solidFill>
        <a:effectLst/>
        <a:uFillTx/>
        <a:latin typeface="Calibri Light"/>
        <a:ea typeface="Calibri Light"/>
        <a:cs typeface="Calibri Light"/>
        <a:sym typeface="Calibri Light"/>
      </a:defRPr>
    </a:lvl4pPr>
    <a:lvl5pPr marL="0" marR="0" indent="0" algn="l" defTabSz="417333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400" b="0" i="0" u="none" strike="noStrike" cap="none" spc="0" normalizeH="0" baseline="0">
        <a:ln>
          <a:noFill/>
        </a:ln>
        <a:solidFill>
          <a:srgbClr val="5A676F"/>
        </a:solidFill>
        <a:effectLst/>
        <a:uFillTx/>
        <a:latin typeface="Calibri Light"/>
        <a:ea typeface="Calibri Light"/>
        <a:cs typeface="Calibri Light"/>
        <a:sym typeface="Calibri Light"/>
      </a:defRPr>
    </a:lvl5pPr>
    <a:lvl6pPr marL="0" marR="0" indent="0" algn="l" defTabSz="417333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400" b="0" i="0" u="none" strike="noStrike" cap="none" spc="0" normalizeH="0" baseline="0">
        <a:ln>
          <a:noFill/>
        </a:ln>
        <a:solidFill>
          <a:srgbClr val="5A676F"/>
        </a:solidFill>
        <a:effectLst/>
        <a:uFillTx/>
        <a:latin typeface="Calibri Light"/>
        <a:ea typeface="Calibri Light"/>
        <a:cs typeface="Calibri Light"/>
        <a:sym typeface="Calibri Light"/>
      </a:defRPr>
    </a:lvl6pPr>
    <a:lvl7pPr marL="0" marR="0" indent="0" algn="l" defTabSz="417333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400" b="0" i="0" u="none" strike="noStrike" cap="none" spc="0" normalizeH="0" baseline="0">
        <a:ln>
          <a:noFill/>
        </a:ln>
        <a:solidFill>
          <a:srgbClr val="5A676F"/>
        </a:solidFill>
        <a:effectLst/>
        <a:uFillTx/>
        <a:latin typeface="Calibri Light"/>
        <a:ea typeface="Calibri Light"/>
        <a:cs typeface="Calibri Light"/>
        <a:sym typeface="Calibri Light"/>
      </a:defRPr>
    </a:lvl7pPr>
    <a:lvl8pPr marL="0" marR="0" indent="0" algn="l" defTabSz="417333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400" b="0" i="0" u="none" strike="noStrike" cap="none" spc="0" normalizeH="0" baseline="0">
        <a:ln>
          <a:noFill/>
        </a:ln>
        <a:solidFill>
          <a:srgbClr val="5A676F"/>
        </a:solidFill>
        <a:effectLst/>
        <a:uFillTx/>
        <a:latin typeface="Calibri Light"/>
        <a:ea typeface="Calibri Light"/>
        <a:cs typeface="Calibri Light"/>
        <a:sym typeface="Calibri Light"/>
      </a:defRPr>
    </a:lvl8pPr>
    <a:lvl9pPr marL="0" marR="0" indent="0" algn="l" defTabSz="417333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400" b="0" i="0" u="none" strike="noStrike" cap="none" spc="0" normalizeH="0" baseline="0">
        <a:ln>
          <a:noFill/>
        </a:ln>
        <a:solidFill>
          <a:srgbClr val="5A676F"/>
        </a:solidFill>
        <a:effectLst/>
        <a:uFillTx/>
        <a:latin typeface="Calibri Light"/>
        <a:ea typeface="Calibri Light"/>
        <a:cs typeface="Calibri Light"/>
        <a:sym typeface="Calibri Light"/>
      </a:defRPr>
    </a:lvl9pPr>
  </p:defaultTextStyle>
  <p:extLst>
    <p:ext uri="{EFAFB233-063F-42B5-8137-9DF3F51BA10A}">
      <p15:sldGuideLst xmlns:p15="http://schemas.microsoft.com/office/powerpoint/2012/main">
        <p15:guide id="1" orient="horz" pos="13480">
          <p15:clr>
            <a:srgbClr val="A4A3A4"/>
          </p15:clr>
        </p15:guide>
        <p15:guide id="2" pos="953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7F3F4"/>
          </a:solidFill>
        </a:fill>
      </a:tcStyle>
    </a:wholeTbl>
    <a:band2H>
      <a:tcTxStyle/>
      <a:tcStyle>
        <a:tcBdr/>
        <a:fill>
          <a:solidFill>
            <a:srgbClr val="F3F9FA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508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BDBDB"/>
          </a:solidFill>
        </a:fill>
      </a:tcStyle>
    </a:wholeTbl>
    <a:band2H>
      <a:tcTxStyle/>
      <a:tcStyle>
        <a:tcBdr/>
        <a:fill>
          <a:solidFill>
            <a:srgbClr val="EEEEEE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508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CCCD9"/>
          </a:solidFill>
        </a:fill>
      </a:tcStyle>
    </a:wholeTbl>
    <a:band2H>
      <a:tcTxStyle/>
      <a:tcStyle>
        <a:tcBdr/>
        <a:fill>
          <a:solidFill>
            <a:srgbClr val="E7E7ED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508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635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508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635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30" d="100"/>
          <a:sy n="30" d="100"/>
        </p:scale>
        <p:origin x="970" y="-7637"/>
      </p:cViewPr>
      <p:guideLst>
        <p:guide orient="horz" pos="13480"/>
        <p:guide pos="953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9" name="Shape 2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10291919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646293" latinLnBrk="0">
      <a:lnSpc>
        <a:spcPct val="125000"/>
      </a:lnSpc>
      <a:defRPr sz="3200">
        <a:latin typeface="+mj-lt"/>
        <a:ea typeface="+mj-ea"/>
        <a:cs typeface="+mj-cs"/>
        <a:sym typeface="Avenir Roman"/>
      </a:defRPr>
    </a:lvl1pPr>
    <a:lvl2pPr indent="228600" defTabSz="646293" latinLnBrk="0">
      <a:lnSpc>
        <a:spcPct val="125000"/>
      </a:lnSpc>
      <a:defRPr sz="3200">
        <a:latin typeface="+mj-lt"/>
        <a:ea typeface="+mj-ea"/>
        <a:cs typeface="+mj-cs"/>
        <a:sym typeface="Avenir Roman"/>
      </a:defRPr>
    </a:lvl2pPr>
    <a:lvl3pPr indent="457200" defTabSz="646293" latinLnBrk="0">
      <a:lnSpc>
        <a:spcPct val="125000"/>
      </a:lnSpc>
      <a:defRPr sz="3200">
        <a:latin typeface="+mj-lt"/>
        <a:ea typeface="+mj-ea"/>
        <a:cs typeface="+mj-cs"/>
        <a:sym typeface="Avenir Roman"/>
      </a:defRPr>
    </a:lvl3pPr>
    <a:lvl4pPr indent="685800" defTabSz="646293" latinLnBrk="0">
      <a:lnSpc>
        <a:spcPct val="125000"/>
      </a:lnSpc>
      <a:defRPr sz="3200">
        <a:latin typeface="+mj-lt"/>
        <a:ea typeface="+mj-ea"/>
        <a:cs typeface="+mj-cs"/>
        <a:sym typeface="Avenir Roman"/>
      </a:defRPr>
    </a:lvl4pPr>
    <a:lvl5pPr indent="914400" defTabSz="646293" latinLnBrk="0">
      <a:lnSpc>
        <a:spcPct val="125000"/>
      </a:lnSpc>
      <a:defRPr sz="3200">
        <a:latin typeface="+mj-lt"/>
        <a:ea typeface="+mj-ea"/>
        <a:cs typeface="+mj-cs"/>
        <a:sym typeface="Avenir Roman"/>
      </a:defRPr>
    </a:lvl5pPr>
    <a:lvl6pPr indent="1143000" defTabSz="646293" latinLnBrk="0">
      <a:lnSpc>
        <a:spcPct val="125000"/>
      </a:lnSpc>
      <a:defRPr sz="3200">
        <a:latin typeface="+mj-lt"/>
        <a:ea typeface="+mj-ea"/>
        <a:cs typeface="+mj-cs"/>
        <a:sym typeface="Avenir Roman"/>
      </a:defRPr>
    </a:lvl6pPr>
    <a:lvl7pPr indent="1371600" defTabSz="646293" latinLnBrk="0">
      <a:lnSpc>
        <a:spcPct val="125000"/>
      </a:lnSpc>
      <a:defRPr sz="3200">
        <a:latin typeface="+mj-lt"/>
        <a:ea typeface="+mj-ea"/>
        <a:cs typeface="+mj-cs"/>
        <a:sym typeface="Avenir Roman"/>
      </a:defRPr>
    </a:lvl7pPr>
    <a:lvl8pPr indent="1600200" defTabSz="646293" latinLnBrk="0">
      <a:lnSpc>
        <a:spcPct val="125000"/>
      </a:lnSpc>
      <a:defRPr sz="3200">
        <a:latin typeface="+mj-lt"/>
        <a:ea typeface="+mj-ea"/>
        <a:cs typeface="+mj-cs"/>
        <a:sym typeface="Avenir Roman"/>
      </a:defRPr>
    </a:lvl8pPr>
    <a:lvl9pPr indent="1828800" defTabSz="646293" latinLnBrk="0">
      <a:lnSpc>
        <a:spcPct val="125000"/>
      </a:lnSpc>
      <a:defRPr sz="3200">
        <a:latin typeface="+mj-lt"/>
        <a:ea typeface="+mj-ea"/>
        <a:cs typeface="+mj-cs"/>
        <a:sym typeface="Avenir Roman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>
            <a:off x="22311" y="7547106"/>
            <a:ext cx="30282774" cy="35251895"/>
          </a:xfrm>
          <a:prstGeom prst="rect">
            <a:avLst/>
          </a:prstGeom>
          <a:gradFill>
            <a:gsLst>
              <a:gs pos="0">
                <a:srgbClr val="DDDDDD"/>
              </a:gs>
              <a:gs pos="100000">
                <a:srgbClr val="FFFFFF"/>
              </a:gs>
            </a:gsLst>
            <a:lin ang="5400000"/>
          </a:gradFill>
          <a:ln w="12700">
            <a:miter lim="400000"/>
          </a:ln>
          <a:effectLst>
            <a:reflection stA="50000" endPos="40000" dir="5400000" sy="-100000" algn="bl" rotWithShape="0"/>
          </a:effectLst>
        </p:spPr>
        <p:txBody>
          <a:bodyPr lIns="64626" tIns="64626" rIns="64626" bIns="64626"/>
          <a:lstStyle/>
          <a:p>
            <a:pPr defTabSz="1353176">
              <a:defRPr sz="1200">
                <a:solidFill>
                  <a:srgbClr val="5B6770"/>
                </a:solidFill>
              </a:defRPr>
            </a:pPr>
            <a:endParaRPr/>
          </a:p>
        </p:txBody>
      </p:sp>
      <p:sp>
        <p:nvSpPr>
          <p:cNvPr id="3" name="Shape 3"/>
          <p:cNvSpPr/>
          <p:nvPr/>
        </p:nvSpPr>
        <p:spPr>
          <a:xfrm>
            <a:off x="17988516" y="6029236"/>
            <a:ext cx="15573843" cy="15268474"/>
          </a:xfrm>
          <a:prstGeom prst="ellipse">
            <a:avLst/>
          </a:prstGeom>
          <a:solidFill>
            <a:srgbClr val="EDEDED"/>
          </a:solidFill>
          <a:ln w="12700">
            <a:miter lim="400000"/>
          </a:ln>
        </p:spPr>
        <p:txBody>
          <a:bodyPr lIns="64626" tIns="64626" rIns="64626" bIns="64626"/>
          <a:lstStyle/>
          <a:p>
            <a:pPr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Avenir Roman"/>
              </a:defRPr>
            </a:pPr>
            <a:endParaRPr/>
          </a:p>
        </p:txBody>
      </p:sp>
      <p:sp>
        <p:nvSpPr>
          <p:cNvPr id="4" name="Shape 4"/>
          <p:cNvSpPr/>
          <p:nvPr/>
        </p:nvSpPr>
        <p:spPr>
          <a:xfrm flipH="1">
            <a:off x="26511571" y="41066669"/>
            <a:ext cx="1056504" cy="1056502"/>
          </a:xfrm>
          <a:prstGeom prst="ellipse">
            <a:avLst/>
          </a:prstGeom>
          <a:solidFill>
            <a:srgbClr val="B2B9BB">
              <a:alpha val="90000"/>
            </a:srgbClr>
          </a:solidFill>
          <a:ln w="12700">
            <a:miter lim="400000"/>
          </a:ln>
        </p:spPr>
        <p:txBody>
          <a:bodyPr lIns="64626" tIns="64626" rIns="64626" bIns="64626"/>
          <a:lstStyle/>
          <a:p>
            <a:pPr defTabSz="1353176">
              <a:defRPr sz="1200">
                <a:solidFill>
                  <a:srgbClr val="5B6770"/>
                </a:solidFill>
              </a:defRPr>
            </a:pPr>
            <a:endParaRPr/>
          </a:p>
        </p:txBody>
      </p:sp>
      <p:sp>
        <p:nvSpPr>
          <p:cNvPr id="5" name="Shape 5"/>
          <p:cNvSpPr/>
          <p:nvPr/>
        </p:nvSpPr>
        <p:spPr>
          <a:xfrm flipH="1">
            <a:off x="26028558" y="40191055"/>
            <a:ext cx="318438" cy="318438"/>
          </a:xfrm>
          <a:prstGeom prst="ellipse">
            <a:avLst/>
          </a:prstGeom>
          <a:solidFill>
            <a:srgbClr val="1C428B">
              <a:alpha val="90000"/>
            </a:srgbClr>
          </a:solidFill>
          <a:ln w="12700">
            <a:miter lim="400000"/>
          </a:ln>
        </p:spPr>
        <p:txBody>
          <a:bodyPr lIns="64626" tIns="64626" rIns="64626" bIns="64626"/>
          <a:lstStyle/>
          <a:p>
            <a:pPr defTabSz="1353176">
              <a:defRPr sz="1200">
                <a:solidFill>
                  <a:srgbClr val="5B6770"/>
                </a:solidFill>
              </a:defRPr>
            </a:pPr>
            <a:endParaRPr/>
          </a:p>
        </p:txBody>
      </p:sp>
      <p:sp>
        <p:nvSpPr>
          <p:cNvPr id="6" name="Shape 6"/>
          <p:cNvSpPr/>
          <p:nvPr/>
        </p:nvSpPr>
        <p:spPr>
          <a:xfrm flipH="1">
            <a:off x="27605963" y="39485065"/>
            <a:ext cx="2648527" cy="2638100"/>
          </a:xfrm>
          <a:prstGeom prst="ellipse">
            <a:avLst/>
          </a:prstGeom>
          <a:solidFill>
            <a:srgbClr val="6BACE4">
              <a:alpha val="90000"/>
            </a:srgbClr>
          </a:solidFill>
          <a:ln w="12700">
            <a:miter lim="400000"/>
          </a:ln>
        </p:spPr>
        <p:txBody>
          <a:bodyPr lIns="64626" tIns="64626" rIns="64626" bIns="64626"/>
          <a:lstStyle/>
          <a:p>
            <a:pPr defTabSz="646293">
              <a:defRPr sz="1600"/>
            </a:pPr>
            <a:endParaRPr/>
          </a:p>
        </p:txBody>
      </p:sp>
      <p:sp>
        <p:nvSpPr>
          <p:cNvPr id="7" name="Shape 7"/>
          <p:cNvSpPr/>
          <p:nvPr/>
        </p:nvSpPr>
        <p:spPr>
          <a:xfrm flipH="1">
            <a:off x="-5524936" y="-5167646"/>
            <a:ext cx="24123236" cy="23220782"/>
          </a:xfrm>
          <a:prstGeom prst="ellipse">
            <a:avLst/>
          </a:prstGeom>
          <a:solidFill>
            <a:srgbClr val="1C428B"/>
          </a:solidFill>
          <a:ln w="12700">
            <a:miter lim="400000"/>
          </a:ln>
        </p:spPr>
        <p:txBody>
          <a:bodyPr lIns="64626" tIns="64626" rIns="64626" bIns="64626"/>
          <a:lstStyle/>
          <a:p>
            <a:pPr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Avenir Roman"/>
              </a:defRPr>
            </a:pPr>
            <a:endParaRPr/>
          </a:p>
        </p:txBody>
      </p:sp>
      <p:sp>
        <p:nvSpPr>
          <p:cNvPr id="8" name="Shape 8"/>
          <p:cNvSpPr/>
          <p:nvPr/>
        </p:nvSpPr>
        <p:spPr>
          <a:xfrm flipH="1">
            <a:off x="-37213" y="16213391"/>
            <a:ext cx="3062624" cy="3062624"/>
          </a:xfrm>
          <a:prstGeom prst="ellipse">
            <a:avLst/>
          </a:prstGeom>
          <a:solidFill>
            <a:srgbClr val="6BACE4"/>
          </a:solidFill>
          <a:ln w="12700">
            <a:miter lim="400000"/>
          </a:ln>
        </p:spPr>
        <p:txBody>
          <a:bodyPr lIns="64626" tIns="64626" rIns="64626" bIns="64626"/>
          <a:lstStyle/>
          <a:p>
            <a:pPr defTabSz="646293">
              <a:defRPr sz="1600"/>
            </a:pPr>
            <a:endParaRPr/>
          </a:p>
        </p:txBody>
      </p:sp>
      <p:sp>
        <p:nvSpPr>
          <p:cNvPr id="9" name="Shape 9"/>
          <p:cNvSpPr/>
          <p:nvPr/>
        </p:nvSpPr>
        <p:spPr>
          <a:xfrm flipH="1">
            <a:off x="24961836" y="19931590"/>
            <a:ext cx="9509307" cy="9509307"/>
          </a:xfrm>
          <a:prstGeom prst="ellipse">
            <a:avLst/>
          </a:prstGeom>
          <a:solidFill>
            <a:srgbClr val="6BACE4"/>
          </a:solidFill>
          <a:ln w="12700">
            <a:miter lim="400000"/>
          </a:ln>
        </p:spPr>
        <p:txBody>
          <a:bodyPr lIns="64626" tIns="64626" rIns="64626" bIns="64626"/>
          <a:lstStyle/>
          <a:p>
            <a:pPr defTabSz="646293">
              <a:defRPr sz="1600"/>
            </a:pPr>
            <a:endParaRPr/>
          </a:p>
        </p:txBody>
      </p:sp>
      <p:pic>
        <p:nvPicPr>
          <p:cNvPr id="10" name="image1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0689255" y="1684917"/>
            <a:ext cx="8490851" cy="3287899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Shape 11"/>
          <p:cNvSpPr/>
          <p:nvPr/>
        </p:nvSpPr>
        <p:spPr>
          <a:xfrm>
            <a:off x="15375244" y="7556085"/>
            <a:ext cx="13804863" cy="3092830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64626" tIns="64626" rIns="64626" bIns="64626"/>
          <a:lstStyle/>
          <a:p>
            <a:pPr>
              <a:tabLst>
                <a:tab pos="241300" algn="l"/>
              </a:tabLst>
              <a:defRPr sz="2200"/>
            </a:pPr>
            <a:endParaRPr/>
          </a:p>
        </p:txBody>
      </p:sp>
      <p:sp>
        <p:nvSpPr>
          <p:cNvPr id="12" name="Shape 12"/>
          <p:cNvSpPr/>
          <p:nvPr/>
        </p:nvSpPr>
        <p:spPr>
          <a:xfrm>
            <a:off x="887826" y="7556085"/>
            <a:ext cx="14013731" cy="3092830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64626" tIns="64626" rIns="64626" bIns="64626"/>
          <a:lstStyle/>
          <a:p>
            <a:pPr>
              <a:tabLst>
                <a:tab pos="241300" algn="l"/>
              </a:tabLst>
              <a:defRPr sz="2200"/>
            </a:pPr>
            <a:endParaRPr/>
          </a:p>
        </p:txBody>
      </p:sp>
      <p:sp>
        <p:nvSpPr>
          <p:cNvPr id="13" name="Shape 13"/>
          <p:cNvSpPr>
            <a:spLocks noGrp="1"/>
          </p:cNvSpPr>
          <p:nvPr>
            <p:ph type="title"/>
          </p:nvPr>
        </p:nvSpPr>
        <p:spPr>
          <a:xfrm>
            <a:off x="2289724" y="13295430"/>
            <a:ext cx="25697353" cy="10957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3169" tIns="43169" rIns="43169" bIns="43169"/>
          <a:lstStyle/>
          <a:p>
            <a:r>
              <a:t>Title Text</a:t>
            </a:r>
          </a:p>
        </p:txBody>
      </p:sp>
      <p:sp>
        <p:nvSpPr>
          <p:cNvPr id="14" name="Shape 14"/>
          <p:cNvSpPr>
            <a:spLocks noGrp="1"/>
          </p:cNvSpPr>
          <p:nvPr>
            <p:ph type="body" idx="1"/>
          </p:nvPr>
        </p:nvSpPr>
        <p:spPr>
          <a:xfrm>
            <a:off x="4557137" y="24252766"/>
            <a:ext cx="21162527" cy="185462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3169" tIns="43169" rIns="43169" bIns="43169"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" name="Shape 15"/>
          <p:cNvSpPr>
            <a:spLocks noGrp="1"/>
          </p:cNvSpPr>
          <p:nvPr>
            <p:ph type="sldNum" sz="quarter" idx="2"/>
          </p:nvPr>
        </p:nvSpPr>
        <p:spPr>
          <a:xfrm>
            <a:off x="29180107" y="38229510"/>
            <a:ext cx="708400" cy="691731"/>
          </a:xfrm>
          <a:prstGeom prst="rect">
            <a:avLst/>
          </a:prstGeom>
          <a:ln w="12700">
            <a:miter lim="400000"/>
          </a:ln>
        </p:spPr>
        <p:txBody>
          <a:bodyPr wrap="none" lIns="64629" tIns="64629" rIns="64629" bIns="64629">
            <a:spAutoFit/>
          </a:bodyPr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ransition spd="med"/>
  <p:txStyles>
    <p:titleStyle>
      <a:lvl1pPr marL="0" marR="0" indent="0" algn="l" defTabSz="417333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600" b="0" i="0" u="none" strike="noStrike" cap="none" spc="0" baseline="0">
          <a:ln>
            <a:noFill/>
          </a:ln>
          <a:solidFill>
            <a:srgbClr val="1A4587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417333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600" b="0" i="0" u="none" strike="noStrike" cap="none" spc="0" baseline="0">
          <a:ln>
            <a:noFill/>
          </a:ln>
          <a:solidFill>
            <a:srgbClr val="1A4587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417333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600" b="0" i="0" u="none" strike="noStrike" cap="none" spc="0" baseline="0">
          <a:ln>
            <a:noFill/>
          </a:ln>
          <a:solidFill>
            <a:srgbClr val="1A4587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417333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600" b="0" i="0" u="none" strike="noStrike" cap="none" spc="0" baseline="0">
          <a:ln>
            <a:noFill/>
          </a:ln>
          <a:solidFill>
            <a:srgbClr val="1A4587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417333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600" b="0" i="0" u="none" strike="noStrike" cap="none" spc="0" baseline="0">
          <a:ln>
            <a:noFill/>
          </a:ln>
          <a:solidFill>
            <a:srgbClr val="1A4587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417333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600" b="0" i="0" u="none" strike="noStrike" cap="none" spc="0" baseline="0">
          <a:ln>
            <a:noFill/>
          </a:ln>
          <a:solidFill>
            <a:srgbClr val="1A4587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417333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600" b="0" i="0" u="none" strike="noStrike" cap="none" spc="0" baseline="0">
          <a:ln>
            <a:noFill/>
          </a:ln>
          <a:solidFill>
            <a:srgbClr val="1A4587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417333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600" b="0" i="0" u="none" strike="noStrike" cap="none" spc="0" baseline="0">
          <a:ln>
            <a:noFill/>
          </a:ln>
          <a:solidFill>
            <a:srgbClr val="1A4587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417333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600" b="0" i="0" u="none" strike="noStrike" cap="none" spc="0" baseline="0">
          <a:ln>
            <a:noFill/>
          </a:ln>
          <a:solidFill>
            <a:srgbClr val="1A4587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0" marR="0" indent="0" algn="l" defTabSz="417333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5A676F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417333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5A676F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417333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5A676F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417333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5A676F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417333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5A676F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417333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5A676F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417333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5A676F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417333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5A676F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417333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5A676F"/>
          </a:solidFill>
          <a:uFillTx/>
          <a:latin typeface="Calibri Light"/>
          <a:ea typeface="Calibri Light"/>
          <a:cs typeface="Calibri Light"/>
          <a:sym typeface="Calibri Light"/>
        </a:defRPr>
      </a:lvl9pPr>
    </p:bodyStyle>
    <p:otherStyle>
      <a:lvl1pPr marL="0" marR="0" indent="0" algn="l" defTabSz="417333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 Light"/>
        </a:defRPr>
      </a:lvl1pPr>
      <a:lvl2pPr marL="0" marR="0" indent="0" algn="l" defTabSz="417333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 Light"/>
        </a:defRPr>
      </a:lvl2pPr>
      <a:lvl3pPr marL="0" marR="0" indent="0" algn="l" defTabSz="417333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 Light"/>
        </a:defRPr>
      </a:lvl3pPr>
      <a:lvl4pPr marL="0" marR="0" indent="0" algn="l" defTabSz="417333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 Light"/>
        </a:defRPr>
      </a:lvl4pPr>
      <a:lvl5pPr marL="0" marR="0" indent="0" algn="l" defTabSz="417333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 Light"/>
        </a:defRPr>
      </a:lvl5pPr>
      <a:lvl6pPr marL="0" marR="0" indent="0" algn="l" defTabSz="417333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 Light"/>
        </a:defRPr>
      </a:lvl6pPr>
      <a:lvl7pPr marL="0" marR="0" indent="0" algn="l" defTabSz="417333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 Light"/>
        </a:defRPr>
      </a:lvl7pPr>
      <a:lvl8pPr marL="0" marR="0" indent="0" algn="l" defTabSz="417333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 Light"/>
        </a:defRPr>
      </a:lvl8pPr>
      <a:lvl9pPr marL="0" marR="0" indent="0" algn="l" defTabSz="417333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/>
          <p:nvPr/>
        </p:nvSpPr>
        <p:spPr>
          <a:xfrm>
            <a:off x="991738" y="1778696"/>
            <a:ext cx="17403937" cy="28571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3169" tIns="43169" rIns="43169" bIns="43169" anchor="ctr">
            <a:spAutoFit/>
          </a:bodyPr>
          <a:lstStyle/>
          <a:p>
            <a:pPr>
              <a:lnSpc>
                <a:spcPct val="90000"/>
              </a:lnSpc>
              <a:defRPr sz="10000">
                <a:solidFill>
                  <a:srgbClr val="FFFFFF"/>
                </a:solidFill>
              </a:defRPr>
            </a:pPr>
            <a:r>
              <a:rPr lang="en-US" sz="10000" dirty="0"/>
              <a:t>Design of Photocatalysts for CO</a:t>
            </a:r>
            <a:r>
              <a:rPr lang="en-US" sz="10000" baseline="-25000" dirty="0"/>
              <a:t>2</a:t>
            </a:r>
            <a:r>
              <a:rPr lang="en-US" sz="10000" dirty="0"/>
              <a:t> Reduction from First Principles</a:t>
            </a:r>
            <a:endParaRPr dirty="0"/>
          </a:p>
        </p:txBody>
      </p:sp>
      <p:sp>
        <p:nvSpPr>
          <p:cNvPr id="32" name="Shape 32"/>
          <p:cNvSpPr/>
          <p:nvPr/>
        </p:nvSpPr>
        <p:spPr>
          <a:xfrm>
            <a:off x="991738" y="8131517"/>
            <a:ext cx="14146662" cy="129955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64626" tIns="64626" rIns="64626" bIns="64626">
            <a:spAutoFit/>
          </a:bodyPr>
          <a:lstStyle/>
          <a:p>
            <a:pPr>
              <a:defRPr sz="6600">
                <a:solidFill>
                  <a:srgbClr val="1A4587"/>
                </a:solidFill>
              </a:defRPr>
            </a:pPr>
            <a:r>
              <a:rPr dirty="0"/>
              <a:t>1. Research Challenge &amp; </a:t>
            </a:r>
            <a:r>
              <a:rPr dirty="0" smtClean="0"/>
              <a:t>Solution</a:t>
            </a:r>
            <a:endParaRPr lang="en-IE" dirty="0" smtClean="0"/>
          </a:p>
          <a:p>
            <a:pPr>
              <a:tabLst>
                <a:tab pos="241300" algn="l"/>
              </a:tabLst>
              <a:defRPr sz="2200"/>
            </a:pPr>
            <a:endParaRPr dirty="0"/>
          </a:p>
          <a:p>
            <a:pPr marL="471487" indent="-471487">
              <a:buClr>
                <a:srgbClr val="6BAEE2"/>
              </a:buClr>
              <a:buSzPct val="100000"/>
              <a:buFont typeface="Arial"/>
              <a:buChar char="•"/>
              <a:tabLst>
                <a:tab pos="241300" algn="l"/>
              </a:tabLst>
            </a:pPr>
            <a:r>
              <a:rPr dirty="0" smtClean="0"/>
              <a:t>C</a:t>
            </a:r>
            <a:r>
              <a:rPr lang="en-IE" dirty="0" smtClean="0"/>
              <a:t>O</a:t>
            </a:r>
            <a:r>
              <a:rPr lang="en-IE" baseline="-25000" dirty="0" smtClean="0"/>
              <a:t>2</a:t>
            </a:r>
            <a:r>
              <a:rPr lang="en-IE" dirty="0" smtClean="0"/>
              <a:t> emissions show atmospheric</a:t>
            </a:r>
          </a:p>
          <a:p>
            <a:pPr>
              <a:buClr>
                <a:srgbClr val="6BAEE2"/>
              </a:buClr>
              <a:buSzPct val="100000"/>
              <a:tabLst>
                <a:tab pos="241300" algn="l"/>
              </a:tabLst>
            </a:pPr>
            <a:r>
              <a:rPr lang="en-IE" dirty="0" smtClean="0"/>
              <a:t>concentrations ~410 ppm</a:t>
            </a:r>
          </a:p>
          <a:p>
            <a:pPr marL="471487" indent="-471487">
              <a:buClr>
                <a:srgbClr val="6BAEE2"/>
              </a:buClr>
              <a:buSzPct val="100000"/>
              <a:buFont typeface="Arial"/>
              <a:buChar char="•"/>
              <a:tabLst>
                <a:tab pos="241300" algn="l"/>
              </a:tabLst>
            </a:pPr>
            <a:endParaRPr lang="en-IE" dirty="0" smtClean="0"/>
          </a:p>
          <a:p>
            <a:pPr marL="471487" indent="-471487">
              <a:buClr>
                <a:srgbClr val="6BAEE2"/>
              </a:buClr>
              <a:buSzPct val="100000"/>
              <a:buFont typeface="Arial"/>
              <a:buChar char="•"/>
              <a:tabLst>
                <a:tab pos="241300" algn="l"/>
              </a:tabLst>
            </a:pPr>
            <a:endParaRPr lang="en-IE" dirty="0"/>
          </a:p>
          <a:p>
            <a:pPr marL="471487" indent="-471487">
              <a:buClr>
                <a:srgbClr val="6BAEE2"/>
              </a:buClr>
              <a:buSzPct val="100000"/>
              <a:buFont typeface="Arial"/>
              <a:buChar char="•"/>
              <a:tabLst>
                <a:tab pos="241300" algn="l"/>
              </a:tabLst>
            </a:pPr>
            <a:r>
              <a:rPr lang="en-IE" dirty="0" smtClean="0"/>
              <a:t>Caused primarily by burning of fossil fuels</a:t>
            </a:r>
          </a:p>
          <a:p>
            <a:pPr marL="471487" indent="-471487">
              <a:buClr>
                <a:srgbClr val="6BAEE2"/>
              </a:buClr>
              <a:buSzPct val="100000"/>
              <a:buFont typeface="Arial"/>
              <a:buChar char="•"/>
              <a:tabLst>
                <a:tab pos="241300" algn="l"/>
              </a:tabLst>
            </a:pPr>
            <a:r>
              <a:rPr lang="en-IE" b="1" dirty="0" smtClean="0"/>
              <a:t>Require: </a:t>
            </a:r>
            <a:r>
              <a:rPr lang="en-IE" dirty="0" smtClean="0"/>
              <a:t>emissions reductions, capture and use of emitted CO</a:t>
            </a:r>
            <a:r>
              <a:rPr lang="en-IE" baseline="-25000" dirty="0" smtClean="0"/>
              <a:t>2</a:t>
            </a:r>
            <a:r>
              <a:rPr lang="en-IE" dirty="0" smtClean="0"/>
              <a:t> are required</a:t>
            </a:r>
          </a:p>
          <a:p>
            <a:pPr marL="471487" indent="-471487">
              <a:buClr>
                <a:srgbClr val="6BAEE2"/>
              </a:buClr>
              <a:buSzPct val="100000"/>
              <a:buFont typeface="Arial"/>
              <a:buChar char="•"/>
              <a:tabLst>
                <a:tab pos="241300" algn="l"/>
              </a:tabLst>
            </a:pPr>
            <a:r>
              <a:rPr lang="en-IE" dirty="0" smtClean="0"/>
              <a:t>Two technologies: CO</a:t>
            </a:r>
            <a:r>
              <a:rPr lang="en-IE" baseline="-25000" dirty="0" smtClean="0"/>
              <a:t>2</a:t>
            </a:r>
            <a:r>
              <a:rPr lang="en-IE" dirty="0" smtClean="0"/>
              <a:t> capture + storage (CCS) and CO</a:t>
            </a:r>
            <a:r>
              <a:rPr lang="en-IE" baseline="-25000" dirty="0" smtClean="0"/>
              <a:t>2</a:t>
            </a:r>
            <a:r>
              <a:rPr lang="en-IE" dirty="0" smtClean="0"/>
              <a:t> capture + use (CCUS)</a:t>
            </a:r>
          </a:p>
          <a:p>
            <a:pPr marL="471487" indent="-471487">
              <a:buClr>
                <a:srgbClr val="6BAEE2"/>
              </a:buClr>
              <a:buSzPct val="100000"/>
              <a:buFont typeface="Arial"/>
              <a:buChar char="•"/>
              <a:tabLst>
                <a:tab pos="241300" algn="l"/>
              </a:tabLst>
            </a:pPr>
            <a:r>
              <a:rPr lang="en-IE" dirty="0" smtClean="0"/>
              <a:t>We have explored, using materials modelling, materials based on modifying TiO</a:t>
            </a:r>
            <a:r>
              <a:rPr lang="en-IE" baseline="-25000" dirty="0" smtClean="0"/>
              <a:t>2</a:t>
            </a:r>
            <a:r>
              <a:rPr lang="en-IE" dirty="0" smtClean="0"/>
              <a:t> with metal oxides</a:t>
            </a:r>
          </a:p>
          <a:p>
            <a:pPr marL="471487" indent="-471487">
              <a:buClr>
                <a:srgbClr val="6BAEE2"/>
              </a:buClr>
              <a:buSzPct val="100000"/>
              <a:buFont typeface="Arial"/>
              <a:buChar char="•"/>
              <a:tabLst>
                <a:tab pos="241300" algn="l"/>
              </a:tabLst>
            </a:pPr>
            <a:r>
              <a:rPr lang="en-IE" dirty="0" smtClean="0"/>
              <a:t>The ability of these </a:t>
            </a:r>
            <a:r>
              <a:rPr lang="en-IE" b="1" dirty="0" smtClean="0"/>
              <a:t>heterostructures</a:t>
            </a:r>
            <a:r>
              <a:rPr lang="en-IE" dirty="0" smtClean="0"/>
              <a:t> to adsorb CO</a:t>
            </a:r>
            <a:r>
              <a:rPr lang="en-IE" baseline="-25000" dirty="0" smtClean="0"/>
              <a:t>2</a:t>
            </a:r>
            <a:r>
              <a:rPr lang="en-IE" dirty="0" smtClean="0"/>
              <a:t> is examined for both capture and activation/conversion</a:t>
            </a:r>
          </a:p>
          <a:p>
            <a:pPr marL="471487" indent="-471487">
              <a:buClr>
                <a:srgbClr val="6BAEE2"/>
              </a:buClr>
              <a:buSzPct val="100000"/>
              <a:buFont typeface="Arial"/>
              <a:buChar char="•"/>
              <a:tabLst>
                <a:tab pos="241300" algn="l"/>
              </a:tabLst>
            </a:pPr>
            <a:r>
              <a:rPr lang="en-IE" b="1" dirty="0" smtClean="0"/>
              <a:t>We propose for CO</a:t>
            </a:r>
            <a:r>
              <a:rPr lang="en-IE" b="1" baseline="-25000" dirty="0" smtClean="0"/>
              <a:t>2</a:t>
            </a:r>
            <a:r>
              <a:rPr lang="en-IE" b="1" dirty="0" smtClean="0"/>
              <a:t> capture the modification of TiO</a:t>
            </a:r>
            <a:r>
              <a:rPr lang="en-IE" b="1" baseline="-25000" dirty="0" smtClean="0"/>
              <a:t>2</a:t>
            </a:r>
            <a:r>
              <a:rPr lang="en-IE" b="1" dirty="0" smtClean="0"/>
              <a:t> with alkaline earth oxide nanoclusters</a:t>
            </a:r>
          </a:p>
          <a:p>
            <a:pPr marL="471487" indent="-471487">
              <a:buClr>
                <a:srgbClr val="6BAEE2"/>
              </a:buClr>
              <a:buSzPct val="100000"/>
              <a:buFont typeface="Arial"/>
              <a:buChar char="•"/>
              <a:tabLst>
                <a:tab pos="241300" algn="l"/>
              </a:tabLst>
            </a:pPr>
            <a:r>
              <a:rPr lang="en-IE" b="1" dirty="0" smtClean="0"/>
              <a:t>For conversion we propose the modification of TiO</a:t>
            </a:r>
            <a:r>
              <a:rPr lang="en-IE" b="1" baseline="-25000" dirty="0" smtClean="0"/>
              <a:t>2</a:t>
            </a:r>
            <a:r>
              <a:rPr lang="en-IE" b="1" dirty="0" smtClean="0"/>
              <a:t> with Bi</a:t>
            </a:r>
            <a:r>
              <a:rPr lang="en-IE" b="1" baseline="-25000" dirty="0" smtClean="0"/>
              <a:t>2</a:t>
            </a:r>
            <a:r>
              <a:rPr lang="en-IE" b="1" dirty="0" smtClean="0"/>
              <a:t>O</a:t>
            </a:r>
            <a:r>
              <a:rPr lang="en-IE" b="1" baseline="-25000" dirty="0" smtClean="0"/>
              <a:t>3</a:t>
            </a:r>
            <a:r>
              <a:rPr lang="en-IE" b="1" dirty="0" smtClean="0"/>
              <a:t> or Cr</a:t>
            </a:r>
            <a:r>
              <a:rPr lang="en-IE" b="1" baseline="-25000" dirty="0" smtClean="0"/>
              <a:t>2</a:t>
            </a:r>
            <a:r>
              <a:rPr lang="en-IE" b="1" dirty="0" smtClean="0"/>
              <a:t>O</a:t>
            </a:r>
            <a:r>
              <a:rPr lang="en-IE" b="1" baseline="-25000" dirty="0" smtClean="0"/>
              <a:t>3</a:t>
            </a:r>
            <a:r>
              <a:rPr lang="en-IE" b="1" dirty="0" smtClean="0"/>
              <a:t> nanoclusters </a:t>
            </a:r>
            <a:endParaRPr b="1" dirty="0"/>
          </a:p>
        </p:txBody>
      </p:sp>
      <p:sp>
        <p:nvSpPr>
          <p:cNvPr id="33" name="Shape 33"/>
          <p:cNvSpPr/>
          <p:nvPr/>
        </p:nvSpPr>
        <p:spPr>
          <a:xfrm flipH="1" flipV="1">
            <a:off x="1491952" y="22010239"/>
            <a:ext cx="13137499" cy="1"/>
          </a:xfrm>
          <a:prstGeom prst="line">
            <a:avLst/>
          </a:prstGeom>
          <a:ln w="12700">
            <a:solidFill>
              <a:srgbClr val="6BAEE2"/>
            </a:solidFill>
            <a:custDash>
              <a:ds d="100000" sp="200000"/>
            </a:custDash>
          </a:ln>
        </p:spPr>
        <p:txBody>
          <a:bodyPr lIns="64627" tIns="64627" rIns="64627" bIns="64627"/>
          <a:lstStyle/>
          <a:p>
            <a:endParaRPr/>
          </a:p>
        </p:txBody>
      </p:sp>
      <p:sp>
        <p:nvSpPr>
          <p:cNvPr id="34" name="Shape 34"/>
          <p:cNvSpPr/>
          <p:nvPr/>
        </p:nvSpPr>
        <p:spPr>
          <a:xfrm flipH="1">
            <a:off x="15952718" y="21967707"/>
            <a:ext cx="13178032" cy="114285"/>
          </a:xfrm>
          <a:prstGeom prst="line">
            <a:avLst/>
          </a:prstGeom>
          <a:ln w="12700">
            <a:solidFill>
              <a:srgbClr val="6BAEE2"/>
            </a:solidFill>
            <a:custDash>
              <a:ds d="100000" sp="200000"/>
            </a:custDash>
          </a:ln>
        </p:spPr>
        <p:txBody>
          <a:bodyPr lIns="64627" tIns="64627" rIns="64627" bIns="64627"/>
          <a:lstStyle/>
          <a:p>
            <a:endParaRPr/>
          </a:p>
        </p:txBody>
      </p:sp>
      <p:sp>
        <p:nvSpPr>
          <p:cNvPr id="35" name="Shape 35"/>
          <p:cNvSpPr/>
          <p:nvPr/>
        </p:nvSpPr>
        <p:spPr>
          <a:xfrm>
            <a:off x="1396770" y="22479620"/>
            <a:ext cx="13436260" cy="154783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64626" tIns="64626" rIns="64626" bIns="64626">
            <a:spAutoFit/>
          </a:bodyPr>
          <a:lstStyle/>
          <a:p>
            <a:pPr>
              <a:defRPr sz="6600">
                <a:solidFill>
                  <a:srgbClr val="1A4587"/>
                </a:solidFill>
              </a:defRPr>
            </a:pPr>
            <a:r>
              <a:rPr dirty="0"/>
              <a:t>2. Outputs &amp; Results</a:t>
            </a:r>
          </a:p>
          <a:p>
            <a:pPr>
              <a:tabLst>
                <a:tab pos="241300" algn="l"/>
              </a:tabLst>
              <a:defRPr sz="2200"/>
            </a:pPr>
            <a:endParaRPr dirty="0"/>
          </a:p>
          <a:p>
            <a:pPr marL="471487" indent="-471487">
              <a:buClr>
                <a:srgbClr val="6BAEE2"/>
              </a:buClr>
              <a:buSzPct val="100000"/>
              <a:buFont typeface="Arial"/>
              <a:buChar char="•"/>
              <a:tabLst>
                <a:tab pos="241300" algn="l"/>
              </a:tabLst>
            </a:pPr>
            <a:r>
              <a:rPr lang="en-IE" dirty="0" smtClean="0"/>
              <a:t>Reduced Bi</a:t>
            </a:r>
            <a:r>
              <a:rPr lang="en-IE" baseline="-25000" dirty="0" smtClean="0"/>
              <a:t>2</a:t>
            </a:r>
            <a:r>
              <a:rPr lang="en-IE" dirty="0" smtClean="0"/>
              <a:t>O</a:t>
            </a:r>
            <a:r>
              <a:rPr lang="en-IE" baseline="-25000" dirty="0" smtClean="0"/>
              <a:t>3</a:t>
            </a:r>
            <a:r>
              <a:rPr lang="en-IE" dirty="0" smtClean="0"/>
              <a:t>-TiO</a:t>
            </a:r>
            <a:r>
              <a:rPr lang="en-IE" baseline="-25000" dirty="0" smtClean="0"/>
              <a:t>2</a:t>
            </a:r>
          </a:p>
          <a:p>
            <a:pPr marL="471487" indent="-471487">
              <a:buClr>
                <a:srgbClr val="6BAEE2"/>
              </a:buClr>
              <a:buSzPct val="100000"/>
              <a:buFont typeface="Arial"/>
              <a:buChar char="•"/>
              <a:tabLst>
                <a:tab pos="241300" algn="l"/>
              </a:tabLst>
            </a:pPr>
            <a:endParaRPr lang="en-IE" baseline="-25000" dirty="0"/>
          </a:p>
          <a:p>
            <a:pPr marL="471487" indent="-471487">
              <a:buClr>
                <a:srgbClr val="6BAEE2"/>
              </a:buClr>
              <a:buSzPct val="100000"/>
              <a:buFont typeface="Arial"/>
              <a:buChar char="•"/>
              <a:tabLst>
                <a:tab pos="241300" algn="l"/>
              </a:tabLst>
            </a:pPr>
            <a:endParaRPr lang="en-IE" baseline="-25000" dirty="0" smtClean="0"/>
          </a:p>
          <a:p>
            <a:pPr marL="471487" indent="-471487">
              <a:buClr>
                <a:srgbClr val="6BAEE2"/>
              </a:buClr>
              <a:buSzPct val="100000"/>
              <a:buFont typeface="Arial"/>
              <a:buChar char="•"/>
              <a:tabLst>
                <a:tab pos="241300" algn="l"/>
              </a:tabLst>
            </a:pPr>
            <a:endParaRPr lang="en-IE" baseline="-25000" dirty="0"/>
          </a:p>
          <a:p>
            <a:pPr marL="471487" indent="-471487">
              <a:buClr>
                <a:srgbClr val="6BAEE2"/>
              </a:buClr>
              <a:buSzPct val="100000"/>
              <a:buFont typeface="Arial"/>
              <a:buChar char="•"/>
              <a:tabLst>
                <a:tab pos="241300" algn="l"/>
              </a:tabLst>
            </a:pPr>
            <a:endParaRPr lang="en-IE" baseline="-25000" dirty="0" smtClean="0"/>
          </a:p>
          <a:p>
            <a:pPr marL="471487" indent="-471487">
              <a:buClr>
                <a:srgbClr val="6BAEE2"/>
              </a:buClr>
              <a:buSzPct val="100000"/>
              <a:buFont typeface="Arial"/>
              <a:buChar char="•"/>
              <a:tabLst>
                <a:tab pos="241300" algn="l"/>
              </a:tabLst>
            </a:pPr>
            <a:endParaRPr lang="en-IE" baseline="-25000" dirty="0"/>
          </a:p>
          <a:p>
            <a:pPr marL="471487" indent="-471487">
              <a:buClr>
                <a:srgbClr val="6BAEE2"/>
              </a:buClr>
              <a:buSzPct val="100000"/>
              <a:buFont typeface="Arial"/>
              <a:buChar char="•"/>
              <a:tabLst>
                <a:tab pos="241300" algn="l"/>
              </a:tabLst>
            </a:pPr>
            <a:endParaRPr lang="en-IE" baseline="-25000" dirty="0" smtClean="0"/>
          </a:p>
          <a:p>
            <a:pPr marL="471487" indent="-471487">
              <a:buClr>
                <a:srgbClr val="6BAEE2"/>
              </a:buClr>
              <a:buSzPct val="100000"/>
              <a:buFont typeface="Arial"/>
              <a:buChar char="•"/>
              <a:tabLst>
                <a:tab pos="241300" algn="l"/>
              </a:tabLst>
            </a:pPr>
            <a:endParaRPr lang="en-IE" baseline="-25000" dirty="0"/>
          </a:p>
          <a:p>
            <a:pPr marL="471487" indent="-471487">
              <a:buClr>
                <a:srgbClr val="6BAEE2"/>
              </a:buClr>
              <a:buSzPct val="100000"/>
              <a:buFont typeface="Arial"/>
              <a:buChar char="•"/>
              <a:tabLst>
                <a:tab pos="241300" algn="l"/>
              </a:tabLst>
            </a:pPr>
            <a:endParaRPr lang="en-IE" baseline="-25000" dirty="0" smtClean="0"/>
          </a:p>
          <a:p>
            <a:pPr marL="471487" indent="-471487">
              <a:buClr>
                <a:srgbClr val="6BAEE2"/>
              </a:buClr>
              <a:buSzPct val="100000"/>
              <a:buFont typeface="Arial"/>
              <a:buChar char="•"/>
              <a:tabLst>
                <a:tab pos="241300" algn="l"/>
              </a:tabLst>
            </a:pPr>
            <a:endParaRPr lang="en-IE" baseline="-25000" dirty="0"/>
          </a:p>
          <a:p>
            <a:pPr marL="471487" indent="-471487">
              <a:buClr>
                <a:srgbClr val="6BAEE2"/>
              </a:buClr>
              <a:buSzPct val="100000"/>
              <a:buFont typeface="Arial"/>
              <a:buChar char="•"/>
              <a:tabLst>
                <a:tab pos="241300" algn="l"/>
              </a:tabLst>
            </a:pPr>
            <a:endParaRPr lang="en-IE" baseline="-25000" dirty="0" smtClean="0"/>
          </a:p>
          <a:p>
            <a:pPr marL="471487" indent="-471487">
              <a:buClr>
                <a:srgbClr val="6BAEE2"/>
              </a:buClr>
              <a:buSzPct val="100000"/>
              <a:buFont typeface="Arial"/>
              <a:buChar char="•"/>
              <a:tabLst>
                <a:tab pos="241300" algn="l"/>
              </a:tabLst>
            </a:pPr>
            <a:r>
              <a:rPr lang="en-IE" dirty="0" smtClean="0"/>
              <a:t>Chromia-anatase</a:t>
            </a:r>
            <a:endParaRPr lang="en-IE" baseline="-25000" dirty="0" smtClean="0"/>
          </a:p>
          <a:p>
            <a:pPr marL="471487" indent="-471487">
              <a:buClr>
                <a:srgbClr val="6BAEE2"/>
              </a:buClr>
              <a:buSzPct val="100000"/>
              <a:buFont typeface="Arial"/>
              <a:buChar char="•"/>
              <a:tabLst>
                <a:tab pos="241300" algn="l"/>
              </a:tabLst>
            </a:pPr>
            <a:endParaRPr lang="en-IE" baseline="-25000" dirty="0"/>
          </a:p>
          <a:p>
            <a:pPr marL="471487" indent="-471487">
              <a:buClr>
                <a:srgbClr val="6BAEE2"/>
              </a:buClr>
              <a:buSzPct val="100000"/>
              <a:buFont typeface="Arial"/>
              <a:buChar char="•"/>
              <a:tabLst>
                <a:tab pos="241300" algn="l"/>
              </a:tabLst>
            </a:pPr>
            <a:endParaRPr lang="en-IE" baseline="-25000" dirty="0" smtClean="0"/>
          </a:p>
          <a:p>
            <a:pPr marL="471487" indent="-471487">
              <a:buClr>
                <a:srgbClr val="6BAEE2"/>
              </a:buClr>
              <a:buSzPct val="100000"/>
              <a:buFont typeface="Arial"/>
              <a:buChar char="•"/>
              <a:tabLst>
                <a:tab pos="241300" algn="l"/>
              </a:tabLst>
            </a:pPr>
            <a:endParaRPr lang="en-IE" baseline="-25000" dirty="0"/>
          </a:p>
          <a:p>
            <a:pPr marL="471487" indent="-471487">
              <a:buClr>
                <a:srgbClr val="6BAEE2"/>
              </a:buClr>
              <a:buSzPct val="100000"/>
              <a:buFont typeface="Arial"/>
              <a:buChar char="•"/>
              <a:tabLst>
                <a:tab pos="241300" algn="l"/>
              </a:tabLst>
            </a:pPr>
            <a:endParaRPr lang="en-IE" baseline="-25000" dirty="0" smtClean="0"/>
          </a:p>
          <a:p>
            <a:pPr marL="471487" indent="-471487">
              <a:buClr>
                <a:srgbClr val="6BAEE2"/>
              </a:buClr>
              <a:buSzPct val="100000"/>
              <a:buFont typeface="Arial"/>
              <a:buChar char="•"/>
              <a:tabLst>
                <a:tab pos="241300" algn="l"/>
              </a:tabLst>
            </a:pPr>
            <a:endParaRPr lang="en-IE" baseline="-25000" dirty="0"/>
          </a:p>
          <a:p>
            <a:pPr marL="471487" indent="-471487">
              <a:buClr>
                <a:srgbClr val="6BAEE2"/>
              </a:buClr>
              <a:buSzPct val="100000"/>
              <a:buFont typeface="Arial"/>
              <a:buChar char="•"/>
              <a:tabLst>
                <a:tab pos="241300" algn="l"/>
              </a:tabLst>
            </a:pPr>
            <a:endParaRPr lang="en-IE" baseline="-25000" dirty="0" smtClean="0"/>
          </a:p>
          <a:p>
            <a:pPr marL="471487" indent="-471487">
              <a:buClr>
                <a:srgbClr val="6BAEE2"/>
              </a:buClr>
              <a:buSzPct val="100000"/>
              <a:buFont typeface="Arial"/>
              <a:buChar char="•"/>
              <a:tabLst>
                <a:tab pos="241300" algn="l"/>
              </a:tabLst>
            </a:pPr>
            <a:endParaRPr lang="en-IE" baseline="-25000" dirty="0"/>
          </a:p>
          <a:p>
            <a:pPr marL="471487" indent="-471487">
              <a:buClr>
                <a:srgbClr val="6BAEE2"/>
              </a:buClr>
              <a:buSzPct val="100000"/>
              <a:buFont typeface="Arial"/>
              <a:buChar char="•"/>
              <a:tabLst>
                <a:tab pos="241300" algn="l"/>
              </a:tabLst>
            </a:pPr>
            <a:endParaRPr lang="en-IE" baseline="-25000" dirty="0" smtClean="0"/>
          </a:p>
          <a:p>
            <a:pPr marL="471487" indent="-471487">
              <a:buClr>
                <a:srgbClr val="6BAEE2"/>
              </a:buClr>
              <a:buSzPct val="100000"/>
              <a:buFont typeface="Arial"/>
              <a:buChar char="•"/>
              <a:tabLst>
                <a:tab pos="241300" algn="l"/>
              </a:tabLst>
            </a:pPr>
            <a:endParaRPr lang="en-IE" baseline="-25000" dirty="0"/>
          </a:p>
          <a:p>
            <a:pPr marL="471487" indent="-471487">
              <a:buClr>
                <a:srgbClr val="6BAEE2"/>
              </a:buClr>
              <a:buSzPct val="100000"/>
              <a:buFont typeface="Arial"/>
              <a:buChar char="•"/>
              <a:tabLst>
                <a:tab pos="241300" algn="l"/>
              </a:tabLst>
            </a:pPr>
            <a:endParaRPr lang="en-IE" baseline="-25000" dirty="0" smtClean="0"/>
          </a:p>
          <a:p>
            <a:pPr marL="471487" indent="-471487">
              <a:buClr>
                <a:srgbClr val="6BAEE2"/>
              </a:buClr>
              <a:buSzPct val="100000"/>
              <a:buFont typeface="Arial"/>
              <a:buChar char="•"/>
              <a:tabLst>
                <a:tab pos="241300" algn="l"/>
              </a:tabLst>
            </a:pPr>
            <a:endParaRPr lang="en-IE" baseline="-25000" dirty="0"/>
          </a:p>
          <a:p>
            <a:pPr marL="471487" indent="-471487">
              <a:buClr>
                <a:srgbClr val="6BAEE2"/>
              </a:buClr>
              <a:buSzPct val="100000"/>
              <a:buFont typeface="Arial"/>
              <a:buChar char="•"/>
              <a:tabLst>
                <a:tab pos="241300" algn="l"/>
              </a:tabLst>
            </a:pPr>
            <a:endParaRPr lang="en-IE" baseline="-25000" dirty="0" smtClean="0"/>
          </a:p>
          <a:p>
            <a:pPr marL="471487" indent="-471487">
              <a:buClr>
                <a:srgbClr val="6BAEE2"/>
              </a:buClr>
              <a:buSzPct val="100000"/>
              <a:buFont typeface="Arial"/>
              <a:buChar char="•"/>
              <a:tabLst>
                <a:tab pos="241300" algn="l"/>
              </a:tabLst>
            </a:pPr>
            <a:endParaRPr lang="en-IE" baseline="-25000" dirty="0"/>
          </a:p>
          <a:p>
            <a:pPr marL="471487" indent="-471487">
              <a:buClr>
                <a:srgbClr val="6BAEE2"/>
              </a:buClr>
              <a:buSzPct val="100000"/>
              <a:buFont typeface="Arial"/>
              <a:buChar char="•"/>
              <a:tabLst>
                <a:tab pos="241300" algn="l"/>
              </a:tabLst>
            </a:pPr>
            <a:endParaRPr lang="en-IE" baseline="-25000" dirty="0" smtClean="0"/>
          </a:p>
          <a:p>
            <a:pPr marL="471487" indent="-471487">
              <a:buClr>
                <a:srgbClr val="6BAEE2"/>
              </a:buClr>
              <a:buSzPct val="100000"/>
              <a:buFont typeface="Arial"/>
              <a:buChar char="•"/>
              <a:tabLst>
                <a:tab pos="241300" algn="l"/>
              </a:tabLst>
            </a:pPr>
            <a:r>
              <a:rPr lang="en-IE" dirty="0" smtClean="0"/>
              <a:t>MgO-rutile</a:t>
            </a:r>
          </a:p>
          <a:p>
            <a:pPr marL="471487" indent="-471487">
              <a:buClr>
                <a:srgbClr val="6BAEE2"/>
              </a:buClr>
              <a:buSzPct val="100000"/>
              <a:buFont typeface="Arial"/>
              <a:buChar char="•"/>
              <a:tabLst>
                <a:tab pos="241300" algn="l"/>
              </a:tabLst>
            </a:pPr>
            <a:endParaRPr dirty="0"/>
          </a:p>
        </p:txBody>
      </p:sp>
      <p:sp>
        <p:nvSpPr>
          <p:cNvPr id="36" name="Shape 36"/>
          <p:cNvSpPr/>
          <p:nvPr/>
        </p:nvSpPr>
        <p:spPr>
          <a:xfrm>
            <a:off x="15706451" y="22730304"/>
            <a:ext cx="13424300" cy="69015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64626" tIns="64626" rIns="64626" bIns="64626">
            <a:spAutoFit/>
          </a:bodyPr>
          <a:lstStyle/>
          <a:p>
            <a:pPr>
              <a:defRPr sz="6600">
                <a:solidFill>
                  <a:srgbClr val="1A4587"/>
                </a:solidFill>
              </a:defRPr>
            </a:pPr>
            <a:r>
              <a:rPr dirty="0"/>
              <a:t>3. </a:t>
            </a:r>
            <a:r>
              <a:rPr lang="en-IE" dirty="0" smtClean="0"/>
              <a:t>Conclusions</a:t>
            </a:r>
            <a:endParaRPr dirty="0"/>
          </a:p>
          <a:p>
            <a:pPr>
              <a:tabLst>
                <a:tab pos="241300" algn="l"/>
              </a:tabLst>
              <a:defRPr sz="2200"/>
            </a:pPr>
            <a:endParaRPr dirty="0"/>
          </a:p>
          <a:p>
            <a:pPr marL="471487" indent="-471487">
              <a:buClr>
                <a:srgbClr val="6BAEE2"/>
              </a:buClr>
              <a:buSzPct val="100000"/>
              <a:buFont typeface="Arial"/>
              <a:buChar char="•"/>
              <a:tabLst>
                <a:tab pos="241300" algn="l"/>
              </a:tabLst>
            </a:pPr>
            <a:r>
              <a:rPr lang="en-IE" dirty="0" smtClean="0"/>
              <a:t>DFT modelling of rutile and anatase TiO</a:t>
            </a:r>
            <a:r>
              <a:rPr lang="en-IE" baseline="-25000" dirty="0" smtClean="0"/>
              <a:t>2</a:t>
            </a:r>
            <a:r>
              <a:rPr lang="en-IE" dirty="0" smtClean="0"/>
              <a:t> modified with metal oxide nanoclusters</a:t>
            </a:r>
          </a:p>
          <a:p>
            <a:pPr marL="471487" indent="-471487">
              <a:buClr>
                <a:srgbClr val="6BAEE2"/>
              </a:buClr>
              <a:buSzPct val="100000"/>
              <a:buFont typeface="Arial"/>
              <a:buChar char="•"/>
              <a:tabLst>
                <a:tab pos="241300" algn="l"/>
              </a:tabLst>
            </a:pPr>
            <a:r>
              <a:rPr lang="en-IE" dirty="0" smtClean="0"/>
              <a:t>CO</a:t>
            </a:r>
            <a:r>
              <a:rPr lang="en-IE" baseline="-25000" dirty="0" smtClean="0"/>
              <a:t>2</a:t>
            </a:r>
            <a:r>
              <a:rPr lang="en-IE" dirty="0" smtClean="0"/>
              <a:t> adsorption with moderate adsorption energies is possible</a:t>
            </a:r>
          </a:p>
          <a:p>
            <a:pPr marL="471487" indent="-471487">
              <a:buClr>
                <a:srgbClr val="6BAEE2"/>
              </a:buClr>
              <a:buSzPct val="100000"/>
              <a:buFont typeface="Arial"/>
              <a:buChar char="•"/>
              <a:tabLst>
                <a:tab pos="241300" algn="l"/>
              </a:tabLst>
            </a:pPr>
            <a:r>
              <a:rPr lang="en-IE" dirty="0" smtClean="0"/>
              <a:t>On alkaline earth oxides, strong CO</a:t>
            </a:r>
            <a:r>
              <a:rPr lang="en-IE" baseline="-25000" dirty="0" smtClean="0"/>
              <a:t>2</a:t>
            </a:r>
            <a:r>
              <a:rPr lang="en-IE" dirty="0" smtClean="0"/>
              <a:t> adsorption suggests possibility for CO</a:t>
            </a:r>
            <a:r>
              <a:rPr lang="en-IE" baseline="-25000" dirty="0" smtClean="0"/>
              <a:t>2</a:t>
            </a:r>
            <a:r>
              <a:rPr lang="en-IE" dirty="0" smtClean="0"/>
              <a:t> capture</a:t>
            </a:r>
          </a:p>
          <a:p>
            <a:pPr marL="471487" indent="-471487">
              <a:buClr>
                <a:srgbClr val="6BAEE2"/>
              </a:buClr>
              <a:buSzPct val="100000"/>
              <a:buFont typeface="Arial"/>
              <a:buChar char="•"/>
              <a:tabLst>
                <a:tab pos="241300" algn="l"/>
              </a:tabLst>
            </a:pPr>
            <a:r>
              <a:rPr lang="en-IE" dirty="0" smtClean="0"/>
              <a:t>Presence of reduced species can promote CO formation or electron transfer</a:t>
            </a:r>
            <a:endParaRPr dirty="0"/>
          </a:p>
        </p:txBody>
      </p:sp>
      <p:sp>
        <p:nvSpPr>
          <p:cNvPr id="37" name="Shape 37"/>
          <p:cNvSpPr/>
          <p:nvPr/>
        </p:nvSpPr>
        <p:spPr>
          <a:xfrm>
            <a:off x="6995213" y="17049217"/>
            <a:ext cx="545606" cy="370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64626" tIns="64626" rIns="64626" bIns="64626">
            <a:spAutoFit/>
          </a:bodyPr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r>
              <a:t>1a</a:t>
            </a:r>
          </a:p>
        </p:txBody>
      </p:sp>
      <p:sp>
        <p:nvSpPr>
          <p:cNvPr id="38" name="Shape 38"/>
          <p:cNvSpPr/>
          <p:nvPr/>
        </p:nvSpPr>
        <p:spPr>
          <a:xfrm>
            <a:off x="13390786" y="17084464"/>
            <a:ext cx="545606" cy="3709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64626" tIns="64626" rIns="64626" bIns="64626">
            <a:spAutoFit/>
          </a:bodyPr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r>
              <a:t>1b</a:t>
            </a:r>
          </a:p>
        </p:txBody>
      </p:sp>
      <p:sp>
        <p:nvSpPr>
          <p:cNvPr id="39" name="Shape 39"/>
          <p:cNvSpPr/>
          <p:nvPr/>
        </p:nvSpPr>
        <p:spPr>
          <a:xfrm>
            <a:off x="13371316" y="21669222"/>
            <a:ext cx="545606" cy="3709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64626" tIns="64626" rIns="64626" bIns="64626">
            <a:spAutoFit/>
          </a:bodyPr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r>
              <a:t>3</a:t>
            </a:r>
          </a:p>
        </p:txBody>
      </p:sp>
      <p:sp>
        <p:nvSpPr>
          <p:cNvPr id="40" name="Shape 40"/>
          <p:cNvSpPr/>
          <p:nvPr/>
        </p:nvSpPr>
        <p:spPr>
          <a:xfrm>
            <a:off x="16292235" y="26988452"/>
            <a:ext cx="606640" cy="370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64626" tIns="64626" rIns="64626" bIns="64626">
            <a:spAutoFit/>
          </a:bodyPr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r>
              <a:t>9</a:t>
            </a:r>
          </a:p>
        </p:txBody>
      </p:sp>
      <p:pic>
        <p:nvPicPr>
          <p:cNvPr id="41" name="image2.png"/>
          <p:cNvPicPr>
            <a:picLocks noChangeAspect="1"/>
          </p:cNvPicPr>
          <p:nvPr/>
        </p:nvPicPr>
        <p:blipFill>
          <a:blip r:embed="rId2">
            <a:extLst/>
          </a:blip>
          <a:srcRect b="11345"/>
          <a:stretch>
            <a:fillRect/>
          </a:stretch>
        </p:blipFill>
        <p:spPr>
          <a:xfrm>
            <a:off x="1356792" y="41510457"/>
            <a:ext cx="3500836" cy="1073346"/>
          </a:xfrm>
          <a:prstGeom prst="rect">
            <a:avLst/>
          </a:prstGeom>
          <a:ln w="12700">
            <a:miter lim="400000"/>
          </a:ln>
        </p:spPr>
      </p:pic>
      <p:pic>
        <p:nvPicPr>
          <p:cNvPr id="42" name="image3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134756" y="41510457"/>
            <a:ext cx="4201624" cy="1179826"/>
          </a:xfrm>
          <a:prstGeom prst="rect">
            <a:avLst/>
          </a:prstGeom>
          <a:ln w="12700">
            <a:miter lim="400000"/>
          </a:ln>
        </p:spPr>
      </p:pic>
      <p:pic>
        <p:nvPicPr>
          <p:cNvPr id="43" name="image4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586242" y="41428978"/>
            <a:ext cx="2396673" cy="1144479"/>
          </a:xfrm>
          <a:prstGeom prst="rect">
            <a:avLst/>
          </a:prstGeom>
          <a:ln w="12700">
            <a:miter lim="400000"/>
          </a:ln>
        </p:spPr>
      </p:pic>
      <p:sp>
        <p:nvSpPr>
          <p:cNvPr id="44" name="Shape 44"/>
          <p:cNvSpPr/>
          <p:nvPr/>
        </p:nvSpPr>
        <p:spPr>
          <a:xfrm flipH="1" flipV="1">
            <a:off x="1326857" y="40701656"/>
            <a:ext cx="26403546" cy="1"/>
          </a:xfrm>
          <a:prstGeom prst="line">
            <a:avLst/>
          </a:prstGeom>
          <a:ln w="12700">
            <a:solidFill>
              <a:srgbClr val="6BAEE2"/>
            </a:solidFill>
            <a:custDash>
              <a:ds d="100000" sp="200000"/>
            </a:custDash>
          </a:ln>
        </p:spPr>
        <p:txBody>
          <a:bodyPr lIns="64627" tIns="64627" rIns="64627" bIns="64627"/>
          <a:lstStyle/>
          <a:p>
            <a:endParaRPr/>
          </a:p>
        </p:txBody>
      </p:sp>
      <p:sp>
        <p:nvSpPr>
          <p:cNvPr id="45" name="Shape 45"/>
          <p:cNvSpPr/>
          <p:nvPr/>
        </p:nvSpPr>
        <p:spPr>
          <a:xfrm>
            <a:off x="992042" y="5539990"/>
            <a:ext cx="17410083" cy="7922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64626" tIns="64626" rIns="64626" bIns="64626">
            <a:spAutoFit/>
          </a:bodyPr>
          <a:lstStyle>
            <a:lvl1pPr>
              <a:defRPr sz="4300">
                <a:solidFill>
                  <a:srgbClr val="FFFFFF"/>
                </a:solidFill>
                <a:latin typeface="+mj-lt"/>
                <a:ea typeface="+mj-ea"/>
                <a:cs typeface="+mj-cs"/>
                <a:sym typeface="Avenir Roman"/>
              </a:defRPr>
            </a:lvl1pPr>
          </a:lstStyle>
          <a:p>
            <a:r>
              <a:rPr lang="en-IE" dirty="0" smtClean="0"/>
              <a:t>Michael Nolan</a:t>
            </a:r>
            <a:endParaRPr dirty="0"/>
          </a:p>
        </p:txBody>
      </p:sp>
      <p:sp>
        <p:nvSpPr>
          <p:cNvPr id="46" name="Shape 46"/>
          <p:cNvSpPr/>
          <p:nvPr/>
        </p:nvSpPr>
        <p:spPr>
          <a:xfrm>
            <a:off x="992042" y="6612017"/>
            <a:ext cx="17410083" cy="5152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64626" tIns="64626" rIns="64626" bIns="64626">
            <a:spAutoFit/>
          </a:bodyPr>
          <a:lstStyle>
            <a:lvl1pPr>
              <a:defRPr sz="2500">
                <a:solidFill>
                  <a:srgbClr val="FFFFFF"/>
                </a:solidFill>
                <a:latin typeface="+mj-lt"/>
                <a:ea typeface="+mj-ea"/>
                <a:cs typeface="+mj-cs"/>
                <a:sym typeface="Avenir Roman"/>
              </a:defRPr>
            </a:lvl1pPr>
          </a:lstStyle>
          <a:p>
            <a:r>
              <a:rPr lang="en-IE" dirty="0" smtClean="0"/>
              <a:t>Tyndall National Institute, University College Cork, Cork, Ireland</a:t>
            </a:r>
            <a:endParaRPr dirty="0"/>
          </a:p>
        </p:txBody>
      </p:sp>
      <p:pic>
        <p:nvPicPr>
          <p:cNvPr id="47" name="image5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8201513" y="40027040"/>
            <a:ext cx="1526848" cy="1519646"/>
          </a:xfrm>
          <a:prstGeom prst="rect">
            <a:avLst/>
          </a:prstGeom>
          <a:ln w="12700">
            <a:miter lim="400000"/>
          </a:ln>
        </p:spPr>
      </p:pic>
      <p:sp>
        <p:nvSpPr>
          <p:cNvPr id="20" name="Shape 35"/>
          <p:cNvSpPr/>
          <p:nvPr/>
        </p:nvSpPr>
        <p:spPr>
          <a:xfrm>
            <a:off x="15952718" y="8011677"/>
            <a:ext cx="13436260" cy="136726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64626" tIns="64626" rIns="64626" bIns="64626">
            <a:spAutoFit/>
          </a:bodyPr>
          <a:lstStyle/>
          <a:p>
            <a:pPr>
              <a:defRPr sz="6600">
                <a:solidFill>
                  <a:srgbClr val="1A4587"/>
                </a:solidFill>
              </a:defRPr>
            </a:pPr>
            <a:r>
              <a:rPr dirty="0"/>
              <a:t>2. Outputs &amp; Results</a:t>
            </a:r>
          </a:p>
          <a:p>
            <a:pPr>
              <a:tabLst>
                <a:tab pos="241300" algn="l"/>
              </a:tabLst>
              <a:defRPr sz="2200"/>
            </a:pPr>
            <a:endParaRPr dirty="0"/>
          </a:p>
          <a:p>
            <a:pPr marL="471487" indent="-471487">
              <a:buClr>
                <a:srgbClr val="6BAEE2"/>
              </a:buClr>
              <a:buSzPct val="100000"/>
              <a:buFont typeface="Arial"/>
              <a:buChar char="•"/>
              <a:tabLst>
                <a:tab pos="241300" algn="l"/>
              </a:tabLst>
            </a:pPr>
            <a:r>
              <a:rPr lang="en-IE" dirty="0" smtClean="0"/>
              <a:t>Nanocluster modified TiO</a:t>
            </a:r>
            <a:r>
              <a:rPr lang="en-IE" baseline="-25000" dirty="0" smtClean="0"/>
              <a:t>2</a:t>
            </a:r>
            <a:r>
              <a:rPr lang="en-IE" dirty="0" smtClean="0"/>
              <a:t> heterostructures</a:t>
            </a:r>
          </a:p>
          <a:p>
            <a:pPr marL="471487" indent="-471487">
              <a:buClr>
                <a:srgbClr val="6BAEE2"/>
              </a:buClr>
              <a:buSzPct val="100000"/>
              <a:buFont typeface="Arial"/>
              <a:buChar char="•"/>
              <a:tabLst>
                <a:tab pos="241300" algn="l"/>
              </a:tabLst>
            </a:pPr>
            <a:endParaRPr lang="en-IE" dirty="0"/>
          </a:p>
          <a:p>
            <a:pPr marL="471487" indent="-471487">
              <a:buClr>
                <a:srgbClr val="6BAEE2"/>
              </a:buClr>
              <a:buSzPct val="100000"/>
              <a:buFont typeface="Arial"/>
              <a:buChar char="•"/>
              <a:tabLst>
                <a:tab pos="241300" algn="l"/>
              </a:tabLst>
            </a:pPr>
            <a:endParaRPr lang="en-IE" dirty="0" smtClean="0"/>
          </a:p>
          <a:p>
            <a:pPr marL="471487" indent="-471487">
              <a:buClr>
                <a:srgbClr val="6BAEE2"/>
              </a:buClr>
              <a:buSzPct val="100000"/>
              <a:buFont typeface="Arial"/>
              <a:buChar char="•"/>
              <a:tabLst>
                <a:tab pos="241300" algn="l"/>
              </a:tabLst>
            </a:pPr>
            <a:endParaRPr lang="en-IE" dirty="0"/>
          </a:p>
          <a:p>
            <a:pPr marL="471487" indent="-471487">
              <a:buClr>
                <a:srgbClr val="6BAEE2"/>
              </a:buClr>
              <a:buSzPct val="100000"/>
              <a:buFont typeface="Arial"/>
              <a:buChar char="•"/>
              <a:tabLst>
                <a:tab pos="241300" algn="l"/>
              </a:tabLst>
            </a:pPr>
            <a:endParaRPr lang="en-IE" dirty="0" smtClean="0"/>
          </a:p>
          <a:p>
            <a:pPr marL="471487" indent="-471487">
              <a:buClr>
                <a:srgbClr val="6BAEE2"/>
              </a:buClr>
              <a:buSzPct val="100000"/>
              <a:buFont typeface="Arial"/>
              <a:buChar char="•"/>
              <a:tabLst>
                <a:tab pos="241300" algn="l"/>
              </a:tabLst>
            </a:pPr>
            <a:endParaRPr lang="en-IE" dirty="0"/>
          </a:p>
          <a:p>
            <a:pPr marL="471487" indent="-471487">
              <a:buClr>
                <a:srgbClr val="6BAEE2"/>
              </a:buClr>
              <a:buSzPct val="100000"/>
              <a:buFont typeface="Arial"/>
              <a:buChar char="•"/>
              <a:tabLst>
                <a:tab pos="241300" algn="l"/>
              </a:tabLst>
            </a:pPr>
            <a:endParaRPr lang="en-IE" dirty="0" smtClean="0"/>
          </a:p>
          <a:p>
            <a:pPr marL="471487" indent="-471487">
              <a:buClr>
                <a:srgbClr val="6BAEE2"/>
              </a:buClr>
              <a:buSzPct val="100000"/>
              <a:buFont typeface="Arial"/>
              <a:buChar char="•"/>
              <a:tabLst>
                <a:tab pos="241300" algn="l"/>
              </a:tabLst>
            </a:pPr>
            <a:endParaRPr lang="en-IE" dirty="0"/>
          </a:p>
          <a:p>
            <a:pPr marL="471487" indent="-471487">
              <a:buClr>
                <a:srgbClr val="6BAEE2"/>
              </a:buClr>
              <a:buSzPct val="100000"/>
              <a:buFont typeface="Arial"/>
              <a:buChar char="•"/>
              <a:tabLst>
                <a:tab pos="241300" algn="l"/>
              </a:tabLst>
            </a:pPr>
            <a:endParaRPr lang="en-IE" dirty="0" smtClean="0"/>
          </a:p>
          <a:p>
            <a:pPr marL="471487" indent="-471487">
              <a:buClr>
                <a:srgbClr val="6BAEE2"/>
              </a:buClr>
              <a:buSzPct val="100000"/>
              <a:buFont typeface="Arial"/>
              <a:buChar char="•"/>
              <a:tabLst>
                <a:tab pos="241300" algn="l"/>
              </a:tabLst>
            </a:pPr>
            <a:endParaRPr lang="en-IE" dirty="0"/>
          </a:p>
          <a:p>
            <a:pPr marL="471487" indent="-471487">
              <a:buClr>
                <a:srgbClr val="6BAEE2"/>
              </a:buClr>
              <a:buSzPct val="100000"/>
              <a:buFont typeface="Arial"/>
              <a:buChar char="•"/>
              <a:tabLst>
                <a:tab pos="241300" algn="l"/>
              </a:tabLst>
            </a:pPr>
            <a:r>
              <a:rPr lang="en-IE" dirty="0" smtClean="0"/>
              <a:t>High-lying Bi</a:t>
            </a:r>
            <a:r>
              <a:rPr lang="en-IE" baseline="-25000" dirty="0" smtClean="0"/>
              <a:t>2</a:t>
            </a:r>
            <a:r>
              <a:rPr lang="en-IE" dirty="0" smtClean="0"/>
              <a:t>O</a:t>
            </a:r>
            <a:r>
              <a:rPr lang="en-IE" baseline="-25000" dirty="0" smtClean="0"/>
              <a:t>3</a:t>
            </a:r>
            <a:r>
              <a:rPr lang="en-IE" dirty="0" smtClean="0"/>
              <a:t>/Cr</a:t>
            </a:r>
            <a:r>
              <a:rPr lang="en-IE" baseline="-25000" dirty="0" smtClean="0"/>
              <a:t>2</a:t>
            </a:r>
            <a:r>
              <a:rPr lang="en-IE" dirty="0" smtClean="0"/>
              <a:t>O</a:t>
            </a:r>
            <a:r>
              <a:rPr lang="en-IE" baseline="-25000" dirty="0" smtClean="0"/>
              <a:t>3</a:t>
            </a:r>
            <a:r>
              <a:rPr lang="en-IE" dirty="0" smtClean="0"/>
              <a:t> </a:t>
            </a:r>
            <a:r>
              <a:rPr lang="en-IE" dirty="0" err="1" smtClean="0"/>
              <a:t>states@VB</a:t>
            </a:r>
            <a:r>
              <a:rPr lang="en-IE" dirty="0" smtClean="0"/>
              <a:t> edge</a:t>
            </a:r>
          </a:p>
          <a:p>
            <a:pPr marL="471487" indent="-471487">
              <a:buClr>
                <a:srgbClr val="6BAEE2"/>
              </a:buClr>
              <a:buSzPct val="100000"/>
              <a:buFont typeface="Arial"/>
              <a:buChar char="•"/>
              <a:tabLst>
                <a:tab pos="241300" algn="l"/>
              </a:tabLst>
            </a:pPr>
            <a:r>
              <a:rPr lang="en-IE" dirty="0" smtClean="0"/>
              <a:t>Reducible through loss of oxygen</a:t>
            </a:r>
          </a:p>
          <a:p>
            <a:pPr marL="471487" indent="-471487">
              <a:buClr>
                <a:srgbClr val="6BAEE2"/>
              </a:buClr>
              <a:buSzPct val="100000"/>
              <a:buFont typeface="Arial"/>
              <a:buChar char="•"/>
              <a:tabLst>
                <a:tab pos="241300" algn="l"/>
              </a:tabLst>
            </a:pPr>
            <a:endParaRPr lang="en-IE" dirty="0"/>
          </a:p>
          <a:p>
            <a:pPr marL="471487" indent="-471487">
              <a:buClr>
                <a:srgbClr val="6BAEE2"/>
              </a:buClr>
              <a:buSzPct val="100000"/>
              <a:buFont typeface="Arial"/>
              <a:buChar char="•"/>
              <a:tabLst>
                <a:tab pos="241300" algn="l"/>
              </a:tabLst>
            </a:pPr>
            <a:endParaRPr lang="en-IE" dirty="0" smtClean="0"/>
          </a:p>
          <a:p>
            <a:pPr marL="471487" indent="-471487">
              <a:buClr>
                <a:srgbClr val="6BAEE2"/>
              </a:buClr>
              <a:buSzPct val="100000"/>
              <a:buFont typeface="Arial"/>
              <a:buChar char="•"/>
              <a:tabLst>
                <a:tab pos="241300" algn="l"/>
              </a:tabLst>
            </a:pPr>
            <a:endParaRPr lang="en-IE" dirty="0"/>
          </a:p>
          <a:p>
            <a:pPr marL="471487" indent="-471487">
              <a:buClr>
                <a:srgbClr val="6BAEE2"/>
              </a:buClr>
              <a:buSzPct val="100000"/>
              <a:buFont typeface="Arial"/>
              <a:buChar char="•"/>
              <a:tabLst>
                <a:tab pos="241300" algn="l"/>
              </a:tabLst>
            </a:pPr>
            <a:endParaRPr lang="en-IE" dirty="0" smtClean="0"/>
          </a:p>
          <a:p>
            <a:pPr marL="471487" indent="-471487">
              <a:buClr>
                <a:srgbClr val="6BAEE2"/>
              </a:buClr>
              <a:buSzPct val="100000"/>
              <a:buFont typeface="Arial"/>
              <a:buChar char="•"/>
              <a:tabLst>
                <a:tab pos="241300" algn="l"/>
              </a:tabLst>
            </a:pPr>
            <a:r>
              <a:rPr lang="en-IE" dirty="0" smtClean="0"/>
              <a:t>High-lying O2p states from alkaline earth oxide – enhanced basicity</a:t>
            </a:r>
            <a:endParaRPr dirty="0"/>
          </a:p>
        </p:txBody>
      </p:sp>
      <p:sp>
        <p:nvSpPr>
          <p:cNvPr id="21" name="Shape 36"/>
          <p:cNvSpPr/>
          <p:nvPr/>
        </p:nvSpPr>
        <p:spPr>
          <a:xfrm>
            <a:off x="15369657" y="30297752"/>
            <a:ext cx="13761094" cy="69015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64626" tIns="64626" rIns="64626" bIns="64626">
            <a:spAutoFit/>
          </a:bodyPr>
          <a:lstStyle/>
          <a:p>
            <a:pPr>
              <a:defRPr sz="6600">
                <a:solidFill>
                  <a:srgbClr val="1A4587"/>
                </a:solidFill>
              </a:defRPr>
            </a:pPr>
            <a:r>
              <a:rPr lang="en-IE" dirty="0" smtClean="0"/>
              <a:t>4</a:t>
            </a:r>
            <a:r>
              <a:rPr dirty="0" smtClean="0"/>
              <a:t>. </a:t>
            </a:r>
            <a:r>
              <a:rPr lang="en-IE" dirty="0" smtClean="0"/>
              <a:t>Methods</a:t>
            </a:r>
            <a:endParaRPr dirty="0"/>
          </a:p>
          <a:p>
            <a:pPr>
              <a:tabLst>
                <a:tab pos="241300" algn="l"/>
              </a:tabLst>
              <a:defRPr sz="2200"/>
            </a:pPr>
            <a:endParaRPr dirty="0"/>
          </a:p>
          <a:p>
            <a:pPr marL="471487" indent="-471487">
              <a:buClr>
                <a:srgbClr val="6BAEE2"/>
              </a:buClr>
              <a:buSzPct val="100000"/>
              <a:buFont typeface="Arial"/>
              <a:buChar char="•"/>
              <a:tabLst>
                <a:tab pos="241300" algn="l"/>
              </a:tabLst>
            </a:pPr>
            <a:r>
              <a:rPr lang="en-IE" dirty="0" smtClean="0"/>
              <a:t>Plane wave density functional theory in 3-dimensional periodicity; VASP.5.3 code</a:t>
            </a:r>
          </a:p>
          <a:p>
            <a:pPr marL="471487" indent="-471487">
              <a:buClr>
                <a:srgbClr val="6BAEE2"/>
              </a:buClr>
              <a:buSzPct val="100000"/>
              <a:buFont typeface="Arial"/>
              <a:buChar char="•"/>
              <a:tabLst>
                <a:tab pos="241300" algn="l"/>
              </a:tabLst>
            </a:pPr>
            <a:r>
              <a:rPr lang="en-IE" dirty="0" smtClean="0"/>
              <a:t>400 eV plane wave cut off energy, PW91 XC functional</a:t>
            </a:r>
          </a:p>
          <a:p>
            <a:pPr marL="471487" indent="-471487">
              <a:buClr>
                <a:srgbClr val="6BAEE2"/>
              </a:buClr>
              <a:buSzPct val="100000"/>
              <a:buFont typeface="Arial"/>
              <a:buChar char="•"/>
              <a:tabLst>
                <a:tab pos="241300" algn="l"/>
              </a:tabLst>
            </a:pPr>
            <a:r>
              <a:rPr lang="en-IE" dirty="0" smtClean="0"/>
              <a:t>DFT+U – U = 4.5 eV on Ti 3d </a:t>
            </a:r>
          </a:p>
          <a:p>
            <a:pPr marL="471487" indent="-471487">
              <a:buClr>
                <a:srgbClr val="6BAEE2"/>
              </a:buClr>
              <a:buSzPct val="100000"/>
              <a:buFont typeface="Arial"/>
              <a:buChar char="•"/>
              <a:tabLst>
                <a:tab pos="241300" algn="l"/>
              </a:tabLst>
            </a:pPr>
            <a:r>
              <a:rPr lang="en-IE" dirty="0" smtClean="0"/>
              <a:t>Relax nanoclusters in the gas phase and adsorb in multiple configurations on rutile (110) and anatase (101)</a:t>
            </a:r>
          </a:p>
          <a:p>
            <a:pPr marL="471487" indent="-471487">
              <a:buClr>
                <a:srgbClr val="6BAEE2"/>
              </a:buClr>
              <a:buSzPct val="100000"/>
              <a:buFont typeface="Arial"/>
              <a:buChar char="•"/>
              <a:tabLst>
                <a:tab pos="241300" algn="l"/>
              </a:tabLst>
            </a:pPr>
            <a:r>
              <a:rPr lang="en-IE" dirty="0" smtClean="0"/>
              <a:t>Adsorb CO</a:t>
            </a:r>
            <a:r>
              <a:rPr lang="en-IE" baseline="-25000" dirty="0" smtClean="0"/>
              <a:t>2</a:t>
            </a:r>
            <a:r>
              <a:rPr lang="en-IE" dirty="0" smtClean="0"/>
              <a:t> in multiple configurations on modified TiO</a:t>
            </a:r>
            <a:r>
              <a:rPr lang="en-IE" baseline="-25000" dirty="0" smtClean="0"/>
              <a:t>2</a:t>
            </a:r>
            <a:r>
              <a:rPr lang="en-IE" dirty="0" smtClean="0"/>
              <a:t> heterostructures and relax </a:t>
            </a:r>
            <a:endParaRPr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73892" y="9194152"/>
            <a:ext cx="5244428" cy="314665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7"/>
          <a:srcRect b="37198"/>
          <a:stretch/>
        </p:blipFill>
        <p:spPr>
          <a:xfrm>
            <a:off x="16197877" y="10310268"/>
            <a:ext cx="9200029" cy="555455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8"/>
          <a:srcRect t="2367" r="13400" b="73441"/>
          <a:stretch/>
        </p:blipFill>
        <p:spPr>
          <a:xfrm>
            <a:off x="16358390" y="17662634"/>
            <a:ext cx="8551503" cy="231563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397906" y="10804052"/>
            <a:ext cx="3133982" cy="13616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4626" tIns="64626" rIns="64626" bIns="64626" numCol="1" spcCol="38100" rtlCol="0" anchor="t">
            <a:spAutoFit/>
          </a:bodyPr>
          <a:lstStyle/>
          <a:p>
            <a:pPr marL="0" marR="0" indent="0" algn="l" defTabSz="417333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IE" sz="4000" b="1" i="0" u="none" strike="noStrike" cap="none" spc="0" normalizeH="0" baseline="0" dirty="0" smtClean="0">
                <a:ln>
                  <a:noFill/>
                </a:ln>
                <a:solidFill>
                  <a:srgbClr val="5A676F"/>
                </a:solidFill>
                <a:effectLst/>
                <a:uFillTx/>
                <a:latin typeface="Calibri Light"/>
                <a:ea typeface="Calibri Light"/>
                <a:cs typeface="Calibri Light"/>
                <a:sym typeface="Calibri Light"/>
              </a:rPr>
              <a:t>Bi</a:t>
            </a:r>
            <a:r>
              <a:rPr kumimoji="0" lang="en-IE" sz="4000" b="1" i="0" u="none" strike="noStrike" cap="none" spc="0" normalizeH="0" baseline="-25000" dirty="0" smtClean="0">
                <a:ln>
                  <a:noFill/>
                </a:ln>
                <a:solidFill>
                  <a:srgbClr val="5A676F"/>
                </a:solidFill>
                <a:effectLst/>
                <a:uFillTx/>
                <a:latin typeface="Calibri Light"/>
                <a:ea typeface="Calibri Light"/>
                <a:cs typeface="Calibri Light"/>
                <a:sym typeface="Calibri Light"/>
              </a:rPr>
              <a:t>2</a:t>
            </a:r>
            <a:r>
              <a:rPr kumimoji="0" lang="en-IE" sz="4000" b="1" i="0" u="none" strike="noStrike" cap="none" spc="0" normalizeH="0" dirty="0" smtClean="0">
                <a:ln>
                  <a:noFill/>
                </a:ln>
                <a:solidFill>
                  <a:srgbClr val="5A676F"/>
                </a:solidFill>
                <a:effectLst/>
                <a:uFillTx/>
                <a:latin typeface="Calibri Light"/>
                <a:ea typeface="Calibri Light"/>
                <a:cs typeface="Calibri Light"/>
                <a:sym typeface="Calibri Light"/>
              </a:rPr>
              <a:t>O</a:t>
            </a:r>
            <a:r>
              <a:rPr kumimoji="0" lang="en-IE" sz="4000" b="1" i="0" u="none" strike="noStrike" cap="none" spc="0" normalizeH="0" baseline="-25000" dirty="0" smtClean="0">
                <a:ln>
                  <a:noFill/>
                </a:ln>
                <a:solidFill>
                  <a:srgbClr val="5A676F"/>
                </a:solidFill>
                <a:effectLst/>
                <a:uFillTx/>
                <a:latin typeface="Calibri Light"/>
                <a:ea typeface="Calibri Light"/>
                <a:cs typeface="Calibri Light"/>
                <a:sym typeface="Calibri Light"/>
              </a:rPr>
              <a:t>3</a:t>
            </a:r>
            <a:r>
              <a:rPr kumimoji="0" lang="en-IE" sz="4000" b="1" i="0" u="none" strike="noStrike" cap="none" spc="0" normalizeH="0" dirty="0" smtClean="0">
                <a:ln>
                  <a:noFill/>
                </a:ln>
                <a:solidFill>
                  <a:srgbClr val="5A676F"/>
                </a:solidFill>
                <a:effectLst/>
                <a:uFillTx/>
                <a:latin typeface="Calibri Light"/>
                <a:ea typeface="Calibri Light"/>
                <a:cs typeface="Calibri Light"/>
                <a:sym typeface="Calibri Light"/>
              </a:rPr>
              <a:t>-rutile</a:t>
            </a:r>
          </a:p>
          <a:p>
            <a:pPr marL="0" marR="0" indent="0" algn="l" defTabSz="417333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IE" sz="4000" b="1" baseline="0" dirty="0" smtClean="0"/>
              <a:t>Bi</a:t>
            </a:r>
            <a:r>
              <a:rPr lang="en-IE" sz="4000" b="1" baseline="-25000" dirty="0" smtClean="0"/>
              <a:t>2</a:t>
            </a:r>
            <a:r>
              <a:rPr lang="en-IE" sz="4000" b="1" dirty="0" smtClean="0"/>
              <a:t>O</a:t>
            </a:r>
            <a:r>
              <a:rPr lang="en-IE" sz="4000" b="1" baseline="-25000" dirty="0" smtClean="0"/>
              <a:t>3</a:t>
            </a:r>
            <a:r>
              <a:rPr lang="en-IE" sz="4000" b="1" dirty="0" smtClean="0"/>
              <a:t>-anatase</a:t>
            </a:r>
            <a:endParaRPr kumimoji="0" lang="en-IE" sz="4000" b="1" i="0" u="none" strike="noStrike" cap="none" spc="0" normalizeH="0" baseline="0" dirty="0">
              <a:ln>
                <a:noFill/>
              </a:ln>
              <a:solidFill>
                <a:srgbClr val="5A676F"/>
              </a:solidFill>
              <a:effectLst/>
              <a:uFillTx/>
              <a:latin typeface="Calibri Light"/>
              <a:ea typeface="Calibri Light"/>
              <a:cs typeface="Calibri Light"/>
              <a:sym typeface="Calibri Light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5416930" y="13754663"/>
            <a:ext cx="3133982" cy="13616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4626" tIns="64626" rIns="64626" bIns="64626" numCol="1" spcCol="38100" rtlCol="0" anchor="t">
            <a:spAutoFit/>
          </a:bodyPr>
          <a:lstStyle/>
          <a:p>
            <a:pPr marL="0" marR="0" indent="0" algn="l" defTabSz="417333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IE" sz="4000" b="1" dirty="0" smtClean="0"/>
              <a:t>Cr</a:t>
            </a:r>
            <a:r>
              <a:rPr kumimoji="0" lang="en-IE" sz="4000" b="1" i="0" u="none" strike="noStrike" cap="none" spc="0" normalizeH="0" baseline="-25000" dirty="0" smtClean="0">
                <a:ln>
                  <a:noFill/>
                </a:ln>
                <a:solidFill>
                  <a:srgbClr val="5A676F"/>
                </a:solidFill>
                <a:effectLst/>
                <a:uFillTx/>
                <a:latin typeface="Calibri Light"/>
                <a:ea typeface="Calibri Light"/>
                <a:cs typeface="Calibri Light"/>
                <a:sym typeface="Calibri Light"/>
              </a:rPr>
              <a:t>2</a:t>
            </a:r>
            <a:r>
              <a:rPr kumimoji="0" lang="en-IE" sz="4000" b="1" i="0" u="none" strike="noStrike" cap="none" spc="0" normalizeH="0" dirty="0" smtClean="0">
                <a:ln>
                  <a:noFill/>
                </a:ln>
                <a:solidFill>
                  <a:srgbClr val="5A676F"/>
                </a:solidFill>
                <a:effectLst/>
                <a:uFillTx/>
                <a:latin typeface="Calibri Light"/>
                <a:ea typeface="Calibri Light"/>
                <a:cs typeface="Calibri Light"/>
                <a:sym typeface="Calibri Light"/>
              </a:rPr>
              <a:t>O</a:t>
            </a:r>
            <a:r>
              <a:rPr kumimoji="0" lang="en-IE" sz="4000" b="1" i="0" u="none" strike="noStrike" cap="none" spc="0" normalizeH="0" baseline="-25000" dirty="0" smtClean="0">
                <a:ln>
                  <a:noFill/>
                </a:ln>
                <a:solidFill>
                  <a:srgbClr val="5A676F"/>
                </a:solidFill>
                <a:effectLst/>
                <a:uFillTx/>
                <a:latin typeface="Calibri Light"/>
                <a:ea typeface="Calibri Light"/>
                <a:cs typeface="Calibri Light"/>
                <a:sym typeface="Calibri Light"/>
              </a:rPr>
              <a:t>3</a:t>
            </a:r>
            <a:r>
              <a:rPr kumimoji="0" lang="en-IE" sz="4000" b="1" i="0" u="none" strike="noStrike" cap="none" spc="0" normalizeH="0" dirty="0" smtClean="0">
                <a:ln>
                  <a:noFill/>
                </a:ln>
                <a:solidFill>
                  <a:srgbClr val="5A676F"/>
                </a:solidFill>
                <a:effectLst/>
                <a:uFillTx/>
                <a:latin typeface="Calibri Light"/>
                <a:ea typeface="Calibri Light"/>
                <a:cs typeface="Calibri Light"/>
                <a:sym typeface="Calibri Light"/>
              </a:rPr>
              <a:t>-rutile</a:t>
            </a:r>
          </a:p>
          <a:p>
            <a:pPr marL="0" marR="0" indent="0" algn="l" defTabSz="417333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IE" sz="4000" b="1" dirty="0" smtClean="0"/>
              <a:t>Cr</a:t>
            </a:r>
            <a:r>
              <a:rPr lang="en-IE" sz="4000" b="1" baseline="-25000" dirty="0" smtClean="0"/>
              <a:t>2</a:t>
            </a:r>
            <a:r>
              <a:rPr lang="en-IE" sz="4000" b="1" dirty="0" smtClean="0"/>
              <a:t>O</a:t>
            </a:r>
            <a:r>
              <a:rPr lang="en-IE" sz="4000" b="1" baseline="-25000" dirty="0" smtClean="0"/>
              <a:t>3</a:t>
            </a:r>
            <a:r>
              <a:rPr lang="en-IE" sz="4000" b="1" dirty="0" smtClean="0"/>
              <a:t>-anatase</a:t>
            </a:r>
            <a:endParaRPr kumimoji="0" lang="en-IE" sz="4000" b="1" i="0" u="none" strike="noStrike" cap="none" spc="0" normalizeH="0" baseline="0" dirty="0">
              <a:ln>
                <a:noFill/>
              </a:ln>
              <a:solidFill>
                <a:srgbClr val="5A676F"/>
              </a:solidFill>
              <a:effectLst/>
              <a:uFillTx/>
              <a:latin typeface="Calibri Light"/>
              <a:ea typeface="Calibri Light"/>
              <a:cs typeface="Calibri Light"/>
              <a:sym typeface="Calibri Light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5461256" y="18198061"/>
            <a:ext cx="3133982" cy="13616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4626" tIns="64626" rIns="64626" bIns="64626" numCol="1" spcCol="38100" rtlCol="0" anchor="t">
            <a:spAutoFit/>
          </a:bodyPr>
          <a:lstStyle/>
          <a:p>
            <a:pPr marL="0" marR="0" indent="0" algn="l" defTabSz="417333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IE" sz="4000" b="1" dirty="0" smtClean="0"/>
              <a:t>MgO</a:t>
            </a:r>
            <a:r>
              <a:rPr kumimoji="0" lang="en-IE" sz="4000" b="1" i="0" u="none" strike="noStrike" cap="none" spc="0" normalizeH="0" dirty="0" smtClean="0">
                <a:ln>
                  <a:noFill/>
                </a:ln>
                <a:solidFill>
                  <a:srgbClr val="5A676F"/>
                </a:solidFill>
                <a:effectLst/>
                <a:uFillTx/>
                <a:latin typeface="Calibri Light"/>
                <a:ea typeface="Calibri Light"/>
                <a:cs typeface="Calibri Light"/>
                <a:sym typeface="Calibri Light"/>
              </a:rPr>
              <a:t>-rutile</a:t>
            </a:r>
          </a:p>
          <a:p>
            <a:r>
              <a:rPr lang="en-IE" sz="4000" b="1" dirty="0" smtClean="0"/>
              <a:t>CaO-rutile</a:t>
            </a:r>
            <a:endParaRPr kumimoji="0" lang="en-IE" sz="4000" b="1" i="0" u="none" strike="noStrike" cap="none" spc="0" normalizeH="0" baseline="0" dirty="0">
              <a:ln>
                <a:noFill/>
              </a:ln>
              <a:solidFill>
                <a:srgbClr val="5A676F"/>
              </a:solidFill>
              <a:effectLst/>
              <a:uFillTx/>
              <a:latin typeface="Calibri Light"/>
              <a:ea typeface="Calibri Light"/>
              <a:cs typeface="Calibri Light"/>
              <a:sym typeface="Calibri Ligh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82502" y="24588833"/>
            <a:ext cx="10771027" cy="3407846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723647" y="28251290"/>
            <a:ext cx="12193276" cy="68451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4626" tIns="64626" rIns="64626" bIns="64626" numCol="1" spcCol="38100" rtlCol="0" anchor="t">
            <a:spAutoFit/>
          </a:bodyPr>
          <a:lstStyle/>
          <a:p>
            <a:pPr marL="0" marR="0" indent="0" algn="l" defTabSz="417333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IE" sz="3600" b="1" dirty="0" smtClean="0"/>
              <a:t>CO</a:t>
            </a:r>
            <a:r>
              <a:rPr lang="en-IE" sz="3600" b="1" baseline="-25000" dirty="0" smtClean="0"/>
              <a:t>2</a:t>
            </a:r>
            <a:r>
              <a:rPr lang="en-IE" sz="3600" b="1" dirty="0" smtClean="0"/>
              <a:t> adsorption          Direct CO formation	   COO</a:t>
            </a:r>
            <a:r>
              <a:rPr lang="en-IE" sz="3600" b="1" baseline="30000" dirty="0" smtClean="0"/>
              <a:t>-</a:t>
            </a:r>
            <a:r>
              <a:rPr lang="en-IE" sz="3600" b="1" dirty="0" smtClean="0"/>
              <a:t> formation</a:t>
            </a:r>
            <a:endParaRPr kumimoji="0" lang="en-IE" sz="3600" b="1" i="0" u="none" strike="noStrike" cap="none" spc="0" normalizeH="0" baseline="0" dirty="0">
              <a:ln>
                <a:noFill/>
              </a:ln>
              <a:solidFill>
                <a:srgbClr val="5A676F"/>
              </a:solidFill>
              <a:effectLst/>
              <a:uFillTx/>
              <a:sym typeface="Calibri Ligh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723647" y="29824436"/>
            <a:ext cx="7418131" cy="5922209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9455355" y="30562069"/>
            <a:ext cx="4481037" cy="13616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4626" tIns="64626" rIns="64626" bIns="64626" numCol="1" spcCol="38100" rtlCol="0" anchor="t">
            <a:spAutoFit/>
          </a:bodyPr>
          <a:lstStyle/>
          <a:p>
            <a:pPr marL="0" marR="0" indent="0" algn="l" defTabSz="417333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IE" sz="4000" b="1" dirty="0" smtClean="0"/>
              <a:t>CO</a:t>
            </a:r>
            <a:r>
              <a:rPr lang="en-IE" sz="4000" b="1" baseline="-25000" dirty="0" smtClean="0"/>
              <a:t>2</a:t>
            </a:r>
            <a:r>
              <a:rPr lang="en-IE" sz="4000" b="1" dirty="0" smtClean="0"/>
              <a:t> adsorption	</a:t>
            </a:r>
          </a:p>
          <a:p>
            <a:pPr marL="0" marR="0" indent="0" algn="l" defTabSz="417333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IE" sz="4000" b="1" dirty="0" smtClean="0"/>
              <a:t>Direct CO formation	</a:t>
            </a:r>
            <a:endParaRPr kumimoji="0" lang="en-IE" sz="4000" b="1" i="0" u="none" strike="noStrike" cap="none" spc="0" normalizeH="0" baseline="0" dirty="0">
              <a:ln>
                <a:noFill/>
              </a:ln>
              <a:solidFill>
                <a:srgbClr val="5A676F"/>
              </a:solidFill>
              <a:effectLst/>
              <a:uFillTx/>
              <a:sym typeface="Calibri Light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0015199" y="33743903"/>
            <a:ext cx="4481037" cy="13616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4626" tIns="64626" rIns="64626" bIns="64626" numCol="1" spcCol="38100" rtlCol="0" anchor="t">
            <a:spAutoFit/>
          </a:bodyPr>
          <a:lstStyle/>
          <a:p>
            <a:pPr marL="0" marR="0" indent="0" algn="l" defTabSz="417333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IE" sz="4000" b="1" dirty="0" smtClean="0"/>
              <a:t>Surface hydroxyls:</a:t>
            </a:r>
          </a:p>
          <a:p>
            <a:pPr marL="0" marR="0" indent="0" algn="l" defTabSz="417333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IE" sz="4000" b="1" dirty="0" smtClean="0"/>
              <a:t>CO</a:t>
            </a:r>
            <a:r>
              <a:rPr lang="en-IE" sz="4000" b="1" baseline="-25000" dirty="0" smtClean="0"/>
              <a:t>2</a:t>
            </a:r>
            <a:r>
              <a:rPr lang="en-IE" sz="4000" b="1" dirty="0" smtClean="0"/>
              <a:t> adsorption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1"/>
          <a:srcRect b="51617"/>
          <a:stretch/>
        </p:blipFill>
        <p:spPr>
          <a:xfrm>
            <a:off x="1717198" y="37311948"/>
            <a:ext cx="8374727" cy="3215536"/>
          </a:xfrm>
          <a:prstGeom prst="rect">
            <a:avLst/>
          </a:prstGeom>
        </p:spPr>
      </p:pic>
      <p:sp>
        <p:nvSpPr>
          <p:cNvPr id="51" name="TextBox 50"/>
          <p:cNvSpPr txBox="1"/>
          <p:nvPr/>
        </p:nvSpPr>
        <p:spPr>
          <a:xfrm>
            <a:off x="10047593" y="37819752"/>
            <a:ext cx="5105865" cy="13616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4626" tIns="64626" rIns="64626" bIns="64626" numCol="1" spcCol="38100" rtlCol="0" anchor="t">
            <a:spAutoFit/>
          </a:bodyPr>
          <a:lstStyle/>
          <a:p>
            <a:pPr marL="0" marR="0" indent="0" algn="l" defTabSz="417333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IE" sz="4000" b="1" dirty="0" smtClean="0"/>
              <a:t>Upright CO</a:t>
            </a:r>
            <a:r>
              <a:rPr lang="en-IE" sz="4000" b="1" baseline="-25000" dirty="0" smtClean="0"/>
              <a:t>2</a:t>
            </a:r>
            <a:r>
              <a:rPr lang="en-IE" sz="4000" b="1" dirty="0" smtClean="0"/>
              <a:t> adsorption</a:t>
            </a:r>
          </a:p>
          <a:p>
            <a:pPr marL="0" marR="0" indent="0" algn="l" defTabSz="417333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IE" sz="4000" b="1" dirty="0" smtClean="0"/>
              <a:t>Carbonate adsorption</a:t>
            </a:r>
          </a:p>
        </p:txBody>
      </p:sp>
      <p:sp>
        <p:nvSpPr>
          <p:cNvPr id="52" name="Shape 36"/>
          <p:cNvSpPr/>
          <p:nvPr/>
        </p:nvSpPr>
        <p:spPr>
          <a:xfrm>
            <a:off x="15354424" y="37044396"/>
            <a:ext cx="13761094" cy="41931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64626" tIns="64626" rIns="64626" bIns="64626">
            <a:spAutoFit/>
          </a:bodyPr>
          <a:lstStyle/>
          <a:p>
            <a:pPr>
              <a:defRPr sz="6600">
                <a:solidFill>
                  <a:srgbClr val="1A4587"/>
                </a:solidFill>
              </a:defRPr>
            </a:pPr>
            <a:r>
              <a:rPr lang="en-IE" dirty="0"/>
              <a:t>5</a:t>
            </a:r>
            <a:r>
              <a:rPr dirty="0" smtClean="0"/>
              <a:t>. </a:t>
            </a:r>
            <a:r>
              <a:rPr lang="en-IE" dirty="0" smtClean="0"/>
              <a:t>Acknowledgements</a:t>
            </a:r>
            <a:endParaRPr dirty="0"/>
          </a:p>
          <a:p>
            <a:pPr>
              <a:tabLst>
                <a:tab pos="241300" algn="l"/>
              </a:tabLst>
              <a:defRPr sz="2200"/>
            </a:pPr>
            <a:endParaRPr dirty="0"/>
          </a:p>
          <a:p>
            <a:pPr marL="471487" indent="-471487">
              <a:buClr>
                <a:srgbClr val="6BAEE2"/>
              </a:buClr>
              <a:buSzPct val="100000"/>
              <a:buFont typeface="Arial"/>
              <a:buChar char="•"/>
              <a:tabLst>
                <a:tab pos="241300" algn="l"/>
              </a:tabLst>
            </a:pPr>
            <a:r>
              <a:rPr lang="en-IE" dirty="0" smtClean="0"/>
              <a:t>Science Foundation Ireland, Grant 14/US/E2915</a:t>
            </a:r>
          </a:p>
          <a:p>
            <a:pPr marL="471487" indent="-471487">
              <a:buClr>
                <a:srgbClr val="6BAEE2"/>
              </a:buClr>
              <a:buSzPct val="100000"/>
              <a:buFont typeface="Arial"/>
              <a:buChar char="•"/>
              <a:tabLst>
                <a:tab pos="241300" algn="l"/>
              </a:tabLst>
            </a:pPr>
            <a:r>
              <a:rPr lang="en-IE" dirty="0" smtClean="0"/>
              <a:t>Northwestern University, University of Ulster</a:t>
            </a:r>
          </a:p>
          <a:p>
            <a:pPr marL="471487" indent="-471487">
              <a:buClr>
                <a:srgbClr val="6BAEE2"/>
              </a:buClr>
              <a:buSzPct val="100000"/>
              <a:buFont typeface="Arial"/>
              <a:buChar char="•"/>
              <a:tabLst>
                <a:tab pos="241300" algn="l"/>
              </a:tabLst>
            </a:pPr>
            <a:r>
              <a:rPr lang="en-IE" dirty="0" smtClean="0"/>
              <a:t>Stephen </a:t>
            </a:r>
            <a:r>
              <a:rPr lang="en-IE" dirty="0" err="1" smtClean="0"/>
              <a:t>Rhatigan</a:t>
            </a:r>
            <a:r>
              <a:rPr lang="en-IE" dirty="0" smtClean="0"/>
              <a:t>, Marco Fronzi, William Daly</a:t>
            </a:r>
          </a:p>
          <a:p>
            <a:pPr marL="471487" indent="-471487">
              <a:buClr>
                <a:srgbClr val="6BAEE2"/>
              </a:buClr>
              <a:buSzPct val="100000"/>
              <a:buFont typeface="Arial"/>
              <a:buChar char="•"/>
              <a:tabLst>
                <a:tab pos="241300" algn="l"/>
              </a:tabLst>
            </a:pPr>
            <a:r>
              <a:rPr lang="en-IE" dirty="0" smtClean="0"/>
              <a:t>ICHEC – HPC resources</a:t>
            </a:r>
            <a:endParaRPr dirty="0"/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Default">
  <a:themeElements>
    <a:clrScheme name="Default">
      <a:dk1>
        <a:srgbClr val="5A676F"/>
      </a:dk1>
      <a:lt1>
        <a:srgbClr val="6F3715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8F8F8F"/>
      </a:accent3>
      <a:accent4>
        <a:srgbClr val="707070"/>
      </a:accent4>
      <a:accent5>
        <a:srgbClr val="DAEDEF"/>
      </a:accent5>
      <a:accent6>
        <a:srgbClr val="2D2D8A"/>
      </a:accent6>
      <a:hlink>
        <a:srgbClr val="0000FF"/>
      </a:hlink>
      <a:folHlink>
        <a:srgbClr val="FF00FF"/>
      </a:folHlink>
    </a:clrScheme>
    <a:fontScheme name="Default">
      <a:majorFont>
        <a:latin typeface="Avenir Roman"/>
        <a:ea typeface="Avenir Roman"/>
        <a:cs typeface="Avenir Roman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64626" tIns="64626" rIns="64626" bIns="64626" numCol="1" spcCol="38100" rtlCol="0" anchor="t">
        <a:spAutoFit/>
      </a:bodyPr>
      <a:lstStyle>
        <a:defPPr marL="0" marR="0" indent="0" algn="l" defTabSz="4173333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400" b="0" i="0" u="none" strike="noStrike" cap="none" spc="0" normalizeH="0" baseline="0">
            <a:ln>
              <a:noFill/>
            </a:ln>
            <a:solidFill>
              <a:srgbClr val="5A676F"/>
            </a:solidFill>
            <a:effectLst/>
            <a:uFillTx/>
            <a:latin typeface="Calibri Light"/>
            <a:ea typeface="Calibri Light"/>
            <a:cs typeface="Calibri Light"/>
            <a:sym typeface="Calibri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64626" tIns="64626" rIns="64626" bIns="64626" numCol="1" spcCol="38100" rtlCol="0" anchor="t">
        <a:spAutoFit/>
      </a:bodyPr>
      <a:lstStyle>
        <a:defPPr marL="0" marR="0" indent="0" algn="l" defTabSz="4173333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400" b="0" i="0" u="none" strike="noStrike" cap="none" spc="0" normalizeH="0" baseline="0">
            <a:ln>
              <a:noFill/>
            </a:ln>
            <a:solidFill>
              <a:srgbClr val="5A676F"/>
            </a:solidFill>
            <a:effectLst/>
            <a:uFillTx/>
            <a:latin typeface="Calibri Light"/>
            <a:ea typeface="Calibri Light"/>
            <a:cs typeface="Calibri Light"/>
            <a:sym typeface="Calibri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8F8F8F"/>
      </a:accent3>
      <a:accent4>
        <a:srgbClr val="707070"/>
      </a:accent4>
      <a:accent5>
        <a:srgbClr val="DAEDEF"/>
      </a:accent5>
      <a:accent6>
        <a:srgbClr val="2D2D8A"/>
      </a:accent6>
      <a:hlink>
        <a:srgbClr val="0000FF"/>
      </a:hlink>
      <a:folHlink>
        <a:srgbClr val="FF00FF"/>
      </a:folHlink>
    </a:clrScheme>
    <a:fontScheme name="Default">
      <a:majorFont>
        <a:latin typeface="Avenir Roman"/>
        <a:ea typeface="Avenir Roman"/>
        <a:cs typeface="Avenir Roman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64626" tIns="64626" rIns="64626" bIns="64626" numCol="1" spcCol="38100" rtlCol="0" anchor="t">
        <a:spAutoFit/>
      </a:bodyPr>
      <a:lstStyle>
        <a:defPPr marL="0" marR="0" indent="0" algn="l" defTabSz="4173333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400" b="0" i="0" u="none" strike="noStrike" cap="none" spc="0" normalizeH="0" baseline="0">
            <a:ln>
              <a:noFill/>
            </a:ln>
            <a:solidFill>
              <a:srgbClr val="5A676F"/>
            </a:solidFill>
            <a:effectLst/>
            <a:uFillTx/>
            <a:latin typeface="Calibri Light"/>
            <a:ea typeface="Calibri Light"/>
            <a:cs typeface="Calibri Light"/>
            <a:sym typeface="Calibri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64626" tIns="64626" rIns="64626" bIns="64626" numCol="1" spcCol="38100" rtlCol="0" anchor="t">
        <a:spAutoFit/>
      </a:bodyPr>
      <a:lstStyle>
        <a:defPPr marL="0" marR="0" indent="0" algn="l" defTabSz="4173333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400" b="0" i="0" u="none" strike="noStrike" cap="none" spc="0" normalizeH="0" baseline="0">
            <a:ln>
              <a:noFill/>
            </a:ln>
            <a:solidFill>
              <a:srgbClr val="5A676F"/>
            </a:solidFill>
            <a:effectLst/>
            <a:uFillTx/>
            <a:latin typeface="Calibri Light"/>
            <a:ea typeface="Calibri Light"/>
            <a:cs typeface="Calibri Light"/>
            <a:sym typeface="Calibri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5431</TotalTime>
  <Words>337</Words>
  <Application>Microsoft Office PowerPoint</Application>
  <PresentationFormat>Custom</PresentationFormat>
  <Paragraphs>100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Avenir Roman</vt:lpstr>
      <vt:lpstr>Calibri Light</vt:lpstr>
      <vt:lpstr>Default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Michelle Farrell</dc:creator>
  <cp:lastModifiedBy>Michael Nolan</cp:lastModifiedBy>
  <cp:revision>9</cp:revision>
  <dcterms:modified xsi:type="dcterms:W3CDTF">2018-07-23T07:53:40Z</dcterms:modified>
</cp:coreProperties>
</file>