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9"/>
  </p:notesMasterIdLst>
  <p:sldIdLst>
    <p:sldId id="290"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 id="271" r:id="rId16"/>
    <p:sldId id="272" r:id="rId17"/>
    <p:sldId id="273" r:id="rId18"/>
    <p:sldId id="274" r:id="rId19"/>
    <p:sldId id="294" r:id="rId20"/>
    <p:sldId id="295" r:id="rId21"/>
    <p:sldId id="297" r:id="rId22"/>
    <p:sldId id="300" r:id="rId23"/>
    <p:sldId id="291" r:id="rId24"/>
    <p:sldId id="298" r:id="rId25"/>
    <p:sldId id="277" r:id="rId26"/>
    <p:sldId id="296" r:id="rId27"/>
    <p:sldId id="299"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C002"/>
    <a:srgbClr val="D2CECB"/>
    <a:srgbClr val="7D7D7D"/>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56"/>
    <p:restoredTop sz="71733"/>
  </p:normalViewPr>
  <p:slideViewPr>
    <p:cSldViewPr snapToGrid="0">
      <p:cViewPr varScale="1">
        <p:scale>
          <a:sx n="106" d="100"/>
          <a:sy n="106" d="100"/>
        </p:scale>
        <p:origin x="1416" y="176"/>
      </p:cViewPr>
      <p:guideLst>
        <p:guide orient="horz" pos="1620"/>
        <p:guide pos="2880"/>
      </p:guideLst>
    </p:cSldViewPr>
  </p:slideViewPr>
  <p:outlineViewPr>
    <p:cViewPr>
      <p:scale>
        <a:sx n="33" d="100"/>
        <a:sy n="33" d="100"/>
      </p:scale>
      <p:origin x="0" y="-140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1F5EBB-2DBC-AC48-B2B5-7191BF902471}"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F906A4CF-06E4-9048-B820-41C49FB7BF06}">
      <dgm:prSet phldrT="[Text]"/>
      <dgm:spPr>
        <a:ln w="25400">
          <a:solidFill>
            <a:schemeClr val="tx1"/>
          </a:solidFill>
        </a:ln>
      </dgm:spPr>
      <dgm:t>
        <a:bodyPr/>
        <a:lstStyle/>
        <a:p>
          <a:r>
            <a:rPr lang="en-US" dirty="0"/>
            <a:t>Of Vendors and Values</a:t>
          </a:r>
        </a:p>
      </dgm:t>
    </dgm:pt>
    <dgm:pt modelId="{0245CA23-F8CB-C74A-8AE1-48EEC334B019}" type="parTrans" cxnId="{88BEB664-355D-E747-B860-21EFF1C429D0}">
      <dgm:prSet/>
      <dgm:spPr/>
      <dgm:t>
        <a:bodyPr/>
        <a:lstStyle/>
        <a:p>
          <a:endParaRPr lang="en-US"/>
        </a:p>
      </dgm:t>
    </dgm:pt>
    <dgm:pt modelId="{EAA299EE-22BA-924E-A83C-2C7A412A081E}" type="sibTrans" cxnId="{88BEB664-355D-E747-B860-21EFF1C429D0}">
      <dgm:prSet/>
      <dgm:spPr>
        <a:blipFill>
          <a:blip xmlns:r="http://schemas.openxmlformats.org/officeDocument/2006/relationships" r:embed="rId1"/>
          <a:stretch>
            <a:fillRect/>
          </a:stretch>
        </a:blipFill>
        <a:ln w="25400">
          <a:solidFill>
            <a:schemeClr val="tx1"/>
          </a:solidFill>
        </a:ln>
      </dgm:spPr>
      <dgm:t>
        <a:bodyPr/>
        <a:lstStyle/>
        <a:p>
          <a:endParaRPr lang="en-US"/>
        </a:p>
      </dgm:t>
    </dgm:pt>
    <dgm:pt modelId="{6F787E0C-340E-DF42-AEFD-EA478396CB05}">
      <dgm:prSet phldrT="[Text]"/>
      <dgm:spPr>
        <a:ln w="25400">
          <a:solidFill>
            <a:schemeClr val="tx1"/>
          </a:solidFill>
        </a:ln>
      </dgm:spPr>
      <dgm:t>
        <a:bodyPr/>
        <a:lstStyle/>
        <a:p>
          <a:r>
            <a:rPr lang="en-US" dirty="0"/>
            <a:t>CP2OA18</a:t>
          </a:r>
        </a:p>
      </dgm:t>
    </dgm:pt>
    <dgm:pt modelId="{52F82C6C-40B8-544D-8239-71C91DC1404A}" type="parTrans" cxnId="{2A8BB2C1-2F07-2B43-BFF0-CDBAC1F41ACE}">
      <dgm:prSet/>
      <dgm:spPr/>
      <dgm:t>
        <a:bodyPr/>
        <a:lstStyle/>
        <a:p>
          <a:endParaRPr lang="en-US"/>
        </a:p>
      </dgm:t>
    </dgm:pt>
    <dgm:pt modelId="{45603707-B333-3649-99F7-DFB9246179C7}" type="sibTrans" cxnId="{2A8BB2C1-2F07-2B43-BFF0-CDBAC1F41ACE}">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25400">
          <a:solidFill>
            <a:schemeClr val="tx1"/>
          </a:solidFill>
        </a:ln>
      </dgm:spPr>
      <dgm:t>
        <a:bodyPr/>
        <a:lstStyle/>
        <a:p>
          <a:endParaRPr lang="en-US"/>
        </a:p>
      </dgm:t>
    </dgm:pt>
    <dgm:pt modelId="{9B778D01-3114-2D47-860B-B6472582E4A4}">
      <dgm:prSet phldrT="[Text]"/>
      <dgm:spPr>
        <a:ln w="25400">
          <a:solidFill>
            <a:schemeClr val="tx1"/>
          </a:solidFill>
        </a:ln>
      </dgm:spPr>
      <dgm:t>
        <a:bodyPr/>
        <a:lstStyle/>
        <a:p>
          <a:r>
            <a:rPr lang="en-US" dirty="0"/>
            <a:t>Outsource infrastructure?</a:t>
          </a:r>
        </a:p>
      </dgm:t>
    </dgm:pt>
    <dgm:pt modelId="{4B1E3434-A300-9749-A446-1B4012E32BE3}" type="parTrans" cxnId="{13D588A5-F2AE-8D45-AAD7-1EE8266E6B62}">
      <dgm:prSet/>
      <dgm:spPr/>
      <dgm:t>
        <a:bodyPr/>
        <a:lstStyle/>
        <a:p>
          <a:endParaRPr lang="en-US"/>
        </a:p>
      </dgm:t>
    </dgm:pt>
    <dgm:pt modelId="{42CB7452-C954-414E-AB54-51F295F12150}" type="sibTrans" cxnId="{13D588A5-F2AE-8D45-AAD7-1EE8266E6B6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25400">
          <a:solidFill>
            <a:schemeClr val="tx1"/>
          </a:solidFill>
        </a:ln>
      </dgm:spPr>
      <dgm:t>
        <a:bodyPr/>
        <a:lstStyle/>
        <a:p>
          <a:endParaRPr lang="en-US"/>
        </a:p>
      </dgm:t>
    </dgm:pt>
    <dgm:pt modelId="{DF727000-7744-4E40-87FA-60FBBF36A6F9}" type="pres">
      <dgm:prSet presAssocID="{C01F5EBB-2DBC-AC48-B2B5-7191BF902471}" presName="Name0" presStyleCnt="0">
        <dgm:presLayoutVars>
          <dgm:chMax val="21"/>
          <dgm:chPref val="21"/>
        </dgm:presLayoutVars>
      </dgm:prSet>
      <dgm:spPr/>
    </dgm:pt>
    <dgm:pt modelId="{4A065DC6-0BD7-314C-B4C3-B831A4DA0B25}" type="pres">
      <dgm:prSet presAssocID="{F906A4CF-06E4-9048-B820-41C49FB7BF06}" presName="text1" presStyleCnt="0"/>
      <dgm:spPr/>
    </dgm:pt>
    <dgm:pt modelId="{E5CD5F4E-B7E1-9F4F-B570-37BFC7D66BF0}" type="pres">
      <dgm:prSet presAssocID="{F906A4CF-06E4-9048-B820-41C49FB7BF06}" presName="textRepeatNode" presStyleLbl="alignNode1" presStyleIdx="0" presStyleCnt="3">
        <dgm:presLayoutVars>
          <dgm:chMax val="0"/>
          <dgm:chPref val="0"/>
          <dgm:bulletEnabled val="1"/>
        </dgm:presLayoutVars>
      </dgm:prSet>
      <dgm:spPr/>
    </dgm:pt>
    <dgm:pt modelId="{C4289131-4E43-3E4C-B0B5-0CA54229BBCE}" type="pres">
      <dgm:prSet presAssocID="{F906A4CF-06E4-9048-B820-41C49FB7BF06}" presName="textaccent1" presStyleCnt="0"/>
      <dgm:spPr/>
    </dgm:pt>
    <dgm:pt modelId="{C3EDE16D-8753-DE4D-9015-AB046F5BE2FE}" type="pres">
      <dgm:prSet presAssocID="{F906A4CF-06E4-9048-B820-41C49FB7BF06}" presName="accentRepeatNode" presStyleLbl="solidAlignAcc1" presStyleIdx="0" presStyleCnt="6"/>
      <dgm:spPr/>
    </dgm:pt>
    <dgm:pt modelId="{27EB8189-15BB-0D45-9AFE-A3FC86BC0045}" type="pres">
      <dgm:prSet presAssocID="{EAA299EE-22BA-924E-A83C-2C7A412A081E}" presName="image1" presStyleCnt="0"/>
      <dgm:spPr/>
    </dgm:pt>
    <dgm:pt modelId="{E1A7F8E5-4933-FD4C-B03A-63E6B15511D8}" type="pres">
      <dgm:prSet presAssocID="{EAA299EE-22BA-924E-A83C-2C7A412A081E}" presName="imageRepeatNode" presStyleLbl="alignAcc1" presStyleIdx="0" presStyleCnt="3"/>
      <dgm:spPr/>
    </dgm:pt>
    <dgm:pt modelId="{F701B82D-525A-F044-A046-C265239D2001}" type="pres">
      <dgm:prSet presAssocID="{EAA299EE-22BA-924E-A83C-2C7A412A081E}" presName="imageaccent1" presStyleCnt="0"/>
      <dgm:spPr/>
    </dgm:pt>
    <dgm:pt modelId="{F0591000-4FC1-0641-AE0A-2CDADA659B1B}" type="pres">
      <dgm:prSet presAssocID="{EAA299EE-22BA-924E-A83C-2C7A412A081E}" presName="accentRepeatNode" presStyleLbl="solidAlignAcc1" presStyleIdx="1" presStyleCnt="6"/>
      <dgm:spPr/>
    </dgm:pt>
    <dgm:pt modelId="{41BC0E8A-0C8C-3647-A299-1FAFA6493651}" type="pres">
      <dgm:prSet presAssocID="{6F787E0C-340E-DF42-AEFD-EA478396CB05}" presName="text2" presStyleCnt="0"/>
      <dgm:spPr/>
    </dgm:pt>
    <dgm:pt modelId="{B427D98D-F90B-034D-97F3-0565C6DB8652}" type="pres">
      <dgm:prSet presAssocID="{6F787E0C-340E-DF42-AEFD-EA478396CB05}" presName="textRepeatNode" presStyleLbl="alignNode1" presStyleIdx="1" presStyleCnt="3">
        <dgm:presLayoutVars>
          <dgm:chMax val="0"/>
          <dgm:chPref val="0"/>
          <dgm:bulletEnabled val="1"/>
        </dgm:presLayoutVars>
      </dgm:prSet>
      <dgm:spPr/>
    </dgm:pt>
    <dgm:pt modelId="{596472FF-33DF-9C40-9F3D-729904E4A8D6}" type="pres">
      <dgm:prSet presAssocID="{6F787E0C-340E-DF42-AEFD-EA478396CB05}" presName="textaccent2" presStyleCnt="0"/>
      <dgm:spPr/>
    </dgm:pt>
    <dgm:pt modelId="{344813BD-A132-4547-B459-84EC47AD3951}" type="pres">
      <dgm:prSet presAssocID="{6F787E0C-340E-DF42-AEFD-EA478396CB05}" presName="accentRepeatNode" presStyleLbl="solidAlignAcc1" presStyleIdx="2" presStyleCnt="6"/>
      <dgm:spPr/>
    </dgm:pt>
    <dgm:pt modelId="{2CEBB969-0AB6-FB43-9FE6-2238A7C9C97E}" type="pres">
      <dgm:prSet presAssocID="{45603707-B333-3649-99F7-DFB9246179C7}" presName="image2" presStyleCnt="0"/>
      <dgm:spPr/>
    </dgm:pt>
    <dgm:pt modelId="{C04E3816-1FCE-9C42-8945-A4E37CBB2706}" type="pres">
      <dgm:prSet presAssocID="{45603707-B333-3649-99F7-DFB9246179C7}" presName="imageRepeatNode" presStyleLbl="alignAcc1" presStyleIdx="1" presStyleCnt="3"/>
      <dgm:spPr/>
    </dgm:pt>
    <dgm:pt modelId="{05815144-A5D2-C94F-B928-795C8E77AB7B}" type="pres">
      <dgm:prSet presAssocID="{45603707-B333-3649-99F7-DFB9246179C7}" presName="imageaccent2" presStyleCnt="0"/>
      <dgm:spPr/>
    </dgm:pt>
    <dgm:pt modelId="{FDD40E21-A4EF-7749-9E84-3B3BB0D03182}" type="pres">
      <dgm:prSet presAssocID="{45603707-B333-3649-99F7-DFB9246179C7}" presName="accentRepeatNode" presStyleLbl="solidAlignAcc1" presStyleIdx="3" presStyleCnt="6"/>
      <dgm:spPr/>
    </dgm:pt>
    <dgm:pt modelId="{E1E6DC13-95FF-0948-ACF6-8B263E8EA88A}" type="pres">
      <dgm:prSet presAssocID="{9B778D01-3114-2D47-860B-B6472582E4A4}" presName="text3" presStyleCnt="0"/>
      <dgm:spPr/>
    </dgm:pt>
    <dgm:pt modelId="{3BDB971E-93C1-F541-80AB-E428D8FA1585}" type="pres">
      <dgm:prSet presAssocID="{9B778D01-3114-2D47-860B-B6472582E4A4}" presName="textRepeatNode" presStyleLbl="alignNode1" presStyleIdx="2" presStyleCnt="3">
        <dgm:presLayoutVars>
          <dgm:chMax val="0"/>
          <dgm:chPref val="0"/>
          <dgm:bulletEnabled val="1"/>
        </dgm:presLayoutVars>
      </dgm:prSet>
      <dgm:spPr/>
    </dgm:pt>
    <dgm:pt modelId="{6D505B90-26AF-FD4C-A398-E795EEF1181F}" type="pres">
      <dgm:prSet presAssocID="{9B778D01-3114-2D47-860B-B6472582E4A4}" presName="textaccent3" presStyleCnt="0"/>
      <dgm:spPr/>
    </dgm:pt>
    <dgm:pt modelId="{595FAF4A-6801-B640-B1DE-0D6B275D8F27}" type="pres">
      <dgm:prSet presAssocID="{9B778D01-3114-2D47-860B-B6472582E4A4}" presName="accentRepeatNode" presStyleLbl="solidAlignAcc1" presStyleIdx="4" presStyleCnt="6"/>
      <dgm:spPr/>
    </dgm:pt>
    <dgm:pt modelId="{4C1E2DEE-5053-AF4E-AD23-015FE8F78332}" type="pres">
      <dgm:prSet presAssocID="{42CB7452-C954-414E-AB54-51F295F12150}" presName="image3" presStyleCnt="0"/>
      <dgm:spPr/>
    </dgm:pt>
    <dgm:pt modelId="{5805B6C6-126B-D641-9434-8FB42826C27A}" type="pres">
      <dgm:prSet presAssocID="{42CB7452-C954-414E-AB54-51F295F12150}" presName="imageRepeatNode" presStyleLbl="alignAcc1" presStyleIdx="2" presStyleCnt="3"/>
      <dgm:spPr/>
    </dgm:pt>
    <dgm:pt modelId="{2D582625-9A59-AD40-BE15-948635157E63}" type="pres">
      <dgm:prSet presAssocID="{42CB7452-C954-414E-AB54-51F295F12150}" presName="imageaccent3" presStyleCnt="0"/>
      <dgm:spPr/>
    </dgm:pt>
    <dgm:pt modelId="{FC8DEBE5-2DFE-7A40-BFB2-26E42D54EC5E}" type="pres">
      <dgm:prSet presAssocID="{42CB7452-C954-414E-AB54-51F295F12150}" presName="accentRepeatNode" presStyleLbl="solidAlignAcc1" presStyleIdx="5" presStyleCnt="6"/>
      <dgm:spPr/>
    </dgm:pt>
  </dgm:ptLst>
  <dgm:cxnLst>
    <dgm:cxn modelId="{F1A38A09-C6E8-0444-95E0-FD0E164BF45D}" type="presOf" srcId="{42CB7452-C954-414E-AB54-51F295F12150}" destId="{5805B6C6-126B-D641-9434-8FB42826C27A}" srcOrd="0" destOrd="0" presId="urn:microsoft.com/office/officeart/2008/layout/HexagonCluster"/>
    <dgm:cxn modelId="{7A8A7B24-A5DD-994A-953C-CB7114D2EB1B}" type="presOf" srcId="{F906A4CF-06E4-9048-B820-41C49FB7BF06}" destId="{E5CD5F4E-B7E1-9F4F-B570-37BFC7D66BF0}" srcOrd="0" destOrd="0" presId="urn:microsoft.com/office/officeart/2008/layout/HexagonCluster"/>
    <dgm:cxn modelId="{92259B5C-5045-6741-A158-F7E3361C533C}" type="presOf" srcId="{9B778D01-3114-2D47-860B-B6472582E4A4}" destId="{3BDB971E-93C1-F541-80AB-E428D8FA1585}" srcOrd="0" destOrd="0" presId="urn:microsoft.com/office/officeart/2008/layout/HexagonCluster"/>
    <dgm:cxn modelId="{88BEB664-355D-E747-B860-21EFF1C429D0}" srcId="{C01F5EBB-2DBC-AC48-B2B5-7191BF902471}" destId="{F906A4CF-06E4-9048-B820-41C49FB7BF06}" srcOrd="0" destOrd="0" parTransId="{0245CA23-F8CB-C74A-8AE1-48EEC334B019}" sibTransId="{EAA299EE-22BA-924E-A83C-2C7A412A081E}"/>
    <dgm:cxn modelId="{B34E5C86-3016-0E4A-B571-38944AA5F4BD}" type="presOf" srcId="{EAA299EE-22BA-924E-A83C-2C7A412A081E}" destId="{E1A7F8E5-4933-FD4C-B03A-63E6B15511D8}" srcOrd="0" destOrd="0" presId="urn:microsoft.com/office/officeart/2008/layout/HexagonCluster"/>
    <dgm:cxn modelId="{3E2A039A-218F-8340-9B7C-00B3225E3A19}" type="presOf" srcId="{6F787E0C-340E-DF42-AEFD-EA478396CB05}" destId="{B427D98D-F90B-034D-97F3-0565C6DB8652}" srcOrd="0" destOrd="0" presId="urn:microsoft.com/office/officeart/2008/layout/HexagonCluster"/>
    <dgm:cxn modelId="{ADA4609C-E8DB-7842-8228-0964F6312541}" type="presOf" srcId="{45603707-B333-3649-99F7-DFB9246179C7}" destId="{C04E3816-1FCE-9C42-8945-A4E37CBB2706}" srcOrd="0" destOrd="0" presId="urn:microsoft.com/office/officeart/2008/layout/HexagonCluster"/>
    <dgm:cxn modelId="{13D588A5-F2AE-8D45-AAD7-1EE8266E6B62}" srcId="{C01F5EBB-2DBC-AC48-B2B5-7191BF902471}" destId="{9B778D01-3114-2D47-860B-B6472582E4A4}" srcOrd="2" destOrd="0" parTransId="{4B1E3434-A300-9749-A446-1B4012E32BE3}" sibTransId="{42CB7452-C954-414E-AB54-51F295F12150}"/>
    <dgm:cxn modelId="{1F4BCEB1-027E-7A49-A6E6-03EE54468245}" type="presOf" srcId="{C01F5EBB-2DBC-AC48-B2B5-7191BF902471}" destId="{DF727000-7744-4E40-87FA-60FBBF36A6F9}" srcOrd="0" destOrd="0" presId="urn:microsoft.com/office/officeart/2008/layout/HexagonCluster"/>
    <dgm:cxn modelId="{2A8BB2C1-2F07-2B43-BFF0-CDBAC1F41ACE}" srcId="{C01F5EBB-2DBC-AC48-B2B5-7191BF902471}" destId="{6F787E0C-340E-DF42-AEFD-EA478396CB05}" srcOrd="1" destOrd="0" parTransId="{52F82C6C-40B8-544D-8239-71C91DC1404A}" sibTransId="{45603707-B333-3649-99F7-DFB9246179C7}"/>
    <dgm:cxn modelId="{4EA41B5F-A5A5-F44C-A674-2B2832D56913}" type="presParOf" srcId="{DF727000-7744-4E40-87FA-60FBBF36A6F9}" destId="{4A065DC6-0BD7-314C-B4C3-B831A4DA0B25}" srcOrd="0" destOrd="0" presId="urn:microsoft.com/office/officeart/2008/layout/HexagonCluster"/>
    <dgm:cxn modelId="{F159FC3A-82CD-4244-975E-4FC9EBA48A41}" type="presParOf" srcId="{4A065DC6-0BD7-314C-B4C3-B831A4DA0B25}" destId="{E5CD5F4E-B7E1-9F4F-B570-37BFC7D66BF0}" srcOrd="0" destOrd="0" presId="urn:microsoft.com/office/officeart/2008/layout/HexagonCluster"/>
    <dgm:cxn modelId="{93ACA732-3907-BF4F-A43F-8A78A8280393}" type="presParOf" srcId="{DF727000-7744-4E40-87FA-60FBBF36A6F9}" destId="{C4289131-4E43-3E4C-B0B5-0CA54229BBCE}" srcOrd="1" destOrd="0" presId="urn:microsoft.com/office/officeart/2008/layout/HexagonCluster"/>
    <dgm:cxn modelId="{DF2B388A-40EF-004C-B9CC-02D813312A20}" type="presParOf" srcId="{C4289131-4E43-3E4C-B0B5-0CA54229BBCE}" destId="{C3EDE16D-8753-DE4D-9015-AB046F5BE2FE}" srcOrd="0" destOrd="0" presId="urn:microsoft.com/office/officeart/2008/layout/HexagonCluster"/>
    <dgm:cxn modelId="{A10ABBFC-EF55-8144-8D99-5CC17B6FFD47}" type="presParOf" srcId="{DF727000-7744-4E40-87FA-60FBBF36A6F9}" destId="{27EB8189-15BB-0D45-9AFE-A3FC86BC0045}" srcOrd="2" destOrd="0" presId="urn:microsoft.com/office/officeart/2008/layout/HexagonCluster"/>
    <dgm:cxn modelId="{F0166116-448E-4940-BE75-5D8F7DCF7CAA}" type="presParOf" srcId="{27EB8189-15BB-0D45-9AFE-A3FC86BC0045}" destId="{E1A7F8E5-4933-FD4C-B03A-63E6B15511D8}" srcOrd="0" destOrd="0" presId="urn:microsoft.com/office/officeart/2008/layout/HexagonCluster"/>
    <dgm:cxn modelId="{2EEA2A94-AAA8-474D-A788-8F3E902796A3}" type="presParOf" srcId="{DF727000-7744-4E40-87FA-60FBBF36A6F9}" destId="{F701B82D-525A-F044-A046-C265239D2001}" srcOrd="3" destOrd="0" presId="urn:microsoft.com/office/officeart/2008/layout/HexagonCluster"/>
    <dgm:cxn modelId="{4C19FB63-C6BD-8145-B2CF-CE0C0EB06CFB}" type="presParOf" srcId="{F701B82D-525A-F044-A046-C265239D2001}" destId="{F0591000-4FC1-0641-AE0A-2CDADA659B1B}" srcOrd="0" destOrd="0" presId="urn:microsoft.com/office/officeart/2008/layout/HexagonCluster"/>
    <dgm:cxn modelId="{3D1B494A-6036-1D45-AA57-18BD075C581D}" type="presParOf" srcId="{DF727000-7744-4E40-87FA-60FBBF36A6F9}" destId="{41BC0E8A-0C8C-3647-A299-1FAFA6493651}" srcOrd="4" destOrd="0" presId="urn:microsoft.com/office/officeart/2008/layout/HexagonCluster"/>
    <dgm:cxn modelId="{49463A81-7057-4F48-B36B-4AE4C82A19E2}" type="presParOf" srcId="{41BC0E8A-0C8C-3647-A299-1FAFA6493651}" destId="{B427D98D-F90B-034D-97F3-0565C6DB8652}" srcOrd="0" destOrd="0" presId="urn:microsoft.com/office/officeart/2008/layout/HexagonCluster"/>
    <dgm:cxn modelId="{2900A2E9-00B5-5F4A-B18F-CA2EDB78ABB4}" type="presParOf" srcId="{DF727000-7744-4E40-87FA-60FBBF36A6F9}" destId="{596472FF-33DF-9C40-9F3D-729904E4A8D6}" srcOrd="5" destOrd="0" presId="urn:microsoft.com/office/officeart/2008/layout/HexagonCluster"/>
    <dgm:cxn modelId="{668D1E3F-5B06-DF4F-B9E9-F87675E212CF}" type="presParOf" srcId="{596472FF-33DF-9C40-9F3D-729904E4A8D6}" destId="{344813BD-A132-4547-B459-84EC47AD3951}" srcOrd="0" destOrd="0" presId="urn:microsoft.com/office/officeart/2008/layout/HexagonCluster"/>
    <dgm:cxn modelId="{05E67D7A-1102-2047-8230-665E547ED39B}" type="presParOf" srcId="{DF727000-7744-4E40-87FA-60FBBF36A6F9}" destId="{2CEBB969-0AB6-FB43-9FE6-2238A7C9C97E}" srcOrd="6" destOrd="0" presId="urn:microsoft.com/office/officeart/2008/layout/HexagonCluster"/>
    <dgm:cxn modelId="{F37860D7-3566-0844-9695-76743C3F45E4}" type="presParOf" srcId="{2CEBB969-0AB6-FB43-9FE6-2238A7C9C97E}" destId="{C04E3816-1FCE-9C42-8945-A4E37CBB2706}" srcOrd="0" destOrd="0" presId="urn:microsoft.com/office/officeart/2008/layout/HexagonCluster"/>
    <dgm:cxn modelId="{AB48400E-3782-8543-A323-85E21FA380BD}" type="presParOf" srcId="{DF727000-7744-4E40-87FA-60FBBF36A6F9}" destId="{05815144-A5D2-C94F-B928-795C8E77AB7B}" srcOrd="7" destOrd="0" presId="urn:microsoft.com/office/officeart/2008/layout/HexagonCluster"/>
    <dgm:cxn modelId="{C4659044-463B-7246-BEB1-6714ABAC5F3E}" type="presParOf" srcId="{05815144-A5D2-C94F-B928-795C8E77AB7B}" destId="{FDD40E21-A4EF-7749-9E84-3B3BB0D03182}" srcOrd="0" destOrd="0" presId="urn:microsoft.com/office/officeart/2008/layout/HexagonCluster"/>
    <dgm:cxn modelId="{4943F16C-CE5B-E042-A6BC-680E1B9E6DD2}" type="presParOf" srcId="{DF727000-7744-4E40-87FA-60FBBF36A6F9}" destId="{E1E6DC13-95FF-0948-ACF6-8B263E8EA88A}" srcOrd="8" destOrd="0" presId="urn:microsoft.com/office/officeart/2008/layout/HexagonCluster"/>
    <dgm:cxn modelId="{85D7E8BF-3B7B-E24F-AF86-3918E435A747}" type="presParOf" srcId="{E1E6DC13-95FF-0948-ACF6-8B263E8EA88A}" destId="{3BDB971E-93C1-F541-80AB-E428D8FA1585}" srcOrd="0" destOrd="0" presId="urn:microsoft.com/office/officeart/2008/layout/HexagonCluster"/>
    <dgm:cxn modelId="{9CB113ED-5D55-7445-983F-CCC7D0FC361E}" type="presParOf" srcId="{DF727000-7744-4E40-87FA-60FBBF36A6F9}" destId="{6D505B90-26AF-FD4C-A398-E795EEF1181F}" srcOrd="9" destOrd="0" presId="urn:microsoft.com/office/officeart/2008/layout/HexagonCluster"/>
    <dgm:cxn modelId="{6EC0DFCB-4431-1142-8EBD-1DD148B2CC90}" type="presParOf" srcId="{6D505B90-26AF-FD4C-A398-E795EEF1181F}" destId="{595FAF4A-6801-B640-B1DE-0D6B275D8F27}" srcOrd="0" destOrd="0" presId="urn:microsoft.com/office/officeart/2008/layout/HexagonCluster"/>
    <dgm:cxn modelId="{4F875721-F9EF-034C-B692-97098BF7BDB3}" type="presParOf" srcId="{DF727000-7744-4E40-87FA-60FBBF36A6F9}" destId="{4C1E2DEE-5053-AF4E-AD23-015FE8F78332}" srcOrd="10" destOrd="0" presId="urn:microsoft.com/office/officeart/2008/layout/HexagonCluster"/>
    <dgm:cxn modelId="{9E8E7D0B-5E27-494A-B616-6309667F83E8}" type="presParOf" srcId="{4C1E2DEE-5053-AF4E-AD23-015FE8F78332}" destId="{5805B6C6-126B-D641-9434-8FB42826C27A}" srcOrd="0" destOrd="0" presId="urn:microsoft.com/office/officeart/2008/layout/HexagonCluster"/>
    <dgm:cxn modelId="{5BC3F567-6D7E-8A40-B494-9C7EF873955A}" type="presParOf" srcId="{DF727000-7744-4E40-87FA-60FBBF36A6F9}" destId="{2D582625-9A59-AD40-BE15-948635157E63}" srcOrd="11" destOrd="0" presId="urn:microsoft.com/office/officeart/2008/layout/HexagonCluster"/>
    <dgm:cxn modelId="{F72C0768-C66E-FD46-A60F-A208DB866EF8}" type="presParOf" srcId="{2D582625-9A59-AD40-BE15-948635157E63}" destId="{FC8DEBE5-2DFE-7A40-BFB2-26E42D54EC5E}"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D5F4E-B7E1-9F4F-B570-37BFC7D66BF0}">
      <dsp:nvSpPr>
        <dsp:cNvPr id="0" name=""/>
        <dsp:cNvSpPr/>
      </dsp:nvSpPr>
      <dsp:spPr>
        <a:xfrm>
          <a:off x="1908652" y="2841676"/>
          <a:ext cx="2007262" cy="1730610"/>
        </a:xfrm>
        <a:prstGeom prst="hexagon">
          <a:avLst>
            <a:gd name="adj" fmla="val 25000"/>
            <a:gd name="vf" fmla="val 115470"/>
          </a:avLst>
        </a:prstGeom>
        <a:solidFill>
          <a:schemeClr val="accent1">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Of Vendors and Values</a:t>
          </a:r>
        </a:p>
      </dsp:txBody>
      <dsp:txXfrm>
        <a:off x="2220141" y="3110234"/>
        <a:ext cx="1384284" cy="1193494"/>
      </dsp:txXfrm>
    </dsp:sp>
    <dsp:sp modelId="{C3EDE16D-8753-DE4D-9015-AB046F5BE2FE}">
      <dsp:nvSpPr>
        <dsp:cNvPr id="0" name=""/>
        <dsp:cNvSpPr/>
      </dsp:nvSpPr>
      <dsp:spPr>
        <a:xfrm>
          <a:off x="1960798" y="3605705"/>
          <a:ext cx="235014" cy="20255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A7F8E5-4933-FD4C-B03A-63E6B15511D8}">
      <dsp:nvSpPr>
        <dsp:cNvPr id="0" name=""/>
        <dsp:cNvSpPr/>
      </dsp:nvSpPr>
      <dsp:spPr>
        <a:xfrm>
          <a:off x="192836" y="1912130"/>
          <a:ext cx="2007262" cy="1730610"/>
        </a:xfrm>
        <a:prstGeom prst="hexagon">
          <a:avLst>
            <a:gd name="adj" fmla="val 25000"/>
            <a:gd name="vf" fmla="val 115470"/>
          </a:avLst>
        </a:prstGeom>
        <a:blipFill>
          <a:blip xmlns:r="http://schemas.openxmlformats.org/officeDocument/2006/relationships" r:embed="rId1"/>
          <a:stretch>
            <a:fillRect/>
          </a:stretch>
        </a:blip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0591000-4FC1-0641-AE0A-2CDADA659B1B}">
      <dsp:nvSpPr>
        <dsp:cNvPr id="0" name=""/>
        <dsp:cNvSpPr/>
      </dsp:nvSpPr>
      <dsp:spPr>
        <a:xfrm>
          <a:off x="1559346" y="3414126"/>
          <a:ext cx="235014" cy="20255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7D98D-F90B-034D-97F3-0565C6DB8652}">
      <dsp:nvSpPr>
        <dsp:cNvPr id="0" name=""/>
        <dsp:cNvSpPr/>
      </dsp:nvSpPr>
      <dsp:spPr>
        <a:xfrm>
          <a:off x="3618755" y="1891555"/>
          <a:ext cx="2007262" cy="1730610"/>
        </a:xfrm>
        <a:prstGeom prst="hexagon">
          <a:avLst>
            <a:gd name="adj" fmla="val 25000"/>
            <a:gd name="vf" fmla="val 115470"/>
          </a:avLst>
        </a:prstGeom>
        <a:solidFill>
          <a:schemeClr val="accent1">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CP2OA18</a:t>
          </a:r>
        </a:p>
      </dsp:txBody>
      <dsp:txXfrm>
        <a:off x="3930244" y="2160113"/>
        <a:ext cx="1384284" cy="1193494"/>
      </dsp:txXfrm>
    </dsp:sp>
    <dsp:sp modelId="{344813BD-A132-4547-B459-84EC47AD3951}">
      <dsp:nvSpPr>
        <dsp:cNvPr id="0" name=""/>
        <dsp:cNvSpPr/>
      </dsp:nvSpPr>
      <dsp:spPr>
        <a:xfrm>
          <a:off x="4990979" y="3391722"/>
          <a:ext cx="235014" cy="20255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E3816-1FCE-9C42-8945-A4E37CBB2706}">
      <dsp:nvSpPr>
        <dsp:cNvPr id="0" name=""/>
        <dsp:cNvSpPr/>
      </dsp:nvSpPr>
      <dsp:spPr>
        <a:xfrm>
          <a:off x="5328857" y="2841676"/>
          <a:ext cx="2007262" cy="173061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DD40E21-A4EF-7749-9E84-3B3BB0D03182}">
      <dsp:nvSpPr>
        <dsp:cNvPr id="0" name=""/>
        <dsp:cNvSpPr/>
      </dsp:nvSpPr>
      <dsp:spPr>
        <a:xfrm>
          <a:off x="5381003" y="3605705"/>
          <a:ext cx="235014" cy="20255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DB971E-93C1-F541-80AB-E428D8FA1585}">
      <dsp:nvSpPr>
        <dsp:cNvPr id="0" name=""/>
        <dsp:cNvSpPr/>
      </dsp:nvSpPr>
      <dsp:spPr>
        <a:xfrm>
          <a:off x="1908652" y="945548"/>
          <a:ext cx="2007262" cy="1730610"/>
        </a:xfrm>
        <a:prstGeom prst="hexagon">
          <a:avLst>
            <a:gd name="adj" fmla="val 25000"/>
            <a:gd name="vf" fmla="val 115470"/>
          </a:avLst>
        </a:prstGeom>
        <a:solidFill>
          <a:schemeClr val="accent1">
            <a:hueOff val="0"/>
            <a:satOff val="0"/>
            <a:lumOff val="0"/>
            <a:alphaOff val="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Outsource infrastructure?</a:t>
          </a:r>
        </a:p>
      </dsp:txBody>
      <dsp:txXfrm>
        <a:off x="2220141" y="1214106"/>
        <a:ext cx="1384284" cy="1193494"/>
      </dsp:txXfrm>
    </dsp:sp>
    <dsp:sp modelId="{595FAF4A-6801-B640-B1DE-0D6B275D8F27}">
      <dsp:nvSpPr>
        <dsp:cNvPr id="0" name=""/>
        <dsp:cNvSpPr/>
      </dsp:nvSpPr>
      <dsp:spPr>
        <a:xfrm>
          <a:off x="3269448" y="983041"/>
          <a:ext cx="235014" cy="20255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05B6C6-126B-D641-9434-8FB42826C27A}">
      <dsp:nvSpPr>
        <dsp:cNvPr id="0" name=""/>
        <dsp:cNvSpPr/>
      </dsp:nvSpPr>
      <dsp:spPr>
        <a:xfrm>
          <a:off x="3618755" y="0"/>
          <a:ext cx="2007262" cy="173061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C8DEBE5-2DFE-7A40-BFB2-26E42D54EC5E}">
      <dsp:nvSpPr>
        <dsp:cNvPr id="0" name=""/>
        <dsp:cNvSpPr/>
      </dsp:nvSpPr>
      <dsp:spPr>
        <a:xfrm>
          <a:off x="3678044" y="759914"/>
          <a:ext cx="235014" cy="202552"/>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ni.org/events/membership-meetings/upcoming-meeting/fall-2018/schedule-f1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google.com/document/d/1q8v5-wUeWTZPI7GrEeXzHGSDUKeEOApq4vUHQRjlcOo/edit"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figshare.com/articles/Of_Vendors_Values/7416278"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google.com/document/d/1q8v5-wUeWTZPI7GrEeXzHGSDUKeEOApq4vUHQRjlcOo/edi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igshare.com/articles/Scholarly_Communications_Infrastructure_Checklist/740684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knowledgegap.org/index.php/sub-projects/rent-seeking-and-financialization-of-the-academic-publishing-industry/preliminary-finding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oclc.org/research/publications/2017/oclcresearch-defining-rim.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spreadsheets/d/1h0Aq6NYIeVnLDw33vx1SGnv1jbE2B7widbHhU7tpiUw/edit#gid=214128890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lic.kr/p/Qkpvf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ideshare.net/DuraSpace/51718-the-25-commitment-investing-in-open-presentation-slid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witter.com/rschon/status/106816250070797107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7286812b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7286812b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Allegra </a:t>
            </a:r>
            <a:r>
              <a:rPr lang="en" u="sng" dirty="0">
                <a:solidFill>
                  <a:schemeClr val="hlink"/>
                </a:solidFill>
                <a:hlinkClick r:id="rId3"/>
              </a:rPr>
              <a:t>https://www.cni.org/events/membership-meetings/upcoming-meeting/fall-2018/schedule-f18</a:t>
            </a:r>
            <a:r>
              <a:rPr lang="en" dirty="0"/>
              <a:t> </a:t>
            </a:r>
          </a:p>
          <a:p>
            <a:r>
              <a:rPr lang="en-US" sz="1200" b="0" i="0" u="none" strike="noStrike" cap="none" dirty="0">
                <a:solidFill>
                  <a:srgbClr val="000000"/>
                </a:solidFill>
                <a:effectLst/>
                <a:latin typeface="Arial"/>
                <a:ea typeface="Arial"/>
                <a:cs typeface="Arial"/>
                <a:sym typeface="Arial"/>
              </a:rPr>
              <a:t>Allegra Swift and David Minor, both at UC SD</a:t>
            </a:r>
          </a:p>
          <a:p>
            <a:pPr lvl="0"/>
            <a:r>
              <a:rPr lang="en-US" sz="1200" b="0" i="0" u="none" strike="noStrike" cap="none" dirty="0">
                <a:solidFill>
                  <a:srgbClr val="000000"/>
                </a:solidFill>
                <a:effectLst/>
                <a:latin typeface="Arial"/>
                <a:ea typeface="Arial"/>
                <a:cs typeface="Arial"/>
                <a:sym typeface="Arial"/>
              </a:rPr>
              <a:t>We are </a:t>
            </a:r>
            <a:r>
              <a:rPr lang="en-US" sz="1200" b="1" i="0" u="sng" strike="noStrike" cap="none" dirty="0">
                <a:solidFill>
                  <a:srgbClr val="000000"/>
                </a:solidFill>
                <a:effectLst/>
                <a:latin typeface="Arial"/>
                <a:ea typeface="Arial"/>
                <a:cs typeface="Arial"/>
                <a:sym typeface="Arial"/>
              </a:rPr>
              <a:t>the first in positions</a:t>
            </a:r>
            <a:r>
              <a:rPr lang="en-US" sz="1200" b="0" i="0" u="none" strike="noStrike" cap="none" dirty="0">
                <a:solidFill>
                  <a:srgbClr val="000000"/>
                </a:solidFill>
                <a:effectLst/>
                <a:latin typeface="Arial"/>
                <a:ea typeface="Arial"/>
                <a:cs typeface="Arial"/>
                <a:sym typeface="Arial"/>
              </a:rPr>
              <a:t> that were newly created at UCSD Library </a:t>
            </a:r>
          </a:p>
          <a:p>
            <a:pPr lvl="0"/>
            <a:r>
              <a:rPr lang="en-US" sz="1200" b="0" i="0" u="none" strike="noStrike" cap="none" dirty="0">
                <a:solidFill>
                  <a:srgbClr val="000000"/>
                </a:solidFill>
                <a:effectLst/>
                <a:latin typeface="Arial"/>
                <a:ea typeface="Arial"/>
                <a:cs typeface="Arial"/>
                <a:sym typeface="Arial"/>
              </a:rPr>
              <a:t>I was hired 18 months ago, and David started the RDCP 6 years ago. The creation and support of these positions speak to </a:t>
            </a:r>
            <a:r>
              <a:rPr lang="en-US" sz="1200" b="1" i="0" u="sng" strike="noStrike" cap="none" dirty="0">
                <a:solidFill>
                  <a:srgbClr val="000000"/>
                </a:solidFill>
                <a:effectLst/>
                <a:latin typeface="Arial"/>
                <a:ea typeface="Arial"/>
                <a:cs typeface="Arial"/>
                <a:sym typeface="Arial"/>
              </a:rPr>
              <a:t>efforts by libraries to be more proactive partners</a:t>
            </a:r>
            <a:r>
              <a:rPr lang="en-US" sz="1200" b="0" i="0" u="none" strike="noStrike" cap="none" dirty="0">
                <a:solidFill>
                  <a:srgbClr val="000000"/>
                </a:solidFill>
                <a:effectLst/>
                <a:latin typeface="Arial"/>
                <a:ea typeface="Arial"/>
                <a:cs typeface="Arial"/>
                <a:sym typeface="Arial"/>
              </a:rPr>
              <a:t> in the rapidly changing scholarly communications environment</a:t>
            </a:r>
          </a:p>
          <a:p>
            <a:pPr lvl="0"/>
            <a:r>
              <a:rPr lang="en-US" sz="1200" b="0" i="0" u="none" strike="noStrike" cap="none" dirty="0">
                <a:solidFill>
                  <a:srgbClr val="000000"/>
                </a:solidFill>
                <a:effectLst/>
                <a:latin typeface="Arial"/>
                <a:ea typeface="Arial"/>
                <a:cs typeface="Arial"/>
                <a:sym typeface="Arial"/>
              </a:rPr>
              <a:t>We’ll take questions at the end but</a:t>
            </a:r>
          </a:p>
          <a:p>
            <a:pPr lvl="0"/>
            <a:r>
              <a:rPr lang="en-US" sz="1200" b="0" i="0" u="none" strike="noStrike" cap="none" dirty="0">
                <a:solidFill>
                  <a:srgbClr val="000000"/>
                </a:solidFill>
                <a:effectLst/>
                <a:latin typeface="Arial"/>
                <a:ea typeface="Arial"/>
                <a:cs typeface="Arial"/>
                <a:sym typeface="Arial"/>
              </a:rPr>
              <a:t>at one point during the presentation I’m going to </a:t>
            </a:r>
            <a:r>
              <a:rPr lang="en-US" sz="1200" b="1" i="0" u="sng" strike="noStrike" cap="none" dirty="0">
                <a:solidFill>
                  <a:srgbClr val="000000"/>
                </a:solidFill>
                <a:effectLst/>
                <a:latin typeface="Arial"/>
                <a:ea typeface="Arial"/>
                <a:cs typeface="Arial"/>
                <a:sym typeface="Arial"/>
              </a:rPr>
              <a:t>mention some of the related projects</a:t>
            </a:r>
            <a:r>
              <a:rPr lang="en-US" sz="1200" b="0" i="0" u="none" strike="noStrike" cap="none" dirty="0">
                <a:solidFill>
                  <a:srgbClr val="000000"/>
                </a:solidFill>
                <a:effectLst/>
                <a:latin typeface="Arial"/>
                <a:ea typeface="Arial"/>
                <a:cs typeface="Arial"/>
                <a:sym typeface="Arial"/>
              </a:rPr>
              <a:t> and scholarship (slide 5), but </a:t>
            </a:r>
            <a:r>
              <a:rPr lang="en-US" sz="1200" b="1" i="0" u="sng" strike="noStrike" cap="none" dirty="0">
                <a:solidFill>
                  <a:srgbClr val="000000"/>
                </a:solidFill>
                <a:effectLst/>
                <a:latin typeface="Arial"/>
                <a:ea typeface="Arial"/>
                <a:cs typeface="Arial"/>
                <a:sym typeface="Arial"/>
              </a:rPr>
              <a:t>if you know of others, please tweet</a:t>
            </a:r>
            <a:r>
              <a:rPr lang="en-US" sz="1200" b="0" i="0" u="none" strike="noStrike" cap="none" dirty="0">
                <a:solidFill>
                  <a:srgbClr val="000000"/>
                </a:solidFill>
                <a:effectLst/>
                <a:latin typeface="Arial"/>
                <a:ea typeface="Arial"/>
                <a:cs typeface="Arial"/>
                <a:sym typeface="Arial"/>
              </a:rPr>
              <a:t> away!</a:t>
            </a:r>
          </a:p>
          <a:p>
            <a:pPr marL="0" lvl="0" indent="0" algn="l" rtl="0">
              <a:spcBef>
                <a:spcPts val="0"/>
              </a:spcBef>
              <a:spcAft>
                <a:spcPts val="0"/>
              </a:spcAft>
              <a:buNone/>
            </a:pPr>
            <a:endParaRPr lang="en"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01412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692ea681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692ea681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622e277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622e277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David - </a:t>
            </a:r>
            <a:endParaRPr dirty="0"/>
          </a:p>
          <a:p>
            <a:pPr marL="0" lvl="0" indent="0" algn="l" rtl="0">
              <a:spcBef>
                <a:spcPts val="0"/>
              </a:spcBef>
              <a:spcAft>
                <a:spcPts val="0"/>
              </a:spcAft>
              <a:buNone/>
            </a:pPr>
            <a:r>
              <a:rPr lang="en" dirty="0"/>
              <a:t>Sarah and </a:t>
            </a:r>
            <a:r>
              <a:rPr lang="en" dirty="0" err="1"/>
              <a:t>danny’s</a:t>
            </a:r>
            <a:r>
              <a:rPr lang="en" dirty="0"/>
              <a:t> course, </a:t>
            </a:r>
            <a:r>
              <a:rPr lang="en" dirty="0" err="1"/>
              <a:t>elsevier</a:t>
            </a:r>
            <a:r>
              <a:rPr lang="en" dirty="0"/>
              <a:t> buying </a:t>
            </a:r>
            <a:r>
              <a:rPr lang="en" dirty="0" err="1"/>
              <a:t>bepress</a:t>
            </a:r>
            <a:r>
              <a:rPr lang="en" dirty="0"/>
              <a:t> was announced</a:t>
            </a:r>
            <a:endParaRPr dirty="0"/>
          </a:p>
          <a:p>
            <a:pPr marL="0" lvl="0" indent="0" algn="l" rtl="0">
              <a:spcBef>
                <a:spcPts val="0"/>
              </a:spcBef>
              <a:spcAft>
                <a:spcPts val="0"/>
              </a:spcAft>
              <a:buNone/>
            </a:pPr>
            <a:r>
              <a:rPr lang="en" dirty="0" err="1"/>
              <a:t>Scnap</a:t>
            </a:r>
            <a:r>
              <a:rPr lang="en" dirty="0"/>
              <a:t> was </a:t>
            </a:r>
            <a:r>
              <a:rPr lang="en" dirty="0" err="1"/>
              <a:t>scholcom</a:t>
            </a:r>
            <a:r>
              <a:rPr lang="en" dirty="0"/>
              <a:t> librarian, program directors for metadata, liaison librarians, research data curation, library IT, and campus Research IT (Valerie) to get at campus research and publishing needs and practices and where we need to adjust to fill gaps and support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692ea681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692ea681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Allegra  -</a:t>
            </a:r>
          </a:p>
          <a:p>
            <a:pPr lvl="0"/>
            <a:r>
              <a:rPr lang="en-US" sz="1100" b="0" i="0" u="none" strike="noStrike" cap="none" dirty="0">
                <a:solidFill>
                  <a:srgbClr val="000000"/>
                </a:solidFill>
                <a:effectLst/>
                <a:latin typeface="Arial"/>
                <a:ea typeface="Arial"/>
                <a:cs typeface="Arial"/>
                <a:sym typeface="Arial"/>
              </a:rPr>
              <a:t>David  and I facilitated a </a:t>
            </a:r>
            <a:r>
              <a:rPr lang="en-US" sz="1100" b="1" i="0" u="none" strike="noStrike" cap="none" dirty="0">
                <a:solidFill>
                  <a:srgbClr val="000000"/>
                </a:solidFill>
                <a:effectLst/>
                <a:latin typeface="Arial"/>
                <a:ea typeface="Arial"/>
                <a:cs typeface="Arial"/>
                <a:sym typeface="Arial"/>
              </a:rPr>
              <a:t>weeklong course at last summer’s force 11 FSCI</a:t>
            </a:r>
            <a:r>
              <a:rPr lang="en-US" sz="1100" b="0" i="0" u="none" strike="noStrike" cap="none" dirty="0">
                <a:solidFill>
                  <a:srgbClr val="000000"/>
                </a:solidFill>
                <a:effectLst/>
                <a:latin typeface="Arial"/>
                <a:ea typeface="Arial"/>
                <a:cs typeface="Arial"/>
                <a:sym typeface="Arial"/>
              </a:rPr>
              <a:t>. We had three days in the middle where we </a:t>
            </a:r>
            <a:r>
              <a:rPr lang="en-US" sz="1100" b="1" i="0" u="none" strike="noStrike" cap="none" dirty="0">
                <a:solidFill>
                  <a:srgbClr val="000000"/>
                </a:solidFill>
                <a:effectLst/>
                <a:latin typeface="Arial"/>
                <a:ea typeface="Arial"/>
                <a:cs typeface="Arial"/>
                <a:sym typeface="Arial"/>
              </a:rPr>
              <a:t>invited infrastructure providers</a:t>
            </a:r>
            <a:r>
              <a:rPr lang="en-US" sz="1100" b="0" i="0" u="none" strike="noStrike" cap="none" dirty="0">
                <a:solidFill>
                  <a:srgbClr val="000000"/>
                </a:solidFill>
                <a:effectLst/>
                <a:latin typeface="Arial"/>
                <a:ea typeface="Arial"/>
                <a:cs typeface="Arial"/>
                <a:sym typeface="Arial"/>
              </a:rPr>
              <a:t> to address how they keep things open and sustainable. </a:t>
            </a:r>
          </a:p>
          <a:p>
            <a:pPr lvl="0"/>
            <a:r>
              <a:rPr lang="en-US" sz="1100" b="0" i="0" u="none" strike="noStrike" cap="none" dirty="0">
                <a:solidFill>
                  <a:srgbClr val="000000"/>
                </a:solidFill>
                <a:effectLst/>
                <a:latin typeface="Arial"/>
                <a:ea typeface="Arial"/>
                <a:cs typeface="Arial"/>
                <a:sym typeface="Arial"/>
              </a:rPr>
              <a:t>Really </a:t>
            </a:r>
            <a:r>
              <a:rPr lang="en-US" sz="1100" b="1" i="0" u="none" strike="noStrike" cap="none" dirty="0">
                <a:solidFill>
                  <a:srgbClr val="000000"/>
                </a:solidFill>
                <a:effectLst/>
                <a:latin typeface="Arial"/>
                <a:ea typeface="Arial"/>
                <a:cs typeface="Arial"/>
                <a:sym typeface="Arial"/>
              </a:rPr>
              <a:t>difficult to find an open source infrastructure</a:t>
            </a:r>
            <a:r>
              <a:rPr lang="en-US" sz="1100" b="0" i="0" u="none" strike="noStrike" cap="none" dirty="0">
                <a:solidFill>
                  <a:srgbClr val="000000"/>
                </a:solidFill>
                <a:effectLst/>
                <a:latin typeface="Arial"/>
                <a:ea typeface="Arial"/>
                <a:cs typeface="Arial"/>
                <a:sym typeface="Arial"/>
              </a:rPr>
              <a:t> that covered the entire ecosystem or at least a great deal of it and was open to all</a:t>
            </a:r>
          </a:p>
          <a:p>
            <a:pPr lvl="0"/>
            <a:r>
              <a:rPr lang="en-US" sz="1100" b="0" i="0" u="none" strike="noStrike" cap="none" dirty="0" err="1">
                <a:solidFill>
                  <a:srgbClr val="000000"/>
                </a:solidFill>
                <a:effectLst/>
                <a:latin typeface="Arial"/>
                <a:ea typeface="Arial"/>
                <a:cs typeface="Arial"/>
                <a:sym typeface="Arial"/>
              </a:rPr>
              <a:t>wiley</a:t>
            </a:r>
            <a:r>
              <a:rPr lang="en-US" sz="1100" b="0" i="0" u="none" strike="noStrike" cap="none" dirty="0">
                <a:solidFill>
                  <a:srgbClr val="000000"/>
                </a:solidFill>
                <a:effectLst/>
                <a:latin typeface="Arial"/>
                <a:ea typeface="Arial"/>
                <a:cs typeface="Arial"/>
                <a:sym typeface="Arial"/>
              </a:rPr>
              <a:t> and springer both pulled out, but </a:t>
            </a:r>
            <a:r>
              <a:rPr lang="en-US" sz="1100" b="1" i="0" u="sng" strike="noStrike" cap="none" dirty="0" err="1">
                <a:solidFill>
                  <a:srgbClr val="000000"/>
                </a:solidFill>
                <a:effectLst/>
                <a:latin typeface="Arial"/>
                <a:ea typeface="Arial"/>
                <a:cs typeface="Arial"/>
                <a:sym typeface="Arial"/>
              </a:rPr>
              <a:t>taylor&amp;francis’s</a:t>
            </a:r>
            <a:r>
              <a:rPr lang="en-US" sz="1100" b="1" i="0" u="sng" strike="noStrike" cap="none" dirty="0">
                <a:solidFill>
                  <a:srgbClr val="000000"/>
                </a:solidFill>
                <a:effectLst/>
                <a:latin typeface="Arial"/>
                <a:ea typeface="Arial"/>
                <a:cs typeface="Arial"/>
                <a:sym typeface="Arial"/>
              </a:rPr>
              <a:t> Carolyn Kirby</a:t>
            </a:r>
            <a:r>
              <a:rPr lang="en-US" sz="1100" b="0" i="0" u="none" strike="noStrike" cap="none" dirty="0">
                <a:solidFill>
                  <a:srgbClr val="000000"/>
                </a:solidFill>
                <a:effectLst/>
                <a:latin typeface="Arial"/>
                <a:ea typeface="Arial"/>
                <a:cs typeface="Arial"/>
                <a:sym typeface="Arial"/>
              </a:rPr>
              <a:t> did a conference call (she’s not listed in the screenshot of the course description</a:t>
            </a:r>
          </a:p>
          <a:p>
            <a:pPr lvl="0"/>
            <a:r>
              <a:rPr lang="en-US" sz="1100" b="1" i="0" u="sng" strike="noStrike" cap="none" dirty="0">
                <a:solidFill>
                  <a:srgbClr val="000000"/>
                </a:solidFill>
                <a:effectLst/>
                <a:latin typeface="Arial"/>
                <a:ea typeface="Arial"/>
                <a:cs typeface="Arial"/>
                <a:sym typeface="Arial"/>
              </a:rPr>
              <a:t>charlotte </a:t>
            </a:r>
            <a:r>
              <a:rPr lang="en-US" sz="1100" b="1" i="0" u="sng" strike="noStrike" cap="none" dirty="0" err="1">
                <a:solidFill>
                  <a:srgbClr val="000000"/>
                </a:solidFill>
                <a:effectLst/>
                <a:latin typeface="Arial"/>
                <a:ea typeface="Arial"/>
                <a:cs typeface="Arial"/>
                <a:sym typeface="Arial"/>
              </a:rPr>
              <a:t>roh</a:t>
            </a:r>
            <a:r>
              <a:rPr lang="en-US" sz="1100" b="0" i="0" u="none" strike="noStrike" cap="none" dirty="0">
                <a:solidFill>
                  <a:srgbClr val="000000"/>
                </a:solidFill>
                <a:effectLst/>
                <a:latin typeface="Arial"/>
                <a:ea typeface="Arial"/>
                <a:cs typeface="Arial"/>
                <a:sym typeface="Arial"/>
              </a:rPr>
              <a:t> talked about the inequities in the publication system, </a:t>
            </a:r>
          </a:p>
          <a:p>
            <a:pPr lvl="0"/>
            <a:r>
              <a:rPr lang="en-US" sz="1100" b="0" i="0" u="none" strike="noStrike" cap="none" dirty="0">
                <a:solidFill>
                  <a:srgbClr val="000000"/>
                </a:solidFill>
                <a:effectLst/>
                <a:latin typeface="Arial"/>
                <a:ea typeface="Arial"/>
                <a:cs typeface="Arial"/>
                <a:sym typeface="Arial"/>
              </a:rPr>
              <a:t>we </a:t>
            </a:r>
            <a:r>
              <a:rPr lang="en-US" sz="1100" b="1" i="0" u="sng" strike="noStrike" cap="none" dirty="0">
                <a:solidFill>
                  <a:srgbClr val="000000"/>
                </a:solidFill>
                <a:effectLst/>
                <a:latin typeface="Arial"/>
                <a:ea typeface="Arial"/>
                <a:cs typeface="Arial"/>
                <a:sym typeface="Arial"/>
              </a:rPr>
              <a:t>brainstormed the outcomes</a:t>
            </a:r>
            <a:r>
              <a:rPr lang="en-US" sz="1100" b="0" i="0" u="none" strike="noStrike" cap="none" dirty="0">
                <a:solidFill>
                  <a:srgbClr val="000000"/>
                </a:solidFill>
                <a:effectLst/>
                <a:latin typeface="Arial"/>
                <a:ea typeface="Arial"/>
                <a:cs typeface="Arial"/>
                <a:sym typeface="Arial"/>
              </a:rPr>
              <a:t> based on what we heard and some of the readings we assigned</a:t>
            </a:r>
          </a:p>
          <a:p>
            <a:pPr lvl="0"/>
            <a:r>
              <a:rPr lang="en-US" sz="1100" b="0" i="0" u="none" strike="noStrike" cap="none" dirty="0">
                <a:solidFill>
                  <a:srgbClr val="000000"/>
                </a:solidFill>
                <a:effectLst/>
                <a:latin typeface="Arial"/>
                <a:ea typeface="Arial"/>
                <a:cs typeface="Arial"/>
                <a:sym typeface="Arial"/>
              </a:rPr>
              <a:t>No grants, no big players just a bunch of people asking what can we do right now</a:t>
            </a:r>
          </a:p>
          <a:p>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r>
              <a:rPr lang="en" dirty="0"/>
              <a:t>https://</a:t>
            </a:r>
            <a:r>
              <a:rPr lang="en" dirty="0" err="1"/>
              <a:t>docs.google.com</a:t>
            </a:r>
            <a:r>
              <a:rPr lang="en" dirty="0"/>
              <a:t>/spreadsheets/d/1BQ-t_4RVFRGrqvpHqgGZzl0XeDO7--iKp4XlGusYG1U/</a:t>
            </a:r>
            <a:r>
              <a:rPr lang="en" dirty="0" err="1"/>
              <a:t>edit#gid</a:t>
            </a:r>
            <a:r>
              <a:rPr lang="en" dirty="0"/>
              <a:t>=1220204708</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5b2bf774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5b2bf774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Allegra</a:t>
            </a:r>
          </a:p>
          <a:p>
            <a:pPr lvl="0"/>
            <a:r>
              <a:rPr lang="en-US" sz="1100" b="0" i="0" u="none" strike="noStrike" cap="none" dirty="0">
                <a:solidFill>
                  <a:srgbClr val="000000"/>
                </a:solidFill>
                <a:effectLst/>
                <a:latin typeface="Arial"/>
                <a:ea typeface="Arial"/>
                <a:cs typeface="Arial"/>
                <a:sym typeface="Arial"/>
              </a:rPr>
              <a:t>Shout out to </a:t>
            </a:r>
            <a:r>
              <a:rPr lang="en-US" sz="1100" b="1" i="0" u="sng" strike="noStrike" cap="none" dirty="0">
                <a:solidFill>
                  <a:srgbClr val="000000"/>
                </a:solidFill>
                <a:effectLst/>
                <a:latin typeface="Arial"/>
                <a:ea typeface="Arial"/>
                <a:cs typeface="Arial"/>
                <a:sym typeface="Arial"/>
              </a:rPr>
              <a:t>the crew who stayed on</a:t>
            </a:r>
            <a:r>
              <a:rPr lang="en-US" sz="1100" b="0" i="0" u="none" strike="noStrike" cap="none" dirty="0">
                <a:solidFill>
                  <a:srgbClr val="000000"/>
                </a:solidFill>
                <a:effectLst/>
                <a:latin typeface="Arial"/>
                <a:ea typeface="Arial"/>
                <a:cs typeface="Arial"/>
                <a:sym typeface="Arial"/>
              </a:rPr>
              <a:t> and had a hand in the checklist. there were a lot of iterations and emails back in forth.</a:t>
            </a:r>
          </a:p>
          <a:p>
            <a:pPr lvl="0"/>
            <a:r>
              <a:rPr lang="en-US" sz="1100" b="0" i="0" u="none" strike="noStrike" cap="none" dirty="0">
                <a:solidFill>
                  <a:srgbClr val="000000"/>
                </a:solidFill>
                <a:effectLst/>
                <a:latin typeface="Arial"/>
                <a:ea typeface="Arial"/>
                <a:cs typeface="Arial"/>
                <a:sym typeface="Arial"/>
              </a:rPr>
              <a:t>As with any group volunteer project, there is a lot of drop-off after the initial burst of enthusiasm</a:t>
            </a:r>
          </a:p>
          <a:p>
            <a:pPr lvl="0"/>
            <a:r>
              <a:rPr lang="en-US" sz="1100" b="0" i="0" u="none" strike="noStrike" cap="none" dirty="0">
                <a:solidFill>
                  <a:srgbClr val="000000"/>
                </a:solidFill>
                <a:effectLst/>
                <a:latin typeface="Arial"/>
                <a:ea typeface="Arial"/>
                <a:cs typeface="Arial"/>
                <a:sym typeface="Arial"/>
              </a:rPr>
              <a:t>This is where the vendors have the advantage, they are paying people to build, execute, promote their products. They </a:t>
            </a:r>
            <a:r>
              <a:rPr lang="en-US" sz="1100" b="1" i="0" u="sng" strike="noStrike" cap="none" dirty="0">
                <a:solidFill>
                  <a:srgbClr val="000000"/>
                </a:solidFill>
                <a:effectLst/>
                <a:latin typeface="Arial"/>
                <a:ea typeface="Arial"/>
                <a:cs typeface="Arial"/>
                <a:sym typeface="Arial"/>
              </a:rPr>
              <a:t>have the infrastructure to create the infrastructure</a:t>
            </a:r>
            <a:r>
              <a:rPr lang="en-US" sz="1100" b="0" i="0" u="none" strike="noStrike" cap="none" dirty="0">
                <a:solidFill>
                  <a:srgbClr val="000000"/>
                </a:solidFill>
                <a:effectLst/>
                <a:latin typeface="Arial"/>
                <a:ea typeface="Arial"/>
                <a:cs typeface="Arial"/>
                <a:sym typeface="Arial"/>
              </a:rPr>
              <a:t> and this affects how we think of school led/academy owned infrastructure projects</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5b2bf774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5b2bf774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Allegra</a:t>
            </a:r>
          </a:p>
          <a:p>
            <a:pPr lvl="0"/>
            <a:r>
              <a:rPr lang="en-US" sz="1100" b="0" i="0" u="none" strike="noStrike" cap="none" dirty="0">
                <a:solidFill>
                  <a:srgbClr val="000000"/>
                </a:solidFill>
                <a:effectLst/>
                <a:latin typeface="Arial"/>
                <a:ea typeface="Arial"/>
                <a:cs typeface="Arial"/>
                <a:sym typeface="Arial"/>
              </a:rPr>
              <a:t>Bottom line, our intention is to be able to hand our campus stakeholders a guide, a tool so that when we do </a:t>
            </a:r>
            <a:r>
              <a:rPr lang="en-US" sz="1100" b="1" i="0" u="sng" strike="noStrike" cap="none" dirty="0">
                <a:solidFill>
                  <a:srgbClr val="000000"/>
                </a:solidFill>
                <a:effectLst/>
                <a:latin typeface="Arial"/>
                <a:ea typeface="Arial"/>
                <a:cs typeface="Arial"/>
                <a:sym typeface="Arial"/>
              </a:rPr>
              <a:t>get the concept across</a:t>
            </a:r>
            <a:r>
              <a:rPr lang="en-US" sz="1100" b="0" i="0" u="none" strike="noStrike" cap="none" dirty="0">
                <a:solidFill>
                  <a:srgbClr val="000000"/>
                </a:solidFill>
                <a:effectLst/>
                <a:latin typeface="Arial"/>
                <a:ea typeface="Arial"/>
                <a:cs typeface="Arial"/>
                <a:sym typeface="Arial"/>
              </a:rPr>
              <a:t> that our </a:t>
            </a:r>
            <a:r>
              <a:rPr lang="en-US" sz="1100" b="1" i="0" u="sng" strike="noStrike" cap="none" dirty="0">
                <a:solidFill>
                  <a:srgbClr val="000000"/>
                </a:solidFill>
                <a:effectLst/>
                <a:latin typeface="Arial"/>
                <a:ea typeface="Arial"/>
                <a:cs typeface="Arial"/>
                <a:sym typeface="Arial"/>
              </a:rPr>
              <a:t>research and research information is being repackaged and resold back to us</a:t>
            </a:r>
            <a:r>
              <a:rPr lang="en-US" sz="1100" b="0" i="0" u="none" strike="noStrike" cap="none" dirty="0">
                <a:solidFill>
                  <a:srgbClr val="000000"/>
                </a:solidFill>
                <a:effectLst/>
                <a:latin typeface="Arial"/>
                <a:ea typeface="Arial"/>
                <a:cs typeface="Arial"/>
                <a:sym typeface="Arial"/>
              </a:rPr>
              <a:t>, that we have something </a:t>
            </a:r>
            <a:r>
              <a:rPr lang="en-US" sz="1100" b="1" i="0" u="sng" strike="noStrike" cap="none" dirty="0">
                <a:solidFill>
                  <a:srgbClr val="000000"/>
                </a:solidFill>
                <a:effectLst/>
                <a:latin typeface="Arial"/>
                <a:ea typeface="Arial"/>
                <a:cs typeface="Arial"/>
                <a:sym typeface="Arial"/>
              </a:rPr>
              <a:t>actionable that they can latch on to</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fcefc5c67148eb8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fcefc5c67148eb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fcefc5c67148eb8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fcefc5c67148eb8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a:t>
            </a:r>
            <a:endParaRPr/>
          </a:p>
          <a:p>
            <a:pPr marL="0" lvl="0" indent="0" algn="l" rtl="0">
              <a:spcBef>
                <a:spcPts val="0"/>
              </a:spcBef>
              <a:spcAft>
                <a:spcPts val="0"/>
              </a:spcAft>
              <a:buNone/>
            </a:pPr>
            <a:r>
              <a:rPr lang="en"/>
              <a:t> </a:t>
            </a:r>
            <a:r>
              <a:rPr lang="en" u="sng">
                <a:solidFill>
                  <a:schemeClr val="hlink"/>
                </a:solidFill>
                <a:hlinkClick r:id="rId3"/>
              </a:rPr>
              <a:t>https://docs.google.com/document/d/1q8v5-wUeWTZPI7GrEeXzHGSDUKeEOApq4vUHQRjlcOo/edit</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https://figshare.com/articles/Of_Vendors_Values/7416278</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96fe715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96fe715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a:t>
            </a:r>
            <a:endParaRPr/>
          </a:p>
          <a:p>
            <a:pPr marL="0" lvl="0" indent="0" algn="l" rtl="0">
              <a:spcBef>
                <a:spcPts val="0"/>
              </a:spcBef>
              <a:spcAft>
                <a:spcPts val="0"/>
              </a:spcAft>
              <a:buNone/>
            </a:pPr>
            <a:r>
              <a:rPr lang="en"/>
              <a:t> </a:t>
            </a:r>
            <a:r>
              <a:rPr lang="en" u="sng">
                <a:solidFill>
                  <a:schemeClr val="hlink"/>
                </a:solidFill>
                <a:hlinkClick r:id="rId3"/>
              </a:rPr>
              <a:t>https://docs.google.com/document/d/1q8v5-wUeWTZPI7GrEeXzHGSDUKeEOApq4vUHQRjlcOo/edit</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fcefc5c67148eb8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fcefc5c67148eb8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David</a:t>
            </a:r>
            <a:endParaRPr dirty="0"/>
          </a:p>
          <a:p>
            <a:pPr marL="0" lvl="0" indent="0" algn="l" rtl="0">
              <a:spcBef>
                <a:spcPts val="0"/>
              </a:spcBef>
              <a:spcAft>
                <a:spcPts val="0"/>
              </a:spcAft>
              <a:buNone/>
            </a:pPr>
            <a:r>
              <a:rPr lang="en" u="sng" dirty="0">
                <a:solidFill>
                  <a:schemeClr val="hlink"/>
                </a:solidFill>
                <a:hlinkClick r:id="rId3"/>
              </a:rPr>
              <a:t>https://figshare.com/articles/Scholarly_Communications_Infrastructure_Checklist/7406849</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Add google doc  link to </a:t>
            </a:r>
            <a:r>
              <a:rPr lang="en" dirty="0" err="1"/>
              <a:t>figshare</a:t>
            </a:r>
            <a:r>
              <a:rPr lang="en" dirty="0"/>
              <a:t> for comments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fcefc5c67148eb8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fcefc5c67148eb8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David – also applied to an open access </a:t>
            </a:r>
            <a:r>
              <a:rPr lang="en" dirty="0" err="1"/>
              <a:t>tex</a:t>
            </a:r>
            <a:r>
              <a:rPr lang="en-US" dirty="0"/>
              <a:t>t</a:t>
            </a:r>
            <a:r>
              <a:rPr lang="en" dirty="0"/>
              <a:t>book where an established tenured faculty wanted more control of authoring a textbook. </a:t>
            </a:r>
            <a:r>
              <a:rPr lang="en-US" dirty="0"/>
              <a:t>V</a:t>
            </a:r>
            <a:r>
              <a:rPr lang="en" dirty="0" err="1"/>
              <a:t>alue</a:t>
            </a:r>
            <a:r>
              <a:rPr lang="en" dirty="0"/>
              <a:t>: </a:t>
            </a:r>
            <a:r>
              <a:rPr lang="en-US" dirty="0"/>
              <a:t>S</a:t>
            </a:r>
            <a:r>
              <a:rPr lang="en" dirty="0" err="1"/>
              <a:t>tudent</a:t>
            </a:r>
            <a:r>
              <a:rPr lang="en" dirty="0"/>
              <a:t> success </a:t>
            </a:r>
            <a:r>
              <a:rPr lang="en" dirty="0" err="1"/>
              <a:t>bec</a:t>
            </a:r>
            <a:r>
              <a:rPr lang="en-US" dirty="0"/>
              <a:t>au</a:t>
            </a:r>
            <a:r>
              <a:rPr lang="en" dirty="0"/>
              <a:t>se they can access info for free</a:t>
            </a:r>
            <a:endParaRPr dirty="0"/>
          </a:p>
        </p:txBody>
      </p:sp>
    </p:spTree>
    <p:extLst>
      <p:ext uri="{BB962C8B-B14F-4D97-AF65-F5344CB8AC3E}">
        <p14:creationId xmlns:p14="http://schemas.microsoft.com/office/powerpoint/2010/main" val="236503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88077491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88077491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Allegra</a:t>
            </a:r>
            <a:endParaRPr dirty="0"/>
          </a:p>
          <a:p>
            <a:pPr lvl="0"/>
            <a:r>
              <a:rPr lang="en-US" sz="1100" b="0" i="0" u="none" strike="noStrike" cap="none" dirty="0">
                <a:solidFill>
                  <a:srgbClr val="000000"/>
                </a:solidFill>
                <a:effectLst/>
                <a:latin typeface="Arial"/>
                <a:ea typeface="Arial"/>
                <a:cs typeface="Arial"/>
                <a:sym typeface="Arial"/>
              </a:rPr>
              <a:t>We’re here, not to talk about our positions but to brief you on an </a:t>
            </a:r>
            <a:r>
              <a:rPr lang="en-US" sz="1100" b="1" i="0" u="sng" strike="noStrike" cap="none" dirty="0">
                <a:solidFill>
                  <a:srgbClr val="000000"/>
                </a:solidFill>
                <a:effectLst/>
                <a:latin typeface="Arial"/>
                <a:ea typeface="Arial"/>
                <a:cs typeface="Arial"/>
                <a:sym typeface="Arial"/>
              </a:rPr>
              <a:t>ongoing project to create two tools at varying degrees of completion</a:t>
            </a:r>
            <a:r>
              <a:rPr lang="en-US" sz="1100" b="0" i="0" u="none" strike="noStrike" cap="none" dirty="0">
                <a:solidFill>
                  <a:srgbClr val="000000"/>
                </a:solidFill>
                <a:effectLst/>
                <a:latin typeface="Arial"/>
                <a:ea typeface="Arial"/>
                <a:cs typeface="Arial"/>
                <a:sym typeface="Arial"/>
              </a:rPr>
              <a:t>.</a:t>
            </a:r>
          </a:p>
          <a:p>
            <a:pPr lvl="0"/>
            <a:r>
              <a:rPr lang="en-US" sz="1100" b="0" i="0" u="none" strike="noStrike" cap="none" dirty="0">
                <a:solidFill>
                  <a:srgbClr val="000000"/>
                </a:solidFill>
                <a:effectLst/>
                <a:latin typeface="Arial"/>
                <a:ea typeface="Arial"/>
                <a:cs typeface="Arial"/>
                <a:sym typeface="Arial"/>
              </a:rPr>
              <a:t>The 1</a:t>
            </a:r>
            <a:r>
              <a:rPr lang="en-US" sz="1100" b="0" i="0" u="none" strike="noStrike" cap="none" baseline="30000" dirty="0">
                <a:solidFill>
                  <a:srgbClr val="000000"/>
                </a:solidFill>
                <a:effectLst/>
                <a:latin typeface="Arial"/>
                <a:ea typeface="Arial"/>
                <a:cs typeface="Arial"/>
                <a:sym typeface="Arial"/>
              </a:rPr>
              <a:t>st</a:t>
            </a:r>
            <a:r>
              <a:rPr lang="en-US" sz="1100" b="0" i="0" u="none" strike="noStrike" cap="none" dirty="0">
                <a:solidFill>
                  <a:srgbClr val="000000"/>
                </a:solidFill>
                <a:effectLst/>
                <a:latin typeface="Arial"/>
                <a:ea typeface="Arial"/>
                <a:cs typeface="Arial"/>
                <a:sym typeface="Arial"/>
              </a:rPr>
              <a:t> , a visualization that is </a:t>
            </a:r>
            <a:r>
              <a:rPr lang="en-US" sz="1100" b="1" i="0" u="sng" strike="noStrike" cap="none" dirty="0">
                <a:solidFill>
                  <a:srgbClr val="000000"/>
                </a:solidFill>
                <a:effectLst/>
                <a:latin typeface="Arial"/>
                <a:ea typeface="Arial"/>
                <a:cs typeface="Arial"/>
                <a:sym typeface="Arial"/>
              </a:rPr>
              <a:t>intended to frame a complex issue and build an understanding a</a:t>
            </a:r>
            <a:r>
              <a:rPr lang="en-US" sz="1100" b="0" i="0" u="none" strike="noStrike" cap="none" dirty="0">
                <a:solidFill>
                  <a:srgbClr val="000000"/>
                </a:solidFill>
                <a:effectLst/>
                <a:latin typeface="Arial"/>
                <a:ea typeface="Arial"/>
                <a:cs typeface="Arial"/>
                <a:sym typeface="Arial"/>
              </a:rPr>
              <a:t>mong the people on campus who are vended to and/or who advocate for scholarly communications infrastructure. This part of the project is still very much in the </a:t>
            </a:r>
            <a:r>
              <a:rPr lang="en-US" sz="1100" b="1" i="0" u="sng" strike="noStrike" cap="none" dirty="0">
                <a:solidFill>
                  <a:srgbClr val="000000"/>
                </a:solidFill>
                <a:effectLst/>
                <a:latin typeface="Arial"/>
                <a:ea typeface="Arial"/>
                <a:cs typeface="Arial"/>
                <a:sym typeface="Arial"/>
              </a:rPr>
              <a:t>concept wrestling stage</a:t>
            </a:r>
            <a:r>
              <a:rPr lang="en-US" sz="1100" b="0" i="0" u="none" strike="noStrike" cap="none" dirty="0">
                <a:solidFill>
                  <a:srgbClr val="000000"/>
                </a:solidFill>
                <a:effectLst/>
                <a:latin typeface="Arial"/>
                <a:ea typeface="Arial"/>
                <a:cs typeface="Arial"/>
                <a:sym typeface="Arial"/>
              </a:rPr>
              <a:t>.</a:t>
            </a:r>
          </a:p>
          <a:p>
            <a:pPr lvl="0"/>
            <a:r>
              <a:rPr lang="en-US" sz="1100" b="0" i="0" u="none" strike="noStrike" cap="none" dirty="0">
                <a:solidFill>
                  <a:srgbClr val="000000"/>
                </a:solidFill>
                <a:effectLst/>
                <a:latin typeface="Arial"/>
                <a:ea typeface="Arial"/>
                <a:cs typeface="Arial"/>
                <a:sym typeface="Arial"/>
              </a:rPr>
              <a:t>The 2</a:t>
            </a:r>
            <a:r>
              <a:rPr lang="en-US" sz="1100" b="0" i="0" u="none" strike="noStrike" cap="none" baseline="30000" dirty="0">
                <a:solidFill>
                  <a:srgbClr val="000000"/>
                </a:solidFill>
                <a:effectLst/>
                <a:latin typeface="Arial"/>
                <a:ea typeface="Arial"/>
                <a:cs typeface="Arial"/>
                <a:sym typeface="Arial"/>
              </a:rPr>
              <a:t>nd</a:t>
            </a:r>
            <a:r>
              <a:rPr lang="en-US" sz="1100" b="0" i="0" u="none" strike="noStrike" cap="none" dirty="0">
                <a:solidFill>
                  <a:srgbClr val="000000"/>
                </a:solidFill>
                <a:effectLst/>
                <a:latin typeface="Arial"/>
                <a:ea typeface="Arial"/>
                <a:cs typeface="Arial"/>
                <a:sym typeface="Arial"/>
              </a:rPr>
              <a:t> is a checklist or series of questions that are in a completed draft form but are </a:t>
            </a:r>
            <a:r>
              <a:rPr lang="en-US" sz="1100" b="1" i="0" u="sng" strike="noStrike" cap="none" dirty="0">
                <a:solidFill>
                  <a:srgbClr val="000000"/>
                </a:solidFill>
                <a:effectLst/>
                <a:latin typeface="Arial"/>
                <a:ea typeface="Arial"/>
                <a:cs typeface="Arial"/>
                <a:sym typeface="Arial"/>
              </a:rPr>
              <a:t>meant to be adapted and built upon</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So I’ll get on to describing the issue we are trying to frame and communicate</a:t>
            </a:r>
          </a:p>
          <a:p>
            <a:pPr lvl="0"/>
            <a:r>
              <a:rPr lang="en-US" sz="1100" b="0" i="0" u="none" strike="noStrike" cap="none" dirty="0">
                <a:solidFill>
                  <a:srgbClr val="000000"/>
                </a:solidFill>
                <a:effectLst/>
                <a:latin typeface="Arial"/>
                <a:ea typeface="Arial"/>
                <a:cs typeface="Arial"/>
                <a:sym typeface="Arial"/>
              </a:rPr>
              <a:t>Then we’ll give </a:t>
            </a:r>
            <a:r>
              <a:rPr lang="en-US" sz="1100" b="1" i="0" u="sng" strike="noStrike" cap="none" dirty="0">
                <a:solidFill>
                  <a:srgbClr val="000000"/>
                </a:solidFill>
                <a:effectLst/>
                <a:latin typeface="Arial"/>
                <a:ea typeface="Arial"/>
                <a:cs typeface="Arial"/>
                <a:sym typeface="Arial"/>
              </a:rPr>
              <a:t>the background</a:t>
            </a:r>
            <a:r>
              <a:rPr lang="en-US" sz="1100" b="0" i="0" u="none" strike="noStrike" cap="none" dirty="0">
                <a:solidFill>
                  <a:srgbClr val="000000"/>
                </a:solidFill>
                <a:effectLst/>
                <a:latin typeface="Arial"/>
                <a:ea typeface="Arial"/>
                <a:cs typeface="Arial"/>
                <a:sym typeface="Arial"/>
              </a:rPr>
              <a:t> that was the impetus for embarking on this project</a:t>
            </a:r>
          </a:p>
          <a:p>
            <a:pPr lvl="0"/>
            <a:r>
              <a:rPr lang="en-US" sz="1100" b="0" i="0" u="none" strike="noStrike" cap="none" dirty="0">
                <a:solidFill>
                  <a:srgbClr val="000000"/>
                </a:solidFill>
                <a:effectLst/>
                <a:latin typeface="Arial"/>
                <a:ea typeface="Arial"/>
                <a:cs typeface="Arial"/>
                <a:sym typeface="Arial"/>
              </a:rPr>
              <a:t>Then we’ll describe, share and hopefully </a:t>
            </a:r>
            <a:r>
              <a:rPr lang="en-US" sz="1100" b="1" i="0" u="sng" strike="noStrike" cap="none" dirty="0">
                <a:solidFill>
                  <a:srgbClr val="000000"/>
                </a:solidFill>
                <a:effectLst/>
                <a:latin typeface="Arial"/>
                <a:ea typeface="Arial"/>
                <a:cs typeface="Arial"/>
                <a:sym typeface="Arial"/>
              </a:rPr>
              <a:t>get your input</a:t>
            </a:r>
            <a:r>
              <a:rPr lang="en-US" sz="1100" b="0" i="0" u="none" strike="noStrike" cap="none" dirty="0">
                <a:solidFill>
                  <a:srgbClr val="000000"/>
                </a:solidFill>
                <a:effectLst/>
                <a:latin typeface="Arial"/>
                <a:ea typeface="Arial"/>
                <a:cs typeface="Arial"/>
                <a:sym typeface="Arial"/>
              </a:rPr>
              <a:t> on these two tools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fcefc5c67148eb8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fcefc5c67148eb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a:t>
            </a:r>
            <a:endParaRPr/>
          </a:p>
        </p:txBody>
      </p:sp>
    </p:spTree>
    <p:extLst>
      <p:ext uri="{BB962C8B-B14F-4D97-AF65-F5344CB8AC3E}">
        <p14:creationId xmlns:p14="http://schemas.microsoft.com/office/powerpoint/2010/main" val="3649274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Allegra</a:t>
            </a:r>
          </a:p>
          <a:p>
            <a:pPr lvl="0"/>
            <a:r>
              <a:rPr lang="en-US" sz="1100" b="0" i="0" u="none" strike="noStrike" cap="none" dirty="0">
                <a:solidFill>
                  <a:srgbClr val="000000"/>
                </a:solidFill>
                <a:effectLst/>
                <a:latin typeface="Arial"/>
                <a:ea typeface="Arial"/>
                <a:cs typeface="Arial"/>
                <a:sym typeface="Arial"/>
              </a:rPr>
              <a:t>Purpose - shows the gaps, to </a:t>
            </a:r>
            <a:r>
              <a:rPr lang="en-US" sz="1100" b="1" i="0" u="sng" strike="noStrike" cap="none" dirty="0">
                <a:solidFill>
                  <a:srgbClr val="000000"/>
                </a:solidFill>
                <a:effectLst/>
                <a:latin typeface="Arial"/>
                <a:ea typeface="Arial"/>
                <a:cs typeface="Arial"/>
                <a:sym typeface="Arial"/>
              </a:rPr>
              <a:t>look critically at the entire ecosystem </a:t>
            </a:r>
            <a:r>
              <a:rPr lang="en-US" sz="1100" b="0" i="0" u="none" strike="noStrike" cap="none" dirty="0">
                <a:solidFill>
                  <a:srgbClr val="000000"/>
                </a:solidFill>
                <a:effectLst/>
                <a:latin typeface="Arial"/>
                <a:ea typeface="Arial"/>
                <a:cs typeface="Arial"/>
                <a:sym typeface="Arial"/>
              </a:rPr>
              <a:t>and </a:t>
            </a:r>
            <a:r>
              <a:rPr lang="en-US" sz="1100" b="1" i="0" u="sng" strike="noStrike" cap="none" dirty="0">
                <a:solidFill>
                  <a:srgbClr val="000000"/>
                </a:solidFill>
                <a:effectLst/>
                <a:latin typeface="Arial"/>
                <a:ea typeface="Arial"/>
                <a:cs typeface="Arial"/>
                <a:sym typeface="Arial"/>
              </a:rPr>
              <a:t>where we should be paying attention</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This a small corner of the spreadsheet where we are </a:t>
            </a:r>
            <a:r>
              <a:rPr lang="en-US" sz="1100" b="1" i="0" u="none" strike="noStrike" cap="none" dirty="0">
                <a:solidFill>
                  <a:srgbClr val="000000"/>
                </a:solidFill>
                <a:effectLst/>
                <a:latin typeface="Arial"/>
                <a:ea typeface="Arial"/>
                <a:cs typeface="Arial"/>
                <a:sym typeface="Arial"/>
              </a:rPr>
              <a:t>gathering the data points</a:t>
            </a:r>
            <a:r>
              <a:rPr lang="en-US" sz="1100" b="0" i="0" u="none" strike="noStrike" cap="none" dirty="0">
                <a:solidFill>
                  <a:srgbClr val="000000"/>
                </a:solidFill>
                <a:effectLst/>
                <a:latin typeface="Arial"/>
                <a:ea typeface="Arial"/>
                <a:cs typeface="Arial"/>
                <a:sym typeface="Arial"/>
              </a:rPr>
              <a:t> that will become a visualization</a:t>
            </a:r>
          </a:p>
          <a:p>
            <a:pPr lvl="0"/>
            <a:r>
              <a:rPr lang="en-US" sz="1100" b="0" i="0" u="none" strike="noStrike" cap="none" dirty="0">
                <a:solidFill>
                  <a:srgbClr val="000000"/>
                </a:solidFill>
                <a:effectLst/>
                <a:latin typeface="Arial"/>
                <a:ea typeface="Arial"/>
                <a:cs typeface="Arial"/>
                <a:sym typeface="Arial"/>
              </a:rPr>
              <a:t>We’re looking for </a:t>
            </a:r>
            <a:r>
              <a:rPr lang="en-US" sz="1100" b="1" i="0" u="sng" strike="noStrike" cap="none" dirty="0">
                <a:solidFill>
                  <a:srgbClr val="000000"/>
                </a:solidFill>
                <a:effectLst/>
                <a:latin typeface="Arial"/>
                <a:ea typeface="Arial"/>
                <a:cs typeface="Arial"/>
                <a:sym typeface="Arial"/>
              </a:rPr>
              <a:t>collaborators</a:t>
            </a:r>
            <a:endParaRPr lang="en-US" sz="1100" b="0" i="0" u="none" strike="noStrike" cap="none" dirty="0">
              <a:solidFill>
                <a:srgbClr val="000000"/>
              </a:solidFill>
              <a:effectLst/>
              <a:latin typeface="Arial"/>
              <a:ea typeface="Arial"/>
              <a:cs typeface="Arial"/>
              <a:sym typeface="Arial"/>
            </a:endParaRPr>
          </a:p>
          <a:p>
            <a:pPr marL="0" lvl="0" indent="0" algn="l" rtl="0">
              <a:spcBef>
                <a:spcPts val="1600"/>
              </a:spcBef>
              <a:spcAft>
                <a:spcPts val="1600"/>
              </a:spcAft>
              <a:buNone/>
            </a:pPr>
            <a:r>
              <a:rPr lang="en-US" dirty="0"/>
              <a:t>https://</a:t>
            </a:r>
            <a:r>
              <a:rPr lang="en-US" dirty="0" err="1"/>
              <a:t>docs.google.com</a:t>
            </a:r>
            <a:r>
              <a:rPr lang="en-US" dirty="0"/>
              <a:t>/spreadsheets/d/1up_VJkfh7gtKzq18eYDVDlv02ZGPa4lP1lVqI7pHdIA/</a:t>
            </a:r>
            <a:r>
              <a:rPr lang="en-US" dirty="0" err="1"/>
              <a:t>edit#gid</a:t>
            </a:r>
            <a:r>
              <a:rPr lang="en-US" dirty="0"/>
              <a:t>=0  </a:t>
            </a:r>
          </a:p>
          <a:p>
            <a:endParaRPr lang="en-US" dirty="0"/>
          </a:p>
        </p:txBody>
      </p:sp>
    </p:spTree>
    <p:extLst>
      <p:ext uri="{BB962C8B-B14F-4D97-AF65-F5344CB8AC3E}">
        <p14:creationId xmlns:p14="http://schemas.microsoft.com/office/powerpoint/2010/main" val="2635940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This is where we are still wrestling with </a:t>
            </a:r>
            <a:r>
              <a:rPr lang="en-US" sz="1100" b="1" i="0" u="sng" strike="noStrike" cap="none" dirty="0">
                <a:solidFill>
                  <a:srgbClr val="000000"/>
                </a:solidFill>
                <a:effectLst/>
                <a:latin typeface="Arial"/>
                <a:ea typeface="Arial"/>
                <a:cs typeface="Arial"/>
                <a:sym typeface="Arial"/>
              </a:rPr>
              <a:t>how much to include </a:t>
            </a:r>
            <a:r>
              <a:rPr lang="en-US" sz="1100" b="1" i="0" u="none" strike="noStrike" cap="none" dirty="0">
                <a:solidFill>
                  <a:srgbClr val="000000"/>
                </a:solidFill>
                <a:effectLst/>
                <a:latin typeface="Arial"/>
                <a:ea typeface="Arial"/>
                <a:cs typeface="Arial"/>
                <a:sym typeface="Arial"/>
              </a:rPr>
              <a:t>to get the point across </a:t>
            </a:r>
            <a:r>
              <a:rPr lang="en-US" sz="1100" b="0" i="0" u="none" strike="noStrike" cap="none" dirty="0">
                <a:solidFill>
                  <a:srgbClr val="000000"/>
                </a:solidFill>
                <a:effectLst/>
                <a:latin typeface="Arial"/>
                <a:ea typeface="Arial"/>
                <a:cs typeface="Arial"/>
                <a:sym typeface="Arial"/>
              </a:rPr>
              <a:t>with out it becoming </a:t>
            </a:r>
            <a:r>
              <a:rPr lang="en-US" sz="1100" b="1" i="0" u="sng" strike="noStrike" cap="none" dirty="0">
                <a:solidFill>
                  <a:srgbClr val="000000"/>
                </a:solidFill>
                <a:effectLst/>
                <a:latin typeface="Arial"/>
                <a:ea typeface="Arial"/>
                <a:cs typeface="Arial"/>
                <a:sym typeface="Arial"/>
              </a:rPr>
              <a:t>completely illegible</a:t>
            </a:r>
          </a:p>
          <a:p>
            <a:pPr lvl="0"/>
            <a:r>
              <a:rPr lang="en-US" sz="1100" b="0" i="0" u="none" strike="noStrike" cap="none" dirty="0">
                <a:solidFill>
                  <a:srgbClr val="000000"/>
                </a:solidFill>
                <a:effectLst/>
                <a:latin typeface="Arial"/>
                <a:ea typeface="Arial"/>
                <a:cs typeface="Arial"/>
                <a:sym typeface="Arial"/>
              </a:rPr>
              <a:t>These diagrams are from some of the </a:t>
            </a:r>
            <a:r>
              <a:rPr lang="en-US" sz="1100" b="1" i="0" u="sng" strike="noStrike" cap="none" dirty="0">
                <a:solidFill>
                  <a:srgbClr val="000000"/>
                </a:solidFill>
                <a:effectLst/>
                <a:latin typeface="Arial"/>
                <a:ea typeface="Arial"/>
                <a:cs typeface="Arial"/>
                <a:sym typeface="Arial"/>
              </a:rPr>
              <a:t>background resources </a:t>
            </a:r>
            <a:r>
              <a:rPr lang="en-US" sz="1100" b="0" i="0" u="none" strike="noStrike" cap="none" dirty="0">
                <a:solidFill>
                  <a:srgbClr val="000000"/>
                </a:solidFill>
                <a:effectLst/>
                <a:latin typeface="Arial"/>
                <a:ea typeface="Arial"/>
                <a:cs typeface="Arial"/>
                <a:sym typeface="Arial"/>
              </a:rPr>
              <a:t>we’ve mentioned and </a:t>
            </a:r>
            <a:r>
              <a:rPr lang="en-US" sz="1100" b="1" i="0" u="sng" strike="noStrike" cap="none" dirty="0">
                <a:solidFill>
                  <a:srgbClr val="000000"/>
                </a:solidFill>
                <a:effectLst/>
                <a:latin typeface="Arial"/>
                <a:ea typeface="Arial"/>
                <a:cs typeface="Arial"/>
                <a:sym typeface="Arial"/>
              </a:rPr>
              <a:t>not really part of our visualization</a:t>
            </a:r>
          </a:p>
          <a:p>
            <a:endParaRPr lang="en-US" dirty="0"/>
          </a:p>
          <a:p>
            <a:r>
              <a:rPr lang="en-US" dirty="0"/>
              <a:t>https://</a:t>
            </a:r>
            <a:r>
              <a:rPr lang="en-US" dirty="0" err="1"/>
              <a:t>www.openuphub.eu</a:t>
            </a:r>
            <a:r>
              <a:rPr lang="en-US" dirty="0"/>
              <a:t>/component/k2/item/610-101-innovations-in-scholarly-communications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sng" dirty="0">
                <a:hlinkClick r:id="rId3"/>
              </a:rPr>
              <a:t>Publishers are Increasingly in Control of Scholarly Infrastructure and Why We Should Care</a:t>
            </a:r>
            <a:r>
              <a:rPr lang="en-US" sz="1100" dirty="0"/>
              <a:t>: A Case Study Of Elsevier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sng" dirty="0">
                <a:hlinkClick r:id="rId4"/>
              </a:rPr>
              <a:t>Defining RIM and the Library’s Role.</a:t>
            </a:r>
            <a:r>
              <a:rPr lang="en-US" sz="1100" dirty="0"/>
              <a:t>: OCLC Research. </a:t>
            </a:r>
          </a:p>
          <a:p>
            <a:endParaRPr lang="en-US" dirty="0"/>
          </a:p>
          <a:p>
            <a:r>
              <a:rPr lang="en-US" dirty="0"/>
              <a:t>Help?  Is it necessary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Looking for collaborators</a:t>
            </a:r>
          </a:p>
          <a:p>
            <a:endParaRPr lang="en-US" dirty="0"/>
          </a:p>
        </p:txBody>
      </p:sp>
    </p:spTree>
    <p:extLst>
      <p:ext uri="{BB962C8B-B14F-4D97-AF65-F5344CB8AC3E}">
        <p14:creationId xmlns:p14="http://schemas.microsoft.com/office/powerpoint/2010/main" val="3081121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5b2bf7747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5b2bf774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
            </a:r>
            <a:r>
              <a:rPr lang="en" dirty="0"/>
              <a:t>avid</a:t>
            </a:r>
          </a:p>
          <a:p>
            <a:pPr marL="0" lvl="0" indent="0" algn="l" rtl="0">
              <a:spcBef>
                <a:spcPts val="0"/>
              </a:spcBef>
              <a:spcAft>
                <a:spcPts val="0"/>
              </a:spcAft>
              <a:buNone/>
            </a:pPr>
            <a:r>
              <a:rPr lang="en-US" dirty="0"/>
              <a:t>W</a:t>
            </a:r>
            <a:r>
              <a:rPr lang="en" dirty="0" err="1"/>
              <a:t>hy</a:t>
            </a:r>
            <a:r>
              <a:rPr lang="en" dirty="0"/>
              <a:t> we should attempt:</a:t>
            </a:r>
          </a:p>
          <a:p>
            <a:pPr marL="0" lvl="0" indent="0" algn="l" rtl="0">
              <a:spcBef>
                <a:spcPts val="0"/>
              </a:spcBef>
              <a:spcAft>
                <a:spcPts val="0"/>
              </a:spcAft>
              <a:buNone/>
            </a:pPr>
            <a:r>
              <a:rPr lang="en-US" dirty="0"/>
              <a:t>This is new terrain for academia, but the ground is shifting rapidly. If academia can organize its work and develop a strategic vision for research workflow, there is yet an opportunity to avoid the negative consequences of outsourcing core scholarly infrastructure.</a:t>
            </a:r>
          </a:p>
          <a:p>
            <a:pPr marL="0" lvl="0" indent="0" algn="l" rtl="0">
              <a:spcBef>
                <a:spcPts val="0"/>
              </a:spcBef>
              <a:spcAft>
                <a:spcPts val="0"/>
              </a:spcAft>
              <a:buNone/>
            </a:pPr>
            <a:r>
              <a:rPr lang="en-US" dirty="0"/>
              <a:t>https://</a:t>
            </a:r>
            <a:r>
              <a:rPr lang="en-US" dirty="0" err="1"/>
              <a:t>sr.ithaka.org</a:t>
            </a:r>
            <a:r>
              <a:rPr lang="en-US" dirty="0"/>
              <a:t>/publications/big-deal-research-infrastructure/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fcefc5c67148eb8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fcefc5c67148eb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a:t>
            </a:r>
            <a:endParaRPr/>
          </a:p>
        </p:txBody>
      </p:sp>
    </p:spTree>
    <p:extLst>
      <p:ext uri="{BB962C8B-B14F-4D97-AF65-F5344CB8AC3E}">
        <p14:creationId xmlns:p14="http://schemas.microsoft.com/office/powerpoint/2010/main" val="51560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5b2bf7747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5b2bf774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
            </a:r>
            <a:r>
              <a:rPr lang="en" dirty="0"/>
              <a:t>avid</a:t>
            </a:r>
          </a:p>
        </p:txBody>
      </p:sp>
    </p:spTree>
    <p:extLst>
      <p:ext uri="{BB962C8B-B14F-4D97-AF65-F5344CB8AC3E}">
        <p14:creationId xmlns:p14="http://schemas.microsoft.com/office/powerpoint/2010/main" val="1042564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692ea681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692ea681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Allegra:</a:t>
            </a:r>
          </a:p>
          <a:p>
            <a:pPr lvl="0"/>
            <a:r>
              <a:rPr lang="en-US" sz="1100" b="0" i="0" u="none" strike="noStrike" cap="none" dirty="0">
                <a:solidFill>
                  <a:srgbClr val="000000"/>
                </a:solidFill>
                <a:effectLst/>
                <a:latin typeface="Arial"/>
                <a:ea typeface="Arial"/>
                <a:cs typeface="Arial"/>
                <a:sym typeface="Arial"/>
              </a:rPr>
              <a:t>The issue is that the scholarly communications ecosystem is rapidly being c</a:t>
            </a:r>
            <a:r>
              <a:rPr lang="en-US" sz="1100" b="1" i="0" u="sng" strike="noStrike" cap="none" dirty="0">
                <a:solidFill>
                  <a:srgbClr val="000000"/>
                </a:solidFill>
                <a:effectLst/>
                <a:latin typeface="Arial"/>
                <a:ea typeface="Arial"/>
                <a:cs typeface="Arial"/>
                <a:sym typeface="Arial"/>
              </a:rPr>
              <a:t>ommodified and sold back to the institutions who pay for the scholarship and research to be done and the people who create the scholarship and research</a:t>
            </a:r>
            <a:r>
              <a:rPr lang="en-US" sz="1100" b="0" i="0" u="none" strike="noStrike" cap="none" dirty="0">
                <a:solidFill>
                  <a:srgbClr val="000000"/>
                </a:solidFill>
                <a:effectLst/>
                <a:latin typeface="Arial"/>
                <a:ea typeface="Arial"/>
                <a:cs typeface="Arial"/>
                <a:sym typeface="Arial"/>
              </a:rPr>
              <a:t>.</a:t>
            </a:r>
          </a:p>
          <a:p>
            <a:pPr lvl="0"/>
            <a:r>
              <a:rPr lang="en-US" sz="1100" b="0" i="0" u="none" strike="noStrike" cap="none" dirty="0">
                <a:solidFill>
                  <a:srgbClr val="000000"/>
                </a:solidFill>
                <a:effectLst/>
                <a:latin typeface="Arial"/>
                <a:ea typeface="Arial"/>
                <a:cs typeface="Arial"/>
                <a:sym typeface="Arial"/>
              </a:rPr>
              <a:t>These people and institutions are </a:t>
            </a:r>
            <a:r>
              <a:rPr lang="en-US" sz="1100" b="1" i="0" u="sng" strike="noStrike" cap="none" dirty="0">
                <a:solidFill>
                  <a:srgbClr val="000000"/>
                </a:solidFill>
                <a:effectLst/>
                <a:latin typeface="Arial"/>
                <a:ea typeface="Arial"/>
                <a:cs typeface="Arial"/>
                <a:sym typeface="Arial"/>
              </a:rPr>
              <a:t>focused in their respective lanes and largely unaware</a:t>
            </a:r>
            <a:r>
              <a:rPr lang="en-US" sz="1100" b="0" i="0" u="none" strike="noStrike" cap="none" dirty="0">
                <a:solidFill>
                  <a:srgbClr val="000000"/>
                </a:solidFill>
                <a:effectLst/>
                <a:latin typeface="Arial"/>
                <a:ea typeface="Arial"/>
                <a:cs typeface="Arial"/>
                <a:sym typeface="Arial"/>
              </a:rPr>
              <a:t> that by engaging with a tool that </a:t>
            </a:r>
            <a:r>
              <a:rPr lang="en-US" sz="1100" b="1" i="0" u="sng" strike="noStrike" cap="none" dirty="0">
                <a:solidFill>
                  <a:srgbClr val="000000"/>
                </a:solidFill>
                <a:effectLst/>
                <a:latin typeface="Arial"/>
                <a:ea typeface="Arial"/>
                <a:cs typeface="Arial"/>
                <a:sym typeface="Arial"/>
              </a:rPr>
              <a:t>purports to make work easier, save time, and reputations glorious</a:t>
            </a:r>
            <a:r>
              <a:rPr lang="en-US" sz="1100" b="0" i="0" u="none" strike="noStrike" cap="none" dirty="0">
                <a:solidFill>
                  <a:srgbClr val="000000"/>
                </a:solidFill>
                <a:effectLst/>
                <a:latin typeface="Arial"/>
                <a:ea typeface="Arial"/>
                <a:cs typeface="Arial"/>
                <a:sym typeface="Arial"/>
              </a:rPr>
              <a:t>, they are, in fact, </a:t>
            </a:r>
            <a:r>
              <a:rPr lang="en-US" sz="1100" b="1" i="0" u="sng" strike="noStrike" cap="none" dirty="0">
                <a:solidFill>
                  <a:srgbClr val="000000"/>
                </a:solidFill>
                <a:effectLst/>
                <a:latin typeface="Arial"/>
                <a:ea typeface="Arial"/>
                <a:cs typeface="Arial"/>
                <a:sym typeface="Arial"/>
              </a:rPr>
              <a:t>losing control and access that they may not know that they had or what it is that they stand to lose</a:t>
            </a:r>
            <a:endParaRPr lang="en-US" sz="1100" b="0" i="0" u="none" strike="noStrike" cap="none" dirty="0">
              <a:solidFill>
                <a:srgbClr val="000000"/>
              </a:solidFill>
              <a:effectLst/>
              <a:latin typeface="Arial"/>
              <a:ea typeface="Arial"/>
              <a:cs typeface="Arial"/>
              <a:sym typeface="Arial"/>
            </a:endParaRPr>
          </a:p>
          <a:p>
            <a:pPr lvl="0"/>
            <a:r>
              <a:rPr lang="en-US" sz="1100" b="1" i="0" u="sng" strike="noStrike" cap="none" dirty="0">
                <a:solidFill>
                  <a:srgbClr val="000000"/>
                </a:solidFill>
                <a:effectLst/>
                <a:latin typeface="Arial"/>
                <a:ea typeface="Arial"/>
                <a:cs typeface="Arial"/>
                <a:sym typeface="Arial"/>
              </a:rPr>
              <a:t>The Stakeholders</a:t>
            </a:r>
            <a:r>
              <a:rPr lang="en-US" sz="1100" b="0" i="0" u="none" strike="noStrike" cap="none" dirty="0">
                <a:solidFill>
                  <a:srgbClr val="000000"/>
                </a:solidFill>
                <a:effectLst/>
                <a:latin typeface="Arial"/>
                <a:ea typeface="Arial"/>
                <a:cs typeface="Arial"/>
                <a:sym typeface="Arial"/>
              </a:rPr>
              <a:t> we are talking about are faculty/researchers, students, libraries, offices of academic affairs and research offices, research and educational IT, teaching and learning, the infrastructure providers both open source and for profit, really anyone who has a stake in the scholarly and research enterprise.</a:t>
            </a:r>
          </a:p>
          <a:p>
            <a:pPr lvl="0"/>
            <a:r>
              <a:rPr lang="en-US" sz="1100" b="0" i="0" u="none" strike="noStrike" cap="none" dirty="0">
                <a:solidFill>
                  <a:srgbClr val="000000"/>
                </a:solidFill>
                <a:effectLst/>
                <a:latin typeface="Arial"/>
                <a:ea typeface="Arial"/>
                <a:cs typeface="Arial"/>
                <a:sym typeface="Arial"/>
              </a:rPr>
              <a:t>Depictions of the scholarly communication landscape are </a:t>
            </a:r>
            <a:r>
              <a:rPr lang="en-US" sz="1100" b="1" i="0" u="sng" strike="noStrike" cap="none" dirty="0">
                <a:solidFill>
                  <a:srgbClr val="000000"/>
                </a:solidFill>
                <a:effectLst/>
                <a:latin typeface="Arial"/>
                <a:ea typeface="Arial"/>
                <a:cs typeface="Arial"/>
                <a:sym typeface="Arial"/>
              </a:rPr>
              <a:t>usually confined to just research and publication workflows</a:t>
            </a:r>
            <a:r>
              <a:rPr lang="en-US" sz="1100" b="0" i="0" u="none" strike="noStrike" cap="none" dirty="0">
                <a:solidFill>
                  <a:srgbClr val="000000"/>
                </a:solidFill>
                <a:effectLst/>
                <a:latin typeface="Arial"/>
                <a:ea typeface="Arial"/>
                <a:cs typeface="Arial"/>
                <a:sym typeface="Arial"/>
              </a:rPr>
              <a:t> but the ecosystem includes every other process that feeds into getting paid and/or recognized. So drivers for funding, tenure and promotion which include teaching and learning,  </a:t>
            </a:r>
          </a:p>
          <a:p>
            <a:pPr lvl="0"/>
            <a:r>
              <a:rPr lang="en-US" sz="1100" b="0" i="0" u="none" strike="noStrike" cap="none" dirty="0">
                <a:solidFill>
                  <a:srgbClr val="000000"/>
                </a:solidFill>
                <a:effectLst/>
                <a:latin typeface="Arial"/>
                <a:ea typeface="Arial"/>
                <a:cs typeface="Arial"/>
                <a:sym typeface="Arial"/>
              </a:rPr>
              <a:t>stakeholders are largely </a:t>
            </a:r>
            <a:r>
              <a:rPr lang="en-US" sz="1100" b="1" i="0" u="sng" strike="noStrike" cap="none" dirty="0">
                <a:solidFill>
                  <a:srgbClr val="000000"/>
                </a:solidFill>
                <a:effectLst/>
                <a:latin typeface="Arial"/>
                <a:ea typeface="Arial"/>
                <a:cs typeface="Arial"/>
                <a:sym typeface="Arial"/>
              </a:rPr>
              <a:t>unaware of the needs and drivers happening around them in the rest of the ecosystem</a:t>
            </a:r>
            <a:r>
              <a:rPr lang="en-US" sz="1100" b="0" i="0" u="none" strike="noStrike" cap="none" dirty="0">
                <a:solidFill>
                  <a:srgbClr val="000000"/>
                </a:solidFill>
                <a:effectLst/>
                <a:latin typeface="Arial"/>
                <a:ea typeface="Arial"/>
                <a:cs typeface="Arial"/>
                <a:sym typeface="Arial"/>
              </a:rPr>
              <a:t> and this results in costly duplication, inefficient systems, and </a:t>
            </a:r>
            <a:r>
              <a:rPr lang="en-US" sz="1100" b="1" i="0" u="sng" strike="noStrike" cap="none" dirty="0">
                <a:solidFill>
                  <a:srgbClr val="000000"/>
                </a:solidFill>
                <a:effectLst/>
                <a:latin typeface="Arial"/>
                <a:ea typeface="Arial"/>
                <a:cs typeface="Arial"/>
                <a:sym typeface="Arial"/>
              </a:rPr>
              <a:t>expensive dependencies</a:t>
            </a:r>
            <a:r>
              <a:rPr lang="en-US" sz="1100" b="0" i="0" u="none" strike="noStrike" cap="none" dirty="0">
                <a:solidFill>
                  <a:srgbClr val="000000"/>
                </a:solidFill>
                <a:effectLst/>
                <a:latin typeface="Arial"/>
                <a:ea typeface="Arial"/>
                <a:cs typeface="Arial"/>
                <a:sym typeface="Arial"/>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45b2bf774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45b2bf774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Allegra </a:t>
            </a:r>
          </a:p>
          <a:p>
            <a:pPr lvl="0"/>
            <a:r>
              <a:rPr lang="en-US" sz="1100" b="0" i="0" u="none" strike="noStrike" cap="none" dirty="0">
                <a:solidFill>
                  <a:srgbClr val="000000"/>
                </a:solidFill>
                <a:effectLst/>
                <a:latin typeface="Arial"/>
                <a:ea typeface="Arial"/>
                <a:cs typeface="Arial"/>
                <a:sym typeface="Arial"/>
              </a:rPr>
              <a:t>While we see the publishing and licensing end of the ecosystem being hotly contested, it is </a:t>
            </a:r>
            <a:r>
              <a:rPr lang="en-US" sz="1100" b="1" i="0" u="sng" strike="noStrike" cap="none" dirty="0">
                <a:solidFill>
                  <a:srgbClr val="000000"/>
                </a:solidFill>
                <a:effectLst/>
                <a:latin typeface="Arial"/>
                <a:ea typeface="Arial"/>
                <a:cs typeface="Arial"/>
                <a:sym typeface="Arial"/>
              </a:rPr>
              <a:t>hard to find academy owned infrastructure that supports the entire or at least, more than one part</a:t>
            </a:r>
            <a:r>
              <a:rPr lang="en-US" sz="1100" b="0" i="0" u="none" strike="noStrike" cap="none" dirty="0">
                <a:solidFill>
                  <a:srgbClr val="000000"/>
                </a:solidFill>
                <a:effectLst/>
                <a:latin typeface="Arial"/>
                <a:ea typeface="Arial"/>
                <a:cs typeface="Arial"/>
                <a:sym typeface="Arial"/>
              </a:rPr>
              <a:t> of what the academy needs</a:t>
            </a:r>
          </a:p>
          <a:p>
            <a:pPr lvl="0"/>
            <a:r>
              <a:rPr lang="en-US" sz="1100" b="0" i="0" u="none" strike="noStrike" cap="none" dirty="0">
                <a:solidFill>
                  <a:srgbClr val="000000"/>
                </a:solidFill>
                <a:effectLst/>
                <a:latin typeface="Arial"/>
                <a:ea typeface="Arial"/>
                <a:cs typeface="Arial"/>
                <a:sym typeface="Arial"/>
              </a:rPr>
              <a:t>While we’re busy on the battle field of journal licensing, the </a:t>
            </a:r>
            <a:r>
              <a:rPr lang="en-US" sz="1100" b="1" i="0" u="sng" strike="noStrike" cap="none" dirty="0">
                <a:solidFill>
                  <a:srgbClr val="000000"/>
                </a:solidFill>
                <a:effectLst/>
                <a:latin typeface="Arial"/>
                <a:ea typeface="Arial"/>
                <a:cs typeface="Arial"/>
                <a:sym typeface="Arial"/>
              </a:rPr>
              <a:t>vendors have infiltrated the ramparts</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So how are we to we </a:t>
            </a:r>
            <a:r>
              <a:rPr lang="en-US" sz="1100" b="1" i="0" u="sng" strike="noStrike" cap="none" dirty="0">
                <a:solidFill>
                  <a:srgbClr val="000000"/>
                </a:solidFill>
                <a:effectLst/>
                <a:latin typeface="Arial"/>
                <a:ea typeface="Arial"/>
                <a:cs typeface="Arial"/>
                <a:sym typeface="Arial"/>
              </a:rPr>
              <a:t>break out of our respective lanes and guide our campuses</a:t>
            </a:r>
            <a:r>
              <a:rPr lang="en-US" sz="1100" b="0" i="0" u="none" strike="noStrike" cap="none" dirty="0">
                <a:solidFill>
                  <a:srgbClr val="000000"/>
                </a:solidFill>
                <a:effectLst/>
                <a:latin typeface="Arial"/>
                <a:ea typeface="Arial"/>
                <a:cs typeface="Arial"/>
                <a:sym typeface="Arial"/>
              </a:rPr>
              <a:t> towards a more open and information rich institution?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622e2774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622e2774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Allegra –</a:t>
            </a:r>
          </a:p>
          <a:p>
            <a:pPr lvl="0"/>
            <a:r>
              <a:rPr lang="en-US" sz="1100" b="0" i="0" u="none" strike="noStrike" cap="none" dirty="0">
                <a:solidFill>
                  <a:srgbClr val="000000"/>
                </a:solidFill>
                <a:effectLst/>
                <a:latin typeface="Arial"/>
                <a:ea typeface="Arial"/>
                <a:cs typeface="Arial"/>
                <a:sym typeface="Arial"/>
              </a:rPr>
              <a:t>In the interest of time, I’ll just make quick mention a few others who are addressing the issue through writing, discussions, tools, we have links at the end or in the slides that we’ve posted to </a:t>
            </a:r>
            <a:r>
              <a:rPr lang="en-US" sz="1100" b="0" i="0" u="none" strike="noStrike" cap="none" dirty="0" err="1">
                <a:solidFill>
                  <a:srgbClr val="000000"/>
                </a:solidFill>
                <a:effectLst/>
                <a:latin typeface="Arial"/>
                <a:ea typeface="Arial"/>
                <a:cs typeface="Arial"/>
                <a:sym typeface="Arial"/>
              </a:rPr>
              <a:t>figshare</a:t>
            </a:r>
            <a:r>
              <a:rPr lang="en-US" sz="1100" b="0" i="0" u="none" strike="noStrike" cap="none" dirty="0">
                <a:solidFill>
                  <a:srgbClr val="000000"/>
                </a:solidFill>
                <a:effectLst/>
                <a:latin typeface="Arial"/>
                <a:ea typeface="Arial"/>
                <a:cs typeface="Arial"/>
                <a:sym typeface="Arial"/>
              </a:rPr>
              <a:t>. </a:t>
            </a:r>
            <a:r>
              <a:rPr lang="en-US" sz="1100" b="1" i="0" u="sng" strike="noStrike" cap="none" dirty="0">
                <a:solidFill>
                  <a:srgbClr val="000000"/>
                </a:solidFill>
                <a:effectLst/>
                <a:latin typeface="Arial"/>
                <a:ea typeface="Arial"/>
                <a:cs typeface="Arial"/>
                <a:sym typeface="Arial"/>
              </a:rPr>
              <a:t>Plug for the group talking about academy owned publishing infrastructure tomorrow at 1pm (Catherine Mitchell, Joshua </a:t>
            </a:r>
            <a:r>
              <a:rPr lang="en-US" sz="1100" b="1" i="0" u="sng" strike="noStrike" cap="none" dirty="0" err="1">
                <a:solidFill>
                  <a:srgbClr val="000000"/>
                </a:solidFill>
                <a:effectLst/>
                <a:latin typeface="Arial"/>
                <a:ea typeface="Arial"/>
                <a:cs typeface="Arial"/>
                <a:sym typeface="Arial"/>
              </a:rPr>
              <a:t>neds</a:t>
            </a:r>
            <a:r>
              <a:rPr lang="en-US" sz="1100" b="1" i="0" u="sng" strike="noStrike" cap="none" dirty="0">
                <a:solidFill>
                  <a:srgbClr val="000000"/>
                </a:solidFill>
                <a:effectLst/>
                <a:latin typeface="Arial"/>
                <a:ea typeface="Arial"/>
                <a:cs typeface="Arial"/>
                <a:sym typeface="Arial"/>
              </a:rPr>
              <a:t>-fox, </a:t>
            </a:r>
            <a:r>
              <a:rPr lang="en-US" sz="1100" b="1" i="0" u="sng" strike="noStrike" cap="none" dirty="0" err="1">
                <a:solidFill>
                  <a:srgbClr val="000000"/>
                </a:solidFill>
                <a:effectLst/>
                <a:latin typeface="Arial"/>
                <a:ea typeface="Arial"/>
                <a:cs typeface="Arial"/>
                <a:sym typeface="Arial"/>
              </a:rPr>
              <a:t>melanie</a:t>
            </a:r>
            <a:r>
              <a:rPr lang="en-US" sz="1100" b="1" i="0" u="sng" strike="noStrike" cap="none" dirty="0">
                <a:solidFill>
                  <a:srgbClr val="000000"/>
                </a:solidFill>
                <a:effectLst/>
                <a:latin typeface="Arial"/>
                <a:ea typeface="Arial"/>
                <a:cs typeface="Arial"/>
                <a:sym typeface="Arial"/>
              </a:rPr>
              <a:t> </a:t>
            </a:r>
            <a:r>
              <a:rPr lang="en-US" sz="1100" b="1" i="0" u="sng" strike="noStrike" cap="none" dirty="0" err="1">
                <a:solidFill>
                  <a:srgbClr val="000000"/>
                </a:solidFill>
                <a:effectLst/>
                <a:latin typeface="Arial"/>
                <a:ea typeface="Arial"/>
                <a:cs typeface="Arial"/>
                <a:sym typeface="Arial"/>
              </a:rPr>
              <a:t>scholsser</a:t>
            </a:r>
            <a:r>
              <a:rPr lang="en-US" sz="1100" b="1" i="0" u="sng" strike="noStrike" cap="none" dirty="0">
                <a:solidFill>
                  <a:srgbClr val="000000"/>
                </a:solidFill>
                <a:effectLst/>
                <a:latin typeface="Arial"/>
                <a:ea typeface="Arial"/>
                <a:cs typeface="Arial"/>
                <a:sym typeface="Arial"/>
              </a:rPr>
              <a:t>, and </a:t>
            </a:r>
            <a:r>
              <a:rPr lang="en-US" sz="1100" b="1" i="0" u="sng" strike="noStrike" cap="none" dirty="0" err="1">
                <a:solidFill>
                  <a:srgbClr val="000000"/>
                </a:solidFill>
                <a:effectLst/>
                <a:latin typeface="Arial"/>
                <a:ea typeface="Arial"/>
                <a:cs typeface="Arial"/>
                <a:sym typeface="Arial"/>
              </a:rPr>
              <a:t>charles</a:t>
            </a:r>
            <a:r>
              <a:rPr lang="en-US" sz="1100" b="1" i="0" u="sng" strike="noStrike" cap="none" dirty="0">
                <a:solidFill>
                  <a:srgbClr val="000000"/>
                </a:solidFill>
                <a:effectLst/>
                <a:latin typeface="Arial"/>
                <a:ea typeface="Arial"/>
                <a:cs typeface="Arial"/>
                <a:sym typeface="Arial"/>
              </a:rPr>
              <a:t> Watkinson)</a:t>
            </a:r>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1. THE KNOWLEDGE G.A.P. Geopolitics of Academic Production: </a:t>
            </a:r>
            <a:r>
              <a:rPr lang="en-US" sz="1100" b="1" i="0" u="none" strike="noStrike" cap="none" dirty="0">
                <a:solidFill>
                  <a:srgbClr val="000000"/>
                </a:solidFill>
                <a:effectLst/>
                <a:latin typeface="Arial"/>
                <a:ea typeface="Arial"/>
                <a:cs typeface="Arial"/>
                <a:sym typeface="Arial"/>
              </a:rPr>
              <a:t>PUBLISHERS ARE INCREASINGLY IN CONTROL OF SCHOLARLY INFRASTRUCTURE AND WHY WE SHOULD CARE A CASE STUDY OF ELSEVIER </a:t>
            </a:r>
            <a:r>
              <a:rPr lang="en-US" sz="1100" b="0" i="0" u="none" strike="noStrike" cap="none" dirty="0">
                <a:solidFill>
                  <a:srgbClr val="000000"/>
                </a:solidFill>
                <a:effectLst/>
                <a:latin typeface="Arial"/>
                <a:ea typeface="Arial"/>
                <a:cs typeface="Arial"/>
                <a:sym typeface="Arial"/>
              </a:rPr>
              <a:t>by: </a:t>
            </a:r>
            <a:r>
              <a:rPr lang="en-US" sz="1100" b="1" i="0" u="none" strike="noStrike" cap="none" dirty="0">
                <a:solidFill>
                  <a:srgbClr val="000000"/>
                </a:solidFill>
                <a:effectLst/>
                <a:latin typeface="Arial"/>
                <a:ea typeface="Arial"/>
                <a:cs typeface="Arial"/>
                <a:sym typeface="Arial"/>
              </a:rPr>
              <a:t>Alejandro Posada and George Chen</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University of Toronto Scarborough</a:t>
            </a:r>
            <a:r>
              <a:rPr lang="en-US" sz="1100" b="0" i="0" u="none" strike="noStrike" cap="none" dirty="0">
                <a:solidFill>
                  <a:srgbClr val="000000"/>
                </a:solidFill>
                <a:effectLst/>
                <a:latin typeface="Arial"/>
                <a:ea typeface="Arial"/>
                <a:cs typeface="Arial"/>
                <a:sym typeface="Arial"/>
              </a:rPr>
              <a:t> – paper and diagram influenced us</a:t>
            </a:r>
          </a:p>
          <a:p>
            <a:pPr lvl="0"/>
            <a:r>
              <a:rPr lang="en-US" sz="1100" b="0" i="0" u="none" strike="noStrike" cap="none" dirty="0">
                <a:solidFill>
                  <a:srgbClr val="000000"/>
                </a:solidFill>
                <a:effectLst/>
                <a:latin typeface="Arial"/>
                <a:ea typeface="Arial"/>
                <a:cs typeface="Arial"/>
                <a:sym typeface="Arial"/>
              </a:rPr>
              <a:t>2. </a:t>
            </a:r>
            <a:r>
              <a:rPr lang="en-US" sz="1100" b="1" i="0" u="none" strike="noStrike" cap="none" dirty="0">
                <a:solidFill>
                  <a:srgbClr val="000000"/>
                </a:solidFill>
                <a:effectLst/>
                <a:latin typeface="Arial"/>
                <a:ea typeface="Arial"/>
                <a:cs typeface="Arial"/>
                <a:sym typeface="Arial"/>
              </a:rPr>
              <a:t>Roger C. </a:t>
            </a:r>
            <a:r>
              <a:rPr lang="en-US" sz="1100" b="1" i="0" u="none" strike="noStrike" cap="none" dirty="0" err="1">
                <a:solidFill>
                  <a:srgbClr val="000000"/>
                </a:solidFill>
                <a:effectLst/>
                <a:latin typeface="Arial"/>
                <a:ea typeface="Arial"/>
                <a:cs typeface="Arial"/>
                <a:sym typeface="Arial"/>
              </a:rPr>
              <a:t>Schonfeld</a:t>
            </a:r>
            <a:r>
              <a:rPr lang="en-US" sz="1100" b="1" i="0" u="none" strike="noStrike" cap="none" dirty="0">
                <a:solidFill>
                  <a:srgbClr val="000000"/>
                </a:solidFill>
                <a:effectLst/>
                <a:latin typeface="Arial"/>
                <a:ea typeface="Arial"/>
                <a:cs typeface="Arial"/>
                <a:sym typeface="Arial"/>
              </a:rPr>
              <a:t> of Ithaka S+R’s</a:t>
            </a:r>
            <a:r>
              <a:rPr lang="en-US" sz="1100" b="0" i="0" u="none" strike="noStrike" cap="none" dirty="0">
                <a:solidFill>
                  <a:srgbClr val="000000"/>
                </a:solidFill>
                <a:effectLst/>
                <a:latin typeface="Arial"/>
                <a:ea typeface="Arial"/>
                <a:cs typeface="Arial"/>
                <a:sym typeface="Arial"/>
              </a:rPr>
              <a:t> Library and Scholarly Communication program. Big Deal: Should Universities Outsource More Core Research Infrastructure?</a:t>
            </a:r>
          </a:p>
          <a:p>
            <a:pPr lvl="0"/>
            <a:r>
              <a:rPr lang="en-US" sz="1100" b="0" i="0" u="none" strike="noStrike" cap="none" dirty="0">
                <a:solidFill>
                  <a:srgbClr val="000000"/>
                </a:solidFill>
                <a:effectLst/>
                <a:latin typeface="Arial"/>
                <a:ea typeface="Arial"/>
                <a:cs typeface="Arial"/>
                <a:sym typeface="Arial"/>
              </a:rPr>
              <a:t>3. </a:t>
            </a:r>
            <a:r>
              <a:rPr lang="en-US" sz="1100" b="1" i="0" u="none" strike="noStrike" cap="none" dirty="0">
                <a:solidFill>
                  <a:srgbClr val="000000"/>
                </a:solidFill>
                <a:effectLst/>
                <a:latin typeface="Arial"/>
                <a:ea typeface="Arial"/>
                <a:cs typeface="Arial"/>
                <a:sym typeface="Arial"/>
              </a:rPr>
              <a:t>Emma Molls</a:t>
            </a:r>
            <a:r>
              <a:rPr lang="en-US" sz="1100" b="0" i="0" u="none" strike="noStrike" cap="none" dirty="0">
                <a:solidFill>
                  <a:srgbClr val="000000"/>
                </a:solidFill>
                <a:effectLst/>
                <a:latin typeface="Arial"/>
                <a:ea typeface="Arial"/>
                <a:cs typeface="Arial"/>
                <a:sym typeface="Arial"/>
              </a:rPr>
              <a:t> – David will talk about how we incorporated</a:t>
            </a:r>
          </a:p>
          <a:p>
            <a:pPr lvl="0"/>
            <a:r>
              <a:rPr lang="en-US" sz="1100" b="0" i="0" u="none" strike="noStrike" cap="none" dirty="0">
                <a:solidFill>
                  <a:srgbClr val="000000"/>
                </a:solidFill>
                <a:effectLst/>
                <a:latin typeface="Arial"/>
                <a:ea typeface="Arial"/>
                <a:cs typeface="Arial"/>
                <a:sym typeface="Arial"/>
              </a:rPr>
              <a:t>4. </a:t>
            </a:r>
            <a:r>
              <a:rPr lang="en-US" sz="1100" b="1" i="0" u="none" strike="noStrike" cap="none" dirty="0">
                <a:solidFill>
                  <a:srgbClr val="000000"/>
                </a:solidFill>
                <a:effectLst/>
                <a:latin typeface="Arial"/>
                <a:ea typeface="Arial"/>
                <a:cs typeface="Arial"/>
                <a:sym typeface="Arial"/>
              </a:rPr>
              <a:t>Defining RIM and the Library’s Role</a:t>
            </a:r>
            <a:r>
              <a:rPr lang="en-US" sz="1100" b="0" i="0" u="none" strike="noStrike" cap="none" dirty="0">
                <a:solidFill>
                  <a:srgbClr val="000000"/>
                </a:solidFill>
                <a:effectLst/>
                <a:latin typeface="Arial"/>
                <a:ea typeface="Arial"/>
                <a:cs typeface="Arial"/>
                <a:sym typeface="Arial"/>
              </a:rPr>
              <a:t>.: OCLC Research. just out on the 4</a:t>
            </a:r>
            <a:r>
              <a:rPr lang="en-US" sz="1100" b="0" i="0" u="none" strike="noStrike" cap="none" baseline="30000" dirty="0">
                <a:solidFill>
                  <a:srgbClr val="000000"/>
                </a:solidFill>
                <a:effectLst/>
                <a:latin typeface="Arial"/>
                <a:ea typeface="Arial"/>
                <a:cs typeface="Arial"/>
                <a:sym typeface="Arial"/>
              </a:rPr>
              <a:t>th</a:t>
            </a:r>
            <a:r>
              <a:rPr lang="en-US" sz="1100" b="0" i="0" u="none" strike="noStrike" cap="none" dirty="0">
                <a:solidFill>
                  <a:srgbClr val="000000"/>
                </a:solidFill>
                <a:effectLst/>
                <a:latin typeface="Arial"/>
                <a:ea typeface="Arial"/>
                <a:cs typeface="Arial"/>
                <a:sym typeface="Arial"/>
              </a:rPr>
              <a:t> oclc-research-</a:t>
            </a:r>
            <a:r>
              <a:rPr lang="en-US" sz="1100" b="1" i="0" u="none" strike="noStrike" cap="none" dirty="0">
                <a:solidFill>
                  <a:srgbClr val="000000"/>
                </a:solidFill>
                <a:effectLst/>
                <a:latin typeface="Arial"/>
                <a:ea typeface="Arial"/>
                <a:cs typeface="Arial"/>
                <a:sym typeface="Arial"/>
              </a:rPr>
              <a:t>eurocris-release-report-international-research-information-management-practices</a:t>
            </a:r>
            <a:r>
              <a:rPr lang="en-US" sz="1100" b="0" i="0" u="none" strike="noStrike" cap="none" dirty="0">
                <a:solidFill>
                  <a:srgbClr val="000000"/>
                </a:solidFill>
                <a:effectLst/>
                <a:latin typeface="Arial"/>
                <a:ea typeface="Arial"/>
                <a:cs typeface="Arial"/>
                <a:sym typeface="Arial"/>
              </a:rPr>
              <a:t> - </a:t>
            </a:r>
            <a:r>
              <a:rPr lang="en-US" sz="1100" b="1" i="0" u="none" strike="noStrike" cap="none" dirty="0">
                <a:solidFill>
                  <a:srgbClr val="000000"/>
                </a:solidFill>
                <a:effectLst/>
                <a:latin typeface="Arial"/>
                <a:ea typeface="Arial"/>
                <a:cs typeface="Arial"/>
                <a:sym typeface="Arial"/>
              </a:rPr>
              <a:t>Rebecca Bryant</a:t>
            </a:r>
            <a:r>
              <a:rPr lang="en-US" sz="1100" b="0" i="0" u="none" strike="noStrike" cap="none" dirty="0">
                <a:solidFill>
                  <a:srgbClr val="000000"/>
                </a:solidFill>
                <a:effectLst/>
                <a:latin typeface="Arial"/>
                <a:ea typeface="Arial"/>
                <a:cs typeface="Arial"/>
                <a:sym typeface="Arial"/>
              </a:rPr>
              <a:t> worked with us on the initial design of the course that spawned the tools we’re about to talk about. And the </a:t>
            </a:r>
            <a:r>
              <a:rPr lang="en-US" sz="1100" b="1" i="0" u="none" strike="noStrike" cap="none" dirty="0">
                <a:solidFill>
                  <a:srgbClr val="000000"/>
                </a:solidFill>
                <a:effectLst/>
                <a:latin typeface="Arial"/>
                <a:ea typeface="Arial"/>
                <a:cs typeface="Arial"/>
                <a:sym typeface="Arial"/>
              </a:rPr>
              <a:t>UC OSC RIMs project </a:t>
            </a:r>
          </a:p>
          <a:p>
            <a:pPr lvl="0"/>
            <a:r>
              <a:rPr lang="en-US" sz="1100" b="0" i="0" u="none" strike="noStrike" cap="none" dirty="0">
                <a:solidFill>
                  <a:srgbClr val="000000"/>
                </a:solidFill>
                <a:effectLst/>
                <a:latin typeface="Arial"/>
                <a:ea typeface="Arial"/>
                <a:cs typeface="Arial"/>
                <a:sym typeface="Arial"/>
              </a:rPr>
              <a:t>5. cp2oa – while mostly focused on licensing, there was an </a:t>
            </a:r>
            <a:r>
              <a:rPr lang="en-US" sz="1100" b="1" i="0" u="none" strike="noStrike" cap="none" dirty="0">
                <a:solidFill>
                  <a:srgbClr val="000000"/>
                </a:solidFill>
                <a:effectLst/>
                <a:latin typeface="Arial"/>
                <a:ea typeface="Arial"/>
                <a:cs typeface="Arial"/>
                <a:sym typeface="Arial"/>
              </a:rPr>
              <a:t>infrastructure group break out </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6. David Lewis of 2.5% fame has commented on this tool called </a:t>
            </a:r>
            <a:r>
              <a:rPr lang="en-US" sz="1100" b="1" i="0" u="none" strike="noStrike" cap="none" dirty="0">
                <a:solidFill>
                  <a:srgbClr val="000000"/>
                </a:solidFill>
                <a:effectLst/>
                <a:latin typeface="Arial"/>
                <a:ea typeface="Arial"/>
                <a:cs typeface="Arial"/>
                <a:sym typeface="Arial"/>
              </a:rPr>
              <a:t>the commons compliant tools/platform worksheet</a:t>
            </a:r>
            <a:r>
              <a:rPr lang="en-US" sz="1100" b="0" i="0" u="none" strike="noStrike" cap="none" dirty="0">
                <a:solidFill>
                  <a:srgbClr val="000000"/>
                </a:solidFill>
                <a:effectLst/>
                <a:latin typeface="Arial"/>
                <a:ea typeface="Arial"/>
                <a:cs typeface="Arial"/>
                <a:sym typeface="Arial"/>
              </a:rPr>
              <a:t>, toggles to apply facets for open source scholar led infrastructure  - also a work in progress </a:t>
            </a:r>
            <a:r>
              <a:rPr lang="en-US" sz="1100" b="0" i="0" u="sng" strike="noStrike" cap="none" dirty="0">
                <a:solidFill>
                  <a:srgbClr val="000000"/>
                </a:solidFill>
                <a:effectLst/>
                <a:latin typeface="Arial"/>
                <a:ea typeface="Arial"/>
                <a:cs typeface="Arial"/>
                <a:sym typeface="Arial"/>
                <a:hlinkClick r:id="rId3"/>
              </a:rPr>
              <a:t>https://docs.google.com/spreadsheets/d/1h0Aq6NYIeVnLDw33vx1SGnv1jbE2B7widbHhU7tpiUw/edit#gid=2141288902</a:t>
            </a:r>
            <a:r>
              <a:rPr lang="en-US" sz="1100" b="0" i="0" u="none" strike="noStrike" cap="none" dirty="0">
                <a:solidFill>
                  <a:srgbClr val="000000"/>
                </a:solidFill>
                <a:effectLst/>
                <a:latin typeface="Arial"/>
                <a:ea typeface="Arial"/>
                <a:cs typeface="Arial"/>
                <a:sym typeface="Arial"/>
              </a:rPr>
              <a:t> </a:t>
            </a:r>
            <a:r>
              <a:rPr lang="en-US" dirty="0">
                <a:effectLst/>
              </a:rPr>
              <a:t>  </a:t>
            </a:r>
            <a:r>
              <a:rPr lang="en-US" sz="1100" b="0" i="0" u="none" strike="noStrike" cap="none" dirty="0">
                <a:solidFill>
                  <a:srgbClr val="000000"/>
                </a:solidFill>
                <a:effectLst/>
                <a:latin typeface="Arial"/>
                <a:ea typeface="Arial"/>
                <a:cs typeface="Arial"/>
                <a:sym typeface="Arial"/>
              </a:rPr>
              <a: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622e2774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622e2774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David</a:t>
            </a:r>
            <a:endParaRPr dirty="0"/>
          </a:p>
          <a:p>
            <a:pPr marL="0" lvl="0" indent="0" algn="l" rtl="0">
              <a:spcBef>
                <a:spcPts val="0"/>
              </a:spcBef>
              <a:spcAft>
                <a:spcPts val="0"/>
              </a:spcAft>
              <a:buNone/>
            </a:pPr>
            <a:r>
              <a:rPr lang="en" dirty="0"/>
              <a:t>Noticed this abundance of platforms and systems of scholarly communications, </a:t>
            </a:r>
            <a:r>
              <a:rPr lang="en" dirty="0" err="1"/>
              <a:t>Interfolio</a:t>
            </a:r>
            <a:r>
              <a:rPr lang="en" dirty="0"/>
              <a:t> asking for library data on faculty RI, </a:t>
            </a:r>
            <a:endParaRPr dirty="0"/>
          </a:p>
          <a:p>
            <a:pPr marL="0" lvl="0" indent="0" algn="l" rtl="0">
              <a:spcBef>
                <a:spcPts val="0"/>
              </a:spcBef>
              <a:spcAft>
                <a:spcPts val="0"/>
              </a:spcAft>
              <a:buNone/>
            </a:pPr>
            <a:r>
              <a:rPr lang="en" dirty="0"/>
              <a:t>Profiles, RIMs, IR, analytics tools, publisher </a:t>
            </a:r>
            <a:r>
              <a:rPr lang="en" dirty="0" err="1"/>
              <a:t>siloing</a:t>
            </a:r>
            <a:r>
              <a:rPr lang="en" dirty="0"/>
              <a:t> their content in </a:t>
            </a:r>
            <a:r>
              <a:rPr lang="en" dirty="0" err="1"/>
              <a:t>educa</a:t>
            </a:r>
            <a:r>
              <a:rPr lang="en-US" dirty="0" err="1"/>
              <a:t>ti</a:t>
            </a:r>
            <a:r>
              <a:rPr lang="en" dirty="0"/>
              <a:t>on products, Sage Researcher education modules </a:t>
            </a:r>
            <a:endParaRPr dirty="0"/>
          </a:p>
          <a:p>
            <a:pPr marL="0" lvl="0" indent="0" algn="l" rtl="0">
              <a:spcBef>
                <a:spcPts val="0"/>
              </a:spcBef>
              <a:spcAft>
                <a:spcPts val="0"/>
              </a:spcAft>
              <a:buNone/>
            </a:pPr>
            <a:r>
              <a:rPr lang="en" dirty="0"/>
              <a:t>'</a:t>
            </a:r>
            <a:r>
              <a:rPr lang="en" dirty="0" err="1"/>
              <a:t>Balletje</a:t>
            </a:r>
            <a:r>
              <a:rPr lang="en" dirty="0"/>
              <a:t> </a:t>
            </a:r>
            <a:r>
              <a:rPr lang="en" dirty="0" err="1"/>
              <a:t>balletje</a:t>
            </a:r>
            <a:r>
              <a:rPr lang="en" dirty="0"/>
              <a:t>' </a:t>
            </a:r>
            <a:r>
              <a:rPr lang="en" dirty="0" err="1"/>
              <a:t>Parijs</a:t>
            </a:r>
            <a:r>
              <a:rPr lang="en" dirty="0"/>
              <a:t> on </a:t>
            </a:r>
            <a:r>
              <a:rPr lang="en" dirty="0" err="1"/>
              <a:t>flickr</a:t>
            </a:r>
            <a:r>
              <a:rPr lang="en" dirty="0"/>
              <a:t> </a:t>
            </a:r>
            <a:r>
              <a:rPr lang="en" u="sng" dirty="0">
                <a:solidFill>
                  <a:schemeClr val="hlink"/>
                </a:solidFill>
                <a:hlinkClick r:id="rId3"/>
              </a:rPr>
              <a:t>https://flic.kr/p/Qkpvf9</a:t>
            </a:r>
            <a:r>
              <a:rPr lang="en" dirty="0"/>
              <a:t> CC-BY 2.0</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96fe715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96fe715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David</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 cycle as it relates to infrastructure – Elsevier. Add to this funding, teaching, data, preservation, other stakeholder needs and perspectives - what was missing</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http://</a:t>
            </a:r>
            <a:r>
              <a:rPr lang="en" sz="1200" dirty="0" err="1">
                <a:solidFill>
                  <a:schemeClr val="dk1"/>
                </a:solidFill>
              </a:rPr>
              <a:t>knowledgegap.org</a:t>
            </a:r>
            <a:r>
              <a:rPr lang="en" sz="1200" dirty="0">
                <a:solidFill>
                  <a:schemeClr val="dk1"/>
                </a:solidFill>
              </a:rPr>
              <a:t>/</a:t>
            </a:r>
            <a:r>
              <a:rPr lang="en" sz="1200" dirty="0" err="1">
                <a:solidFill>
                  <a:schemeClr val="dk1"/>
                </a:solidFill>
              </a:rPr>
              <a:t>index.php</a:t>
            </a:r>
            <a:r>
              <a:rPr lang="en" sz="1200" dirty="0">
                <a:solidFill>
                  <a:schemeClr val="dk1"/>
                </a:solidFill>
              </a:rPr>
              <a:t>/sub-projects/rent-seeking-and-financialization-of-the-academic-publishing-industry/preliminary-findings/</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the diagram shows the vertical integration resulting from Elsevier’s acquisitions. Elsevier has acquired and launched products that extend its influence and its ownership of the infrastructure to all stages of the academic knowledge production process.</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622e2774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622e2774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David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Towards end of the presentation when we are restating the point?</a:t>
            </a:r>
            <a:endParaRPr>
              <a:solidFill>
                <a:schemeClr val="dk1"/>
              </a:solidFill>
            </a:endParaRPr>
          </a:p>
          <a:p>
            <a:pPr marL="0" lvl="0" indent="0" algn="l" rtl="0">
              <a:spcBef>
                <a:spcPts val="0"/>
              </a:spcBef>
              <a:spcAft>
                <a:spcPts val="0"/>
              </a:spcAft>
              <a:buNone/>
            </a:pPr>
            <a:r>
              <a:rPr lang="en" u="sng">
                <a:solidFill>
                  <a:schemeClr val="hlink"/>
                </a:solidFill>
                <a:hlinkClick r:id="rId3"/>
              </a:rPr>
              <a:t>https://www.slideshare.net/DuraSpace/51718-the-25-commitment-investing-in-open-presentation-slides</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622e2774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622e2774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David</a:t>
            </a:r>
            <a:endParaRPr/>
          </a:p>
          <a:p>
            <a:pPr marL="0" lvl="0" indent="0" algn="l" rtl="0">
              <a:lnSpc>
                <a:spcPct val="115000"/>
              </a:lnSpc>
              <a:spcBef>
                <a:spcPts val="0"/>
              </a:spcBef>
              <a:spcAft>
                <a:spcPts val="0"/>
              </a:spcAft>
              <a:buNone/>
            </a:pPr>
            <a:r>
              <a:rPr lang="en"/>
              <a:t>Towards end of the presentation when we are restating the poiint?</a:t>
            </a:r>
            <a:endParaRPr/>
          </a:p>
          <a:p>
            <a:pPr marL="0" lvl="0" indent="0" algn="l" rtl="0">
              <a:lnSpc>
                <a:spcPct val="115000"/>
              </a:lnSpc>
              <a:spcBef>
                <a:spcPts val="0"/>
              </a:spcBef>
              <a:spcAft>
                <a:spcPts val="0"/>
              </a:spcAft>
              <a:buClr>
                <a:schemeClr val="dk1"/>
              </a:buClr>
              <a:buSzPts val="1100"/>
              <a:buFont typeface="Arial"/>
              <a:buNone/>
            </a:pPr>
            <a:r>
              <a:rPr lang="en" sz="1200" i="1" u="sng">
                <a:solidFill>
                  <a:schemeClr val="hlink"/>
                </a:solidFill>
                <a:hlinkClick r:id="rId3"/>
              </a:rPr>
              <a:t>https://twitter.com/rschon/status/1068162500707971072</a:t>
            </a:r>
            <a:endParaRPr sz="1200" i="1" u="sng">
              <a:solidFill>
                <a:schemeClr val="hlink"/>
              </a:solidFill>
              <a:hlinkClick r:id="rId3"/>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rPr>
              <a:t>Elsevier interview</a:t>
            </a:r>
            <a:endParaRPr sz="1200" i="1">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5C3D-0352-9D4E-BD79-78C4527E056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988FBA9-F46B-AB4B-8E83-B3721CF294E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F6474CB-427D-E143-A448-B1FE5F6029C9}"/>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5" name="Footer Placeholder 4">
            <a:extLst>
              <a:ext uri="{FF2B5EF4-FFF2-40B4-BE49-F238E27FC236}">
                <a16:creationId xmlns:a16="http://schemas.microsoft.com/office/drawing/2014/main" id="{A2EC5542-8B5D-C942-8583-FDAC324B0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163A4-77AB-E04C-92DE-4498082A392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01309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24EB-D5A4-9743-9450-45FD68DCFE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5FEB67-B68C-8A41-8541-BDA69EE78D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6FE0A-A037-674C-B2CE-938E523CA6DE}"/>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5" name="Footer Placeholder 4">
            <a:extLst>
              <a:ext uri="{FF2B5EF4-FFF2-40B4-BE49-F238E27FC236}">
                <a16:creationId xmlns:a16="http://schemas.microsoft.com/office/drawing/2014/main" id="{7D3E3B98-0AF7-CB49-8E1B-A10ACBAB0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E4831-602F-A045-9650-19A7E697E0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5565512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47D19F-57E9-0249-929E-CB2F792AE46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39428-139C-544B-8776-84055A4A800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CDD94-5FE3-B840-A2EC-F6172DCFD78F}"/>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5" name="Footer Placeholder 4">
            <a:extLst>
              <a:ext uri="{FF2B5EF4-FFF2-40B4-BE49-F238E27FC236}">
                <a16:creationId xmlns:a16="http://schemas.microsoft.com/office/drawing/2014/main" id="{D946DE49-346D-474B-8786-60B1E1388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F0ADB-3732-5F44-B437-17244CE7072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121598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6253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7069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1372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00672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72332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3039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8109-A4B4-E446-A668-4068DB187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C2BAA-51EF-4349-8276-6A3562A88A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44210-2106-9040-BDEB-12497E1D7444}"/>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5" name="Footer Placeholder 4">
            <a:extLst>
              <a:ext uri="{FF2B5EF4-FFF2-40B4-BE49-F238E27FC236}">
                <a16:creationId xmlns:a16="http://schemas.microsoft.com/office/drawing/2014/main" id="{6FDFF989-90A0-3749-9D29-C6CBD00C2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60F7C-9F58-4C4A-BF0E-8A73FFC7A1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5289626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DB2B-EB4C-194B-8EDB-21E720F4012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A189FDF-F87A-D646-AEAB-D7456EFC57E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545572-4DD8-5E4A-9FFC-D8808FF52F75}"/>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5" name="Footer Placeholder 4">
            <a:extLst>
              <a:ext uri="{FF2B5EF4-FFF2-40B4-BE49-F238E27FC236}">
                <a16:creationId xmlns:a16="http://schemas.microsoft.com/office/drawing/2014/main" id="{93749837-5498-B942-B305-12CC849DF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214AF-31F7-DE48-9771-0DE7FDA186C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3149442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FC7F-3DEB-5D4F-91CE-ECAA21F245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C3C1E-91E2-DE43-8B56-ED469F120860}"/>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4969D2-DAB1-C741-8635-5DD0B033419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32657-1269-E74A-A701-3284071A8467}"/>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6" name="Footer Placeholder 5">
            <a:extLst>
              <a:ext uri="{FF2B5EF4-FFF2-40B4-BE49-F238E27FC236}">
                <a16:creationId xmlns:a16="http://schemas.microsoft.com/office/drawing/2014/main" id="{070D6A66-41CA-224F-BBC8-29A035BC6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78C09-BCAB-E746-9F08-EE1BD26ED9D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8470069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A719-7114-2B45-BD4A-A31F8891BD7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05AB47-6D59-924A-B6A3-3FC1BA6B2E6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BCF78BA-18AF-BA42-9EA6-6FEB7230A171}"/>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B29B86-1BEE-8D4E-BDCD-A4B9F54CCB4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4B210AE-4AEA-1C40-985B-967BD4CF5C9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4DB58-B083-DC48-8387-B6553B734920}"/>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8" name="Footer Placeholder 7">
            <a:extLst>
              <a:ext uri="{FF2B5EF4-FFF2-40B4-BE49-F238E27FC236}">
                <a16:creationId xmlns:a16="http://schemas.microsoft.com/office/drawing/2014/main" id="{B3A500E0-188D-3744-9077-BFEB384CA1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D7097-986E-C549-B5E6-7509F1C5CD8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3870903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59B2-B1CA-A144-BED8-CF783A6D0C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96FF48-211B-7E4F-92B6-42499094E152}"/>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4" name="Footer Placeholder 3">
            <a:extLst>
              <a:ext uri="{FF2B5EF4-FFF2-40B4-BE49-F238E27FC236}">
                <a16:creationId xmlns:a16="http://schemas.microsoft.com/office/drawing/2014/main" id="{2705A564-F5D9-044A-9DAF-BD87384BA5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1C1442-3031-2146-8C92-FB95A02C50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53005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1395E5-EF6A-6744-850E-58CF395E4D42}"/>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3" name="Footer Placeholder 2">
            <a:extLst>
              <a:ext uri="{FF2B5EF4-FFF2-40B4-BE49-F238E27FC236}">
                <a16:creationId xmlns:a16="http://schemas.microsoft.com/office/drawing/2014/main" id="{E9B1646D-7CEA-8A4C-9F35-5DABA8B75D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4F1C23-0855-CC49-BD43-A4A5A35ABBC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7870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4BF8-4B90-834A-B79D-B664CE577FF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545F4C4-796B-734B-B6C5-82263859974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DE01F7-2EFB-684A-A571-4762F585B2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E832F79-7F01-7847-A987-F0D747FF299E}"/>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6" name="Footer Placeholder 5">
            <a:extLst>
              <a:ext uri="{FF2B5EF4-FFF2-40B4-BE49-F238E27FC236}">
                <a16:creationId xmlns:a16="http://schemas.microsoft.com/office/drawing/2014/main" id="{BE5DBB35-CBBB-154A-A634-75C54A76E5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103E8-D68E-4147-8789-1500699A54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654512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8FC2-4674-6F45-8771-3F3A8D9216A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6B9B9-271A-5044-A7C9-9A4496C262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3479412-796E-0F44-9202-879CB1A6554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68BAD53-0BCE-2A4F-BEB9-29FCCF2626F6}"/>
              </a:ext>
            </a:extLst>
          </p:cNvPr>
          <p:cNvSpPr>
            <a:spLocks noGrp="1"/>
          </p:cNvSpPr>
          <p:nvPr>
            <p:ph type="dt" sz="half" idx="10"/>
          </p:nvPr>
        </p:nvSpPr>
        <p:spPr/>
        <p:txBody>
          <a:bodyPr/>
          <a:lstStyle/>
          <a:p>
            <a:fld id="{1CC06EDD-1375-BB40-8BE6-C85BCEF3F0D2}" type="datetimeFigureOut">
              <a:rPr lang="en-US" smtClean="0"/>
              <a:t>12/10/18</a:t>
            </a:fld>
            <a:endParaRPr lang="en-US"/>
          </a:p>
        </p:txBody>
      </p:sp>
      <p:sp>
        <p:nvSpPr>
          <p:cNvPr id="6" name="Footer Placeholder 5">
            <a:extLst>
              <a:ext uri="{FF2B5EF4-FFF2-40B4-BE49-F238E27FC236}">
                <a16:creationId xmlns:a16="http://schemas.microsoft.com/office/drawing/2014/main" id="{CF336B8A-4B6E-E845-8D32-01FCB07309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BBF398-C333-4B41-A5BE-7D1B8229F85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9288570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666E5-A12A-2F48-BCB4-2BDF0C10B15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83907-8FA4-3243-B3E5-BFB0029EB0F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3D653D-1E35-4F42-90A4-3F78820B172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CC06EDD-1375-BB40-8BE6-C85BCEF3F0D2}" type="datetimeFigureOut">
              <a:rPr lang="en-US" smtClean="0"/>
              <a:t>12/10/18</a:t>
            </a:fld>
            <a:endParaRPr lang="en-US"/>
          </a:p>
        </p:txBody>
      </p:sp>
      <p:sp>
        <p:nvSpPr>
          <p:cNvPr id="5" name="Footer Placeholder 4">
            <a:extLst>
              <a:ext uri="{FF2B5EF4-FFF2-40B4-BE49-F238E27FC236}">
                <a16:creationId xmlns:a16="http://schemas.microsoft.com/office/drawing/2014/main" id="{5BFFF829-38EC-4247-80C9-E3A9D523CC2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2C60A3-3C97-6348-A52C-6A4701E4CD5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4566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plan.ucsd.edu/report/mission-vision-values/"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hyperlink" Target="https://crln.acrl.org/index.php/crlnews/article/view/16966/18702" TargetMode="External"/><Relationship Id="rId3" Type="http://schemas.openxmlformats.org/officeDocument/2006/relationships/hyperlink" Target="http://knowledgegap.org/index.php/sub-projects/rent-seeking-and-financialization-of-the-academic-publishing-industry/preliminary-findings/" TargetMode="External"/><Relationship Id="rId7" Type="http://schemas.openxmlformats.org/officeDocument/2006/relationships/hyperlink" Target="https://www.oclc.org/research/publications/2017/oclcresearch-defining-rim.html" TargetMode="External"/><Relationship Id="rId12" Type="http://schemas.openxmlformats.org/officeDocument/2006/relationships/hyperlink" Target="https://docs.google.com/spreadsheets/d/1h0Aq6NYIeVnLDw33vx1SGnv1jbE2B7widbHhU7tpiUw/edit#gid=2141288902"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doi.org/10.6084/m9.figshare.7416278.v1" TargetMode="External"/><Relationship Id="rId11" Type="http://schemas.openxmlformats.org/officeDocument/2006/relationships/hyperlink" Target="https://scholarlykitchen.sspnet.org/2018/01/02/workflow-lock-taxonomy/" TargetMode="External"/><Relationship Id="rId5" Type="http://schemas.openxmlformats.org/officeDocument/2006/relationships/hyperlink" Target="https://elpub.episciences.org/4618/pdf" TargetMode="External"/><Relationship Id="rId10" Type="http://schemas.openxmlformats.org/officeDocument/2006/relationships/hyperlink" Target="https://sr.ithaka.org/publications/big-deal-research-infrastructure/" TargetMode="External"/><Relationship Id="rId4" Type="http://schemas.openxmlformats.org/officeDocument/2006/relationships/hyperlink" Target="https://elpub.episciences.org/4619" TargetMode="External"/><Relationship Id="rId9" Type="http://schemas.openxmlformats.org/officeDocument/2006/relationships/hyperlink" Target="https://jlsc-pub.org/articles/abstract/10.7710/2162-3309.226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flic.kr/p/rmj863" TargetMode="Externa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2CECB"/>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65909" y="115268"/>
            <a:ext cx="8625939" cy="2321242"/>
          </a:xfrm>
          <a:prstGeom prst="rect">
            <a:avLst/>
          </a:prstGeom>
          <a:solidFill>
            <a:srgbClr val="FFC002"/>
          </a:solidFill>
          <a:ln w="50800">
            <a:solidFill>
              <a:schemeClr val="tx1"/>
            </a:solidFill>
          </a:ln>
        </p:spPr>
        <p:txBody>
          <a:bodyPr spcFirstLastPara="1" wrap="square" lIns="91425" tIns="91425" rIns="91425" bIns="91425" anchor="ctr" anchorCtr="0">
            <a:noAutofit/>
          </a:bodyPr>
          <a:lstStyle/>
          <a:p>
            <a:pPr>
              <a:spcBef>
                <a:spcPts val="0"/>
              </a:spcBef>
            </a:pPr>
            <a:r>
              <a:rPr lang="en-US" sz="3600" dirty="0"/>
              <a:t> Towards Interoperable and Equitable Scholarly Communications Ecosystems: Values-based Questions </a:t>
            </a:r>
            <a:br>
              <a:rPr lang="en-US" sz="3600" dirty="0"/>
            </a:br>
            <a:r>
              <a:rPr lang="en-US" sz="3600" dirty="0"/>
              <a:t>to Ask Infrastructure Providers</a:t>
            </a:r>
            <a:endParaRPr sz="3600" dirty="0"/>
          </a:p>
        </p:txBody>
      </p:sp>
      <p:sp>
        <p:nvSpPr>
          <p:cNvPr id="55" name="Google Shape;55;p13"/>
          <p:cNvSpPr txBox="1">
            <a:spLocks noGrp="1"/>
          </p:cNvSpPr>
          <p:nvPr>
            <p:ph type="subTitle" idx="1"/>
          </p:nvPr>
        </p:nvSpPr>
        <p:spPr>
          <a:xfrm>
            <a:off x="503602" y="2627962"/>
            <a:ext cx="5398434" cy="2400270"/>
          </a:xfrm>
          <a:prstGeom prst="rect">
            <a:avLst/>
          </a:prstGeom>
          <a:solidFill>
            <a:srgbClr val="4472C4"/>
          </a:solidFill>
          <a:ln w="50800">
            <a:solidFill>
              <a:schemeClr val="tx1"/>
            </a:solid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bg2"/>
                </a:solidFill>
              </a:rPr>
              <a:t>Allegra Swift, Scholarly Communications Librarian</a:t>
            </a:r>
            <a:endParaRPr dirty="0">
              <a:solidFill>
                <a:schemeClr val="bg2"/>
              </a:solidFill>
            </a:endParaRPr>
          </a:p>
          <a:p>
            <a:pPr lvl="0" algn="l">
              <a:lnSpc>
                <a:spcPct val="115000"/>
              </a:lnSpc>
              <a:spcBef>
                <a:spcPts val="0"/>
              </a:spcBef>
              <a:buClr>
                <a:schemeClr val="dk1"/>
              </a:buClr>
              <a:buSzPts val="1100"/>
            </a:pPr>
            <a:r>
              <a:rPr lang="en" dirty="0">
                <a:solidFill>
                  <a:schemeClr val="bg2"/>
                </a:solidFill>
              </a:rPr>
              <a:t>David Minor, Director, Research Data Curation Program</a:t>
            </a:r>
          </a:p>
          <a:p>
            <a:pPr lvl="0" algn="l" rtl="0">
              <a:lnSpc>
                <a:spcPct val="115000"/>
              </a:lnSpc>
              <a:spcBef>
                <a:spcPts val="0"/>
              </a:spcBef>
              <a:spcAft>
                <a:spcPts val="0"/>
              </a:spcAft>
              <a:buClr>
                <a:schemeClr val="dk1"/>
              </a:buClr>
              <a:buSzPts val="1100"/>
            </a:pPr>
            <a:r>
              <a:rPr lang="en" dirty="0">
                <a:solidFill>
                  <a:schemeClr val="bg2"/>
                </a:solidFill>
              </a:rPr>
              <a:t>UC San Diego Library</a:t>
            </a:r>
          </a:p>
          <a:p>
            <a:pPr marL="285750" lvl="0" indent="-285750" algn="r" rtl="0">
              <a:lnSpc>
                <a:spcPct val="115000"/>
              </a:lnSpc>
              <a:spcBef>
                <a:spcPts val="0"/>
              </a:spcBef>
              <a:spcAft>
                <a:spcPts val="0"/>
              </a:spcAft>
              <a:buClr>
                <a:schemeClr val="dk1"/>
              </a:buClr>
              <a:buSzPts val="1100"/>
              <a:buFontTx/>
              <a:buChar char="-"/>
            </a:pPr>
            <a:endParaRPr sz="1400" dirty="0">
              <a:solidFill>
                <a:schemeClr val="bg2"/>
              </a:solidFill>
            </a:endParaRPr>
          </a:p>
          <a:p>
            <a:pPr marL="0" lvl="0" indent="0" algn="ctr" rtl="0">
              <a:spcBef>
                <a:spcPts val="0"/>
              </a:spcBef>
              <a:spcAft>
                <a:spcPts val="0"/>
              </a:spcAft>
              <a:buNone/>
            </a:pPr>
            <a:endParaRPr dirty="0">
              <a:solidFill>
                <a:schemeClr val="bg2"/>
              </a:solidFill>
            </a:endParaRPr>
          </a:p>
        </p:txBody>
      </p:sp>
      <p:sp>
        <p:nvSpPr>
          <p:cNvPr id="56" name="Google Shape;56;p13"/>
          <p:cNvSpPr txBox="1"/>
          <p:nvPr/>
        </p:nvSpPr>
        <p:spPr>
          <a:xfrm>
            <a:off x="6548790" y="2920347"/>
            <a:ext cx="1870056" cy="776141"/>
          </a:xfrm>
          <a:prstGeom prst="rect">
            <a:avLst/>
          </a:prstGeom>
          <a:solidFill>
            <a:srgbClr val="D2CECB"/>
          </a:solidFill>
          <a:ln w="4445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a:t>
            </a:r>
            <a:r>
              <a:rPr lang="en" dirty="0" err="1"/>
              <a:t>UCSDScholCom</a:t>
            </a:r>
            <a:endParaRPr dirty="0"/>
          </a:p>
          <a:p>
            <a:r>
              <a:rPr lang="en" dirty="0"/>
              <a:t>@</a:t>
            </a:r>
            <a:r>
              <a:rPr lang="en" dirty="0" err="1"/>
              <a:t>cni_org</a:t>
            </a:r>
            <a:r>
              <a:rPr lang="en" dirty="0"/>
              <a:t> #cni18f</a:t>
            </a:r>
            <a:br>
              <a:rPr lang="en" dirty="0"/>
            </a:br>
            <a:endParaRPr lang="en-US" dirty="0"/>
          </a:p>
          <a:p>
            <a:pPr marL="0" lvl="0" indent="0" algn="l" rtl="0">
              <a:spcBef>
                <a:spcPts val="0"/>
              </a:spcBef>
              <a:spcAft>
                <a:spcPts val="0"/>
              </a:spcAft>
              <a:buNone/>
            </a:pPr>
            <a:endParaRPr dirty="0"/>
          </a:p>
        </p:txBody>
      </p:sp>
      <p:pic>
        <p:nvPicPr>
          <p:cNvPr id="7" name="Picture 6" descr="A picture containing building, clock, sky, ceiling&#13;&#10;&#13;&#10;Description automatically generated">
            <a:extLst>
              <a:ext uri="{FF2B5EF4-FFF2-40B4-BE49-F238E27FC236}">
                <a16:creationId xmlns:a16="http://schemas.microsoft.com/office/drawing/2014/main" id="{AD97C70F-A141-2A47-B6DC-C00FEC2D35E1}"/>
              </a:ext>
            </a:extLst>
          </p:cNvPr>
          <p:cNvPicPr>
            <a:picLocks noChangeAspect="1"/>
          </p:cNvPicPr>
          <p:nvPr/>
        </p:nvPicPr>
        <p:blipFill>
          <a:blip r:embed="rId3"/>
          <a:stretch>
            <a:fillRect/>
          </a:stretch>
        </p:blipFill>
        <p:spPr>
          <a:xfrm>
            <a:off x="747595" y="3698143"/>
            <a:ext cx="4910447" cy="1266782"/>
          </a:xfrm>
          <a:prstGeom prst="rect">
            <a:avLst/>
          </a:prstGeom>
          <a:effectLst>
            <a:softEdge rad="165100"/>
          </a:effectLst>
        </p:spPr>
      </p:pic>
      <p:sp>
        <p:nvSpPr>
          <p:cNvPr id="10" name="Google Shape;56;p13">
            <a:extLst>
              <a:ext uri="{FF2B5EF4-FFF2-40B4-BE49-F238E27FC236}">
                <a16:creationId xmlns:a16="http://schemas.microsoft.com/office/drawing/2014/main" id="{415EBF8E-F42C-9D49-A5F2-4B787A933E0A}"/>
              </a:ext>
            </a:extLst>
          </p:cNvPr>
          <p:cNvSpPr txBox="1"/>
          <p:nvPr/>
        </p:nvSpPr>
        <p:spPr>
          <a:xfrm>
            <a:off x="6448926" y="4255128"/>
            <a:ext cx="2289926" cy="773104"/>
          </a:xfrm>
          <a:prstGeom prst="rect">
            <a:avLst/>
          </a:prstGeom>
          <a:solidFill>
            <a:srgbClr val="D2CECB"/>
          </a:solidFill>
          <a:ln w="44450">
            <a:solidFill>
              <a:schemeClr val="tx1"/>
            </a:solidFill>
          </a:ln>
        </p:spPr>
        <p:txBody>
          <a:bodyPr spcFirstLastPara="1" wrap="square" lIns="91425" tIns="91425" rIns="91425" bIns="91425" anchor="t" anchorCtr="0">
            <a:noAutofit/>
          </a:bodyPr>
          <a:lstStyle/>
          <a:p>
            <a:pPr lvl="0" algn="r"/>
            <a:r>
              <a:rPr lang="en-US" sz="1400" dirty="0"/>
              <a:t>© 2018-12-10 Swift &amp; Minor</a:t>
            </a:r>
          </a:p>
          <a:p>
            <a:pPr lvl="0" algn="r"/>
            <a:r>
              <a:rPr lang="en-US" sz="1400" dirty="0"/>
              <a:t>CC-BY 4.0 except where otherwise credited</a:t>
            </a:r>
            <a:br>
              <a:rPr lang="en" sz="1400" dirty="0"/>
            </a:br>
            <a:endParaRPr lang="en-US" sz="1400" dirty="0"/>
          </a:p>
          <a:p>
            <a:pPr marL="0" lvl="0" indent="0" algn="r" rtl="0">
              <a:spcBef>
                <a:spcPts val="0"/>
              </a:spcBef>
              <a:spcAft>
                <a:spcPts val="0"/>
              </a:spcAft>
              <a:buNone/>
            </a:pPr>
            <a:endParaRPr sz="1400" dirty="0"/>
          </a:p>
        </p:txBody>
      </p:sp>
    </p:spTree>
    <p:extLst>
      <p:ext uri="{BB962C8B-B14F-4D97-AF65-F5344CB8AC3E}">
        <p14:creationId xmlns:p14="http://schemas.microsoft.com/office/powerpoint/2010/main" val="3225987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5059971" y="1337969"/>
            <a:ext cx="3483937" cy="2681581"/>
          </a:xfrm>
          <a:prstGeom prst="rect">
            <a:avLst/>
          </a:prstGeom>
        </p:spPr>
        <p:txBody>
          <a:bodyPr spcFirstLastPara="1" vert="horz" lIns="91440" tIns="45720" rIns="91440" bIns="45720" rtlCol="0" anchor="b" anchorCtr="0">
            <a:noAutofit/>
          </a:bodyPr>
          <a:lstStyle/>
          <a:p>
            <a:pPr marL="0" lvl="0" indent="0" defTabSz="914400">
              <a:spcBef>
                <a:spcPct val="0"/>
              </a:spcBef>
              <a:spcAft>
                <a:spcPts val="0"/>
              </a:spcAft>
            </a:pPr>
            <a:r>
              <a:rPr lang="en-US" sz="3200" dirty="0"/>
              <a:t>Our humble project - how can we begin to address all of these issues in a community?</a:t>
            </a:r>
          </a:p>
        </p:txBody>
      </p:sp>
      <p:sp>
        <p:nvSpPr>
          <p:cNvPr id="111" name="Google Shape;111;p22"/>
          <p:cNvSpPr txBox="1">
            <a:spLocks noGrp="1"/>
          </p:cNvSpPr>
          <p:nvPr>
            <p:ph type="body" idx="1"/>
          </p:nvPr>
        </p:nvSpPr>
        <p:spPr>
          <a:xfrm>
            <a:off x="2883918" y="4553146"/>
            <a:ext cx="3695991" cy="292231"/>
          </a:xfrm>
          <a:prstGeom prst="rect">
            <a:avLst/>
          </a:prstGeom>
          <a:solidFill>
            <a:srgbClr val="FFC002"/>
          </a:solidFill>
          <a:ln w="25400">
            <a:solidFill>
              <a:schemeClr val="bg1"/>
            </a:solidFill>
          </a:ln>
        </p:spPr>
        <p:txBody>
          <a:bodyPr spcFirstLastPara="1" vert="horz" lIns="91440" tIns="0" rIns="91440" bIns="0" rtlCol="0" anchor="ctr" anchorCtr="0">
            <a:noAutofit/>
          </a:bodyPr>
          <a:lstStyle/>
          <a:p>
            <a:pPr marL="0" lvl="0" indent="0" defTabSz="914400">
              <a:spcBef>
                <a:spcPts val="1000"/>
              </a:spcBef>
              <a:spcAft>
                <a:spcPts val="1600"/>
              </a:spcAft>
              <a:buNone/>
            </a:pPr>
            <a:r>
              <a:rPr lang="en-US" sz="1050" dirty="0">
                <a:solidFill>
                  <a:schemeClr val="bg1"/>
                </a:solidFill>
              </a:rPr>
              <a:t>Barn raising / Construction </a:t>
            </a:r>
            <a:r>
              <a:rPr lang="en-US" sz="1050" dirty="0" err="1">
                <a:solidFill>
                  <a:schemeClr val="bg1"/>
                </a:solidFill>
              </a:rPr>
              <a:t>d'une</a:t>
            </a:r>
            <a:r>
              <a:rPr lang="en-US" sz="1050" dirty="0">
                <a:solidFill>
                  <a:schemeClr val="bg1"/>
                </a:solidFill>
              </a:rPr>
              <a:t> grange https://</a:t>
            </a:r>
            <a:r>
              <a:rPr lang="en-US" sz="1050" dirty="0" err="1">
                <a:solidFill>
                  <a:schemeClr val="bg1"/>
                </a:solidFill>
              </a:rPr>
              <a:t>flic.kr</a:t>
            </a:r>
            <a:r>
              <a:rPr lang="en-US" sz="1050" dirty="0">
                <a:solidFill>
                  <a:schemeClr val="bg1"/>
                </a:solidFill>
              </a:rPr>
              <a:t>/p/g937bF</a:t>
            </a:r>
          </a:p>
        </p:txBody>
      </p:sp>
      <p:pic>
        <p:nvPicPr>
          <p:cNvPr id="112" name="Google Shape;112;p22" descr="A group of people standing in front of a building&#13;&#10;&#13;&#10;Description automatically generated"/>
          <p:cNvPicPr preferRelativeResize="0"/>
          <p:nvPr/>
        </p:nvPicPr>
        <p:blipFill rotWithShape="1">
          <a:blip r:embed="rId3"/>
          <a:srcRect t="346" r="-2" b="13986"/>
          <a:stretch/>
        </p:blipFill>
        <p:spPr>
          <a:xfrm>
            <a:off x="20" y="10"/>
            <a:ext cx="4518095" cy="51434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w="63500">
            <a:solidFill>
              <a:schemeClr val="bg1"/>
            </a:solidFill>
          </a:ln>
        </p:spPr>
      </p:pic>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7D7D"/>
        </a:solidFill>
        <a:effectLst/>
      </p:bgPr>
    </p:bg>
    <p:spTree>
      <p:nvGrpSpPr>
        <p:cNvPr id="1" name="Shape 116"/>
        <p:cNvGrpSpPr/>
        <p:nvPr/>
      </p:nvGrpSpPr>
      <p:grpSpPr>
        <a:xfrm>
          <a:off x="0" y="0"/>
          <a:ext cx="0" cy="0"/>
          <a:chOff x="0" y="0"/>
          <a:chExt cx="0" cy="0"/>
        </a:xfrm>
      </p:grpSpPr>
      <p:sp>
        <p:nvSpPr>
          <p:cNvPr id="24" name="Oval 23">
            <a:extLst>
              <a:ext uri="{FF2B5EF4-FFF2-40B4-BE49-F238E27FC236}">
                <a16:creationId xmlns:a16="http://schemas.microsoft.com/office/drawing/2014/main" id="{9EF52011-C428-504A-8EBF-54E60E724813}"/>
              </a:ext>
            </a:extLst>
          </p:cNvPr>
          <p:cNvSpPr/>
          <p:nvPr/>
        </p:nvSpPr>
        <p:spPr>
          <a:xfrm>
            <a:off x="2254250" y="254000"/>
            <a:ext cx="4635500" cy="4635500"/>
          </a:xfrm>
          <a:prstGeom prst="ellipse">
            <a:avLst/>
          </a:prstGeom>
          <a:solidFill>
            <a:srgbClr val="4472C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mj-lt"/>
              </a:rPr>
              <a:t>Elsevier acquisition of </a:t>
            </a:r>
            <a:r>
              <a:rPr lang="en-US" sz="4400" dirty="0" err="1">
                <a:solidFill>
                  <a:schemeClr val="bg1"/>
                </a:solidFill>
                <a:latin typeface="+mj-lt"/>
              </a:rPr>
              <a:t>Bepress</a:t>
            </a:r>
            <a:endParaRPr lang="en-US" sz="4400" dirty="0">
              <a:solidFill>
                <a:schemeClr val="bg1"/>
              </a:solidFill>
              <a:latin typeface="+mj-lt"/>
            </a:endParaRPr>
          </a:p>
        </p:txBody>
      </p:sp>
      <p:sp>
        <p:nvSpPr>
          <p:cNvPr id="22" name="Oval 21">
            <a:extLst>
              <a:ext uri="{FF2B5EF4-FFF2-40B4-BE49-F238E27FC236}">
                <a16:creationId xmlns:a16="http://schemas.microsoft.com/office/drawing/2014/main" id="{5608FFB4-0496-6240-9C61-82D0BC981C1B}"/>
              </a:ext>
            </a:extLst>
          </p:cNvPr>
          <p:cNvSpPr/>
          <p:nvPr/>
        </p:nvSpPr>
        <p:spPr>
          <a:xfrm>
            <a:off x="2311400" y="254000"/>
            <a:ext cx="4635500" cy="4635500"/>
          </a:xfrm>
          <a:prstGeom prst="ellipse">
            <a:avLst/>
          </a:prstGeom>
          <a:solidFill>
            <a:srgbClr val="FFC002"/>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FSCI’17:</a:t>
            </a:r>
            <a:br>
              <a:rPr lang="en-US" sz="2400" dirty="0">
                <a:solidFill>
                  <a:schemeClr val="tx1"/>
                </a:solidFill>
              </a:rPr>
            </a:br>
            <a:br>
              <a:rPr lang="en-US" sz="2400" dirty="0">
                <a:solidFill>
                  <a:schemeClr val="tx1"/>
                </a:solidFill>
              </a:rPr>
            </a:br>
            <a:r>
              <a:rPr lang="en-US" sz="2400" dirty="0">
                <a:solidFill>
                  <a:schemeClr val="tx1"/>
                </a:solidFill>
              </a:rPr>
              <a:t>Building an Open and Information-Rich Institution</a:t>
            </a:r>
            <a:br>
              <a:rPr lang="en-US" sz="2400" dirty="0">
                <a:solidFill>
                  <a:schemeClr val="tx1"/>
                </a:solidFill>
              </a:rPr>
            </a:br>
            <a:endParaRPr lang="en-US" sz="2400" dirty="0">
              <a:solidFill>
                <a:schemeClr val="tx1"/>
              </a:solidFill>
            </a:endParaRPr>
          </a:p>
          <a:p>
            <a:pPr algn="ctr"/>
            <a:r>
              <a:rPr lang="en-US" sz="2400" dirty="0">
                <a:solidFill>
                  <a:schemeClr val="tx1"/>
                </a:solidFill>
              </a:rPr>
              <a:t>- Sarah Shreeves and Danny Kingsley</a:t>
            </a:r>
          </a:p>
        </p:txBody>
      </p:sp>
      <p:grpSp>
        <p:nvGrpSpPr>
          <p:cNvPr id="2" name="Group 1">
            <a:extLst>
              <a:ext uri="{FF2B5EF4-FFF2-40B4-BE49-F238E27FC236}">
                <a16:creationId xmlns:a16="http://schemas.microsoft.com/office/drawing/2014/main" id="{91FCB721-4F5E-C042-A325-A936DA676C8D}"/>
              </a:ext>
            </a:extLst>
          </p:cNvPr>
          <p:cNvGrpSpPr/>
          <p:nvPr/>
        </p:nvGrpSpPr>
        <p:grpSpPr>
          <a:xfrm>
            <a:off x="5320604" y="0"/>
            <a:ext cx="3723707" cy="1531402"/>
            <a:chOff x="346489" y="3267114"/>
            <a:chExt cx="3723707" cy="1531402"/>
          </a:xfrm>
        </p:grpSpPr>
        <p:pic>
          <p:nvPicPr>
            <p:cNvPr id="25" name="Graphic 24" descr="Surprised Face with Solid Fill">
              <a:extLst>
                <a:ext uri="{FF2B5EF4-FFF2-40B4-BE49-F238E27FC236}">
                  <a16:creationId xmlns:a16="http://schemas.microsoft.com/office/drawing/2014/main" id="{6C964575-609E-1944-A2AA-444943023D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851" y="3267114"/>
              <a:ext cx="1128648" cy="1128648"/>
            </a:xfrm>
            <a:prstGeom prst="rect">
              <a:avLst/>
            </a:prstGeom>
          </p:spPr>
        </p:pic>
        <p:sp>
          <p:nvSpPr>
            <p:cNvPr id="26" name="TextBox 25">
              <a:extLst>
                <a:ext uri="{FF2B5EF4-FFF2-40B4-BE49-F238E27FC236}">
                  <a16:creationId xmlns:a16="http://schemas.microsoft.com/office/drawing/2014/main" id="{B6482896-FAED-8245-9FAE-0616DA904075}"/>
                </a:ext>
              </a:extLst>
            </p:cNvPr>
            <p:cNvSpPr txBox="1"/>
            <p:nvPr/>
          </p:nvSpPr>
          <p:spPr>
            <a:xfrm>
              <a:off x="346489" y="4336851"/>
              <a:ext cx="3723707" cy="461665"/>
            </a:xfrm>
            <a:prstGeom prst="rect">
              <a:avLst/>
            </a:prstGeom>
            <a:noFill/>
            <a:ln>
              <a:solidFill>
                <a:schemeClr val="tx1"/>
              </a:solidFill>
            </a:ln>
          </p:spPr>
          <p:txBody>
            <a:bodyPr wrap="square" rtlCol="0">
              <a:spAutoFit/>
            </a:bodyPr>
            <a:lstStyle/>
            <a:p>
              <a:pPr algn="r"/>
              <a:r>
                <a:rPr lang="en-US" sz="2400" b="1" i="1" dirty="0"/>
                <a:t>Happened the same week!</a:t>
              </a:r>
            </a:p>
          </p:txBody>
        </p:sp>
      </p:grpSp>
      <p:sp>
        <p:nvSpPr>
          <p:cNvPr id="28" name="Oval 27">
            <a:extLst>
              <a:ext uri="{FF2B5EF4-FFF2-40B4-BE49-F238E27FC236}">
                <a16:creationId xmlns:a16="http://schemas.microsoft.com/office/drawing/2014/main" id="{7BD3D9FF-6E79-6F49-ADD7-D0D632F9E028}"/>
              </a:ext>
            </a:extLst>
          </p:cNvPr>
          <p:cNvSpPr/>
          <p:nvPr/>
        </p:nvSpPr>
        <p:spPr>
          <a:xfrm>
            <a:off x="2265493" y="254000"/>
            <a:ext cx="4635500" cy="4635500"/>
          </a:xfrm>
          <a:prstGeom prst="ellipse">
            <a:avLst/>
          </a:prstGeom>
          <a:solidFill>
            <a:schemeClr val="accent3">
              <a:lumMod val="40000"/>
              <a:lumOff val="60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2017:</a:t>
            </a:r>
            <a:br>
              <a:rPr lang="en-US" sz="2800" dirty="0">
                <a:solidFill>
                  <a:schemeClr val="tx1"/>
                </a:solidFill>
                <a:latin typeface="+mj-lt"/>
              </a:rPr>
            </a:br>
            <a:r>
              <a:rPr lang="en-US" sz="2800" dirty="0">
                <a:solidFill>
                  <a:schemeClr val="tx1"/>
                </a:solidFill>
                <a:latin typeface="+mj-lt"/>
              </a:rPr>
              <a:t>UC San Diego environmental scan</a:t>
            </a:r>
          </a:p>
        </p:txBody>
      </p:sp>
      <p:sp>
        <p:nvSpPr>
          <p:cNvPr id="29" name="Oval 28">
            <a:extLst>
              <a:ext uri="{FF2B5EF4-FFF2-40B4-BE49-F238E27FC236}">
                <a16:creationId xmlns:a16="http://schemas.microsoft.com/office/drawing/2014/main" id="{84DDC12B-EA04-5E46-8E34-37FB2C451753}"/>
              </a:ext>
            </a:extLst>
          </p:cNvPr>
          <p:cNvSpPr/>
          <p:nvPr/>
        </p:nvSpPr>
        <p:spPr>
          <a:xfrm>
            <a:off x="5219700" y="1618017"/>
            <a:ext cx="3454400" cy="3454400"/>
          </a:xfrm>
          <a:prstGeom prst="ellipse">
            <a:avLst/>
          </a:prstGeom>
          <a:solidFill>
            <a:schemeClr val="accent2">
              <a:lumMod val="75000"/>
            </a:schemeClr>
          </a:solidFill>
          <a:ln w="635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rPr>
              <a:t>FSCI’18:</a:t>
            </a:r>
            <a:br>
              <a:rPr lang="en-US" sz="2400" dirty="0">
                <a:solidFill>
                  <a:schemeClr val="bg1"/>
                </a:solidFill>
                <a:latin typeface="+mj-lt"/>
              </a:rPr>
            </a:br>
            <a:r>
              <a:rPr lang="en-US" sz="2400" dirty="0">
                <a:solidFill>
                  <a:schemeClr val="bg1"/>
                </a:solidFill>
                <a:latin typeface="+mj-lt"/>
              </a:rPr>
              <a:t>Building an Open and Information-Rich Institution</a:t>
            </a:r>
          </a:p>
          <a:p>
            <a:pPr algn="ctr"/>
            <a:endParaRPr lang="en-US" sz="2400" dirty="0">
              <a:solidFill>
                <a:schemeClr val="bg1"/>
              </a:solidFill>
              <a:latin typeface="+mj-lt"/>
            </a:endParaRPr>
          </a:p>
          <a:p>
            <a:pPr algn="ctr"/>
            <a:r>
              <a:rPr lang="en-US" sz="2000" dirty="0">
                <a:solidFill>
                  <a:schemeClr val="bg1"/>
                </a:solidFill>
                <a:latin typeface="+mj-lt"/>
              </a:rPr>
              <a:t>- Allegra Swift and David Minor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1000" fill="hold"/>
                                        <p:tgtEl>
                                          <p:spTgt spid="28"/>
                                        </p:tgtEl>
                                      </p:cBhvr>
                                      <p:by x="50000" y="50000"/>
                                    </p:animScale>
                                  </p:childTnLst>
                                </p:cTn>
                              </p:par>
                              <p:par>
                                <p:cTn id="7" presetID="42" presetClass="path" presetSubtype="0" accel="50000" decel="50000" fill="hold" grpId="0" nodeType="withEffect">
                                  <p:stCondLst>
                                    <p:cond delay="0"/>
                                  </p:stCondLst>
                                  <p:childTnLst>
                                    <p:animMotion origin="layout" path="M 4.72222E-6 0 L -0.35487 0.29753 " pathEditMode="relative" rAng="0" ptsTypes="AA">
                                      <p:cBhvr>
                                        <p:cTn id="8" dur="1000" fill="hold"/>
                                        <p:tgtEl>
                                          <p:spTgt spid="28"/>
                                        </p:tgtEl>
                                        <p:attrNameLst>
                                          <p:attrName>ppt_x</p:attrName>
                                          <p:attrName>ppt_y</p:attrName>
                                        </p:attrNameLst>
                                      </p:cBhvr>
                                      <p:rCtr x="-17743" y="14877"/>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1000" fill="hold"/>
                                        <p:tgtEl>
                                          <p:spTgt spid="22"/>
                                        </p:tgtEl>
                                      </p:cBhvr>
                                      <p:by x="50000" y="50000"/>
                                    </p:animScale>
                                  </p:childTnLst>
                                </p:cTn>
                              </p:par>
                              <p:par>
                                <p:cTn id="17" presetID="42" presetClass="path" presetSubtype="0" accel="50000" decel="50000" fill="hold" grpId="1" nodeType="withEffect">
                                  <p:stCondLst>
                                    <p:cond delay="0"/>
                                  </p:stCondLst>
                                  <p:childTnLst>
                                    <p:animMotion origin="layout" path="M 0 0 L -0.33819 -0.20247 " pathEditMode="relative" rAng="0" ptsTypes="AA">
                                      <p:cBhvr>
                                        <p:cTn id="18" dur="1000" fill="hold"/>
                                        <p:tgtEl>
                                          <p:spTgt spid="22"/>
                                        </p:tgtEl>
                                        <p:attrNameLst>
                                          <p:attrName>ppt_x</p:attrName>
                                          <p:attrName>ppt_y</p:attrName>
                                        </p:attrNameLst>
                                      </p:cBhvr>
                                      <p:rCtr x="-16910" y="-1012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1000" fill="hold"/>
                                        <p:tgtEl>
                                          <p:spTgt spid="24"/>
                                        </p:tgtEl>
                                      </p:cBhvr>
                                      <p:by x="50000" y="50000"/>
                                    </p:animScale>
                                  </p:childTnLst>
                                </p:cTn>
                              </p:par>
                              <p:par>
                                <p:cTn id="27" presetID="42" presetClass="path" presetSubtype="0" accel="50000" decel="50000" fill="hold" grpId="1" nodeType="withEffect">
                                  <p:stCondLst>
                                    <p:cond delay="0"/>
                                  </p:stCondLst>
                                  <p:childTnLst>
                                    <p:animMotion origin="layout" path="M 0 0 L -0.06042 -0.23827 " pathEditMode="relative" rAng="0" ptsTypes="AA">
                                      <p:cBhvr>
                                        <p:cTn id="28" dur="1000" fill="hold"/>
                                        <p:tgtEl>
                                          <p:spTgt spid="24"/>
                                        </p:tgtEl>
                                        <p:attrNameLst>
                                          <p:attrName>ppt_x</p:attrName>
                                          <p:attrName>ppt_y</p:attrName>
                                        </p:attrNameLst>
                                      </p:cBhvr>
                                      <p:rCtr x="-3021" y="-11914"/>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2" grpId="0" animBg="1"/>
      <p:bldP spid="22" grpId="1" animBg="1"/>
      <p:bldP spid="22" grpId="2" animBg="1"/>
      <p:bldP spid="28" grpId="0" animBg="1"/>
      <p:bldP spid="28" grpId="1"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311700" y="445025"/>
            <a:ext cx="2547003" cy="572700"/>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pc="300" dirty="0"/>
              <a:t>The project</a:t>
            </a:r>
            <a:endParaRPr spc="300" dirty="0"/>
          </a:p>
        </p:txBody>
      </p:sp>
      <p:pic>
        <p:nvPicPr>
          <p:cNvPr id="123" name="Google Shape;123;p24"/>
          <p:cNvPicPr preferRelativeResize="0"/>
          <p:nvPr/>
        </p:nvPicPr>
        <p:blipFill>
          <a:blip r:embed="rId3">
            <a:alphaModFix/>
          </a:blip>
          <a:stretch>
            <a:fillRect/>
          </a:stretch>
        </p:blipFill>
        <p:spPr>
          <a:xfrm>
            <a:off x="4786287" y="120781"/>
            <a:ext cx="4221035" cy="4901938"/>
          </a:xfrm>
          <a:prstGeom prst="rect">
            <a:avLst/>
          </a:prstGeom>
          <a:noFill/>
          <a:ln w="50800">
            <a:solidFill>
              <a:schemeClr val="tx1"/>
            </a:solidFill>
          </a:ln>
        </p:spPr>
      </p:pic>
      <p:sp>
        <p:nvSpPr>
          <p:cNvPr id="124" name="Google Shape;124;p24"/>
          <p:cNvSpPr txBox="1"/>
          <p:nvPr/>
        </p:nvSpPr>
        <p:spPr>
          <a:xfrm>
            <a:off x="311700" y="2652700"/>
            <a:ext cx="4151658" cy="2353866"/>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lvl="0"/>
            <a:r>
              <a:rPr lang="en-US" b="1" i="1" dirty="0"/>
              <a:t>Using the Force(11) for Good – FSCI’18</a:t>
            </a:r>
          </a:p>
          <a:p>
            <a:pPr lvl="0"/>
            <a:endParaRPr lang="en-US" dirty="0"/>
          </a:p>
          <a:p>
            <a:pPr marL="285750" lvl="0" indent="-285750">
              <a:buFont typeface="Arial" panose="020B0604020202020204" pitchFamily="34" charset="0"/>
              <a:buChar char="•"/>
            </a:pPr>
            <a:r>
              <a:rPr lang="en-US" dirty="0"/>
              <a:t>Multi-institutional (mostly librarians)</a:t>
            </a:r>
          </a:p>
          <a:p>
            <a:pPr marL="285750" lvl="0" indent="-285750">
              <a:buFont typeface="Arial" panose="020B0604020202020204" pitchFamily="34" charset="0"/>
              <a:buChar char="•"/>
            </a:pPr>
            <a:r>
              <a:rPr lang="en-US" dirty="0"/>
              <a:t>Brought in speakers (trouble finding academic/open source)</a:t>
            </a:r>
          </a:p>
          <a:p>
            <a:pPr marL="742950" lvl="1" indent="-285750">
              <a:buFont typeface="Arial" panose="020B0604020202020204" pitchFamily="34" charset="0"/>
              <a:buChar char="•"/>
            </a:pPr>
            <a:r>
              <a:rPr lang="en-US" dirty="0"/>
              <a:t>Guided work through two tools</a:t>
            </a:r>
          </a:p>
          <a:p>
            <a:pPr marL="1200150" lvl="2" indent="-285750">
              <a:buFont typeface="Arial" panose="020B0604020202020204" pitchFamily="34" charset="0"/>
              <a:buChar char="•"/>
            </a:pPr>
            <a:r>
              <a:rPr lang="en-US" dirty="0"/>
              <a:t>Infrastructure checklist</a:t>
            </a:r>
          </a:p>
          <a:p>
            <a:pPr marL="1200150" lvl="2" indent="-285750">
              <a:buFont typeface="Arial" panose="020B0604020202020204" pitchFamily="34" charset="0"/>
              <a:buChar char="•"/>
            </a:pPr>
            <a:r>
              <a:rPr lang="en-US" dirty="0"/>
              <a:t>Visualization</a:t>
            </a:r>
          </a:p>
          <a:p>
            <a:pPr lvl="0"/>
            <a:endParaRPr lang="en-US" dirty="0"/>
          </a:p>
        </p:txBody>
      </p:sp>
      <p:pic>
        <p:nvPicPr>
          <p:cNvPr id="125" name="Google Shape;125;p24"/>
          <p:cNvPicPr preferRelativeResize="0"/>
          <p:nvPr/>
        </p:nvPicPr>
        <p:blipFill>
          <a:blip r:embed="rId4">
            <a:alphaModFix/>
          </a:blip>
          <a:stretch>
            <a:fillRect/>
          </a:stretch>
        </p:blipFill>
        <p:spPr>
          <a:xfrm>
            <a:off x="4724" y="1127641"/>
            <a:ext cx="9144000" cy="1415143"/>
          </a:xfrm>
          <a:prstGeom prst="rect">
            <a:avLst/>
          </a:prstGeom>
          <a:solidFill>
            <a:srgbClr val="FFC002"/>
          </a:solidFill>
          <a:ln w="5080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7D7D"/>
        </a:solid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445025"/>
            <a:ext cx="3307341" cy="572700"/>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pc="300" dirty="0"/>
              <a:t>AM5 Part Deux</a:t>
            </a:r>
            <a:endParaRPr spc="300" dirty="0"/>
          </a:p>
        </p:txBody>
      </p:sp>
      <p:sp>
        <p:nvSpPr>
          <p:cNvPr id="144" name="Google Shape;144;p27"/>
          <p:cNvSpPr txBox="1"/>
          <p:nvPr/>
        </p:nvSpPr>
        <p:spPr>
          <a:xfrm>
            <a:off x="3107859" y="1181229"/>
            <a:ext cx="5906220" cy="3675900"/>
          </a:xfrm>
          <a:prstGeom prst="rect">
            <a:avLst/>
          </a:prstGeom>
          <a:solidFill>
            <a:srgbClr val="D2CECB"/>
          </a:solidFill>
          <a:ln w="50800">
            <a:solidFill>
              <a:schemeClr val="tx1"/>
            </a:solidFill>
          </a:ln>
        </p:spPr>
        <p:txBody>
          <a:bodyPr spcFirstLastPara="1" wrap="square" lIns="91425" tIns="91425" rIns="91425" bIns="91425" anchor="t" anchorCtr="0">
            <a:noAutofit/>
          </a:bodyPr>
          <a:lstStyle/>
          <a:p>
            <a:pPr defTabSz="685800">
              <a:lnSpc>
                <a:spcPct val="90000"/>
              </a:lnSpc>
              <a:buSzPts val="1800"/>
            </a:pPr>
            <a:r>
              <a:rPr lang="en-US" sz="2100" i="1" dirty="0"/>
              <a:t>The teams</a:t>
            </a:r>
            <a:r>
              <a:rPr lang="en-US" sz="2100" dirty="0"/>
              <a:t>:</a:t>
            </a:r>
            <a:endParaRPr sz="2100"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 sz="2000" dirty="0"/>
              <a:t>Elena Feinstein - Duke University</a:t>
            </a:r>
            <a:endParaRPr sz="2000" dirty="0"/>
          </a:p>
          <a:p>
            <a:pPr marL="457200" lvl="0" indent="-317500" algn="l" rtl="0">
              <a:spcBef>
                <a:spcPts val="0"/>
              </a:spcBef>
              <a:spcAft>
                <a:spcPts val="0"/>
              </a:spcAft>
              <a:buSzPts val="1400"/>
              <a:buChar char="★"/>
            </a:pPr>
            <a:r>
              <a:rPr lang="en" sz="2000" dirty="0"/>
              <a:t>Emily Frank - Louisiana State University</a:t>
            </a:r>
            <a:endParaRPr sz="2000" dirty="0"/>
          </a:p>
          <a:p>
            <a:pPr marL="457200" lvl="0" indent="-317500" algn="l" rtl="0">
              <a:spcBef>
                <a:spcPts val="0"/>
              </a:spcBef>
              <a:spcAft>
                <a:spcPts val="0"/>
              </a:spcAft>
              <a:buSzPts val="1400"/>
              <a:buChar char="★"/>
            </a:pPr>
            <a:r>
              <a:rPr lang="en" sz="2000" dirty="0"/>
              <a:t>Vanessa Gabler - </a:t>
            </a:r>
            <a:r>
              <a:rPr lang="en-US" sz="2000" dirty="0"/>
              <a:t>University of Pittsburgh</a:t>
            </a:r>
            <a:endParaRPr sz="2000" dirty="0"/>
          </a:p>
          <a:p>
            <a:pPr marL="457200" lvl="0" indent="-317500">
              <a:buSzPts val="1400"/>
              <a:buChar char="★"/>
            </a:pPr>
            <a:r>
              <a:rPr lang="en" sz="2000" dirty="0"/>
              <a:t>Robyn Hall - </a:t>
            </a:r>
            <a:r>
              <a:rPr lang="en-US" sz="2000" dirty="0"/>
              <a:t>MacEwan University</a:t>
            </a:r>
          </a:p>
          <a:p>
            <a:pPr marL="457200" lvl="0" indent="-317500">
              <a:buSzPts val="1400"/>
              <a:buChar char="★"/>
            </a:pPr>
            <a:r>
              <a:rPr lang="en" sz="2000" dirty="0"/>
              <a:t>Claudia Holland - Mississippi State University</a:t>
            </a:r>
            <a:endParaRPr sz="2000" dirty="0"/>
          </a:p>
          <a:p>
            <a:pPr marL="457200" lvl="0" indent="-317500" algn="l" rtl="0">
              <a:spcBef>
                <a:spcPts val="0"/>
              </a:spcBef>
              <a:spcAft>
                <a:spcPts val="0"/>
              </a:spcAft>
              <a:buSzPts val="1400"/>
              <a:buChar char="★"/>
            </a:pPr>
            <a:r>
              <a:rPr lang="en" sz="2000" dirty="0"/>
              <a:t>Allison Langham-</a:t>
            </a:r>
            <a:r>
              <a:rPr lang="en" sz="2000" dirty="0" err="1"/>
              <a:t>Putrow</a:t>
            </a:r>
            <a:r>
              <a:rPr lang="en" sz="2000" dirty="0"/>
              <a:t> - University of Minnesota</a:t>
            </a:r>
            <a:endParaRPr sz="2000" dirty="0"/>
          </a:p>
          <a:p>
            <a:pPr marL="457200" lvl="0" indent="-317500" algn="l" rtl="0">
              <a:spcBef>
                <a:spcPts val="0"/>
              </a:spcBef>
              <a:spcAft>
                <a:spcPts val="0"/>
              </a:spcAft>
              <a:buSzPts val="1400"/>
              <a:buChar char="★"/>
            </a:pPr>
            <a:r>
              <a:rPr lang="en" sz="2000" dirty="0"/>
              <a:t>David Minor - University of California, San Diego</a:t>
            </a:r>
          </a:p>
          <a:p>
            <a:pPr marL="457200" lvl="0" indent="-317500" algn="l" rtl="0">
              <a:spcBef>
                <a:spcPts val="0"/>
              </a:spcBef>
              <a:spcAft>
                <a:spcPts val="0"/>
              </a:spcAft>
              <a:buSzPts val="1400"/>
              <a:buChar char="★"/>
            </a:pPr>
            <a:r>
              <a:rPr lang="en" sz="2000" dirty="0"/>
              <a:t>Charlotte </a:t>
            </a:r>
            <a:r>
              <a:rPr lang="en" sz="2000" dirty="0" err="1"/>
              <a:t>Roh</a:t>
            </a:r>
            <a:r>
              <a:rPr lang="en" sz="2000" dirty="0"/>
              <a:t> - University of San Francisco</a:t>
            </a:r>
            <a:endParaRPr sz="2000" dirty="0"/>
          </a:p>
          <a:p>
            <a:pPr marL="457200" indent="-317500">
              <a:buSzPts val="1400"/>
              <a:buFontTx/>
              <a:buChar char="★"/>
            </a:pPr>
            <a:r>
              <a:rPr lang="en" sz="2000" dirty="0"/>
              <a:t>Allegra Swift - University of California, San Diego</a:t>
            </a:r>
          </a:p>
          <a:p>
            <a:pPr marL="457200" lvl="0" indent="-317500" algn="l" rtl="0">
              <a:spcBef>
                <a:spcPts val="0"/>
              </a:spcBef>
              <a:spcAft>
                <a:spcPts val="0"/>
              </a:spcAft>
              <a:buSzPts val="1400"/>
              <a:buChar char="★"/>
            </a:pPr>
            <a:endParaRPr sz="2000" dirty="0"/>
          </a:p>
        </p:txBody>
      </p:sp>
      <p:sp>
        <p:nvSpPr>
          <p:cNvPr id="2" name="Oval 1">
            <a:extLst>
              <a:ext uri="{FF2B5EF4-FFF2-40B4-BE49-F238E27FC236}">
                <a16:creationId xmlns:a16="http://schemas.microsoft.com/office/drawing/2014/main" id="{80F13770-C445-144A-A90B-6C358676DF20}"/>
              </a:ext>
            </a:extLst>
          </p:cNvPr>
          <p:cNvSpPr/>
          <p:nvPr/>
        </p:nvSpPr>
        <p:spPr>
          <a:xfrm>
            <a:off x="129921" y="1630496"/>
            <a:ext cx="2864385" cy="2864385"/>
          </a:xfrm>
          <a:prstGeom prst="ellipse">
            <a:avLst/>
          </a:prstGeom>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endParaRPr lang="en-US" sz="1600" dirty="0">
              <a:solidFill>
                <a:schemeClr val="bg1"/>
              </a:solidFill>
            </a:endParaRPr>
          </a:p>
        </p:txBody>
      </p:sp>
      <p:sp>
        <p:nvSpPr>
          <p:cNvPr id="6" name="TextBox 5">
            <a:extLst>
              <a:ext uri="{FF2B5EF4-FFF2-40B4-BE49-F238E27FC236}">
                <a16:creationId xmlns:a16="http://schemas.microsoft.com/office/drawing/2014/main" id="{22576669-C439-1E47-B98C-966E4D2542DC}"/>
              </a:ext>
            </a:extLst>
          </p:cNvPr>
          <p:cNvSpPr txBox="1"/>
          <p:nvPr/>
        </p:nvSpPr>
        <p:spPr>
          <a:xfrm>
            <a:off x="407624" y="3012512"/>
            <a:ext cx="2451253" cy="646331"/>
          </a:xfrm>
          <a:prstGeom prst="rect">
            <a:avLst/>
          </a:prstGeom>
          <a:noFill/>
        </p:spPr>
        <p:txBody>
          <a:bodyPr wrap="square" rtlCol="0">
            <a:spAutoFit/>
          </a:bodyPr>
          <a:lstStyle/>
          <a:p>
            <a:pPr lvl="0"/>
            <a:r>
              <a:rPr lang="en-US" dirty="0">
                <a:solidFill>
                  <a:schemeClr val="bg1"/>
                </a:solidFill>
              </a:rPr>
              <a:t>- Infrastructure checklist</a:t>
            </a:r>
          </a:p>
          <a:p>
            <a:pPr lvl="0"/>
            <a:r>
              <a:rPr lang="en-US" dirty="0">
                <a:solidFill>
                  <a:schemeClr val="bg1"/>
                </a:solidFill>
              </a:rPr>
              <a:t>- Visualization</a:t>
            </a:r>
            <a:endParaRPr lang="en-US" dirty="0"/>
          </a:p>
        </p:txBody>
      </p:sp>
      <p:sp>
        <p:nvSpPr>
          <p:cNvPr id="7" name="TextBox 6">
            <a:extLst>
              <a:ext uri="{FF2B5EF4-FFF2-40B4-BE49-F238E27FC236}">
                <a16:creationId xmlns:a16="http://schemas.microsoft.com/office/drawing/2014/main" id="{05CDF0BA-A58C-8344-817C-79647ED0B96B}"/>
              </a:ext>
            </a:extLst>
          </p:cNvPr>
          <p:cNvSpPr txBox="1"/>
          <p:nvPr/>
        </p:nvSpPr>
        <p:spPr>
          <a:xfrm>
            <a:off x="534318" y="2059795"/>
            <a:ext cx="1630497" cy="707886"/>
          </a:xfrm>
          <a:prstGeom prst="rect">
            <a:avLst/>
          </a:prstGeom>
          <a:noFill/>
        </p:spPr>
        <p:txBody>
          <a:bodyPr wrap="square" rtlCol="0">
            <a:spAutoFit/>
          </a:bodyPr>
          <a:lstStyle/>
          <a:p>
            <a:pPr lvl="0"/>
            <a:r>
              <a:rPr lang="en-US" sz="2000" i="1" dirty="0">
                <a:solidFill>
                  <a:schemeClr val="bg1"/>
                </a:solidFill>
              </a:rPr>
              <a:t>Two teams,</a:t>
            </a:r>
            <a:br>
              <a:rPr lang="en-US" sz="2000" i="1" dirty="0">
                <a:solidFill>
                  <a:schemeClr val="bg1"/>
                </a:solidFill>
              </a:rPr>
            </a:br>
            <a:r>
              <a:rPr lang="en-US" sz="2000" i="1" dirty="0">
                <a:solidFill>
                  <a:schemeClr val="bg1"/>
                </a:solidFill>
              </a:rPr>
              <a:t>two tools: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311699" y="445025"/>
            <a:ext cx="4818565" cy="572700"/>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pc="300" dirty="0"/>
              <a:t>What we wanted to do</a:t>
            </a:r>
            <a:endParaRPr spc="300" dirty="0"/>
          </a:p>
        </p:txBody>
      </p:sp>
      <p:sp>
        <p:nvSpPr>
          <p:cNvPr id="131" name="Google Shape;131;p25"/>
          <p:cNvSpPr txBox="1">
            <a:spLocks noGrp="1"/>
          </p:cNvSpPr>
          <p:nvPr>
            <p:ph type="body" idx="1"/>
          </p:nvPr>
        </p:nvSpPr>
        <p:spPr>
          <a:xfrm>
            <a:off x="311700" y="1372812"/>
            <a:ext cx="8171288" cy="2888103"/>
          </a:xfrm>
          <a:prstGeom prst="rect">
            <a:avLst/>
          </a:prstGeom>
          <a:solidFill>
            <a:srgbClr val="D2CECB"/>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Approach the issue with a values-based intention</a:t>
            </a:r>
          </a:p>
          <a:p>
            <a:pPr marL="0" lvl="0" indent="0" algn="l" rtl="0">
              <a:spcBef>
                <a:spcPts val="0"/>
              </a:spcBef>
              <a:spcAft>
                <a:spcPts val="0"/>
              </a:spcAft>
              <a:buNone/>
            </a:pPr>
            <a:endParaRPr lang="en" dirty="0"/>
          </a:p>
          <a:p>
            <a:pPr marL="0" indent="0">
              <a:buNone/>
            </a:pPr>
            <a:r>
              <a:rPr lang="en-US" dirty="0"/>
              <a:t>Approach the issue holistically addressing the ecosystem</a:t>
            </a:r>
            <a:endParaRPr dirty="0"/>
          </a:p>
          <a:p>
            <a:pPr marL="0" lvl="0" indent="0" algn="l" rtl="0">
              <a:spcBef>
                <a:spcPts val="1600"/>
              </a:spcBef>
              <a:spcAft>
                <a:spcPts val="0"/>
              </a:spcAft>
              <a:buNone/>
            </a:pPr>
            <a:r>
              <a:rPr lang="en" dirty="0"/>
              <a:t>Approach the issue with the bigger picture in mind, reach the multiple stakeholders on our campuses</a:t>
            </a:r>
            <a:endParaRPr dirty="0"/>
          </a:p>
          <a:p>
            <a:pPr marL="0" lvl="0" indent="0" algn="l" rtl="0">
              <a:spcBef>
                <a:spcPts val="1600"/>
              </a:spcBef>
              <a:spcAft>
                <a:spcPts val="0"/>
              </a:spcAft>
              <a:buNone/>
            </a:pPr>
            <a:r>
              <a:rPr lang="en" dirty="0"/>
              <a:t>Create practical simple tools that can actually be used</a:t>
            </a:r>
            <a:endParaRPr dirty="0"/>
          </a:p>
          <a:p>
            <a:pPr marL="0" lvl="0" indent="0" algn="l" rtl="0">
              <a:spcBef>
                <a:spcPts val="1600"/>
              </a:spcBef>
              <a:spcAft>
                <a:spcPts val="1600"/>
              </a:spcAft>
              <a:buNone/>
            </a:pPr>
            <a:r>
              <a:rPr lang="en" dirty="0"/>
              <a:t>Answer the question, “I get it, now what do I do?”</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2CECB"/>
        </a:solidFill>
        <a:effectLst/>
      </p:bgPr>
    </p:bg>
    <p:spTree>
      <p:nvGrpSpPr>
        <p:cNvPr id="1" name="Shape 148"/>
        <p:cNvGrpSpPr/>
        <p:nvPr/>
      </p:nvGrpSpPr>
      <p:grpSpPr>
        <a:xfrm>
          <a:off x="0" y="0"/>
          <a:ext cx="0" cy="0"/>
          <a:chOff x="0" y="0"/>
          <a:chExt cx="0" cy="0"/>
        </a:xfrm>
      </p:grpSpPr>
      <p:sp>
        <p:nvSpPr>
          <p:cNvPr id="154" name="Freeform: Shape 153">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675" y="0"/>
            <a:ext cx="4866342" cy="22775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 name="Freeform: Shape 155">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902" y="0"/>
            <a:ext cx="4551888" cy="2129838"/>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8" name="Freeform: Shape 157">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72162"/>
            <a:ext cx="3898508" cy="2967931"/>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 name="Freeform: Shape 159">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40183"/>
            <a:ext cx="3751061" cy="2799910"/>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Freeform: Shape 161">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877" y="371776"/>
            <a:ext cx="4821469" cy="4768317"/>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4" name="Freeform: Shape 163">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3321" y="495220"/>
            <a:ext cx="4698025" cy="4644873"/>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 name="Google Shape;149;p28"/>
          <p:cNvSpPr txBox="1">
            <a:spLocks noGrp="1"/>
          </p:cNvSpPr>
          <p:nvPr>
            <p:ph type="title"/>
          </p:nvPr>
        </p:nvSpPr>
        <p:spPr>
          <a:xfrm>
            <a:off x="4940595" y="2203563"/>
            <a:ext cx="4055798" cy="1452564"/>
          </a:xfrm>
          <a:prstGeom prst="rect">
            <a:avLst/>
          </a:prstGeom>
        </p:spPr>
        <p:txBody>
          <a:bodyPr spcFirstLastPara="1" vert="horz" lIns="91440" tIns="45720" rIns="91440" bIns="45720" rtlCol="0" anchor="b" anchorCtr="0">
            <a:normAutofit/>
          </a:bodyPr>
          <a:lstStyle/>
          <a:p>
            <a:pPr marL="0" lvl="0" indent="0" defTabSz="914400">
              <a:spcBef>
                <a:spcPct val="0"/>
              </a:spcBef>
              <a:spcAft>
                <a:spcPts val="0"/>
              </a:spcAft>
            </a:pPr>
            <a:r>
              <a:rPr lang="en-US" sz="4700" kern="1200" spc="300" dirty="0">
                <a:solidFill>
                  <a:srgbClr val="FFFFFF"/>
                </a:solidFill>
                <a:ea typeface="+mj-ea"/>
                <a:cs typeface="+mj-cs"/>
              </a:rPr>
              <a:t>Infrastructure checklist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153"/>
        <p:cNvGrpSpPr/>
        <p:nvPr/>
      </p:nvGrpSpPr>
      <p:grpSpPr>
        <a:xfrm>
          <a:off x="0" y="0"/>
          <a:ext cx="0" cy="0"/>
          <a:chOff x="0" y="0"/>
          <a:chExt cx="0" cy="0"/>
        </a:xfrm>
      </p:grpSpPr>
      <p:pic>
        <p:nvPicPr>
          <p:cNvPr id="154" name="Google Shape;154;p29"/>
          <p:cNvPicPr preferRelativeResize="0"/>
          <p:nvPr/>
        </p:nvPicPr>
        <p:blipFill>
          <a:blip r:embed="rId3"/>
          <a:stretch>
            <a:fillRect/>
          </a:stretch>
        </p:blipFill>
        <p:spPr>
          <a:xfrm>
            <a:off x="703296" y="132121"/>
            <a:ext cx="7737409" cy="4106134"/>
          </a:xfrm>
          <a:prstGeom prst="rect">
            <a:avLst/>
          </a:prstGeom>
          <a:solidFill>
            <a:srgbClr val="D2CECB"/>
          </a:solidFill>
          <a:ln w="50800">
            <a:solidFill>
              <a:schemeClr val="tx1"/>
            </a:solidFill>
          </a:ln>
        </p:spPr>
      </p:pic>
      <p:sp>
        <p:nvSpPr>
          <p:cNvPr id="2" name="TextBox 1">
            <a:extLst>
              <a:ext uri="{FF2B5EF4-FFF2-40B4-BE49-F238E27FC236}">
                <a16:creationId xmlns:a16="http://schemas.microsoft.com/office/drawing/2014/main" id="{850C3D9D-60FB-AB49-B31F-214A40E19232}"/>
              </a:ext>
            </a:extLst>
          </p:cNvPr>
          <p:cNvSpPr txBox="1"/>
          <p:nvPr/>
        </p:nvSpPr>
        <p:spPr>
          <a:xfrm>
            <a:off x="2191732" y="4449452"/>
            <a:ext cx="4760536" cy="369332"/>
          </a:xfrm>
          <a:prstGeom prst="rect">
            <a:avLst/>
          </a:prstGeom>
          <a:solidFill>
            <a:srgbClr val="FFC000"/>
          </a:solidFill>
          <a:ln w="25400">
            <a:solidFill>
              <a:schemeClr val="tx1"/>
            </a:solidFill>
          </a:ln>
        </p:spPr>
        <p:txBody>
          <a:bodyPr wrap="square" rtlCol="0">
            <a:spAutoFit/>
          </a:bodyPr>
          <a:lstStyle/>
          <a:p>
            <a:pPr algn="ctr"/>
            <a:r>
              <a:rPr lang="en-US" dirty="0"/>
              <a:t>https://</a:t>
            </a:r>
            <a:r>
              <a:rPr lang="en-US" dirty="0" err="1"/>
              <a:t>doi.org</a:t>
            </a:r>
            <a:r>
              <a:rPr lang="en-US" dirty="0"/>
              <a:t>/10.6084/m9.figshare.7416278.v1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2CECB"/>
        </a:solidFill>
        <a:effectLst/>
      </p:bgPr>
    </p:bg>
    <p:spTree>
      <p:nvGrpSpPr>
        <p:cNvPr id="1" name="Shape 158"/>
        <p:cNvGrpSpPr/>
        <p:nvPr/>
      </p:nvGrpSpPr>
      <p:grpSpPr>
        <a:xfrm>
          <a:off x="0" y="0"/>
          <a:ext cx="0" cy="0"/>
          <a:chOff x="0" y="0"/>
          <a:chExt cx="0" cy="0"/>
        </a:xfrm>
      </p:grpSpPr>
      <p:sp>
        <p:nvSpPr>
          <p:cNvPr id="4" name="Oval 3">
            <a:extLst>
              <a:ext uri="{FF2B5EF4-FFF2-40B4-BE49-F238E27FC236}">
                <a16:creationId xmlns:a16="http://schemas.microsoft.com/office/drawing/2014/main" id="{E0D5F9B9-DA17-B54E-A1CD-DEC8CFD5C0B3}"/>
              </a:ext>
            </a:extLst>
          </p:cNvPr>
          <p:cNvSpPr/>
          <p:nvPr/>
        </p:nvSpPr>
        <p:spPr>
          <a:xfrm>
            <a:off x="311700" y="498475"/>
            <a:ext cx="4146550" cy="4146550"/>
          </a:xfrm>
          <a:prstGeom prst="ellipse">
            <a:avLst/>
          </a:prstGeom>
          <a:solidFill>
            <a:srgbClr val="FFC002"/>
          </a:solidFill>
          <a:ln w="79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spcAft>
                <a:spcPts val="1600"/>
              </a:spcAft>
            </a:pPr>
            <a:r>
              <a:rPr lang="en-US" sz="3200" dirty="0">
                <a:solidFill>
                  <a:schemeClr val="tx1"/>
                </a:solidFill>
                <a:latin typeface="+mj-lt"/>
              </a:rPr>
              <a:t>Institutional </a:t>
            </a:r>
            <a:br>
              <a:rPr lang="en-US" sz="3200" dirty="0">
                <a:solidFill>
                  <a:schemeClr val="tx1"/>
                </a:solidFill>
                <a:latin typeface="+mj-lt"/>
              </a:rPr>
            </a:br>
            <a:r>
              <a:rPr lang="en-US" sz="3200" dirty="0">
                <a:solidFill>
                  <a:schemeClr val="tx1"/>
                </a:solidFill>
                <a:latin typeface="+mj-lt"/>
              </a:rPr>
              <a:t>self reflection, </a:t>
            </a:r>
            <a:br>
              <a:rPr lang="en-US" sz="3200" dirty="0">
                <a:solidFill>
                  <a:schemeClr val="tx1"/>
                </a:solidFill>
                <a:latin typeface="+mj-lt"/>
              </a:rPr>
            </a:br>
            <a:r>
              <a:rPr lang="en-US" sz="3200" dirty="0">
                <a:solidFill>
                  <a:schemeClr val="tx1"/>
                </a:solidFill>
                <a:latin typeface="+mj-lt"/>
              </a:rPr>
              <a:t>to expose values</a:t>
            </a:r>
          </a:p>
        </p:txBody>
      </p:sp>
      <p:sp>
        <p:nvSpPr>
          <p:cNvPr id="8" name="Oval 7">
            <a:extLst>
              <a:ext uri="{FF2B5EF4-FFF2-40B4-BE49-F238E27FC236}">
                <a16:creationId xmlns:a16="http://schemas.microsoft.com/office/drawing/2014/main" id="{25C610BF-714B-204E-9589-C932DDFDE8CC}"/>
              </a:ext>
            </a:extLst>
          </p:cNvPr>
          <p:cNvSpPr/>
          <p:nvPr/>
        </p:nvSpPr>
        <p:spPr>
          <a:xfrm>
            <a:off x="4685752" y="498475"/>
            <a:ext cx="4146550" cy="4146550"/>
          </a:xfrm>
          <a:prstGeom prst="ellipse">
            <a:avLst/>
          </a:prstGeom>
          <a:solidFill>
            <a:srgbClr val="4472C4"/>
          </a:solidFill>
          <a:ln w="79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spcAft>
                <a:spcPts val="1600"/>
              </a:spcAft>
            </a:pPr>
            <a:r>
              <a:rPr lang="en-US" sz="3200" dirty="0">
                <a:solidFill>
                  <a:schemeClr val="bg1"/>
                </a:solidFill>
                <a:latin typeface="+mj-lt"/>
              </a:rPr>
              <a:t>Values-based questions to ask the vendor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CECB"/>
        </a:solidFill>
        <a:effectLst/>
      </p:bgPr>
    </p:bg>
    <p:spTree>
      <p:nvGrpSpPr>
        <p:cNvPr id="1" name="Shape 165"/>
        <p:cNvGrpSpPr/>
        <p:nvPr/>
      </p:nvGrpSpPr>
      <p:grpSpPr>
        <a:xfrm>
          <a:off x="0" y="0"/>
          <a:ext cx="0" cy="0"/>
          <a:chOff x="0" y="0"/>
          <a:chExt cx="0" cy="0"/>
        </a:xfrm>
      </p:grpSpPr>
      <p:grpSp>
        <p:nvGrpSpPr>
          <p:cNvPr id="13" name="Group 12">
            <a:extLst>
              <a:ext uri="{FF2B5EF4-FFF2-40B4-BE49-F238E27FC236}">
                <a16:creationId xmlns:a16="http://schemas.microsoft.com/office/drawing/2014/main" id="{ED446C21-A67E-F345-B0D7-F8C6B815E0EA}"/>
              </a:ext>
            </a:extLst>
          </p:cNvPr>
          <p:cNvGrpSpPr/>
          <p:nvPr/>
        </p:nvGrpSpPr>
        <p:grpSpPr>
          <a:xfrm>
            <a:off x="705345" y="2220527"/>
            <a:ext cx="7733310" cy="1212056"/>
            <a:chOff x="652641" y="1636828"/>
            <a:chExt cx="7733310" cy="1212056"/>
          </a:xfrm>
        </p:grpSpPr>
        <p:pic>
          <p:nvPicPr>
            <p:cNvPr id="3" name="Picture 2">
              <a:extLst>
                <a:ext uri="{FF2B5EF4-FFF2-40B4-BE49-F238E27FC236}">
                  <a16:creationId xmlns:a16="http://schemas.microsoft.com/office/drawing/2014/main" id="{18293F0A-05C1-A549-B095-D58654A53650}"/>
                </a:ext>
              </a:extLst>
            </p:cNvPr>
            <p:cNvPicPr>
              <a:picLocks noChangeAspect="1"/>
            </p:cNvPicPr>
            <p:nvPr/>
          </p:nvPicPr>
          <p:blipFill>
            <a:blip r:embed="rId3"/>
            <a:stretch>
              <a:fillRect/>
            </a:stretch>
          </p:blipFill>
          <p:spPr>
            <a:xfrm>
              <a:off x="652641" y="1636828"/>
              <a:ext cx="2126185" cy="657789"/>
            </a:xfrm>
            <a:prstGeom prst="rect">
              <a:avLst/>
            </a:prstGeom>
          </p:spPr>
        </p:pic>
        <p:sp>
          <p:nvSpPr>
            <p:cNvPr id="6" name="TextBox 5">
              <a:extLst>
                <a:ext uri="{FF2B5EF4-FFF2-40B4-BE49-F238E27FC236}">
                  <a16:creationId xmlns:a16="http://schemas.microsoft.com/office/drawing/2014/main" id="{4326638A-EFC0-404A-896C-D1EC08AE9C15}"/>
                </a:ext>
              </a:extLst>
            </p:cNvPr>
            <p:cNvSpPr txBox="1"/>
            <p:nvPr/>
          </p:nvSpPr>
          <p:spPr>
            <a:xfrm>
              <a:off x="2033480" y="2110220"/>
              <a:ext cx="6352471" cy="738664"/>
            </a:xfrm>
            <a:prstGeom prst="rect">
              <a:avLst/>
            </a:prstGeom>
            <a:noFill/>
          </p:spPr>
          <p:txBody>
            <a:bodyPr wrap="square" rtlCol="0">
              <a:spAutoFit/>
            </a:bodyPr>
            <a:lstStyle/>
            <a:p>
              <a:r>
                <a:rPr lang="en-US" sz="2400" dirty="0"/>
                <a:t>https://</a:t>
              </a:r>
              <a:r>
                <a:rPr lang="en-US" sz="2400" dirty="0" err="1"/>
                <a:t>doi.org</a:t>
              </a:r>
              <a:r>
                <a:rPr lang="en-US" sz="2400" dirty="0"/>
                <a:t>/10.6084/m9.figshare.7406849.v1</a:t>
              </a:r>
            </a:p>
            <a:p>
              <a:endParaRPr lang="en-US" dirty="0"/>
            </a:p>
          </p:txBody>
        </p:sp>
      </p:grpSp>
      <p:grpSp>
        <p:nvGrpSpPr>
          <p:cNvPr id="9" name="Group 8">
            <a:extLst>
              <a:ext uri="{FF2B5EF4-FFF2-40B4-BE49-F238E27FC236}">
                <a16:creationId xmlns:a16="http://schemas.microsoft.com/office/drawing/2014/main" id="{4949A8C9-A116-8549-8009-FE279E4D5D23}"/>
              </a:ext>
            </a:extLst>
          </p:cNvPr>
          <p:cNvGrpSpPr/>
          <p:nvPr/>
        </p:nvGrpSpPr>
        <p:grpSpPr>
          <a:xfrm>
            <a:off x="3621974" y="3432583"/>
            <a:ext cx="3435842" cy="1443515"/>
            <a:chOff x="11999" y="3616878"/>
            <a:chExt cx="3435842" cy="1443515"/>
          </a:xfrm>
        </p:grpSpPr>
        <p:pic>
          <p:nvPicPr>
            <p:cNvPr id="5" name="Picture 4" descr="A close up of a logo&#13;&#10;&#13;&#10;Description automatically generated">
              <a:extLst>
                <a:ext uri="{FF2B5EF4-FFF2-40B4-BE49-F238E27FC236}">
                  <a16:creationId xmlns:a16="http://schemas.microsoft.com/office/drawing/2014/main" id="{17930DE0-B31C-3246-99E3-8EC059115AC6}"/>
                </a:ext>
              </a:extLst>
            </p:cNvPr>
            <p:cNvPicPr>
              <a:picLocks noChangeAspect="1"/>
            </p:cNvPicPr>
            <p:nvPr/>
          </p:nvPicPr>
          <p:blipFill>
            <a:blip r:embed="rId4"/>
            <a:stretch>
              <a:fillRect/>
            </a:stretch>
          </p:blipFill>
          <p:spPr>
            <a:xfrm flipH="1">
              <a:off x="2004326" y="3616878"/>
              <a:ext cx="1443515" cy="1443515"/>
            </a:xfrm>
            <a:prstGeom prst="rect">
              <a:avLst/>
            </a:prstGeom>
          </p:spPr>
        </p:pic>
        <p:sp>
          <p:nvSpPr>
            <p:cNvPr id="8" name="TextBox 7">
              <a:extLst>
                <a:ext uri="{FF2B5EF4-FFF2-40B4-BE49-F238E27FC236}">
                  <a16:creationId xmlns:a16="http://schemas.microsoft.com/office/drawing/2014/main" id="{D583A936-6DE7-2749-9A4B-7AC0F7885824}"/>
                </a:ext>
              </a:extLst>
            </p:cNvPr>
            <p:cNvSpPr txBox="1"/>
            <p:nvPr/>
          </p:nvSpPr>
          <p:spPr>
            <a:xfrm>
              <a:off x="11999" y="4191000"/>
              <a:ext cx="2233275" cy="461665"/>
            </a:xfrm>
            <a:prstGeom prst="rect">
              <a:avLst/>
            </a:prstGeom>
            <a:noFill/>
          </p:spPr>
          <p:txBody>
            <a:bodyPr wrap="square" rtlCol="0">
              <a:spAutoFit/>
            </a:bodyPr>
            <a:lstStyle/>
            <a:p>
              <a:r>
                <a:rPr lang="en-US" sz="2400" dirty="0" err="1"/>
                <a:t>goo.gl</a:t>
              </a:r>
              <a:r>
                <a:rPr lang="en-US" sz="2400" dirty="0"/>
                <a:t>/</a:t>
              </a:r>
              <a:r>
                <a:rPr lang="en-US" sz="2400" dirty="0" err="1"/>
                <a:t>VewvdB</a:t>
              </a:r>
              <a:endParaRPr lang="en-US" sz="2400" dirty="0"/>
            </a:p>
          </p:txBody>
        </p:sp>
      </p:grpSp>
      <p:sp>
        <p:nvSpPr>
          <p:cNvPr id="10" name="Oval 9">
            <a:extLst>
              <a:ext uri="{FF2B5EF4-FFF2-40B4-BE49-F238E27FC236}">
                <a16:creationId xmlns:a16="http://schemas.microsoft.com/office/drawing/2014/main" id="{1015F241-481A-B94A-95FF-012AE8CDB03A}"/>
              </a:ext>
            </a:extLst>
          </p:cNvPr>
          <p:cNvSpPr/>
          <p:nvPr/>
        </p:nvSpPr>
        <p:spPr>
          <a:xfrm>
            <a:off x="1177925" y="-832228"/>
            <a:ext cx="6788150" cy="2375655"/>
          </a:xfrm>
          <a:prstGeom prst="ellipse">
            <a:avLst/>
          </a:prstGeom>
          <a:solidFill>
            <a:srgbClr val="FFC00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3600" b="1" dirty="0">
                <a:solidFill>
                  <a:schemeClr val="tx1"/>
                </a:solidFill>
                <a:latin typeface="+mj-lt"/>
              </a:rPr>
              <a:t>The Checklist:</a:t>
            </a:r>
            <a:br>
              <a:rPr lang="en-US" sz="3600" b="1" dirty="0">
                <a:solidFill>
                  <a:schemeClr val="tx1"/>
                </a:solidFill>
                <a:latin typeface="+mj-lt"/>
              </a:rPr>
            </a:br>
            <a:r>
              <a:rPr lang="en-US" sz="3600" b="1" dirty="0">
                <a:solidFill>
                  <a:schemeClr val="tx1"/>
                </a:solidFill>
                <a:latin typeface="+mj-lt"/>
              </a:rPr>
              <a:t>please adapt and use!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2"/>
        </a:solidFill>
        <a:effectLst/>
      </p:bgPr>
    </p:bg>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83FDCFA7-3A31-5345-8EDC-6E8BF6A8D593}"/>
              </a:ext>
            </a:extLst>
          </p:cNvPr>
          <p:cNvPicPr>
            <a:picLocks noChangeAspect="1"/>
          </p:cNvPicPr>
          <p:nvPr/>
        </p:nvPicPr>
        <p:blipFill>
          <a:blip r:embed="rId2"/>
          <a:stretch>
            <a:fillRect/>
          </a:stretch>
        </p:blipFill>
        <p:spPr>
          <a:xfrm>
            <a:off x="1151752" y="298110"/>
            <a:ext cx="6840496" cy="4547280"/>
          </a:xfrm>
          <a:prstGeom prst="rect">
            <a:avLst/>
          </a:prstGeom>
          <a:ln w="50800">
            <a:solidFill>
              <a:schemeClr val="tx1"/>
            </a:solidFill>
          </a:ln>
        </p:spPr>
      </p:pic>
    </p:spTree>
    <p:extLst>
      <p:ext uri="{BB962C8B-B14F-4D97-AF65-F5344CB8AC3E}">
        <p14:creationId xmlns:p14="http://schemas.microsoft.com/office/powerpoint/2010/main" val="1057692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240987"/>
            <a:ext cx="2471257" cy="572700"/>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pc="600" dirty="0"/>
              <a:t>The brief</a:t>
            </a:r>
            <a:endParaRPr spc="600" dirty="0"/>
          </a:p>
          <a:p>
            <a:pPr marL="0" lvl="0" indent="0" algn="l" rtl="0">
              <a:spcBef>
                <a:spcPts val="0"/>
              </a:spcBef>
              <a:spcAft>
                <a:spcPts val="0"/>
              </a:spcAft>
              <a:buNone/>
            </a:pPr>
            <a:endParaRPr spc="600" dirty="0"/>
          </a:p>
        </p:txBody>
      </p:sp>
      <p:sp>
        <p:nvSpPr>
          <p:cNvPr id="62" name="Google Shape;62;p14"/>
          <p:cNvSpPr txBox="1">
            <a:spLocks noGrp="1"/>
          </p:cNvSpPr>
          <p:nvPr>
            <p:ph type="body" idx="1"/>
          </p:nvPr>
        </p:nvSpPr>
        <p:spPr>
          <a:xfrm>
            <a:off x="311700" y="1008774"/>
            <a:ext cx="4732500" cy="3992993"/>
          </a:xfrm>
          <a:prstGeom prst="rect">
            <a:avLst/>
          </a:prstGeom>
          <a:solidFill>
            <a:srgbClr val="D2CECB"/>
          </a:solidFill>
          <a:ln w="50800">
            <a:solidFill>
              <a:schemeClr val="tx1"/>
            </a:solid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t>Describe, share, and get input on a pair of </a:t>
            </a:r>
            <a:r>
              <a:rPr lang="en-US" sz="2000" dirty="0"/>
              <a:t>workshopped</a:t>
            </a:r>
            <a:r>
              <a:rPr lang="en" sz="2000" dirty="0"/>
              <a:t> tools that are:</a:t>
            </a:r>
          </a:p>
          <a:p>
            <a:pPr marL="114300" lvl="0" indent="0" algn="l" rtl="0">
              <a:spcBef>
                <a:spcPts val="0"/>
              </a:spcBef>
              <a:spcAft>
                <a:spcPts val="0"/>
              </a:spcAft>
              <a:buSzPts val="1800"/>
              <a:buNone/>
            </a:pPr>
            <a:endParaRPr sz="2000" dirty="0"/>
          </a:p>
          <a:p>
            <a:pPr marL="914400" lvl="1" indent="-342900" algn="l" rtl="0">
              <a:spcBef>
                <a:spcPts val="0"/>
              </a:spcBef>
              <a:spcAft>
                <a:spcPts val="0"/>
              </a:spcAft>
              <a:buSzPts val="1800"/>
              <a:buChar char="○"/>
            </a:pPr>
            <a:r>
              <a:rPr lang="en" sz="2000" dirty="0"/>
              <a:t>intended to raise awareness of an issue among campus stakeholders.</a:t>
            </a:r>
          </a:p>
          <a:p>
            <a:pPr marL="914400" lvl="1" indent="-342900" algn="l" rtl="0">
              <a:spcBef>
                <a:spcPts val="0"/>
              </a:spcBef>
              <a:spcAft>
                <a:spcPts val="0"/>
              </a:spcAft>
              <a:buSzPts val="1800"/>
              <a:buChar char="○"/>
            </a:pPr>
            <a:endParaRPr sz="2000" dirty="0"/>
          </a:p>
          <a:p>
            <a:pPr marL="914400" lvl="1" indent="-342900" algn="l" rtl="0">
              <a:spcBef>
                <a:spcPts val="0"/>
              </a:spcBef>
              <a:spcAft>
                <a:spcPts val="0"/>
              </a:spcAft>
              <a:buSzPts val="1800"/>
              <a:buChar char="○"/>
            </a:pPr>
            <a:r>
              <a:rPr lang="en" sz="2000" dirty="0"/>
              <a:t>guide campus stakeholders to make more intentional, values-based, and economical infrastructure decisions</a:t>
            </a:r>
          </a:p>
          <a:p>
            <a:pPr marL="914400" lvl="1" indent="-342900" algn="l" rtl="0">
              <a:spcBef>
                <a:spcPts val="0"/>
              </a:spcBef>
              <a:spcAft>
                <a:spcPts val="0"/>
              </a:spcAft>
              <a:buSzPts val="1800"/>
              <a:buChar char="○"/>
            </a:pPr>
            <a:endParaRPr sz="2000" dirty="0"/>
          </a:p>
          <a:p>
            <a:pPr marL="457200" lvl="0" indent="-342900" algn="l" rtl="0">
              <a:spcBef>
                <a:spcPts val="0"/>
              </a:spcBef>
              <a:spcAft>
                <a:spcPts val="0"/>
              </a:spcAft>
              <a:buSzPts val="1800"/>
              <a:buChar char="●"/>
            </a:pPr>
            <a:r>
              <a:rPr lang="en" sz="2000" dirty="0"/>
              <a:t>What is the issue?</a:t>
            </a:r>
            <a:endParaRPr sz="2000" dirty="0"/>
          </a:p>
          <a:p>
            <a:pPr marL="457200" lvl="0" indent="-342900" algn="l" rtl="0">
              <a:spcBef>
                <a:spcPts val="0"/>
              </a:spcBef>
              <a:spcAft>
                <a:spcPts val="0"/>
              </a:spcAft>
              <a:buSzPts val="1800"/>
              <a:buChar char="●"/>
            </a:pPr>
            <a:r>
              <a:rPr lang="en" sz="2000" dirty="0"/>
              <a:t>Background to the project </a:t>
            </a:r>
            <a:endParaRPr sz="2000" dirty="0"/>
          </a:p>
          <a:p>
            <a:pPr marL="457200" lvl="0" indent="-342900" algn="l" rtl="0">
              <a:spcBef>
                <a:spcPts val="0"/>
              </a:spcBef>
              <a:spcAft>
                <a:spcPts val="0"/>
              </a:spcAft>
              <a:buSzPts val="1800"/>
              <a:buChar char="●"/>
            </a:pPr>
            <a:r>
              <a:rPr lang="en" sz="2000" dirty="0"/>
              <a:t>The tools</a:t>
            </a:r>
            <a:endParaRPr sz="2000" dirty="0"/>
          </a:p>
        </p:txBody>
      </p:sp>
      <p:pic>
        <p:nvPicPr>
          <p:cNvPr id="2" name="Picture 1">
            <a:extLst>
              <a:ext uri="{FF2B5EF4-FFF2-40B4-BE49-F238E27FC236}">
                <a16:creationId xmlns:a16="http://schemas.microsoft.com/office/drawing/2014/main" id="{FC57D50E-7B79-754B-BE4F-EC3C4C04465F}"/>
              </a:ext>
            </a:extLst>
          </p:cNvPr>
          <p:cNvPicPr>
            <a:picLocks noChangeAspect="1"/>
          </p:cNvPicPr>
          <p:nvPr/>
        </p:nvPicPr>
        <p:blipFill>
          <a:blip r:embed="rId3"/>
          <a:stretch>
            <a:fillRect/>
          </a:stretch>
        </p:blipFill>
        <p:spPr>
          <a:xfrm>
            <a:off x="5220956" y="320500"/>
            <a:ext cx="3307406" cy="4601608"/>
          </a:xfrm>
          <a:prstGeom prst="rect">
            <a:avLst/>
          </a:prstGeom>
          <a:solidFill>
            <a:srgbClr val="4472C4"/>
          </a:solidFill>
          <a:ln w="50800">
            <a:solidFill>
              <a:schemeClr val="tx1"/>
            </a:solidFill>
          </a:ln>
        </p:spPr>
      </p:pic>
      <p:sp>
        <p:nvSpPr>
          <p:cNvPr id="3" name="TextBox 2">
            <a:extLst>
              <a:ext uri="{FF2B5EF4-FFF2-40B4-BE49-F238E27FC236}">
                <a16:creationId xmlns:a16="http://schemas.microsoft.com/office/drawing/2014/main" id="{392F0632-9CA2-6B48-A4A6-48B66EFB1375}"/>
              </a:ext>
            </a:extLst>
          </p:cNvPr>
          <p:cNvSpPr txBox="1"/>
          <p:nvPr/>
        </p:nvSpPr>
        <p:spPr>
          <a:xfrm>
            <a:off x="5177822" y="4922108"/>
            <a:ext cx="3398809" cy="215444"/>
          </a:xfrm>
          <a:prstGeom prst="rect">
            <a:avLst/>
          </a:prstGeom>
          <a:noFill/>
        </p:spPr>
        <p:txBody>
          <a:bodyPr wrap="square" rtlCol="0">
            <a:spAutoFit/>
          </a:bodyPr>
          <a:lstStyle/>
          <a:p>
            <a:pPr algn="ctr"/>
            <a:r>
              <a:rPr lang="en-US" sz="800" dirty="0">
                <a:solidFill>
                  <a:schemeClr val="bg1"/>
                </a:solidFill>
              </a:rPr>
              <a:t>Clock movement patent https://</a:t>
            </a:r>
            <a:r>
              <a:rPr lang="en-US" sz="800" dirty="0" err="1">
                <a:solidFill>
                  <a:schemeClr val="bg1"/>
                </a:solidFill>
              </a:rPr>
              <a:t>patents.google.com</a:t>
            </a:r>
            <a:r>
              <a:rPr lang="en-US" sz="800" dirty="0">
                <a:solidFill>
                  <a:schemeClr val="bg1"/>
                </a:solidFill>
              </a:rPr>
              <a:t>/patent/US20120092969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DCFA7-3A31-5345-8EDC-6E8BF6A8D593}"/>
              </a:ext>
            </a:extLst>
          </p:cNvPr>
          <p:cNvPicPr>
            <a:picLocks noChangeAspect="1"/>
          </p:cNvPicPr>
          <p:nvPr/>
        </p:nvPicPr>
        <p:blipFill>
          <a:blip r:embed="rId2"/>
          <a:stretch>
            <a:fillRect/>
          </a:stretch>
        </p:blipFill>
        <p:spPr>
          <a:xfrm>
            <a:off x="1151752" y="316543"/>
            <a:ext cx="6840496" cy="4510414"/>
          </a:xfrm>
          <a:prstGeom prst="rect">
            <a:avLst/>
          </a:prstGeom>
          <a:ln w="50800">
            <a:solidFill>
              <a:schemeClr val="tx1"/>
            </a:solidFill>
          </a:ln>
        </p:spPr>
      </p:pic>
    </p:spTree>
    <p:extLst>
      <p:ext uri="{BB962C8B-B14F-4D97-AF65-F5344CB8AC3E}">
        <p14:creationId xmlns:p14="http://schemas.microsoft.com/office/powerpoint/2010/main" val="43967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D7D7D"/>
        </a:solidFill>
        <a:effectLst/>
      </p:bgPr>
    </p:bg>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311700" y="445025"/>
            <a:ext cx="5901813" cy="572700"/>
          </a:xfrm>
          <a:prstGeom prst="rect">
            <a:avLst/>
          </a:prstGeom>
          <a:solidFill>
            <a:srgbClr val="FFC000"/>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pc="300" dirty="0"/>
              <a:t>Application at UC San Diego</a:t>
            </a:r>
            <a:endParaRPr spc="300" dirty="0"/>
          </a:p>
        </p:txBody>
      </p:sp>
      <p:sp>
        <p:nvSpPr>
          <p:cNvPr id="173" name="Google Shape;173;p32"/>
          <p:cNvSpPr txBox="1">
            <a:spLocks noGrp="1"/>
          </p:cNvSpPr>
          <p:nvPr>
            <p:ph type="body" idx="1"/>
          </p:nvPr>
        </p:nvSpPr>
        <p:spPr>
          <a:xfrm>
            <a:off x="311700" y="1152475"/>
            <a:ext cx="3999900" cy="3804536"/>
          </a:xfrm>
          <a:prstGeom prst="rect">
            <a:avLst/>
          </a:prstGeom>
          <a:solidFill>
            <a:srgbClr val="4472C4"/>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1600"/>
              </a:spcAft>
              <a:buNone/>
            </a:pPr>
            <a:r>
              <a:rPr lang="en-US" sz="2000" b="1" i="1" dirty="0">
                <a:solidFill>
                  <a:schemeClr val="bg1"/>
                </a:solidFill>
              </a:rPr>
              <a:t>Actual</a:t>
            </a:r>
            <a:r>
              <a:rPr lang="en-US" sz="2000" b="1" dirty="0">
                <a:solidFill>
                  <a:schemeClr val="bg1"/>
                </a:solidFill>
              </a:rPr>
              <a:t> Stakeholder</a:t>
            </a:r>
            <a:r>
              <a:rPr lang="en-US" sz="2000" dirty="0">
                <a:solidFill>
                  <a:schemeClr val="bg1"/>
                </a:solidFill>
              </a:rPr>
              <a:t>: new interdisciplinary faculty, tenure-track</a:t>
            </a:r>
          </a:p>
          <a:p>
            <a:pPr marL="0" lvl="0" indent="0">
              <a:spcAft>
                <a:spcPts val="1600"/>
              </a:spcAft>
              <a:buNone/>
            </a:pPr>
            <a:r>
              <a:rPr lang="en-US" sz="2000" b="1" dirty="0">
                <a:solidFill>
                  <a:schemeClr val="bg1"/>
                </a:solidFill>
              </a:rPr>
              <a:t>Valuable content</a:t>
            </a:r>
            <a:r>
              <a:rPr lang="en-US" sz="2000" dirty="0">
                <a:solidFill>
                  <a:schemeClr val="bg1"/>
                </a:solidFill>
              </a:rPr>
              <a:t>: assembling a database of assessment tools that have been developed, adapted, and/or validated in low-income settings accompanied by publications on those tools</a:t>
            </a:r>
          </a:p>
          <a:p>
            <a:pPr marL="0" lvl="0" indent="0">
              <a:spcAft>
                <a:spcPts val="1600"/>
              </a:spcAft>
              <a:buNone/>
            </a:pPr>
            <a:r>
              <a:rPr lang="en-US" sz="2000" b="1" dirty="0">
                <a:solidFill>
                  <a:schemeClr val="bg1"/>
                </a:solidFill>
              </a:rPr>
              <a:t>Values</a:t>
            </a:r>
            <a:r>
              <a:rPr lang="en-US" sz="2000" dirty="0">
                <a:solidFill>
                  <a:schemeClr val="bg1"/>
                </a:solidFill>
              </a:rPr>
              <a:t>: understands the value of open access and anticolonial practices of research production and dissemination</a:t>
            </a:r>
          </a:p>
        </p:txBody>
      </p:sp>
      <p:sp>
        <p:nvSpPr>
          <p:cNvPr id="2" name="Text Placeholder 1">
            <a:extLst>
              <a:ext uri="{FF2B5EF4-FFF2-40B4-BE49-F238E27FC236}">
                <a16:creationId xmlns:a16="http://schemas.microsoft.com/office/drawing/2014/main" id="{025FF630-072F-244F-8522-05FDA3B2CDB9}"/>
              </a:ext>
            </a:extLst>
          </p:cNvPr>
          <p:cNvSpPr>
            <a:spLocks noGrp="1"/>
          </p:cNvSpPr>
          <p:nvPr>
            <p:ph type="body" idx="2"/>
          </p:nvPr>
        </p:nvSpPr>
        <p:spPr>
          <a:xfrm>
            <a:off x="4832400" y="1152474"/>
            <a:ext cx="3999900" cy="3689033"/>
          </a:xfrm>
          <a:solidFill>
            <a:srgbClr val="D2CECB"/>
          </a:solidFill>
          <a:ln w="50800">
            <a:solidFill>
              <a:schemeClr val="tx1"/>
            </a:solidFill>
          </a:ln>
        </p:spPr>
        <p:txBody>
          <a:bodyPr>
            <a:normAutofit fontScale="85000" lnSpcReduction="20000"/>
          </a:bodyPr>
          <a:lstStyle/>
          <a:p>
            <a:pPr marL="0" indent="0">
              <a:spcAft>
                <a:spcPts val="1600"/>
              </a:spcAft>
              <a:buNone/>
            </a:pPr>
            <a:r>
              <a:rPr lang="en-US" sz="2400" b="1" i="1" dirty="0"/>
              <a:t>Wished-for</a:t>
            </a:r>
            <a:r>
              <a:rPr lang="en-US" sz="2400" b="1" dirty="0"/>
              <a:t> Stakeholder</a:t>
            </a:r>
            <a:r>
              <a:rPr lang="en-US" sz="2400" dirty="0"/>
              <a:t>: Office of Academic Affairs</a:t>
            </a:r>
          </a:p>
          <a:p>
            <a:pPr marL="0" indent="0">
              <a:spcAft>
                <a:spcPts val="1600"/>
              </a:spcAft>
              <a:buNone/>
            </a:pPr>
            <a:r>
              <a:rPr lang="en-US" sz="2400" b="1" dirty="0"/>
              <a:t>Valuable content</a:t>
            </a:r>
            <a:r>
              <a:rPr lang="en-US" sz="2400" dirty="0"/>
              <a:t>: faculty data, research information generated at UCSD</a:t>
            </a:r>
          </a:p>
          <a:p>
            <a:pPr marL="0" indent="0">
              <a:spcAft>
                <a:spcPts val="1600"/>
              </a:spcAft>
              <a:buNone/>
            </a:pPr>
            <a:r>
              <a:rPr lang="en-US" sz="2400" b="1" dirty="0"/>
              <a:t>Values</a:t>
            </a:r>
            <a:r>
              <a:rPr lang="en-US" sz="2400" dirty="0"/>
              <a:t>: “UC San Diego will transform California and a diverse global society by educating, generating and disseminating knowledge and creative works, and engaging in public service.”</a:t>
            </a:r>
          </a:p>
          <a:p>
            <a:pPr marL="0" indent="0">
              <a:spcAft>
                <a:spcPts val="1600"/>
              </a:spcAft>
              <a:buNone/>
            </a:pPr>
            <a:r>
              <a:rPr lang="en-US" dirty="0">
                <a:hlinkClick r:id="rId3">
                  <a:extLst>
                    <a:ext uri="{A12FA001-AC4F-418D-AE19-62706E023703}">
                      <ahyp:hlinkClr xmlns:ahyp="http://schemas.microsoft.com/office/drawing/2018/hyperlinkcolor" val="tx"/>
                    </a:ext>
                  </a:extLst>
                </a:hlinkClick>
              </a:rPr>
              <a:t>https://plan.ucsd.edu/report/mission-vision-values/</a:t>
            </a:r>
            <a:r>
              <a:rPr lang="en-US" dirty="0"/>
              <a:t> </a:t>
            </a:r>
          </a:p>
          <a:p>
            <a:pPr marL="139700" indent="0">
              <a:buNone/>
            </a:pPr>
            <a:endParaRPr lang="en-US" dirty="0"/>
          </a:p>
        </p:txBody>
      </p:sp>
    </p:spTree>
    <p:extLst>
      <p:ext uri="{BB962C8B-B14F-4D97-AF65-F5344CB8AC3E}">
        <p14:creationId xmlns:p14="http://schemas.microsoft.com/office/powerpoint/2010/main" val="2797544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2CECB"/>
        </a:solidFill>
        <a:effectLst/>
      </p:bgPr>
    </p:bg>
    <p:spTree>
      <p:nvGrpSpPr>
        <p:cNvPr id="1" name="Shape 148"/>
        <p:cNvGrpSpPr/>
        <p:nvPr/>
      </p:nvGrpSpPr>
      <p:grpSpPr>
        <a:xfrm>
          <a:off x="0" y="0"/>
          <a:ext cx="0" cy="0"/>
          <a:chOff x="0" y="0"/>
          <a:chExt cx="0" cy="0"/>
        </a:xfrm>
      </p:grpSpPr>
      <p:sp>
        <p:nvSpPr>
          <p:cNvPr id="154" name="Freeform: Shape 153">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675" y="0"/>
            <a:ext cx="4866342" cy="22775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902" y="0"/>
            <a:ext cx="4551888" cy="2129838"/>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72162"/>
            <a:ext cx="3898508" cy="2967931"/>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40183"/>
            <a:ext cx="3751061" cy="2799910"/>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877" y="371776"/>
            <a:ext cx="4821469" cy="4768317"/>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3321" y="495220"/>
            <a:ext cx="4698025" cy="4644873"/>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Google Shape;149;p28"/>
          <p:cNvSpPr txBox="1">
            <a:spLocks noGrp="1"/>
          </p:cNvSpPr>
          <p:nvPr>
            <p:ph type="title"/>
          </p:nvPr>
        </p:nvSpPr>
        <p:spPr>
          <a:xfrm>
            <a:off x="5092307" y="2172162"/>
            <a:ext cx="3747247" cy="1452564"/>
          </a:xfrm>
          <a:prstGeom prst="rect">
            <a:avLst/>
          </a:prstGeom>
        </p:spPr>
        <p:txBody>
          <a:bodyPr spcFirstLastPara="1" vert="horz" lIns="91440" tIns="45720" rIns="91440" bIns="45720" rtlCol="0" anchor="b" anchorCtr="0">
            <a:normAutofit/>
          </a:bodyPr>
          <a:lstStyle/>
          <a:p>
            <a:pPr marL="0" lvl="0" indent="0" defTabSz="914400">
              <a:spcBef>
                <a:spcPct val="0"/>
              </a:spcBef>
              <a:spcAft>
                <a:spcPts val="0"/>
              </a:spcAft>
            </a:pPr>
            <a:r>
              <a:rPr lang="en-US" sz="4700" kern="1200" spc="300" dirty="0">
                <a:solidFill>
                  <a:srgbClr val="FFFFFF"/>
                </a:solidFill>
                <a:ea typeface="+mj-ea"/>
                <a:cs typeface="+mj-cs"/>
              </a:rPr>
              <a:t>The</a:t>
            </a:r>
            <a:br>
              <a:rPr lang="en-US" sz="4700" kern="1200" spc="300" dirty="0">
                <a:solidFill>
                  <a:srgbClr val="FFFFFF"/>
                </a:solidFill>
                <a:ea typeface="+mj-ea"/>
                <a:cs typeface="+mj-cs"/>
              </a:rPr>
            </a:br>
            <a:r>
              <a:rPr lang="en-US" sz="4700" kern="1200" spc="300" dirty="0">
                <a:solidFill>
                  <a:srgbClr val="FFFFFF"/>
                </a:solidFill>
                <a:ea typeface="+mj-ea"/>
                <a:cs typeface="+mj-cs"/>
              </a:rPr>
              <a:t>Visualization</a:t>
            </a:r>
          </a:p>
        </p:txBody>
      </p:sp>
    </p:spTree>
    <p:extLst>
      <p:ext uri="{BB962C8B-B14F-4D97-AF65-F5344CB8AC3E}">
        <p14:creationId xmlns:p14="http://schemas.microsoft.com/office/powerpoint/2010/main" val="1866219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D7D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E14E-97DE-D645-A036-F02FDD2B43AE}"/>
              </a:ext>
            </a:extLst>
          </p:cNvPr>
          <p:cNvSpPr>
            <a:spLocks noGrp="1"/>
          </p:cNvSpPr>
          <p:nvPr>
            <p:ph type="title"/>
          </p:nvPr>
        </p:nvSpPr>
        <p:spPr>
          <a:xfrm>
            <a:off x="148280" y="135924"/>
            <a:ext cx="3763843" cy="589940"/>
          </a:xfrm>
          <a:solidFill>
            <a:srgbClr val="FFC002"/>
          </a:solidFill>
          <a:ln w="50800">
            <a:solidFill>
              <a:schemeClr val="tx1"/>
            </a:solidFill>
          </a:ln>
        </p:spPr>
        <p:txBody>
          <a:bodyPr>
            <a:noAutofit/>
          </a:bodyPr>
          <a:lstStyle/>
          <a:p>
            <a:pPr algn="ctr"/>
            <a:r>
              <a:rPr lang="en-US" sz="3200" spc="300" dirty="0"/>
              <a:t>The Visualization</a:t>
            </a:r>
          </a:p>
        </p:txBody>
      </p:sp>
      <p:sp>
        <p:nvSpPr>
          <p:cNvPr id="3" name="Text Placeholder 2">
            <a:extLst>
              <a:ext uri="{FF2B5EF4-FFF2-40B4-BE49-F238E27FC236}">
                <a16:creationId xmlns:a16="http://schemas.microsoft.com/office/drawing/2014/main" id="{A24F778F-428D-C245-B204-C7AF0684EDD9}"/>
              </a:ext>
            </a:extLst>
          </p:cNvPr>
          <p:cNvSpPr>
            <a:spLocks noGrp="1"/>
          </p:cNvSpPr>
          <p:nvPr>
            <p:ph type="body" idx="1"/>
          </p:nvPr>
        </p:nvSpPr>
        <p:spPr>
          <a:xfrm>
            <a:off x="333500" y="1182097"/>
            <a:ext cx="3393401" cy="3416400"/>
          </a:xfrm>
          <a:solidFill>
            <a:srgbClr val="D2CECB"/>
          </a:solidFill>
          <a:ln w="50800">
            <a:solidFill>
              <a:schemeClr val="tx1"/>
            </a:solidFill>
          </a:ln>
        </p:spPr>
        <p:txBody>
          <a:bodyPr>
            <a:normAutofit fontScale="85000" lnSpcReduction="20000"/>
          </a:bodyPr>
          <a:lstStyle/>
          <a:p>
            <a:pPr marL="114300" indent="0">
              <a:buNone/>
            </a:pPr>
            <a:endParaRPr lang="en-US" dirty="0"/>
          </a:p>
          <a:p>
            <a:pPr marL="114300" indent="0">
              <a:buNone/>
            </a:pPr>
            <a:r>
              <a:rPr lang="en-US" dirty="0"/>
              <a:t>PROCESS</a:t>
            </a:r>
          </a:p>
          <a:p>
            <a:pPr marL="114300" indent="0">
              <a:buNone/>
            </a:pPr>
            <a:endParaRPr lang="en-US" dirty="0"/>
          </a:p>
          <a:p>
            <a:pPr marL="114300" indent="0">
              <a:buNone/>
            </a:pPr>
            <a:r>
              <a:rPr lang="en-US" dirty="0"/>
              <a:t>Funding</a:t>
            </a:r>
          </a:p>
          <a:p>
            <a:pPr marL="114300" indent="0">
              <a:buNone/>
            </a:pPr>
            <a:r>
              <a:rPr lang="en-US" dirty="0"/>
              <a:t>Research</a:t>
            </a:r>
          </a:p>
          <a:p>
            <a:pPr marL="114300" indent="0">
              <a:buNone/>
            </a:pPr>
            <a:r>
              <a:rPr lang="en-US" dirty="0"/>
              <a:t>Publishing</a:t>
            </a:r>
          </a:p>
          <a:p>
            <a:pPr marL="114300" indent="0">
              <a:buNone/>
            </a:pPr>
            <a:r>
              <a:rPr lang="en-US" dirty="0"/>
              <a:t>Teaching</a:t>
            </a:r>
          </a:p>
          <a:p>
            <a:pPr marL="114300" indent="0">
              <a:buNone/>
            </a:pPr>
            <a:r>
              <a:rPr lang="en-US" dirty="0"/>
              <a:t>Evaluation</a:t>
            </a:r>
          </a:p>
          <a:p>
            <a:pPr marL="114300" indent="0">
              <a:buNone/>
            </a:pPr>
            <a:r>
              <a:rPr lang="en-US" dirty="0"/>
              <a:t>Research intelligence</a:t>
            </a:r>
          </a:p>
          <a:p>
            <a:pPr marL="114300" indent="0">
              <a:buNone/>
            </a:pPr>
            <a:r>
              <a:rPr lang="en-US" dirty="0"/>
              <a:t>Preservation</a:t>
            </a:r>
          </a:p>
          <a:p>
            <a:pPr marL="114300" indent="0">
              <a:buNone/>
            </a:pPr>
            <a:r>
              <a:rPr lang="en-US" dirty="0"/>
              <a:t>Messaging/promotion</a:t>
            </a:r>
          </a:p>
          <a:p>
            <a:pPr marL="114300" indent="0">
              <a:buNone/>
            </a:pPr>
            <a:r>
              <a:rPr lang="en-US" dirty="0"/>
              <a:t>Education/consultation</a:t>
            </a:r>
          </a:p>
          <a:p>
            <a:pPr marL="114300" indent="0">
              <a:buNone/>
            </a:pPr>
            <a:endParaRPr lang="en-US" dirty="0"/>
          </a:p>
          <a:p>
            <a:pPr marL="114300" indent="0">
              <a:buNone/>
            </a:pPr>
            <a:r>
              <a:rPr lang="en-US" dirty="0"/>
              <a:t>STAKEHOLDERS</a:t>
            </a:r>
          </a:p>
          <a:p>
            <a:pPr marL="114300" indent="0">
              <a:buNone/>
            </a:pPr>
            <a:r>
              <a:rPr lang="en-US" dirty="0"/>
              <a:t>NEEDS/DRIVERS</a:t>
            </a:r>
          </a:p>
          <a:p>
            <a:pPr marL="114300" indent="0">
              <a:buNone/>
            </a:pPr>
            <a:r>
              <a:rPr lang="en-US" dirty="0"/>
              <a:t>TOOLS/SYSTEMS</a:t>
            </a:r>
          </a:p>
        </p:txBody>
      </p:sp>
      <p:pic>
        <p:nvPicPr>
          <p:cNvPr id="4" name="Picture 3">
            <a:extLst>
              <a:ext uri="{FF2B5EF4-FFF2-40B4-BE49-F238E27FC236}">
                <a16:creationId xmlns:a16="http://schemas.microsoft.com/office/drawing/2014/main" id="{B80FB16B-1EB3-1E45-8B37-482B5BEF6630}"/>
              </a:ext>
            </a:extLst>
          </p:cNvPr>
          <p:cNvPicPr>
            <a:picLocks noChangeAspect="1"/>
          </p:cNvPicPr>
          <p:nvPr/>
        </p:nvPicPr>
        <p:blipFill>
          <a:blip r:embed="rId3"/>
          <a:stretch>
            <a:fillRect/>
          </a:stretch>
        </p:blipFill>
        <p:spPr>
          <a:xfrm>
            <a:off x="4187996" y="135924"/>
            <a:ext cx="4807723" cy="4905633"/>
          </a:xfrm>
          <a:prstGeom prst="rect">
            <a:avLst/>
          </a:prstGeom>
          <a:ln w="50800">
            <a:solidFill>
              <a:schemeClr val="tx1"/>
            </a:solidFill>
          </a:ln>
        </p:spPr>
      </p:pic>
    </p:spTree>
    <p:extLst>
      <p:ext uri="{BB962C8B-B14F-4D97-AF65-F5344CB8AC3E}">
        <p14:creationId xmlns:p14="http://schemas.microsoft.com/office/powerpoint/2010/main" val="523100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2CEC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585B8D-85B8-3A4E-8628-2049EF71EE99}"/>
              </a:ext>
            </a:extLst>
          </p:cNvPr>
          <p:cNvSpPr>
            <a:spLocks noGrp="1"/>
          </p:cNvSpPr>
          <p:nvPr>
            <p:ph type="title"/>
          </p:nvPr>
        </p:nvSpPr>
        <p:spPr>
          <a:xfrm>
            <a:off x="628650" y="273844"/>
            <a:ext cx="3712344" cy="767742"/>
          </a:xfrm>
          <a:solidFill>
            <a:srgbClr val="FFC002"/>
          </a:solidFill>
          <a:ln w="50800">
            <a:solidFill>
              <a:schemeClr val="tx1"/>
            </a:solidFill>
          </a:ln>
        </p:spPr>
        <p:txBody>
          <a:bodyPr/>
          <a:lstStyle/>
          <a:p>
            <a:r>
              <a:rPr lang="en-US" spc="300" dirty="0"/>
              <a:t>The Visualization</a:t>
            </a:r>
          </a:p>
        </p:txBody>
      </p:sp>
      <p:pic>
        <p:nvPicPr>
          <p:cNvPr id="6" name="Picture 5">
            <a:extLst>
              <a:ext uri="{FF2B5EF4-FFF2-40B4-BE49-F238E27FC236}">
                <a16:creationId xmlns:a16="http://schemas.microsoft.com/office/drawing/2014/main" id="{DE2F86AC-79F6-6F49-9125-E02C344EA70C}"/>
              </a:ext>
            </a:extLst>
          </p:cNvPr>
          <p:cNvPicPr>
            <a:picLocks noChangeAspect="1"/>
          </p:cNvPicPr>
          <p:nvPr/>
        </p:nvPicPr>
        <p:blipFill>
          <a:blip r:embed="rId3"/>
          <a:stretch>
            <a:fillRect/>
          </a:stretch>
        </p:blipFill>
        <p:spPr>
          <a:xfrm>
            <a:off x="628650" y="1371786"/>
            <a:ext cx="4876800" cy="2781300"/>
          </a:xfrm>
          <a:prstGeom prst="rect">
            <a:avLst/>
          </a:prstGeom>
        </p:spPr>
      </p:pic>
      <p:pic>
        <p:nvPicPr>
          <p:cNvPr id="7" name="Picture 6">
            <a:extLst>
              <a:ext uri="{FF2B5EF4-FFF2-40B4-BE49-F238E27FC236}">
                <a16:creationId xmlns:a16="http://schemas.microsoft.com/office/drawing/2014/main" id="{8B75B196-042D-1943-B29C-566249607F3D}"/>
              </a:ext>
            </a:extLst>
          </p:cNvPr>
          <p:cNvPicPr>
            <a:picLocks noChangeAspect="1"/>
          </p:cNvPicPr>
          <p:nvPr/>
        </p:nvPicPr>
        <p:blipFill>
          <a:blip r:embed="rId4"/>
          <a:stretch>
            <a:fillRect/>
          </a:stretch>
        </p:blipFill>
        <p:spPr>
          <a:xfrm>
            <a:off x="3710461" y="1049826"/>
            <a:ext cx="4406900" cy="3095019"/>
          </a:xfrm>
          <a:prstGeom prst="rect">
            <a:avLst/>
          </a:prstGeom>
        </p:spPr>
      </p:pic>
      <p:pic>
        <p:nvPicPr>
          <p:cNvPr id="9" name="Picture 1">
            <a:extLst>
              <a:ext uri="{FF2B5EF4-FFF2-40B4-BE49-F238E27FC236}">
                <a16:creationId xmlns:a16="http://schemas.microsoft.com/office/drawing/2014/main" id="{DF141E3C-72D3-9448-B267-1443E0DF7D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2855" y="-486094"/>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FD5E855-A1EB-6E49-A8AC-F20E4C329E99}"/>
              </a:ext>
            </a:extLst>
          </p:cNvPr>
          <p:cNvPicPr>
            <a:picLocks noChangeAspect="1"/>
          </p:cNvPicPr>
          <p:nvPr/>
        </p:nvPicPr>
        <p:blipFill>
          <a:blip r:embed="rId6"/>
          <a:stretch>
            <a:fillRect/>
          </a:stretch>
        </p:blipFill>
        <p:spPr>
          <a:xfrm>
            <a:off x="2401633" y="1041586"/>
            <a:ext cx="3946636" cy="4101914"/>
          </a:xfrm>
          <a:prstGeom prst="rect">
            <a:avLst/>
          </a:prstGeom>
        </p:spPr>
      </p:pic>
    </p:spTree>
    <p:extLst>
      <p:ext uri="{BB962C8B-B14F-4D97-AF65-F5344CB8AC3E}">
        <p14:creationId xmlns:p14="http://schemas.microsoft.com/office/powerpoint/2010/main" val="9406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311700" y="445025"/>
            <a:ext cx="3444754" cy="572700"/>
          </a:xfrm>
          <a:prstGeom prst="rect">
            <a:avLst/>
          </a:prstGeom>
          <a:solidFill>
            <a:srgbClr val="FFC000"/>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pc="300" dirty="0"/>
              <a:t>Lessons learned</a:t>
            </a:r>
            <a:endParaRPr spc="300" dirty="0"/>
          </a:p>
        </p:txBody>
      </p:sp>
      <p:sp>
        <p:nvSpPr>
          <p:cNvPr id="185" name="Google Shape;185;p34"/>
          <p:cNvSpPr txBox="1">
            <a:spLocks noGrp="1"/>
          </p:cNvSpPr>
          <p:nvPr>
            <p:ph type="body" idx="1"/>
          </p:nvPr>
        </p:nvSpPr>
        <p:spPr>
          <a:xfrm>
            <a:off x="311700" y="1321985"/>
            <a:ext cx="8520600" cy="1612759"/>
          </a:xfrm>
          <a:prstGeom prst="rect">
            <a:avLst/>
          </a:prstGeom>
          <a:solidFill>
            <a:srgbClr val="D2CECB"/>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Lack of concrete holistic academic-owned/open source/scholar-led options</a:t>
            </a:r>
            <a:endParaRPr dirty="0"/>
          </a:p>
          <a:p>
            <a:pPr marL="0" lvl="0" indent="0" algn="l" rtl="0">
              <a:spcBef>
                <a:spcPts val="1600"/>
              </a:spcBef>
              <a:spcAft>
                <a:spcPts val="0"/>
              </a:spcAft>
              <a:buNone/>
            </a:pPr>
            <a:r>
              <a:rPr lang="en" dirty="0"/>
              <a:t>Commercial dollars vs. academic</a:t>
            </a:r>
            <a:endParaRPr dirty="0"/>
          </a:p>
          <a:p>
            <a:pPr marL="0" lvl="0" indent="0" algn="l" rtl="0">
              <a:spcBef>
                <a:spcPts val="1600"/>
              </a:spcBef>
              <a:spcAft>
                <a:spcPts val="1600"/>
              </a:spcAft>
              <a:buNone/>
            </a:pPr>
            <a:r>
              <a:rPr lang="en" dirty="0"/>
              <a:t>Dispersion of energy, lack of funds and ongoing communication after events</a:t>
            </a:r>
            <a:endParaRPr dirty="0"/>
          </a:p>
        </p:txBody>
      </p:sp>
      <p:sp>
        <p:nvSpPr>
          <p:cNvPr id="4" name="Google Shape;185;p34">
            <a:extLst>
              <a:ext uri="{FF2B5EF4-FFF2-40B4-BE49-F238E27FC236}">
                <a16:creationId xmlns:a16="http://schemas.microsoft.com/office/drawing/2014/main" id="{0BD3D3C1-BBB4-CA40-A5D9-EE118270AD15}"/>
              </a:ext>
            </a:extLst>
          </p:cNvPr>
          <p:cNvSpPr txBox="1">
            <a:spLocks/>
          </p:cNvSpPr>
          <p:nvPr/>
        </p:nvSpPr>
        <p:spPr>
          <a:xfrm>
            <a:off x="311700" y="3239004"/>
            <a:ext cx="8520600" cy="1612759"/>
          </a:xfrm>
          <a:prstGeom prst="rect">
            <a:avLst/>
          </a:prstGeom>
          <a:solidFill>
            <a:srgbClr val="D2CECB"/>
          </a:solidFill>
          <a:ln w="50800">
            <a:solidFill>
              <a:schemeClr val="tx1"/>
            </a:solidFill>
          </a:ln>
        </p:spPr>
        <p:txBody>
          <a:bodyPr spcFirstLastPara="1" vert="horz" wrap="square" lIns="91425" tIns="91425" rIns="91425" bIns="91425" rtlCol="0" anchor="t" anchorCtr="0">
            <a:noAutofit/>
          </a:bodyPr>
          <a:lstStyle>
            <a:lvl1pPr marL="457200" lvl="0" indent="-342900"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600" lvl="2"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800" lvl="3"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6000" lvl="4"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200" lvl="5"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SzPts val="1400"/>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a:p>
            <a:pPr marL="0" indent="0">
              <a:buNone/>
            </a:pPr>
            <a:r>
              <a:rPr lang="en-US" dirty="0"/>
              <a:t>“This is new terrain for academia, but the ground is shifting rapidly. If academia can </a:t>
            </a:r>
            <a:r>
              <a:rPr lang="en-US" b="1" dirty="0"/>
              <a:t>organize its work and develop a strategic vision for research workflow</a:t>
            </a:r>
            <a:r>
              <a:rPr lang="en-US" dirty="0"/>
              <a:t>, there is yet an opportunity to avoid the negative consequences of outsourcing core scholarly infrastructure.” Roger C. </a:t>
            </a:r>
            <a:r>
              <a:rPr lang="en-US" dirty="0" err="1"/>
              <a:t>Schonfeld</a:t>
            </a:r>
            <a:endParaRPr lang="en-US" dirty="0"/>
          </a:p>
          <a:p>
            <a:pPr marL="0" indent="0">
              <a:buNone/>
            </a:pPr>
            <a:endParaRPr lang="en-US" dirty="0"/>
          </a:p>
          <a:p>
            <a:pPr marL="0" indent="0">
              <a:buFont typeface="Arial" panose="020B0604020202020204" pitchFamily="34" charset="0"/>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2CECB"/>
        </a:solidFill>
        <a:effectLst/>
      </p:bgPr>
    </p:bg>
    <p:spTree>
      <p:nvGrpSpPr>
        <p:cNvPr id="1" name="Shape 148"/>
        <p:cNvGrpSpPr/>
        <p:nvPr/>
      </p:nvGrpSpPr>
      <p:grpSpPr>
        <a:xfrm>
          <a:off x="0" y="0"/>
          <a:ext cx="0" cy="0"/>
          <a:chOff x="0" y="0"/>
          <a:chExt cx="0" cy="0"/>
        </a:xfrm>
      </p:grpSpPr>
      <p:sp>
        <p:nvSpPr>
          <p:cNvPr id="154" name="Freeform: Shape 153">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675" y="0"/>
            <a:ext cx="4866342" cy="22775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902" y="0"/>
            <a:ext cx="4551888" cy="2129838"/>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72162"/>
            <a:ext cx="3898508" cy="2967931"/>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40183"/>
            <a:ext cx="3751061" cy="2799910"/>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877" y="371776"/>
            <a:ext cx="4821469" cy="4768317"/>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3321" y="495220"/>
            <a:ext cx="4698025" cy="4644873"/>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Google Shape;149;p28"/>
          <p:cNvSpPr txBox="1">
            <a:spLocks noGrp="1"/>
          </p:cNvSpPr>
          <p:nvPr>
            <p:ph type="title"/>
          </p:nvPr>
        </p:nvSpPr>
        <p:spPr>
          <a:xfrm>
            <a:off x="4810539" y="2172162"/>
            <a:ext cx="4029015" cy="1452564"/>
          </a:xfrm>
          <a:prstGeom prst="rect">
            <a:avLst/>
          </a:prstGeom>
        </p:spPr>
        <p:txBody>
          <a:bodyPr spcFirstLastPara="1" vert="horz" lIns="91440" tIns="45720" rIns="91440" bIns="45720" rtlCol="0" anchor="b" anchorCtr="0">
            <a:normAutofit fontScale="90000"/>
          </a:bodyPr>
          <a:lstStyle/>
          <a:p>
            <a:pPr marL="0" lvl="0" indent="0" defTabSz="914400">
              <a:spcBef>
                <a:spcPct val="0"/>
              </a:spcBef>
              <a:spcAft>
                <a:spcPts val="0"/>
              </a:spcAft>
            </a:pPr>
            <a:r>
              <a:rPr lang="en-US" sz="6600" kern="1200" spc="300" dirty="0">
                <a:solidFill>
                  <a:srgbClr val="FFFFFF"/>
                </a:solidFill>
                <a:ea typeface="+mj-ea"/>
                <a:cs typeface="+mj-cs"/>
              </a:rPr>
              <a:t>Questions?</a:t>
            </a:r>
          </a:p>
        </p:txBody>
      </p:sp>
      <p:sp>
        <p:nvSpPr>
          <p:cNvPr id="2" name="Rectangle 1">
            <a:extLst>
              <a:ext uri="{FF2B5EF4-FFF2-40B4-BE49-F238E27FC236}">
                <a16:creationId xmlns:a16="http://schemas.microsoft.com/office/drawing/2014/main" id="{BD9A1B1E-C1A2-5742-ACAE-9E3461D1434F}"/>
              </a:ext>
            </a:extLst>
          </p:cNvPr>
          <p:cNvSpPr/>
          <p:nvPr/>
        </p:nvSpPr>
        <p:spPr>
          <a:xfrm>
            <a:off x="295076" y="2817656"/>
            <a:ext cx="2627027" cy="1569660"/>
          </a:xfrm>
          <a:prstGeom prst="rect">
            <a:avLst/>
          </a:prstGeom>
        </p:spPr>
        <p:txBody>
          <a:bodyPr wrap="square">
            <a:spAutoFit/>
          </a:bodyPr>
          <a:lstStyle/>
          <a:p>
            <a:pPr lvl="0"/>
            <a:r>
              <a:rPr lang="en-US" sz="2400" dirty="0"/>
              <a:t>Allegra Swift </a:t>
            </a:r>
          </a:p>
          <a:p>
            <a:pPr lvl="0"/>
            <a:r>
              <a:rPr lang="en-US" sz="2400" dirty="0"/>
              <a:t>akswift@ucsd.edu</a:t>
            </a:r>
          </a:p>
          <a:p>
            <a:pPr lvl="0"/>
            <a:r>
              <a:rPr lang="en-US" sz="2400" dirty="0"/>
              <a:t>@</a:t>
            </a:r>
            <a:r>
              <a:rPr lang="en-US" sz="2400" dirty="0" err="1"/>
              <a:t>allegraswift</a:t>
            </a:r>
            <a:endParaRPr lang="en-US" sz="2400" dirty="0"/>
          </a:p>
          <a:p>
            <a:pPr lvl="0"/>
            <a:r>
              <a:rPr lang="en-US" sz="2400" dirty="0"/>
              <a:t>@</a:t>
            </a:r>
            <a:r>
              <a:rPr lang="en-US" sz="2400" dirty="0" err="1"/>
              <a:t>UCSDScholCom</a:t>
            </a:r>
            <a:endParaRPr lang="en-US" sz="2400" dirty="0"/>
          </a:p>
        </p:txBody>
      </p:sp>
      <p:sp>
        <p:nvSpPr>
          <p:cNvPr id="3" name="Rectangle 2">
            <a:extLst>
              <a:ext uri="{FF2B5EF4-FFF2-40B4-BE49-F238E27FC236}">
                <a16:creationId xmlns:a16="http://schemas.microsoft.com/office/drawing/2014/main" id="{C62E05D1-B414-9840-B3E7-1A9D3F8BA8E9}"/>
              </a:ext>
            </a:extLst>
          </p:cNvPr>
          <p:cNvSpPr/>
          <p:nvPr/>
        </p:nvSpPr>
        <p:spPr>
          <a:xfrm>
            <a:off x="1744530" y="379979"/>
            <a:ext cx="2698791" cy="830997"/>
          </a:xfrm>
          <a:prstGeom prst="rect">
            <a:avLst/>
          </a:prstGeom>
        </p:spPr>
        <p:txBody>
          <a:bodyPr wrap="square">
            <a:spAutoFit/>
          </a:bodyPr>
          <a:lstStyle/>
          <a:p>
            <a:pPr lvl="0"/>
            <a:r>
              <a:rPr lang="sv" sz="2400" dirty="0">
                <a:solidFill>
                  <a:schemeClr val="bg1"/>
                </a:solidFill>
              </a:rPr>
              <a:t>David Minor</a:t>
            </a:r>
          </a:p>
          <a:p>
            <a:pPr lvl="0"/>
            <a:r>
              <a:rPr lang="sv" sz="2400" dirty="0">
                <a:solidFill>
                  <a:schemeClr val="bg1"/>
                </a:solidFill>
              </a:rPr>
              <a:t>dminor@ucsd.edu</a:t>
            </a:r>
            <a:endParaRPr lang="en-US" sz="2400" dirty="0">
              <a:solidFill>
                <a:schemeClr val="bg1"/>
              </a:solidFill>
            </a:endParaRPr>
          </a:p>
        </p:txBody>
      </p:sp>
    </p:spTree>
    <p:extLst>
      <p:ext uri="{BB962C8B-B14F-4D97-AF65-F5344CB8AC3E}">
        <p14:creationId xmlns:p14="http://schemas.microsoft.com/office/powerpoint/2010/main" val="2694361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311700" y="445025"/>
            <a:ext cx="2976835" cy="572700"/>
          </a:xfrm>
          <a:prstGeom prst="rect">
            <a:avLst/>
          </a:prstGeom>
          <a:solidFill>
            <a:srgbClr val="FFC000"/>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pc="300" dirty="0"/>
              <a:t>References</a:t>
            </a:r>
            <a:endParaRPr spc="300" dirty="0"/>
          </a:p>
        </p:txBody>
      </p:sp>
      <p:sp>
        <p:nvSpPr>
          <p:cNvPr id="185" name="Google Shape;185;p34"/>
          <p:cNvSpPr txBox="1">
            <a:spLocks noGrp="1"/>
          </p:cNvSpPr>
          <p:nvPr>
            <p:ph type="body" idx="1"/>
          </p:nvPr>
        </p:nvSpPr>
        <p:spPr>
          <a:xfrm>
            <a:off x="311700" y="1191126"/>
            <a:ext cx="8520600" cy="3726863"/>
          </a:xfrm>
          <a:prstGeom prst="rect">
            <a:avLst/>
          </a:prstGeom>
          <a:solidFill>
            <a:srgbClr val="D2CECB"/>
          </a:solidFill>
          <a:ln w="50800">
            <a:solidFill>
              <a:schemeClr val="tx1"/>
            </a:solidFill>
          </a:ln>
        </p:spPr>
        <p:txBody>
          <a:bodyPr spcFirstLastPara="1" wrap="square" lIns="91425" tIns="91425" rIns="91425" bIns="91425" anchor="t" anchorCtr="0">
            <a:normAutofit lnSpcReduction="10000"/>
          </a:bodyPr>
          <a:lstStyle/>
          <a:p>
            <a:r>
              <a:rPr lang="en-US" sz="1800" u="sng" dirty="0">
                <a:hlinkClick r:id="rId3"/>
              </a:rPr>
              <a:t>Publishers are Increasingly in Control of Scholarly Infrastructure and Why We Should Care</a:t>
            </a:r>
            <a:r>
              <a:rPr lang="en-US" sz="1800" dirty="0"/>
              <a:t>: A Case Study Of Elsevier</a:t>
            </a:r>
          </a:p>
          <a:p>
            <a:r>
              <a:rPr lang="en-US" sz="1800" u="sng" dirty="0">
                <a:hlinkClick r:id="rId4"/>
              </a:rPr>
              <a:t>Whose Infrastructure?</a:t>
            </a:r>
            <a:r>
              <a:rPr lang="en-US" sz="1800" dirty="0"/>
              <a:t> Towards Inclusive and Collaborative Knowledge Infrastructures in Open Science </a:t>
            </a:r>
          </a:p>
          <a:p>
            <a:r>
              <a:rPr lang="en-US" sz="1800" u="sng" dirty="0">
                <a:hlinkClick r:id="rId5"/>
              </a:rPr>
              <a:t>Inequality in Knowledge Production:</a:t>
            </a:r>
            <a:r>
              <a:rPr lang="en-US" sz="1800" dirty="0"/>
              <a:t> The Integration of Academic Infrastructure by Big Publishers</a:t>
            </a:r>
          </a:p>
          <a:p>
            <a:r>
              <a:rPr lang="en-US" sz="1800" u="sng" dirty="0">
                <a:hlinkClick r:id="rId6"/>
              </a:rPr>
              <a:t>Of Vendors &amp; Values</a:t>
            </a:r>
            <a:r>
              <a:rPr lang="en-US" sz="1800" dirty="0"/>
              <a:t> </a:t>
            </a:r>
          </a:p>
          <a:p>
            <a:r>
              <a:rPr lang="en-US" sz="1800" u="sng" dirty="0">
                <a:hlinkClick r:id="rId7"/>
              </a:rPr>
              <a:t>Defining RIM and the Library’s Role</a:t>
            </a:r>
            <a:endParaRPr lang="en-US" sz="1800" dirty="0"/>
          </a:p>
          <a:p>
            <a:r>
              <a:rPr lang="en-US" sz="1800" u="sng" dirty="0">
                <a:hlinkClick r:id="rId8"/>
              </a:rPr>
              <a:t>Balancing influence in a shifting scholarly communication landscape</a:t>
            </a:r>
            <a:r>
              <a:rPr lang="en-US" sz="1800" dirty="0"/>
              <a:t>: Creating library-owned, community-aligned infrastructure through individual, local, and community action</a:t>
            </a:r>
          </a:p>
          <a:p>
            <a:r>
              <a:rPr lang="en-US" sz="1800" u="sng" dirty="0">
                <a:hlinkClick r:id="rId9"/>
              </a:rPr>
              <a:t>JLSC Board Editorial 2018</a:t>
            </a:r>
            <a:endParaRPr lang="en-US" sz="1800" u="sng" dirty="0"/>
          </a:p>
          <a:p>
            <a:r>
              <a:rPr lang="en-US" sz="1800" u="sng" dirty="0">
                <a:hlinkClick r:id="rId10"/>
              </a:rPr>
              <a:t>Big Deal: Should Universities Outsource More Core Research Infrastructure?</a:t>
            </a:r>
            <a:endParaRPr lang="en-US" sz="1800" dirty="0"/>
          </a:p>
          <a:p>
            <a:r>
              <a:rPr lang="en-US" sz="1800" u="sng" dirty="0">
                <a:hlinkClick r:id="rId11"/>
              </a:rPr>
              <a:t>Workflow Lock-in: A Taxonomy</a:t>
            </a:r>
            <a:endParaRPr lang="en-US" sz="1800" u="sng" dirty="0"/>
          </a:p>
          <a:p>
            <a:r>
              <a:rPr lang="en-US" sz="1800" dirty="0">
                <a:hlinkClick r:id="rId12"/>
              </a:rPr>
              <a:t>Commons compliant tools/platform worksheet</a:t>
            </a:r>
            <a:endParaRPr lang="en-US" sz="1800" dirty="0"/>
          </a:p>
        </p:txBody>
      </p:sp>
    </p:spTree>
    <p:extLst>
      <p:ext uri="{BB962C8B-B14F-4D97-AF65-F5344CB8AC3E}">
        <p14:creationId xmlns:p14="http://schemas.microsoft.com/office/powerpoint/2010/main" val="115041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245849"/>
            <a:ext cx="6854413" cy="572700"/>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pc="600" dirty="0"/>
              <a:t>The issue- commodification</a:t>
            </a:r>
            <a:endParaRPr spc="600" dirty="0"/>
          </a:p>
        </p:txBody>
      </p:sp>
      <p:sp>
        <p:nvSpPr>
          <p:cNvPr id="69" name="Google Shape;69;p15"/>
          <p:cNvSpPr txBox="1">
            <a:spLocks noGrp="1"/>
          </p:cNvSpPr>
          <p:nvPr>
            <p:ph type="body" idx="1"/>
          </p:nvPr>
        </p:nvSpPr>
        <p:spPr>
          <a:xfrm>
            <a:off x="311700" y="1068779"/>
            <a:ext cx="8520600" cy="3792931"/>
          </a:xfrm>
          <a:prstGeom prst="rect">
            <a:avLst/>
          </a:prstGeom>
          <a:solidFill>
            <a:srgbClr val="D2CECB"/>
          </a:solidFill>
          <a:ln w="50800">
            <a:solidFill>
              <a:schemeClr val="tx1"/>
            </a:solidFill>
          </a:ln>
        </p:spPr>
        <p:txBody>
          <a:bodyPr spcFirstLastPara="1" wrap="square" lIns="91425" tIns="91425" rIns="91425" bIns="91425" anchor="t" anchorCtr="0">
            <a:noAutofit/>
          </a:bodyPr>
          <a:lstStyle/>
          <a:p>
            <a:pPr marL="0" lvl="0" indent="0">
              <a:buNone/>
            </a:pPr>
            <a:r>
              <a:rPr lang="en-US" sz="2400" dirty="0"/>
              <a:t>“The current scholarly communication landscape is populated by a variety of actors and powered by </a:t>
            </a:r>
            <a:r>
              <a:rPr lang="en-US" sz="2400" b="1" dirty="0"/>
              <a:t>an ever-increasing array of complementary and competitive systems for the production, publication, and distribution of scholarship</a:t>
            </a:r>
            <a:r>
              <a:rPr lang="en-US" sz="2400" dirty="0"/>
              <a:t>.”</a:t>
            </a:r>
          </a:p>
          <a:p>
            <a:pPr marL="0" lvl="0" indent="0" algn="r">
              <a:buNone/>
            </a:pPr>
            <a:r>
              <a:rPr lang="en-US" sz="1100" dirty="0"/>
              <a:t>			           Clement, G., Agate, N., Searle, S., Kingsley, D. and Vandegrift, M., 2018.</a:t>
            </a:r>
          </a:p>
          <a:p>
            <a:pPr marL="0" lvl="0" indent="0" algn="r">
              <a:buNone/>
            </a:pPr>
            <a:r>
              <a:rPr lang="en-US" sz="1100" dirty="0"/>
              <a:t> JLSC Board Editorial 2018. JLSC, 6(1), p.eP2261. DOI: http://</a:t>
            </a:r>
            <a:r>
              <a:rPr lang="en-US" sz="1100" dirty="0" err="1"/>
              <a:t>doi.org</a:t>
            </a:r>
            <a:r>
              <a:rPr lang="en-US" sz="1100" dirty="0"/>
              <a:t>/10.7710/2162-3309.2261 </a:t>
            </a:r>
            <a:endParaRPr lang="en" sz="1100"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buNone/>
            </a:pPr>
            <a:r>
              <a:rPr lang="en-US" b="1" dirty="0"/>
              <a:t>Actors</a:t>
            </a:r>
            <a:r>
              <a:rPr lang="en-US" b="1" spc="300" dirty="0"/>
              <a:t> </a:t>
            </a:r>
            <a:r>
              <a:rPr lang="en-US" dirty="0"/>
              <a:t>[Stakeholders]: </a:t>
            </a:r>
            <a:r>
              <a:rPr lang="en" dirty="0"/>
              <a:t>Operating in silos and unaware of the connections </a:t>
            </a:r>
            <a:r>
              <a:rPr lang="en-US" dirty="0"/>
              <a:t>across</a:t>
            </a:r>
            <a:r>
              <a:rPr lang="en" dirty="0"/>
              <a:t> the ecosystem</a:t>
            </a:r>
          </a:p>
          <a:p>
            <a:pPr marL="0" lvl="0" indent="0">
              <a:buNone/>
            </a:pPr>
            <a:endParaRPr lang="en" dirty="0"/>
          </a:p>
          <a:p>
            <a:pPr marL="0" lvl="0" indent="0" algn="l" rtl="0">
              <a:spcBef>
                <a:spcPts val="0"/>
              </a:spcBef>
              <a:spcAft>
                <a:spcPts val="0"/>
              </a:spcAft>
              <a:buNone/>
            </a:pPr>
            <a:r>
              <a:rPr lang="en" b="1" dirty="0"/>
              <a:t>Landscape</a:t>
            </a:r>
            <a:r>
              <a:rPr lang="en" b="1" spc="300" dirty="0"/>
              <a:t> </a:t>
            </a:r>
            <a:r>
              <a:rPr lang="en" dirty="0"/>
              <a:t>[ecosystem]: Includes all of the products and processes that result in tenure and promotion or winning grant funding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73"/>
        <p:cNvGrpSpPr/>
        <p:nvPr/>
      </p:nvGrpSpPr>
      <p:grpSpPr>
        <a:xfrm>
          <a:off x="0" y="0"/>
          <a:ext cx="0" cy="0"/>
          <a:chOff x="0" y="0"/>
          <a:chExt cx="0" cy="0"/>
        </a:xfrm>
      </p:grpSpPr>
      <p:pic>
        <p:nvPicPr>
          <p:cNvPr id="4" name="Picture 3">
            <a:extLst>
              <a:ext uri="{FF2B5EF4-FFF2-40B4-BE49-F238E27FC236}">
                <a16:creationId xmlns:a16="http://schemas.microsoft.com/office/drawing/2014/main" id="{201603D3-0847-994B-8604-692105E80457}"/>
              </a:ext>
            </a:extLst>
          </p:cNvPr>
          <p:cNvPicPr>
            <a:picLocks noChangeAspect="1"/>
          </p:cNvPicPr>
          <p:nvPr/>
        </p:nvPicPr>
        <p:blipFill>
          <a:blip r:embed="rId3"/>
          <a:stretch>
            <a:fillRect/>
          </a:stretch>
        </p:blipFill>
        <p:spPr>
          <a:xfrm>
            <a:off x="5893905" y="139148"/>
            <a:ext cx="2832652" cy="4370914"/>
          </a:xfrm>
          <a:prstGeom prst="rect">
            <a:avLst/>
          </a:prstGeom>
          <a:ln w="50800">
            <a:solidFill>
              <a:schemeClr val="tx1"/>
            </a:solidFill>
          </a:ln>
        </p:spPr>
      </p:pic>
      <p:sp>
        <p:nvSpPr>
          <p:cNvPr id="74" name="Google Shape;74;p16"/>
          <p:cNvSpPr txBox="1">
            <a:spLocks noGrp="1"/>
          </p:cNvSpPr>
          <p:nvPr>
            <p:ph type="title"/>
          </p:nvPr>
        </p:nvSpPr>
        <p:spPr>
          <a:xfrm>
            <a:off x="311700" y="283903"/>
            <a:ext cx="4121152" cy="572700"/>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pc="600" dirty="0"/>
              <a:t>The background</a:t>
            </a:r>
            <a:endParaRPr spc="600" dirty="0"/>
          </a:p>
        </p:txBody>
      </p:sp>
      <p:sp>
        <p:nvSpPr>
          <p:cNvPr id="75" name="Google Shape;75;p16"/>
          <p:cNvSpPr txBox="1">
            <a:spLocks noGrp="1"/>
          </p:cNvSpPr>
          <p:nvPr>
            <p:ph type="body" idx="1"/>
          </p:nvPr>
        </p:nvSpPr>
        <p:spPr>
          <a:xfrm>
            <a:off x="311701" y="1017725"/>
            <a:ext cx="5353604" cy="3941901"/>
          </a:xfrm>
          <a:prstGeom prst="rect">
            <a:avLst/>
          </a:prstGeom>
          <a:solidFill>
            <a:srgbClr val="D2CECB"/>
          </a:solidFill>
          <a:ln w="50800">
            <a:solidFill>
              <a:schemeClr val="tx1"/>
            </a:solidFill>
          </a:ln>
        </p:spPr>
        <p:txBody>
          <a:bodyPr spcFirstLastPara="1" wrap="square" lIns="91425" tIns="91425" rIns="91425" bIns="91425" anchor="t" anchorCtr="0">
            <a:normAutofit/>
          </a:bodyPr>
          <a:lstStyle/>
          <a:p>
            <a:pPr marL="342900" lvl="0" algn="l" rtl="0">
              <a:spcBef>
                <a:spcPts val="0"/>
              </a:spcBef>
              <a:spcAft>
                <a:spcPts val="0"/>
              </a:spcAft>
              <a:buFont typeface="Arial" panose="020B0604020202020204" pitchFamily="34" charset="0"/>
              <a:buChar char="•"/>
            </a:pPr>
            <a:r>
              <a:rPr lang="en" dirty="0"/>
              <a:t>Scholarly communication ecosystem</a:t>
            </a:r>
            <a:r>
              <a:rPr lang="en-US" dirty="0"/>
              <a:t> has         become a battleground</a:t>
            </a:r>
            <a:endParaRPr dirty="0"/>
          </a:p>
          <a:p>
            <a:pPr marL="342900">
              <a:spcBef>
                <a:spcPts val="1600"/>
              </a:spcBef>
              <a:buFont typeface="Arial" panose="020B0604020202020204" pitchFamily="34" charset="0"/>
              <a:buChar char="•"/>
            </a:pPr>
            <a:r>
              <a:rPr lang="en-US" dirty="0"/>
              <a:t>The big infrastructure providers are intent on owning the entire ecosystem </a:t>
            </a:r>
          </a:p>
          <a:p>
            <a:pPr marL="342900" lvl="0" algn="l" rtl="0">
              <a:spcBef>
                <a:spcPts val="1600"/>
              </a:spcBef>
              <a:spcAft>
                <a:spcPts val="0"/>
              </a:spcAft>
              <a:buFont typeface="Arial" panose="020B0604020202020204" pitchFamily="34" charset="0"/>
              <a:buChar char="•"/>
            </a:pPr>
            <a:r>
              <a:rPr lang="en" dirty="0"/>
              <a:t>Conversations and actions are mostly concentrated on values statements or publishing negotiations</a:t>
            </a:r>
            <a:endParaRPr dirty="0"/>
          </a:p>
          <a:p>
            <a:pPr marL="342900" lvl="0" algn="l" rtl="0">
              <a:spcBef>
                <a:spcPts val="1600"/>
              </a:spcBef>
              <a:spcAft>
                <a:spcPts val="1600"/>
              </a:spcAft>
              <a:buFont typeface="Arial" panose="020B0604020202020204" pitchFamily="34" charset="0"/>
              <a:buChar char="•"/>
            </a:pPr>
            <a:r>
              <a:rPr lang="en" dirty="0"/>
              <a:t>How do we make principles and statements actionable? How can we help our institutions benefit more and buy-back less?</a:t>
            </a:r>
            <a:endParaRPr dirty="0"/>
          </a:p>
        </p:txBody>
      </p:sp>
      <p:sp>
        <p:nvSpPr>
          <p:cNvPr id="3" name="TextBox 2">
            <a:extLst>
              <a:ext uri="{FF2B5EF4-FFF2-40B4-BE49-F238E27FC236}">
                <a16:creationId xmlns:a16="http://schemas.microsoft.com/office/drawing/2014/main" id="{630FE989-73F2-1244-A536-F421759DE58D}"/>
              </a:ext>
            </a:extLst>
          </p:cNvPr>
          <p:cNvSpPr txBox="1"/>
          <p:nvPr/>
        </p:nvSpPr>
        <p:spPr>
          <a:xfrm>
            <a:off x="5959601" y="4544128"/>
            <a:ext cx="2701259" cy="415498"/>
          </a:xfrm>
          <a:prstGeom prst="rect">
            <a:avLst/>
          </a:prstGeom>
          <a:noFill/>
        </p:spPr>
        <p:txBody>
          <a:bodyPr wrap="square" rtlCol="0">
            <a:spAutoFit/>
          </a:bodyPr>
          <a:lstStyle/>
          <a:p>
            <a:pPr algn="ctr"/>
            <a:r>
              <a:rPr lang="en-US" sz="700" dirty="0">
                <a:solidFill>
                  <a:schemeClr val="bg1"/>
                </a:solidFill>
              </a:rPr>
              <a:t>By Adam Jones from Kelowna, BC, Canada - Replica of Trojan Horse – </a:t>
            </a:r>
            <a:br>
              <a:rPr lang="en-US" sz="700" dirty="0">
                <a:solidFill>
                  <a:schemeClr val="bg1"/>
                </a:solidFill>
              </a:rPr>
            </a:br>
            <a:r>
              <a:rPr lang="en-US" sz="700" dirty="0" err="1">
                <a:solidFill>
                  <a:schemeClr val="bg1"/>
                </a:solidFill>
              </a:rPr>
              <a:t>Canakkale</a:t>
            </a:r>
            <a:r>
              <a:rPr lang="en-US" sz="700" dirty="0">
                <a:solidFill>
                  <a:schemeClr val="bg1"/>
                </a:solidFill>
              </a:rPr>
              <a:t> Waterfront – Dardanelles - Turkey, CC BY-SA 2.0, </a:t>
            </a:r>
          </a:p>
          <a:p>
            <a:pPr algn="ctr"/>
            <a:r>
              <a:rPr lang="en-US" sz="700" dirty="0">
                <a:solidFill>
                  <a:schemeClr val="bg1"/>
                </a:solidFill>
              </a:rPr>
              <a:t>https://</a:t>
            </a:r>
            <a:r>
              <a:rPr lang="en-US" sz="700" dirty="0" err="1">
                <a:solidFill>
                  <a:schemeClr val="bg1"/>
                </a:solidFill>
              </a:rPr>
              <a:t>commons.wikimedia.org</a:t>
            </a:r>
            <a:r>
              <a:rPr lang="en-US" sz="700" dirty="0">
                <a:solidFill>
                  <a:schemeClr val="bg1"/>
                </a:solidFill>
              </a:rPr>
              <a:t>/w/</a:t>
            </a:r>
            <a:r>
              <a:rPr lang="en-US" sz="700" dirty="0" err="1">
                <a:solidFill>
                  <a:schemeClr val="bg1"/>
                </a:solidFill>
              </a:rPr>
              <a:t>index.php?curid</a:t>
            </a:r>
            <a:r>
              <a:rPr lang="en-US" sz="700" dirty="0">
                <a:solidFill>
                  <a:schemeClr val="bg1"/>
                </a:solidFill>
              </a:rPr>
              <a:t>=64144380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79"/>
        <p:cNvGrpSpPr/>
        <p:nvPr/>
      </p:nvGrpSpPr>
      <p:grpSpPr>
        <a:xfrm>
          <a:off x="0" y="0"/>
          <a:ext cx="0" cy="0"/>
          <a:chOff x="0" y="0"/>
          <a:chExt cx="0" cy="0"/>
        </a:xfrm>
      </p:grpSpPr>
      <p:sp>
        <p:nvSpPr>
          <p:cNvPr id="2" name="TextBox 1">
            <a:extLst>
              <a:ext uri="{FF2B5EF4-FFF2-40B4-BE49-F238E27FC236}">
                <a16:creationId xmlns:a16="http://schemas.microsoft.com/office/drawing/2014/main" id="{CBEAEDE4-430D-A547-B1CF-3E2E6FF87F62}"/>
              </a:ext>
            </a:extLst>
          </p:cNvPr>
          <p:cNvSpPr txBox="1"/>
          <p:nvPr/>
        </p:nvSpPr>
        <p:spPr>
          <a:xfrm>
            <a:off x="75416" y="4826203"/>
            <a:ext cx="7692272" cy="230832"/>
          </a:xfrm>
          <a:prstGeom prst="rect">
            <a:avLst/>
          </a:prstGeom>
          <a:solidFill>
            <a:srgbClr val="FFC002"/>
          </a:solidFill>
          <a:ln w="25400">
            <a:solidFill>
              <a:schemeClr val="tx1"/>
            </a:solidFill>
          </a:ln>
        </p:spPr>
        <p:txBody>
          <a:bodyPr wrap="square" rtlCol="0">
            <a:spAutoFit/>
          </a:bodyPr>
          <a:lstStyle/>
          <a:p>
            <a:r>
              <a:rPr lang="en-US" sz="900" dirty="0"/>
              <a:t>Image from page 19 of "Ecological inventory of wetland sites in the Thompson Chain of Lakes and vicinity " Internet Archive Book Images. </a:t>
            </a:r>
            <a:r>
              <a:rPr lang="en-US" sz="900" dirty="0">
                <a:hlinkClick r:id="rId4">
                  <a:extLst>
                    <a:ext uri="{A12FA001-AC4F-418D-AE19-62706E023703}">
                      <ahyp:hlinkClr xmlns:ahyp="http://schemas.microsoft.com/office/drawing/2018/hyperlinkcolor" val="tx"/>
                    </a:ext>
                  </a:extLst>
                </a:hlinkClick>
              </a:rPr>
              <a:t>https://flic.kr/p/rmj863</a:t>
            </a:r>
            <a:endParaRPr lang="en-US" sz="900" dirty="0"/>
          </a:p>
        </p:txBody>
      </p:sp>
      <p:graphicFrame>
        <p:nvGraphicFramePr>
          <p:cNvPr id="3" name="Diagram 2">
            <a:extLst>
              <a:ext uri="{FF2B5EF4-FFF2-40B4-BE49-F238E27FC236}">
                <a16:creationId xmlns:a16="http://schemas.microsoft.com/office/drawing/2014/main" id="{954D9868-B517-F44A-974C-715625CF85C6}"/>
              </a:ext>
            </a:extLst>
          </p:cNvPr>
          <p:cNvGraphicFramePr/>
          <p:nvPr>
            <p:extLst>
              <p:ext uri="{D42A27DB-BD31-4B8C-83A1-F6EECF244321}">
                <p14:modId xmlns:p14="http://schemas.microsoft.com/office/powerpoint/2010/main" val="3039231023"/>
              </p:ext>
            </p:extLst>
          </p:nvPr>
        </p:nvGraphicFramePr>
        <p:xfrm>
          <a:off x="1021278" y="201881"/>
          <a:ext cx="7528956" cy="45722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011ADB4D-F541-B944-A2D8-56B6A9D0EECB}"/>
              </a:ext>
            </a:extLst>
          </p:cNvPr>
          <p:cNvSpPr txBox="1"/>
          <p:nvPr/>
        </p:nvSpPr>
        <p:spPr>
          <a:xfrm>
            <a:off x="532616" y="360948"/>
            <a:ext cx="1921827" cy="369332"/>
          </a:xfrm>
          <a:prstGeom prst="rect">
            <a:avLst/>
          </a:prstGeom>
          <a:solidFill>
            <a:srgbClr val="FFC002"/>
          </a:solidFill>
          <a:ln w="25400">
            <a:solidFill>
              <a:schemeClr val="tx1"/>
            </a:solidFill>
          </a:ln>
        </p:spPr>
        <p:txBody>
          <a:bodyPr wrap="square" rtlCol="0">
            <a:spAutoFit/>
          </a:bodyPr>
          <a:lstStyle>
            <a:defPPr>
              <a:defRPr lang="en-US"/>
            </a:defPPr>
            <a:lvl1pPr>
              <a:defRPr sz="900"/>
            </a:lvl1pPr>
          </a:lstStyle>
          <a:p>
            <a:r>
              <a:rPr lang="en-US" sz="1800" dirty="0"/>
              <a:t>@</a:t>
            </a:r>
            <a:r>
              <a:rPr lang="en-US" sz="1800" dirty="0" err="1"/>
              <a:t>UCSDScholCom</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86799" y="3814264"/>
            <a:ext cx="7118973" cy="841800"/>
          </a:xfrm>
          <a:prstGeom prst="rect">
            <a:avLst/>
          </a:prstGeom>
          <a:solidFill>
            <a:srgbClr val="4472C4"/>
          </a:solidFill>
          <a:ln w="50800">
            <a:solidFill>
              <a:schemeClr val="tx1"/>
            </a:solidFill>
          </a:ln>
          <a:effectLst>
            <a:softEdge rad="0"/>
          </a:effectLst>
        </p:spPr>
        <p:txBody>
          <a:bodyPr spcFirstLastPara="1" wrap="square" lIns="91425" tIns="91425" rIns="91425" bIns="91425" anchor="ctr" anchorCtr="0">
            <a:noAutofit/>
          </a:bodyPr>
          <a:lstStyle/>
          <a:p>
            <a:pPr marL="0" lvl="0" indent="0" rtl="0">
              <a:spcBef>
                <a:spcPts val="0"/>
              </a:spcBef>
              <a:spcAft>
                <a:spcPts val="0"/>
              </a:spcAft>
              <a:buNone/>
            </a:pPr>
            <a:r>
              <a:rPr lang="en" sz="4000" b="1" spc="300" dirty="0">
                <a:solidFill>
                  <a:schemeClr val="bg1"/>
                </a:solidFill>
              </a:rPr>
              <a:t>  Meanwhile at UC San Diego</a:t>
            </a:r>
            <a:endParaRPr sz="4000" b="1" spc="300" dirty="0">
              <a:solidFill>
                <a:schemeClr val="bg1"/>
              </a:solidFill>
            </a:endParaRPr>
          </a:p>
        </p:txBody>
      </p:sp>
      <p:sp>
        <p:nvSpPr>
          <p:cNvPr id="86" name="Google Shape;86;p18"/>
          <p:cNvSpPr txBox="1"/>
          <p:nvPr/>
        </p:nvSpPr>
        <p:spPr>
          <a:xfrm>
            <a:off x="347056" y="4759759"/>
            <a:ext cx="4224944" cy="298900"/>
          </a:xfrm>
          <a:prstGeom prst="rect">
            <a:avLst/>
          </a:prstGeom>
          <a:solidFill>
            <a:srgbClr val="FFC002"/>
          </a:solidFill>
          <a:ln w="254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a:t>
            </a:r>
            <a:r>
              <a:rPr lang="en" sz="1100" dirty="0" err="1">
                <a:solidFill>
                  <a:schemeClr val="dk1"/>
                </a:solidFill>
              </a:rPr>
              <a:t>Balletje</a:t>
            </a:r>
            <a:r>
              <a:rPr lang="en" sz="1100" dirty="0">
                <a:solidFill>
                  <a:schemeClr val="dk1"/>
                </a:solidFill>
              </a:rPr>
              <a:t> </a:t>
            </a:r>
            <a:r>
              <a:rPr lang="en" sz="1100" dirty="0" err="1">
                <a:solidFill>
                  <a:schemeClr val="dk1"/>
                </a:solidFill>
              </a:rPr>
              <a:t>balletje</a:t>
            </a:r>
            <a:r>
              <a:rPr lang="en" sz="1100" dirty="0">
                <a:solidFill>
                  <a:schemeClr val="dk1"/>
                </a:solidFill>
              </a:rPr>
              <a:t>' </a:t>
            </a:r>
            <a:r>
              <a:rPr lang="en" sz="1100" dirty="0" err="1">
                <a:solidFill>
                  <a:schemeClr val="dk1"/>
                </a:solidFill>
              </a:rPr>
              <a:t>Parijs</a:t>
            </a:r>
            <a:r>
              <a:rPr lang="en" sz="1100" dirty="0">
                <a:solidFill>
                  <a:schemeClr val="dk1"/>
                </a:solidFill>
              </a:rPr>
              <a:t> on </a:t>
            </a:r>
            <a:r>
              <a:rPr lang="en" sz="1100" dirty="0" err="1">
                <a:solidFill>
                  <a:schemeClr val="dk1"/>
                </a:solidFill>
              </a:rPr>
              <a:t>flickr</a:t>
            </a:r>
            <a:r>
              <a:rPr lang="en" sz="1100" dirty="0">
                <a:solidFill>
                  <a:schemeClr val="dk1"/>
                </a:solidFill>
              </a:rPr>
              <a:t> </a:t>
            </a:r>
            <a:r>
              <a:rPr lang="en" sz="1100" dirty="0">
                <a:solidFill>
                  <a:schemeClr val="tx1"/>
                </a:solidFill>
              </a:rPr>
              <a:t>https://flic.kr/p/Qkpvf9 </a:t>
            </a:r>
            <a:r>
              <a:rPr lang="en" sz="1100" dirty="0">
                <a:solidFill>
                  <a:schemeClr val="dk1"/>
                </a:solidFill>
              </a:rPr>
              <a:t>CC-BY 2.0</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90"/>
        <p:cNvGrpSpPr/>
        <p:nvPr/>
      </p:nvGrpSpPr>
      <p:grpSpPr>
        <a:xfrm>
          <a:off x="0" y="0"/>
          <a:ext cx="0" cy="0"/>
          <a:chOff x="0" y="0"/>
          <a:chExt cx="0" cy="0"/>
        </a:xfrm>
      </p:grpSpPr>
      <p:pic>
        <p:nvPicPr>
          <p:cNvPr id="91" name="Google Shape;91;p19"/>
          <p:cNvPicPr preferRelativeResize="0"/>
          <p:nvPr/>
        </p:nvPicPr>
        <p:blipFill>
          <a:blip r:embed="rId3"/>
          <a:stretch>
            <a:fillRect/>
          </a:stretch>
        </p:blipFill>
        <p:spPr>
          <a:xfrm>
            <a:off x="152400" y="288821"/>
            <a:ext cx="8216674" cy="4540959"/>
          </a:xfrm>
          <a:prstGeom prst="rect">
            <a:avLst/>
          </a:prstGeom>
          <a:noFill/>
          <a:ln w="50800">
            <a:solidFill>
              <a:schemeClr val="tx1"/>
            </a:solidFill>
          </a:ln>
        </p:spPr>
      </p:pic>
      <p:sp>
        <p:nvSpPr>
          <p:cNvPr id="92" name="Google Shape;92;p19"/>
          <p:cNvSpPr txBox="1"/>
          <p:nvPr/>
        </p:nvSpPr>
        <p:spPr>
          <a:xfrm>
            <a:off x="4052450" y="3896600"/>
            <a:ext cx="4720500" cy="1035300"/>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chemeClr val="dk1"/>
                </a:solidFill>
                <a:highlight>
                  <a:srgbClr val="FFC002"/>
                </a:highlight>
                <a:latin typeface="Calibri"/>
                <a:ea typeface="Calibri"/>
                <a:cs typeface="Calibri"/>
                <a:sym typeface="Calibri"/>
              </a:rPr>
              <a:t>Vertical integration resulting from Elsevier’s acquisitions, from Alejandro Posada and George Chen, (2017) </a:t>
            </a:r>
            <a:r>
              <a:rPr lang="en" sz="1000" i="1" dirty="0">
                <a:solidFill>
                  <a:schemeClr val="dk1"/>
                </a:solidFill>
                <a:highlight>
                  <a:srgbClr val="FFC002"/>
                </a:highlight>
                <a:latin typeface="Calibri"/>
                <a:ea typeface="Calibri"/>
                <a:cs typeface="Calibri"/>
                <a:sym typeface="Calibri"/>
              </a:rPr>
              <a:t>Rent Seeking and Financialization strategies of the Academic Publishing Industry - Publishers are increasingly in control of scholarly infrastructure and why we should care- A Case Study of Elsevier</a:t>
            </a:r>
            <a:r>
              <a:rPr lang="en" sz="1000" dirty="0">
                <a:solidFill>
                  <a:schemeClr val="dk1"/>
                </a:solidFill>
                <a:highlight>
                  <a:srgbClr val="FFC002"/>
                </a:highlight>
                <a:latin typeface="Calibri"/>
                <a:ea typeface="Calibri"/>
                <a:cs typeface="Calibri"/>
                <a:sym typeface="Calibri"/>
              </a:rPr>
              <a:t> </a:t>
            </a:r>
            <a:r>
              <a:rPr lang="en" sz="1000" dirty="0">
                <a:solidFill>
                  <a:schemeClr val="tx1"/>
                </a:solidFill>
                <a:highlight>
                  <a:srgbClr val="FFC002"/>
                </a:highlight>
                <a:latin typeface="Calibri"/>
                <a:ea typeface="Calibri"/>
                <a:cs typeface="Calibri"/>
                <a:sym typeface="Calibri"/>
              </a:rPr>
              <a:t>http://knowledgegap.org/index.php/sub-projects/rent-seeking-and-financialization-of-the-academic-publishing-industry/preliminary-findings/</a:t>
            </a:r>
            <a:endParaRPr dirty="0">
              <a:solidFill>
                <a:schemeClr val="tx1"/>
              </a:solidFill>
              <a:highlight>
                <a:srgbClr val="FFC002"/>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490250" y="450150"/>
            <a:ext cx="8186100" cy="4090800"/>
          </a:xfrm>
          <a:prstGeom prst="rect">
            <a:avLst/>
          </a:prstGeom>
          <a:solidFill>
            <a:srgbClr val="D2CECB"/>
          </a:solidFill>
          <a:ln w="5080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t>Fundamental Truth: If we do not create the open scholarly commons, Elsevier, Springer, Wiley, et. al. </a:t>
            </a:r>
            <a:r>
              <a:rPr lang="en" sz="3000" b="1" i="1" dirty="0">
                <a:solidFill>
                  <a:srgbClr val="CC0000"/>
                </a:solidFill>
              </a:rPr>
              <a:t>will own the scholarly record and continue to exploit the academy</a:t>
            </a:r>
            <a:r>
              <a:rPr lang="en" sz="3000" dirty="0"/>
              <a:t>. What should be a public good will be used for private gain.</a:t>
            </a:r>
            <a:endParaRPr sz="3000" dirty="0"/>
          </a:p>
          <a:p>
            <a:pPr marL="0" lvl="0" indent="0" algn="l" rtl="0">
              <a:spcBef>
                <a:spcPts val="0"/>
              </a:spcBef>
              <a:spcAft>
                <a:spcPts val="0"/>
              </a:spcAft>
              <a:buNone/>
            </a:pPr>
            <a:endParaRPr sz="3000" dirty="0"/>
          </a:p>
          <a:p>
            <a:pPr marL="457200" lvl="0" indent="-342900" algn="r" rtl="0">
              <a:spcBef>
                <a:spcPts val="0"/>
              </a:spcBef>
              <a:spcAft>
                <a:spcPts val="0"/>
              </a:spcAft>
              <a:buSzPts val="1800"/>
              <a:buChar char="-"/>
            </a:pPr>
            <a:r>
              <a:rPr lang="en" sz="1800" dirty="0"/>
              <a:t>David Lewis and Mike Roy</a:t>
            </a:r>
            <a:endParaRPr sz="1800" dirty="0"/>
          </a:p>
        </p:txBody>
      </p:sp>
      <p:sp>
        <p:nvSpPr>
          <p:cNvPr id="98" name="Google Shape;98;p20"/>
          <p:cNvSpPr txBox="1"/>
          <p:nvPr/>
        </p:nvSpPr>
        <p:spPr>
          <a:xfrm>
            <a:off x="835800" y="4695149"/>
            <a:ext cx="7472400" cy="343989"/>
          </a:xfrm>
          <a:prstGeom prst="rect">
            <a:avLst/>
          </a:prstGeom>
          <a:solidFill>
            <a:srgbClr val="FFC002"/>
          </a:solidFill>
          <a:ln w="50800">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100" dirty="0">
                <a:solidFill>
                  <a:schemeClr val="tx1"/>
                </a:solidFill>
              </a:rPr>
              <a:t>https://</a:t>
            </a:r>
            <a:r>
              <a:rPr lang="en" sz="1100" dirty="0" err="1">
                <a:solidFill>
                  <a:schemeClr val="tx1"/>
                </a:solidFill>
              </a:rPr>
              <a:t>www.slideshare.net</a:t>
            </a:r>
            <a:r>
              <a:rPr lang="en" sz="1100" dirty="0">
                <a:solidFill>
                  <a:schemeClr val="tx1"/>
                </a:solidFill>
              </a:rPr>
              <a:t>/DuraSpace/51718-the-25-commitment-investing-in-open-presentation-slides </a:t>
            </a:r>
            <a:endParaRPr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2"/>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idx="4294967295"/>
          </p:nvPr>
        </p:nvSpPr>
        <p:spPr>
          <a:xfrm>
            <a:off x="258293" y="673530"/>
            <a:ext cx="3240088" cy="3684587"/>
          </a:xfrm>
          <a:prstGeom prst="rect">
            <a:avLst/>
          </a:prstGeom>
          <a:solidFill>
            <a:schemeClr val="bg2"/>
          </a:solidFill>
          <a:ln w="47625">
            <a:solidFill>
              <a:schemeClr val="tx1"/>
            </a:solidFill>
          </a:ln>
        </p:spPr>
        <p:txBody>
          <a:bodyPr spcFirstLastPara="1" wrap="square" lIns="274320" tIns="274320" rIns="274320" bIns="274320" anchor="t" anchorCtr="0">
            <a:noAutofit/>
          </a:bodyPr>
          <a:lstStyle/>
          <a:p>
            <a:pPr marL="0" lvl="0" indent="0" algn="l" rtl="0">
              <a:spcBef>
                <a:spcPts val="0"/>
              </a:spcBef>
              <a:spcAft>
                <a:spcPts val="0"/>
              </a:spcAft>
              <a:buNone/>
            </a:pPr>
            <a:r>
              <a:rPr lang="en" sz="3000" dirty="0"/>
              <a:t>“</a:t>
            </a:r>
            <a:r>
              <a:rPr lang="en" sz="3000" i="1" dirty="0">
                <a:solidFill>
                  <a:srgbClr val="C00000"/>
                </a:solidFill>
              </a:rPr>
              <a:t>Let me make it clear that </a:t>
            </a:r>
            <a:r>
              <a:rPr lang="en" sz="3000" i="1" dirty="0">
                <a:solidFill>
                  <a:srgbClr val="CC0000"/>
                </a:solidFill>
              </a:rPr>
              <a:t>we are not EVER going to take our hands off the content,</a:t>
            </a:r>
            <a:r>
              <a:rPr lang="en" sz="3000" dirty="0"/>
              <a:t>”</a:t>
            </a:r>
            <a:endParaRPr sz="3000" dirty="0"/>
          </a:p>
        </p:txBody>
      </p:sp>
      <p:pic>
        <p:nvPicPr>
          <p:cNvPr id="104" name="Google Shape;104;p21"/>
          <p:cNvPicPr preferRelativeResize="0"/>
          <p:nvPr/>
        </p:nvPicPr>
        <p:blipFill>
          <a:blip r:embed="rId3"/>
          <a:stretch>
            <a:fillRect/>
          </a:stretch>
        </p:blipFill>
        <p:spPr>
          <a:xfrm>
            <a:off x="3878900" y="673530"/>
            <a:ext cx="5081043" cy="3684900"/>
          </a:xfrm>
          <a:prstGeom prst="rect">
            <a:avLst/>
          </a:prstGeom>
          <a:solidFill>
            <a:schemeClr val="tx1">
              <a:lumMod val="85000"/>
              <a:lumOff val="15000"/>
            </a:schemeClr>
          </a:solidFill>
          <a:ln w="50800">
            <a:solidFill>
              <a:schemeClr val="tx1"/>
            </a:solidFill>
          </a:ln>
        </p:spPr>
      </p:pic>
      <p:sp>
        <p:nvSpPr>
          <p:cNvPr id="105" name="Google Shape;105;p21"/>
          <p:cNvSpPr txBox="1"/>
          <p:nvPr/>
        </p:nvSpPr>
        <p:spPr>
          <a:xfrm>
            <a:off x="494000" y="3212950"/>
            <a:ext cx="3384900" cy="542100"/>
          </a:xfrm>
          <a:prstGeom prst="rect">
            <a:avLst/>
          </a:prstGeom>
          <a:noFill/>
          <a:ln>
            <a:noFill/>
          </a:ln>
        </p:spPr>
        <p:txBody>
          <a:bodyPr spcFirstLastPara="1" wrap="square" lIns="91425" tIns="91425" rIns="91425" bIns="91425" anchor="t" anchorCtr="0">
            <a:noAutofit/>
          </a:bodyPr>
          <a:lstStyle/>
          <a:p>
            <a:pPr marL="101600" lvl="0" rtl="0">
              <a:lnSpc>
                <a:spcPct val="115000"/>
              </a:lnSpc>
              <a:spcBef>
                <a:spcPts val="0"/>
              </a:spcBef>
              <a:spcAft>
                <a:spcPts val="0"/>
              </a:spcAft>
              <a:buSzPts val="2000"/>
            </a:pPr>
            <a:r>
              <a:rPr lang="en" sz="2000" dirty="0"/>
              <a:t>    - </a:t>
            </a:r>
            <a:r>
              <a:rPr lang="en" sz="2000" dirty="0" err="1"/>
              <a:t>Youngsuk</a:t>
            </a:r>
            <a:r>
              <a:rPr lang="en" sz="2000" dirty="0"/>
              <a:t> ‘YS’ Chi</a:t>
            </a:r>
            <a:br>
              <a:rPr lang="en" sz="2000" dirty="0"/>
            </a:br>
            <a:r>
              <a:rPr lang="en" sz="2000" dirty="0"/>
              <a:t>     Chairman, Elsevier</a:t>
            </a:r>
            <a:endParaRPr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3192</TotalTime>
  <Words>2793</Words>
  <Application>Microsoft Macintosh PowerPoint</Application>
  <PresentationFormat>On-screen Show (16:9)</PresentationFormat>
  <Paragraphs>248</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 Towards Interoperable and Equitable Scholarly Communications Ecosystems: Values-based Questions  to Ask Infrastructure Providers</vt:lpstr>
      <vt:lpstr>The brief </vt:lpstr>
      <vt:lpstr>The issue- commodification</vt:lpstr>
      <vt:lpstr>The background</vt:lpstr>
      <vt:lpstr>PowerPoint Presentation</vt:lpstr>
      <vt:lpstr>  Meanwhile at UC San Diego</vt:lpstr>
      <vt:lpstr>PowerPoint Presentation</vt:lpstr>
      <vt:lpstr>Fundamental Truth: If we do not create the open scholarly commons, Elsevier, Springer, Wiley, et. al. will own the scholarly record and continue to exploit the academy. What should be a public good will be used for private gain.  David Lewis and Mike Roy</vt:lpstr>
      <vt:lpstr>“Let me make it clear that we are not EVER going to take our hands off the content,”</vt:lpstr>
      <vt:lpstr>Our humble project - how can we begin to address all of these issues in a community?</vt:lpstr>
      <vt:lpstr>PowerPoint Presentation</vt:lpstr>
      <vt:lpstr>The project</vt:lpstr>
      <vt:lpstr>AM5 Part Deux</vt:lpstr>
      <vt:lpstr>What we wanted to do</vt:lpstr>
      <vt:lpstr>Infrastructure checklist</vt:lpstr>
      <vt:lpstr>PowerPoint Presentation</vt:lpstr>
      <vt:lpstr>PowerPoint Presentation</vt:lpstr>
      <vt:lpstr>PowerPoint Presentation</vt:lpstr>
      <vt:lpstr>PowerPoint Presentation</vt:lpstr>
      <vt:lpstr>PowerPoint Presentation</vt:lpstr>
      <vt:lpstr>Application at UC San Diego</vt:lpstr>
      <vt:lpstr>The Visualization</vt:lpstr>
      <vt:lpstr>The Visualization</vt:lpstr>
      <vt:lpstr>The Visualization</vt:lpstr>
      <vt:lpstr>Lessons learned</vt:lpstr>
      <vt:lpstr>Questions?</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Towards Interoperable and Equitable Scholarly Communications Ecosystems: Values-based Questions to Ask Infrastructure Providers</dc:title>
  <dc:creator>David Minor</dc:creator>
  <cp:lastModifiedBy>Swift, Allegra</cp:lastModifiedBy>
  <cp:revision>152</cp:revision>
  <dcterms:created xsi:type="dcterms:W3CDTF">2018-12-04T23:30:37Z</dcterms:created>
  <dcterms:modified xsi:type="dcterms:W3CDTF">2018-12-10T16:51:45Z</dcterms:modified>
</cp:coreProperties>
</file>