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8" r:id="rId5"/>
    <p:sldId id="269" r:id="rId6"/>
    <p:sldId id="267" r:id="rId7"/>
    <p:sldId id="271" r:id="rId8"/>
    <p:sldId id="273" r:id="rId9"/>
    <p:sldId id="272" r:id="rId10"/>
    <p:sldId id="275" r:id="rId11"/>
    <p:sldId id="270" r:id="rId12"/>
    <p:sldId id="279" r:id="rId13"/>
    <p:sldId id="263" r:id="rId14"/>
    <p:sldId id="278" r:id="rId15"/>
    <p:sldId id="280" r:id="rId16"/>
    <p:sldId id="281" r:id="rId17"/>
    <p:sldId id="282" r:id="rId18"/>
    <p:sldId id="285" r:id="rId19"/>
    <p:sldId id="283" r:id="rId20"/>
    <p:sldId id="26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C7303-A142-43F2-8FB6-461BDB462E5B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7EDEF54-9AA1-4332-9CC6-25AB9DF8A5C7}">
      <dgm:prSet phldrT="[Текст]" custT="1"/>
      <dgm:spPr/>
      <dgm:t>
        <a:bodyPr/>
        <a:lstStyle/>
        <a:p>
          <a:r>
            <a:rPr lang="uk-UA" sz="2400" b="1" dirty="0">
              <a:latin typeface="Arial" panose="020B0604020202020204" pitchFamily="34" charset="0"/>
              <a:cs typeface="Arial" panose="020B0604020202020204" pitchFamily="34" charset="0"/>
            </a:rPr>
            <a:t>Crossref</a:t>
          </a:r>
        </a:p>
      </dgm:t>
    </dgm:pt>
    <dgm:pt modelId="{4576D63F-F31E-4FA9-9A4D-2A0F7D4831D5}" type="parTrans" cxnId="{0E821915-85C3-47BA-ADDF-9FF05EDE7986}">
      <dgm:prSet/>
      <dgm:spPr/>
      <dgm:t>
        <a:bodyPr/>
        <a:lstStyle/>
        <a:p>
          <a:endParaRPr lang="uk-UA"/>
        </a:p>
      </dgm:t>
    </dgm:pt>
    <dgm:pt modelId="{D94F6520-3B40-4A73-9070-A80D36BD5853}" type="sibTrans" cxnId="{0E821915-85C3-47BA-ADDF-9FF05EDE7986}">
      <dgm:prSet/>
      <dgm:spPr/>
      <dgm:t>
        <a:bodyPr/>
        <a:lstStyle/>
        <a:p>
          <a:endParaRPr lang="uk-UA"/>
        </a:p>
      </dgm:t>
    </dgm:pt>
    <dgm:pt modelId="{D8FB1BB0-DBE8-4764-99CE-E3860D0AC5E7}">
      <dgm:prSet phldrT="[Текст]" custT="1"/>
      <dgm:spPr/>
      <dgm:t>
        <a:bodyPr/>
        <a:lstStyle/>
        <a:p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Украинские издатели получают DOI от Crossref и       участвуют в           Cited-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by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F3427-1CD0-4259-A0A2-A6BF617E4F3D}" type="parTrans" cxnId="{E8B16670-A10C-4A4B-BFDE-DFAC83A3149C}">
      <dgm:prSet/>
      <dgm:spPr/>
      <dgm:t>
        <a:bodyPr/>
        <a:lstStyle/>
        <a:p>
          <a:endParaRPr lang="uk-UA"/>
        </a:p>
      </dgm:t>
    </dgm:pt>
    <dgm:pt modelId="{439C6C18-33D4-4AF3-891F-E67C0D93CF56}" type="sibTrans" cxnId="{E8B16670-A10C-4A4B-BFDE-DFAC83A3149C}">
      <dgm:prSet/>
      <dgm:spPr/>
      <dgm:t>
        <a:bodyPr/>
        <a:lstStyle/>
        <a:p>
          <a:endParaRPr lang="uk-UA"/>
        </a:p>
      </dgm:t>
    </dgm:pt>
    <dgm:pt modelId="{7D76084D-9672-4805-A019-045BAD4D1651}">
      <dgm:prSet phldrT="[Текст]" custT="1"/>
      <dgm:spPr/>
      <dgm:t>
        <a:bodyPr/>
        <a:lstStyle/>
        <a:p>
          <a:r>
            <a:rPr lang="pl-P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I4OC</a:t>
          </a:r>
          <a:endParaRPr lang="uk-U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D01C3-F6C3-4A56-9D34-5F97E08916C4}" type="parTrans" cxnId="{3C1DE4E4-9536-42F2-A648-4F12386048B0}">
      <dgm:prSet/>
      <dgm:spPr/>
      <dgm:t>
        <a:bodyPr/>
        <a:lstStyle/>
        <a:p>
          <a:endParaRPr lang="uk-UA"/>
        </a:p>
      </dgm:t>
    </dgm:pt>
    <dgm:pt modelId="{76A6DED9-3A98-483F-802A-2118854F5391}" type="sibTrans" cxnId="{3C1DE4E4-9536-42F2-A648-4F12386048B0}">
      <dgm:prSet/>
      <dgm:spPr/>
      <dgm:t>
        <a:bodyPr/>
        <a:lstStyle/>
        <a:p>
          <a:endParaRPr lang="uk-UA"/>
        </a:p>
      </dgm:t>
    </dgm:pt>
    <dgm:pt modelId="{03C9ED22-5099-4413-B02A-D3FDF4078DDF}">
      <dgm:prSet phldrT="[Текст]" custT="1"/>
      <dgm:spPr/>
      <dgm:t>
        <a:bodyPr/>
        <a:lstStyle/>
        <a:p>
          <a:endParaRPr lang="uk-UA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Активная поддержка </a:t>
          </a:r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Initiative 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for Open </a:t>
          </a:r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Citations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B5724-C435-4A86-ABB3-5D02AEFCE48A}" type="parTrans" cxnId="{1149F550-6F9A-4F4B-9255-9E402074B2F0}">
      <dgm:prSet/>
      <dgm:spPr/>
      <dgm:t>
        <a:bodyPr/>
        <a:lstStyle/>
        <a:p>
          <a:endParaRPr lang="uk-UA"/>
        </a:p>
      </dgm:t>
    </dgm:pt>
    <dgm:pt modelId="{8E61F6DD-66A6-4045-9BAC-2899727F5343}" type="sibTrans" cxnId="{1149F550-6F9A-4F4B-9255-9E402074B2F0}">
      <dgm:prSet/>
      <dgm:spPr/>
      <dgm:t>
        <a:bodyPr/>
        <a:lstStyle/>
        <a:p>
          <a:endParaRPr lang="uk-UA"/>
        </a:p>
      </dgm:t>
    </dgm:pt>
    <dgm:pt modelId="{F9E4C0A9-7101-44FB-BECA-C65A99FBA27A}">
      <dgm:prSet phldrT="[Текст]" custT="1"/>
      <dgm:spPr/>
      <dgm:t>
        <a:bodyPr/>
        <a:lstStyle/>
        <a:p>
          <a:r>
            <a:rPr lang="pl-PL" sz="2400" b="1" dirty="0">
              <a:latin typeface="Arial" panose="020B0604020202020204" pitchFamily="34" charset="0"/>
              <a:cs typeface="Arial" panose="020B0604020202020204" pitchFamily="34" charset="0"/>
            </a:rPr>
            <a:t>OUCI</a:t>
          </a:r>
          <a:endParaRPr lang="uk-U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B1E87-E79B-48C8-B933-AC747F293AD7}" type="parTrans" cxnId="{ADDBA6CE-DD86-4E60-8800-46A7F0374083}">
      <dgm:prSet/>
      <dgm:spPr/>
      <dgm:t>
        <a:bodyPr/>
        <a:lstStyle/>
        <a:p>
          <a:endParaRPr lang="uk-UA"/>
        </a:p>
      </dgm:t>
    </dgm:pt>
    <dgm:pt modelId="{AF0F7277-7D40-4BA0-B8F3-16D9CBC920C4}" type="sibTrans" cxnId="{ADDBA6CE-DD86-4E60-8800-46A7F0374083}">
      <dgm:prSet/>
      <dgm:spPr/>
      <dgm:t>
        <a:bodyPr/>
        <a:lstStyle/>
        <a:p>
          <a:endParaRPr lang="uk-UA"/>
        </a:p>
      </dgm:t>
    </dgm:pt>
    <dgm:pt modelId="{8B8092A2-0527-4677-BD74-F9B5F0070B5E}">
      <dgm:prSet phldrT="[Текст]" custT="1"/>
      <dgm:spPr/>
      <dgm:t>
        <a:bodyPr/>
        <a:lstStyle/>
        <a:p>
          <a:endParaRPr 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Скрипт и интерфейс Open Ukrainian Citation Index        </a:t>
          </a: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+ издатели </a:t>
          </a:r>
          <a:r>
            <a:rPr lang="ru-RU" sz="1600" smtClean="0">
              <a:latin typeface="Arial" panose="020B0604020202020204" pitchFamily="34" charset="0"/>
              <a:cs typeface="Arial" panose="020B0604020202020204" pitchFamily="34" charset="0"/>
            </a:rPr>
            <a:t>заботятся об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ORCID </a:t>
          </a:r>
          <a:r>
            <a:rPr lang="ru-RU" sz="1600" smtClean="0">
              <a:latin typeface="Arial" panose="020B0604020202020204" pitchFamily="34" charset="0"/>
              <a:cs typeface="Arial" panose="020B0604020202020204" pitchFamily="34" charset="0"/>
            </a:rPr>
            <a:t>своих авторов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3FEB3-C275-4187-8DF3-50E4813B0D99}" type="parTrans" cxnId="{81C11435-BBBE-48A5-8560-87213F6A4B51}">
      <dgm:prSet/>
      <dgm:spPr/>
      <dgm:t>
        <a:bodyPr/>
        <a:lstStyle/>
        <a:p>
          <a:endParaRPr lang="uk-UA"/>
        </a:p>
      </dgm:t>
    </dgm:pt>
    <dgm:pt modelId="{F520E60C-1C7E-4F9B-99A8-13C5B8808BFF}" type="sibTrans" cxnId="{81C11435-BBBE-48A5-8560-87213F6A4B51}">
      <dgm:prSet/>
      <dgm:spPr/>
      <dgm:t>
        <a:bodyPr/>
        <a:lstStyle/>
        <a:p>
          <a:endParaRPr lang="uk-UA"/>
        </a:p>
      </dgm:t>
    </dgm:pt>
    <dgm:pt modelId="{BDFB1AC6-6BD7-4A61-93E9-92A378D24C4D}">
      <dgm:prSet phldrT="[Текст]" custT="1"/>
      <dgm:spPr/>
      <dgm:t>
        <a:bodyPr/>
        <a:lstStyle/>
        <a:p>
          <a:endParaRPr lang="uk-U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8C73D-46F9-49A2-9769-1B0219F2082E}" type="parTrans" cxnId="{E6B02812-1DEC-4B6F-8D00-22037692B9DF}">
      <dgm:prSet/>
      <dgm:spPr/>
      <dgm:t>
        <a:bodyPr/>
        <a:lstStyle/>
        <a:p>
          <a:endParaRPr lang="uk-UA"/>
        </a:p>
      </dgm:t>
    </dgm:pt>
    <dgm:pt modelId="{0E97FE74-4617-455D-A5E8-4583AE2DA2A1}" type="sibTrans" cxnId="{E6B02812-1DEC-4B6F-8D00-22037692B9DF}">
      <dgm:prSet/>
      <dgm:spPr/>
      <dgm:t>
        <a:bodyPr/>
        <a:lstStyle/>
        <a:p>
          <a:endParaRPr lang="uk-UA"/>
        </a:p>
      </dgm:t>
    </dgm:pt>
    <dgm:pt modelId="{FA60A28A-1826-4CD2-BD14-8E2CCD2F8436}" type="pres">
      <dgm:prSet presAssocID="{149C7303-A142-43F2-8FB6-461BDB462E5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DD72E79-6028-4329-A262-48C91699BE38}" type="pres">
      <dgm:prSet presAssocID="{97EDEF54-9AA1-4332-9CC6-25AB9DF8A5C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DB7A5D-A847-4734-8570-45F315B9FBF7}" type="pres">
      <dgm:prSet presAssocID="{97EDEF54-9AA1-4332-9CC6-25AB9DF8A5C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59AA9A-E921-4E49-8C47-2A4F642D86A3}" type="pres">
      <dgm:prSet presAssocID="{7D76084D-9672-4805-A019-045BAD4D165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862E61-F57D-48F6-BB05-6698CCC2A7AE}" type="pres">
      <dgm:prSet presAssocID="{7D76084D-9672-4805-A019-045BAD4D1651}" presName="childText2" presStyleLbl="solidAlignAcc1" presStyleIdx="1" presStyleCnt="3" custLinFactNeighborX="191" custLinFactNeighborY="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C4B8E9-EE8D-473E-BD78-24A2DFF77832}" type="pres">
      <dgm:prSet presAssocID="{F9E4C0A9-7101-44FB-BECA-C65A99FBA27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9E76FD-FC33-421D-B0F7-FA35CEA002E5}" type="pres">
      <dgm:prSet presAssocID="{F9E4C0A9-7101-44FB-BECA-C65A99FBA27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175CF4-1E1E-4A8A-9E73-D36086215309}" type="presOf" srcId="{7D76084D-9672-4805-A019-045BAD4D1651}" destId="{1C59AA9A-E921-4E49-8C47-2A4F642D86A3}" srcOrd="0" destOrd="0" presId="urn:microsoft.com/office/officeart/2009/3/layout/IncreasingArrowsProcess"/>
    <dgm:cxn modelId="{F521F485-6F64-4312-9793-00494553C6D4}" type="presOf" srcId="{03C9ED22-5099-4413-B02A-D3FDF4078DDF}" destId="{25862E61-F57D-48F6-BB05-6698CCC2A7AE}" srcOrd="0" destOrd="0" presId="urn:microsoft.com/office/officeart/2009/3/layout/IncreasingArrowsProcess"/>
    <dgm:cxn modelId="{58955384-8529-4F34-BB04-0E880B86CC4F}" type="presOf" srcId="{F9E4C0A9-7101-44FB-BECA-C65A99FBA27A}" destId="{7EC4B8E9-EE8D-473E-BD78-24A2DFF77832}" srcOrd="0" destOrd="0" presId="urn:microsoft.com/office/officeart/2009/3/layout/IncreasingArrowsProcess"/>
    <dgm:cxn modelId="{ADDBA6CE-DD86-4E60-8800-46A7F0374083}" srcId="{149C7303-A142-43F2-8FB6-461BDB462E5B}" destId="{F9E4C0A9-7101-44FB-BECA-C65A99FBA27A}" srcOrd="2" destOrd="0" parTransId="{325B1E87-E79B-48C8-B933-AC747F293AD7}" sibTransId="{AF0F7277-7D40-4BA0-B8F3-16D9CBC920C4}"/>
    <dgm:cxn modelId="{BB0341A7-91CB-4E2D-9F06-314BDCEB756A}" type="presOf" srcId="{BDFB1AC6-6BD7-4A61-93E9-92A378D24C4D}" destId="{25862E61-F57D-48F6-BB05-6698CCC2A7AE}" srcOrd="0" destOrd="1" presId="urn:microsoft.com/office/officeart/2009/3/layout/IncreasingArrowsProcess"/>
    <dgm:cxn modelId="{3C1DE4E4-9536-42F2-A648-4F12386048B0}" srcId="{149C7303-A142-43F2-8FB6-461BDB462E5B}" destId="{7D76084D-9672-4805-A019-045BAD4D1651}" srcOrd="1" destOrd="0" parTransId="{F7ED01C3-F6C3-4A56-9D34-5F97E08916C4}" sibTransId="{76A6DED9-3A98-483F-802A-2118854F5391}"/>
    <dgm:cxn modelId="{0E821915-85C3-47BA-ADDF-9FF05EDE7986}" srcId="{149C7303-A142-43F2-8FB6-461BDB462E5B}" destId="{97EDEF54-9AA1-4332-9CC6-25AB9DF8A5C7}" srcOrd="0" destOrd="0" parTransId="{4576D63F-F31E-4FA9-9A4D-2A0F7D4831D5}" sibTransId="{D94F6520-3B40-4A73-9070-A80D36BD5853}"/>
    <dgm:cxn modelId="{C5790FCE-7051-43D3-A164-934B470A2FC4}" type="presOf" srcId="{D8FB1BB0-DBE8-4764-99CE-E3860D0AC5E7}" destId="{5DDB7A5D-A847-4734-8570-45F315B9FBF7}" srcOrd="0" destOrd="0" presId="urn:microsoft.com/office/officeart/2009/3/layout/IncreasingArrowsProcess"/>
    <dgm:cxn modelId="{4196CEF5-8DAF-4A2B-A1C9-1B594B197186}" type="presOf" srcId="{8B8092A2-0527-4677-BD74-F9B5F0070B5E}" destId="{699E76FD-FC33-421D-B0F7-FA35CEA002E5}" srcOrd="0" destOrd="0" presId="urn:microsoft.com/office/officeart/2009/3/layout/IncreasingArrowsProcess"/>
    <dgm:cxn modelId="{70D0EEC7-4D70-443B-9AAB-69284D668413}" type="presOf" srcId="{97EDEF54-9AA1-4332-9CC6-25AB9DF8A5C7}" destId="{9DD72E79-6028-4329-A262-48C91699BE38}" srcOrd="0" destOrd="0" presId="urn:microsoft.com/office/officeart/2009/3/layout/IncreasingArrowsProcess"/>
    <dgm:cxn modelId="{AC4E4A69-D527-41F4-9E21-9477B829FAB7}" type="presOf" srcId="{149C7303-A142-43F2-8FB6-461BDB462E5B}" destId="{FA60A28A-1826-4CD2-BD14-8E2CCD2F8436}" srcOrd="0" destOrd="0" presId="urn:microsoft.com/office/officeart/2009/3/layout/IncreasingArrowsProcess"/>
    <dgm:cxn modelId="{E8B16670-A10C-4A4B-BFDE-DFAC83A3149C}" srcId="{97EDEF54-9AA1-4332-9CC6-25AB9DF8A5C7}" destId="{D8FB1BB0-DBE8-4764-99CE-E3860D0AC5E7}" srcOrd="0" destOrd="0" parTransId="{CF6F3427-1CD0-4259-A0A2-A6BF617E4F3D}" sibTransId="{439C6C18-33D4-4AF3-891F-E67C0D93CF56}"/>
    <dgm:cxn modelId="{E6B02812-1DEC-4B6F-8D00-22037692B9DF}" srcId="{7D76084D-9672-4805-A019-045BAD4D1651}" destId="{BDFB1AC6-6BD7-4A61-93E9-92A378D24C4D}" srcOrd="1" destOrd="0" parTransId="{00F8C73D-46F9-49A2-9769-1B0219F2082E}" sibTransId="{0E97FE74-4617-455D-A5E8-4583AE2DA2A1}"/>
    <dgm:cxn modelId="{81C11435-BBBE-48A5-8560-87213F6A4B51}" srcId="{F9E4C0A9-7101-44FB-BECA-C65A99FBA27A}" destId="{8B8092A2-0527-4677-BD74-F9B5F0070B5E}" srcOrd="0" destOrd="0" parTransId="{A513FEB3-C275-4187-8DF3-50E4813B0D99}" sibTransId="{F520E60C-1C7E-4F9B-99A8-13C5B8808BFF}"/>
    <dgm:cxn modelId="{1149F550-6F9A-4F4B-9255-9E402074B2F0}" srcId="{7D76084D-9672-4805-A019-045BAD4D1651}" destId="{03C9ED22-5099-4413-B02A-D3FDF4078DDF}" srcOrd="0" destOrd="0" parTransId="{EDCB5724-C435-4A86-ABB3-5D02AEFCE48A}" sibTransId="{8E61F6DD-66A6-4045-9BAC-2899727F5343}"/>
    <dgm:cxn modelId="{63130EC6-E8BF-49E9-9E28-058FA61643EC}" type="presParOf" srcId="{FA60A28A-1826-4CD2-BD14-8E2CCD2F8436}" destId="{9DD72E79-6028-4329-A262-48C91699BE38}" srcOrd="0" destOrd="0" presId="urn:microsoft.com/office/officeart/2009/3/layout/IncreasingArrowsProcess"/>
    <dgm:cxn modelId="{9459FDDC-1406-4E2E-A38A-3A6ACF715B48}" type="presParOf" srcId="{FA60A28A-1826-4CD2-BD14-8E2CCD2F8436}" destId="{5DDB7A5D-A847-4734-8570-45F315B9FBF7}" srcOrd="1" destOrd="0" presId="urn:microsoft.com/office/officeart/2009/3/layout/IncreasingArrowsProcess"/>
    <dgm:cxn modelId="{902A1996-B81B-4C02-AF5B-490584371C66}" type="presParOf" srcId="{FA60A28A-1826-4CD2-BD14-8E2CCD2F8436}" destId="{1C59AA9A-E921-4E49-8C47-2A4F642D86A3}" srcOrd="2" destOrd="0" presId="urn:microsoft.com/office/officeart/2009/3/layout/IncreasingArrowsProcess"/>
    <dgm:cxn modelId="{CB4B33C6-E9FB-4036-8FF9-624A8C7C85D0}" type="presParOf" srcId="{FA60A28A-1826-4CD2-BD14-8E2CCD2F8436}" destId="{25862E61-F57D-48F6-BB05-6698CCC2A7AE}" srcOrd="3" destOrd="0" presId="urn:microsoft.com/office/officeart/2009/3/layout/IncreasingArrowsProcess"/>
    <dgm:cxn modelId="{A529F9A7-E93C-4F5F-AEB1-9F7DAD998381}" type="presParOf" srcId="{FA60A28A-1826-4CD2-BD14-8E2CCD2F8436}" destId="{7EC4B8E9-EE8D-473E-BD78-24A2DFF77832}" srcOrd="4" destOrd="0" presId="urn:microsoft.com/office/officeart/2009/3/layout/IncreasingArrowsProcess"/>
    <dgm:cxn modelId="{75EBF1A5-80B0-41E8-A48A-F452B477E922}" type="presParOf" srcId="{FA60A28A-1826-4CD2-BD14-8E2CCD2F8436}" destId="{699E76FD-FC33-421D-B0F7-FA35CEA002E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lideshare.net/albertomartin101/google-scholars-citation-graph-comprehensive-global-and-inaccessibl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93/reseval/rvy01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4oc.org/" TargetMode="External"/><Relationship Id="rId5" Type="http://schemas.openxmlformats.org/officeDocument/2006/relationships/hyperlink" Target="https://www.crossref.org/services/cited-by/" TargetMode="External"/><Relationship Id="rId4" Type="http://schemas.openxmlformats.org/officeDocument/2006/relationships/hyperlink" Target="https://www.crossref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11710"/>
            <a:ext cx="7772400" cy="14787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Некоммерческие источники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данных для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наукометрических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95886"/>
            <a:ext cx="6400800" cy="3792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Назаровец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7871"/>
            <a:ext cx="2083178" cy="155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70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импорта данных в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VOSviewer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3638"/>
            <a:ext cx="7423924" cy="2592288"/>
          </a:xfrm>
        </p:spPr>
      </p:pic>
    </p:spTree>
    <p:extLst>
      <p:ext uri="{BB962C8B-B14F-4D97-AF65-F5344CB8AC3E}">
        <p14:creationId xmlns="" xmlns:p14="http://schemas.microsoft.com/office/powerpoint/2010/main" val="42765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imensions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443958"/>
            <a:ext cx="8219256" cy="366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https://app.dimensions.ai/discover/publication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3598"/>
            <a:ext cx="7596336" cy="3222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36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05979"/>
            <a:ext cx="8424936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данных Dimensions в VOSviewer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6692"/>
            <a:ext cx="3896784" cy="352329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1995686"/>
            <a:ext cx="3528392" cy="17281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сети соавторов журнала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«Энергетика»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1029-7448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Print)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2414-0341 (Online)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3190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ScientoMiner ICR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9662"/>
            <a:ext cx="3427581" cy="122413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93352" y="1491630"/>
            <a:ext cx="4038600" cy="216368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Модуль ScientoMiner ICR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Gephi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доступен бесплатно для использования в некоммерческих целях.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7814"/>
            <a:ext cx="3812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https://doi.org/10.5281/zenodo.1215008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208760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 </a:t>
            </a:r>
            <a:r>
              <a:rPr 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данных из Crossref по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ISSN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61" y="1200150"/>
            <a:ext cx="6561878" cy="3394075"/>
          </a:xfrm>
        </p:spPr>
      </p:pic>
    </p:spTree>
    <p:extLst>
      <p:ext uri="{BB962C8B-B14F-4D97-AF65-F5344CB8AC3E}">
        <p14:creationId xmlns="" xmlns:p14="http://schemas.microsoft.com/office/powerpoint/2010/main" val="74976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Crossref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Gephi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707654"/>
            <a:ext cx="4038600" cy="25237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сети цитирований журнала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«Banks and Bank Systems»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ISSN 1816-7403 (print) ISSN 1991-7074 (online)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1" y="1200150"/>
            <a:ext cx="3369118" cy="3394075"/>
          </a:xfrm>
        </p:spPr>
      </p:pic>
    </p:spTree>
    <p:extLst>
      <p:ext uri="{BB962C8B-B14F-4D97-AF65-F5344CB8AC3E}">
        <p14:creationId xmlns="" xmlns:p14="http://schemas.microsoft.com/office/powerpoint/2010/main" val="38334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Фильтрация сети цитирований в Gephi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31590"/>
            <a:ext cx="6007046" cy="3394075"/>
          </a:xfrm>
        </p:spPr>
      </p:pic>
    </p:spTree>
    <p:extLst>
      <p:ext uri="{BB962C8B-B14F-4D97-AF65-F5344CB8AC3E}">
        <p14:creationId xmlns="" xmlns:p14="http://schemas.microsoft.com/office/powerpoint/2010/main" val="238968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Gecko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0" y="1200150"/>
            <a:ext cx="7420379" cy="3394075"/>
          </a:xfrm>
        </p:spPr>
      </p:pic>
    </p:spTree>
    <p:extLst>
      <p:ext uri="{BB962C8B-B14F-4D97-AF65-F5344CB8AC3E}">
        <p14:creationId xmlns="" xmlns:p14="http://schemas.microsoft.com/office/powerpoint/2010/main" val="192366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uk-UA" sz="3200" b="1" smtClean="0">
                <a:latin typeface="Arial" panose="020B0604020202020204" pitchFamily="34" charset="0"/>
                <a:cs typeface="Arial" panose="020B0604020202020204" pitchFamily="34" charset="0"/>
              </a:rPr>
              <a:t>Проэкт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Ukrainian Citation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64604433"/>
              </p:ext>
            </p:extLst>
          </p:nvPr>
        </p:nvGraphicFramePr>
        <p:xfrm>
          <a:off x="611560" y="1059582"/>
          <a:ext cx="79208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92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Большие лакуны в данных Crossref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622"/>
            <a:ext cx="4038600" cy="244888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04048" y="1923678"/>
            <a:ext cx="3456384" cy="17281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Следует существенно улучшить количество, качество и открытость метаданных, которые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 в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011910"/>
            <a:ext cx="381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https://www.crossref.org/members/prep/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93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«Когда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рисую молекулу в Китае или в Аргентине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 же молекула.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сразу понимают. Для этого </a:t>
            </a: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знать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испанский, </a:t>
            </a: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китайский,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это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прекрасно»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83918"/>
            <a:ext cx="5040560" cy="792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Бернард Фе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ринга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Нобелевской премии по химии 2016 года </a:t>
            </a: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64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57368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ХVIII Международная научно-практическая конференция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"Менеджмент вузовских библиотек"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рамках II Международной специализированной научно-технической выставки-форума</a:t>
            </a:r>
            <a:b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«Информационные технологии в образовании»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ITE-2018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28-29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ноября 2018 г.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Минск,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Беларусь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55726"/>
            <a:ext cx="1640088" cy="121308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2211710"/>
            <a:ext cx="4680520" cy="1515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Назаровец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научной работе,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научно-техническая библиотека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Украины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://orcid.org/0000-0002-5067-4498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02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9912" y="921425"/>
            <a:ext cx="4614664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Селезнёва, 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В. «О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некоторых аспектах совершенствования налогового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Беларусь»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(2018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3147814"/>
            <a:ext cx="5328592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Зданович, Владимир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«Формирование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имиджа Беларуси через спорт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больших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достижений»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(2017).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3" y="725869"/>
            <a:ext cx="2727395" cy="1817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542995"/>
            <a:ext cx="2727393" cy="1817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93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Как </a:t>
            </a:r>
            <a:r>
              <a:rPr lang="ru-RU" sz="2800" b="1" dirty="0"/>
              <a:t>количественно исследовать гуманистику?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52423"/>
            <a:ext cx="4038600" cy="18002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60% всех цитирований документов в области искусства и гуманитарных наук отсутствуют в Scopus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W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4083918"/>
            <a:ext cx="8219256" cy="51070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Alberto Martín-Martín, Emilio Delgado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López-Cózar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Scholar's citation graph: comprehensive, global... and inaccessible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Citations seminar,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Uppsala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Sweden,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.05.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www.slideshare.net/albertomartin101/google-scholars-citation-graph-comprehensive-global-and-inaccessible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9621"/>
            <a:ext cx="3043061" cy="2465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02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Какие реферативные базы </a:t>
            </a:r>
            <a:r>
              <a:rPr lang="ru-RU" sz="2800" b="1" dirty="0"/>
              <a:t>используют ученые в социогуманитарных науках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5936" y="1743658"/>
            <a:ext cx="4608512" cy="16561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исследовании европейских и израильских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реферативных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упомянуто 21 национальную базу.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Без упоминания белорусских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украинских баз.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4011910"/>
            <a:ext cx="8219256" cy="798736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Linda Sīle, Janne Pölönen, Gunnar Sivertsen, Raf Guns, Tim C E Engels, Pavel Arefiev, Marta Dušková, Lotte Faurbæk, András Holl, Emanuel Kulczycki, Bojan Macan, Gustaf Nelhans, Michal Petr, Marjeta Pisk, Sándor Soós, Jadranka Stojanovski, Ari Stone, Jaroslav Šušol, Ruth Teitelbaum; Comprehensiveness of national bibliographic databases for social sciences and humanities: Findings from a European survey, Research Evaluation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doi.org/10.1093/reseval/rvy016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9" y="1491630"/>
            <a:ext cx="3168681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8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Регистрационное агентство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2853787" cy="266429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1347614"/>
            <a:ext cx="5122912" cy="309634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рисваивает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уникальные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идентификаторы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Crossref</a:t>
            </a:r>
            <a:r>
              <a:rPr lang="uk-UA" smtClean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озволяет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издателям передавать метаданные различным библиографическим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базам;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Cited-by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предлагает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подсчитать ссылки между различными научными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документами;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поддержать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инициативу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Initiative for Open Citations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I4OC)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стремится сделать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научном цитирование открытыми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всех.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61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JSON &amp;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5606"/>
            <a:ext cx="4038600" cy="2363054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3867894"/>
            <a:ext cx="2561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https://search.crossref.org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5606"/>
            <a:ext cx="3847634" cy="2363054"/>
          </a:xfrm>
        </p:spPr>
      </p:pic>
      <p:sp>
        <p:nvSpPr>
          <p:cNvPr id="9" name="Прямоугольник 8"/>
          <p:cNvSpPr/>
          <p:nvPr/>
        </p:nvSpPr>
        <p:spPr>
          <a:xfrm>
            <a:off x="4788024" y="3879022"/>
            <a:ext cx="3860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https://github.com/CrossRef/rest-api-doc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80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OpenCitations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Index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Crossref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(COCI)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7" y="1707654"/>
            <a:ext cx="4038600" cy="213707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923678"/>
            <a:ext cx="3240360" cy="19476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новом релизе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COCI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 миллионов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DOI-to-DOI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ссылок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203" y="3939902"/>
            <a:ext cx="3892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http://opencitations.net/index/coci/search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24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VOSviewer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2592324" cy="339407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07904" y="1563638"/>
            <a:ext cx="4978896" cy="252372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сотрудниками Центра исследований науки и технологий Лейденского университета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распространяется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www.vosviewer.com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347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532</Words>
  <Application>Microsoft Office PowerPoint</Application>
  <PresentationFormat>Экран (16:9)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Некоммерческие источники данных для наукометрических исследований</vt:lpstr>
      <vt:lpstr>Слайд 2</vt:lpstr>
      <vt:lpstr>Слайд 3</vt:lpstr>
      <vt:lpstr>Как количественно исследовать гуманистику?</vt:lpstr>
      <vt:lpstr>Какие реферативные базы используют ученые в социогуманитарных науках</vt:lpstr>
      <vt:lpstr>Регистрационное агентство Crossref</vt:lpstr>
      <vt:lpstr>Crossref JSON &amp; Crossref API</vt:lpstr>
      <vt:lpstr>OpenCitations Index of Crossref (COCI)</vt:lpstr>
      <vt:lpstr>VOSviewer</vt:lpstr>
      <vt:lpstr>Источники импорта данных в VOSviewer</vt:lpstr>
      <vt:lpstr>Dimensions</vt:lpstr>
      <vt:lpstr>Анализ данных Dimensions в VOSviewer</vt:lpstr>
      <vt:lpstr>ScientoMiner ICR</vt:lpstr>
      <vt:lpstr>Импорт данных из Crossref по ISSN</vt:lpstr>
      <vt:lpstr>Анализ данных Crossref в Gephi</vt:lpstr>
      <vt:lpstr>Фильтрация сети цитирований в Gephi</vt:lpstr>
      <vt:lpstr>Инструмент Citation Gecko</vt:lpstr>
      <vt:lpstr>Проэкт Open Ukrainian Citation Index</vt:lpstr>
      <vt:lpstr>Большие лакуны в данных Crossref</vt:lpstr>
      <vt:lpstr>ХVIII Международная научно-практическая конференция "Менеджмент вузовских библиотек" в рамках II Международной специализированной научно-технической выставки-форума «Информационные технологии в образовании» ITE-2018 28-29 ноября 2018 г. Минск, Республика Беларусь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Crossref, как источник данных для проведения наукометрических исследований</dc:title>
  <dc:creator>Serz Nazarovets</dc:creator>
  <cp:lastModifiedBy>admin</cp:lastModifiedBy>
  <cp:revision>71</cp:revision>
  <dcterms:created xsi:type="dcterms:W3CDTF">2018-10-09T09:08:48Z</dcterms:created>
  <dcterms:modified xsi:type="dcterms:W3CDTF">2018-11-26T09:17:18Z</dcterms:modified>
</cp:coreProperties>
</file>