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0" r:id="rId3"/>
    <p:sldId id="261" r:id="rId4"/>
    <p:sldId id="259" r:id="rId5"/>
    <p:sldId id="266" r:id="rId6"/>
    <p:sldId id="265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0" autoAdjust="0"/>
    <p:restoredTop sz="94660"/>
  </p:normalViewPr>
  <p:slideViewPr>
    <p:cSldViewPr>
      <p:cViewPr varScale="1">
        <p:scale>
          <a:sx n="89" d="100"/>
          <a:sy n="89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1B353-DD33-47C2-83CB-EC02DAB4A399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29639-551C-4FB5-8F32-8E9879E50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67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dirty="0"/>
              <a:t>This slide showed </a:t>
            </a:r>
            <a:r>
              <a:rPr lang="en-US" altLang="ja-JP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coefficient of background factors using Spearman.</a:t>
            </a:r>
            <a:endParaRPr kumimoji="1" lang="en-US" altLang="ja-JP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Times New Roman"/>
              </a:rPr>
              <a:t>Spearman's rank correlation coefficient indicated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effectLst/>
                <a:latin typeface="Times New Roman"/>
              </a:rPr>
              <a:t> </a:t>
            </a:r>
            <a:r>
              <a:rPr kumimoji="1" lang="en-US" altLang="ja-JP" dirty="0"/>
              <a:t>the onset age and the age at examination have a very high correlation.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So we speculate age at onset is likely to be associated with decline of ACE-R scores in ALS.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30D1C-CBFA-409E-B822-652489EA166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1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4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58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03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6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40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59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23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4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25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48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32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0252-1F64-4293-8A4A-60CAF5F34B6D}" type="datetimeFigureOut">
              <a:rPr kumimoji="1" lang="ja-JP" altLang="en-US" smtClean="0"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9AA45-3991-4467-8218-0D8FC3848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49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724385"/>
              </p:ext>
            </p:extLst>
          </p:nvPr>
        </p:nvGraphicFramePr>
        <p:xfrm>
          <a:off x="755576" y="1113894"/>
          <a:ext cx="7560840" cy="3179202"/>
        </p:xfrm>
        <a:graphic>
          <a:graphicData uri="http://schemas.openxmlformats.org/drawingml/2006/table">
            <a:tbl>
              <a:tblPr/>
              <a:tblGrid>
                <a:gridCol w="24334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9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7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08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 in this study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Participants No.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Age (years)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65.5 (9.6)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62.6 (10.3)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Gender (M:F)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87:64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35:31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Education (years)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 (2.6)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 (1.8)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MMSE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29.1 (1.0)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29.2 (0.9)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ACE-R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total score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95.1 (3.3)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95.7</a:t>
                      </a:r>
                      <a:r>
                        <a:rPr lang="en-US" altLang="ja-JP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(3.9)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ACE-R subscore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Orientation/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17.8 (0.4)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17.8 (0.4)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Memory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 (2.4)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24.0(2.2)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Fluency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 (1.3)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 (1.1)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Language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 (1.1)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 (1.2)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Visuospatial abilities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</a:t>
                      </a:r>
                      <a:r>
                        <a:rPr lang="en-US" altLang="ja-JP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(0.7)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 (1.2)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187624" y="4653136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were shown as mean ± standard deviation (SD). Clinical backgrounds except gender and cognitive examinations were compared using Mann-Whitney test. Gender was compared by chi-square test. The statistical significance threshold was set at p &lt; 0.05.</a:t>
            </a:r>
          </a:p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ALSFRS-R: Revised Amyotrophic Lateral Sclerosis Functional Rating Scale, MMSE: Mini-Mental State Examination, ACE-R: Addenbrooke’s Cognitive Examination-Revised, ALS: amyotrophic lateral sclerosis, HC: healthy control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260648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ja-JP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Table 1. </a:t>
            </a:r>
          </a:p>
          <a:p>
            <a:pPr algn="ctr"/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 of healthy control targeted in this study and remaining subjects in the normal healthy cohort</a:t>
            </a:r>
          </a:p>
        </p:txBody>
      </p:sp>
    </p:spTree>
    <p:extLst>
      <p:ext uri="{BB962C8B-B14F-4D97-AF65-F5344CB8AC3E}">
        <p14:creationId xmlns:p14="http://schemas.microsoft.com/office/powerpoint/2010/main" val="41541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403648" y="775737"/>
            <a:ext cx="62777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ja-JP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Table 2. Spearman's rank correlation coefficient of background factors 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024840"/>
              </p:ext>
            </p:extLst>
          </p:nvPr>
        </p:nvGraphicFramePr>
        <p:xfrm>
          <a:off x="411566" y="1223029"/>
          <a:ext cx="8336894" cy="4006317"/>
        </p:xfrm>
        <a:graphic>
          <a:graphicData uri="http://schemas.openxmlformats.org/drawingml/2006/table">
            <a:tbl>
              <a:tblPr/>
              <a:tblGrid>
                <a:gridCol w="9808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0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08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08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08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08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808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081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8081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24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at examination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at onset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sex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education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duration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ALSFRS-R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disease type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4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at examination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ρ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0.981</a:t>
                      </a:r>
                      <a:r>
                        <a:rPr lang="en-US" altLang="ja-JP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**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0.097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-0.171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-0.08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-0.19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-0.209</a:t>
                      </a:r>
                      <a:r>
                        <a:rPr lang="en-US" altLang="ja-JP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 0.001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0.271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0.05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0.018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at onset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ρ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0.981</a:t>
                      </a:r>
                      <a:r>
                        <a:rPr lang="en-US" altLang="ja-JP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**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0.115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-0.188</a:t>
                      </a:r>
                      <a:r>
                        <a:rPr lang="en-US" altLang="ja-JP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-0.216</a:t>
                      </a:r>
                      <a:r>
                        <a:rPr lang="en-US" altLang="ja-JP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-0.181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-0.196</a:t>
                      </a:r>
                      <a:r>
                        <a:rPr lang="en-US" altLang="ja-JP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 0.001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0.191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0.015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0.084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sex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ρ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0.097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0.115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-0.167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0.115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0.271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0.191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0.056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0.913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0.801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0.196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education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ρ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-0.171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-0.188</a:t>
                      </a:r>
                      <a:r>
                        <a:rPr lang="en-US" altLang="ja-JP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-0.167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0.132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-0.034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-0.054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0.05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0.056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0.139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0.746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0.544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duration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ρ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-0.08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-0.216</a:t>
                      </a:r>
                      <a:r>
                        <a:rPr lang="en-US" altLang="ja-JP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0.132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-0.059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0.062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0.015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0.913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0.139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0.579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0.491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ALSFRS-R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ρ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-0.19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-0.181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-0.034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-0.059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-0.072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0.084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0.801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0.746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0.579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0.499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disease type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ρ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-0.209</a:t>
                      </a:r>
                      <a:r>
                        <a:rPr lang="en-US" altLang="ja-JP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-0.196</a:t>
                      </a:r>
                      <a:r>
                        <a:rPr lang="en-US" altLang="ja-JP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0.115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-0.054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0.062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-0.072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08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0.018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0.027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0.196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0.544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0.491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0.499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95536" y="535405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Spearman's rank correlation coefficient was performed to reveal the correlation of the clinical backgrounds.</a:t>
            </a:r>
          </a:p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ρ: Spearman's rank correlation coefficient, </a:t>
            </a:r>
            <a:r>
              <a:rPr lang="en-US" altLang="ja-JP" sz="1200" baseline="30000" dirty="0">
                <a:latin typeface="Times New Roman"/>
              </a:rPr>
              <a:t>*</a:t>
            </a:r>
            <a:r>
              <a:rPr lang="en-US" altLang="ja-JP" sz="1200" dirty="0">
                <a:latin typeface="Times New Roman"/>
              </a:rPr>
              <a:t>: p-value &lt; 0.05, **: p-value &lt; 0.001</a:t>
            </a:r>
          </a:p>
        </p:txBody>
      </p:sp>
    </p:spTree>
    <p:extLst>
      <p:ext uri="{BB962C8B-B14F-4D97-AF65-F5344CB8AC3E}">
        <p14:creationId xmlns:p14="http://schemas.microsoft.com/office/powerpoint/2010/main" val="38682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1520" y="847745"/>
            <a:ext cx="86409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ja-JP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Table 3. Multiple regression analysis for the total ACE-R score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05921"/>
              </p:ext>
            </p:extLst>
          </p:nvPr>
        </p:nvGraphicFramePr>
        <p:xfrm>
          <a:off x="395536" y="1556793"/>
          <a:ext cx="4104456" cy="2452221"/>
        </p:xfrm>
        <a:graphic>
          <a:graphicData uri="http://schemas.openxmlformats.org/drawingml/2006/table">
            <a:tbl>
              <a:tblPr/>
              <a:tblGrid>
                <a:gridCol w="1162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07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07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07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39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Standardized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beta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t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</a:t>
                      </a:r>
                      <a:r>
                        <a:rPr lang="ja-JP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value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Age at examination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-.429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-4.517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&lt;0.001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5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Gender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.008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.092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0.927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5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Education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.202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2.223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0.029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5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Disease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d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.004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.049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0.961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65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ALSFRS-R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.283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3.106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0.003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5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Type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.068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.734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0.465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325335"/>
              </p:ext>
            </p:extLst>
          </p:nvPr>
        </p:nvGraphicFramePr>
        <p:xfrm>
          <a:off x="4644009" y="1556792"/>
          <a:ext cx="4032447" cy="2448271"/>
        </p:xfrm>
        <a:graphic>
          <a:graphicData uri="http://schemas.openxmlformats.org/drawingml/2006/table">
            <a:tbl>
              <a:tblPr/>
              <a:tblGrid>
                <a:gridCol w="1141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35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35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35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25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Standardized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beta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t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</a:t>
                      </a:r>
                      <a:r>
                        <a:rPr lang="ja-JP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value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Age at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onset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-.442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-4.510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&lt;0.001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Gender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.008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.089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0.929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Education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2.219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Disease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d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-.071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-.770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0.443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4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ALSFRS-R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.282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3.097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4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Type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.067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.729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0.468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395536" y="4365104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regression analysis was performed to assess the influence of demographic variables including gender, educational level, age, ALSFRS-R, duration, and disease type on total score of ACE-R. The statistical significance threshold was set at p &lt; 0.05.</a:t>
            </a:r>
          </a:p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ALSFRS-R: Revised Amyotrophic Lateral Sclerosis Functional Rating Scale, ACE-R: Addenbrooke’s Cognitive Examination-Revised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95536" y="1279793"/>
            <a:ext cx="4104456" cy="277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regression analysis including age at examination</a:t>
            </a:r>
            <a:endParaRPr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76077" y="1279858"/>
            <a:ext cx="40003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regression analysis including age at onset</a:t>
            </a:r>
            <a:endParaRPr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12264"/>
              </p:ext>
            </p:extLst>
          </p:nvPr>
        </p:nvGraphicFramePr>
        <p:xfrm>
          <a:off x="679250" y="650753"/>
          <a:ext cx="7853190" cy="2850255"/>
        </p:xfrm>
        <a:graphic>
          <a:graphicData uri="http://schemas.openxmlformats.org/drawingml/2006/table">
            <a:tbl>
              <a:tblPr/>
              <a:tblGrid>
                <a:gridCol w="1709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0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0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65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07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Youngest</a:t>
                      </a:r>
                      <a:r>
                        <a:rPr lang="en-US" altLang="ja-JP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group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Younger middle group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Older</a:t>
                      </a:r>
                      <a:r>
                        <a:rPr lang="en-US" altLang="ja-JP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middle group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Oldest</a:t>
                      </a:r>
                      <a:r>
                        <a:rPr lang="en-US" altLang="ja-JP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group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Age at examination (y)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Age at onset (y)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21:11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25:9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24:9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17:15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Education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  <a:r>
                        <a:rPr lang="en-US" altLang="ja-JP" sz="10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Disease duration (y)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ALSFRS-R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Phenotype</a:t>
                      </a: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(upper : lower : bulbar : others)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14:14:3:0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15:12:5:1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16:8:6:2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10:6:16:0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ACE-R total score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93.7</a:t>
                      </a:r>
                      <a:r>
                        <a:rPr lang="en-US" altLang="ja-JP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0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*/‡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92.0</a:t>
                      </a:r>
                      <a:r>
                        <a:rPr lang="en-US" altLang="ja-JP" sz="10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‡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ACE-R sub-core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Orientation/attention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17.8</a:t>
                      </a:r>
                      <a:r>
                        <a:rPr lang="en-US" altLang="ja-JP" sz="10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17.7</a:t>
                      </a:r>
                      <a:r>
                        <a:rPr lang="en-US" altLang="ja-JP" sz="10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Memory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22.6</a:t>
                      </a:r>
                      <a:r>
                        <a:rPr lang="en-US" altLang="ja-JP" sz="10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‡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22.2</a:t>
                      </a:r>
                      <a:r>
                        <a:rPr lang="en-US" altLang="ja-JP" sz="10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‡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Fluency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  <a:r>
                        <a:rPr lang="en-US" altLang="ja-JP" sz="10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*/‡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Language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24.9</a:t>
                      </a:r>
                      <a:r>
                        <a:rPr lang="en-US" altLang="ja-JP" sz="10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‡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</a:t>
                      </a:r>
                      <a:r>
                        <a:rPr lang="en-US" altLang="ja-JP" sz="10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Visuospatial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896146"/>
              </p:ext>
            </p:extLst>
          </p:nvPr>
        </p:nvGraphicFramePr>
        <p:xfrm>
          <a:off x="679250" y="3675499"/>
          <a:ext cx="7853190" cy="2021607"/>
        </p:xfrm>
        <a:graphic>
          <a:graphicData uri="http://schemas.openxmlformats.org/drawingml/2006/table">
            <a:tbl>
              <a:tblPr/>
              <a:tblGrid>
                <a:gridCol w="1709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0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0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65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07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HC</a:t>
                      </a:r>
                      <a: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Youngest</a:t>
                      </a:r>
                      <a:r>
                        <a:rPr lang="en-US" altLang="ja-JP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group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Younger middle group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Older</a:t>
                      </a:r>
                      <a:r>
                        <a:rPr lang="en-US" altLang="ja-JP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middle group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Oldest</a:t>
                      </a:r>
                      <a:r>
                        <a:rPr lang="en-US" altLang="ja-JP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group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Age at examination (y)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24:8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21:16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21:27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21:13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Education</a:t>
                      </a:r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(y)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ACE-R total score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96.8</a:t>
                      </a:r>
                      <a:r>
                        <a:rPr lang="en-US" altLang="ja-JP" sz="1000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‡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96.0</a:t>
                      </a:r>
                      <a:r>
                        <a:rPr lang="en-US" altLang="ja-JP" sz="1000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‡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ACE-R sub-core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Orientation/attention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Memory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24.5</a:t>
                      </a:r>
                      <a:r>
                        <a:rPr lang="en-US" altLang="ja-JP" sz="1000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‡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23.9</a:t>
                      </a:r>
                      <a:r>
                        <a:rPr lang="en-US" altLang="ja-JP" sz="1000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Fluency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Language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Visuospatial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N.S.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1691680" y="260648"/>
            <a:ext cx="57606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ja-JP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Table 4. Clinical Features among four groups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11559" y="5769114"/>
            <a:ext cx="79928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backgrounds and cognitive examinations were compared using Kruskal-Wallis tests followed by post hoc tests. Gender and Phenotype were compared by chi-square test. Youngest group : age at examination;-59.3(y), Younger middle group : age at examination;59.3-66.3(y), Older middle group : age at examination;66.3-72.4(y), Oldest group : age at examination;72.4(y) -</a:t>
            </a:r>
          </a:p>
          <a:p>
            <a:r>
              <a:rPr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difference from group 4 was shown as †:p&lt;0.05 and  ‡:p&lt;0.001. Significant difference from group3 was shown as *:p&lt;0.005</a:t>
            </a:r>
          </a:p>
        </p:txBody>
      </p:sp>
    </p:spTree>
    <p:extLst>
      <p:ext uri="{BB962C8B-B14F-4D97-AF65-F5344CB8AC3E}">
        <p14:creationId xmlns:p14="http://schemas.microsoft.com/office/powerpoint/2010/main" val="32930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936595"/>
              </p:ext>
            </p:extLst>
          </p:nvPr>
        </p:nvGraphicFramePr>
        <p:xfrm>
          <a:off x="144018" y="3308205"/>
          <a:ext cx="8820470" cy="1371346"/>
        </p:xfrm>
        <a:graphic>
          <a:graphicData uri="http://schemas.openxmlformats.org/drawingml/2006/table">
            <a:tbl>
              <a:tblPr/>
              <a:tblGrid>
                <a:gridCol w="736421"/>
                <a:gridCol w="46142"/>
                <a:gridCol w="654383"/>
                <a:gridCol w="654383"/>
                <a:gridCol w="539327"/>
                <a:gridCol w="215731"/>
                <a:gridCol w="653554"/>
                <a:gridCol w="653554"/>
                <a:gridCol w="539327"/>
                <a:gridCol w="215731"/>
                <a:gridCol w="654383"/>
                <a:gridCol w="654383"/>
                <a:gridCol w="539327"/>
                <a:gridCol w="215731"/>
                <a:gridCol w="654383"/>
                <a:gridCol w="654383"/>
                <a:gridCol w="539327"/>
              </a:tblGrid>
              <a:tr h="457134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youngest group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(age at examination:-59.31)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younger middle group</a:t>
                      </a:r>
                    </a:p>
                    <a:p>
                      <a:pPr algn="ctr" fontAlgn="ctr"/>
                      <a:r>
                        <a:rPr lang="en-US" altLang="ja-JP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(age at examination:59.31-66.31)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older middle group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(age at examination:66.31-72.36)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oldest group</a:t>
                      </a:r>
                    </a:p>
                    <a:p>
                      <a:pPr algn="ctr" fontAlgn="ctr"/>
                      <a:r>
                        <a:rPr lang="en-US" altLang="ja-JP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(age at examination:72.36-)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HC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HC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HC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HC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ACE-R Scores except for Fluency 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83.1 </a:t>
                      </a: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2.0)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80.4 (5.6)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0.05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82.4 (2.7)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79.7 (5.9)</a:t>
                      </a:r>
                      <a:endParaRPr lang="en-US" altLang="ja-JP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n.s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81.8 (2.5)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76.0 (6.4)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&lt;0.001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79.9 </a:t>
                      </a: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(3.2)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71.4 (7.9)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&lt;0.001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499635"/>
              </p:ext>
            </p:extLst>
          </p:nvPr>
        </p:nvGraphicFramePr>
        <p:xfrm>
          <a:off x="755576" y="1600200"/>
          <a:ext cx="7560840" cy="489108"/>
        </p:xfrm>
        <a:graphic>
          <a:graphicData uri="http://schemas.openxmlformats.org/drawingml/2006/table">
            <a:tbl>
              <a:tblPr/>
              <a:tblGrid>
                <a:gridCol w="2433426"/>
                <a:gridCol w="1769559"/>
                <a:gridCol w="1727038"/>
                <a:gridCol w="1630817"/>
              </a:tblGrid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ACE-R Scores except for Fluency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81.7 (2.8)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76.9 (7.3)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1403648" y="548680"/>
            <a:ext cx="63213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Table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</a:p>
          <a:p>
            <a:pPr algn="ctr"/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ACE-R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Scores except for Fluency in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 and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Healthy Control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750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30288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547664" y="188640"/>
            <a:ext cx="58759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ja-JP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ja-JP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</a:t>
            </a:r>
            <a:endParaRPr lang="en-US" altLang="ja-JP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ctr"/>
            <a:r>
              <a:rPr lang="en-US" altLang="ja-JP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ACE-R </a:t>
            </a:r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Scores except for Fluency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092280" y="5445224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at examination(y)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331640" y="836712"/>
            <a:ext cx="9361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</a:p>
        </p:txBody>
      </p:sp>
    </p:spTree>
    <p:extLst>
      <p:ext uri="{BB962C8B-B14F-4D97-AF65-F5344CB8AC3E}">
        <p14:creationId xmlns:p14="http://schemas.microsoft.com/office/powerpoint/2010/main" val="361993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1157</Words>
  <Application>Microsoft Office PowerPoint</Application>
  <PresentationFormat>画面に合わせる (4:3)</PresentationFormat>
  <Paragraphs>466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maesawa</dc:creator>
  <cp:lastModifiedBy>maesawa</cp:lastModifiedBy>
  <cp:revision>32</cp:revision>
  <dcterms:created xsi:type="dcterms:W3CDTF">2018-02-19T08:19:18Z</dcterms:created>
  <dcterms:modified xsi:type="dcterms:W3CDTF">2018-06-05T03:02:15Z</dcterms:modified>
</cp:coreProperties>
</file>