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94" r:id="rId4"/>
    <p:sldMasterId id="2147483695" r:id="rId5"/>
    <p:sldMasterId id="2147483696" r:id="rId6"/>
    <p:sldMasterId id="214748369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Lst>
  <p:sldSz cy="6858000" cx="12188950"/>
  <p:notesSz cx="6858000" cy="9144000"/>
  <p:embeddedFontLst>
    <p:embeddedFont>
      <p:font typeface="Corbel"/>
      <p:regular r:id="rId60"/>
      <p:bold r:id="rId61"/>
      <p:italic r:id="rId62"/>
      <p:boldItalic r:id="rId63"/>
    </p:embeddedFont>
    <p:embeddedFont>
      <p:font typeface="Tahoma"/>
      <p:regular r:id="rId64"/>
      <p:bold r:id="rId65"/>
    </p:embeddedFont>
    <p:embeddedFont>
      <p:font typeface="Source Sans Pro"/>
      <p:regular r:id="rId66"/>
      <p:bold r:id="rId67"/>
      <p:italic r:id="rId68"/>
      <p:boldItalic r:id="rId69"/>
    </p:embeddedFont>
    <p:embeddedFont>
      <p:font typeface="Century Gothic"/>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3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CenturyGothic-boldItalic.fntdata"/><Relationship Id="rId72" Type="http://schemas.openxmlformats.org/officeDocument/2006/relationships/font" Target="fonts/CenturyGothic-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CenturyGothic-bold.fntdata"/><Relationship Id="rId70" Type="http://schemas.openxmlformats.org/officeDocument/2006/relationships/font" Target="fonts/CenturyGothic-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Corbel-italic.fntdata"/><Relationship Id="rId61" Type="http://schemas.openxmlformats.org/officeDocument/2006/relationships/font" Target="fonts/Corbel-bold.fntdata"/><Relationship Id="rId20" Type="http://schemas.openxmlformats.org/officeDocument/2006/relationships/slide" Target="slides/slide12.xml"/><Relationship Id="rId64" Type="http://schemas.openxmlformats.org/officeDocument/2006/relationships/font" Target="fonts/Tahoma-regular.fntdata"/><Relationship Id="rId63" Type="http://schemas.openxmlformats.org/officeDocument/2006/relationships/font" Target="fonts/Corbel-boldItalic.fntdata"/><Relationship Id="rId22" Type="http://schemas.openxmlformats.org/officeDocument/2006/relationships/slide" Target="slides/slide14.xml"/><Relationship Id="rId66" Type="http://schemas.openxmlformats.org/officeDocument/2006/relationships/font" Target="fonts/SourceSansPro-regular.fntdata"/><Relationship Id="rId21" Type="http://schemas.openxmlformats.org/officeDocument/2006/relationships/slide" Target="slides/slide13.xml"/><Relationship Id="rId65" Type="http://schemas.openxmlformats.org/officeDocument/2006/relationships/font" Target="fonts/Tahoma-bold.fntdata"/><Relationship Id="rId24" Type="http://schemas.openxmlformats.org/officeDocument/2006/relationships/slide" Target="slides/slide16.xml"/><Relationship Id="rId68" Type="http://schemas.openxmlformats.org/officeDocument/2006/relationships/font" Target="fonts/SourceSansPro-italic.fntdata"/><Relationship Id="rId23" Type="http://schemas.openxmlformats.org/officeDocument/2006/relationships/slide" Target="slides/slide15.xml"/><Relationship Id="rId67" Type="http://schemas.openxmlformats.org/officeDocument/2006/relationships/font" Target="fonts/SourceSansPro-bold.fntdata"/><Relationship Id="rId60" Type="http://schemas.openxmlformats.org/officeDocument/2006/relationships/font" Target="fonts/Corbel-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SourceSansPro-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hannel/UCfQZ-8G7ptfbvbhii3T30OA?reload=9" TargetMode="External"/><Relationship Id="rId3" Type="http://schemas.openxmlformats.org/officeDocument/2006/relationships/hyperlink" Target="https://esip.figshare.com/"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sipfed.org/category/monday-updates" TargetMode="External"/><Relationship Id="rId3" Type="http://schemas.openxmlformats.org/officeDocument/2006/relationships/hyperlink" Target="http://esipfed.org/category/monday-updates" TargetMode="External"/><Relationship Id="rId4" Type="http://schemas.openxmlformats.org/officeDocument/2006/relationships/hyperlink" Target="http://esipfed.org/category/monday-updates" TargetMode="External"/><Relationship Id="rId5" Type="http://schemas.openxmlformats.org/officeDocument/2006/relationships/hyperlink" Target="http://www.esipfed.org/get-involved/collaborate" TargetMode="External"/><Relationship Id="rId6" Type="http://schemas.openxmlformats.org/officeDocument/2006/relationships/hyperlink" Target="http://www.esipfed.org/get-involved/collaborate" TargetMode="External"/><Relationship Id="rId7" Type="http://schemas.openxmlformats.org/officeDocument/2006/relationships/hyperlink" Target="http://www.esipfed.org/meetings/upcoming-meetings" TargetMode="External"/><Relationship Id="rId8" Type="http://schemas.openxmlformats.org/officeDocument/2006/relationships/hyperlink" Target="http://www.esipfed.org/meetings/upcoming-meetings"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p1: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rgbClr val="E69138"/>
              </a:solidFill>
              <a:latin typeface="Calibri"/>
              <a:ea typeface="Calibri"/>
              <a:cs typeface="Calibri"/>
              <a:sym typeface="Calibri"/>
            </a:endParaRPr>
          </a:p>
        </p:txBody>
      </p:sp>
      <p:sp>
        <p:nvSpPr>
          <p:cNvPr id="304" name="Google Shape;304;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495f50cdeb_2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It’s a pointer collection – summary allows you to scan and get a glimpse of what it is – then more info if you want to use it from reviewers</a:t>
            </a:r>
            <a:endParaRPr/>
          </a:p>
        </p:txBody>
      </p:sp>
      <p:sp>
        <p:nvSpPr>
          <p:cNvPr id="408" name="Google Shape;408;g495f50cdeb_2_61: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495f50cdeb_2_69: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495f50cdeb_2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Search in multiple ways – open search vs. tags. (open search looks for text anywhere on page – filters are tagged by humans). Dataset use might be especially useful</a:t>
            </a:r>
            <a:endParaRPr/>
          </a:p>
        </p:txBody>
      </p:sp>
      <p:sp>
        <p:nvSpPr>
          <p:cNvPr id="418" name="Google Shape;418;g495f50cdeb_2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495f50cdeb_2_78: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495f50cdeb_2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Calibri"/>
              <a:buNone/>
            </a:pPr>
            <a:r>
              <a:rPr b="1" lang="en-US" sz="1400">
                <a:solidFill>
                  <a:schemeClr val="lt1"/>
                </a:solidFill>
              </a:rPr>
              <a:t>Guidance for Teaching Climate and Energy </a:t>
            </a:r>
            <a:r>
              <a:rPr lang="en-US" sz="1200">
                <a:solidFill>
                  <a:schemeClr val="lt1"/>
                </a:solidFill>
              </a:rPr>
              <a:t>Provides pedagogical support for teaching climate and energy topics using the collection. The ESIs are examples of how to combine resources in the collection to create engaging climate and energy investigations.</a:t>
            </a:r>
            <a:endParaRPr/>
          </a:p>
        </p:txBody>
      </p:sp>
      <p:sp>
        <p:nvSpPr>
          <p:cNvPr id="428" name="Google Shape;428;g495f50cdeb_2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495f50cdeb_2_89: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495f50cdeb_2_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Principles = big ideas!</a:t>
            </a:r>
            <a:br>
              <a:rPr lang="en-US"/>
            </a:br>
            <a:r>
              <a:rPr lang="en-US"/>
              <a:t>Summarizes common challenges or known misconceptions, suggests strategies for teaching and resources from the collection</a:t>
            </a:r>
            <a:endParaRPr/>
          </a:p>
        </p:txBody>
      </p:sp>
      <p:sp>
        <p:nvSpPr>
          <p:cNvPr id="441" name="Google Shape;441;g495f50cdeb_2_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495f50cdeb_2_97: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495f50cdeb_2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lang="en-US" sz="1200">
                <a:solidFill>
                  <a:schemeClr val="lt1"/>
                </a:solidFill>
              </a:rPr>
              <a:t>The</a:t>
            </a:r>
            <a:r>
              <a:rPr b="1" lang="en-US" sz="1200">
                <a:solidFill>
                  <a:schemeClr val="lt1"/>
                </a:solidFill>
              </a:rPr>
              <a:t> </a:t>
            </a:r>
            <a:r>
              <a:rPr b="1" lang="en-US" sz="1400">
                <a:solidFill>
                  <a:schemeClr val="lt1"/>
                </a:solidFill>
              </a:rPr>
              <a:t>CLEAN Network </a:t>
            </a:r>
            <a:r>
              <a:rPr lang="en-US" sz="1200">
                <a:solidFill>
                  <a:schemeClr val="lt1"/>
                </a:solidFill>
              </a:rPr>
              <a:t>a professionally diverse community of climate and energy literacy stakeholders. The CLEAN Network home page provides access to the email list archive, information about upcoming weekly teleconferences and presentations and recordings of past teleconferences, information targeted for Educators and Resources Developers, as well as link to partner sites.  Anyone is welcome to join the CLEAN network.</a:t>
            </a:r>
            <a:endParaRPr/>
          </a:p>
        </p:txBody>
      </p:sp>
      <p:sp>
        <p:nvSpPr>
          <p:cNvPr id="450" name="Google Shape;450;g495f50cdeb_2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495f50cdeb_2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Listserve – active but can sign up as a digest. Responsive and friendly group that can help with challenges to teaching or resources</a:t>
            </a:r>
            <a:endParaRPr/>
          </a:p>
          <a:p>
            <a:pPr indent="0" lvl="0" marL="0" rtl="0" algn="l">
              <a:spcBef>
                <a:spcPts val="0"/>
              </a:spcBef>
              <a:spcAft>
                <a:spcPts val="0"/>
              </a:spcAft>
              <a:buClr>
                <a:schemeClr val="dk1"/>
              </a:buClr>
              <a:buSzPts val="1200"/>
              <a:buFont typeface="Calibri"/>
              <a:buNone/>
            </a:pPr>
            <a:r>
              <a:rPr lang="en-US"/>
              <a:t>Recorded teleconferences – have had teachers present </a:t>
            </a:r>
            <a:endParaRPr/>
          </a:p>
        </p:txBody>
      </p:sp>
      <p:sp>
        <p:nvSpPr>
          <p:cNvPr id="461" name="Google Shape;461;g495f50cdeb_2_108: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49574b29b7_0_0: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49574b29b7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49574b29b7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49574b29b7_0_7: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49574b29b7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49574b29b7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49574b29b7_0_14: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49574b29b7_0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49574b29b7_0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49574b29b7_0_29: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49574b29b7_0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49574b29b7_0_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Tahoma"/>
                <a:ea typeface="Tahoma"/>
                <a:cs typeface="Tahoma"/>
                <a:sym typeface="Tahoma"/>
              </a:rPr>
              <a:t>ESIP You Tube: </a:t>
            </a:r>
            <a:r>
              <a:rPr b="0" i="0" lang="en-US" sz="1200" u="sng" cap="none" strike="noStrike">
                <a:solidFill>
                  <a:schemeClr val="hlink"/>
                </a:solidFill>
                <a:latin typeface="Tahoma"/>
                <a:ea typeface="Tahoma"/>
                <a:cs typeface="Tahoma"/>
                <a:sym typeface="Tahoma"/>
                <a:hlinkClick r:id="rId2"/>
              </a:rPr>
              <a:t>https://www.youtube.com/channel/UCfQZ-8G7ptfbvbhii3T30OA?reload=9</a:t>
            </a:r>
            <a:endParaRPr>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lang="en-US">
                <a:latin typeface="Tahoma"/>
                <a:ea typeface="Tahoma"/>
                <a:cs typeface="Tahoma"/>
                <a:sym typeface="Tahoma"/>
              </a:rPr>
              <a:t>ESIP figshare: </a:t>
            </a:r>
            <a:r>
              <a:rPr lang="en-US" sz="1100" u="sng">
                <a:solidFill>
                  <a:schemeClr val="hlink"/>
                </a:solidFill>
                <a:latin typeface="Arial"/>
                <a:ea typeface="Arial"/>
                <a:cs typeface="Arial"/>
                <a:sym typeface="Arial"/>
                <a:hlinkClick r:id="rId3"/>
              </a:rPr>
              <a:t>https://esip.figshare.com/</a:t>
            </a:r>
            <a:r>
              <a:rPr lang="en-US" sz="1100">
                <a:latin typeface="Arial"/>
                <a:ea typeface="Arial"/>
                <a:cs typeface="Arial"/>
                <a:sym typeface="Arial"/>
              </a:rPr>
              <a:t> </a:t>
            </a:r>
            <a:endParaRPr sz="1100">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a:latin typeface="Tahoma"/>
              <a:ea typeface="Tahoma"/>
              <a:cs typeface="Tahoma"/>
              <a:sym typeface="Tahoma"/>
            </a:endParaRPr>
          </a:p>
        </p:txBody>
      </p:sp>
      <p:sp>
        <p:nvSpPr>
          <p:cNvPr id="320" name="Google Shape;320;p47: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49574b29b7_0_45: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49574b29b7_0_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49574b29b7_0_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49574b29b7_0_52: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49574b29b7_0_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49574b29b7_0_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486827153c_0_9: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486827153c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g486827153c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486827153c_0_0: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486827153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486827153c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486827153c_0_18: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486827153c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g486827153c_0_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495f50cdeb_6_0: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495f50cdeb_6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495f50cdeb_6_6: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495f50cdeb_6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495f50cdeb_6_21: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495f50cdeb_6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495f50cdeb_6_13: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495f50cdeb_6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495f50cdeb_6_2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495f50cdeb_6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26" name="Google Shape;326;p3: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4954bc4d60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g4954bc4d60_2_0:notes"/>
          <p:cNvSpPr/>
          <p:nvPr>
            <p:ph idx="2" type="sldImg"/>
          </p:nvPr>
        </p:nvSpPr>
        <p:spPr>
          <a:xfrm>
            <a:off x="1143786"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g4954bc4d60_2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4954bc4d60_2_5:notes"/>
          <p:cNvSpPr/>
          <p:nvPr>
            <p:ph idx="2" type="sldImg"/>
          </p:nvPr>
        </p:nvSpPr>
        <p:spPr>
          <a:xfrm>
            <a:off x="1143786"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4954bc4d60_2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4954bc4d60_2_10:notes"/>
          <p:cNvSpPr/>
          <p:nvPr>
            <p:ph idx="2" type="sldImg"/>
          </p:nvPr>
        </p:nvSpPr>
        <p:spPr>
          <a:xfrm>
            <a:off x="1143786"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4954bc4d60_2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4954bc4d60_2_15:notes"/>
          <p:cNvSpPr/>
          <p:nvPr>
            <p:ph idx="2" type="sldImg"/>
          </p:nvPr>
        </p:nvSpPr>
        <p:spPr>
          <a:xfrm>
            <a:off x="1143786"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4954bc4d60_2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g4954bc4d60_2_24:notes"/>
          <p:cNvSpPr/>
          <p:nvPr>
            <p:ph idx="2" type="sldImg"/>
          </p:nvPr>
        </p:nvSpPr>
        <p:spPr>
          <a:xfrm>
            <a:off x="1143786"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g4954bc4d60_2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g4954bc4d60_2_29:notes"/>
          <p:cNvSpPr/>
          <p:nvPr>
            <p:ph idx="2" type="sldImg"/>
          </p:nvPr>
        </p:nvSpPr>
        <p:spPr>
          <a:xfrm>
            <a:off x="1143786"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495f50cdeb_4_11: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495f50cdeb_4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495f50cdeb_4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495f50cdeb_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495f50cdeb_3_0: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g495f50cdeb_3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g495f50cdeb_3_4: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g48946d7ffc_2_0: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48946d7ffc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g48946d7ffc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495f50cdeb_2_0: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495f50cdeb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g495f50cdeb_2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4998758830_10_13: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4998758830_1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4998758830_10_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Google Shape;664;g495f50cdeb_3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g495f50cdeb_3_11: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4998758830_10_0: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4998758830_1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4998758830_1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495f50cdeb_3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495f50cdeb_3_16: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495f50cdeb_3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g495f50cdeb_3_24: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Google Shape;688;g4998758830_10_28: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4998758830_10_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g4998758830_10_2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495f50cdeb_5_0: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495f50cdeb_5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g495f50cdeb_5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495f50cdeb_2_204: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495f50cdeb_2_2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g495f50cdeb_2_20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495f50cdeb_2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Listserve – active but can sign up as a digest. Responsive and friendly group that can help with challenges to teaching or resources</a:t>
            </a:r>
            <a:endParaRPr/>
          </a:p>
          <a:p>
            <a:pPr indent="0" lvl="0" marL="0" rtl="0" algn="l">
              <a:spcBef>
                <a:spcPts val="0"/>
              </a:spcBef>
              <a:spcAft>
                <a:spcPts val="0"/>
              </a:spcAft>
              <a:buClr>
                <a:schemeClr val="dk1"/>
              </a:buClr>
              <a:buSzPts val="1200"/>
              <a:buFont typeface="Calibri"/>
              <a:buNone/>
            </a:pPr>
            <a:r>
              <a:rPr lang="en-US"/>
              <a:t>Recorded teleconferences – have had teachers present </a:t>
            </a:r>
            <a:endParaRPr/>
          </a:p>
        </p:txBody>
      </p:sp>
      <p:sp>
        <p:nvSpPr>
          <p:cNvPr id="712" name="Google Shape;712;g495f50cdeb_2_212: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g4998758830_0_1: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4998758830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rgbClr val="E69138"/>
              </a:solidFill>
              <a:latin typeface="Calibri"/>
              <a:ea typeface="Calibri"/>
              <a:cs typeface="Calibri"/>
              <a:sym typeface="Calibri"/>
            </a:endParaRPr>
          </a:p>
        </p:txBody>
      </p:sp>
      <p:sp>
        <p:nvSpPr>
          <p:cNvPr id="719" name="Google Shape;719;g4998758830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495f50cdeb_2_16: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495f50cdeb_2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Why would we need a collection? Everyone has google and can find a million resources fast – but who has time to go through that?</a:t>
            </a:r>
            <a:endParaRPr/>
          </a:p>
        </p:txBody>
      </p:sp>
      <p:sp>
        <p:nvSpPr>
          <p:cNvPr id="359" name="Google Shape;359;g495f50cdeb_2_1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3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3" name="Shape 733"/>
        <p:cNvGrpSpPr/>
        <p:nvPr/>
      </p:nvGrpSpPr>
      <p:grpSpPr>
        <a:xfrm>
          <a:off x="0" y="0"/>
          <a:ext cx="0" cy="0"/>
          <a:chOff x="0" y="0"/>
          <a:chExt cx="0" cy="0"/>
        </a:xfrm>
      </p:grpSpPr>
      <p:sp>
        <p:nvSpPr>
          <p:cNvPr id="734" name="Google Shape;73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rgbClr val="454545"/>
                </a:solidFill>
                <a:latin typeface="Tahoma"/>
                <a:ea typeface="Tahoma"/>
                <a:cs typeface="Tahoma"/>
                <a:sym typeface="Tahoma"/>
              </a:rPr>
              <a:t>ESIP Monday update:</a:t>
            </a:r>
            <a:r>
              <a:rPr b="0" i="0" lang="en-US" sz="1200" u="none" cap="none" strike="noStrike">
                <a:solidFill>
                  <a:schemeClr val="hlink"/>
                </a:solidFill>
                <a:uFill>
                  <a:noFill/>
                </a:uFill>
                <a:latin typeface="Tahoma"/>
                <a:ea typeface="Tahoma"/>
                <a:cs typeface="Tahoma"/>
                <a:sym typeface="Tahoma"/>
                <a:hlinkClick r:id="rId2"/>
              </a:rPr>
              <a:t> </a:t>
            </a:r>
            <a:r>
              <a:rPr b="0" i="0" lang="en-US" sz="1200" u="sng" cap="none" strike="noStrike">
                <a:solidFill>
                  <a:schemeClr val="hlink"/>
                </a:solidFill>
                <a:latin typeface="Tahoma"/>
                <a:ea typeface="Tahoma"/>
                <a:cs typeface="Tahoma"/>
                <a:sym typeface="Tahoma"/>
                <a:hlinkClick r:id="rId3"/>
              </a:rPr>
              <a:t>http://esipfed.org/category/monday-updates</a:t>
            </a:r>
            <a:endParaRPr b="0" i="0" sz="1200" u="sng" cap="none" strike="noStrike">
              <a:solidFill>
                <a:schemeClr val="hlink"/>
              </a:solidFill>
              <a:latin typeface="Tahoma"/>
              <a:ea typeface="Tahoma"/>
              <a:cs typeface="Tahoma"/>
              <a:sym typeface="Tahoma"/>
              <a:hlinkClick r:id="rId4"/>
            </a:endParaRPr>
          </a:p>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rgbClr val="454545"/>
                </a:solidFill>
                <a:latin typeface="Tahoma"/>
                <a:ea typeface="Tahoma"/>
                <a:cs typeface="Tahoma"/>
                <a:sym typeface="Tahoma"/>
              </a:rPr>
              <a:t>ESIP Collaboration areas:</a:t>
            </a:r>
            <a:r>
              <a:rPr b="0" i="0" lang="en-US" sz="1200" u="none" cap="none" strike="noStrike">
                <a:solidFill>
                  <a:schemeClr val="hlink"/>
                </a:solidFill>
                <a:uFill>
                  <a:noFill/>
                </a:uFill>
                <a:latin typeface="Tahoma"/>
                <a:ea typeface="Tahoma"/>
                <a:cs typeface="Tahoma"/>
                <a:sym typeface="Tahoma"/>
                <a:hlinkClick r:id="rId5"/>
              </a:rPr>
              <a:t> </a:t>
            </a:r>
            <a:r>
              <a:rPr b="0" i="0" lang="en-US" sz="1200" u="sng" cap="none" strike="noStrike">
                <a:solidFill>
                  <a:schemeClr val="hlink"/>
                </a:solidFill>
                <a:latin typeface="Tahoma"/>
                <a:ea typeface="Tahoma"/>
                <a:cs typeface="Tahoma"/>
                <a:sym typeface="Tahoma"/>
                <a:hlinkClick r:id="rId6"/>
              </a:rPr>
              <a:t>http://www.esipfed.org/get-involved/collaborate</a:t>
            </a:r>
            <a:r>
              <a:rPr b="0" i="0" lang="en-US" sz="1200" u="none" cap="none" strike="noStrike">
                <a:solidFill>
                  <a:srgbClr val="454545"/>
                </a:solidFill>
                <a:latin typeface="Tahoma"/>
                <a:ea typeface="Tahoma"/>
                <a:cs typeface="Tahoma"/>
                <a:sym typeface="Tahoma"/>
              </a:rPr>
              <a:t> </a:t>
            </a:r>
            <a:endParaRPr b="0" i="0" sz="1200" u="none" cap="none" strike="noStrike">
              <a:solidFill>
                <a:srgbClr val="454545"/>
              </a:solidFill>
              <a:latin typeface="Tahoma"/>
              <a:ea typeface="Tahoma"/>
              <a:cs typeface="Tahoma"/>
              <a:sym typeface="Tahoma"/>
            </a:endParaRPr>
          </a:p>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rgbClr val="454545"/>
                </a:solidFill>
                <a:latin typeface="Tahoma"/>
                <a:ea typeface="Tahoma"/>
                <a:cs typeface="Tahoma"/>
                <a:sym typeface="Tahoma"/>
              </a:rPr>
              <a:t>Next ESIP meeting:</a:t>
            </a:r>
            <a:r>
              <a:rPr b="0" i="0" lang="en-US" sz="1200" u="none" cap="none" strike="noStrike">
                <a:solidFill>
                  <a:schemeClr val="hlink"/>
                </a:solidFill>
                <a:uFill>
                  <a:noFill/>
                </a:uFill>
                <a:latin typeface="Tahoma"/>
                <a:ea typeface="Tahoma"/>
                <a:cs typeface="Tahoma"/>
                <a:sym typeface="Tahoma"/>
                <a:hlinkClick r:id="rId7"/>
              </a:rPr>
              <a:t> </a:t>
            </a:r>
            <a:r>
              <a:rPr b="0" i="0" lang="en-US" sz="1200" u="sng" cap="none" strike="noStrike">
                <a:solidFill>
                  <a:schemeClr val="hlink"/>
                </a:solidFill>
                <a:latin typeface="Tahoma"/>
                <a:ea typeface="Tahoma"/>
                <a:cs typeface="Tahoma"/>
                <a:sym typeface="Tahoma"/>
                <a:hlinkClick r:id="rId8"/>
              </a:rPr>
              <a:t>http://www.esipfed.org/meetings/upcoming-meetings</a:t>
            </a:r>
            <a:r>
              <a:rPr b="0" i="0" lang="en-US" sz="1200" u="none" cap="none" strike="noStrike">
                <a:solidFill>
                  <a:srgbClr val="454545"/>
                </a:solidFill>
                <a:latin typeface="Tahoma"/>
                <a:ea typeface="Tahoma"/>
                <a:cs typeface="Tahoma"/>
                <a:sym typeface="Tahoma"/>
              </a:rPr>
              <a:t> </a:t>
            </a:r>
            <a:endParaRPr b="0" i="0" sz="1200" u="none" cap="none" strike="noStrike">
              <a:solidFill>
                <a:srgbClr val="454545"/>
              </a:solidFill>
              <a:latin typeface="Tahoma"/>
              <a:ea typeface="Tahoma"/>
              <a:cs typeface="Tahoma"/>
              <a:sym typeface="Tahoma"/>
            </a:endParaRPr>
          </a:p>
        </p:txBody>
      </p:sp>
      <p:sp>
        <p:nvSpPr>
          <p:cNvPr id="735" name="Google Shape;735;p48: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43" name="Google Shape;743;p49:notes"/>
          <p:cNvSpPr/>
          <p:nvPr>
            <p:ph idx="2" type="sldImg"/>
          </p:nvPr>
        </p:nvSpPr>
        <p:spPr>
          <a:xfrm>
            <a:off x="381762"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495f50cdeb_2_34: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495f50cdeb_2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3 pillars of CLEAN – background is guidance. Mention climate.gov site – official government site for teaching about climate &amp; energy.</a:t>
            </a:r>
            <a:endParaRPr/>
          </a:p>
          <a:p>
            <a:pPr indent="0" lvl="0" marL="0" marR="0" rtl="0" algn="l">
              <a:lnSpc>
                <a:spcPct val="100000"/>
              </a:lnSpc>
              <a:spcBef>
                <a:spcPts val="0"/>
              </a:spcBef>
              <a:spcAft>
                <a:spcPts val="0"/>
              </a:spcAft>
              <a:buClr>
                <a:schemeClr val="lt1"/>
              </a:buClr>
              <a:buSzPts val="1200"/>
              <a:buFont typeface="Calibri"/>
              <a:buNone/>
            </a:pPr>
            <a:r>
              <a:rPr lang="en-US" sz="1200">
                <a:solidFill>
                  <a:schemeClr val="lt1"/>
                </a:solidFill>
              </a:rPr>
              <a:t>The</a:t>
            </a:r>
            <a:r>
              <a:rPr b="1" lang="en-US" sz="1200">
                <a:solidFill>
                  <a:schemeClr val="lt1"/>
                </a:solidFill>
              </a:rPr>
              <a:t> </a:t>
            </a:r>
            <a:r>
              <a:rPr b="1" lang="en-US" sz="1400">
                <a:solidFill>
                  <a:schemeClr val="lt1"/>
                </a:solidFill>
              </a:rPr>
              <a:t>CLEAN Collection</a:t>
            </a:r>
            <a:r>
              <a:rPr b="1" lang="en-US" sz="1200">
                <a:solidFill>
                  <a:schemeClr val="lt1"/>
                </a:solidFill>
              </a:rPr>
              <a:t> </a:t>
            </a:r>
            <a:r>
              <a:rPr lang="en-US" sz="1200">
                <a:solidFill>
                  <a:schemeClr val="lt1"/>
                </a:solidFill>
              </a:rPr>
              <a:t>contains 700+ vetted educational resources including activities, lab demonstrations, visualizations, videos for grades 6-16. Resources are organized by the climate  and energy literacy principles, and are aligned with the Next Generation Science Standards. </a:t>
            </a:r>
            <a:endParaRPr/>
          </a:p>
          <a:p>
            <a:pPr indent="0" lvl="0" marL="0" marR="0" rtl="0" algn="l">
              <a:lnSpc>
                <a:spcPct val="100000"/>
              </a:lnSpc>
              <a:spcBef>
                <a:spcPts val="0"/>
              </a:spcBef>
              <a:spcAft>
                <a:spcPts val="0"/>
              </a:spcAft>
              <a:buClr>
                <a:schemeClr val="lt1"/>
              </a:buClr>
              <a:buSzPts val="1400"/>
              <a:buFont typeface="Calibri"/>
              <a:buNone/>
            </a:pPr>
            <a:r>
              <a:rPr b="1" lang="en-US" sz="1400">
                <a:solidFill>
                  <a:schemeClr val="lt1"/>
                </a:solidFill>
              </a:rPr>
              <a:t>Guidance for Teaching Climate Literacy and Energy Science </a:t>
            </a:r>
            <a:r>
              <a:rPr lang="en-US" sz="1200">
                <a:solidFill>
                  <a:schemeClr val="lt1"/>
                </a:solidFill>
              </a:rPr>
              <a:t> Provides pedagogical support for teaching climate and energy topics using the collection. The ESIs are examples of how to combine resources in the collection to create engaging climate and energy investigations.</a:t>
            </a:r>
            <a:endParaRPr/>
          </a:p>
          <a:p>
            <a:pPr indent="0" lvl="0" marL="0" marR="0" rtl="0" algn="l">
              <a:lnSpc>
                <a:spcPct val="100000"/>
              </a:lnSpc>
              <a:spcBef>
                <a:spcPts val="0"/>
              </a:spcBef>
              <a:spcAft>
                <a:spcPts val="0"/>
              </a:spcAft>
              <a:buClr>
                <a:schemeClr val="lt1"/>
              </a:buClr>
              <a:buSzPts val="1200"/>
              <a:buFont typeface="Calibri"/>
              <a:buNone/>
            </a:pPr>
            <a:r>
              <a:rPr lang="en-US" sz="1200">
                <a:solidFill>
                  <a:schemeClr val="lt1"/>
                </a:solidFill>
              </a:rPr>
              <a:t>The</a:t>
            </a:r>
            <a:r>
              <a:rPr b="1" lang="en-US" sz="1200">
                <a:solidFill>
                  <a:schemeClr val="lt1"/>
                </a:solidFill>
              </a:rPr>
              <a:t> </a:t>
            </a:r>
            <a:r>
              <a:rPr b="1" lang="en-US" sz="1400">
                <a:solidFill>
                  <a:schemeClr val="lt1"/>
                </a:solidFill>
              </a:rPr>
              <a:t>CLEAN Network </a:t>
            </a:r>
            <a:r>
              <a:rPr lang="en-US" sz="1200">
                <a:solidFill>
                  <a:schemeClr val="lt1"/>
                </a:solidFill>
              </a:rPr>
              <a:t>a professionally diverse community of climate and energy literacy stakeholders.  The CLEAN Network home page provides access to the email list archive, information about upcoming weekly teleconferences and presentations and recordings of past  teleconferences, information targeted for Educators and Resources Developers, as well as link to partner sites.  Anyone is welcome to join the CLEAN network</a:t>
            </a:r>
            <a:endParaRPr sz="1200"/>
          </a:p>
        </p:txBody>
      </p:sp>
      <p:sp>
        <p:nvSpPr>
          <p:cNvPr id="368" name="Google Shape;368;g495f50cdeb_2_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495f50cdeb_2_24: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495f50cdeb_2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82" name="Google Shape;382;g495f50cdeb_2_24: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3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495f50cdeb_2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Teachers help to vet this – not just scientists/academics</a:t>
            </a:r>
            <a:endParaRPr/>
          </a:p>
        </p:txBody>
      </p:sp>
      <p:sp>
        <p:nvSpPr>
          <p:cNvPr id="392" name="Google Shape;392;g495f50cdeb_2_47: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495f50cdeb_2_55: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495f50cdeb_2_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Busy but let me tell you what this shows – vetting, panel with 4 people, alignment, etc. At least 6 people have looked at this (don’t have to talk about each step - summarize)</a:t>
            </a:r>
            <a:endParaRPr/>
          </a:p>
        </p:txBody>
      </p:sp>
      <p:sp>
        <p:nvSpPr>
          <p:cNvPr id="402" name="Google Shape;402;g495f50cdeb_2_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cb9f513b9ede0c4a">
  <p:cSld name="BLANK_cb9f513b9ede0c4a">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6" name="Shape 66"/>
        <p:cNvGrpSpPr/>
        <p:nvPr/>
      </p:nvGrpSpPr>
      <p:grpSpPr>
        <a:xfrm>
          <a:off x="0" y="0"/>
          <a:ext cx="0" cy="0"/>
          <a:chOff x="0" y="0"/>
          <a:chExt cx="0" cy="0"/>
        </a:xfrm>
      </p:grpSpPr>
      <p:sp>
        <p:nvSpPr>
          <p:cNvPr id="67" name="Google Shape;67;p11"/>
          <p:cNvSpPr txBox="1"/>
          <p:nvPr>
            <p:ph type="title"/>
          </p:nvPr>
        </p:nvSpPr>
        <p:spPr>
          <a:xfrm>
            <a:off x="609447" y="273050"/>
            <a:ext cx="4010100" cy="1161900"/>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11"/>
          <p:cNvSpPr txBox="1"/>
          <p:nvPr>
            <p:ph idx="1" type="body"/>
          </p:nvPr>
        </p:nvSpPr>
        <p:spPr>
          <a:xfrm>
            <a:off x="4765541" y="273050"/>
            <a:ext cx="6813900" cy="5853000"/>
          </a:xfrm>
          <a:prstGeom prst="rect">
            <a:avLst/>
          </a:prstGeom>
          <a:noFill/>
          <a:ln>
            <a:noFill/>
          </a:ln>
        </p:spPr>
        <p:txBody>
          <a:bodyPr anchorCtr="0" anchor="t" bIns="45700" lIns="91425" spcFirstLastPara="1" rIns="91425" wrap="square" tIns="45700"/>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11"/>
          <p:cNvSpPr txBox="1"/>
          <p:nvPr>
            <p:ph idx="2" type="body"/>
          </p:nvPr>
        </p:nvSpPr>
        <p:spPr>
          <a:xfrm>
            <a:off x="609447" y="1435100"/>
            <a:ext cx="4010100" cy="4691100"/>
          </a:xfrm>
          <a:prstGeom prst="rect">
            <a:avLst/>
          </a:prstGeom>
          <a:noFill/>
          <a:ln>
            <a:noFill/>
          </a:ln>
        </p:spPr>
        <p:txBody>
          <a:bodyPr anchorCtr="0" anchor="t" bIns="45700" lIns="91425" spcFirstLastPara="1" rIns="91425" wrap="square" tIns="45700"/>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0" name="Google Shape;70;p11"/>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1" name="Google Shape;71;p11"/>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3" name="Shape 73"/>
        <p:cNvGrpSpPr/>
        <p:nvPr/>
      </p:nvGrpSpPr>
      <p:grpSpPr>
        <a:xfrm>
          <a:off x="0" y="0"/>
          <a:ext cx="0" cy="0"/>
          <a:chOff x="0" y="0"/>
          <a:chExt cx="0" cy="0"/>
        </a:xfrm>
      </p:grpSpPr>
      <p:sp>
        <p:nvSpPr>
          <p:cNvPr id="74" name="Google Shape;74;p12"/>
          <p:cNvSpPr txBox="1"/>
          <p:nvPr>
            <p:ph type="title"/>
          </p:nvPr>
        </p:nvSpPr>
        <p:spPr>
          <a:xfrm>
            <a:off x="2389120" y="4800600"/>
            <a:ext cx="7313100" cy="566700"/>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2"/>
          <p:cNvSpPr/>
          <p:nvPr>
            <p:ph idx="2" type="pic"/>
          </p:nvPr>
        </p:nvSpPr>
        <p:spPr>
          <a:xfrm>
            <a:off x="2389120" y="612775"/>
            <a:ext cx="7313100" cy="4114800"/>
          </a:xfrm>
          <a:prstGeom prst="rect">
            <a:avLst/>
          </a:prstGeom>
          <a:noFill/>
          <a:ln>
            <a:noFill/>
          </a:ln>
        </p:spPr>
        <p:txBody>
          <a:bodyPr anchorCtr="0" anchor="t" bIns="45700" lIns="91425" spcFirstLastPara="1" rIns="91425" wrap="square" tIns="45700"/>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6" name="Google Shape;76;p12"/>
          <p:cNvSpPr txBox="1"/>
          <p:nvPr>
            <p:ph idx="1" type="body"/>
          </p:nvPr>
        </p:nvSpPr>
        <p:spPr>
          <a:xfrm>
            <a:off x="2389120" y="5367338"/>
            <a:ext cx="7313100" cy="804900"/>
          </a:xfrm>
          <a:prstGeom prst="rect">
            <a:avLst/>
          </a:prstGeom>
          <a:noFill/>
          <a:ln>
            <a:noFill/>
          </a:ln>
        </p:spPr>
        <p:txBody>
          <a:bodyPr anchorCtr="0" anchor="t" bIns="45700" lIns="91425" spcFirstLastPara="1" rIns="91425" wrap="square" tIns="45700"/>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0" name="Shape 80"/>
        <p:cNvGrpSpPr/>
        <p:nvPr/>
      </p:nvGrpSpPr>
      <p:grpSpPr>
        <a:xfrm>
          <a:off x="0" y="0"/>
          <a:ext cx="0" cy="0"/>
          <a:chOff x="0" y="0"/>
          <a:chExt cx="0" cy="0"/>
        </a:xfrm>
      </p:grpSpPr>
      <p:sp>
        <p:nvSpPr>
          <p:cNvPr id="81" name="Google Shape;81;p13"/>
          <p:cNvSpPr txBox="1"/>
          <p:nvPr>
            <p:ph type="title"/>
          </p:nvPr>
        </p:nvSpPr>
        <p:spPr>
          <a:xfrm>
            <a:off x="609447" y="274638"/>
            <a:ext cx="10970100" cy="11430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13"/>
          <p:cNvSpPr txBox="1"/>
          <p:nvPr>
            <p:ph idx="1" type="body"/>
          </p:nvPr>
        </p:nvSpPr>
        <p:spPr>
          <a:xfrm rot="5400000">
            <a:off x="3831401" y="-1621800"/>
            <a:ext cx="4526100" cy="10970100"/>
          </a:xfrm>
          <a:prstGeom prst="rect">
            <a:avLst/>
          </a:prstGeom>
          <a:noFill/>
          <a:ln>
            <a:noFill/>
          </a:ln>
        </p:spPr>
        <p:txBody>
          <a:bodyPr anchorCtr="0" anchor="t" bIns="45700" lIns="91425" spcFirstLastPara="1" rIns="91425" wrap="square" tIns="45700"/>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14"/>
          <p:cNvSpPr txBox="1"/>
          <p:nvPr>
            <p:ph type="title"/>
          </p:nvPr>
        </p:nvSpPr>
        <p:spPr>
          <a:xfrm rot="5400000">
            <a:off x="7282601" y="1829238"/>
            <a:ext cx="5851500" cy="27423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8" name="Google Shape;88;p14"/>
          <p:cNvSpPr txBox="1"/>
          <p:nvPr>
            <p:ph idx="1" type="body"/>
          </p:nvPr>
        </p:nvSpPr>
        <p:spPr>
          <a:xfrm rot="5400000">
            <a:off x="1695890" y="-811811"/>
            <a:ext cx="5851500" cy="8024400"/>
          </a:xfrm>
          <a:prstGeom prst="rect">
            <a:avLst/>
          </a:prstGeom>
          <a:noFill/>
          <a:ln>
            <a:noFill/>
          </a:ln>
        </p:spPr>
        <p:txBody>
          <a:bodyPr anchorCtr="0" anchor="t" bIns="45700" lIns="91425" spcFirstLastPara="1" rIns="91425" wrap="square" tIns="45700"/>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 name="Google Shape;89;p14"/>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0" name="Google Shape;90;p14"/>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1" name="Google Shape;91;p14"/>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595959"/>
        </a:solidFill>
      </p:bgPr>
    </p:bg>
    <p:spTree>
      <p:nvGrpSpPr>
        <p:cNvPr id="100" name="Shape 100"/>
        <p:cNvGrpSpPr/>
        <p:nvPr/>
      </p:nvGrpSpPr>
      <p:grpSpPr>
        <a:xfrm>
          <a:off x="0" y="0"/>
          <a:ext cx="0" cy="0"/>
          <a:chOff x="0" y="0"/>
          <a:chExt cx="0" cy="0"/>
        </a:xfrm>
      </p:grpSpPr>
      <p:sp>
        <p:nvSpPr>
          <p:cNvPr id="101" name="Google Shape;101;p16"/>
          <p:cNvSpPr txBox="1"/>
          <p:nvPr>
            <p:ph type="ctrTitle"/>
          </p:nvPr>
        </p:nvSpPr>
        <p:spPr>
          <a:xfrm>
            <a:off x="0" y="5"/>
            <a:ext cx="12189000" cy="1684800"/>
          </a:xfrm>
          <a:prstGeom prst="rect">
            <a:avLst/>
          </a:prstGeom>
          <a:solidFill>
            <a:schemeClr val="dk1"/>
          </a:solidFill>
          <a:ln>
            <a:noFill/>
          </a:ln>
        </p:spPr>
        <p:txBody>
          <a:bodyPr anchorCtr="0" anchor="t" bIns="45700" lIns="91425" spcFirstLastPara="1" rIns="91425" wrap="square" tIns="45700"/>
          <a:lstStyle>
            <a:lvl1pPr lvl="0" rtl="0" algn="l">
              <a:spcBef>
                <a:spcPts val="0"/>
              </a:spcBef>
              <a:spcAft>
                <a:spcPts val="0"/>
              </a:spcAft>
              <a:buClr>
                <a:srgbClr val="CCFF66"/>
              </a:buClr>
              <a:buSzPts val="7200"/>
              <a:buFont typeface="Avenir"/>
              <a:buNone/>
              <a:defRPr b="0" sz="7200">
                <a:solidFill>
                  <a:srgbClr val="CCFF66"/>
                </a:solidFill>
                <a:latin typeface="Avenir"/>
                <a:ea typeface="Avenir"/>
                <a:cs typeface="Avenir"/>
                <a:sym typeface="Aveni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 name="Google Shape;102;p16"/>
          <p:cNvSpPr txBox="1"/>
          <p:nvPr>
            <p:ph idx="1" type="subTitle"/>
          </p:nvPr>
        </p:nvSpPr>
        <p:spPr>
          <a:xfrm>
            <a:off x="326584" y="2133600"/>
            <a:ext cx="9531900" cy="1752600"/>
          </a:xfrm>
          <a:prstGeom prst="rect">
            <a:avLst/>
          </a:prstGeom>
          <a:noFill/>
          <a:ln>
            <a:noFill/>
          </a:ln>
        </p:spPr>
        <p:txBody>
          <a:bodyPr anchorCtr="0" anchor="t" bIns="45700" lIns="91425" spcFirstLastPara="1" rIns="91425" wrap="square" tIns="45700"/>
          <a:lstStyle>
            <a:lvl1pPr lvl="0" rtl="0" algn="ctr">
              <a:spcBef>
                <a:spcPts val="560"/>
              </a:spcBef>
              <a:spcAft>
                <a:spcPts val="0"/>
              </a:spcAft>
              <a:buClr>
                <a:srgbClr val="CCFF66"/>
              </a:buClr>
              <a:buSzPts val="2800"/>
              <a:buNone/>
              <a:defRPr>
                <a:solidFill>
                  <a:srgbClr val="CCFF66"/>
                </a:solidFill>
              </a:defRPr>
            </a:lvl1pPr>
            <a:lvl2pPr lvl="1" rtl="0" algn="ctr">
              <a:spcBef>
                <a:spcPts val="480"/>
              </a:spcBef>
              <a:spcAft>
                <a:spcPts val="0"/>
              </a:spcAft>
              <a:buClr>
                <a:srgbClr val="888888"/>
              </a:buClr>
              <a:buSzPts val="2400"/>
              <a:buNone/>
              <a:defRPr>
                <a:solidFill>
                  <a:srgbClr val="888888"/>
                </a:solidFill>
              </a:defRPr>
            </a:lvl2pPr>
            <a:lvl3pPr lvl="2" rtl="0" algn="ctr">
              <a:spcBef>
                <a:spcPts val="400"/>
              </a:spcBef>
              <a:spcAft>
                <a:spcPts val="0"/>
              </a:spcAft>
              <a:buClr>
                <a:srgbClr val="888888"/>
              </a:buClr>
              <a:buSzPts val="2000"/>
              <a:buNone/>
              <a:defRPr>
                <a:solidFill>
                  <a:srgbClr val="888888"/>
                </a:solidFill>
              </a:defRPr>
            </a:lvl3pPr>
            <a:lvl4pPr lvl="3" rtl="0" algn="ctr">
              <a:spcBef>
                <a:spcPts val="360"/>
              </a:spcBef>
              <a:spcAft>
                <a:spcPts val="0"/>
              </a:spcAft>
              <a:buClr>
                <a:srgbClr val="888888"/>
              </a:buClr>
              <a:buSzPts val="1800"/>
              <a:buNone/>
              <a:defRPr>
                <a:solidFill>
                  <a:srgbClr val="888888"/>
                </a:solidFill>
              </a:defRPr>
            </a:lvl4pPr>
            <a:lvl5pPr lvl="4" rtl="0" algn="ctr">
              <a:spcBef>
                <a:spcPts val="360"/>
              </a:spcBef>
              <a:spcAft>
                <a:spcPts val="0"/>
              </a:spcAft>
              <a:buClr>
                <a:srgbClr val="888888"/>
              </a:buClr>
              <a:buSzPts val="18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103" name="Google Shape;103;p16"/>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16"/>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16"/>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106" name="Google Shape;106;p16"/>
          <p:cNvGrpSpPr/>
          <p:nvPr/>
        </p:nvGrpSpPr>
        <p:grpSpPr>
          <a:xfrm>
            <a:off x="24" y="1676881"/>
            <a:ext cx="10457082" cy="196413"/>
            <a:chOff x="284163" y="1759424"/>
            <a:chExt cx="8576300" cy="137400"/>
          </a:xfrm>
        </p:grpSpPr>
        <p:sp>
          <p:nvSpPr>
            <p:cNvPr id="107" name="Google Shape;107;p16"/>
            <p:cNvSpPr/>
            <p:nvPr/>
          </p:nvSpPr>
          <p:spPr>
            <a:xfrm>
              <a:off x="284163" y="1759424"/>
              <a:ext cx="2743200" cy="137400"/>
            </a:xfrm>
            <a:prstGeom prst="rect">
              <a:avLst/>
            </a:prstGeom>
            <a:solidFill>
              <a:srgbClr val="99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8" name="Google Shape;108;p16"/>
            <p:cNvSpPr/>
            <p:nvPr/>
          </p:nvSpPr>
          <p:spPr>
            <a:xfrm>
              <a:off x="3026392" y="1759424"/>
              <a:ext cx="1600200" cy="137400"/>
            </a:xfrm>
            <a:prstGeom prst="rect">
              <a:avLst/>
            </a:prstGeom>
            <a:solidFill>
              <a:srgbClr val="FF6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 name="Google Shape;109;p16"/>
            <p:cNvSpPr/>
            <p:nvPr/>
          </p:nvSpPr>
          <p:spPr>
            <a:xfrm>
              <a:off x="4626863" y="1759424"/>
              <a:ext cx="4233600" cy="137400"/>
            </a:xfrm>
            <a:prstGeom prst="rect">
              <a:avLst/>
            </a:prstGeom>
            <a:solidFill>
              <a:srgbClr val="99CC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110" name="Google Shape;110;p16"/>
          <p:cNvSpPr/>
          <p:nvPr/>
        </p:nvSpPr>
        <p:spPr>
          <a:xfrm>
            <a:off x="9063623" y="6382269"/>
            <a:ext cx="3125100" cy="5016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Screen Shot 2017-11-03 at 2.46.50 PM.png" id="111" name="Google Shape;111;p16"/>
          <p:cNvPicPr preferRelativeResize="0"/>
          <p:nvPr/>
        </p:nvPicPr>
        <p:blipFill rotWithShape="1">
          <a:blip r:embed="rId2">
            <a:alphaModFix/>
          </a:blip>
          <a:srcRect b="0" l="0" r="0" t="12823"/>
          <a:stretch/>
        </p:blipFill>
        <p:spPr>
          <a:xfrm>
            <a:off x="-34550" y="1333341"/>
            <a:ext cx="10076358" cy="320745"/>
          </a:xfrm>
          <a:prstGeom prst="rect">
            <a:avLst/>
          </a:prstGeom>
          <a:noFill/>
          <a:ln>
            <a:noFill/>
          </a:ln>
        </p:spPr>
      </p:pic>
      <p:sp>
        <p:nvSpPr>
          <p:cNvPr id="112" name="Google Shape;112;p16"/>
          <p:cNvSpPr/>
          <p:nvPr/>
        </p:nvSpPr>
        <p:spPr>
          <a:xfrm>
            <a:off x="8361117" y="1676160"/>
            <a:ext cx="3857700" cy="197100"/>
          </a:xfrm>
          <a:prstGeom prst="rect">
            <a:avLst/>
          </a:prstGeom>
          <a:solidFill>
            <a:srgbClr val="4A8D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13" name="Google Shape;113;p16"/>
          <p:cNvGrpSpPr/>
          <p:nvPr/>
        </p:nvGrpSpPr>
        <p:grpSpPr>
          <a:xfrm>
            <a:off x="10064181" y="-19388"/>
            <a:ext cx="2159501" cy="6483135"/>
            <a:chOff x="862584" y="2745417"/>
            <a:chExt cx="874469" cy="3499479"/>
          </a:xfrm>
        </p:grpSpPr>
        <p:pic>
          <p:nvPicPr>
            <p:cNvPr descr="clean_logo_b.jpg" id="114" name="Google Shape;114;p16"/>
            <p:cNvPicPr preferRelativeResize="0"/>
            <p:nvPr/>
          </p:nvPicPr>
          <p:blipFill rotWithShape="1">
            <a:blip r:embed="rId3">
              <a:alphaModFix/>
            </a:blip>
            <a:srcRect b="20653" l="828" r="50445" t="40290"/>
            <a:stretch/>
          </p:blipFill>
          <p:spPr>
            <a:xfrm>
              <a:off x="862584" y="5356801"/>
              <a:ext cx="872534" cy="888095"/>
            </a:xfrm>
            <a:prstGeom prst="rect">
              <a:avLst/>
            </a:prstGeom>
            <a:noFill/>
            <a:ln>
              <a:noFill/>
            </a:ln>
          </p:spPr>
        </p:pic>
        <p:pic>
          <p:nvPicPr>
            <p:cNvPr descr="clean_logo_b.jpg" id="115" name="Google Shape;115;p16"/>
            <p:cNvPicPr preferRelativeResize="0"/>
            <p:nvPr/>
          </p:nvPicPr>
          <p:blipFill rotWithShape="1">
            <a:blip r:embed="rId3">
              <a:alphaModFix/>
            </a:blip>
            <a:srcRect b="59761" l="49685" r="0" t="0"/>
            <a:stretch/>
          </p:blipFill>
          <p:spPr>
            <a:xfrm>
              <a:off x="862584" y="4473720"/>
              <a:ext cx="869533" cy="883082"/>
            </a:xfrm>
            <a:prstGeom prst="rect">
              <a:avLst/>
            </a:prstGeom>
            <a:noFill/>
            <a:ln>
              <a:noFill/>
            </a:ln>
          </p:spPr>
        </p:pic>
        <p:pic>
          <p:nvPicPr>
            <p:cNvPr descr="clean_logo_b.jpg" id="116" name="Google Shape;116;p16"/>
            <p:cNvPicPr preferRelativeResize="0"/>
            <p:nvPr/>
          </p:nvPicPr>
          <p:blipFill rotWithShape="1">
            <a:blip r:embed="rId3">
              <a:alphaModFix/>
            </a:blip>
            <a:srcRect b="20641" l="50670" r="0" t="39988"/>
            <a:stretch/>
          </p:blipFill>
          <p:spPr>
            <a:xfrm>
              <a:off x="862828" y="3632691"/>
              <a:ext cx="874225" cy="886028"/>
            </a:xfrm>
            <a:prstGeom prst="rect">
              <a:avLst/>
            </a:prstGeom>
            <a:noFill/>
            <a:ln>
              <a:noFill/>
            </a:ln>
          </p:spPr>
        </p:pic>
        <p:pic>
          <p:nvPicPr>
            <p:cNvPr descr="clean_logo_b.jpg" id="117" name="Google Shape;117;p16"/>
            <p:cNvPicPr preferRelativeResize="0"/>
            <p:nvPr/>
          </p:nvPicPr>
          <p:blipFill rotWithShape="1">
            <a:blip r:embed="rId3">
              <a:alphaModFix/>
            </a:blip>
            <a:srcRect b="60547" l="0" r="51930" t="0"/>
            <a:stretch/>
          </p:blipFill>
          <p:spPr>
            <a:xfrm>
              <a:off x="862584" y="2745417"/>
              <a:ext cx="872534" cy="909304"/>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18" name="Shape 118"/>
        <p:cNvGrpSpPr/>
        <p:nvPr/>
      </p:nvGrpSpPr>
      <p:grpSpPr>
        <a:xfrm>
          <a:off x="0" y="0"/>
          <a:ext cx="0" cy="0"/>
          <a:chOff x="0" y="0"/>
          <a:chExt cx="0" cy="0"/>
        </a:xfrm>
      </p:grpSpPr>
      <p:sp>
        <p:nvSpPr>
          <p:cNvPr id="119" name="Google Shape;119;p17"/>
          <p:cNvSpPr txBox="1"/>
          <p:nvPr>
            <p:ph type="title"/>
          </p:nvPr>
        </p:nvSpPr>
        <p:spPr>
          <a:xfrm>
            <a:off x="343634" y="12231"/>
            <a:ext cx="10970100" cy="940200"/>
          </a:xfrm>
          <a:prstGeom prst="rect">
            <a:avLst/>
          </a:prstGeom>
          <a:noFill/>
          <a:ln>
            <a:noFill/>
          </a:ln>
        </p:spPr>
        <p:txBody>
          <a:bodyPr anchorCtr="0" anchor="ctr" bIns="45700" lIns="91425" spcFirstLastPara="1" rIns="91425" wrap="square" tIns="45700"/>
          <a:lstStyle>
            <a:lvl1pPr lvl="0" rtl="0" algn="l">
              <a:spcBef>
                <a:spcPts val="0"/>
              </a:spcBef>
              <a:spcAft>
                <a:spcPts val="0"/>
              </a:spcAft>
              <a:buClr>
                <a:srgbClr val="7399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0" name="Google Shape;120;p17"/>
          <p:cNvSpPr txBox="1"/>
          <p:nvPr>
            <p:ph idx="1" type="body"/>
          </p:nvPr>
        </p:nvSpPr>
        <p:spPr>
          <a:xfrm>
            <a:off x="343634" y="952584"/>
            <a:ext cx="11235900" cy="51735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1" name="Google Shape;121;p17"/>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7"/>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7"/>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24" name="Shape 124"/>
        <p:cNvGrpSpPr/>
        <p:nvPr/>
      </p:nvGrpSpPr>
      <p:grpSpPr>
        <a:xfrm>
          <a:off x="0" y="0"/>
          <a:ext cx="0" cy="0"/>
          <a:chOff x="0" y="0"/>
          <a:chExt cx="0" cy="0"/>
        </a:xfrm>
      </p:grpSpPr>
      <p:sp>
        <p:nvSpPr>
          <p:cNvPr id="125" name="Google Shape;125;p18"/>
          <p:cNvSpPr txBox="1"/>
          <p:nvPr>
            <p:ph type="title"/>
          </p:nvPr>
        </p:nvSpPr>
        <p:spPr>
          <a:xfrm>
            <a:off x="343634" y="12231"/>
            <a:ext cx="10970100" cy="940200"/>
          </a:xfrm>
          <a:prstGeom prst="rect">
            <a:avLst/>
          </a:prstGeom>
          <a:noFill/>
          <a:ln>
            <a:noFill/>
          </a:ln>
        </p:spPr>
        <p:txBody>
          <a:bodyPr anchorCtr="0" anchor="ctr" bIns="45700" lIns="91425" spcFirstLastPara="1" rIns="91425" wrap="square" tIns="45700"/>
          <a:lstStyle>
            <a:lvl1pPr lvl="0" rtl="0" algn="l">
              <a:spcBef>
                <a:spcPts val="0"/>
              </a:spcBef>
              <a:spcAft>
                <a:spcPts val="0"/>
              </a:spcAft>
              <a:buClr>
                <a:srgbClr val="7399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18"/>
          <p:cNvSpPr txBox="1"/>
          <p:nvPr>
            <p:ph idx="1" type="body"/>
          </p:nvPr>
        </p:nvSpPr>
        <p:spPr>
          <a:xfrm>
            <a:off x="609447" y="1600201"/>
            <a:ext cx="5383500" cy="4526100"/>
          </a:xfrm>
          <a:prstGeom prst="rect">
            <a:avLst/>
          </a:prstGeom>
          <a:noFill/>
          <a:ln>
            <a:noFill/>
          </a:ln>
        </p:spPr>
        <p:txBody>
          <a:bodyPr anchorCtr="0" anchor="t" bIns="45700" lIns="91425" spcFirstLastPara="1" rIns="91425" wrap="square" tIns="45700"/>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27" name="Google Shape;127;p18"/>
          <p:cNvSpPr txBox="1"/>
          <p:nvPr>
            <p:ph idx="2" type="body"/>
          </p:nvPr>
        </p:nvSpPr>
        <p:spPr>
          <a:xfrm>
            <a:off x="6196050" y="1600201"/>
            <a:ext cx="5383500" cy="4526100"/>
          </a:xfrm>
          <a:prstGeom prst="rect">
            <a:avLst/>
          </a:prstGeom>
          <a:noFill/>
          <a:ln>
            <a:noFill/>
          </a:ln>
        </p:spPr>
        <p:txBody>
          <a:bodyPr anchorCtr="0" anchor="t" bIns="45700" lIns="91425" spcFirstLastPara="1" rIns="91425" wrap="square" tIns="45700"/>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28" name="Google Shape;128;p18"/>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18"/>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p18"/>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1" name="Shape 131"/>
        <p:cNvGrpSpPr/>
        <p:nvPr/>
      </p:nvGrpSpPr>
      <p:grpSpPr>
        <a:xfrm>
          <a:off x="0" y="0"/>
          <a:ext cx="0" cy="0"/>
          <a:chOff x="0" y="0"/>
          <a:chExt cx="0" cy="0"/>
        </a:xfrm>
      </p:grpSpPr>
      <p:sp>
        <p:nvSpPr>
          <p:cNvPr id="132" name="Google Shape;132;p19"/>
          <p:cNvSpPr txBox="1"/>
          <p:nvPr>
            <p:ph type="title"/>
          </p:nvPr>
        </p:nvSpPr>
        <p:spPr>
          <a:xfrm>
            <a:off x="343634" y="12231"/>
            <a:ext cx="10970100" cy="940200"/>
          </a:xfrm>
          <a:prstGeom prst="rect">
            <a:avLst/>
          </a:prstGeom>
          <a:noFill/>
          <a:ln>
            <a:noFill/>
          </a:ln>
        </p:spPr>
        <p:txBody>
          <a:bodyPr anchorCtr="0" anchor="ctr" bIns="45700" lIns="91425" spcFirstLastPara="1" rIns="91425" wrap="square" tIns="45700"/>
          <a:lstStyle>
            <a:lvl1pPr lvl="0" rtl="0" algn="l">
              <a:spcBef>
                <a:spcPts val="0"/>
              </a:spcBef>
              <a:spcAft>
                <a:spcPts val="0"/>
              </a:spcAft>
              <a:buClr>
                <a:srgbClr val="7399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3" name="Google Shape;133;p19"/>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19"/>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19"/>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36" name="Shape 136"/>
        <p:cNvGrpSpPr/>
        <p:nvPr/>
      </p:nvGrpSpPr>
      <p:grpSpPr>
        <a:xfrm>
          <a:off x="0" y="0"/>
          <a:ext cx="0" cy="0"/>
          <a:chOff x="0" y="0"/>
          <a:chExt cx="0" cy="0"/>
        </a:xfrm>
      </p:grpSpPr>
      <p:sp>
        <p:nvSpPr>
          <p:cNvPr id="137" name="Google Shape;137;p20"/>
          <p:cNvSpPr txBox="1"/>
          <p:nvPr>
            <p:ph type="title"/>
          </p:nvPr>
        </p:nvSpPr>
        <p:spPr>
          <a:xfrm>
            <a:off x="343634" y="12231"/>
            <a:ext cx="10970100" cy="940200"/>
          </a:xfrm>
          <a:prstGeom prst="rect">
            <a:avLst/>
          </a:prstGeom>
          <a:noFill/>
          <a:ln>
            <a:noFill/>
          </a:ln>
        </p:spPr>
        <p:txBody>
          <a:bodyPr anchorCtr="0" anchor="ctr" bIns="45700" lIns="91425" spcFirstLastPara="1" rIns="91425" wrap="square" tIns="45700"/>
          <a:lstStyle>
            <a:lvl1pPr lvl="0" rtl="0" algn="l">
              <a:spcBef>
                <a:spcPts val="0"/>
              </a:spcBef>
              <a:spcAft>
                <a:spcPts val="0"/>
              </a:spcAft>
              <a:buClr>
                <a:srgbClr val="739900"/>
              </a:buClr>
              <a:buSzPts val="3600"/>
              <a:buFont typeface="Corbe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0"/>
          <p:cNvSpPr txBox="1"/>
          <p:nvPr>
            <p:ph idx="1" type="body"/>
          </p:nvPr>
        </p:nvSpPr>
        <p:spPr>
          <a:xfrm>
            <a:off x="609447" y="1535113"/>
            <a:ext cx="5385300" cy="639900"/>
          </a:xfrm>
          <a:prstGeom prst="rect">
            <a:avLst/>
          </a:prstGeom>
          <a:noFill/>
          <a:ln>
            <a:noFill/>
          </a:ln>
        </p:spPr>
        <p:txBody>
          <a:bodyPr anchorCtr="0" anchor="b" bIns="45700" lIns="91425" spcFirstLastPara="1" rIns="91425" wrap="square" tIns="45700"/>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39" name="Google Shape;139;p20"/>
          <p:cNvSpPr txBox="1"/>
          <p:nvPr>
            <p:ph idx="2" type="body"/>
          </p:nvPr>
        </p:nvSpPr>
        <p:spPr>
          <a:xfrm>
            <a:off x="609447" y="2174875"/>
            <a:ext cx="5385300" cy="3951300"/>
          </a:xfrm>
          <a:prstGeom prst="rect">
            <a:avLst/>
          </a:prstGeom>
          <a:noFill/>
          <a:ln>
            <a:noFill/>
          </a:ln>
        </p:spPr>
        <p:txBody>
          <a:bodyPr anchorCtr="0" anchor="t" bIns="45700" lIns="91425" spcFirstLastPara="1" rIns="91425" wrap="square" tIns="45700"/>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40" name="Google Shape;140;p20"/>
          <p:cNvSpPr txBox="1"/>
          <p:nvPr>
            <p:ph idx="3" type="body"/>
          </p:nvPr>
        </p:nvSpPr>
        <p:spPr>
          <a:xfrm>
            <a:off x="6191825" y="1535113"/>
            <a:ext cx="5388000" cy="639900"/>
          </a:xfrm>
          <a:prstGeom prst="rect">
            <a:avLst/>
          </a:prstGeom>
          <a:noFill/>
          <a:ln>
            <a:noFill/>
          </a:ln>
        </p:spPr>
        <p:txBody>
          <a:bodyPr anchorCtr="0" anchor="b" bIns="45700" lIns="91425" spcFirstLastPara="1" rIns="91425" wrap="square" tIns="45700"/>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41" name="Google Shape;141;p20"/>
          <p:cNvSpPr txBox="1"/>
          <p:nvPr>
            <p:ph idx="4" type="body"/>
          </p:nvPr>
        </p:nvSpPr>
        <p:spPr>
          <a:xfrm>
            <a:off x="6191825" y="2174875"/>
            <a:ext cx="5388000" cy="3951300"/>
          </a:xfrm>
          <a:prstGeom prst="rect">
            <a:avLst/>
          </a:prstGeom>
          <a:noFill/>
          <a:ln>
            <a:noFill/>
          </a:ln>
        </p:spPr>
        <p:txBody>
          <a:bodyPr anchorCtr="0" anchor="t" bIns="45700" lIns="91425" spcFirstLastPara="1" rIns="91425" wrap="square" tIns="45700"/>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42" name="Google Shape;142;p20"/>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3" name="Google Shape;143;p20"/>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4" name="Google Shape;144;p20"/>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5" name="Shape 145"/>
        <p:cNvGrpSpPr/>
        <p:nvPr/>
      </p:nvGrpSpPr>
      <p:grpSpPr>
        <a:xfrm>
          <a:off x="0" y="0"/>
          <a:ext cx="0" cy="0"/>
          <a:chOff x="0" y="0"/>
          <a:chExt cx="0" cy="0"/>
        </a:xfrm>
      </p:grpSpPr>
      <p:sp>
        <p:nvSpPr>
          <p:cNvPr id="146" name="Google Shape;146;p21"/>
          <p:cNvSpPr txBox="1"/>
          <p:nvPr>
            <p:ph type="title"/>
          </p:nvPr>
        </p:nvSpPr>
        <p:spPr>
          <a:xfrm>
            <a:off x="962843" y="4406901"/>
            <a:ext cx="10360500" cy="1362000"/>
          </a:xfrm>
          <a:prstGeom prst="rect">
            <a:avLst/>
          </a:prstGeom>
          <a:noFill/>
          <a:ln>
            <a:noFill/>
          </a:ln>
        </p:spPr>
        <p:txBody>
          <a:bodyPr anchorCtr="0" anchor="t" bIns="45700" lIns="91425" spcFirstLastPara="1" rIns="91425" wrap="square" tIns="45700"/>
          <a:lstStyle>
            <a:lvl1pPr lvl="0" rtl="0" algn="l">
              <a:spcBef>
                <a:spcPts val="0"/>
              </a:spcBef>
              <a:spcAft>
                <a:spcPts val="0"/>
              </a:spcAft>
              <a:buClr>
                <a:srgbClr val="739900"/>
              </a:buClr>
              <a:buSzPts val="4000"/>
              <a:buFont typeface="Corbel"/>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21"/>
          <p:cNvSpPr txBox="1"/>
          <p:nvPr>
            <p:ph idx="1" type="body"/>
          </p:nvPr>
        </p:nvSpPr>
        <p:spPr>
          <a:xfrm>
            <a:off x="962843" y="2906713"/>
            <a:ext cx="10360500" cy="1500300"/>
          </a:xfrm>
          <a:prstGeom prst="rect">
            <a:avLst/>
          </a:prstGeom>
          <a:noFill/>
          <a:ln>
            <a:noFill/>
          </a:ln>
        </p:spPr>
        <p:txBody>
          <a:bodyPr anchorCtr="0" anchor="b" bIns="45700" lIns="91425" spcFirstLastPara="1" rIns="91425" wrap="square" tIns="45700"/>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48" name="Google Shape;148;p21"/>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9" name="Google Shape;149;p21"/>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0" name="Google Shape;150;p21"/>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 name="Shape 16"/>
        <p:cNvGrpSpPr/>
        <p:nvPr/>
      </p:nvGrpSpPr>
      <p:grpSpPr>
        <a:xfrm>
          <a:off x="0" y="0"/>
          <a:ext cx="0" cy="0"/>
          <a:chOff x="0" y="0"/>
          <a:chExt cx="0" cy="0"/>
        </a:xfrm>
      </p:grpSpPr>
      <p:sp>
        <p:nvSpPr>
          <p:cNvPr id="17" name="Google Shape;17;p3"/>
          <p:cNvSpPr txBox="1"/>
          <p:nvPr>
            <p:ph type="ctrTitle"/>
          </p:nvPr>
        </p:nvSpPr>
        <p:spPr>
          <a:xfrm>
            <a:off x="914171" y="2130425"/>
            <a:ext cx="10360500" cy="14700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 name="Google Shape;18;p3"/>
          <p:cNvSpPr txBox="1"/>
          <p:nvPr>
            <p:ph idx="1" type="subTitle"/>
          </p:nvPr>
        </p:nvSpPr>
        <p:spPr>
          <a:xfrm>
            <a:off x="1828343" y="3886200"/>
            <a:ext cx="8532300" cy="1752600"/>
          </a:xfrm>
          <a:prstGeom prst="rect">
            <a:avLst/>
          </a:prstGeom>
          <a:noFill/>
          <a:ln>
            <a:noFill/>
          </a:ln>
        </p:spPr>
        <p:txBody>
          <a:bodyPr anchorCtr="0" anchor="t" bIns="45700" lIns="91425" spcFirstLastPara="1" rIns="91425" wrap="square" tIns="45700"/>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9" name="Google Shape;19;p3"/>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1" name="Shape 151"/>
        <p:cNvGrpSpPr/>
        <p:nvPr/>
      </p:nvGrpSpPr>
      <p:grpSpPr>
        <a:xfrm>
          <a:off x="0" y="0"/>
          <a:ext cx="0" cy="0"/>
          <a:chOff x="0" y="0"/>
          <a:chExt cx="0" cy="0"/>
        </a:xfrm>
      </p:grpSpPr>
      <p:sp>
        <p:nvSpPr>
          <p:cNvPr id="152" name="Google Shape;152;p22"/>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2"/>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2"/>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55" name="Shape 155"/>
        <p:cNvGrpSpPr/>
        <p:nvPr/>
      </p:nvGrpSpPr>
      <p:grpSpPr>
        <a:xfrm>
          <a:off x="0" y="0"/>
          <a:ext cx="0" cy="0"/>
          <a:chOff x="0" y="0"/>
          <a:chExt cx="0" cy="0"/>
        </a:xfrm>
      </p:grpSpPr>
      <p:sp>
        <p:nvSpPr>
          <p:cNvPr id="156" name="Google Shape;156;p23"/>
          <p:cNvSpPr txBox="1"/>
          <p:nvPr>
            <p:ph type="title"/>
          </p:nvPr>
        </p:nvSpPr>
        <p:spPr>
          <a:xfrm>
            <a:off x="609456" y="273049"/>
            <a:ext cx="4010100" cy="1162200"/>
          </a:xfrm>
          <a:prstGeom prst="rect">
            <a:avLst/>
          </a:prstGeom>
          <a:noFill/>
          <a:ln>
            <a:noFill/>
          </a:ln>
        </p:spPr>
        <p:txBody>
          <a:bodyPr anchorCtr="0" anchor="b" bIns="45700" lIns="91425" spcFirstLastPara="1" rIns="91425" wrap="square" tIns="45700"/>
          <a:lstStyle>
            <a:lvl1pPr lvl="0" rtl="0" algn="l">
              <a:spcBef>
                <a:spcPts val="0"/>
              </a:spcBef>
              <a:spcAft>
                <a:spcPts val="0"/>
              </a:spcAft>
              <a:buClr>
                <a:srgbClr val="739900"/>
              </a:buClr>
              <a:buSzPts val="2000"/>
              <a:buFont typeface="Corbel"/>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23"/>
          <p:cNvSpPr txBox="1"/>
          <p:nvPr>
            <p:ph idx="1" type="body"/>
          </p:nvPr>
        </p:nvSpPr>
        <p:spPr>
          <a:xfrm>
            <a:off x="4765541" y="273054"/>
            <a:ext cx="6813900" cy="5853000"/>
          </a:xfrm>
          <a:prstGeom prst="rect">
            <a:avLst/>
          </a:prstGeom>
          <a:noFill/>
          <a:ln>
            <a:noFill/>
          </a:ln>
        </p:spPr>
        <p:txBody>
          <a:bodyPr anchorCtr="0" anchor="t" bIns="45700" lIns="91425" spcFirstLastPara="1" rIns="91425" wrap="square" tIns="45700"/>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58" name="Google Shape;158;p23"/>
          <p:cNvSpPr txBox="1"/>
          <p:nvPr>
            <p:ph idx="2" type="body"/>
          </p:nvPr>
        </p:nvSpPr>
        <p:spPr>
          <a:xfrm>
            <a:off x="609456" y="1435104"/>
            <a:ext cx="4010100" cy="4691100"/>
          </a:xfrm>
          <a:prstGeom prst="rect">
            <a:avLst/>
          </a:prstGeom>
          <a:noFill/>
          <a:ln>
            <a:noFill/>
          </a:ln>
        </p:spPr>
        <p:txBody>
          <a:bodyPr anchorCtr="0" anchor="t" bIns="45700" lIns="91425" spcFirstLastPara="1" rIns="91425" wrap="square" tIns="45700"/>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59" name="Google Shape;159;p23"/>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0" name="Google Shape;160;p23"/>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1" name="Google Shape;161;p23"/>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62" name="Shape 162"/>
        <p:cNvGrpSpPr/>
        <p:nvPr/>
      </p:nvGrpSpPr>
      <p:grpSpPr>
        <a:xfrm>
          <a:off x="0" y="0"/>
          <a:ext cx="0" cy="0"/>
          <a:chOff x="0" y="0"/>
          <a:chExt cx="0" cy="0"/>
        </a:xfrm>
      </p:grpSpPr>
      <p:sp>
        <p:nvSpPr>
          <p:cNvPr id="163" name="Google Shape;163;p24"/>
          <p:cNvSpPr txBox="1"/>
          <p:nvPr>
            <p:ph type="title"/>
          </p:nvPr>
        </p:nvSpPr>
        <p:spPr>
          <a:xfrm>
            <a:off x="2389120" y="4800601"/>
            <a:ext cx="7313100" cy="566700"/>
          </a:xfrm>
          <a:prstGeom prst="rect">
            <a:avLst/>
          </a:prstGeom>
          <a:noFill/>
          <a:ln>
            <a:noFill/>
          </a:ln>
        </p:spPr>
        <p:txBody>
          <a:bodyPr anchorCtr="0" anchor="b" bIns="45700" lIns="91425" spcFirstLastPara="1" rIns="91425" wrap="square" tIns="45700"/>
          <a:lstStyle>
            <a:lvl1pPr lvl="0" rtl="0" algn="l">
              <a:spcBef>
                <a:spcPts val="0"/>
              </a:spcBef>
              <a:spcAft>
                <a:spcPts val="0"/>
              </a:spcAft>
              <a:buClr>
                <a:srgbClr val="739900"/>
              </a:buClr>
              <a:buSzPts val="2000"/>
              <a:buFont typeface="Corbel"/>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4" name="Google Shape;164;p24"/>
          <p:cNvSpPr/>
          <p:nvPr>
            <p:ph idx="2" type="pic"/>
          </p:nvPr>
        </p:nvSpPr>
        <p:spPr>
          <a:xfrm>
            <a:off x="2389120" y="612775"/>
            <a:ext cx="7313100" cy="41148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5" name="Google Shape;165;p24"/>
          <p:cNvSpPr txBox="1"/>
          <p:nvPr>
            <p:ph idx="1" type="body"/>
          </p:nvPr>
        </p:nvSpPr>
        <p:spPr>
          <a:xfrm>
            <a:off x="2389120" y="5367341"/>
            <a:ext cx="7313100" cy="804900"/>
          </a:xfrm>
          <a:prstGeom prst="rect">
            <a:avLst/>
          </a:prstGeom>
          <a:noFill/>
          <a:ln>
            <a:noFill/>
          </a:ln>
        </p:spPr>
        <p:txBody>
          <a:bodyPr anchorCtr="0" anchor="t" bIns="45700" lIns="91425" spcFirstLastPara="1" rIns="91425" wrap="square" tIns="45700"/>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66" name="Google Shape;166;p24"/>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7" name="Google Shape;167;p24"/>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8" name="Google Shape;168;p24"/>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69" name="Shape 169"/>
        <p:cNvGrpSpPr/>
        <p:nvPr/>
      </p:nvGrpSpPr>
      <p:grpSpPr>
        <a:xfrm>
          <a:off x="0" y="0"/>
          <a:ext cx="0" cy="0"/>
          <a:chOff x="0" y="0"/>
          <a:chExt cx="0" cy="0"/>
        </a:xfrm>
      </p:grpSpPr>
      <p:sp>
        <p:nvSpPr>
          <p:cNvPr id="170" name="Google Shape;170;p25"/>
          <p:cNvSpPr txBox="1"/>
          <p:nvPr>
            <p:ph type="title"/>
          </p:nvPr>
        </p:nvSpPr>
        <p:spPr>
          <a:xfrm>
            <a:off x="343634" y="12231"/>
            <a:ext cx="10970100" cy="940200"/>
          </a:xfrm>
          <a:prstGeom prst="rect">
            <a:avLst/>
          </a:prstGeom>
          <a:noFill/>
          <a:ln>
            <a:noFill/>
          </a:ln>
        </p:spPr>
        <p:txBody>
          <a:bodyPr anchorCtr="0" anchor="ctr" bIns="45700" lIns="91425" spcFirstLastPara="1" rIns="91425" wrap="square" tIns="45700"/>
          <a:lstStyle>
            <a:lvl1pPr lvl="0" rtl="0" algn="l">
              <a:spcBef>
                <a:spcPts val="0"/>
              </a:spcBef>
              <a:spcAft>
                <a:spcPts val="0"/>
              </a:spcAft>
              <a:buClr>
                <a:srgbClr val="7399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1" name="Google Shape;171;p25"/>
          <p:cNvSpPr txBox="1"/>
          <p:nvPr>
            <p:ph idx="1" type="body"/>
          </p:nvPr>
        </p:nvSpPr>
        <p:spPr>
          <a:xfrm rot="5400000">
            <a:off x="3374802" y="-2078616"/>
            <a:ext cx="5173500" cy="112359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72" name="Google Shape;172;p25"/>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3" name="Google Shape;173;p25"/>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4" name="Google Shape;174;p25"/>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75" name="Shape 175"/>
        <p:cNvGrpSpPr/>
        <p:nvPr/>
      </p:nvGrpSpPr>
      <p:grpSpPr>
        <a:xfrm>
          <a:off x="0" y="0"/>
          <a:ext cx="0" cy="0"/>
          <a:chOff x="0" y="0"/>
          <a:chExt cx="0" cy="0"/>
        </a:xfrm>
      </p:grpSpPr>
      <p:sp>
        <p:nvSpPr>
          <p:cNvPr id="176" name="Google Shape;176;p26"/>
          <p:cNvSpPr txBox="1"/>
          <p:nvPr>
            <p:ph type="title"/>
          </p:nvPr>
        </p:nvSpPr>
        <p:spPr>
          <a:xfrm rot="5400000">
            <a:off x="7282602" y="1829240"/>
            <a:ext cx="5851500" cy="2742300"/>
          </a:xfrm>
          <a:prstGeom prst="rect">
            <a:avLst/>
          </a:prstGeom>
          <a:noFill/>
          <a:ln>
            <a:noFill/>
          </a:ln>
        </p:spPr>
        <p:txBody>
          <a:bodyPr anchorCtr="0" anchor="ctr" bIns="45700" lIns="91425" spcFirstLastPara="1" rIns="91425" wrap="square" tIns="45700"/>
          <a:lstStyle>
            <a:lvl1pPr lvl="0" rtl="0" algn="l">
              <a:spcBef>
                <a:spcPts val="0"/>
              </a:spcBef>
              <a:spcAft>
                <a:spcPts val="0"/>
              </a:spcAft>
              <a:buClr>
                <a:srgbClr val="73990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7" name="Google Shape;177;p26"/>
          <p:cNvSpPr txBox="1"/>
          <p:nvPr>
            <p:ph idx="1" type="body"/>
          </p:nvPr>
        </p:nvSpPr>
        <p:spPr>
          <a:xfrm rot="5400000">
            <a:off x="1695890" y="-811810"/>
            <a:ext cx="5851500" cy="80244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78" name="Google Shape;178;p26"/>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9" name="Google Shape;179;p26"/>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0" name="Google Shape;180;p26"/>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87" name="Shape 187"/>
        <p:cNvGrpSpPr/>
        <p:nvPr/>
      </p:nvGrpSpPr>
      <p:grpSpPr>
        <a:xfrm>
          <a:off x="0" y="0"/>
          <a:ext cx="0" cy="0"/>
          <a:chOff x="0" y="0"/>
          <a:chExt cx="0" cy="0"/>
        </a:xfrm>
      </p:grpSpPr>
      <p:sp>
        <p:nvSpPr>
          <p:cNvPr id="188" name="Google Shape;188;p28"/>
          <p:cNvSpPr txBox="1"/>
          <p:nvPr>
            <p:ph type="title"/>
          </p:nvPr>
        </p:nvSpPr>
        <p:spPr>
          <a:xfrm>
            <a:off x="837990" y="365125"/>
            <a:ext cx="105129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9" name="Google Shape;189;p28"/>
          <p:cNvSpPr txBox="1"/>
          <p:nvPr>
            <p:ph idx="1" type="body"/>
          </p:nvPr>
        </p:nvSpPr>
        <p:spPr>
          <a:xfrm>
            <a:off x="837990" y="1825625"/>
            <a:ext cx="10512900" cy="4351200"/>
          </a:xfrm>
          <a:prstGeom prst="rect">
            <a:avLst/>
          </a:prstGeom>
          <a:noFill/>
          <a:ln>
            <a:noFill/>
          </a:ln>
        </p:spPr>
        <p:txBody>
          <a:bodyPr anchorCtr="0" anchor="t" bIns="45700" lIns="91425" spcFirstLastPara="1" rIns="91425" wrap="square" tIns="45700"/>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0" name="Google Shape;190;p28"/>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1" name="Google Shape;191;p28"/>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2" name="Google Shape;192;p28"/>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93" name="Shape 193"/>
        <p:cNvGrpSpPr/>
        <p:nvPr/>
      </p:nvGrpSpPr>
      <p:grpSpPr>
        <a:xfrm>
          <a:off x="0" y="0"/>
          <a:ext cx="0" cy="0"/>
          <a:chOff x="0" y="0"/>
          <a:chExt cx="0" cy="0"/>
        </a:xfrm>
      </p:grpSpPr>
      <p:sp>
        <p:nvSpPr>
          <p:cNvPr id="194" name="Google Shape;194;p29"/>
          <p:cNvSpPr txBox="1"/>
          <p:nvPr>
            <p:ph type="ctrTitle"/>
          </p:nvPr>
        </p:nvSpPr>
        <p:spPr>
          <a:xfrm>
            <a:off x="1523619" y="1122363"/>
            <a:ext cx="9141600" cy="2387700"/>
          </a:xfrm>
          <a:prstGeom prst="rect">
            <a:avLst/>
          </a:prstGeom>
          <a:noFill/>
          <a:ln>
            <a:noFill/>
          </a:ln>
        </p:spPr>
        <p:txBody>
          <a:bodyPr anchorCtr="0" anchor="b" bIns="45700" lIns="91425" spcFirstLastPara="1" rIns="91425" wrap="square" tIns="45700"/>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5" name="Google Shape;195;p29"/>
          <p:cNvSpPr txBox="1"/>
          <p:nvPr>
            <p:ph idx="1" type="subTitle"/>
          </p:nvPr>
        </p:nvSpPr>
        <p:spPr>
          <a:xfrm>
            <a:off x="1523619" y="3602038"/>
            <a:ext cx="9141600" cy="1655700"/>
          </a:xfrm>
          <a:prstGeom prst="rect">
            <a:avLst/>
          </a:prstGeom>
          <a:noFill/>
          <a:ln>
            <a:noFill/>
          </a:ln>
        </p:spPr>
        <p:txBody>
          <a:bodyPr anchorCtr="0" anchor="t" bIns="45700" lIns="91425" spcFirstLastPara="1" rIns="91425" wrap="square" tIns="45700"/>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96" name="Google Shape;196;p29"/>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7" name="Google Shape;197;p29"/>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8" name="Google Shape;198;p29"/>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99" name="Shape 199"/>
        <p:cNvGrpSpPr/>
        <p:nvPr/>
      </p:nvGrpSpPr>
      <p:grpSpPr>
        <a:xfrm>
          <a:off x="0" y="0"/>
          <a:ext cx="0" cy="0"/>
          <a:chOff x="0" y="0"/>
          <a:chExt cx="0" cy="0"/>
        </a:xfrm>
      </p:grpSpPr>
      <p:sp>
        <p:nvSpPr>
          <p:cNvPr id="200" name="Google Shape;200;p30"/>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1" name="Google Shape;201;p30"/>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2" name="Google Shape;202;p30"/>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03" name="Shape 203"/>
        <p:cNvGrpSpPr/>
        <p:nvPr/>
      </p:nvGrpSpPr>
      <p:grpSpPr>
        <a:xfrm>
          <a:off x="0" y="0"/>
          <a:ext cx="0" cy="0"/>
          <a:chOff x="0" y="0"/>
          <a:chExt cx="0" cy="0"/>
        </a:xfrm>
      </p:grpSpPr>
      <p:sp>
        <p:nvSpPr>
          <p:cNvPr id="204" name="Google Shape;204;p31"/>
          <p:cNvSpPr txBox="1"/>
          <p:nvPr>
            <p:ph type="title"/>
          </p:nvPr>
        </p:nvSpPr>
        <p:spPr>
          <a:xfrm>
            <a:off x="831642" y="1709738"/>
            <a:ext cx="10512900" cy="2852700"/>
          </a:xfrm>
          <a:prstGeom prst="rect">
            <a:avLst/>
          </a:prstGeom>
          <a:noFill/>
          <a:ln>
            <a:noFill/>
          </a:ln>
        </p:spPr>
        <p:txBody>
          <a:bodyPr anchorCtr="0" anchor="b" bIns="45700" lIns="91425" spcFirstLastPara="1" rIns="91425" wrap="square" tIns="45700"/>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5" name="Google Shape;205;p31"/>
          <p:cNvSpPr txBox="1"/>
          <p:nvPr>
            <p:ph idx="1" type="body"/>
          </p:nvPr>
        </p:nvSpPr>
        <p:spPr>
          <a:xfrm>
            <a:off x="831642" y="4589463"/>
            <a:ext cx="10512900" cy="1500300"/>
          </a:xfrm>
          <a:prstGeom prst="rect">
            <a:avLst/>
          </a:prstGeom>
          <a:noFill/>
          <a:ln>
            <a:noFill/>
          </a:ln>
        </p:spPr>
        <p:txBody>
          <a:bodyPr anchorCtr="0" anchor="t" bIns="45700" lIns="91425" spcFirstLastPara="1" rIns="91425" wrap="square" tIns="45700"/>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06" name="Google Shape;206;p31"/>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7" name="Google Shape;207;p31"/>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8" name="Google Shape;208;p31"/>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09" name="Shape 209"/>
        <p:cNvGrpSpPr/>
        <p:nvPr/>
      </p:nvGrpSpPr>
      <p:grpSpPr>
        <a:xfrm>
          <a:off x="0" y="0"/>
          <a:ext cx="0" cy="0"/>
          <a:chOff x="0" y="0"/>
          <a:chExt cx="0" cy="0"/>
        </a:xfrm>
      </p:grpSpPr>
      <p:sp>
        <p:nvSpPr>
          <p:cNvPr id="210" name="Google Shape;210;p32"/>
          <p:cNvSpPr txBox="1"/>
          <p:nvPr>
            <p:ph type="title"/>
          </p:nvPr>
        </p:nvSpPr>
        <p:spPr>
          <a:xfrm>
            <a:off x="837990" y="365125"/>
            <a:ext cx="105129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1" name="Google Shape;211;p32"/>
          <p:cNvSpPr txBox="1"/>
          <p:nvPr>
            <p:ph idx="1" type="body"/>
          </p:nvPr>
        </p:nvSpPr>
        <p:spPr>
          <a:xfrm>
            <a:off x="837990" y="1825625"/>
            <a:ext cx="5180400" cy="4351200"/>
          </a:xfrm>
          <a:prstGeom prst="rect">
            <a:avLst/>
          </a:prstGeom>
          <a:noFill/>
          <a:ln>
            <a:noFill/>
          </a:ln>
        </p:spPr>
        <p:txBody>
          <a:bodyPr anchorCtr="0" anchor="t" bIns="45700" lIns="91425" spcFirstLastPara="1" rIns="91425" wrap="square" tIns="45700"/>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12" name="Google Shape;212;p32"/>
          <p:cNvSpPr txBox="1"/>
          <p:nvPr>
            <p:ph idx="2" type="body"/>
          </p:nvPr>
        </p:nvSpPr>
        <p:spPr>
          <a:xfrm>
            <a:off x="6170656" y="1825625"/>
            <a:ext cx="5180400" cy="4351200"/>
          </a:xfrm>
          <a:prstGeom prst="rect">
            <a:avLst/>
          </a:prstGeom>
          <a:noFill/>
          <a:ln>
            <a:noFill/>
          </a:ln>
        </p:spPr>
        <p:txBody>
          <a:bodyPr anchorCtr="0" anchor="t" bIns="45700" lIns="91425" spcFirstLastPara="1" rIns="91425" wrap="square" tIns="45700"/>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13" name="Google Shape;213;p32"/>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4" name="Google Shape;214;p32"/>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5" name="Google Shape;215;p32"/>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1_Title and Content">
    <p:spTree>
      <p:nvGrpSpPr>
        <p:cNvPr id="22" name="Shape 22"/>
        <p:cNvGrpSpPr/>
        <p:nvPr/>
      </p:nvGrpSpPr>
      <p:grpSpPr>
        <a:xfrm>
          <a:off x="0" y="0"/>
          <a:ext cx="0" cy="0"/>
          <a:chOff x="0" y="0"/>
          <a:chExt cx="0" cy="0"/>
        </a:xfrm>
      </p:grpSpPr>
      <p:sp>
        <p:nvSpPr>
          <p:cNvPr id="23" name="Google Shape;23;p4"/>
          <p:cNvSpPr txBox="1"/>
          <p:nvPr>
            <p:ph idx="1" type="body"/>
          </p:nvPr>
        </p:nvSpPr>
        <p:spPr>
          <a:xfrm>
            <a:off x="609447" y="1600201"/>
            <a:ext cx="10970100" cy="45261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Tahoma"/>
                <a:ea typeface="Tahoma"/>
                <a:cs typeface="Tahoma"/>
                <a:sym typeface="Tahom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Tahoma"/>
                <a:ea typeface="Tahoma"/>
                <a:cs typeface="Tahoma"/>
                <a:sym typeface="Tahom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9pPr>
          </a:lstStyle>
          <a:p/>
        </p:txBody>
      </p:sp>
      <p:sp>
        <p:nvSpPr>
          <p:cNvPr id="24" name="Google Shape;24;p4"/>
          <p:cNvSpPr txBox="1"/>
          <p:nvPr>
            <p:ph idx="10" type="dt"/>
          </p:nvPr>
        </p:nvSpPr>
        <p:spPr>
          <a:xfrm>
            <a:off x="609447" y="6356352"/>
            <a:ext cx="28443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88888"/>
              </a:buClr>
              <a:buSzPts val="1200"/>
              <a:buFont typeface="Tahoma"/>
              <a:buNone/>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2pPr>
            <a:lvl3pPr lvl="2"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3pPr>
            <a:lvl4pPr lvl="3"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4pPr>
            <a:lvl5pPr lvl="4"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5pPr>
            <a:lvl6pPr lvl="5"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6pPr>
            <a:lvl7pPr lvl="6"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7pPr>
            <a:lvl8pPr lvl="7"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8pPr>
            <a:lvl9pPr lvl="8"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25" name="Google Shape;25;p4"/>
          <p:cNvSpPr txBox="1"/>
          <p:nvPr>
            <p:ph idx="11" type="ftr"/>
          </p:nvPr>
        </p:nvSpPr>
        <p:spPr>
          <a:xfrm>
            <a:off x="4164558" y="6356352"/>
            <a:ext cx="38601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Tahoma"/>
              <a:buNone/>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2pPr>
            <a:lvl3pPr lvl="2"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3pPr>
            <a:lvl4pPr lvl="3"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4pPr>
            <a:lvl5pPr lvl="4"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5pPr>
            <a:lvl6pPr lvl="5"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6pPr>
            <a:lvl7pPr lvl="6"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7pPr>
            <a:lvl8pPr lvl="7"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8pPr>
            <a:lvl9pPr lvl="8" marR="0" rtl="0" algn="l">
              <a:lnSpc>
                <a:spcPct val="100000"/>
              </a:lnSpc>
              <a:spcBef>
                <a:spcPts val="0"/>
              </a:spcBef>
              <a:spcAft>
                <a:spcPts val="0"/>
              </a:spcAft>
              <a:buClr>
                <a:schemeClr val="dk1"/>
              </a:buClr>
              <a:buSzPts val="18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26" name="Google Shape;26;p4"/>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1pPr>
            <a:lvl2pPr indent="0" lvl="1" marL="0" marR="0" rtl="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2pPr>
            <a:lvl3pPr indent="0" lvl="2" marL="0" marR="0" rtl="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3pPr>
            <a:lvl4pPr indent="0" lvl="3" marL="0" marR="0" rtl="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4pPr>
            <a:lvl5pPr indent="0" lvl="4" marL="0" marR="0" rtl="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5pPr>
            <a:lvl6pPr indent="0" lvl="5" marL="0" marR="0" rtl="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6pPr>
            <a:lvl7pPr indent="0" lvl="6" marL="0" marR="0" rtl="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7pPr>
            <a:lvl8pPr indent="0" lvl="7" marL="0" marR="0" rtl="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8pPr>
            <a:lvl9pPr indent="0" lvl="8" marL="0" marR="0" rtl="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4"/>
          <p:cNvSpPr txBox="1"/>
          <p:nvPr>
            <p:ph type="title"/>
          </p:nvPr>
        </p:nvSpPr>
        <p:spPr>
          <a:xfrm>
            <a:off x="3496325" y="113177"/>
            <a:ext cx="8540400" cy="857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3600"/>
              <a:buFont typeface="Tahoma"/>
              <a:buNone/>
              <a:defRPr b="0" i="0" sz="36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cxnSp>
        <p:nvCxnSpPr>
          <p:cNvPr id="28" name="Google Shape;28;p4"/>
          <p:cNvCxnSpPr/>
          <p:nvPr/>
        </p:nvCxnSpPr>
        <p:spPr>
          <a:xfrm rot="10800000">
            <a:off x="-31773" y="541800"/>
            <a:ext cx="3121800" cy="0"/>
          </a:xfrm>
          <a:prstGeom prst="straightConnector1">
            <a:avLst/>
          </a:prstGeom>
          <a:noFill/>
          <a:ln cap="flat" cmpd="sng" w="9525">
            <a:solidFill>
              <a:srgbClr val="434343"/>
            </a:solidFill>
            <a:prstDash val="solid"/>
            <a:round/>
            <a:headEnd len="lg" w="lg" type="oval"/>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16" name="Shape 216"/>
        <p:cNvGrpSpPr/>
        <p:nvPr/>
      </p:nvGrpSpPr>
      <p:grpSpPr>
        <a:xfrm>
          <a:off x="0" y="0"/>
          <a:ext cx="0" cy="0"/>
          <a:chOff x="0" y="0"/>
          <a:chExt cx="0" cy="0"/>
        </a:xfrm>
      </p:grpSpPr>
      <p:sp>
        <p:nvSpPr>
          <p:cNvPr id="217" name="Google Shape;217;p33"/>
          <p:cNvSpPr txBox="1"/>
          <p:nvPr>
            <p:ph type="title"/>
          </p:nvPr>
        </p:nvSpPr>
        <p:spPr>
          <a:xfrm>
            <a:off x="839578" y="365125"/>
            <a:ext cx="105129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8" name="Google Shape;218;p33"/>
          <p:cNvSpPr txBox="1"/>
          <p:nvPr>
            <p:ph idx="1" type="body"/>
          </p:nvPr>
        </p:nvSpPr>
        <p:spPr>
          <a:xfrm>
            <a:off x="839578" y="1681163"/>
            <a:ext cx="5156700" cy="823800"/>
          </a:xfrm>
          <a:prstGeom prst="rect">
            <a:avLst/>
          </a:prstGeom>
          <a:noFill/>
          <a:ln>
            <a:noFill/>
          </a:ln>
        </p:spPr>
        <p:txBody>
          <a:bodyPr anchorCtr="0" anchor="b" bIns="45700" lIns="91425" spcFirstLastPara="1" rIns="91425" wrap="square" tIns="45700"/>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19" name="Google Shape;219;p33"/>
          <p:cNvSpPr txBox="1"/>
          <p:nvPr>
            <p:ph idx="2" type="body"/>
          </p:nvPr>
        </p:nvSpPr>
        <p:spPr>
          <a:xfrm>
            <a:off x="839578" y="2505075"/>
            <a:ext cx="5156700" cy="3684600"/>
          </a:xfrm>
          <a:prstGeom prst="rect">
            <a:avLst/>
          </a:prstGeom>
          <a:noFill/>
          <a:ln>
            <a:noFill/>
          </a:ln>
        </p:spPr>
        <p:txBody>
          <a:bodyPr anchorCtr="0" anchor="t" bIns="45700" lIns="91425" spcFirstLastPara="1" rIns="91425" wrap="square" tIns="45700"/>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0" name="Google Shape;220;p33"/>
          <p:cNvSpPr txBox="1"/>
          <p:nvPr>
            <p:ph idx="3" type="body"/>
          </p:nvPr>
        </p:nvSpPr>
        <p:spPr>
          <a:xfrm>
            <a:off x="6170656" y="1681163"/>
            <a:ext cx="5181900" cy="823800"/>
          </a:xfrm>
          <a:prstGeom prst="rect">
            <a:avLst/>
          </a:prstGeom>
          <a:noFill/>
          <a:ln>
            <a:noFill/>
          </a:ln>
        </p:spPr>
        <p:txBody>
          <a:bodyPr anchorCtr="0" anchor="b" bIns="45700" lIns="91425" spcFirstLastPara="1" rIns="91425" wrap="square" tIns="45700"/>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21" name="Google Shape;221;p33"/>
          <p:cNvSpPr txBox="1"/>
          <p:nvPr>
            <p:ph idx="4" type="body"/>
          </p:nvPr>
        </p:nvSpPr>
        <p:spPr>
          <a:xfrm>
            <a:off x="6170656" y="2505075"/>
            <a:ext cx="5181900" cy="3684600"/>
          </a:xfrm>
          <a:prstGeom prst="rect">
            <a:avLst/>
          </a:prstGeom>
          <a:noFill/>
          <a:ln>
            <a:noFill/>
          </a:ln>
        </p:spPr>
        <p:txBody>
          <a:bodyPr anchorCtr="0" anchor="t" bIns="45700" lIns="91425" spcFirstLastPara="1" rIns="91425" wrap="square" tIns="45700"/>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2" name="Google Shape;222;p33"/>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3" name="Google Shape;223;p33"/>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4" name="Google Shape;224;p33"/>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25" name="Shape 225"/>
        <p:cNvGrpSpPr/>
        <p:nvPr/>
      </p:nvGrpSpPr>
      <p:grpSpPr>
        <a:xfrm>
          <a:off x="0" y="0"/>
          <a:ext cx="0" cy="0"/>
          <a:chOff x="0" y="0"/>
          <a:chExt cx="0" cy="0"/>
        </a:xfrm>
      </p:grpSpPr>
      <p:sp>
        <p:nvSpPr>
          <p:cNvPr id="226" name="Google Shape;226;p34"/>
          <p:cNvSpPr txBox="1"/>
          <p:nvPr>
            <p:ph type="title"/>
          </p:nvPr>
        </p:nvSpPr>
        <p:spPr>
          <a:xfrm>
            <a:off x="837990" y="365125"/>
            <a:ext cx="105129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7" name="Google Shape;227;p34"/>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8" name="Google Shape;228;p34"/>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9" name="Google Shape;229;p34"/>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30" name="Shape 230"/>
        <p:cNvGrpSpPr/>
        <p:nvPr/>
      </p:nvGrpSpPr>
      <p:grpSpPr>
        <a:xfrm>
          <a:off x="0" y="0"/>
          <a:ext cx="0" cy="0"/>
          <a:chOff x="0" y="0"/>
          <a:chExt cx="0" cy="0"/>
        </a:xfrm>
      </p:grpSpPr>
      <p:sp>
        <p:nvSpPr>
          <p:cNvPr id="231" name="Google Shape;231;p35"/>
          <p:cNvSpPr txBox="1"/>
          <p:nvPr>
            <p:ph type="title"/>
          </p:nvPr>
        </p:nvSpPr>
        <p:spPr>
          <a:xfrm>
            <a:off x="839578" y="457200"/>
            <a:ext cx="3931200" cy="1600200"/>
          </a:xfrm>
          <a:prstGeom prst="rect">
            <a:avLst/>
          </a:prstGeom>
          <a:noFill/>
          <a:ln>
            <a:noFill/>
          </a:ln>
        </p:spPr>
        <p:txBody>
          <a:bodyPr anchorCtr="0" anchor="b" bIns="45700" lIns="91425" spcFirstLastPara="1" rIns="91425" wrap="square" tIns="45700"/>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2" name="Google Shape;232;p35"/>
          <p:cNvSpPr txBox="1"/>
          <p:nvPr>
            <p:ph idx="1" type="body"/>
          </p:nvPr>
        </p:nvSpPr>
        <p:spPr>
          <a:xfrm>
            <a:off x="5181891" y="987425"/>
            <a:ext cx="6170700" cy="4873500"/>
          </a:xfrm>
          <a:prstGeom prst="rect">
            <a:avLst/>
          </a:prstGeom>
          <a:noFill/>
          <a:ln>
            <a:noFill/>
          </a:ln>
        </p:spPr>
        <p:txBody>
          <a:bodyPr anchorCtr="0" anchor="t" bIns="45700" lIns="91425" spcFirstLastPara="1" rIns="91425" wrap="square" tIns="45700"/>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33" name="Google Shape;233;p35"/>
          <p:cNvSpPr txBox="1"/>
          <p:nvPr>
            <p:ph idx="2" type="body"/>
          </p:nvPr>
        </p:nvSpPr>
        <p:spPr>
          <a:xfrm>
            <a:off x="839578" y="2057400"/>
            <a:ext cx="3931200" cy="3811500"/>
          </a:xfrm>
          <a:prstGeom prst="rect">
            <a:avLst/>
          </a:prstGeom>
          <a:noFill/>
          <a:ln>
            <a:noFill/>
          </a:ln>
        </p:spPr>
        <p:txBody>
          <a:bodyPr anchorCtr="0" anchor="t" bIns="45700" lIns="91425" spcFirstLastPara="1" rIns="91425" wrap="square" tIns="45700"/>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34" name="Google Shape;234;p35"/>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5" name="Google Shape;235;p35"/>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6" name="Google Shape;236;p35"/>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37" name="Shape 237"/>
        <p:cNvGrpSpPr/>
        <p:nvPr/>
      </p:nvGrpSpPr>
      <p:grpSpPr>
        <a:xfrm>
          <a:off x="0" y="0"/>
          <a:ext cx="0" cy="0"/>
          <a:chOff x="0" y="0"/>
          <a:chExt cx="0" cy="0"/>
        </a:xfrm>
      </p:grpSpPr>
      <p:sp>
        <p:nvSpPr>
          <p:cNvPr id="238" name="Google Shape;238;p36"/>
          <p:cNvSpPr txBox="1"/>
          <p:nvPr>
            <p:ph type="title"/>
          </p:nvPr>
        </p:nvSpPr>
        <p:spPr>
          <a:xfrm>
            <a:off x="839578" y="457200"/>
            <a:ext cx="3931200" cy="1600200"/>
          </a:xfrm>
          <a:prstGeom prst="rect">
            <a:avLst/>
          </a:prstGeom>
          <a:noFill/>
          <a:ln>
            <a:noFill/>
          </a:ln>
        </p:spPr>
        <p:txBody>
          <a:bodyPr anchorCtr="0" anchor="b" bIns="45700" lIns="91425" spcFirstLastPara="1" rIns="91425" wrap="square" tIns="45700"/>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9" name="Google Shape;239;p36"/>
          <p:cNvSpPr/>
          <p:nvPr>
            <p:ph idx="2" type="pic"/>
          </p:nvPr>
        </p:nvSpPr>
        <p:spPr>
          <a:xfrm>
            <a:off x="5181891" y="987425"/>
            <a:ext cx="6170700" cy="48735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40" name="Google Shape;240;p36"/>
          <p:cNvSpPr txBox="1"/>
          <p:nvPr>
            <p:ph idx="1" type="body"/>
          </p:nvPr>
        </p:nvSpPr>
        <p:spPr>
          <a:xfrm>
            <a:off x="839578" y="2057400"/>
            <a:ext cx="3931200" cy="3811500"/>
          </a:xfrm>
          <a:prstGeom prst="rect">
            <a:avLst/>
          </a:prstGeom>
          <a:noFill/>
          <a:ln>
            <a:noFill/>
          </a:ln>
        </p:spPr>
        <p:txBody>
          <a:bodyPr anchorCtr="0" anchor="t" bIns="45700" lIns="91425" spcFirstLastPara="1" rIns="91425" wrap="square" tIns="45700"/>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41" name="Google Shape;241;p36"/>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2" name="Google Shape;242;p36"/>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3" name="Google Shape;243;p36"/>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44" name="Shape 244"/>
        <p:cNvGrpSpPr/>
        <p:nvPr/>
      </p:nvGrpSpPr>
      <p:grpSpPr>
        <a:xfrm>
          <a:off x="0" y="0"/>
          <a:ext cx="0" cy="0"/>
          <a:chOff x="0" y="0"/>
          <a:chExt cx="0" cy="0"/>
        </a:xfrm>
      </p:grpSpPr>
      <p:sp>
        <p:nvSpPr>
          <p:cNvPr id="245" name="Google Shape;245;p37"/>
          <p:cNvSpPr txBox="1"/>
          <p:nvPr>
            <p:ph type="title"/>
          </p:nvPr>
        </p:nvSpPr>
        <p:spPr>
          <a:xfrm>
            <a:off x="837990" y="365125"/>
            <a:ext cx="10512900" cy="13257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6" name="Google Shape;246;p37"/>
          <p:cNvSpPr txBox="1"/>
          <p:nvPr>
            <p:ph idx="1" type="body"/>
          </p:nvPr>
        </p:nvSpPr>
        <p:spPr>
          <a:xfrm rot="5400000">
            <a:off x="3918910" y="-1255225"/>
            <a:ext cx="4351200" cy="10512900"/>
          </a:xfrm>
          <a:prstGeom prst="rect">
            <a:avLst/>
          </a:prstGeom>
          <a:noFill/>
          <a:ln>
            <a:noFill/>
          </a:ln>
        </p:spPr>
        <p:txBody>
          <a:bodyPr anchorCtr="0" anchor="t" bIns="45700" lIns="91425" spcFirstLastPara="1" rIns="91425" wrap="square" tIns="45700"/>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7" name="Google Shape;247;p37"/>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8" name="Google Shape;248;p37"/>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9" name="Google Shape;249;p37"/>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50" name="Shape 250"/>
        <p:cNvGrpSpPr/>
        <p:nvPr/>
      </p:nvGrpSpPr>
      <p:grpSpPr>
        <a:xfrm>
          <a:off x="0" y="0"/>
          <a:ext cx="0" cy="0"/>
          <a:chOff x="0" y="0"/>
          <a:chExt cx="0" cy="0"/>
        </a:xfrm>
      </p:grpSpPr>
      <p:sp>
        <p:nvSpPr>
          <p:cNvPr id="251" name="Google Shape;251;p38"/>
          <p:cNvSpPr txBox="1"/>
          <p:nvPr>
            <p:ph type="title"/>
          </p:nvPr>
        </p:nvSpPr>
        <p:spPr>
          <a:xfrm rot="5400000">
            <a:off x="7130860" y="1956925"/>
            <a:ext cx="5811900" cy="2628300"/>
          </a:xfrm>
          <a:prstGeom prst="rect">
            <a:avLst/>
          </a:prstGeom>
          <a:noFill/>
          <a:ln>
            <a:noFill/>
          </a:ln>
        </p:spPr>
        <p:txBody>
          <a:bodyPr anchorCtr="0" anchor="ctr" bIns="45700" lIns="91425" spcFirstLastPara="1" rIns="91425" wrap="square" tIns="45700"/>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2" name="Google Shape;252;p38"/>
          <p:cNvSpPr txBox="1"/>
          <p:nvPr>
            <p:ph idx="1" type="body"/>
          </p:nvPr>
        </p:nvSpPr>
        <p:spPr>
          <a:xfrm rot="5400000">
            <a:off x="1798155" y="-595175"/>
            <a:ext cx="5811900" cy="7732500"/>
          </a:xfrm>
          <a:prstGeom prst="rect">
            <a:avLst/>
          </a:prstGeom>
          <a:noFill/>
          <a:ln>
            <a:noFill/>
          </a:ln>
        </p:spPr>
        <p:txBody>
          <a:bodyPr anchorCtr="0" anchor="t" bIns="45700" lIns="91425" spcFirstLastPara="1" rIns="91425" wrap="square" tIns="45700"/>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53" name="Google Shape;253;p38"/>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4" name="Google Shape;254;p38"/>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5" name="Google Shape;255;p38"/>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60" name="Shape 260"/>
        <p:cNvGrpSpPr/>
        <p:nvPr/>
      </p:nvGrpSpPr>
      <p:grpSpPr>
        <a:xfrm>
          <a:off x="0" y="0"/>
          <a:ext cx="0" cy="0"/>
          <a:chOff x="0" y="0"/>
          <a:chExt cx="0" cy="0"/>
        </a:xfrm>
      </p:grpSpPr>
      <p:sp>
        <p:nvSpPr>
          <p:cNvPr id="261" name="Google Shape;261;p40"/>
          <p:cNvSpPr txBox="1"/>
          <p:nvPr>
            <p:ph type="ctrTitle"/>
          </p:nvPr>
        </p:nvSpPr>
        <p:spPr>
          <a:xfrm>
            <a:off x="415507" y="992767"/>
            <a:ext cx="11358000" cy="2736900"/>
          </a:xfrm>
          <a:prstGeom prst="rect">
            <a:avLst/>
          </a:prstGeom>
        </p:spPr>
        <p:txBody>
          <a:bodyPr anchorCtr="0" anchor="b" bIns="121875" lIns="121875" spcFirstLastPara="1" rIns="121875" wrap="square" tIns="121875"/>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262" name="Google Shape;262;p40"/>
          <p:cNvSpPr txBox="1"/>
          <p:nvPr>
            <p:ph idx="1" type="subTitle"/>
          </p:nvPr>
        </p:nvSpPr>
        <p:spPr>
          <a:xfrm>
            <a:off x="415496" y="3778833"/>
            <a:ext cx="11358000" cy="1056900"/>
          </a:xfrm>
          <a:prstGeom prst="rect">
            <a:avLst/>
          </a:prstGeom>
        </p:spPr>
        <p:txBody>
          <a:bodyPr anchorCtr="0" anchor="t" bIns="121875" lIns="121875" spcFirstLastPara="1" rIns="121875" wrap="square" tIns="121875"/>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263" name="Google Shape;263;p40"/>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64" name="Shape 264"/>
        <p:cNvGrpSpPr/>
        <p:nvPr/>
      </p:nvGrpSpPr>
      <p:grpSpPr>
        <a:xfrm>
          <a:off x="0" y="0"/>
          <a:ext cx="0" cy="0"/>
          <a:chOff x="0" y="0"/>
          <a:chExt cx="0" cy="0"/>
        </a:xfrm>
      </p:grpSpPr>
      <p:sp>
        <p:nvSpPr>
          <p:cNvPr id="265" name="Google Shape;265;p41"/>
          <p:cNvSpPr txBox="1"/>
          <p:nvPr>
            <p:ph type="title"/>
          </p:nvPr>
        </p:nvSpPr>
        <p:spPr>
          <a:xfrm>
            <a:off x="415496" y="2867800"/>
            <a:ext cx="11358000" cy="1122300"/>
          </a:xfrm>
          <a:prstGeom prst="rect">
            <a:avLst/>
          </a:prstGeom>
        </p:spPr>
        <p:txBody>
          <a:bodyPr anchorCtr="0" anchor="ctr" bIns="121875" lIns="121875" spcFirstLastPara="1" rIns="121875" wrap="square" tIns="12187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66" name="Google Shape;266;p41"/>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67" name="Shape 267"/>
        <p:cNvGrpSpPr/>
        <p:nvPr/>
      </p:nvGrpSpPr>
      <p:grpSpPr>
        <a:xfrm>
          <a:off x="0" y="0"/>
          <a:ext cx="0" cy="0"/>
          <a:chOff x="0" y="0"/>
          <a:chExt cx="0" cy="0"/>
        </a:xfrm>
      </p:grpSpPr>
      <p:sp>
        <p:nvSpPr>
          <p:cNvPr id="268" name="Google Shape;268;p42"/>
          <p:cNvSpPr txBox="1"/>
          <p:nvPr>
            <p:ph type="title"/>
          </p:nvPr>
        </p:nvSpPr>
        <p:spPr>
          <a:xfrm>
            <a:off x="415496" y="593367"/>
            <a:ext cx="11358000" cy="763500"/>
          </a:xfrm>
          <a:prstGeom prst="rect">
            <a:avLst/>
          </a:prstGeom>
        </p:spPr>
        <p:txBody>
          <a:bodyPr anchorCtr="0" anchor="t" bIns="121875" lIns="121875" spcFirstLastPara="1" rIns="121875" wrap="square" tIns="121875"/>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69" name="Google Shape;269;p42"/>
          <p:cNvSpPr txBox="1"/>
          <p:nvPr>
            <p:ph idx="1" type="body"/>
          </p:nvPr>
        </p:nvSpPr>
        <p:spPr>
          <a:xfrm>
            <a:off x="415496" y="1536633"/>
            <a:ext cx="11358000" cy="4555200"/>
          </a:xfrm>
          <a:prstGeom prst="rect">
            <a:avLst/>
          </a:prstGeom>
        </p:spPr>
        <p:txBody>
          <a:bodyPr anchorCtr="0" anchor="t" bIns="121875" lIns="121875" spcFirstLastPara="1" rIns="121875" wrap="square" tIns="121875"/>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270" name="Google Shape;270;p42"/>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71" name="Shape 271"/>
        <p:cNvGrpSpPr/>
        <p:nvPr/>
      </p:nvGrpSpPr>
      <p:grpSpPr>
        <a:xfrm>
          <a:off x="0" y="0"/>
          <a:ext cx="0" cy="0"/>
          <a:chOff x="0" y="0"/>
          <a:chExt cx="0" cy="0"/>
        </a:xfrm>
      </p:grpSpPr>
      <p:sp>
        <p:nvSpPr>
          <p:cNvPr id="272" name="Google Shape;272;p43"/>
          <p:cNvSpPr txBox="1"/>
          <p:nvPr>
            <p:ph type="title"/>
          </p:nvPr>
        </p:nvSpPr>
        <p:spPr>
          <a:xfrm>
            <a:off x="415496" y="593367"/>
            <a:ext cx="11358000" cy="763500"/>
          </a:xfrm>
          <a:prstGeom prst="rect">
            <a:avLst/>
          </a:prstGeom>
        </p:spPr>
        <p:txBody>
          <a:bodyPr anchorCtr="0" anchor="t" bIns="121875" lIns="121875" spcFirstLastPara="1" rIns="121875" wrap="square" tIns="121875"/>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73" name="Google Shape;273;p43"/>
          <p:cNvSpPr txBox="1"/>
          <p:nvPr>
            <p:ph idx="1" type="body"/>
          </p:nvPr>
        </p:nvSpPr>
        <p:spPr>
          <a:xfrm>
            <a:off x="415496" y="1536633"/>
            <a:ext cx="5331900" cy="4555200"/>
          </a:xfrm>
          <a:prstGeom prst="rect">
            <a:avLst/>
          </a:prstGeom>
        </p:spPr>
        <p:txBody>
          <a:bodyPr anchorCtr="0" anchor="t" bIns="121875" lIns="121875" spcFirstLastPara="1" rIns="121875" wrap="square" tIns="121875"/>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274" name="Google Shape;274;p43"/>
          <p:cNvSpPr txBox="1"/>
          <p:nvPr>
            <p:ph idx="2" type="body"/>
          </p:nvPr>
        </p:nvSpPr>
        <p:spPr>
          <a:xfrm>
            <a:off x="6441588" y="1536633"/>
            <a:ext cx="5331900" cy="4555200"/>
          </a:xfrm>
          <a:prstGeom prst="rect">
            <a:avLst/>
          </a:prstGeom>
        </p:spPr>
        <p:txBody>
          <a:bodyPr anchorCtr="0" anchor="t" bIns="121875" lIns="121875" spcFirstLastPara="1" rIns="121875" wrap="square" tIns="121875"/>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275" name="Google Shape;275;p43"/>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9" name="Shape 29"/>
        <p:cNvGrpSpPr/>
        <p:nvPr/>
      </p:nvGrpSpPr>
      <p:grpSpPr>
        <a:xfrm>
          <a:off x="0" y="0"/>
          <a:ext cx="0" cy="0"/>
          <a:chOff x="0" y="0"/>
          <a:chExt cx="0" cy="0"/>
        </a:xfrm>
      </p:grpSpPr>
      <p:sp>
        <p:nvSpPr>
          <p:cNvPr id="30" name="Google Shape;30;p5"/>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1" name="Google Shape;31;p5"/>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2" name="Google Shape;32;p5"/>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6" name="Shape 276"/>
        <p:cNvGrpSpPr/>
        <p:nvPr/>
      </p:nvGrpSpPr>
      <p:grpSpPr>
        <a:xfrm>
          <a:off x="0" y="0"/>
          <a:ext cx="0" cy="0"/>
          <a:chOff x="0" y="0"/>
          <a:chExt cx="0" cy="0"/>
        </a:xfrm>
      </p:grpSpPr>
      <p:sp>
        <p:nvSpPr>
          <p:cNvPr id="277" name="Google Shape;277;p44"/>
          <p:cNvSpPr txBox="1"/>
          <p:nvPr>
            <p:ph type="title"/>
          </p:nvPr>
        </p:nvSpPr>
        <p:spPr>
          <a:xfrm>
            <a:off x="415496" y="593367"/>
            <a:ext cx="11358000" cy="763500"/>
          </a:xfrm>
          <a:prstGeom prst="rect">
            <a:avLst/>
          </a:prstGeom>
        </p:spPr>
        <p:txBody>
          <a:bodyPr anchorCtr="0" anchor="t" bIns="121875" lIns="121875" spcFirstLastPara="1" rIns="121875" wrap="square" tIns="121875"/>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78" name="Google Shape;278;p44"/>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79" name="Shape 279"/>
        <p:cNvGrpSpPr/>
        <p:nvPr/>
      </p:nvGrpSpPr>
      <p:grpSpPr>
        <a:xfrm>
          <a:off x="0" y="0"/>
          <a:ext cx="0" cy="0"/>
          <a:chOff x="0" y="0"/>
          <a:chExt cx="0" cy="0"/>
        </a:xfrm>
      </p:grpSpPr>
      <p:sp>
        <p:nvSpPr>
          <p:cNvPr id="280" name="Google Shape;280;p45"/>
          <p:cNvSpPr txBox="1"/>
          <p:nvPr>
            <p:ph type="title"/>
          </p:nvPr>
        </p:nvSpPr>
        <p:spPr>
          <a:xfrm>
            <a:off x="415496" y="740800"/>
            <a:ext cx="3743100" cy="1007700"/>
          </a:xfrm>
          <a:prstGeom prst="rect">
            <a:avLst/>
          </a:prstGeom>
        </p:spPr>
        <p:txBody>
          <a:bodyPr anchorCtr="0" anchor="b" bIns="121875" lIns="121875" spcFirstLastPara="1" rIns="121875" wrap="square" tIns="121875"/>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281" name="Google Shape;281;p45"/>
          <p:cNvSpPr txBox="1"/>
          <p:nvPr>
            <p:ph idx="1" type="body"/>
          </p:nvPr>
        </p:nvSpPr>
        <p:spPr>
          <a:xfrm>
            <a:off x="415496" y="1852800"/>
            <a:ext cx="3743100" cy="4239300"/>
          </a:xfrm>
          <a:prstGeom prst="rect">
            <a:avLst/>
          </a:prstGeom>
        </p:spPr>
        <p:txBody>
          <a:bodyPr anchorCtr="0" anchor="t" bIns="121875" lIns="121875" spcFirstLastPara="1" rIns="121875" wrap="square" tIns="121875"/>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282" name="Google Shape;282;p45"/>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83" name="Shape 283"/>
        <p:cNvGrpSpPr/>
        <p:nvPr/>
      </p:nvGrpSpPr>
      <p:grpSpPr>
        <a:xfrm>
          <a:off x="0" y="0"/>
          <a:ext cx="0" cy="0"/>
          <a:chOff x="0" y="0"/>
          <a:chExt cx="0" cy="0"/>
        </a:xfrm>
      </p:grpSpPr>
      <p:sp>
        <p:nvSpPr>
          <p:cNvPr id="284" name="Google Shape;284;p46"/>
          <p:cNvSpPr txBox="1"/>
          <p:nvPr>
            <p:ph type="title"/>
          </p:nvPr>
        </p:nvSpPr>
        <p:spPr>
          <a:xfrm>
            <a:off x="653503" y="600200"/>
            <a:ext cx="8488200" cy="5454300"/>
          </a:xfrm>
          <a:prstGeom prst="rect">
            <a:avLst/>
          </a:prstGeom>
        </p:spPr>
        <p:txBody>
          <a:bodyPr anchorCtr="0" anchor="ctr" bIns="121875" lIns="121875" spcFirstLastPara="1" rIns="121875" wrap="square" tIns="121875"/>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85" name="Google Shape;285;p46"/>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86" name="Shape 286"/>
        <p:cNvGrpSpPr/>
        <p:nvPr/>
      </p:nvGrpSpPr>
      <p:grpSpPr>
        <a:xfrm>
          <a:off x="0" y="0"/>
          <a:ext cx="0" cy="0"/>
          <a:chOff x="0" y="0"/>
          <a:chExt cx="0" cy="0"/>
        </a:xfrm>
      </p:grpSpPr>
      <p:sp>
        <p:nvSpPr>
          <p:cNvPr id="287" name="Google Shape;287;p47"/>
          <p:cNvSpPr/>
          <p:nvPr/>
        </p:nvSpPr>
        <p:spPr>
          <a:xfrm>
            <a:off x="6094475" y="-167"/>
            <a:ext cx="6094500" cy="6858000"/>
          </a:xfrm>
          <a:prstGeom prst="rect">
            <a:avLst/>
          </a:prstGeom>
          <a:solidFill>
            <a:schemeClr val="lt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288" name="Google Shape;288;p47"/>
          <p:cNvSpPr txBox="1"/>
          <p:nvPr>
            <p:ph type="title"/>
          </p:nvPr>
        </p:nvSpPr>
        <p:spPr>
          <a:xfrm>
            <a:off x="353911" y="1644233"/>
            <a:ext cx="5392200" cy="1976400"/>
          </a:xfrm>
          <a:prstGeom prst="rect">
            <a:avLst/>
          </a:prstGeom>
        </p:spPr>
        <p:txBody>
          <a:bodyPr anchorCtr="0" anchor="b" bIns="121875" lIns="121875" spcFirstLastPara="1" rIns="121875" wrap="square" tIns="121875"/>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289" name="Google Shape;289;p47"/>
          <p:cNvSpPr txBox="1"/>
          <p:nvPr>
            <p:ph idx="1" type="subTitle"/>
          </p:nvPr>
        </p:nvSpPr>
        <p:spPr>
          <a:xfrm>
            <a:off x="353911" y="3737433"/>
            <a:ext cx="5392200" cy="1646700"/>
          </a:xfrm>
          <a:prstGeom prst="rect">
            <a:avLst/>
          </a:prstGeom>
        </p:spPr>
        <p:txBody>
          <a:bodyPr anchorCtr="0" anchor="t" bIns="121875" lIns="121875" spcFirstLastPara="1" rIns="121875" wrap="square" tIns="12187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0" name="Google Shape;290;p47"/>
          <p:cNvSpPr txBox="1"/>
          <p:nvPr>
            <p:ph idx="2" type="body"/>
          </p:nvPr>
        </p:nvSpPr>
        <p:spPr>
          <a:xfrm>
            <a:off x="6584352" y="965433"/>
            <a:ext cx="5114700" cy="4926900"/>
          </a:xfrm>
          <a:prstGeom prst="rect">
            <a:avLst/>
          </a:prstGeom>
        </p:spPr>
        <p:txBody>
          <a:bodyPr anchorCtr="0" anchor="ctr" bIns="121875" lIns="121875" spcFirstLastPara="1" rIns="121875" wrap="square" tIns="121875"/>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291" name="Google Shape;291;p47"/>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92" name="Shape 292"/>
        <p:cNvGrpSpPr/>
        <p:nvPr/>
      </p:nvGrpSpPr>
      <p:grpSpPr>
        <a:xfrm>
          <a:off x="0" y="0"/>
          <a:ext cx="0" cy="0"/>
          <a:chOff x="0" y="0"/>
          <a:chExt cx="0" cy="0"/>
        </a:xfrm>
      </p:grpSpPr>
      <p:sp>
        <p:nvSpPr>
          <p:cNvPr id="293" name="Google Shape;293;p48"/>
          <p:cNvSpPr txBox="1"/>
          <p:nvPr>
            <p:ph idx="1" type="body"/>
          </p:nvPr>
        </p:nvSpPr>
        <p:spPr>
          <a:xfrm>
            <a:off x="415496" y="5640767"/>
            <a:ext cx="7996500" cy="806700"/>
          </a:xfrm>
          <a:prstGeom prst="rect">
            <a:avLst/>
          </a:prstGeom>
        </p:spPr>
        <p:txBody>
          <a:bodyPr anchorCtr="0" anchor="ctr" bIns="121875" lIns="121875" spcFirstLastPara="1" rIns="121875" wrap="square" tIns="121875"/>
          <a:lstStyle>
            <a:lvl1pPr indent="-228600" lvl="0" marL="457200" rtl="0">
              <a:lnSpc>
                <a:spcPct val="100000"/>
              </a:lnSpc>
              <a:spcBef>
                <a:spcPts val="0"/>
              </a:spcBef>
              <a:spcAft>
                <a:spcPts val="0"/>
              </a:spcAft>
              <a:buSzPts val="2400"/>
              <a:buNone/>
              <a:defRPr/>
            </a:lvl1pPr>
          </a:lstStyle>
          <a:p/>
        </p:txBody>
      </p:sp>
      <p:sp>
        <p:nvSpPr>
          <p:cNvPr id="294" name="Google Shape;294;p48"/>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95" name="Shape 295"/>
        <p:cNvGrpSpPr/>
        <p:nvPr/>
      </p:nvGrpSpPr>
      <p:grpSpPr>
        <a:xfrm>
          <a:off x="0" y="0"/>
          <a:ext cx="0" cy="0"/>
          <a:chOff x="0" y="0"/>
          <a:chExt cx="0" cy="0"/>
        </a:xfrm>
      </p:grpSpPr>
      <p:sp>
        <p:nvSpPr>
          <p:cNvPr id="296" name="Google Shape;296;p49"/>
          <p:cNvSpPr txBox="1"/>
          <p:nvPr>
            <p:ph hasCustomPrompt="1" type="title"/>
          </p:nvPr>
        </p:nvSpPr>
        <p:spPr>
          <a:xfrm>
            <a:off x="415496" y="1474833"/>
            <a:ext cx="11358000" cy="2618100"/>
          </a:xfrm>
          <a:prstGeom prst="rect">
            <a:avLst/>
          </a:prstGeom>
        </p:spPr>
        <p:txBody>
          <a:bodyPr anchorCtr="0" anchor="b" bIns="121875" lIns="121875" spcFirstLastPara="1" rIns="121875" wrap="square" tIns="121875"/>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97" name="Google Shape;297;p49"/>
          <p:cNvSpPr txBox="1"/>
          <p:nvPr>
            <p:ph idx="1" type="body"/>
          </p:nvPr>
        </p:nvSpPr>
        <p:spPr>
          <a:xfrm>
            <a:off x="415496" y="4202967"/>
            <a:ext cx="11358000" cy="1734300"/>
          </a:xfrm>
          <a:prstGeom prst="rect">
            <a:avLst/>
          </a:prstGeom>
        </p:spPr>
        <p:txBody>
          <a:bodyPr anchorCtr="0" anchor="t" bIns="121875" lIns="121875" spcFirstLastPara="1" rIns="121875" wrap="square" tIns="121875"/>
          <a:lstStyle>
            <a:lvl1pPr indent="-381000" lvl="0" marL="457200" rtl="0" algn="ctr">
              <a:spcBef>
                <a:spcPts val="0"/>
              </a:spcBef>
              <a:spcAft>
                <a:spcPts val="0"/>
              </a:spcAft>
              <a:buSzPts val="2400"/>
              <a:buChar char="●"/>
              <a:defRPr/>
            </a:lvl1pPr>
            <a:lvl2pPr indent="-349250" lvl="1" marL="914400" rtl="0" algn="ctr">
              <a:spcBef>
                <a:spcPts val="2100"/>
              </a:spcBef>
              <a:spcAft>
                <a:spcPts val="0"/>
              </a:spcAft>
              <a:buSzPts val="1900"/>
              <a:buChar char="○"/>
              <a:defRPr/>
            </a:lvl2pPr>
            <a:lvl3pPr indent="-349250" lvl="2" marL="1371600" rtl="0" algn="ctr">
              <a:spcBef>
                <a:spcPts val="2100"/>
              </a:spcBef>
              <a:spcAft>
                <a:spcPts val="0"/>
              </a:spcAft>
              <a:buSzPts val="1900"/>
              <a:buChar char="■"/>
              <a:defRPr/>
            </a:lvl3pPr>
            <a:lvl4pPr indent="-349250" lvl="3" marL="1828800" rtl="0" algn="ctr">
              <a:spcBef>
                <a:spcPts val="2100"/>
              </a:spcBef>
              <a:spcAft>
                <a:spcPts val="0"/>
              </a:spcAft>
              <a:buSzPts val="1900"/>
              <a:buChar char="●"/>
              <a:defRPr/>
            </a:lvl4pPr>
            <a:lvl5pPr indent="-349250" lvl="4" marL="2286000" rtl="0" algn="ctr">
              <a:spcBef>
                <a:spcPts val="2100"/>
              </a:spcBef>
              <a:spcAft>
                <a:spcPts val="0"/>
              </a:spcAft>
              <a:buSzPts val="1900"/>
              <a:buChar char="○"/>
              <a:defRPr/>
            </a:lvl5pPr>
            <a:lvl6pPr indent="-349250" lvl="5" marL="2743200" rtl="0" algn="ctr">
              <a:spcBef>
                <a:spcPts val="2100"/>
              </a:spcBef>
              <a:spcAft>
                <a:spcPts val="0"/>
              </a:spcAft>
              <a:buSzPts val="1900"/>
              <a:buChar char="■"/>
              <a:defRPr/>
            </a:lvl6pPr>
            <a:lvl7pPr indent="-349250" lvl="6" marL="3200400" rtl="0" algn="ctr">
              <a:spcBef>
                <a:spcPts val="2100"/>
              </a:spcBef>
              <a:spcAft>
                <a:spcPts val="0"/>
              </a:spcAft>
              <a:buSzPts val="1900"/>
              <a:buChar char="●"/>
              <a:defRPr/>
            </a:lvl7pPr>
            <a:lvl8pPr indent="-349250" lvl="7" marL="3657600" rtl="0" algn="ctr">
              <a:spcBef>
                <a:spcPts val="2100"/>
              </a:spcBef>
              <a:spcAft>
                <a:spcPts val="0"/>
              </a:spcAft>
              <a:buSzPts val="1900"/>
              <a:buChar char="○"/>
              <a:defRPr/>
            </a:lvl8pPr>
            <a:lvl9pPr indent="-349250" lvl="8" marL="4114800" rtl="0" algn="ctr">
              <a:spcBef>
                <a:spcPts val="2100"/>
              </a:spcBef>
              <a:spcAft>
                <a:spcPts val="2100"/>
              </a:spcAft>
              <a:buSzPts val="1900"/>
              <a:buChar char="■"/>
              <a:defRPr/>
            </a:lvl9pPr>
          </a:lstStyle>
          <a:p/>
        </p:txBody>
      </p:sp>
      <p:sp>
        <p:nvSpPr>
          <p:cNvPr id="298" name="Google Shape;298;p49"/>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99" name="Shape 299"/>
        <p:cNvGrpSpPr/>
        <p:nvPr/>
      </p:nvGrpSpPr>
      <p:grpSpPr>
        <a:xfrm>
          <a:off x="0" y="0"/>
          <a:ext cx="0" cy="0"/>
          <a:chOff x="0" y="0"/>
          <a:chExt cx="0" cy="0"/>
        </a:xfrm>
      </p:grpSpPr>
      <p:sp>
        <p:nvSpPr>
          <p:cNvPr id="300" name="Google Shape;300;p50"/>
          <p:cNvSpPr txBox="1"/>
          <p:nvPr>
            <p:ph idx="12" type="sldNum"/>
          </p:nvPr>
        </p:nvSpPr>
        <p:spPr>
          <a:xfrm>
            <a:off x="11293784" y="6217622"/>
            <a:ext cx="731400" cy="524700"/>
          </a:xfrm>
          <a:prstGeom prst="rect">
            <a:avLst/>
          </a:prstGeom>
        </p:spPr>
        <p:txBody>
          <a:bodyPr anchorCtr="0" anchor="ctr" bIns="121875" lIns="121875" spcFirstLastPara="1" rIns="121875" wrap="square" tIns="1218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609447" y="274638"/>
            <a:ext cx="10970100" cy="11430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 name="Google Shape;35;p6"/>
          <p:cNvSpPr txBox="1"/>
          <p:nvPr>
            <p:ph idx="1" type="body"/>
          </p:nvPr>
        </p:nvSpPr>
        <p:spPr>
          <a:xfrm>
            <a:off x="609447" y="1600200"/>
            <a:ext cx="5383500" cy="4526100"/>
          </a:xfrm>
          <a:prstGeom prst="rect">
            <a:avLst/>
          </a:prstGeom>
          <a:noFill/>
          <a:ln>
            <a:noFill/>
          </a:ln>
        </p:spPr>
        <p:txBody>
          <a:bodyPr anchorCtr="0" anchor="t" bIns="45700" lIns="91425" spcFirstLastPara="1" rIns="91425" wrap="square" tIns="45700"/>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6"/>
          <p:cNvSpPr txBox="1"/>
          <p:nvPr>
            <p:ph idx="2" type="body"/>
          </p:nvPr>
        </p:nvSpPr>
        <p:spPr>
          <a:xfrm>
            <a:off x="6196050" y="1600200"/>
            <a:ext cx="5383500" cy="4526100"/>
          </a:xfrm>
          <a:prstGeom prst="rect">
            <a:avLst/>
          </a:prstGeom>
          <a:noFill/>
          <a:ln>
            <a:noFill/>
          </a:ln>
        </p:spPr>
        <p:txBody>
          <a:bodyPr anchorCtr="0" anchor="t" bIns="45700" lIns="91425" spcFirstLastPara="1" rIns="91425" wrap="square" tIns="45700"/>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6"/>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8" name="Google Shape;38;p6"/>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9" name="Google Shape;39;p6"/>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0" name="Shape 40"/>
        <p:cNvGrpSpPr/>
        <p:nvPr/>
      </p:nvGrpSpPr>
      <p:grpSpPr>
        <a:xfrm>
          <a:off x="0" y="0"/>
          <a:ext cx="0" cy="0"/>
          <a:chOff x="0" y="0"/>
          <a:chExt cx="0" cy="0"/>
        </a:xfrm>
      </p:grpSpPr>
      <p:sp>
        <p:nvSpPr>
          <p:cNvPr id="41" name="Google Shape;41;p7"/>
          <p:cNvSpPr txBox="1"/>
          <p:nvPr>
            <p:ph type="title"/>
          </p:nvPr>
        </p:nvSpPr>
        <p:spPr>
          <a:xfrm>
            <a:off x="609447" y="274638"/>
            <a:ext cx="10970100" cy="11430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 name="Google Shape;42;p7"/>
          <p:cNvSpPr txBox="1"/>
          <p:nvPr>
            <p:ph idx="1" type="body"/>
          </p:nvPr>
        </p:nvSpPr>
        <p:spPr>
          <a:xfrm>
            <a:off x="609447" y="1600200"/>
            <a:ext cx="10970100" cy="4526100"/>
          </a:xfrm>
          <a:prstGeom prst="rect">
            <a:avLst/>
          </a:prstGeom>
          <a:noFill/>
          <a:ln>
            <a:noFill/>
          </a:ln>
        </p:spPr>
        <p:txBody>
          <a:bodyPr anchorCtr="0" anchor="t" bIns="45700" lIns="91425" spcFirstLastPara="1" rIns="91425" wrap="square" tIns="45700"/>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 name="Google Shape;43;p7"/>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4" name="Google Shape;44;p7"/>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5" name="Google Shape;45;p7"/>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6" name="Shape 46"/>
        <p:cNvGrpSpPr/>
        <p:nvPr/>
      </p:nvGrpSpPr>
      <p:grpSpPr>
        <a:xfrm>
          <a:off x="0" y="0"/>
          <a:ext cx="0" cy="0"/>
          <a:chOff x="0" y="0"/>
          <a:chExt cx="0" cy="0"/>
        </a:xfrm>
      </p:grpSpPr>
      <p:sp>
        <p:nvSpPr>
          <p:cNvPr id="47" name="Google Shape;47;p8"/>
          <p:cNvSpPr txBox="1"/>
          <p:nvPr>
            <p:ph type="title"/>
          </p:nvPr>
        </p:nvSpPr>
        <p:spPr>
          <a:xfrm>
            <a:off x="609447" y="274638"/>
            <a:ext cx="10970100" cy="11430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 name="Google Shape;48;p8"/>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9" name="Google Shape;49;p8"/>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0" name="Google Shape;50;p8"/>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1" name="Shape 51"/>
        <p:cNvGrpSpPr/>
        <p:nvPr/>
      </p:nvGrpSpPr>
      <p:grpSpPr>
        <a:xfrm>
          <a:off x="0" y="0"/>
          <a:ext cx="0" cy="0"/>
          <a:chOff x="0" y="0"/>
          <a:chExt cx="0" cy="0"/>
        </a:xfrm>
      </p:grpSpPr>
      <p:sp>
        <p:nvSpPr>
          <p:cNvPr id="52" name="Google Shape;52;p9"/>
          <p:cNvSpPr txBox="1"/>
          <p:nvPr>
            <p:ph type="title"/>
          </p:nvPr>
        </p:nvSpPr>
        <p:spPr>
          <a:xfrm>
            <a:off x="962843" y="4406900"/>
            <a:ext cx="10360500" cy="13620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p9"/>
          <p:cNvSpPr txBox="1"/>
          <p:nvPr>
            <p:ph idx="1" type="body"/>
          </p:nvPr>
        </p:nvSpPr>
        <p:spPr>
          <a:xfrm>
            <a:off x="962843" y="2906713"/>
            <a:ext cx="10360500" cy="1500300"/>
          </a:xfrm>
          <a:prstGeom prst="rect">
            <a:avLst/>
          </a:prstGeom>
          <a:noFill/>
          <a:ln>
            <a:noFill/>
          </a:ln>
        </p:spPr>
        <p:txBody>
          <a:bodyPr anchorCtr="0" anchor="b" bIns="45700" lIns="91425" spcFirstLastPara="1" rIns="91425" wrap="square" tIns="45700"/>
          <a:lstStyle>
            <a:lvl1pPr indent="-228600" lvl="0" marL="457200" marR="0" rtl="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54" name="Google Shape;54;p9"/>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9"/>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 name="Google Shape;56;p9"/>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7" name="Shape 57"/>
        <p:cNvGrpSpPr/>
        <p:nvPr/>
      </p:nvGrpSpPr>
      <p:grpSpPr>
        <a:xfrm>
          <a:off x="0" y="0"/>
          <a:ext cx="0" cy="0"/>
          <a:chOff x="0" y="0"/>
          <a:chExt cx="0" cy="0"/>
        </a:xfrm>
      </p:grpSpPr>
      <p:sp>
        <p:nvSpPr>
          <p:cNvPr id="58" name="Google Shape;58;p10"/>
          <p:cNvSpPr txBox="1"/>
          <p:nvPr>
            <p:ph type="title"/>
          </p:nvPr>
        </p:nvSpPr>
        <p:spPr>
          <a:xfrm>
            <a:off x="609447" y="274638"/>
            <a:ext cx="10970100" cy="11430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9" name="Google Shape;59;p10"/>
          <p:cNvSpPr txBox="1"/>
          <p:nvPr>
            <p:ph idx="1" type="body"/>
          </p:nvPr>
        </p:nvSpPr>
        <p:spPr>
          <a:xfrm>
            <a:off x="609447" y="1535113"/>
            <a:ext cx="5385300" cy="639900"/>
          </a:xfrm>
          <a:prstGeom prst="rect">
            <a:avLst/>
          </a:prstGeom>
          <a:noFill/>
          <a:ln>
            <a:noFill/>
          </a:ln>
        </p:spPr>
        <p:txBody>
          <a:bodyPr anchorCtr="0" anchor="b" bIns="45700" lIns="91425" spcFirstLastPara="1" rIns="91425" wrap="square" tIns="45700"/>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0" name="Google Shape;60;p10"/>
          <p:cNvSpPr txBox="1"/>
          <p:nvPr>
            <p:ph idx="2" type="body"/>
          </p:nvPr>
        </p:nvSpPr>
        <p:spPr>
          <a:xfrm>
            <a:off x="609447" y="2174875"/>
            <a:ext cx="5385300" cy="3951300"/>
          </a:xfrm>
          <a:prstGeom prst="rect">
            <a:avLst/>
          </a:prstGeom>
          <a:noFill/>
          <a:ln>
            <a:noFill/>
          </a:ln>
        </p:spPr>
        <p:txBody>
          <a:bodyPr anchorCtr="0" anchor="t" bIns="45700" lIns="91425" spcFirstLastPara="1" rIns="91425" wrap="square" tIns="45700"/>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1" name="Google Shape;61;p10"/>
          <p:cNvSpPr txBox="1"/>
          <p:nvPr>
            <p:ph idx="3" type="body"/>
          </p:nvPr>
        </p:nvSpPr>
        <p:spPr>
          <a:xfrm>
            <a:off x="6191817" y="1535113"/>
            <a:ext cx="5387700" cy="639900"/>
          </a:xfrm>
          <a:prstGeom prst="rect">
            <a:avLst/>
          </a:prstGeom>
          <a:noFill/>
          <a:ln>
            <a:noFill/>
          </a:ln>
        </p:spPr>
        <p:txBody>
          <a:bodyPr anchorCtr="0" anchor="b" bIns="45700" lIns="91425" spcFirstLastPara="1" rIns="91425" wrap="square" tIns="45700"/>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2" name="Google Shape;62;p10"/>
          <p:cNvSpPr txBox="1"/>
          <p:nvPr>
            <p:ph idx="4" type="body"/>
          </p:nvPr>
        </p:nvSpPr>
        <p:spPr>
          <a:xfrm>
            <a:off x="6191817" y="2174875"/>
            <a:ext cx="5387700" cy="3951300"/>
          </a:xfrm>
          <a:prstGeom prst="rect">
            <a:avLst/>
          </a:prstGeom>
          <a:noFill/>
          <a:ln>
            <a:noFill/>
          </a:ln>
        </p:spPr>
        <p:txBody>
          <a:bodyPr anchorCtr="0" anchor="t" bIns="45700" lIns="91425" spcFirstLastPara="1" rIns="91425" wrap="square" tIns="45700"/>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3" name="Google Shape;63;p10"/>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4" name="Google Shape;64;p10"/>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5" name="Google Shape;65;p10"/>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5.xml"/><Relationship Id="rId12" Type="http://schemas.openxmlformats.org/officeDocument/2006/relationships/slideLayout" Target="../slideLayouts/slideLayout24.xml"/><Relationship Id="rId1" Type="http://schemas.openxmlformats.org/officeDocument/2006/relationships/image" Target="../media/image1.jp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1.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447" y="274638"/>
            <a:ext cx="10970100" cy="11430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09447" y="1600200"/>
            <a:ext cx="10970100" cy="4526100"/>
          </a:xfrm>
          <a:prstGeom prst="rect">
            <a:avLst/>
          </a:prstGeom>
          <a:noFill/>
          <a:ln>
            <a:noFill/>
          </a:ln>
        </p:spPr>
        <p:txBody>
          <a:bodyPr anchorCtr="0" anchor="t" bIns="45700" lIns="91425" spcFirstLastPara="1" rIns="91425" wrap="square" tIns="45700"/>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9447" y="6356350"/>
            <a:ext cx="2844300" cy="3651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164558" y="6356350"/>
            <a:ext cx="38601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735414" y="6356350"/>
            <a:ext cx="28443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2" name="Shape 92"/>
        <p:cNvGrpSpPr/>
        <p:nvPr/>
      </p:nvGrpSpPr>
      <p:grpSpPr>
        <a:xfrm>
          <a:off x="0" y="0"/>
          <a:ext cx="0" cy="0"/>
          <a:chOff x="0" y="0"/>
          <a:chExt cx="0" cy="0"/>
        </a:xfrm>
      </p:grpSpPr>
      <p:sp>
        <p:nvSpPr>
          <p:cNvPr id="93" name="Google Shape;93;p15"/>
          <p:cNvSpPr txBox="1"/>
          <p:nvPr>
            <p:ph type="title"/>
          </p:nvPr>
        </p:nvSpPr>
        <p:spPr>
          <a:xfrm>
            <a:off x="343634" y="12231"/>
            <a:ext cx="10970100" cy="9402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rgbClr val="739900"/>
              </a:buClr>
              <a:buSzPts val="3600"/>
              <a:buFont typeface="Corbel"/>
              <a:buNone/>
              <a:defRPr b="1" i="0" sz="3600" u="none" cap="none" strike="noStrike">
                <a:solidFill>
                  <a:srgbClr val="739900"/>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4" name="Google Shape;94;p15"/>
          <p:cNvSpPr txBox="1"/>
          <p:nvPr>
            <p:ph idx="1" type="body"/>
          </p:nvPr>
        </p:nvSpPr>
        <p:spPr>
          <a:xfrm>
            <a:off x="343634" y="952584"/>
            <a:ext cx="11235900" cy="5173500"/>
          </a:xfrm>
          <a:prstGeom prst="rect">
            <a:avLst/>
          </a:prstGeom>
          <a:noFill/>
          <a:ln>
            <a:noFill/>
          </a:ln>
        </p:spPr>
        <p:txBody>
          <a:bodyPr anchorCtr="0" anchor="t" bIns="45700" lIns="91425" spcFirstLastPara="1" rIns="91425" wrap="square" tIns="45700"/>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 name="Google Shape;95;p15"/>
          <p:cNvSpPr txBox="1"/>
          <p:nvPr>
            <p:ph idx="10" type="dt"/>
          </p:nvPr>
        </p:nvSpPr>
        <p:spPr>
          <a:xfrm>
            <a:off x="609447" y="6356352"/>
            <a:ext cx="28443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15"/>
          <p:cNvSpPr txBox="1"/>
          <p:nvPr>
            <p:ph idx="11" type="ftr"/>
          </p:nvPr>
        </p:nvSpPr>
        <p:spPr>
          <a:xfrm>
            <a:off x="4164558" y="6356352"/>
            <a:ext cx="3860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15"/>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4-little-earths.jpg" id="98" name="Google Shape;98;p15"/>
          <p:cNvPicPr preferRelativeResize="0"/>
          <p:nvPr/>
        </p:nvPicPr>
        <p:blipFill rotWithShape="1">
          <a:blip r:embed="rId1">
            <a:alphaModFix/>
          </a:blip>
          <a:srcRect b="0" l="0" r="0" t="0"/>
          <a:stretch/>
        </p:blipFill>
        <p:spPr>
          <a:xfrm>
            <a:off x="9938881" y="6452001"/>
            <a:ext cx="1687974" cy="437299"/>
          </a:xfrm>
          <a:prstGeom prst="rect">
            <a:avLst/>
          </a:prstGeom>
          <a:noFill/>
          <a:ln>
            <a:noFill/>
          </a:ln>
        </p:spPr>
      </p:pic>
      <p:sp>
        <p:nvSpPr>
          <p:cNvPr id="99" name="Google Shape;99;p15"/>
          <p:cNvSpPr/>
          <p:nvPr/>
        </p:nvSpPr>
        <p:spPr>
          <a:xfrm>
            <a:off x="0" y="6452004"/>
            <a:ext cx="9938700" cy="4233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1" name="Shape 181"/>
        <p:cNvGrpSpPr/>
        <p:nvPr/>
      </p:nvGrpSpPr>
      <p:grpSpPr>
        <a:xfrm>
          <a:off x="0" y="0"/>
          <a:ext cx="0" cy="0"/>
          <a:chOff x="0" y="0"/>
          <a:chExt cx="0" cy="0"/>
        </a:xfrm>
      </p:grpSpPr>
      <p:sp>
        <p:nvSpPr>
          <p:cNvPr id="182" name="Google Shape;182;p27"/>
          <p:cNvSpPr txBox="1"/>
          <p:nvPr>
            <p:ph type="title"/>
          </p:nvPr>
        </p:nvSpPr>
        <p:spPr>
          <a:xfrm>
            <a:off x="837990" y="365125"/>
            <a:ext cx="105129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3" name="Google Shape;183;p27"/>
          <p:cNvSpPr txBox="1"/>
          <p:nvPr>
            <p:ph idx="1" type="body"/>
          </p:nvPr>
        </p:nvSpPr>
        <p:spPr>
          <a:xfrm>
            <a:off x="837990" y="1825625"/>
            <a:ext cx="10512900" cy="43512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Google Shape;184;p27"/>
          <p:cNvSpPr txBox="1"/>
          <p:nvPr>
            <p:ph idx="10" type="dt"/>
          </p:nvPr>
        </p:nvSpPr>
        <p:spPr>
          <a:xfrm>
            <a:off x="837990" y="6356350"/>
            <a:ext cx="27426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5" name="Google Shape;185;p27"/>
          <p:cNvSpPr txBox="1"/>
          <p:nvPr>
            <p:ph idx="11" type="ftr"/>
          </p:nvPr>
        </p:nvSpPr>
        <p:spPr>
          <a:xfrm>
            <a:off x="4037590" y="6356350"/>
            <a:ext cx="41139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6" name="Google Shape;186;p27"/>
          <p:cNvSpPr txBox="1"/>
          <p:nvPr>
            <p:ph idx="12" type="sldNum"/>
          </p:nvPr>
        </p:nvSpPr>
        <p:spPr>
          <a:xfrm>
            <a:off x="8608446" y="6356350"/>
            <a:ext cx="2742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256" name="Shape 256"/>
        <p:cNvGrpSpPr/>
        <p:nvPr/>
      </p:nvGrpSpPr>
      <p:grpSpPr>
        <a:xfrm>
          <a:off x="0" y="0"/>
          <a:ext cx="0" cy="0"/>
          <a:chOff x="0" y="0"/>
          <a:chExt cx="0" cy="0"/>
        </a:xfrm>
      </p:grpSpPr>
      <p:sp>
        <p:nvSpPr>
          <p:cNvPr id="257" name="Google Shape;257;p39"/>
          <p:cNvSpPr txBox="1"/>
          <p:nvPr>
            <p:ph type="title"/>
          </p:nvPr>
        </p:nvSpPr>
        <p:spPr>
          <a:xfrm>
            <a:off x="415496" y="593367"/>
            <a:ext cx="11358000" cy="763500"/>
          </a:xfrm>
          <a:prstGeom prst="rect">
            <a:avLst/>
          </a:prstGeom>
          <a:noFill/>
          <a:ln>
            <a:noFill/>
          </a:ln>
        </p:spPr>
        <p:txBody>
          <a:bodyPr anchorCtr="0" anchor="t" bIns="121875" lIns="121875" spcFirstLastPara="1" rIns="121875" wrap="square" tIns="121875"/>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258" name="Google Shape;258;p39"/>
          <p:cNvSpPr txBox="1"/>
          <p:nvPr>
            <p:ph idx="1" type="body"/>
          </p:nvPr>
        </p:nvSpPr>
        <p:spPr>
          <a:xfrm>
            <a:off x="415496" y="1536633"/>
            <a:ext cx="11358000" cy="4555200"/>
          </a:xfrm>
          <a:prstGeom prst="rect">
            <a:avLst/>
          </a:prstGeom>
          <a:noFill/>
          <a:ln>
            <a:noFill/>
          </a:ln>
        </p:spPr>
        <p:txBody>
          <a:bodyPr anchorCtr="0" anchor="t" bIns="121875" lIns="121875" spcFirstLastPara="1" rIns="121875" wrap="square" tIns="121875"/>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2100"/>
              </a:spcBef>
              <a:spcAft>
                <a:spcPts val="0"/>
              </a:spcAft>
              <a:buClr>
                <a:schemeClr val="dk2"/>
              </a:buClr>
              <a:buSzPts val="1900"/>
              <a:buChar char="○"/>
              <a:defRPr sz="1900">
                <a:solidFill>
                  <a:schemeClr val="dk2"/>
                </a:solidFill>
              </a:defRPr>
            </a:lvl2pPr>
            <a:lvl3pPr indent="-349250" lvl="2" marL="1371600" rtl="0">
              <a:lnSpc>
                <a:spcPct val="115000"/>
              </a:lnSpc>
              <a:spcBef>
                <a:spcPts val="2100"/>
              </a:spcBef>
              <a:spcAft>
                <a:spcPts val="0"/>
              </a:spcAft>
              <a:buClr>
                <a:schemeClr val="dk2"/>
              </a:buClr>
              <a:buSzPts val="1900"/>
              <a:buChar char="■"/>
              <a:defRPr sz="1900">
                <a:solidFill>
                  <a:schemeClr val="dk2"/>
                </a:solidFill>
              </a:defRPr>
            </a:lvl3pPr>
            <a:lvl4pPr indent="-349250" lvl="3" marL="1828800" rtl="0">
              <a:lnSpc>
                <a:spcPct val="115000"/>
              </a:lnSpc>
              <a:spcBef>
                <a:spcPts val="2100"/>
              </a:spcBef>
              <a:spcAft>
                <a:spcPts val="0"/>
              </a:spcAft>
              <a:buClr>
                <a:schemeClr val="dk2"/>
              </a:buClr>
              <a:buSzPts val="1900"/>
              <a:buChar char="●"/>
              <a:defRPr sz="1900">
                <a:solidFill>
                  <a:schemeClr val="dk2"/>
                </a:solidFill>
              </a:defRPr>
            </a:lvl4pPr>
            <a:lvl5pPr indent="-349250" lvl="4" marL="2286000" rtl="0">
              <a:lnSpc>
                <a:spcPct val="115000"/>
              </a:lnSpc>
              <a:spcBef>
                <a:spcPts val="2100"/>
              </a:spcBef>
              <a:spcAft>
                <a:spcPts val="0"/>
              </a:spcAft>
              <a:buClr>
                <a:schemeClr val="dk2"/>
              </a:buClr>
              <a:buSzPts val="1900"/>
              <a:buChar char="○"/>
              <a:defRPr sz="1900">
                <a:solidFill>
                  <a:schemeClr val="dk2"/>
                </a:solidFill>
              </a:defRPr>
            </a:lvl5pPr>
            <a:lvl6pPr indent="-349250" lvl="5" marL="2743200" rtl="0">
              <a:lnSpc>
                <a:spcPct val="115000"/>
              </a:lnSpc>
              <a:spcBef>
                <a:spcPts val="2100"/>
              </a:spcBef>
              <a:spcAft>
                <a:spcPts val="0"/>
              </a:spcAft>
              <a:buClr>
                <a:schemeClr val="dk2"/>
              </a:buClr>
              <a:buSzPts val="1900"/>
              <a:buChar char="■"/>
              <a:defRPr sz="1900">
                <a:solidFill>
                  <a:schemeClr val="dk2"/>
                </a:solidFill>
              </a:defRPr>
            </a:lvl6pPr>
            <a:lvl7pPr indent="-349250" lvl="6" marL="3200400" rtl="0">
              <a:lnSpc>
                <a:spcPct val="115000"/>
              </a:lnSpc>
              <a:spcBef>
                <a:spcPts val="2100"/>
              </a:spcBef>
              <a:spcAft>
                <a:spcPts val="0"/>
              </a:spcAft>
              <a:buClr>
                <a:schemeClr val="dk2"/>
              </a:buClr>
              <a:buSzPts val="1900"/>
              <a:buChar char="●"/>
              <a:defRPr sz="1900">
                <a:solidFill>
                  <a:schemeClr val="dk2"/>
                </a:solidFill>
              </a:defRPr>
            </a:lvl7pPr>
            <a:lvl8pPr indent="-349250" lvl="7" marL="3657600" rtl="0">
              <a:lnSpc>
                <a:spcPct val="115000"/>
              </a:lnSpc>
              <a:spcBef>
                <a:spcPts val="2100"/>
              </a:spcBef>
              <a:spcAft>
                <a:spcPts val="0"/>
              </a:spcAft>
              <a:buClr>
                <a:schemeClr val="dk2"/>
              </a:buClr>
              <a:buSzPts val="1900"/>
              <a:buChar char="○"/>
              <a:defRPr sz="1900">
                <a:solidFill>
                  <a:schemeClr val="dk2"/>
                </a:solidFill>
              </a:defRPr>
            </a:lvl8pPr>
            <a:lvl9pPr indent="-349250" lvl="8" marL="4114800" rtl="0">
              <a:lnSpc>
                <a:spcPct val="115000"/>
              </a:lnSpc>
              <a:spcBef>
                <a:spcPts val="2100"/>
              </a:spcBef>
              <a:spcAft>
                <a:spcPts val="2100"/>
              </a:spcAft>
              <a:buClr>
                <a:schemeClr val="dk2"/>
              </a:buClr>
              <a:buSzPts val="1900"/>
              <a:buChar char="■"/>
              <a:defRPr sz="1900">
                <a:solidFill>
                  <a:schemeClr val="dk2"/>
                </a:solidFill>
              </a:defRPr>
            </a:lvl9pPr>
          </a:lstStyle>
          <a:p/>
        </p:txBody>
      </p:sp>
      <p:sp>
        <p:nvSpPr>
          <p:cNvPr id="259" name="Google Shape;259;p39"/>
          <p:cNvSpPr txBox="1"/>
          <p:nvPr>
            <p:ph idx="12" type="sldNum"/>
          </p:nvPr>
        </p:nvSpPr>
        <p:spPr>
          <a:xfrm>
            <a:off x="11293784" y="6217622"/>
            <a:ext cx="731400" cy="524700"/>
          </a:xfrm>
          <a:prstGeom prst="rect">
            <a:avLst/>
          </a:prstGeom>
          <a:noFill/>
          <a:ln>
            <a:noFill/>
          </a:ln>
        </p:spPr>
        <p:txBody>
          <a:bodyPr anchorCtr="0" anchor="ctr" bIns="121875" lIns="121875" spcFirstLastPara="1" rIns="121875" wrap="square" tIns="121875">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av@middlepatheco.com" TargetMode="External"/><Relationship Id="rId4" Type="http://schemas.openxmlformats.org/officeDocument/2006/relationships/image" Target="../media/image58.png"/><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10.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hyperlink" Target="https://serc.carleton.edu/1732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hyperlink" Target="http://nagt.org/69379" TargetMode="External"/></Relationships>
</file>

<file path=ppt/slides/_rels/slide2.xml.rels><?xml version="1.0" encoding="UTF-8" standalone="yes"?><Relationships xmlns="http://schemas.openxmlformats.org/package/2006/relationships"><Relationship Id="rId10" Type="http://schemas.openxmlformats.org/officeDocument/2006/relationships/hyperlink" Target="https://docs.google.com/document/d/19_wC30oBqME3TepAI4S1fgMhizPAb8lnsb6W1kaAkIg/edit?usp=sharing"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youtube.com/channel/UCfQZ-8G7ptfbvbhii3T30OA?reload=9" TargetMode="External"/><Relationship Id="rId4" Type="http://schemas.openxmlformats.org/officeDocument/2006/relationships/hyperlink" Target="https://esip.figshare.com/" TargetMode="External"/><Relationship Id="rId9" Type="http://schemas.openxmlformats.org/officeDocument/2006/relationships/hyperlink" Target="https://docs.google.com/document/d/1aYSRXbVWmcRi7sWVKtiqdqSJoXZO9SYzcz5s7ee24wA/edit?usp=sharing" TargetMode="External"/><Relationship Id="rId5" Type="http://schemas.openxmlformats.org/officeDocument/2006/relationships/hyperlink" Target="https://docs.google.com/document/d/1BhyX-sj7FGvjI9NS2Qg_OaVxE3z1QFYcjfG-iA2mlK0/edit?usp=sharing" TargetMode="External"/><Relationship Id="rId6" Type="http://schemas.openxmlformats.org/officeDocument/2006/relationships/hyperlink" Target="https://docs.google.com/document/d/1t8_jQvy-4vHCNSK1G2YCX5fNW1PlbslrOro3qWI6KEU/edit?usp=sharing" TargetMode="External"/><Relationship Id="rId7" Type="http://schemas.openxmlformats.org/officeDocument/2006/relationships/hyperlink" Target="https://docs.google.com/document/d/1BByYfb-kek0tSzGyrpcdl3IHoH2MsGXm8fg5FoX6_1w/edit?usp=sharing" TargetMode="External"/><Relationship Id="rId8" Type="http://schemas.openxmlformats.org/officeDocument/2006/relationships/hyperlink" Target="https://docs.google.com/document/d/149aeIIe06vJ4_Eh4ISEH2fnJa2AgJHzNr6lam47iQDc/edit?usp=sharin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60.png"/><Relationship Id="rId5"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34.jpg"/><Relationship Id="rId5" Type="http://schemas.openxmlformats.org/officeDocument/2006/relationships/image" Target="../media/image16.jpg"/><Relationship Id="rId6" Type="http://schemas.openxmlformats.org/officeDocument/2006/relationships/image" Target="../media/image40.jpg"/><Relationship Id="rId7" Type="http://schemas.openxmlformats.org/officeDocument/2006/relationships/image" Target="../media/image2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 Id="rId3" Type="http://schemas.openxmlformats.org/officeDocument/2006/relationships/hyperlink" Target="mailto:clbmanning@mac.com" TargetMode="Externa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4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62.png"/><Relationship Id="rId4" Type="http://schemas.openxmlformats.org/officeDocument/2006/relationships/image" Target="../media/image55.png"/><Relationship Id="rId5"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hyperlink" Target="http://www.cal-adapt.org/data/" TargetMode="External"/><Relationship Id="rId4" Type="http://schemas.openxmlformats.org/officeDocument/2006/relationships/hyperlink" Target="http://www.drought.gov/drought/data-maps-tools" TargetMode="External"/><Relationship Id="rId5" Type="http://schemas.openxmlformats.org/officeDocument/2006/relationships/hyperlink" Target="http://droughtmonitor.unl.edu/" TargetMode="External"/><Relationship Id="rId6" Type="http://schemas.openxmlformats.org/officeDocument/2006/relationships/hyperlink" Target="http://www.nnvl.noaa.gov/view/globaldata.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 Id="rId3" Type="http://schemas.openxmlformats.org/officeDocument/2006/relationships/image" Target="../media/image42.jp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49.png"/><Relationship Id="rId7" Type="http://schemas.openxmlformats.org/officeDocument/2006/relationships/image" Target="../media/image12.png"/><Relationship Id="rId8"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 Id="rId3" Type="http://schemas.openxmlformats.org/officeDocument/2006/relationships/image" Target="../media/image50.jpg"/><Relationship Id="rId4" Type="http://schemas.openxmlformats.org/officeDocument/2006/relationships/image" Target="../media/image45.jpg"/><Relationship Id="rId5" Type="http://schemas.openxmlformats.org/officeDocument/2006/relationships/image" Target="../media/image47.png"/><Relationship Id="rId6" Type="http://schemas.openxmlformats.org/officeDocument/2006/relationships/image" Target="../media/image57.jpg"/><Relationship Id="rId7"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 Id="rId3" Type="http://schemas.openxmlformats.org/officeDocument/2006/relationships/image" Target="../media/image6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hyperlink" Target="mailto:av@middlepatheco.com" TargetMode="External"/><Relationship Id="rId4" Type="http://schemas.openxmlformats.org/officeDocument/2006/relationships/image" Target="../media/image58.png"/><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10.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hyperlink" Target="https://www.crcpress.com/GEOValue-The-Socioeconomic-Value-of-Geospatial-Information/Kruse-Crompvoets-Pearlman/p/book/9781498774512" TargetMode="External"/><Relationship Id="rId12"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cleanet.org/clean/community/index.html" TargetMode="External"/><Relationship Id="rId4" Type="http://schemas.openxmlformats.org/officeDocument/2006/relationships/hyperlink" Target="http://esipfed.org/get-involved/telecon-calendar" TargetMode="External"/><Relationship Id="rId9" Type="http://schemas.openxmlformats.org/officeDocument/2006/relationships/hyperlink" Target="http://www.geovalue.org/" TargetMode="External"/><Relationship Id="rId5" Type="http://schemas.openxmlformats.org/officeDocument/2006/relationships/hyperlink" Target="https://cleanet.org/clean/community/cln/telecon_schedule.html" TargetMode="External"/><Relationship Id="rId6" Type="http://schemas.openxmlformats.org/officeDocument/2006/relationships/hyperlink" Target="http://esipfed.org/category/monday-updates" TargetMode="External"/><Relationship Id="rId7" Type="http://schemas.openxmlformats.org/officeDocument/2006/relationships/hyperlink" Target="http://www.esipfed.org/get-involved/collaborate" TargetMode="External"/><Relationship Id="rId8" Type="http://schemas.openxmlformats.org/officeDocument/2006/relationships/hyperlink" Target="http://www.esipfed.org/meetings/upcoming-meeting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mailto:av@middlepatheco.com" TargetMode="External"/><Relationship Id="rId4" Type="http://schemas.openxmlformats.org/officeDocument/2006/relationships/image" Target="../media/image58.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51"/>
          <p:cNvSpPr txBox="1"/>
          <p:nvPr/>
        </p:nvSpPr>
        <p:spPr>
          <a:xfrm>
            <a:off x="8726181" y="4814456"/>
            <a:ext cx="246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7" name="Google Shape;307;p51"/>
          <p:cNvSpPr txBox="1"/>
          <p:nvPr/>
        </p:nvSpPr>
        <p:spPr>
          <a:xfrm>
            <a:off x="0" y="4509625"/>
            <a:ext cx="12189000" cy="18369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000"/>
              <a:buFont typeface="Calibri"/>
              <a:buNone/>
            </a:pPr>
            <a:r>
              <a:t/>
            </a:r>
            <a:endParaRPr b="0" i="0" sz="2800" u="none" cap="none" strike="noStrike">
              <a:solidFill>
                <a:srgbClr val="FFFFFF"/>
              </a:solidFill>
              <a:latin typeface="Tahoma"/>
              <a:ea typeface="Tahoma"/>
              <a:cs typeface="Tahoma"/>
              <a:sym typeface="Tahoma"/>
            </a:endParaRPr>
          </a:p>
          <a:p>
            <a:pPr indent="0" lvl="0" marL="0" marR="0" rtl="0" algn="ctr">
              <a:lnSpc>
                <a:spcPct val="90000"/>
              </a:lnSpc>
              <a:spcBef>
                <a:spcPts val="0"/>
              </a:spcBef>
              <a:spcAft>
                <a:spcPts val="0"/>
              </a:spcAft>
              <a:buClr>
                <a:schemeClr val="dk1"/>
              </a:buClr>
              <a:buSzPts val="2800"/>
              <a:buFont typeface="Calibri"/>
              <a:buNone/>
            </a:pPr>
            <a:r>
              <a:t/>
            </a:r>
            <a:endParaRPr b="1" i="0" sz="2800" u="none" cap="none" strike="noStrike">
              <a:solidFill>
                <a:srgbClr val="713A0E"/>
              </a:solidFill>
              <a:latin typeface="Tahoma"/>
              <a:ea typeface="Tahoma"/>
              <a:cs typeface="Tahoma"/>
              <a:sym typeface="Tahoma"/>
            </a:endParaRPr>
          </a:p>
          <a:p>
            <a:pPr indent="0" lvl="0" marL="0" rtl="0" algn="ctr">
              <a:lnSpc>
                <a:spcPct val="115000"/>
              </a:lnSpc>
              <a:spcBef>
                <a:spcPts val="0"/>
              </a:spcBef>
              <a:spcAft>
                <a:spcPts val="0"/>
              </a:spcAft>
              <a:buClr>
                <a:schemeClr val="dk1"/>
              </a:buClr>
              <a:buSzPts val="1100"/>
              <a:buFont typeface="Arial"/>
              <a:buNone/>
            </a:pPr>
            <a:r>
              <a:rPr b="1" lang="en-US" sz="2400">
                <a:solidFill>
                  <a:srgbClr val="0B5394"/>
                </a:solidFill>
                <a:latin typeface="Tahoma"/>
                <a:ea typeface="Tahoma"/>
                <a:cs typeface="Tahoma"/>
                <a:sym typeface="Tahoma"/>
              </a:rPr>
              <a:t>Building Societal Capacity: The Educational Value of Earth System Science data, information, and applications</a:t>
            </a:r>
            <a:endParaRPr b="1" i="0" sz="2400" u="none" cap="none" strike="noStrike">
              <a:solidFill>
                <a:srgbClr val="0B5394"/>
              </a:solidFill>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t/>
            </a:r>
            <a:endParaRPr b="1" i="0" sz="1800" u="none" cap="none" strike="noStrike">
              <a:solidFill>
                <a:srgbClr val="783F04"/>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FFFFFF"/>
              </a:buClr>
              <a:buSzPts val="500"/>
              <a:buFont typeface="Tahoma"/>
              <a:buNone/>
            </a:pPr>
            <a:r>
              <a:rPr lang="en-US" sz="2000">
                <a:solidFill>
                  <a:srgbClr val="1C4587"/>
                </a:solidFill>
                <a:latin typeface="Tahoma"/>
                <a:ea typeface="Tahoma"/>
                <a:cs typeface="Tahoma"/>
                <a:sym typeface="Tahoma"/>
              </a:rPr>
              <a:t>December 4</a:t>
            </a:r>
            <a:r>
              <a:rPr b="0" i="0" lang="en-US" sz="2000" u="none" cap="none" strike="noStrike">
                <a:solidFill>
                  <a:srgbClr val="1C4587"/>
                </a:solidFill>
                <a:latin typeface="Tahoma"/>
                <a:ea typeface="Tahoma"/>
                <a:cs typeface="Tahoma"/>
                <a:sym typeface="Tahoma"/>
              </a:rPr>
              <a:t>, 2018 | Webinar #</a:t>
            </a:r>
            <a:r>
              <a:rPr lang="en-US" sz="2000">
                <a:solidFill>
                  <a:srgbClr val="1C4587"/>
                </a:solidFill>
                <a:latin typeface="Tahoma"/>
                <a:ea typeface="Tahoma"/>
                <a:cs typeface="Tahoma"/>
                <a:sym typeface="Tahoma"/>
              </a:rPr>
              <a:t>6</a:t>
            </a:r>
            <a:endParaRPr b="0" i="0" sz="2000" u="none" cap="none" strike="noStrike">
              <a:solidFill>
                <a:srgbClr val="1C4587"/>
              </a:solidFill>
              <a:latin typeface="Tahoma"/>
              <a:ea typeface="Tahoma"/>
              <a:cs typeface="Tahoma"/>
              <a:sym typeface="Tahoma"/>
            </a:endParaRPr>
          </a:p>
          <a:p>
            <a:pPr indent="0" lvl="0" marL="0" marR="0" rtl="0" algn="ctr">
              <a:lnSpc>
                <a:spcPct val="100000"/>
              </a:lnSpc>
              <a:spcBef>
                <a:spcPts val="0"/>
              </a:spcBef>
              <a:spcAft>
                <a:spcPts val="0"/>
              </a:spcAft>
              <a:buClr>
                <a:schemeClr val="dk1"/>
              </a:buClr>
              <a:buSzPts val="4400"/>
              <a:buFont typeface="Calibri"/>
              <a:buNone/>
            </a:pPr>
            <a:r>
              <a:t/>
            </a:r>
            <a:endParaRPr b="0" i="0" sz="4400" u="none" cap="none" strike="noStrike">
              <a:solidFill>
                <a:srgbClr val="FFFFFF"/>
              </a:solidFill>
              <a:latin typeface="Tahoma"/>
              <a:ea typeface="Tahoma"/>
              <a:cs typeface="Tahoma"/>
              <a:sym typeface="Tahoma"/>
            </a:endParaRPr>
          </a:p>
        </p:txBody>
      </p:sp>
      <p:sp>
        <p:nvSpPr>
          <p:cNvPr id="308" name="Google Shape;308;p51"/>
          <p:cNvSpPr txBox="1"/>
          <p:nvPr/>
        </p:nvSpPr>
        <p:spPr>
          <a:xfrm>
            <a:off x="3974409" y="849300"/>
            <a:ext cx="8087400" cy="1933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434343"/>
              </a:buClr>
              <a:buSzPts val="3600"/>
              <a:buFont typeface="Avenir"/>
              <a:buNone/>
            </a:pPr>
            <a:r>
              <a:rPr b="1" i="0" lang="en-US" sz="3600" u="none" cap="none" strike="noStrike">
                <a:solidFill>
                  <a:srgbClr val="434343"/>
                </a:solidFill>
                <a:latin typeface="Tahoma"/>
                <a:ea typeface="Tahoma"/>
                <a:cs typeface="Tahoma"/>
                <a:sym typeface="Tahoma"/>
              </a:rPr>
              <a:t>Introduction</a:t>
            </a:r>
            <a:endParaRPr b="1" i="0" sz="1800" u="none" cap="none" strike="noStrike">
              <a:solidFill>
                <a:schemeClr val="dk1"/>
              </a:solidFill>
              <a:latin typeface="Tahoma"/>
              <a:ea typeface="Tahoma"/>
              <a:cs typeface="Tahoma"/>
              <a:sym typeface="Tahoma"/>
            </a:endParaRPr>
          </a:p>
          <a:p>
            <a:pPr indent="0" lvl="0" marL="0" marR="0" rtl="0" algn="r">
              <a:lnSpc>
                <a:spcPct val="100000"/>
              </a:lnSpc>
              <a:spcBef>
                <a:spcPts val="0"/>
              </a:spcBef>
              <a:spcAft>
                <a:spcPts val="0"/>
              </a:spcAft>
              <a:buClr>
                <a:schemeClr val="dk1"/>
              </a:buClr>
              <a:buSzPts val="3000"/>
              <a:buFont typeface="Calibri"/>
              <a:buNone/>
            </a:pPr>
            <a:r>
              <a:t/>
            </a:r>
            <a:endParaRPr b="0" i="0" sz="3000" u="none" cap="none" strike="noStrike">
              <a:solidFill>
                <a:srgbClr val="434343"/>
              </a:solidFill>
              <a:latin typeface="Tahoma"/>
              <a:ea typeface="Tahoma"/>
              <a:cs typeface="Tahoma"/>
              <a:sym typeface="Tahoma"/>
            </a:endParaRPr>
          </a:p>
          <a:p>
            <a:pPr indent="0" lvl="0" marL="0" marR="0" rtl="0" algn="r">
              <a:lnSpc>
                <a:spcPct val="100000"/>
              </a:lnSpc>
              <a:spcBef>
                <a:spcPts val="0"/>
              </a:spcBef>
              <a:spcAft>
                <a:spcPts val="0"/>
              </a:spcAft>
              <a:buClr>
                <a:srgbClr val="434343"/>
              </a:buClr>
              <a:buSzPts val="1050"/>
              <a:buFont typeface="Avenir"/>
              <a:buNone/>
            </a:pPr>
            <a:r>
              <a:rPr b="0" i="0" lang="en-US" sz="2800" u="none" cap="none" strike="noStrike">
                <a:solidFill>
                  <a:srgbClr val="434343"/>
                </a:solidFill>
                <a:latin typeface="Tahoma"/>
                <a:ea typeface="Tahoma"/>
                <a:cs typeface="Tahoma"/>
                <a:sym typeface="Tahoma"/>
              </a:rPr>
              <a:t>Arika Virapongse</a:t>
            </a:r>
            <a:r>
              <a:rPr b="0" i="0" lang="en-US" sz="1800" u="none" cap="none" strike="noStrike">
                <a:solidFill>
                  <a:srgbClr val="434343"/>
                </a:solidFill>
                <a:latin typeface="Tahoma"/>
                <a:ea typeface="Tahoma"/>
                <a:cs typeface="Tahoma"/>
                <a:sym typeface="Tahoma"/>
              </a:rPr>
              <a:t> </a:t>
            </a:r>
            <a:br>
              <a:rPr b="0" i="0" lang="en-US" sz="1800" u="none" cap="none" strike="noStrike">
                <a:solidFill>
                  <a:srgbClr val="434343"/>
                </a:solidFill>
                <a:latin typeface="Tahoma"/>
                <a:ea typeface="Tahoma"/>
                <a:cs typeface="Tahoma"/>
                <a:sym typeface="Tahoma"/>
              </a:rPr>
            </a:br>
            <a:r>
              <a:rPr b="0" i="0" lang="en-US" sz="1800" u="none" cap="none" strike="noStrike">
                <a:solidFill>
                  <a:srgbClr val="434343"/>
                </a:solidFill>
                <a:latin typeface="Tahoma"/>
                <a:ea typeface="Tahoma"/>
                <a:cs typeface="Tahoma"/>
                <a:sym typeface="Tahoma"/>
              </a:rPr>
              <a:t>Principal, Middle Path EcoSolutions</a:t>
            </a:r>
            <a:endParaRPr b="0" i="0" sz="1800" u="none" cap="none" strike="noStrike">
              <a:solidFill>
                <a:srgbClr val="434343"/>
              </a:solidFill>
              <a:latin typeface="Tahoma"/>
              <a:ea typeface="Tahoma"/>
              <a:cs typeface="Tahoma"/>
              <a:sym typeface="Tahoma"/>
            </a:endParaRPr>
          </a:p>
          <a:p>
            <a:pPr indent="0" lvl="0" marL="0" marR="0" rtl="0" algn="r">
              <a:lnSpc>
                <a:spcPct val="100000"/>
              </a:lnSpc>
              <a:spcBef>
                <a:spcPts val="0"/>
              </a:spcBef>
              <a:spcAft>
                <a:spcPts val="0"/>
              </a:spcAft>
              <a:buClr>
                <a:srgbClr val="434343"/>
              </a:buClr>
              <a:buSzPts val="1050"/>
              <a:buFont typeface="Avenir"/>
              <a:buNone/>
            </a:pPr>
            <a:r>
              <a:rPr b="0" i="0" lang="en-US" sz="1800" u="none" cap="none" strike="noStrike">
                <a:solidFill>
                  <a:srgbClr val="434343"/>
                </a:solidFill>
                <a:latin typeface="Tahoma"/>
                <a:ea typeface="Tahoma"/>
                <a:cs typeface="Tahoma"/>
                <a:sym typeface="Tahoma"/>
              </a:rPr>
              <a:t>Webinar series coordinator</a:t>
            </a:r>
            <a:r>
              <a:rPr b="0" i="0" lang="en-US" sz="1400" u="none" cap="none" strike="noStrike">
                <a:solidFill>
                  <a:srgbClr val="000000"/>
                </a:solidFill>
                <a:latin typeface="Tahoma"/>
                <a:ea typeface="Tahoma"/>
                <a:cs typeface="Tahoma"/>
                <a:sym typeface="Tahoma"/>
              </a:rPr>
              <a:t>, </a:t>
            </a:r>
            <a:r>
              <a:rPr b="0" i="0" lang="en-US" sz="1800" u="none" cap="none" strike="noStrike">
                <a:solidFill>
                  <a:srgbClr val="434343"/>
                </a:solidFill>
                <a:latin typeface="Tahoma"/>
                <a:ea typeface="Tahoma"/>
                <a:cs typeface="Tahoma"/>
                <a:sym typeface="Tahoma"/>
              </a:rPr>
              <a:t>ESIP</a:t>
            </a:r>
            <a:endParaRPr b="0" i="0" sz="1400" u="none" cap="none" strike="noStrike">
              <a:solidFill>
                <a:srgbClr val="000000"/>
              </a:solidFill>
              <a:latin typeface="Tahoma"/>
              <a:ea typeface="Tahoma"/>
              <a:cs typeface="Tahoma"/>
              <a:sym typeface="Tahoma"/>
            </a:endParaRPr>
          </a:p>
          <a:p>
            <a:pPr indent="0" lvl="0" marL="0" marR="0" rtl="0" algn="r">
              <a:lnSpc>
                <a:spcPct val="100000"/>
              </a:lnSpc>
              <a:spcBef>
                <a:spcPts val="0"/>
              </a:spcBef>
              <a:spcAft>
                <a:spcPts val="0"/>
              </a:spcAft>
              <a:buClr>
                <a:srgbClr val="434343"/>
              </a:buClr>
              <a:buSzPts val="1050"/>
              <a:buFont typeface="Avenir"/>
              <a:buNone/>
            </a:pPr>
            <a:r>
              <a:rPr b="0" i="0" lang="en-US" sz="1800" u="sng" cap="none" strike="noStrike">
                <a:solidFill>
                  <a:schemeClr val="hlink"/>
                </a:solidFill>
                <a:latin typeface="Tahoma"/>
                <a:ea typeface="Tahoma"/>
                <a:cs typeface="Tahoma"/>
                <a:sym typeface="Tahoma"/>
                <a:hlinkClick r:id="rId3"/>
              </a:rPr>
              <a:t>av@middlepatheco.com</a:t>
            </a:r>
            <a:r>
              <a:rPr b="0" i="0" lang="en-US" sz="1800" u="none" cap="none" strike="noStrike">
                <a:solidFill>
                  <a:srgbClr val="434343"/>
                </a:solidFill>
                <a:latin typeface="Tahoma"/>
                <a:ea typeface="Tahoma"/>
                <a:cs typeface="Tahoma"/>
                <a:sym typeface="Tahoma"/>
              </a:rPr>
              <a:t> </a:t>
            </a:r>
            <a:endParaRPr b="0" i="0" sz="1800" u="none" cap="none" strike="noStrike">
              <a:solidFill>
                <a:srgbClr val="434343"/>
              </a:solidFill>
              <a:latin typeface="Tahoma"/>
              <a:ea typeface="Tahoma"/>
              <a:cs typeface="Tahoma"/>
              <a:sym typeface="Tahoma"/>
            </a:endParaRPr>
          </a:p>
        </p:txBody>
      </p:sp>
      <p:pic>
        <p:nvPicPr>
          <p:cNvPr descr="esip-logo.png" id="309" name="Google Shape;309;p51"/>
          <p:cNvPicPr preferRelativeResize="0"/>
          <p:nvPr/>
        </p:nvPicPr>
        <p:blipFill rotWithShape="1">
          <a:blip r:embed="rId4">
            <a:alphaModFix amt="85000"/>
          </a:blip>
          <a:srcRect b="0" l="0" r="0" t="0"/>
          <a:stretch/>
        </p:blipFill>
        <p:spPr>
          <a:xfrm>
            <a:off x="628050" y="255175"/>
            <a:ext cx="2543900" cy="1213850"/>
          </a:xfrm>
          <a:prstGeom prst="rect">
            <a:avLst/>
          </a:prstGeom>
          <a:noFill/>
          <a:ln>
            <a:noFill/>
          </a:ln>
        </p:spPr>
      </p:pic>
      <p:pic>
        <p:nvPicPr>
          <p:cNvPr descr="NASA-Logo-Large.png" id="310" name="Google Shape;310;p51"/>
          <p:cNvPicPr preferRelativeResize="0"/>
          <p:nvPr/>
        </p:nvPicPr>
        <p:blipFill rotWithShape="1">
          <a:blip r:embed="rId5">
            <a:alphaModFix/>
          </a:blip>
          <a:srcRect b="0" l="0" r="0" t="0"/>
          <a:stretch/>
        </p:blipFill>
        <p:spPr>
          <a:xfrm>
            <a:off x="6753819" y="6452490"/>
            <a:ext cx="565838" cy="344032"/>
          </a:xfrm>
          <a:prstGeom prst="rect">
            <a:avLst/>
          </a:prstGeom>
          <a:noFill/>
          <a:ln>
            <a:noFill/>
          </a:ln>
        </p:spPr>
      </p:pic>
      <p:pic>
        <p:nvPicPr>
          <p:cNvPr descr="NOAA-Transparent-Logo_1.png" id="311" name="Google Shape;311;p51"/>
          <p:cNvPicPr preferRelativeResize="0"/>
          <p:nvPr/>
        </p:nvPicPr>
        <p:blipFill rotWithShape="1">
          <a:blip r:embed="rId6">
            <a:alphaModFix/>
          </a:blip>
          <a:srcRect b="0" l="0" r="0" t="0"/>
          <a:stretch/>
        </p:blipFill>
        <p:spPr>
          <a:xfrm>
            <a:off x="7321345" y="6440314"/>
            <a:ext cx="472556" cy="366985"/>
          </a:xfrm>
          <a:prstGeom prst="rect">
            <a:avLst/>
          </a:prstGeom>
          <a:noFill/>
          <a:ln>
            <a:noFill/>
          </a:ln>
        </p:spPr>
      </p:pic>
      <p:sp>
        <p:nvSpPr>
          <p:cNvPr id="312" name="Google Shape;312;p51"/>
          <p:cNvSpPr txBox="1"/>
          <p:nvPr/>
        </p:nvSpPr>
        <p:spPr>
          <a:xfrm>
            <a:off x="8666491" y="6484191"/>
            <a:ext cx="32064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5"/>
              <a:buFont typeface="Avenir"/>
              <a:buNone/>
            </a:pPr>
            <a:r>
              <a:rPr b="0" i="0" lang="en-US" sz="1100" u="none" cap="none" strike="noStrike">
                <a:solidFill>
                  <a:srgbClr val="000000"/>
                </a:solidFill>
                <a:latin typeface="Avenir"/>
                <a:ea typeface="Avenir"/>
                <a:cs typeface="Avenir"/>
                <a:sym typeface="Avenir"/>
              </a:rPr>
              <a:t>and 110+ member organizations</a:t>
            </a:r>
            <a:endParaRPr b="0" i="0" sz="1400" u="none" cap="none" strike="noStrike">
              <a:solidFill>
                <a:srgbClr val="000000"/>
              </a:solidFill>
              <a:latin typeface="Arial"/>
              <a:ea typeface="Arial"/>
              <a:cs typeface="Arial"/>
              <a:sym typeface="Arial"/>
            </a:endParaRPr>
          </a:p>
        </p:txBody>
      </p:sp>
      <p:sp>
        <p:nvSpPr>
          <p:cNvPr id="313" name="Google Shape;313;p51"/>
          <p:cNvSpPr txBox="1"/>
          <p:nvPr/>
        </p:nvSpPr>
        <p:spPr>
          <a:xfrm>
            <a:off x="4604716" y="6484367"/>
            <a:ext cx="219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5"/>
              <a:buFont typeface="Avenir"/>
              <a:buNone/>
            </a:pPr>
            <a:r>
              <a:rPr b="0" i="0" lang="en-US" sz="1100" u="none" cap="none" strike="noStrike">
                <a:solidFill>
                  <a:srgbClr val="000000"/>
                </a:solidFill>
                <a:latin typeface="Avenir"/>
                <a:ea typeface="Avenir"/>
                <a:cs typeface="Avenir"/>
                <a:sym typeface="Avenir"/>
              </a:rPr>
              <a:t>ESIP is supported by</a:t>
            </a:r>
            <a:endParaRPr b="0" i="0" sz="1400" u="none" cap="none" strike="noStrike">
              <a:solidFill>
                <a:srgbClr val="000000"/>
              </a:solidFill>
              <a:latin typeface="Arial"/>
              <a:ea typeface="Arial"/>
              <a:cs typeface="Arial"/>
              <a:sym typeface="Arial"/>
            </a:endParaRPr>
          </a:p>
        </p:txBody>
      </p:sp>
      <p:sp>
        <p:nvSpPr>
          <p:cNvPr id="314" name="Google Shape;314;p51"/>
          <p:cNvSpPr txBox="1"/>
          <p:nvPr/>
        </p:nvSpPr>
        <p:spPr>
          <a:xfrm>
            <a:off x="484279" y="6449600"/>
            <a:ext cx="1894200" cy="3477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275"/>
              <a:buFont typeface="Avenir"/>
              <a:buNone/>
            </a:pPr>
            <a:r>
              <a:rPr b="0" i="0" lang="en-US" sz="1100" u="none" cap="none" strike="noStrike">
                <a:solidFill>
                  <a:srgbClr val="000000"/>
                </a:solidFill>
                <a:latin typeface="Avenir"/>
                <a:ea typeface="Avenir"/>
                <a:cs typeface="Avenir"/>
                <a:sym typeface="Avenir"/>
              </a:rPr>
              <a:t>www.esipfed.org</a:t>
            </a:r>
            <a:endParaRPr b="0" i="0" sz="1100" u="none" cap="none" strike="noStrike">
              <a:solidFill>
                <a:srgbClr val="000000"/>
              </a:solidFill>
              <a:latin typeface="Avenir"/>
              <a:ea typeface="Avenir"/>
              <a:cs typeface="Avenir"/>
              <a:sym typeface="Avenir"/>
            </a:endParaRPr>
          </a:p>
        </p:txBody>
      </p:sp>
      <p:sp>
        <p:nvSpPr>
          <p:cNvPr id="315" name="Google Shape;315;p51"/>
          <p:cNvSpPr txBox="1"/>
          <p:nvPr/>
        </p:nvSpPr>
        <p:spPr>
          <a:xfrm>
            <a:off x="2378538" y="6484367"/>
            <a:ext cx="22020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5"/>
              <a:buFont typeface="Avenir"/>
              <a:buNone/>
            </a:pPr>
            <a:r>
              <a:rPr b="0" i="0" lang="en-US" sz="1100" u="none" cap="none" strike="noStrike">
                <a:solidFill>
                  <a:srgbClr val="000000"/>
                </a:solidFill>
                <a:latin typeface="Avenir"/>
                <a:ea typeface="Avenir"/>
                <a:cs typeface="Avenir"/>
                <a:sym typeface="Avenir"/>
              </a:rPr>
              <a:t>@ESIPfed | #ESIPfed</a:t>
            </a:r>
            <a:endParaRPr b="0" i="0" sz="1100" u="none" cap="none" strike="noStrike">
              <a:solidFill>
                <a:srgbClr val="000000"/>
              </a:solidFill>
              <a:latin typeface="Avenir"/>
              <a:ea typeface="Avenir"/>
              <a:cs typeface="Avenir"/>
              <a:sym typeface="Avenir"/>
            </a:endParaRPr>
          </a:p>
        </p:txBody>
      </p:sp>
      <p:pic>
        <p:nvPicPr>
          <p:cNvPr id="316" name="Google Shape;316;p51"/>
          <p:cNvPicPr preferRelativeResize="0"/>
          <p:nvPr/>
        </p:nvPicPr>
        <p:blipFill rotWithShape="1">
          <a:blip r:embed="rId7">
            <a:alphaModFix/>
          </a:blip>
          <a:srcRect b="0" l="0" r="0" t="0"/>
          <a:stretch/>
        </p:blipFill>
        <p:spPr>
          <a:xfrm>
            <a:off x="7833440" y="6449600"/>
            <a:ext cx="662106" cy="347699"/>
          </a:xfrm>
          <a:prstGeom prst="rect">
            <a:avLst/>
          </a:prstGeom>
          <a:noFill/>
          <a:ln>
            <a:noFill/>
          </a:ln>
        </p:spPr>
      </p:pic>
      <p:pic>
        <p:nvPicPr>
          <p:cNvPr descr="2018_Meeting_Branding_FullV2_RGB300px.png" id="317" name="Google Shape;317;p51"/>
          <p:cNvPicPr preferRelativeResize="0"/>
          <p:nvPr/>
        </p:nvPicPr>
        <p:blipFill rotWithShape="1">
          <a:blip r:embed="rId8">
            <a:alphaModFix/>
          </a:blip>
          <a:srcRect b="0" l="0" r="0" t="0"/>
          <a:stretch/>
        </p:blipFill>
        <p:spPr>
          <a:xfrm>
            <a:off x="2378538" y="1227250"/>
            <a:ext cx="3179275" cy="317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09" name="Shape 409"/>
        <p:cNvGrpSpPr/>
        <p:nvPr/>
      </p:nvGrpSpPr>
      <p:grpSpPr>
        <a:xfrm>
          <a:off x="0" y="0"/>
          <a:ext cx="0" cy="0"/>
          <a:chOff x="0" y="0"/>
          <a:chExt cx="0" cy="0"/>
        </a:xfrm>
      </p:grpSpPr>
      <p:pic>
        <p:nvPicPr>
          <p:cNvPr id="410" name="Google Shape;410;p60"/>
          <p:cNvPicPr preferRelativeResize="0"/>
          <p:nvPr/>
        </p:nvPicPr>
        <p:blipFill rotWithShape="1">
          <a:blip r:embed="rId3">
            <a:alphaModFix/>
          </a:blip>
          <a:srcRect b="0" l="0" r="0" t="0"/>
          <a:stretch/>
        </p:blipFill>
        <p:spPr>
          <a:xfrm>
            <a:off x="2653636" y="857254"/>
            <a:ext cx="5157554" cy="5143500"/>
          </a:xfrm>
          <a:prstGeom prst="rect">
            <a:avLst/>
          </a:prstGeom>
          <a:noFill/>
          <a:ln>
            <a:noFill/>
          </a:ln>
        </p:spPr>
      </p:pic>
      <p:pic>
        <p:nvPicPr>
          <p:cNvPr id="411" name="Google Shape;411;p60"/>
          <p:cNvPicPr preferRelativeResize="0"/>
          <p:nvPr/>
        </p:nvPicPr>
        <p:blipFill rotWithShape="1">
          <a:blip r:embed="rId4">
            <a:alphaModFix/>
          </a:blip>
          <a:srcRect b="0" l="0" r="0" t="0"/>
          <a:stretch/>
        </p:blipFill>
        <p:spPr>
          <a:xfrm>
            <a:off x="1336178" y="50282"/>
            <a:ext cx="8444304" cy="6359950"/>
          </a:xfrm>
          <a:prstGeom prst="rect">
            <a:avLst/>
          </a:prstGeom>
          <a:noFill/>
          <a:ln cap="flat" cmpd="sng" w="9525">
            <a:solidFill>
              <a:schemeClr val="dk1"/>
            </a:solidFill>
            <a:prstDash val="solid"/>
            <a:round/>
            <a:headEnd len="sm" w="sm" type="none"/>
            <a:tailEnd len="sm" w="sm" type="none"/>
          </a:ln>
        </p:spPr>
      </p:pic>
      <p:pic>
        <p:nvPicPr>
          <p:cNvPr id="412" name="Google Shape;412;p60"/>
          <p:cNvPicPr preferRelativeResize="0"/>
          <p:nvPr/>
        </p:nvPicPr>
        <p:blipFill rotWithShape="1">
          <a:blip r:embed="rId5">
            <a:alphaModFix/>
          </a:blip>
          <a:srcRect b="0" l="0" r="0" t="0"/>
          <a:stretch/>
        </p:blipFill>
        <p:spPr>
          <a:xfrm>
            <a:off x="9843313" y="141407"/>
            <a:ext cx="2260240" cy="1812260"/>
          </a:xfrm>
          <a:prstGeom prst="rect">
            <a:avLst/>
          </a:prstGeom>
          <a:noFill/>
          <a:ln>
            <a:noFill/>
          </a:ln>
        </p:spPr>
      </p:pic>
      <p:sp>
        <p:nvSpPr>
          <p:cNvPr id="413" name="Google Shape;413;p60"/>
          <p:cNvSpPr txBox="1"/>
          <p:nvPr/>
        </p:nvSpPr>
        <p:spPr>
          <a:xfrm>
            <a:off x="-1941911"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
        <p:nvSpPr>
          <p:cNvPr id="414" name="Google Shape;414;p60"/>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19" name="Shape 419"/>
        <p:cNvGrpSpPr/>
        <p:nvPr/>
      </p:nvGrpSpPr>
      <p:grpSpPr>
        <a:xfrm>
          <a:off x="0" y="0"/>
          <a:ext cx="0" cy="0"/>
          <a:chOff x="0" y="0"/>
          <a:chExt cx="0" cy="0"/>
        </a:xfrm>
      </p:grpSpPr>
      <p:sp>
        <p:nvSpPr>
          <p:cNvPr id="420" name="Google Shape;420;p61"/>
          <p:cNvSpPr txBox="1"/>
          <p:nvPr>
            <p:ph type="title"/>
          </p:nvPr>
        </p:nvSpPr>
        <p:spPr>
          <a:xfrm>
            <a:off x="343634" y="12231"/>
            <a:ext cx="10970100" cy="940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739900"/>
              </a:buClr>
              <a:buSzPts val="3600"/>
              <a:buFont typeface="Corbel"/>
              <a:buNone/>
            </a:pPr>
            <a:r>
              <a:rPr lang="en-US"/>
              <a:t>Search the Collection</a:t>
            </a:r>
            <a:endParaRPr/>
          </a:p>
        </p:txBody>
      </p:sp>
      <p:sp>
        <p:nvSpPr>
          <p:cNvPr id="421" name="Google Shape;421;p61"/>
          <p:cNvSpPr txBox="1"/>
          <p:nvPr>
            <p:ph idx="2" type="body"/>
          </p:nvPr>
        </p:nvSpPr>
        <p:spPr>
          <a:xfrm>
            <a:off x="609454" y="1155234"/>
            <a:ext cx="6109200" cy="4971000"/>
          </a:xfrm>
          <a:prstGeom prst="rect">
            <a:avLst/>
          </a:prstGeom>
          <a:noFill/>
          <a:ln>
            <a:noFill/>
          </a:ln>
        </p:spPr>
        <p:txBody>
          <a:bodyPr anchorCtr="0" anchor="t" bIns="45700" lIns="91425" spcFirstLastPara="1" rIns="91425" wrap="square" tIns="45700">
            <a:noAutofit/>
          </a:bodyPr>
          <a:lstStyle/>
          <a:p>
            <a:pPr indent="-228589" lvl="0" marL="342882" rtl="0" algn="l">
              <a:spcBef>
                <a:spcPts val="0"/>
              </a:spcBef>
              <a:spcAft>
                <a:spcPts val="0"/>
              </a:spcAft>
              <a:buClr>
                <a:schemeClr val="accent1"/>
              </a:buClr>
              <a:buSzPts val="2391"/>
              <a:buChar char="•"/>
            </a:pPr>
            <a:r>
              <a:rPr lang="en-US">
                <a:latin typeface="Corbel"/>
                <a:ea typeface="Corbel"/>
                <a:cs typeface="Corbel"/>
                <a:sym typeface="Corbel"/>
              </a:rPr>
              <a:t>Resource Type</a:t>
            </a:r>
            <a:endParaRPr/>
          </a:p>
          <a:p>
            <a:pPr indent="0" lvl="0" marL="0" rtl="0" algn="l">
              <a:spcBef>
                <a:spcPts val="721"/>
              </a:spcBef>
              <a:spcAft>
                <a:spcPts val="0"/>
              </a:spcAft>
              <a:buClr>
                <a:schemeClr val="accent1"/>
              </a:buClr>
              <a:buSzPts val="450"/>
              <a:buNone/>
            </a:pPr>
            <a:r>
              <a:t/>
            </a:r>
            <a:endParaRPr sz="1800">
              <a:latin typeface="Corbel"/>
              <a:ea typeface="Corbel"/>
              <a:cs typeface="Corbel"/>
              <a:sym typeface="Corbel"/>
            </a:endParaRPr>
          </a:p>
          <a:p>
            <a:pPr indent="-228589" lvl="0" marL="342882" rtl="0" algn="l">
              <a:spcBef>
                <a:spcPts val="519"/>
              </a:spcBef>
              <a:spcAft>
                <a:spcPts val="0"/>
              </a:spcAft>
              <a:buClr>
                <a:schemeClr val="accent1"/>
              </a:buClr>
              <a:buSzPts val="2391"/>
              <a:buChar char="•"/>
            </a:pPr>
            <a:r>
              <a:rPr lang="en-US">
                <a:latin typeface="Corbel"/>
                <a:ea typeface="Corbel"/>
                <a:cs typeface="Corbel"/>
                <a:sym typeface="Corbel"/>
              </a:rPr>
              <a:t>Grade Level</a:t>
            </a:r>
            <a:endParaRPr/>
          </a:p>
          <a:p>
            <a:pPr indent="0" lvl="0" marL="0" rtl="0" algn="l">
              <a:spcBef>
                <a:spcPts val="519"/>
              </a:spcBef>
              <a:spcAft>
                <a:spcPts val="0"/>
              </a:spcAft>
              <a:buClr>
                <a:schemeClr val="dk1"/>
              </a:buClr>
              <a:buSzPts val="1800"/>
              <a:buNone/>
            </a:pPr>
            <a:r>
              <a:t/>
            </a:r>
            <a:endParaRPr sz="1800">
              <a:latin typeface="Corbel"/>
              <a:ea typeface="Corbel"/>
              <a:cs typeface="Corbel"/>
              <a:sym typeface="Corbel"/>
            </a:endParaRPr>
          </a:p>
          <a:p>
            <a:pPr indent="-228589" lvl="0" marL="342882" rtl="0" algn="l">
              <a:spcBef>
                <a:spcPts val="519"/>
              </a:spcBef>
              <a:spcAft>
                <a:spcPts val="0"/>
              </a:spcAft>
              <a:buClr>
                <a:schemeClr val="accent1"/>
              </a:buClr>
              <a:buSzPts val="2391"/>
              <a:buChar char="•"/>
            </a:pPr>
            <a:r>
              <a:rPr lang="en-US">
                <a:latin typeface="Corbel"/>
                <a:ea typeface="Corbel"/>
                <a:cs typeface="Corbel"/>
                <a:sym typeface="Corbel"/>
              </a:rPr>
              <a:t>Next Generation Science Standards (NGSS)</a:t>
            </a:r>
            <a:endParaRPr/>
          </a:p>
          <a:p>
            <a:pPr indent="0" lvl="0" marL="0" rtl="0" algn="l">
              <a:spcBef>
                <a:spcPts val="721"/>
              </a:spcBef>
              <a:spcAft>
                <a:spcPts val="0"/>
              </a:spcAft>
              <a:buClr>
                <a:schemeClr val="accent1"/>
              </a:buClr>
              <a:buSzPts val="450"/>
              <a:buNone/>
            </a:pPr>
            <a:r>
              <a:t/>
            </a:r>
            <a:endParaRPr sz="1800">
              <a:latin typeface="Corbel"/>
              <a:ea typeface="Corbel"/>
              <a:cs typeface="Corbel"/>
              <a:sym typeface="Corbel"/>
            </a:endParaRPr>
          </a:p>
          <a:p>
            <a:pPr indent="-228589" lvl="0" marL="342882" rtl="0" algn="l">
              <a:spcBef>
                <a:spcPts val="519"/>
              </a:spcBef>
              <a:spcAft>
                <a:spcPts val="0"/>
              </a:spcAft>
              <a:buClr>
                <a:schemeClr val="accent1"/>
              </a:buClr>
              <a:buSzPts val="2391"/>
              <a:buChar char="•"/>
            </a:pPr>
            <a:r>
              <a:rPr lang="en-US">
                <a:latin typeface="Corbel"/>
                <a:ea typeface="Corbel"/>
                <a:cs typeface="Corbel"/>
                <a:sym typeface="Corbel"/>
              </a:rPr>
              <a:t>Regional Focus / Dataset Use</a:t>
            </a:r>
            <a:endParaRPr/>
          </a:p>
          <a:p>
            <a:pPr indent="0" lvl="0" marL="0" rtl="0" algn="l">
              <a:spcBef>
                <a:spcPts val="519"/>
              </a:spcBef>
              <a:spcAft>
                <a:spcPts val="0"/>
              </a:spcAft>
              <a:buClr>
                <a:schemeClr val="dk1"/>
              </a:buClr>
              <a:buSzPts val="1800"/>
              <a:buNone/>
            </a:pPr>
            <a:r>
              <a:t/>
            </a:r>
            <a:endParaRPr sz="1800">
              <a:latin typeface="Corbel"/>
              <a:ea typeface="Corbel"/>
              <a:cs typeface="Corbel"/>
              <a:sym typeface="Corbel"/>
            </a:endParaRPr>
          </a:p>
          <a:p>
            <a:pPr indent="-228589" lvl="0" marL="342882" rtl="0" algn="l">
              <a:spcBef>
                <a:spcPts val="519"/>
              </a:spcBef>
              <a:spcAft>
                <a:spcPts val="0"/>
              </a:spcAft>
              <a:buClr>
                <a:schemeClr val="accent1"/>
              </a:buClr>
              <a:buSzPts val="2391"/>
              <a:buChar char="•"/>
            </a:pPr>
            <a:r>
              <a:rPr lang="en-US">
                <a:latin typeface="Corbel"/>
                <a:ea typeface="Corbel"/>
                <a:cs typeface="Corbel"/>
                <a:sym typeface="Corbel"/>
              </a:rPr>
              <a:t>Climate &amp; Energy Topics / Principles, etc.</a:t>
            </a:r>
            <a:endParaRPr/>
          </a:p>
          <a:p>
            <a:pPr indent="-190482" lvl="0" marL="342882" rtl="0" algn="l">
              <a:spcBef>
                <a:spcPts val="480"/>
              </a:spcBef>
              <a:spcAft>
                <a:spcPts val="0"/>
              </a:spcAft>
              <a:buClr>
                <a:schemeClr val="dk1"/>
              </a:buClr>
              <a:buSzPts val="2400"/>
              <a:buNone/>
            </a:pPr>
            <a:r>
              <a:t/>
            </a:r>
            <a:endParaRPr>
              <a:latin typeface="Corbel"/>
              <a:ea typeface="Corbel"/>
              <a:cs typeface="Corbel"/>
              <a:sym typeface="Corbel"/>
            </a:endParaRPr>
          </a:p>
        </p:txBody>
      </p:sp>
      <p:pic>
        <p:nvPicPr>
          <p:cNvPr id="422" name="Google Shape;422;p61"/>
          <p:cNvPicPr preferRelativeResize="0"/>
          <p:nvPr/>
        </p:nvPicPr>
        <p:blipFill rotWithShape="1">
          <a:blip r:embed="rId3">
            <a:alphaModFix/>
          </a:blip>
          <a:srcRect b="0" l="0" r="0" t="0"/>
          <a:stretch/>
        </p:blipFill>
        <p:spPr>
          <a:xfrm>
            <a:off x="8829557" y="1080"/>
            <a:ext cx="3157114" cy="6455479"/>
          </a:xfrm>
          <a:prstGeom prst="rect">
            <a:avLst/>
          </a:prstGeom>
          <a:noFill/>
          <a:ln>
            <a:noFill/>
          </a:ln>
        </p:spPr>
      </p:pic>
      <p:sp>
        <p:nvSpPr>
          <p:cNvPr id="423" name="Google Shape;423;p61"/>
          <p:cNvSpPr/>
          <p:nvPr/>
        </p:nvSpPr>
        <p:spPr>
          <a:xfrm>
            <a:off x="8056605" y="12235"/>
            <a:ext cx="3930000" cy="255300"/>
          </a:xfrm>
          <a:prstGeom prst="ellipse">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4" name="Google Shape;424;p61"/>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29" name="Shape 429"/>
        <p:cNvGrpSpPr/>
        <p:nvPr/>
      </p:nvGrpSpPr>
      <p:grpSpPr>
        <a:xfrm>
          <a:off x="0" y="0"/>
          <a:ext cx="0" cy="0"/>
          <a:chOff x="0" y="0"/>
          <a:chExt cx="0" cy="0"/>
        </a:xfrm>
      </p:grpSpPr>
      <p:pic>
        <p:nvPicPr>
          <p:cNvPr id="430" name="Google Shape;430;p62"/>
          <p:cNvPicPr preferRelativeResize="0"/>
          <p:nvPr/>
        </p:nvPicPr>
        <p:blipFill rotWithShape="1">
          <a:blip r:embed="rId3">
            <a:alphaModFix/>
          </a:blip>
          <a:srcRect b="0" l="0" r="0" t="0"/>
          <a:stretch/>
        </p:blipFill>
        <p:spPr>
          <a:xfrm>
            <a:off x="6439345" y="5934571"/>
            <a:ext cx="943920" cy="369703"/>
          </a:xfrm>
          <a:prstGeom prst="rect">
            <a:avLst/>
          </a:prstGeom>
          <a:noFill/>
          <a:ln>
            <a:noFill/>
          </a:ln>
        </p:spPr>
      </p:pic>
      <p:sp>
        <p:nvSpPr>
          <p:cNvPr id="431" name="Google Shape;431;p62"/>
          <p:cNvSpPr txBox="1"/>
          <p:nvPr>
            <p:ph type="title"/>
          </p:nvPr>
        </p:nvSpPr>
        <p:spPr>
          <a:xfrm>
            <a:off x="343634" y="93886"/>
            <a:ext cx="11845200" cy="940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739900"/>
              </a:buClr>
              <a:buSzPts val="3600"/>
              <a:buFont typeface="Corbel"/>
              <a:buNone/>
            </a:pPr>
            <a:r>
              <a:rPr lang="en-US"/>
              <a:t>CLEAN Portal </a:t>
            </a:r>
            <a:endParaRPr/>
          </a:p>
        </p:txBody>
      </p:sp>
      <p:pic>
        <p:nvPicPr>
          <p:cNvPr id="432" name="Google Shape;432;p62"/>
          <p:cNvPicPr preferRelativeResize="0"/>
          <p:nvPr/>
        </p:nvPicPr>
        <p:blipFill rotWithShape="1">
          <a:blip r:embed="rId4">
            <a:alphaModFix/>
          </a:blip>
          <a:srcRect b="0" l="0" r="0" t="0"/>
          <a:stretch/>
        </p:blipFill>
        <p:spPr>
          <a:xfrm>
            <a:off x="4109650" y="1113688"/>
            <a:ext cx="6706418" cy="4470941"/>
          </a:xfrm>
          <a:prstGeom prst="rect">
            <a:avLst/>
          </a:prstGeom>
          <a:noFill/>
          <a:ln cap="flat" cmpd="sng" w="9525">
            <a:solidFill>
              <a:schemeClr val="dk1"/>
            </a:solidFill>
            <a:prstDash val="solid"/>
            <a:round/>
            <a:headEnd len="sm" w="sm" type="none"/>
            <a:tailEnd len="sm" w="sm" type="none"/>
          </a:ln>
        </p:spPr>
      </p:pic>
      <p:cxnSp>
        <p:nvCxnSpPr>
          <p:cNvPr id="433" name="Google Shape;433;p62"/>
          <p:cNvCxnSpPr/>
          <p:nvPr/>
        </p:nvCxnSpPr>
        <p:spPr>
          <a:xfrm>
            <a:off x="3366843" y="2975104"/>
            <a:ext cx="2627100" cy="608100"/>
          </a:xfrm>
          <a:prstGeom prst="straightConnector1">
            <a:avLst/>
          </a:prstGeom>
          <a:noFill/>
          <a:ln cap="flat" cmpd="sng" w="25400">
            <a:solidFill>
              <a:schemeClr val="accent3"/>
            </a:solidFill>
            <a:prstDash val="solid"/>
            <a:round/>
            <a:headEnd len="sm" w="sm" type="none"/>
            <a:tailEnd len="med" w="med" type="stealth"/>
          </a:ln>
          <a:effectLst>
            <a:outerShdw blurRad="40000" rotWithShape="0" dir="5400000" dist="20000">
              <a:srgbClr val="000000">
                <a:alpha val="37650"/>
              </a:srgbClr>
            </a:outerShdw>
          </a:effectLst>
        </p:spPr>
      </p:cxnSp>
      <p:sp>
        <p:nvSpPr>
          <p:cNvPr id="434" name="Google Shape;434;p62"/>
          <p:cNvSpPr txBox="1"/>
          <p:nvPr/>
        </p:nvSpPr>
        <p:spPr>
          <a:xfrm>
            <a:off x="41792" y="1867095"/>
            <a:ext cx="5187000" cy="4074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Arial"/>
              <a:buNone/>
            </a:pPr>
            <a:r>
              <a:t/>
            </a:r>
            <a:endParaRPr sz="2400">
              <a:solidFill>
                <a:schemeClr val="accent3"/>
              </a:solidFill>
              <a:latin typeface="Calibri"/>
              <a:ea typeface="Calibri"/>
              <a:cs typeface="Calibri"/>
              <a:sym typeface="Calibri"/>
            </a:endParaRPr>
          </a:p>
          <a:p>
            <a:pPr indent="0" lvl="0" marL="0" marR="0" rtl="0" algn="l">
              <a:spcBef>
                <a:spcPts val="480"/>
              </a:spcBef>
              <a:spcAft>
                <a:spcPts val="0"/>
              </a:spcAft>
              <a:buClr>
                <a:schemeClr val="accent3"/>
              </a:buClr>
              <a:buSzPts val="2400"/>
              <a:buFont typeface="Arial"/>
              <a:buNone/>
            </a:pPr>
            <a:r>
              <a:rPr lang="en-US" sz="2400">
                <a:solidFill>
                  <a:schemeClr val="accent3"/>
                </a:solidFill>
                <a:latin typeface="Calibri"/>
                <a:ea typeface="Calibri"/>
                <a:cs typeface="Calibri"/>
                <a:sym typeface="Calibri"/>
              </a:rPr>
              <a:t>Guidance for Teaching Climate </a:t>
            </a:r>
            <a:endParaRPr sz="2400">
              <a:solidFill>
                <a:schemeClr val="accent3"/>
              </a:solidFill>
              <a:latin typeface="Calibri"/>
              <a:ea typeface="Calibri"/>
              <a:cs typeface="Calibri"/>
              <a:sym typeface="Calibri"/>
            </a:endParaRPr>
          </a:p>
          <a:p>
            <a:pPr indent="0" lvl="0" marL="0" marR="0" rtl="0" algn="l">
              <a:spcBef>
                <a:spcPts val="480"/>
              </a:spcBef>
              <a:spcAft>
                <a:spcPts val="0"/>
              </a:spcAft>
              <a:buClr>
                <a:schemeClr val="accent3"/>
              </a:buClr>
              <a:buSzPts val="2400"/>
              <a:buFont typeface="Arial"/>
              <a:buNone/>
            </a:pPr>
            <a:r>
              <a:rPr lang="en-US" sz="2400">
                <a:solidFill>
                  <a:schemeClr val="accent3"/>
                </a:solidFill>
                <a:latin typeface="Calibri"/>
                <a:ea typeface="Calibri"/>
                <a:cs typeface="Calibri"/>
                <a:sym typeface="Calibri"/>
              </a:rPr>
              <a:t>and Energy</a:t>
            </a:r>
            <a:endParaRPr sz="2400">
              <a:solidFill>
                <a:schemeClr val="accent3"/>
              </a:solidFill>
              <a:latin typeface="Calibri"/>
              <a:ea typeface="Calibri"/>
              <a:cs typeface="Calibri"/>
              <a:sym typeface="Calibri"/>
            </a:endParaRPr>
          </a:p>
          <a:p>
            <a:pPr indent="0" lvl="0" marL="0" marR="0" rtl="0" algn="l">
              <a:spcBef>
                <a:spcPts val="480"/>
              </a:spcBef>
              <a:spcAft>
                <a:spcPts val="0"/>
              </a:spcAft>
              <a:buClr>
                <a:schemeClr val="accent3"/>
              </a:buClr>
              <a:buSzPts val="2400"/>
              <a:buFont typeface="Arial"/>
              <a:buNone/>
            </a:pPr>
            <a:r>
              <a:t/>
            </a:r>
            <a:endParaRPr sz="2400">
              <a:solidFill>
                <a:schemeClr val="accent3"/>
              </a:solidFill>
              <a:latin typeface="Calibri"/>
              <a:ea typeface="Calibri"/>
              <a:cs typeface="Calibri"/>
              <a:sym typeface="Calibri"/>
            </a:endParaRPr>
          </a:p>
          <a:p>
            <a:pPr indent="0" lvl="0" marL="0" rtl="0" algn="l">
              <a:spcBef>
                <a:spcPts val="480"/>
              </a:spcBef>
              <a:spcAft>
                <a:spcPts val="0"/>
              </a:spcAft>
              <a:buClr>
                <a:schemeClr val="accent2"/>
              </a:buClr>
              <a:buSzPts val="2400"/>
              <a:buFont typeface="Arial"/>
              <a:buNone/>
            </a:pPr>
            <a:r>
              <a:rPr lang="en-US" sz="3600">
                <a:solidFill>
                  <a:schemeClr val="accent2"/>
                </a:solidFill>
                <a:latin typeface="Calibri"/>
                <a:ea typeface="Calibri"/>
                <a:cs typeface="Calibri"/>
                <a:sym typeface="Calibri"/>
              </a:rPr>
              <a:t>CLEAN Network</a:t>
            </a:r>
            <a:endParaRPr sz="2400">
              <a:solidFill>
                <a:schemeClr val="accent3"/>
              </a:solidFill>
              <a:latin typeface="Calibri"/>
              <a:ea typeface="Calibri"/>
              <a:cs typeface="Calibri"/>
              <a:sym typeface="Calibri"/>
            </a:endParaRPr>
          </a:p>
          <a:p>
            <a:pPr indent="-190482" lvl="0" marL="342882" marR="0" rtl="0" algn="l">
              <a:spcBef>
                <a:spcPts val="48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spcBef>
                <a:spcPts val="480"/>
              </a:spcBef>
              <a:spcAft>
                <a:spcPts val="0"/>
              </a:spcAft>
              <a:buClr>
                <a:schemeClr val="dk1"/>
              </a:buClr>
              <a:buSzPts val="2400"/>
              <a:buFont typeface="Arial"/>
              <a:buNone/>
            </a:pPr>
            <a:r>
              <a:t/>
            </a:r>
            <a:endParaRPr b="1" sz="2400">
              <a:solidFill>
                <a:schemeClr val="accent2"/>
              </a:solidFill>
              <a:latin typeface="Calibri"/>
              <a:ea typeface="Calibri"/>
              <a:cs typeface="Calibri"/>
              <a:sym typeface="Calibri"/>
            </a:endParaRPr>
          </a:p>
        </p:txBody>
      </p:sp>
      <p:sp>
        <p:nvSpPr>
          <p:cNvPr id="435" name="Google Shape;435;p62"/>
          <p:cNvSpPr txBox="1"/>
          <p:nvPr/>
        </p:nvSpPr>
        <p:spPr>
          <a:xfrm>
            <a:off x="7321861" y="5709473"/>
            <a:ext cx="53919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accent2"/>
                </a:solidFill>
                <a:latin typeface="Calibri"/>
                <a:ea typeface="Calibri"/>
                <a:cs typeface="Calibri"/>
                <a:sym typeface="Calibri"/>
              </a:rPr>
              <a:t>http://cleanet.org</a:t>
            </a:r>
            <a:endParaRPr b="1" sz="1800">
              <a:solidFill>
                <a:schemeClr val="accent2"/>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2"/>
                </a:solidFill>
                <a:latin typeface="Calibri"/>
                <a:ea typeface="Calibri"/>
                <a:cs typeface="Calibri"/>
                <a:sym typeface="Calibri"/>
              </a:rPr>
              <a:t>https://www.climate.gov/teaching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62"/>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cxnSp>
        <p:nvCxnSpPr>
          <p:cNvPr id="437" name="Google Shape;437;p62"/>
          <p:cNvCxnSpPr/>
          <p:nvPr/>
        </p:nvCxnSpPr>
        <p:spPr>
          <a:xfrm>
            <a:off x="3157325" y="3539150"/>
            <a:ext cx="2836500" cy="633900"/>
          </a:xfrm>
          <a:prstGeom prst="straightConnector1">
            <a:avLst/>
          </a:prstGeom>
          <a:noFill/>
          <a:ln cap="flat" cmpd="sng" w="25400">
            <a:solidFill>
              <a:srgbClr val="E36C09"/>
            </a:solidFill>
            <a:prstDash val="solid"/>
            <a:round/>
            <a:headEnd len="sm" w="sm" type="none"/>
            <a:tailEnd len="med" w="med" type="stealth"/>
          </a:ln>
          <a:effectLst>
            <a:outerShdw blurRad="40000" rotWithShape="0" dir="5400000" dist="20000">
              <a:srgbClr val="000000">
                <a:alpha val="37650"/>
              </a:srgb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pic>
        <p:nvPicPr>
          <p:cNvPr id="443" name="Google Shape;443;p63"/>
          <p:cNvPicPr preferRelativeResize="0"/>
          <p:nvPr/>
        </p:nvPicPr>
        <p:blipFill rotWithShape="1">
          <a:blip r:embed="rId3">
            <a:alphaModFix/>
          </a:blip>
          <a:srcRect b="6924" l="0" r="0" t="0"/>
          <a:stretch/>
        </p:blipFill>
        <p:spPr>
          <a:xfrm>
            <a:off x="208100" y="190500"/>
            <a:ext cx="9541350" cy="6160729"/>
          </a:xfrm>
          <a:prstGeom prst="rect">
            <a:avLst/>
          </a:prstGeom>
          <a:noFill/>
          <a:ln>
            <a:noFill/>
          </a:ln>
        </p:spPr>
      </p:pic>
      <p:pic>
        <p:nvPicPr>
          <p:cNvPr id="444" name="Google Shape;444;p63"/>
          <p:cNvPicPr preferRelativeResize="0"/>
          <p:nvPr/>
        </p:nvPicPr>
        <p:blipFill rotWithShape="1">
          <a:blip r:embed="rId4">
            <a:alphaModFix/>
          </a:blip>
          <a:srcRect b="0" l="0" r="0" t="0"/>
          <a:stretch/>
        </p:blipFill>
        <p:spPr>
          <a:xfrm>
            <a:off x="6621552" y="2466939"/>
            <a:ext cx="911612" cy="1180005"/>
          </a:xfrm>
          <a:prstGeom prst="rect">
            <a:avLst/>
          </a:prstGeom>
          <a:noFill/>
          <a:ln cap="flat" cmpd="sng" w="9525">
            <a:solidFill>
              <a:schemeClr val="accent1"/>
            </a:solidFill>
            <a:prstDash val="solid"/>
            <a:round/>
            <a:headEnd len="sm" w="sm" type="none"/>
            <a:tailEnd len="sm" w="sm" type="none"/>
          </a:ln>
        </p:spPr>
      </p:pic>
      <p:pic>
        <p:nvPicPr>
          <p:cNvPr id="445" name="Google Shape;445;p63"/>
          <p:cNvPicPr preferRelativeResize="0"/>
          <p:nvPr/>
        </p:nvPicPr>
        <p:blipFill rotWithShape="1">
          <a:blip r:embed="rId5">
            <a:alphaModFix/>
          </a:blip>
          <a:srcRect b="0" l="0" r="0" t="0"/>
          <a:stretch/>
        </p:blipFill>
        <p:spPr>
          <a:xfrm>
            <a:off x="8134080" y="2563590"/>
            <a:ext cx="1265798" cy="986725"/>
          </a:xfrm>
          <a:prstGeom prst="rect">
            <a:avLst/>
          </a:prstGeom>
          <a:noFill/>
          <a:ln cap="flat" cmpd="sng" w="9525">
            <a:solidFill>
              <a:schemeClr val="accent1"/>
            </a:solidFill>
            <a:prstDash val="solid"/>
            <a:round/>
            <a:headEnd len="sm" w="sm" type="none"/>
            <a:tailEnd len="sm" w="sm" type="none"/>
          </a:ln>
        </p:spPr>
      </p:pic>
      <p:sp>
        <p:nvSpPr>
          <p:cNvPr id="446" name="Google Shape;446;p63"/>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51" name="Shape 451"/>
        <p:cNvGrpSpPr/>
        <p:nvPr/>
      </p:nvGrpSpPr>
      <p:grpSpPr>
        <a:xfrm>
          <a:off x="0" y="0"/>
          <a:ext cx="0" cy="0"/>
          <a:chOff x="0" y="0"/>
          <a:chExt cx="0" cy="0"/>
        </a:xfrm>
      </p:grpSpPr>
      <p:pic>
        <p:nvPicPr>
          <p:cNvPr id="452" name="Google Shape;452;p64"/>
          <p:cNvPicPr preferRelativeResize="0"/>
          <p:nvPr/>
        </p:nvPicPr>
        <p:blipFill rotWithShape="1">
          <a:blip r:embed="rId3">
            <a:alphaModFix/>
          </a:blip>
          <a:srcRect b="0" l="0" r="0" t="0"/>
          <a:stretch/>
        </p:blipFill>
        <p:spPr>
          <a:xfrm>
            <a:off x="6439345" y="5934571"/>
            <a:ext cx="943920" cy="369703"/>
          </a:xfrm>
          <a:prstGeom prst="rect">
            <a:avLst/>
          </a:prstGeom>
          <a:noFill/>
          <a:ln>
            <a:noFill/>
          </a:ln>
        </p:spPr>
      </p:pic>
      <p:sp>
        <p:nvSpPr>
          <p:cNvPr id="453" name="Google Shape;453;p64"/>
          <p:cNvSpPr txBox="1"/>
          <p:nvPr>
            <p:ph type="title"/>
          </p:nvPr>
        </p:nvSpPr>
        <p:spPr>
          <a:xfrm>
            <a:off x="343634" y="93886"/>
            <a:ext cx="11845200" cy="940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739900"/>
              </a:buClr>
              <a:buSzPts val="3600"/>
              <a:buFont typeface="Corbel"/>
              <a:buNone/>
            </a:pPr>
            <a:r>
              <a:rPr lang="en-US"/>
              <a:t>CLEAN Portal </a:t>
            </a:r>
            <a:endParaRPr/>
          </a:p>
        </p:txBody>
      </p:sp>
      <p:pic>
        <p:nvPicPr>
          <p:cNvPr id="454" name="Google Shape;454;p64"/>
          <p:cNvPicPr preferRelativeResize="0"/>
          <p:nvPr/>
        </p:nvPicPr>
        <p:blipFill rotWithShape="1">
          <a:blip r:embed="rId4">
            <a:alphaModFix/>
          </a:blip>
          <a:srcRect b="0" l="0" r="0" t="0"/>
          <a:stretch/>
        </p:blipFill>
        <p:spPr>
          <a:xfrm>
            <a:off x="3843670" y="1113688"/>
            <a:ext cx="6706418" cy="4470941"/>
          </a:xfrm>
          <a:prstGeom prst="rect">
            <a:avLst/>
          </a:prstGeom>
          <a:noFill/>
          <a:ln cap="flat" cmpd="sng" w="9525">
            <a:solidFill>
              <a:schemeClr val="dk1"/>
            </a:solidFill>
            <a:prstDash val="solid"/>
            <a:round/>
            <a:headEnd len="sm" w="sm" type="none"/>
            <a:tailEnd len="sm" w="sm" type="none"/>
          </a:ln>
        </p:spPr>
      </p:pic>
      <p:cxnSp>
        <p:nvCxnSpPr>
          <p:cNvPr id="455" name="Google Shape;455;p64"/>
          <p:cNvCxnSpPr/>
          <p:nvPr/>
        </p:nvCxnSpPr>
        <p:spPr>
          <a:xfrm>
            <a:off x="3157325" y="3539150"/>
            <a:ext cx="2836500" cy="633900"/>
          </a:xfrm>
          <a:prstGeom prst="straightConnector1">
            <a:avLst/>
          </a:prstGeom>
          <a:noFill/>
          <a:ln cap="flat" cmpd="sng" w="25400">
            <a:solidFill>
              <a:srgbClr val="E36C09"/>
            </a:solidFill>
            <a:prstDash val="solid"/>
            <a:round/>
            <a:headEnd len="sm" w="sm" type="none"/>
            <a:tailEnd len="med" w="med" type="stealth"/>
          </a:ln>
          <a:effectLst>
            <a:outerShdw blurRad="40000" rotWithShape="0" dir="5400000" dist="20000">
              <a:srgbClr val="000000">
                <a:alpha val="37650"/>
              </a:srgbClr>
            </a:outerShdw>
          </a:effectLst>
        </p:spPr>
      </p:cxnSp>
      <p:sp>
        <p:nvSpPr>
          <p:cNvPr id="456" name="Google Shape;456;p64"/>
          <p:cNvSpPr txBox="1"/>
          <p:nvPr/>
        </p:nvSpPr>
        <p:spPr>
          <a:xfrm>
            <a:off x="41792" y="1867095"/>
            <a:ext cx="5187000" cy="4074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Arial"/>
              <a:buNone/>
            </a:pPr>
            <a:r>
              <a:t/>
            </a:r>
            <a:endParaRPr sz="2400">
              <a:solidFill>
                <a:schemeClr val="accent2"/>
              </a:solidFill>
              <a:latin typeface="Calibri"/>
              <a:ea typeface="Calibri"/>
              <a:cs typeface="Calibri"/>
              <a:sym typeface="Calibri"/>
            </a:endParaRPr>
          </a:p>
          <a:p>
            <a:pPr indent="0" lvl="0" marL="0" marR="0" rtl="0" algn="l">
              <a:spcBef>
                <a:spcPts val="480"/>
              </a:spcBef>
              <a:spcAft>
                <a:spcPts val="0"/>
              </a:spcAft>
              <a:buClr>
                <a:schemeClr val="dk1"/>
              </a:buClr>
              <a:buSzPts val="2400"/>
              <a:buFont typeface="Arial"/>
              <a:buNone/>
            </a:pPr>
            <a:r>
              <a:t/>
            </a:r>
            <a:endParaRPr sz="2400">
              <a:solidFill>
                <a:schemeClr val="accent2"/>
              </a:solidFill>
              <a:latin typeface="Calibri"/>
              <a:ea typeface="Calibri"/>
              <a:cs typeface="Calibri"/>
              <a:sym typeface="Calibri"/>
            </a:endParaRPr>
          </a:p>
          <a:p>
            <a:pPr indent="0" lvl="0" marL="0" marR="0" rtl="0" algn="l">
              <a:spcBef>
                <a:spcPts val="480"/>
              </a:spcBef>
              <a:spcAft>
                <a:spcPts val="0"/>
              </a:spcAft>
              <a:buClr>
                <a:schemeClr val="dk1"/>
              </a:buClr>
              <a:buSzPts val="2400"/>
              <a:buFont typeface="Arial"/>
              <a:buNone/>
            </a:pPr>
            <a:r>
              <a:t/>
            </a:r>
            <a:endParaRPr sz="2400">
              <a:solidFill>
                <a:schemeClr val="accent2"/>
              </a:solidFill>
              <a:latin typeface="Calibri"/>
              <a:ea typeface="Calibri"/>
              <a:cs typeface="Calibri"/>
              <a:sym typeface="Calibri"/>
            </a:endParaRPr>
          </a:p>
          <a:p>
            <a:pPr indent="0" lvl="0" marL="0" marR="0" rtl="0" algn="l">
              <a:spcBef>
                <a:spcPts val="480"/>
              </a:spcBef>
              <a:spcAft>
                <a:spcPts val="0"/>
              </a:spcAft>
              <a:buClr>
                <a:schemeClr val="accent2"/>
              </a:buClr>
              <a:buSzPts val="2400"/>
              <a:buFont typeface="Arial"/>
              <a:buNone/>
            </a:pPr>
            <a:r>
              <a:rPr lang="en-US" sz="3600">
                <a:solidFill>
                  <a:schemeClr val="accent2"/>
                </a:solidFill>
                <a:latin typeface="Calibri"/>
                <a:ea typeface="Calibri"/>
                <a:cs typeface="Calibri"/>
                <a:sym typeface="Calibri"/>
              </a:rPr>
              <a:t>CLEAN Network</a:t>
            </a:r>
            <a:endParaRPr sz="3600"/>
          </a:p>
          <a:p>
            <a:pPr indent="-190482" lvl="0" marL="342882" marR="0" rtl="0" algn="l">
              <a:spcBef>
                <a:spcPts val="48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spcBef>
                <a:spcPts val="480"/>
              </a:spcBef>
              <a:spcAft>
                <a:spcPts val="0"/>
              </a:spcAft>
              <a:buClr>
                <a:schemeClr val="dk1"/>
              </a:buClr>
              <a:buSzPts val="2400"/>
              <a:buFont typeface="Arial"/>
              <a:buNone/>
            </a:pPr>
            <a:r>
              <a:t/>
            </a:r>
            <a:endParaRPr b="1" sz="2400">
              <a:solidFill>
                <a:schemeClr val="accent2"/>
              </a:solidFill>
              <a:latin typeface="Calibri"/>
              <a:ea typeface="Calibri"/>
              <a:cs typeface="Calibri"/>
              <a:sym typeface="Calibri"/>
            </a:endParaRPr>
          </a:p>
        </p:txBody>
      </p:sp>
      <p:sp>
        <p:nvSpPr>
          <p:cNvPr id="457" name="Google Shape;457;p64"/>
          <p:cNvSpPr txBox="1"/>
          <p:nvPr/>
        </p:nvSpPr>
        <p:spPr>
          <a:xfrm>
            <a:off x="7321861" y="5709473"/>
            <a:ext cx="53919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accent2"/>
                </a:solidFill>
                <a:latin typeface="Calibri"/>
                <a:ea typeface="Calibri"/>
                <a:cs typeface="Calibri"/>
                <a:sym typeface="Calibri"/>
              </a:rPr>
              <a:t>http://cleanet.org</a:t>
            </a:r>
            <a:endParaRPr b="1" sz="1800">
              <a:solidFill>
                <a:schemeClr val="accent2"/>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2"/>
                </a:solidFill>
                <a:latin typeface="Calibri"/>
                <a:ea typeface="Calibri"/>
                <a:cs typeface="Calibri"/>
                <a:sym typeface="Calibri"/>
              </a:rPr>
              <a:t>https://www.climate.gov/teaching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64"/>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pic>
        <p:nvPicPr>
          <p:cNvPr id="463" name="Google Shape;463;p65"/>
          <p:cNvPicPr preferRelativeResize="0"/>
          <p:nvPr/>
        </p:nvPicPr>
        <p:blipFill rotWithShape="1">
          <a:blip r:embed="rId3">
            <a:alphaModFix/>
          </a:blip>
          <a:srcRect b="0" l="0" r="0" t="0"/>
          <a:stretch/>
        </p:blipFill>
        <p:spPr>
          <a:xfrm>
            <a:off x="0" y="33825"/>
            <a:ext cx="12085672" cy="6401551"/>
          </a:xfrm>
          <a:prstGeom prst="rect">
            <a:avLst/>
          </a:prstGeom>
          <a:noFill/>
          <a:ln>
            <a:noFill/>
          </a:ln>
        </p:spPr>
      </p:pic>
      <p:sp>
        <p:nvSpPr>
          <p:cNvPr id="464" name="Google Shape;464;p65"/>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66"/>
          <p:cNvSpPr txBox="1"/>
          <p:nvPr>
            <p:ph type="ctrTitle"/>
          </p:nvPr>
        </p:nvSpPr>
        <p:spPr>
          <a:xfrm>
            <a:off x="914171" y="2130425"/>
            <a:ext cx="103605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Tahoma"/>
                <a:ea typeface="Tahoma"/>
                <a:cs typeface="Tahoma"/>
                <a:sym typeface="Tahoma"/>
              </a:rPr>
              <a:t>Web Architecture</a:t>
            </a:r>
            <a:br>
              <a:rPr lang="en-US">
                <a:latin typeface="Tahoma"/>
                <a:ea typeface="Tahoma"/>
                <a:cs typeface="Tahoma"/>
                <a:sym typeface="Tahoma"/>
              </a:rPr>
            </a:br>
            <a:r>
              <a:rPr lang="en-US" sz="3200">
                <a:solidFill>
                  <a:srgbClr val="888888"/>
                </a:solidFill>
                <a:latin typeface="Tahoma"/>
                <a:ea typeface="Tahoma"/>
                <a:cs typeface="Tahoma"/>
                <a:sym typeface="Tahoma"/>
              </a:rPr>
              <a:t>Sean Fox</a:t>
            </a:r>
            <a:endParaRPr>
              <a:latin typeface="Tahoma"/>
              <a:ea typeface="Tahoma"/>
              <a:cs typeface="Tahoma"/>
              <a:sym typeface="Tahoma"/>
            </a:endParaRPr>
          </a:p>
        </p:txBody>
      </p:sp>
      <p:sp>
        <p:nvSpPr>
          <p:cNvPr id="471" name="Google Shape;471;p66"/>
          <p:cNvSpPr txBox="1"/>
          <p:nvPr>
            <p:ph idx="1" type="subTitle"/>
          </p:nvPr>
        </p:nvSpPr>
        <p:spPr>
          <a:xfrm>
            <a:off x="1828343" y="3886200"/>
            <a:ext cx="8532300" cy="17526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rPr lang="en-US">
                <a:latin typeface="Tahoma"/>
                <a:ea typeface="Tahoma"/>
                <a:cs typeface="Tahoma"/>
                <a:sym typeface="Tahoma"/>
              </a:rPr>
              <a:t>Making Earth Science Data and Tools Useful in Education</a:t>
            </a:r>
            <a:br>
              <a:rPr lang="en-US">
                <a:latin typeface="Tahoma"/>
                <a:ea typeface="Tahoma"/>
                <a:cs typeface="Tahoma"/>
                <a:sym typeface="Tahoma"/>
              </a:rPr>
            </a:br>
            <a:endParaRPr>
              <a:latin typeface="Tahoma"/>
              <a:ea typeface="Tahoma"/>
              <a:cs typeface="Tahoma"/>
              <a:sym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67"/>
          <p:cNvSpPr txBox="1"/>
          <p:nvPr/>
        </p:nvSpPr>
        <p:spPr>
          <a:xfrm>
            <a:off x="1349596" y="802325"/>
            <a:ext cx="9523800" cy="52152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SzPts val="3200"/>
              <a:buFont typeface="Tahoma"/>
              <a:buChar char="●"/>
            </a:pPr>
            <a:r>
              <a:rPr lang="en-US" sz="3200">
                <a:latin typeface="Tahoma"/>
                <a:ea typeface="Tahoma"/>
                <a:cs typeface="Tahoma"/>
                <a:sym typeface="Tahoma"/>
              </a:rPr>
              <a:t>What needs to happen for Earth Science data and tools to be of utility to educators and have an impact on education?</a:t>
            </a:r>
            <a:endParaRPr sz="3200">
              <a:latin typeface="Tahoma"/>
              <a:ea typeface="Tahoma"/>
              <a:cs typeface="Tahoma"/>
              <a:sym typeface="Tahoma"/>
            </a:endParaRPr>
          </a:p>
          <a:p>
            <a:pPr indent="0" lvl="0" marL="457200" rtl="0" algn="l">
              <a:spcBef>
                <a:spcPts val="0"/>
              </a:spcBef>
              <a:spcAft>
                <a:spcPts val="0"/>
              </a:spcAft>
              <a:buNone/>
            </a:pPr>
            <a:r>
              <a:t/>
            </a:r>
            <a:endParaRPr sz="3200">
              <a:latin typeface="Tahoma"/>
              <a:ea typeface="Tahoma"/>
              <a:cs typeface="Tahoma"/>
              <a:sym typeface="Tahoma"/>
            </a:endParaRPr>
          </a:p>
          <a:p>
            <a:pPr indent="-431800" lvl="0" marL="457200" rtl="0" algn="l">
              <a:spcBef>
                <a:spcPts val="0"/>
              </a:spcBef>
              <a:spcAft>
                <a:spcPts val="0"/>
              </a:spcAft>
              <a:buSzPts val="3200"/>
              <a:buFont typeface="Tahoma"/>
              <a:buChar char="●"/>
            </a:pPr>
            <a:r>
              <a:rPr lang="en-US" sz="3200">
                <a:latin typeface="Tahoma"/>
                <a:ea typeface="Tahoma"/>
                <a:cs typeface="Tahoma"/>
                <a:sym typeface="Tahoma"/>
              </a:rPr>
              <a:t>What implications does this have for ‘web architecture’?</a:t>
            </a:r>
            <a:endParaRPr sz="3200">
              <a:latin typeface="Tahoma"/>
              <a:ea typeface="Tahoma"/>
              <a:cs typeface="Tahoma"/>
              <a:sym typeface="Tahoma"/>
            </a:endParaRPr>
          </a:p>
          <a:p>
            <a:pPr indent="0" lvl="0" marL="0" rtl="0" algn="l">
              <a:spcBef>
                <a:spcPts val="0"/>
              </a:spcBef>
              <a:spcAft>
                <a:spcPts val="0"/>
              </a:spcAft>
              <a:buNone/>
            </a:pPr>
            <a:r>
              <a:t/>
            </a:r>
            <a:endParaRPr sz="3200">
              <a:latin typeface="Tahoma"/>
              <a:ea typeface="Tahoma"/>
              <a:cs typeface="Tahoma"/>
              <a:sym typeface="Tahoma"/>
            </a:endParaRPr>
          </a:p>
          <a:p>
            <a:pPr indent="-431800" lvl="0" marL="457200" rtl="0" algn="l">
              <a:spcBef>
                <a:spcPts val="0"/>
              </a:spcBef>
              <a:spcAft>
                <a:spcPts val="0"/>
              </a:spcAft>
              <a:buSzPts val="3200"/>
              <a:buFont typeface="Tahoma"/>
              <a:buChar char="●"/>
            </a:pPr>
            <a:r>
              <a:rPr lang="en-US" sz="3200">
                <a:latin typeface="Tahoma"/>
                <a:ea typeface="Tahoma"/>
                <a:cs typeface="Tahoma"/>
                <a:sym typeface="Tahoma"/>
              </a:rPr>
              <a:t>CLEAN as an example</a:t>
            </a:r>
            <a:endParaRPr sz="3200">
              <a:latin typeface="Tahoma"/>
              <a:ea typeface="Tahoma"/>
              <a:cs typeface="Tahoma"/>
              <a:sym typeface="Tahom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pic>
        <p:nvPicPr>
          <p:cNvPr id="483" name="Google Shape;483;p68"/>
          <p:cNvPicPr preferRelativeResize="0"/>
          <p:nvPr/>
        </p:nvPicPr>
        <p:blipFill>
          <a:blip r:embed="rId3">
            <a:alphaModFix/>
          </a:blip>
          <a:stretch>
            <a:fillRect/>
          </a:stretch>
        </p:blipFill>
        <p:spPr>
          <a:xfrm>
            <a:off x="9068398" y="160200"/>
            <a:ext cx="2111426" cy="2061474"/>
          </a:xfrm>
          <a:prstGeom prst="rect">
            <a:avLst/>
          </a:prstGeom>
          <a:noFill/>
          <a:ln>
            <a:noFill/>
          </a:ln>
        </p:spPr>
      </p:pic>
      <p:sp>
        <p:nvSpPr>
          <p:cNvPr id="484" name="Google Shape;484;p68"/>
          <p:cNvSpPr txBox="1"/>
          <p:nvPr/>
        </p:nvSpPr>
        <p:spPr>
          <a:xfrm>
            <a:off x="290961" y="88375"/>
            <a:ext cx="5976000" cy="8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solidFill>
                  <a:schemeClr val="dk1"/>
                </a:solidFill>
                <a:highlight>
                  <a:srgbClr val="FFFFFF"/>
                </a:highlight>
              </a:rPr>
              <a:t>EOS, Vol. 89, No. 32, 5 August 2008</a:t>
            </a:r>
            <a:endParaRPr b="1" sz="1700"/>
          </a:p>
        </p:txBody>
      </p:sp>
      <p:sp>
        <p:nvSpPr>
          <p:cNvPr id="485" name="Google Shape;485;p68"/>
          <p:cNvSpPr txBox="1"/>
          <p:nvPr/>
        </p:nvSpPr>
        <p:spPr>
          <a:xfrm>
            <a:off x="290961" y="350800"/>
            <a:ext cx="9941100" cy="58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latin typeface="Tahoma"/>
                <a:ea typeface="Tahoma"/>
                <a:cs typeface="Tahoma"/>
                <a:sym typeface="Tahoma"/>
              </a:rPr>
              <a:t>From the Data Access Working Group</a:t>
            </a:r>
            <a:endParaRPr sz="1500">
              <a:latin typeface="Tahoma"/>
              <a:ea typeface="Tahoma"/>
              <a:cs typeface="Tahoma"/>
              <a:sym typeface="Tahoma"/>
            </a:endParaRPr>
          </a:p>
          <a:p>
            <a:pPr indent="0" lvl="0" marL="0" rtl="0" algn="l">
              <a:spcBef>
                <a:spcPts val="0"/>
              </a:spcBef>
              <a:spcAft>
                <a:spcPts val="0"/>
              </a:spcAft>
              <a:buNone/>
            </a:pPr>
            <a:r>
              <a:t/>
            </a:r>
            <a:endParaRPr sz="1500">
              <a:latin typeface="Tahoma"/>
              <a:ea typeface="Tahoma"/>
              <a:cs typeface="Tahoma"/>
              <a:sym typeface="Tahoma"/>
            </a:endParaRPr>
          </a:p>
          <a:p>
            <a:pPr indent="-323850" lvl="0" marL="457200" rtl="0" algn="l">
              <a:spcBef>
                <a:spcPts val="0"/>
              </a:spcBef>
              <a:spcAft>
                <a:spcPts val="0"/>
              </a:spcAft>
              <a:buClr>
                <a:schemeClr val="dk1"/>
              </a:buClr>
              <a:buSzPts val="1500"/>
              <a:buFont typeface="Tahoma"/>
              <a:buChar char="●"/>
            </a:pPr>
            <a:r>
              <a:rPr b="1" lang="en-US" sz="1500">
                <a:solidFill>
                  <a:schemeClr val="dk1"/>
                </a:solidFill>
                <a:latin typeface="Tahoma"/>
                <a:ea typeface="Tahoma"/>
                <a:cs typeface="Tahoma"/>
                <a:sym typeface="Tahoma"/>
              </a:rPr>
              <a:t> Curriculum developers can find and use appropriate data easily.</a:t>
            </a:r>
            <a:endParaRPr b="1"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The level of knowledge for use is clear.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Information is provided on the relevance of data to societal, educational, </a:t>
            </a:r>
            <a:br>
              <a:rPr lang="en-US" sz="1500">
                <a:solidFill>
                  <a:schemeClr val="dk1"/>
                </a:solidFill>
                <a:latin typeface="Tahoma"/>
                <a:ea typeface="Tahoma"/>
                <a:cs typeface="Tahoma"/>
                <a:sym typeface="Tahoma"/>
              </a:rPr>
            </a:br>
            <a:r>
              <a:rPr lang="en-US" sz="1500">
                <a:solidFill>
                  <a:schemeClr val="dk1"/>
                </a:solidFill>
                <a:latin typeface="Tahoma"/>
                <a:ea typeface="Tahoma"/>
                <a:cs typeface="Tahoma"/>
                <a:sym typeface="Tahoma"/>
              </a:rPr>
              <a:t>or scientific problems.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The data site points to examples of educational use of data.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Data are archived for reliable, long-term access.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The interface to, and the organization of, the data is user-friendly.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Descriptive information (e.g., metadata) is audience-appropriate. </a:t>
            </a:r>
            <a:endParaRPr sz="1500">
              <a:solidFill>
                <a:schemeClr val="dk1"/>
              </a:solidFill>
              <a:latin typeface="Tahoma"/>
              <a:ea typeface="Tahoma"/>
              <a:cs typeface="Tahoma"/>
              <a:sym typeface="Tahoma"/>
            </a:endParaRPr>
          </a:p>
          <a:p>
            <a:pPr indent="-323850" lvl="0" marL="457200" rtl="0" algn="l">
              <a:spcBef>
                <a:spcPts val="0"/>
              </a:spcBef>
              <a:spcAft>
                <a:spcPts val="0"/>
              </a:spcAft>
              <a:buClr>
                <a:schemeClr val="dk1"/>
              </a:buClr>
              <a:buSzPts val="1500"/>
              <a:buFont typeface="Tahoma"/>
              <a:buChar char="●"/>
            </a:pPr>
            <a:r>
              <a:rPr b="1" lang="en-US" sz="1500">
                <a:solidFill>
                  <a:schemeClr val="dk1"/>
                </a:solidFill>
                <a:latin typeface="Tahoma"/>
                <a:ea typeface="Tahoma"/>
                <a:cs typeface="Tahoma"/>
                <a:sym typeface="Tahoma"/>
              </a:rPr>
              <a:t>Curriculum developers can ascertain data quality and its impact on their conclusions. </a:t>
            </a:r>
            <a:endParaRPr b="1"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Information is provided about overall data collection, quality, reduction, and limitations. Data sites include sources of error and limitations of the collection process as well as inaccuracies and uncertainties from models and from particular choices of representations.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Information about the accuracy of individual data sets, points, and analyses is provided. </a:t>
            </a:r>
            <a:endParaRPr sz="1500">
              <a:solidFill>
                <a:schemeClr val="dk1"/>
              </a:solidFill>
              <a:latin typeface="Tahoma"/>
              <a:ea typeface="Tahoma"/>
              <a:cs typeface="Tahoma"/>
              <a:sym typeface="Tahoma"/>
            </a:endParaRPr>
          </a:p>
          <a:p>
            <a:pPr indent="-323850" lvl="0" marL="457200" rtl="0" algn="l">
              <a:spcBef>
                <a:spcPts val="0"/>
              </a:spcBef>
              <a:spcAft>
                <a:spcPts val="0"/>
              </a:spcAft>
              <a:buClr>
                <a:schemeClr val="dk1"/>
              </a:buClr>
              <a:buSzPts val="1500"/>
              <a:buFont typeface="Tahoma"/>
              <a:buChar char="●"/>
            </a:pPr>
            <a:r>
              <a:rPr b="1" lang="en-US" sz="1500">
                <a:solidFill>
                  <a:schemeClr val="dk1"/>
                </a:solidFill>
                <a:latin typeface="Tahoma"/>
                <a:ea typeface="Tahoma"/>
                <a:cs typeface="Tahoma"/>
                <a:sym typeface="Tahoma"/>
              </a:rPr>
              <a:t>Data are provided in ways that facilitate their manipulation through a variety of tools, including: </a:t>
            </a:r>
            <a:endParaRPr b="1"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Providing the data in common formats that are accessible via desktop tools (spreadsheets, geographic information systems, image analysis programs);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Providing tools that are integrated into, or downloadable from, the site; and</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Exposing the data via protocols to make them accessible through third-party tools. These tools should be easily acquired, easy to use, and reliable. </a:t>
            </a:r>
            <a:endParaRPr sz="1500">
              <a:solidFill>
                <a:schemeClr val="dk1"/>
              </a:solidFill>
              <a:latin typeface="Tahoma"/>
              <a:ea typeface="Tahoma"/>
              <a:cs typeface="Tahoma"/>
              <a:sym typeface="Tahoma"/>
            </a:endParaRPr>
          </a:p>
          <a:p>
            <a:pPr indent="-323850" lvl="0" marL="457200" rtl="0" algn="l">
              <a:spcBef>
                <a:spcPts val="0"/>
              </a:spcBef>
              <a:spcAft>
                <a:spcPts val="0"/>
              </a:spcAft>
              <a:buClr>
                <a:schemeClr val="dk1"/>
              </a:buClr>
              <a:buSzPts val="1500"/>
              <a:buChar char="●"/>
            </a:pPr>
            <a:r>
              <a:rPr b="1" lang="en-US" sz="1500">
                <a:solidFill>
                  <a:schemeClr val="dk1"/>
                </a:solidFill>
                <a:latin typeface="Tahoma"/>
                <a:ea typeface="Tahoma"/>
                <a:cs typeface="Tahoma"/>
                <a:sym typeface="Tahoma"/>
              </a:rPr>
              <a:t>The data site supports, through these tools, data manipulation to answer questions by:</a:t>
            </a:r>
            <a:r>
              <a:rPr lang="en-US" sz="1500">
                <a:solidFill>
                  <a:schemeClr val="dk1"/>
                </a:solidFill>
                <a:latin typeface="Tahoma"/>
                <a:ea typeface="Tahoma"/>
                <a:cs typeface="Tahoma"/>
                <a:sym typeface="Tahoma"/>
              </a:rPr>
              <a:t>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Using data contained within the site or combined with data from other sites;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Generating appropriate visualizations; and </a:t>
            </a:r>
            <a:endParaRPr sz="1500">
              <a:solidFill>
                <a:schemeClr val="dk1"/>
              </a:solidFill>
              <a:latin typeface="Tahoma"/>
              <a:ea typeface="Tahoma"/>
              <a:cs typeface="Tahoma"/>
              <a:sym typeface="Tahoma"/>
            </a:endParaRPr>
          </a:p>
          <a:p>
            <a:pPr indent="-323850" lvl="1" marL="914400" rtl="0" algn="l">
              <a:spcBef>
                <a:spcPts val="0"/>
              </a:spcBef>
              <a:spcAft>
                <a:spcPts val="0"/>
              </a:spcAft>
              <a:buClr>
                <a:schemeClr val="dk1"/>
              </a:buClr>
              <a:buSzPts val="1500"/>
              <a:buFont typeface="Tahoma"/>
              <a:buChar char="○"/>
            </a:pPr>
            <a:r>
              <a:rPr lang="en-US" sz="1500">
                <a:solidFill>
                  <a:schemeClr val="dk1"/>
                </a:solidFill>
                <a:latin typeface="Tahoma"/>
                <a:ea typeface="Tahoma"/>
                <a:cs typeface="Tahoma"/>
                <a:sym typeface="Tahoma"/>
              </a:rPr>
              <a:t>Comparing students’ own data to the data on the site. </a:t>
            </a:r>
            <a:endParaRPr sz="1500">
              <a:latin typeface="Tahoma"/>
              <a:ea typeface="Tahoma"/>
              <a:cs typeface="Tahoma"/>
              <a:sym typeface="Tahoma"/>
            </a:endParaRPr>
          </a:p>
        </p:txBody>
      </p:sp>
      <p:sp>
        <p:nvSpPr>
          <p:cNvPr id="486" name="Google Shape;486;p68"/>
          <p:cNvSpPr txBox="1"/>
          <p:nvPr/>
        </p:nvSpPr>
        <p:spPr>
          <a:xfrm>
            <a:off x="7027475" y="6141775"/>
            <a:ext cx="4302600" cy="4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Tahoma"/>
                <a:ea typeface="Tahoma"/>
                <a:cs typeface="Tahoma"/>
                <a:sym typeface="Tahoma"/>
              </a:rPr>
              <a:t>see also </a:t>
            </a:r>
            <a:r>
              <a:rPr lang="en-US" sz="1800" u="sng">
                <a:solidFill>
                  <a:srgbClr val="777777"/>
                </a:solidFill>
                <a:highlight>
                  <a:srgbClr val="FFFFFF"/>
                </a:highlight>
                <a:latin typeface="Tahoma"/>
                <a:ea typeface="Tahoma"/>
                <a:cs typeface="Tahoma"/>
                <a:sym typeface="Tahoma"/>
                <a:hlinkClick r:id="rId4"/>
              </a:rPr>
              <a:t>https://serc.carleton.edu/17321</a:t>
            </a:r>
            <a:r>
              <a:rPr lang="en-US" sz="1800">
                <a:solidFill>
                  <a:srgbClr val="CCCCCC"/>
                </a:solidFill>
                <a:highlight>
                  <a:srgbClr val="FFFFFF"/>
                </a:highlight>
                <a:latin typeface="Tahoma"/>
                <a:ea typeface="Tahoma"/>
                <a:cs typeface="Tahoma"/>
                <a:sym typeface="Tahoma"/>
              </a:rPr>
              <a:t> </a:t>
            </a:r>
            <a:endParaRPr sz="1800">
              <a:latin typeface="Tahoma"/>
              <a:ea typeface="Tahoma"/>
              <a:cs typeface="Tahoma"/>
              <a:sym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pic>
        <p:nvPicPr>
          <p:cNvPr id="492" name="Google Shape;492;p69"/>
          <p:cNvPicPr preferRelativeResize="0"/>
          <p:nvPr/>
        </p:nvPicPr>
        <p:blipFill>
          <a:blip r:embed="rId3">
            <a:alphaModFix/>
          </a:blip>
          <a:stretch>
            <a:fillRect/>
          </a:stretch>
        </p:blipFill>
        <p:spPr>
          <a:xfrm>
            <a:off x="8655934" y="129000"/>
            <a:ext cx="2475925" cy="2284574"/>
          </a:xfrm>
          <a:prstGeom prst="rect">
            <a:avLst/>
          </a:prstGeom>
          <a:noFill/>
          <a:ln>
            <a:noFill/>
          </a:ln>
          <a:effectLst>
            <a:outerShdw blurRad="57150" rotWithShape="0" algn="bl" dir="5400000" dist="19050">
              <a:srgbClr val="000000">
                <a:alpha val="50000"/>
              </a:srgbClr>
            </a:outerShdw>
          </a:effectLst>
        </p:spPr>
      </p:pic>
      <p:sp>
        <p:nvSpPr>
          <p:cNvPr id="493" name="Google Shape;493;p69"/>
          <p:cNvSpPr txBox="1"/>
          <p:nvPr/>
        </p:nvSpPr>
        <p:spPr>
          <a:xfrm>
            <a:off x="8495991" y="2600550"/>
            <a:ext cx="3620400" cy="11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u="sng">
                <a:solidFill>
                  <a:schemeClr val="hlink"/>
                </a:solidFill>
                <a:highlight>
                  <a:srgbClr val="FFFFFF"/>
                </a:highlight>
                <a:latin typeface="Verdana"/>
                <a:ea typeface="Verdana"/>
                <a:cs typeface="Verdana"/>
                <a:sym typeface="Verdana"/>
                <a:hlinkClick r:id="rId4"/>
              </a:rPr>
              <a:t>http://nagt.org/69379 </a:t>
            </a:r>
            <a:endParaRPr sz="1600"/>
          </a:p>
        </p:txBody>
      </p:sp>
      <p:sp>
        <p:nvSpPr>
          <p:cNvPr id="494" name="Google Shape;494;p69"/>
          <p:cNvSpPr txBox="1"/>
          <p:nvPr/>
        </p:nvSpPr>
        <p:spPr>
          <a:xfrm>
            <a:off x="265600" y="388000"/>
            <a:ext cx="8390100" cy="6144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2400"/>
              </a:spcBef>
              <a:spcAft>
                <a:spcPts val="0"/>
              </a:spcAft>
              <a:buNone/>
            </a:pPr>
            <a:r>
              <a:rPr lang="en-US" sz="1600"/>
              <a:t>The 2013 EarthCube Education End-User Workshop produced a 12 page report including specific recommendations for “ EarthCube technology/cyberinfrastructure”.    Some interesting excerpts:</a:t>
            </a:r>
            <a:endParaRPr sz="1600"/>
          </a:p>
          <a:p>
            <a:pPr indent="0" lvl="0" marL="0" rtl="0" algn="l">
              <a:lnSpc>
                <a:spcPct val="120000"/>
              </a:lnSpc>
              <a:spcBef>
                <a:spcPts val="2400"/>
              </a:spcBef>
              <a:spcAft>
                <a:spcPts val="0"/>
              </a:spcAft>
              <a:buNone/>
            </a:pPr>
            <a:r>
              <a:rPr lang="en-US" sz="1600"/>
              <a:t>“In general, participants did not favor a dedicated education portal for undergraduate users, feeling that working in such an environment does not build adult competencies and that such secondary portals tend to be less well maintained than those used by professionals. Rather, most of the participants would favor a novice view of EarthCube’s interface, in which less commonly-used options and tools would be hidden until the learner developed a need for them.”</a:t>
            </a:r>
            <a:endParaRPr sz="1600"/>
          </a:p>
          <a:p>
            <a:pPr indent="0" lvl="0" marL="0" rtl="0" algn="l">
              <a:lnSpc>
                <a:spcPct val="120000"/>
              </a:lnSpc>
              <a:spcBef>
                <a:spcPts val="2400"/>
              </a:spcBef>
              <a:spcAft>
                <a:spcPts val="0"/>
              </a:spcAft>
              <a:buClr>
                <a:schemeClr val="dk1"/>
              </a:buClr>
              <a:buSzPts val="1100"/>
              <a:buFont typeface="Arial"/>
              <a:buNone/>
            </a:pPr>
            <a:r>
              <a:rPr lang="en-US" sz="1600"/>
              <a:t>“Participants want learners to be able to combine and compare historical/archival data about a phenomenon with forecasts/predictions about the future. Tools could include data visualizations that put both on the same display, and analytical tools to quantify the similarities and differences. “</a:t>
            </a:r>
            <a:endParaRPr sz="1600">
              <a:solidFill>
                <a:srgbClr val="52416D"/>
              </a:solidFill>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52"/>
          <p:cNvSpPr txBox="1"/>
          <p:nvPr>
            <p:ph idx="1" type="body"/>
          </p:nvPr>
        </p:nvSpPr>
        <p:spPr>
          <a:xfrm>
            <a:off x="282463" y="1229125"/>
            <a:ext cx="11754300" cy="5628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3200"/>
              <a:buFont typeface="Arial"/>
              <a:buNone/>
            </a:pPr>
            <a:r>
              <a:rPr b="0" i="0" lang="en-US" sz="1800" u="none" cap="none" strike="noStrike">
                <a:solidFill>
                  <a:schemeClr val="dk1"/>
                </a:solidFill>
                <a:latin typeface="Tahoma"/>
                <a:ea typeface="Tahoma"/>
                <a:cs typeface="Tahoma"/>
                <a:sym typeface="Tahoma"/>
              </a:rPr>
              <a:t>Series is available on the</a:t>
            </a:r>
            <a:r>
              <a:rPr lang="en-US" sz="1800"/>
              <a:t> </a:t>
            </a:r>
            <a:r>
              <a:rPr lang="en-US" sz="1800" u="sng">
                <a:solidFill>
                  <a:schemeClr val="hlink"/>
                </a:solidFill>
                <a:hlinkClick r:id="rId3"/>
              </a:rPr>
              <a:t>ESIP YouTube Channel</a:t>
            </a:r>
            <a:r>
              <a:rPr lang="en-US" sz="1800">
                <a:solidFill>
                  <a:srgbClr val="454545"/>
                </a:solidFill>
              </a:rPr>
              <a:t> and </a:t>
            </a:r>
            <a:r>
              <a:rPr lang="en-US" sz="1800" u="sng">
                <a:solidFill>
                  <a:schemeClr val="hlink"/>
                </a:solidFill>
                <a:hlinkClick r:id="rId4"/>
              </a:rPr>
              <a:t>Figshare</a:t>
            </a:r>
            <a:endParaRPr sz="1800">
              <a:solidFill>
                <a:srgbClr val="454545"/>
              </a:solidFill>
            </a:endParaRPr>
          </a:p>
          <a:p>
            <a:pPr indent="0" lvl="0" marL="0" rtl="0" algn="l">
              <a:lnSpc>
                <a:spcPct val="115000"/>
              </a:lnSpc>
              <a:spcBef>
                <a:spcPts val="0"/>
              </a:spcBef>
              <a:spcAft>
                <a:spcPts val="0"/>
              </a:spcAft>
              <a:buClr>
                <a:schemeClr val="dk1"/>
              </a:buClr>
              <a:buSzPts val="3200"/>
              <a:buFont typeface="Arial"/>
              <a:buNone/>
            </a:pPr>
            <a:r>
              <a:t/>
            </a:r>
            <a:endParaRPr b="1" sz="600">
              <a:solidFill>
                <a:srgbClr val="454545"/>
              </a:solidFill>
            </a:endParaRPr>
          </a:p>
          <a:p>
            <a:pPr indent="-1828800" lvl="0" marL="1828800" rtl="0" algn="l">
              <a:lnSpc>
                <a:spcPct val="115000"/>
              </a:lnSpc>
              <a:spcBef>
                <a:spcPts val="0"/>
              </a:spcBef>
              <a:spcAft>
                <a:spcPts val="0"/>
              </a:spcAft>
              <a:buClr>
                <a:schemeClr val="dk1"/>
              </a:buClr>
              <a:buSzPts val="3200"/>
              <a:buFont typeface="Arial"/>
              <a:buNone/>
            </a:pPr>
            <a:r>
              <a:rPr b="1" lang="en-US" sz="1800">
                <a:solidFill>
                  <a:srgbClr val="454545"/>
                </a:solidFill>
              </a:rPr>
              <a:t>Jun. 5</a:t>
            </a:r>
            <a:endParaRPr/>
          </a:p>
          <a:p>
            <a:pPr indent="-7937" lvl="0" marL="415925" rtl="0" algn="l">
              <a:lnSpc>
                <a:spcPct val="115000"/>
              </a:lnSpc>
              <a:spcBef>
                <a:spcPts val="0"/>
              </a:spcBef>
              <a:spcAft>
                <a:spcPts val="0"/>
              </a:spcAft>
              <a:buClr>
                <a:schemeClr val="dk1"/>
              </a:buClr>
              <a:buSzPts val="3200"/>
              <a:buFont typeface="Arial"/>
              <a:buNone/>
            </a:pPr>
            <a:r>
              <a:rPr lang="en-US" sz="1800" u="sng">
                <a:solidFill>
                  <a:schemeClr val="hlink"/>
                </a:solidFill>
                <a:hlinkClick r:id="rId5"/>
              </a:rPr>
              <a:t>Does it Matter? The Socioeconomic Value of Earth Science Data, Information and Applications</a:t>
            </a:r>
            <a:endParaRPr sz="1800">
              <a:solidFill>
                <a:srgbClr val="454545"/>
              </a:solidFill>
            </a:endParaRPr>
          </a:p>
          <a:p>
            <a:pPr indent="-7937" lvl="0" marL="55562" rtl="0" algn="l">
              <a:lnSpc>
                <a:spcPct val="115000"/>
              </a:lnSpc>
              <a:spcBef>
                <a:spcPts val="0"/>
              </a:spcBef>
              <a:spcAft>
                <a:spcPts val="0"/>
              </a:spcAft>
              <a:buClr>
                <a:schemeClr val="dk1"/>
              </a:buClr>
              <a:buSzPts val="3200"/>
              <a:buFont typeface="Arial"/>
              <a:buNone/>
            </a:pPr>
            <a:r>
              <a:rPr b="1" lang="en-US" sz="1800">
                <a:solidFill>
                  <a:srgbClr val="454545"/>
                </a:solidFill>
              </a:rPr>
              <a:t>Aug 7</a:t>
            </a:r>
            <a:endParaRPr/>
          </a:p>
          <a:p>
            <a:pPr indent="-7937" lvl="0" marL="463550" rtl="0" algn="l">
              <a:lnSpc>
                <a:spcPct val="115000"/>
              </a:lnSpc>
              <a:spcBef>
                <a:spcPts val="0"/>
              </a:spcBef>
              <a:spcAft>
                <a:spcPts val="0"/>
              </a:spcAft>
              <a:buClr>
                <a:schemeClr val="dk1"/>
              </a:buClr>
              <a:buSzPts val="3200"/>
              <a:buFont typeface="Arial"/>
              <a:buNone/>
            </a:pPr>
            <a:r>
              <a:rPr lang="en-US" sz="1800" u="sng">
                <a:solidFill>
                  <a:schemeClr val="hlink"/>
                </a:solidFill>
                <a:hlinkClick r:id="rId6"/>
              </a:rPr>
              <a:t>The Information Pathway for Earth Science Data: Moving Between Supplier and User </a:t>
            </a:r>
            <a:endParaRPr sz="1800">
              <a:solidFill>
                <a:srgbClr val="454545"/>
              </a:solidFill>
            </a:endParaRPr>
          </a:p>
          <a:p>
            <a:pPr indent="-1828800" lvl="0" marL="1828800" rtl="0" algn="l">
              <a:lnSpc>
                <a:spcPct val="115000"/>
              </a:lnSpc>
              <a:spcBef>
                <a:spcPts val="0"/>
              </a:spcBef>
              <a:spcAft>
                <a:spcPts val="0"/>
              </a:spcAft>
              <a:buClr>
                <a:schemeClr val="dk1"/>
              </a:buClr>
              <a:buSzPts val="3200"/>
              <a:buFont typeface="Arial"/>
              <a:buNone/>
            </a:pPr>
            <a:r>
              <a:rPr b="1" lang="en-US" sz="1800">
                <a:solidFill>
                  <a:srgbClr val="454545"/>
                </a:solidFill>
              </a:rPr>
              <a:t>Sep. 4 </a:t>
            </a:r>
            <a:r>
              <a:rPr lang="en-US" sz="1800">
                <a:solidFill>
                  <a:srgbClr val="454545"/>
                </a:solidFill>
              </a:rPr>
              <a:t>	</a:t>
            </a:r>
            <a:endParaRPr/>
          </a:p>
          <a:p>
            <a:pPr indent="-1420812" lvl="0" marL="1828800" rtl="0" algn="l">
              <a:lnSpc>
                <a:spcPct val="115000"/>
              </a:lnSpc>
              <a:spcBef>
                <a:spcPts val="0"/>
              </a:spcBef>
              <a:spcAft>
                <a:spcPts val="0"/>
              </a:spcAft>
              <a:buClr>
                <a:schemeClr val="dk1"/>
              </a:buClr>
              <a:buSzPts val="3200"/>
              <a:buFont typeface="Arial"/>
              <a:buNone/>
            </a:pPr>
            <a:r>
              <a:rPr lang="en-US" sz="1800" u="sng">
                <a:solidFill>
                  <a:schemeClr val="hlink"/>
                </a:solidFill>
                <a:hlinkClick r:id="rId7"/>
              </a:rPr>
              <a:t>Measuring and assessing socioeconomic value</a:t>
            </a:r>
            <a:endParaRPr sz="1800">
              <a:solidFill>
                <a:srgbClr val="454545"/>
              </a:solidFill>
            </a:endParaRPr>
          </a:p>
          <a:p>
            <a:pPr indent="-1828800" lvl="0" marL="1828800" marR="0" rtl="0" algn="l">
              <a:lnSpc>
                <a:spcPct val="115000"/>
              </a:lnSpc>
              <a:spcBef>
                <a:spcPts val="0"/>
              </a:spcBef>
              <a:spcAft>
                <a:spcPts val="0"/>
              </a:spcAft>
              <a:buClr>
                <a:schemeClr val="dk1"/>
              </a:buClr>
              <a:buSzPts val="3200"/>
              <a:buFont typeface="Arial"/>
              <a:buNone/>
            </a:pPr>
            <a:r>
              <a:rPr b="1" i="0" lang="en-US" sz="1800" u="none" cap="none" strike="noStrike">
                <a:solidFill>
                  <a:srgbClr val="454545"/>
                </a:solidFill>
                <a:latin typeface="Tahoma"/>
                <a:ea typeface="Tahoma"/>
                <a:cs typeface="Tahoma"/>
                <a:sym typeface="Tahoma"/>
              </a:rPr>
              <a:t>Oct. 2 </a:t>
            </a:r>
            <a:r>
              <a:rPr b="0" i="0" lang="en-US" sz="1800" u="none" cap="none" strike="noStrike">
                <a:solidFill>
                  <a:srgbClr val="454545"/>
                </a:solidFill>
                <a:latin typeface="Tahoma"/>
                <a:ea typeface="Tahoma"/>
                <a:cs typeface="Tahoma"/>
                <a:sym typeface="Tahoma"/>
              </a:rPr>
              <a:t>	</a:t>
            </a:r>
            <a:endParaRPr/>
          </a:p>
          <a:p>
            <a:pPr indent="-7937" lvl="0" marL="415925" marR="0" rtl="0" algn="l">
              <a:lnSpc>
                <a:spcPct val="115000"/>
              </a:lnSpc>
              <a:spcBef>
                <a:spcPts val="0"/>
              </a:spcBef>
              <a:spcAft>
                <a:spcPts val="0"/>
              </a:spcAft>
              <a:buClr>
                <a:schemeClr val="dk1"/>
              </a:buClr>
              <a:buSzPts val="3200"/>
              <a:buFont typeface="Arial"/>
              <a:buNone/>
            </a:pPr>
            <a:r>
              <a:rPr b="0" i="0" lang="en-US" sz="1800" u="sng" cap="none" strike="noStrike">
                <a:solidFill>
                  <a:schemeClr val="hlink"/>
                </a:solidFill>
                <a:latin typeface="Tahoma"/>
                <a:ea typeface="Tahoma"/>
                <a:cs typeface="Tahoma"/>
                <a:sym typeface="Tahoma"/>
                <a:hlinkClick r:id="rId8"/>
              </a:rPr>
              <a:t>The “pipeline” of Earth science data to climate resilience and its value for real-world decision making</a:t>
            </a:r>
            <a:endParaRPr b="0" i="0" sz="1800" u="none" cap="none" strike="noStrike">
              <a:solidFill>
                <a:srgbClr val="454545"/>
              </a:solidFill>
              <a:latin typeface="Tahoma"/>
              <a:ea typeface="Tahoma"/>
              <a:cs typeface="Tahoma"/>
              <a:sym typeface="Tahoma"/>
            </a:endParaRPr>
          </a:p>
          <a:p>
            <a:pPr indent="-1828800" lvl="0" marL="1828800" marR="0" rtl="0" algn="l">
              <a:lnSpc>
                <a:spcPct val="115000"/>
              </a:lnSpc>
              <a:spcBef>
                <a:spcPts val="0"/>
              </a:spcBef>
              <a:spcAft>
                <a:spcPts val="0"/>
              </a:spcAft>
              <a:buClr>
                <a:schemeClr val="dk1"/>
              </a:buClr>
              <a:buSzPts val="3200"/>
              <a:buFont typeface="Arial"/>
              <a:buNone/>
            </a:pPr>
            <a:r>
              <a:rPr b="1" i="0" lang="en-US" sz="1800" u="none" cap="none" strike="noStrike">
                <a:solidFill>
                  <a:srgbClr val="454545"/>
                </a:solidFill>
                <a:latin typeface="Tahoma"/>
                <a:ea typeface="Tahoma"/>
                <a:cs typeface="Tahoma"/>
                <a:sym typeface="Tahoma"/>
              </a:rPr>
              <a:t>Nov. 15 </a:t>
            </a:r>
            <a:r>
              <a:rPr b="0" i="0" lang="en-US" sz="1800" u="none" cap="none" strike="noStrike">
                <a:solidFill>
                  <a:srgbClr val="454545"/>
                </a:solidFill>
                <a:latin typeface="Tahoma"/>
                <a:ea typeface="Tahoma"/>
                <a:cs typeface="Tahoma"/>
                <a:sym typeface="Tahoma"/>
              </a:rPr>
              <a:t>	</a:t>
            </a:r>
            <a:endParaRPr/>
          </a:p>
          <a:p>
            <a:pPr indent="-1420812" lvl="0" marL="1828800" marR="0" rtl="0" algn="l">
              <a:lnSpc>
                <a:spcPct val="115000"/>
              </a:lnSpc>
              <a:spcBef>
                <a:spcPts val="0"/>
              </a:spcBef>
              <a:spcAft>
                <a:spcPts val="0"/>
              </a:spcAft>
              <a:buClr>
                <a:schemeClr val="dk1"/>
              </a:buClr>
              <a:buSzPts val="3200"/>
              <a:buFont typeface="Arial"/>
              <a:buNone/>
            </a:pPr>
            <a:r>
              <a:rPr b="0" i="0" lang="en-US" sz="1800" u="sng" cap="none" strike="noStrike">
                <a:solidFill>
                  <a:schemeClr val="hlink"/>
                </a:solidFill>
                <a:latin typeface="Tahoma"/>
                <a:ea typeface="Tahoma"/>
                <a:cs typeface="Tahoma"/>
                <a:sym typeface="Tahoma"/>
                <a:hlinkClick r:id="rId9"/>
              </a:rPr>
              <a:t>Managing disasters through improved data-driven decision-making</a:t>
            </a:r>
            <a:endParaRPr b="0" i="0" sz="1800" u="none" cap="none" strike="noStrike">
              <a:solidFill>
                <a:srgbClr val="454545"/>
              </a:solidFill>
              <a:latin typeface="Tahoma"/>
              <a:ea typeface="Tahoma"/>
              <a:cs typeface="Tahoma"/>
              <a:sym typeface="Tahoma"/>
            </a:endParaRPr>
          </a:p>
          <a:p>
            <a:pPr indent="-1828800" lvl="0" marL="1828800" marR="0" rtl="0" algn="l">
              <a:lnSpc>
                <a:spcPct val="115000"/>
              </a:lnSpc>
              <a:spcBef>
                <a:spcPts val="0"/>
              </a:spcBef>
              <a:spcAft>
                <a:spcPts val="0"/>
              </a:spcAft>
              <a:buClr>
                <a:schemeClr val="dk1"/>
              </a:buClr>
              <a:buSzPts val="3200"/>
              <a:buFont typeface="Arial"/>
              <a:buNone/>
            </a:pPr>
            <a:r>
              <a:rPr b="1" i="0" lang="en-US" sz="1800" u="none" cap="none" strike="noStrike">
                <a:solidFill>
                  <a:srgbClr val="454545"/>
                </a:solidFill>
                <a:latin typeface="Tahoma"/>
                <a:ea typeface="Tahoma"/>
                <a:cs typeface="Tahoma"/>
                <a:sym typeface="Tahoma"/>
              </a:rPr>
              <a:t>Dec. 4  </a:t>
            </a:r>
            <a:r>
              <a:rPr b="0" i="0" lang="en-US" sz="1800" u="none" cap="none" strike="noStrike">
                <a:solidFill>
                  <a:srgbClr val="454545"/>
                </a:solidFill>
                <a:latin typeface="Tahoma"/>
                <a:ea typeface="Tahoma"/>
                <a:cs typeface="Tahoma"/>
                <a:sym typeface="Tahoma"/>
              </a:rPr>
              <a:t>	</a:t>
            </a:r>
            <a:endParaRPr/>
          </a:p>
          <a:p>
            <a:pPr indent="0" lvl="0" marL="400050" rtl="0" algn="l">
              <a:lnSpc>
                <a:spcPct val="115000"/>
              </a:lnSpc>
              <a:spcBef>
                <a:spcPts val="0"/>
              </a:spcBef>
              <a:spcAft>
                <a:spcPts val="0"/>
              </a:spcAft>
              <a:buClr>
                <a:schemeClr val="dk1"/>
              </a:buClr>
              <a:buSzPts val="1100"/>
              <a:buFont typeface="Arial"/>
              <a:buNone/>
            </a:pPr>
            <a:r>
              <a:rPr lang="en-US" sz="1800" u="sng">
                <a:solidFill>
                  <a:srgbClr val="0000FF"/>
                </a:solidFill>
                <a:hlinkClick r:id="rId10"/>
              </a:rPr>
              <a:t>Building Societal Capacity: The Educational Value of Earth System Science data, information, and applications</a:t>
            </a:r>
            <a:endParaRPr i="0" sz="1800" u="none" cap="none" strike="noStrike">
              <a:solidFill>
                <a:srgbClr val="0000FF"/>
              </a:solidFill>
            </a:endParaRPr>
          </a:p>
        </p:txBody>
      </p:sp>
      <p:sp>
        <p:nvSpPr>
          <p:cNvPr id="323" name="Google Shape;323;p52"/>
          <p:cNvSpPr txBox="1"/>
          <p:nvPr>
            <p:ph type="title"/>
          </p:nvPr>
        </p:nvSpPr>
        <p:spPr>
          <a:xfrm>
            <a:off x="3496325" y="208981"/>
            <a:ext cx="8540400" cy="85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600"/>
              <a:buFont typeface="Tahoma"/>
              <a:buNone/>
            </a:pPr>
            <a:r>
              <a:rPr b="0" i="0" lang="en-US" sz="3600" u="none" cap="none" strike="noStrike">
                <a:solidFill>
                  <a:schemeClr val="dk1"/>
                </a:solidFill>
                <a:latin typeface="Tahoma"/>
                <a:ea typeface="Tahoma"/>
                <a:cs typeface="Tahoma"/>
                <a:sym typeface="Tahoma"/>
              </a:rPr>
              <a:t>Socioeconomic Value of Data Webinar Series </a:t>
            </a:r>
            <a:endParaRPr b="0" i="0" sz="3600" u="none" cap="none" strike="noStrike">
              <a:solidFill>
                <a:schemeClr val="dk1"/>
              </a:solidFill>
              <a:latin typeface="Tahoma"/>
              <a:ea typeface="Tahoma"/>
              <a:cs typeface="Tahoma"/>
              <a:sym typeface="Tahom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70"/>
          <p:cNvSpPr txBox="1"/>
          <p:nvPr/>
        </p:nvSpPr>
        <p:spPr>
          <a:xfrm>
            <a:off x="615046" y="419450"/>
            <a:ext cx="10889100" cy="6019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Tahoma"/>
              <a:buChar char="●"/>
            </a:pPr>
            <a:r>
              <a:rPr lang="en-US" sz="2400">
                <a:latin typeface="Tahoma"/>
                <a:ea typeface="Tahoma"/>
                <a:cs typeface="Tahoma"/>
                <a:sym typeface="Tahoma"/>
              </a:rPr>
              <a:t>Making earth science data and tools useful to education is non-trivial.  Simply making them available via web interfaces or APIs as you would to support use by scientists is necessary but not sufficient.</a:t>
            </a:r>
            <a:br>
              <a:rPr lang="en-US" sz="2400">
                <a:latin typeface="Tahoma"/>
                <a:ea typeface="Tahoma"/>
                <a:cs typeface="Tahoma"/>
                <a:sym typeface="Tahoma"/>
              </a:rPr>
            </a:br>
            <a:endParaRPr sz="2400">
              <a:latin typeface="Tahoma"/>
              <a:ea typeface="Tahoma"/>
              <a:cs typeface="Tahoma"/>
              <a:sym typeface="Tahoma"/>
            </a:endParaRPr>
          </a:p>
          <a:p>
            <a:pPr indent="-381000" lvl="0" marL="457200" rtl="0" algn="l">
              <a:spcBef>
                <a:spcPts val="0"/>
              </a:spcBef>
              <a:spcAft>
                <a:spcPts val="0"/>
              </a:spcAft>
              <a:buSzPts val="2400"/>
              <a:buFont typeface="Tahoma"/>
              <a:buChar char="●"/>
            </a:pPr>
            <a:r>
              <a:rPr lang="en-US" sz="2400">
                <a:latin typeface="Tahoma"/>
                <a:ea typeface="Tahoma"/>
                <a:cs typeface="Tahoma"/>
                <a:sym typeface="Tahoma"/>
              </a:rPr>
              <a:t>Use is usually mediated by a curriculum developer or faculty member with specific relevant science </a:t>
            </a:r>
            <a:r>
              <a:rPr i="1" lang="en-US" sz="2400">
                <a:latin typeface="Tahoma"/>
                <a:ea typeface="Tahoma"/>
                <a:cs typeface="Tahoma"/>
                <a:sym typeface="Tahoma"/>
              </a:rPr>
              <a:t>and</a:t>
            </a:r>
            <a:r>
              <a:rPr lang="en-US" sz="2400">
                <a:latin typeface="Tahoma"/>
                <a:ea typeface="Tahoma"/>
                <a:cs typeface="Tahoma"/>
                <a:sym typeface="Tahoma"/>
              </a:rPr>
              <a:t> pedagogic expertise who bridges the gap.</a:t>
            </a:r>
            <a:br>
              <a:rPr lang="en-US" sz="2400">
                <a:latin typeface="Tahoma"/>
                <a:ea typeface="Tahoma"/>
                <a:cs typeface="Tahoma"/>
                <a:sym typeface="Tahoma"/>
              </a:rPr>
            </a:br>
            <a:endParaRPr sz="2400">
              <a:latin typeface="Tahoma"/>
              <a:ea typeface="Tahoma"/>
              <a:cs typeface="Tahoma"/>
              <a:sym typeface="Tahoma"/>
            </a:endParaRPr>
          </a:p>
          <a:p>
            <a:pPr indent="-381000" lvl="0" marL="457200" rtl="0" algn="l">
              <a:spcBef>
                <a:spcPts val="0"/>
              </a:spcBef>
              <a:spcAft>
                <a:spcPts val="0"/>
              </a:spcAft>
              <a:buSzPts val="2400"/>
              <a:buFont typeface="Tahoma"/>
              <a:buChar char="●"/>
            </a:pPr>
            <a:r>
              <a:rPr lang="en-US" sz="2400">
                <a:latin typeface="Tahoma"/>
                <a:ea typeface="Tahoma"/>
                <a:cs typeface="Tahoma"/>
                <a:sym typeface="Tahoma"/>
              </a:rPr>
              <a:t>Successful educational use happens when the tools and architecture (and coordination of people) attends explicitly to this bridging layer. </a:t>
            </a:r>
            <a:br>
              <a:rPr lang="en-US" sz="2400">
                <a:latin typeface="Tahoma"/>
                <a:ea typeface="Tahoma"/>
                <a:cs typeface="Tahoma"/>
                <a:sym typeface="Tahoma"/>
              </a:rPr>
            </a:br>
            <a:r>
              <a:rPr lang="en-US" sz="2400">
                <a:latin typeface="Tahoma"/>
                <a:ea typeface="Tahoma"/>
                <a:cs typeface="Tahoma"/>
                <a:sym typeface="Tahoma"/>
              </a:rPr>
              <a:t> </a:t>
            </a:r>
            <a:endParaRPr sz="2400">
              <a:latin typeface="Tahoma"/>
              <a:ea typeface="Tahoma"/>
              <a:cs typeface="Tahoma"/>
              <a:sym typeface="Tahoma"/>
            </a:endParaRPr>
          </a:p>
          <a:p>
            <a:pPr indent="-381000" lvl="0" marL="457200" rtl="0" algn="l">
              <a:spcBef>
                <a:spcPts val="0"/>
              </a:spcBef>
              <a:spcAft>
                <a:spcPts val="0"/>
              </a:spcAft>
              <a:buSzPts val="2400"/>
              <a:buFont typeface="Tahoma"/>
              <a:buChar char="●"/>
            </a:pPr>
            <a:r>
              <a:rPr lang="en-US" sz="2400">
                <a:latin typeface="Tahoma"/>
                <a:ea typeface="Tahoma"/>
                <a:cs typeface="Tahoma"/>
                <a:sym typeface="Tahoma"/>
              </a:rPr>
              <a:t>Examples:</a:t>
            </a:r>
            <a:endParaRPr sz="2400">
              <a:latin typeface="Tahoma"/>
              <a:ea typeface="Tahoma"/>
              <a:cs typeface="Tahoma"/>
              <a:sym typeface="Tahoma"/>
            </a:endParaRPr>
          </a:p>
          <a:p>
            <a:pPr indent="-381000" lvl="1" marL="914400" rtl="0" algn="l">
              <a:spcBef>
                <a:spcPts val="0"/>
              </a:spcBef>
              <a:spcAft>
                <a:spcPts val="0"/>
              </a:spcAft>
              <a:buSzPts val="2400"/>
              <a:buFont typeface="Tahoma"/>
              <a:buChar char="○"/>
            </a:pPr>
            <a:r>
              <a:rPr lang="en-US" sz="2400">
                <a:latin typeface="Tahoma"/>
                <a:ea typeface="Tahoma"/>
                <a:cs typeface="Tahoma"/>
                <a:sym typeface="Tahoma"/>
              </a:rPr>
              <a:t>UNAVCO (https://serc.carleton.edu/getsi), </a:t>
            </a:r>
            <a:endParaRPr sz="2400">
              <a:latin typeface="Tahoma"/>
              <a:ea typeface="Tahoma"/>
              <a:cs typeface="Tahoma"/>
              <a:sym typeface="Tahoma"/>
            </a:endParaRPr>
          </a:p>
          <a:p>
            <a:pPr indent="-381000" lvl="1" marL="914400" rtl="0" algn="l">
              <a:spcBef>
                <a:spcPts val="0"/>
              </a:spcBef>
              <a:spcAft>
                <a:spcPts val="0"/>
              </a:spcAft>
              <a:buSzPts val="2400"/>
              <a:buFont typeface="Tahoma"/>
              <a:buChar char="○"/>
            </a:pPr>
            <a:r>
              <a:rPr lang="en-US" sz="2400">
                <a:latin typeface="Tahoma"/>
                <a:ea typeface="Tahoma"/>
                <a:cs typeface="Tahoma"/>
                <a:sym typeface="Tahoma"/>
              </a:rPr>
              <a:t>GeoPrisms (https://serc.carleton.edu/margins) </a:t>
            </a:r>
            <a:endParaRPr sz="2400">
              <a:latin typeface="Tahoma"/>
              <a:ea typeface="Tahoma"/>
              <a:cs typeface="Tahoma"/>
              <a:sym typeface="Tahoma"/>
            </a:endParaRPr>
          </a:p>
          <a:p>
            <a:pPr indent="-381000" lvl="1" marL="914400" rtl="0" algn="l">
              <a:spcBef>
                <a:spcPts val="0"/>
              </a:spcBef>
              <a:spcAft>
                <a:spcPts val="0"/>
              </a:spcAft>
              <a:buSzPts val="2400"/>
              <a:buFont typeface="Tahoma"/>
              <a:buChar char="○"/>
            </a:pPr>
            <a:r>
              <a:rPr lang="en-US" sz="2400">
                <a:latin typeface="Tahoma"/>
                <a:ea typeface="Tahoma"/>
                <a:cs typeface="Tahoma"/>
                <a:sym typeface="Tahoma"/>
              </a:rPr>
              <a:t>CLEAN project provides some examples of how this bridging can be supported.</a:t>
            </a:r>
            <a:endParaRPr sz="2400">
              <a:latin typeface="Tahoma"/>
              <a:ea typeface="Tahoma"/>
              <a:cs typeface="Tahoma"/>
              <a:sym typeface="Tahoma"/>
            </a:endParaRPr>
          </a:p>
          <a:p>
            <a:pPr indent="0" lvl="0" marL="457200" rtl="0" algn="l">
              <a:spcBef>
                <a:spcPts val="0"/>
              </a:spcBef>
              <a:spcAft>
                <a:spcPts val="0"/>
              </a:spcAft>
              <a:buNone/>
            </a:pPr>
            <a:r>
              <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71"/>
          <p:cNvSpPr txBox="1"/>
          <p:nvPr/>
        </p:nvSpPr>
        <p:spPr>
          <a:xfrm>
            <a:off x="685828" y="553475"/>
            <a:ext cx="9965100" cy="5168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pic>
        <p:nvPicPr>
          <p:cNvPr id="507" name="Google Shape;507;p71"/>
          <p:cNvPicPr preferRelativeResize="0"/>
          <p:nvPr/>
        </p:nvPicPr>
        <p:blipFill rotWithShape="1">
          <a:blip r:embed="rId3">
            <a:alphaModFix/>
          </a:blip>
          <a:srcRect b="0" l="0" r="0" t="0"/>
          <a:stretch/>
        </p:blipFill>
        <p:spPr>
          <a:xfrm>
            <a:off x="2018500" y="1176700"/>
            <a:ext cx="7299751" cy="5474824"/>
          </a:xfrm>
          <a:prstGeom prst="rect">
            <a:avLst/>
          </a:prstGeom>
          <a:noFill/>
          <a:ln>
            <a:noFill/>
          </a:ln>
        </p:spPr>
      </p:pic>
      <p:sp>
        <p:nvSpPr>
          <p:cNvPr id="508" name="Google Shape;508;p71"/>
          <p:cNvSpPr txBox="1"/>
          <p:nvPr/>
        </p:nvSpPr>
        <p:spPr>
          <a:xfrm>
            <a:off x="1095200" y="234675"/>
            <a:ext cx="10065300" cy="7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Tahoma"/>
                <a:ea typeface="Tahoma"/>
                <a:cs typeface="Tahoma"/>
                <a:sym typeface="Tahoma"/>
              </a:rPr>
              <a:t>CLEAN’s role is to bridge between curriculum developers and educators</a:t>
            </a:r>
            <a:endParaRPr sz="2400">
              <a:latin typeface="Tahoma"/>
              <a:ea typeface="Tahoma"/>
              <a:cs typeface="Tahoma"/>
              <a:sym typeface="Tahom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72"/>
          <p:cNvSpPr txBox="1"/>
          <p:nvPr/>
        </p:nvSpPr>
        <p:spPr>
          <a:xfrm>
            <a:off x="691025" y="286825"/>
            <a:ext cx="9974100" cy="9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Web Architecture supports a Review Process</a:t>
            </a:r>
            <a:endParaRPr sz="2400"/>
          </a:p>
        </p:txBody>
      </p:sp>
      <p:pic>
        <p:nvPicPr>
          <p:cNvPr id="515" name="Google Shape;515;p72"/>
          <p:cNvPicPr preferRelativeResize="0"/>
          <p:nvPr/>
        </p:nvPicPr>
        <p:blipFill>
          <a:blip r:embed="rId3">
            <a:alphaModFix/>
          </a:blip>
          <a:stretch>
            <a:fillRect/>
          </a:stretch>
        </p:blipFill>
        <p:spPr>
          <a:xfrm>
            <a:off x="273800" y="1109750"/>
            <a:ext cx="11463399" cy="52437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73"/>
          <p:cNvSpPr txBox="1"/>
          <p:nvPr/>
        </p:nvSpPr>
        <p:spPr>
          <a:xfrm>
            <a:off x="779650" y="521525"/>
            <a:ext cx="108000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Tahoma"/>
                <a:ea typeface="Tahoma"/>
                <a:cs typeface="Tahoma"/>
                <a:sym typeface="Tahoma"/>
              </a:rPr>
              <a:t>Web Architecture </a:t>
            </a:r>
            <a:r>
              <a:rPr lang="en-US" sz="2400">
                <a:solidFill>
                  <a:schemeClr val="dk1"/>
                </a:solidFill>
                <a:latin typeface="Tahoma"/>
                <a:ea typeface="Tahoma"/>
                <a:cs typeface="Tahoma"/>
                <a:sym typeface="Tahoma"/>
              </a:rPr>
              <a:t>supports discovery based on education-relevant dimensions</a:t>
            </a:r>
            <a:endParaRPr sz="2400">
              <a:solidFill>
                <a:schemeClr val="dk1"/>
              </a:solidFill>
              <a:latin typeface="Tahoma"/>
              <a:ea typeface="Tahoma"/>
              <a:cs typeface="Tahoma"/>
              <a:sym typeface="Tahoma"/>
            </a:endParaRPr>
          </a:p>
          <a:p>
            <a:pPr indent="0" lvl="0" marL="457200" rtl="0" algn="l">
              <a:spcBef>
                <a:spcPts val="0"/>
              </a:spcBef>
              <a:spcAft>
                <a:spcPts val="0"/>
              </a:spcAft>
              <a:buNone/>
            </a:pPr>
            <a:r>
              <a:t/>
            </a:r>
            <a:endParaRPr/>
          </a:p>
        </p:txBody>
      </p:sp>
      <p:pic>
        <p:nvPicPr>
          <p:cNvPr id="522" name="Google Shape;522;p73"/>
          <p:cNvPicPr preferRelativeResize="0"/>
          <p:nvPr/>
        </p:nvPicPr>
        <p:blipFill>
          <a:blip r:embed="rId3">
            <a:alphaModFix/>
          </a:blip>
          <a:stretch>
            <a:fillRect/>
          </a:stretch>
        </p:blipFill>
        <p:spPr>
          <a:xfrm>
            <a:off x="779650" y="1074825"/>
            <a:ext cx="9622347" cy="55648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74"/>
          <p:cNvSpPr txBox="1"/>
          <p:nvPr/>
        </p:nvSpPr>
        <p:spPr>
          <a:xfrm>
            <a:off x="549050" y="395325"/>
            <a:ext cx="10761300" cy="6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Tahoma"/>
                <a:ea typeface="Tahoma"/>
                <a:cs typeface="Tahoma"/>
                <a:sym typeface="Tahoma"/>
              </a:rPr>
              <a:t>Web Architecture supports collection and sharing of guidance from reviewers</a:t>
            </a:r>
            <a:endParaRPr sz="2400">
              <a:latin typeface="Tahoma"/>
              <a:ea typeface="Tahoma"/>
              <a:cs typeface="Tahoma"/>
              <a:sym typeface="Tahoma"/>
            </a:endParaRPr>
          </a:p>
        </p:txBody>
      </p:sp>
      <p:pic>
        <p:nvPicPr>
          <p:cNvPr id="529" name="Google Shape;529;p74"/>
          <p:cNvPicPr preferRelativeResize="0"/>
          <p:nvPr/>
        </p:nvPicPr>
        <p:blipFill>
          <a:blip r:embed="rId3">
            <a:alphaModFix/>
          </a:blip>
          <a:stretch>
            <a:fillRect/>
          </a:stretch>
        </p:blipFill>
        <p:spPr>
          <a:xfrm>
            <a:off x="960975" y="1115425"/>
            <a:ext cx="4965410" cy="55539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75"/>
          <p:cNvSpPr txBox="1"/>
          <p:nvPr>
            <p:ph type="ctrTitle"/>
          </p:nvPr>
        </p:nvSpPr>
        <p:spPr>
          <a:xfrm>
            <a:off x="415507" y="1399167"/>
            <a:ext cx="11358000" cy="2736900"/>
          </a:xfrm>
          <a:prstGeom prst="rect">
            <a:avLst/>
          </a:prstGeom>
        </p:spPr>
        <p:txBody>
          <a:bodyPr anchorCtr="0" anchor="b" bIns="121875" lIns="121875" spcFirstLastPara="1" rIns="121875" wrap="square" tIns="121875">
            <a:noAutofit/>
          </a:bodyPr>
          <a:lstStyle/>
          <a:p>
            <a:pPr indent="0" lvl="0" marL="0" rtl="0" algn="ctr">
              <a:spcBef>
                <a:spcPts val="0"/>
              </a:spcBef>
              <a:spcAft>
                <a:spcPts val="0"/>
              </a:spcAft>
              <a:buNone/>
            </a:pPr>
            <a:r>
              <a:rPr lang="en-US"/>
              <a:t>CLEAN Web Analytics - Using Data for Marketing</a:t>
            </a:r>
            <a:endParaRPr/>
          </a:p>
        </p:txBody>
      </p:sp>
      <p:sp>
        <p:nvSpPr>
          <p:cNvPr id="535" name="Google Shape;535;p75"/>
          <p:cNvSpPr txBox="1"/>
          <p:nvPr>
            <p:ph idx="1" type="subTitle"/>
          </p:nvPr>
        </p:nvSpPr>
        <p:spPr>
          <a:xfrm>
            <a:off x="415496" y="4083633"/>
            <a:ext cx="11358000" cy="1935900"/>
          </a:xfrm>
          <a:prstGeom prst="rect">
            <a:avLst/>
          </a:prstGeom>
        </p:spPr>
        <p:txBody>
          <a:bodyPr anchorCtr="0" anchor="t" bIns="121875" lIns="121875" spcFirstLastPara="1" rIns="121875" wrap="square" tIns="121875">
            <a:noAutofit/>
          </a:bodyPr>
          <a:lstStyle/>
          <a:p>
            <a:pPr indent="0" lvl="0" marL="0" rtl="0" algn="ctr">
              <a:spcBef>
                <a:spcPts val="0"/>
              </a:spcBef>
              <a:spcAft>
                <a:spcPts val="0"/>
              </a:spcAft>
              <a:buNone/>
            </a:pPr>
            <a:r>
              <a:rPr lang="en-US"/>
              <a:t>Katie Boyd</a:t>
            </a:r>
            <a:endParaRPr/>
          </a:p>
          <a:p>
            <a:pPr indent="0" lvl="0" marL="0" rtl="0" algn="ctr">
              <a:spcBef>
                <a:spcPts val="0"/>
              </a:spcBef>
              <a:spcAft>
                <a:spcPts val="0"/>
              </a:spcAft>
              <a:buNone/>
            </a:pPr>
            <a:r>
              <a:rPr lang="en-US"/>
              <a:t>ESIP Webinar #6</a:t>
            </a:r>
            <a:endParaRPr/>
          </a:p>
          <a:p>
            <a:pPr indent="0" lvl="0" marL="0" rtl="0" algn="ctr">
              <a:spcBef>
                <a:spcPts val="0"/>
              </a:spcBef>
              <a:spcAft>
                <a:spcPts val="0"/>
              </a:spcAft>
              <a:buNone/>
            </a:pPr>
            <a:r>
              <a:rPr lang="en-US"/>
              <a:t>December 4, 2018</a:t>
            </a:r>
            <a:endParaRPr/>
          </a:p>
        </p:txBody>
      </p:sp>
      <p:pic>
        <p:nvPicPr>
          <p:cNvPr id="536" name="Google Shape;536;p75"/>
          <p:cNvPicPr preferRelativeResize="0"/>
          <p:nvPr/>
        </p:nvPicPr>
        <p:blipFill>
          <a:blip r:embed="rId3">
            <a:alphaModFix/>
          </a:blip>
          <a:stretch>
            <a:fillRect/>
          </a:stretch>
        </p:blipFill>
        <p:spPr>
          <a:xfrm>
            <a:off x="1870065" y="-2300"/>
            <a:ext cx="8448819" cy="18229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76"/>
          <p:cNvSpPr txBox="1"/>
          <p:nvPr>
            <p:ph type="title"/>
          </p:nvPr>
        </p:nvSpPr>
        <p:spPr>
          <a:xfrm>
            <a:off x="415496" y="2015767"/>
            <a:ext cx="11358000" cy="7635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US"/>
              <a:t>Using Data to Market CLEAN</a:t>
            </a:r>
            <a:endParaRPr/>
          </a:p>
        </p:txBody>
      </p:sp>
      <p:sp>
        <p:nvSpPr>
          <p:cNvPr id="542" name="Google Shape;542;p76"/>
          <p:cNvSpPr txBox="1"/>
          <p:nvPr>
            <p:ph idx="1" type="body"/>
          </p:nvPr>
        </p:nvSpPr>
        <p:spPr>
          <a:xfrm>
            <a:off x="415496" y="3467033"/>
            <a:ext cx="5679000" cy="2768400"/>
          </a:xfrm>
          <a:prstGeom prst="rect">
            <a:avLst/>
          </a:prstGeom>
          <a:ln cap="flat" cmpd="sng" w="9525">
            <a:solidFill>
              <a:srgbClr val="000000"/>
            </a:solidFill>
            <a:prstDash val="solid"/>
            <a:round/>
            <a:headEnd len="sm" w="sm" type="none"/>
            <a:tailEnd len="sm" w="sm" type="none"/>
          </a:ln>
        </p:spPr>
        <p:txBody>
          <a:bodyPr anchorCtr="0" anchor="t" bIns="121875" lIns="121875" spcFirstLastPara="1" rIns="121875" wrap="square" tIns="121875">
            <a:noAutofit/>
          </a:bodyPr>
          <a:lstStyle/>
          <a:p>
            <a:pPr indent="0" lvl="0" marL="0" rtl="0" algn="l">
              <a:spcBef>
                <a:spcPts val="0"/>
              </a:spcBef>
              <a:spcAft>
                <a:spcPts val="2100"/>
              </a:spcAft>
              <a:buNone/>
            </a:pPr>
            <a:r>
              <a:rPr lang="en-US"/>
              <a:t>CLEAN uses Google Web and Social Media Analytics to measure how successful our marketing efforts are. </a:t>
            </a:r>
            <a:endParaRPr/>
          </a:p>
        </p:txBody>
      </p:sp>
      <p:pic>
        <p:nvPicPr>
          <p:cNvPr id="543" name="Google Shape;543;p76"/>
          <p:cNvPicPr preferRelativeResize="0"/>
          <p:nvPr/>
        </p:nvPicPr>
        <p:blipFill>
          <a:blip r:embed="rId3">
            <a:alphaModFix/>
          </a:blip>
          <a:stretch>
            <a:fillRect/>
          </a:stretch>
        </p:blipFill>
        <p:spPr>
          <a:xfrm>
            <a:off x="6297624" y="3490567"/>
            <a:ext cx="5688178" cy="2744086"/>
          </a:xfrm>
          <a:prstGeom prst="rect">
            <a:avLst/>
          </a:prstGeom>
          <a:noFill/>
          <a:ln>
            <a:noFill/>
          </a:ln>
        </p:spPr>
      </p:pic>
      <p:pic>
        <p:nvPicPr>
          <p:cNvPr id="544" name="Google Shape;544;p76"/>
          <p:cNvPicPr preferRelativeResize="0"/>
          <p:nvPr/>
        </p:nvPicPr>
        <p:blipFill>
          <a:blip r:embed="rId4">
            <a:alphaModFix/>
          </a:blip>
          <a:stretch>
            <a:fillRect/>
          </a:stretch>
        </p:blipFill>
        <p:spPr>
          <a:xfrm>
            <a:off x="1870065" y="-2300"/>
            <a:ext cx="8448819" cy="18229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77"/>
          <p:cNvSpPr txBox="1"/>
          <p:nvPr>
            <p:ph type="title"/>
          </p:nvPr>
        </p:nvSpPr>
        <p:spPr>
          <a:xfrm>
            <a:off x="415496" y="186967"/>
            <a:ext cx="11358000" cy="7635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US"/>
              <a:t>CLEAN Marketing Efforts</a:t>
            </a:r>
            <a:endParaRPr/>
          </a:p>
        </p:txBody>
      </p:sp>
      <p:sp>
        <p:nvSpPr>
          <p:cNvPr id="550" name="Google Shape;550;p77"/>
          <p:cNvSpPr txBox="1"/>
          <p:nvPr>
            <p:ph idx="1" type="body"/>
          </p:nvPr>
        </p:nvSpPr>
        <p:spPr>
          <a:xfrm>
            <a:off x="415496" y="1132900"/>
            <a:ext cx="5679000" cy="5534700"/>
          </a:xfrm>
          <a:prstGeom prst="rect">
            <a:avLst/>
          </a:prstGeom>
        </p:spPr>
        <p:txBody>
          <a:bodyPr anchorCtr="0" anchor="t" bIns="121875" lIns="121875" spcFirstLastPara="1" rIns="121875" wrap="square" tIns="121875">
            <a:noAutofit/>
          </a:bodyPr>
          <a:lstStyle/>
          <a:p>
            <a:pPr indent="-457200" lvl="0" marL="609600" rtl="0" algn="l">
              <a:spcBef>
                <a:spcPts val="0"/>
              </a:spcBef>
              <a:spcAft>
                <a:spcPts val="0"/>
              </a:spcAft>
              <a:buClr>
                <a:schemeClr val="dk1"/>
              </a:buClr>
              <a:buSzPts val="2400"/>
              <a:buChar char="●"/>
            </a:pPr>
            <a:r>
              <a:rPr lang="en-US">
                <a:solidFill>
                  <a:schemeClr val="dk1"/>
                </a:solidFill>
              </a:rPr>
              <a:t>Social Media Engagement</a:t>
            </a:r>
            <a:endParaRPr>
              <a:solidFill>
                <a:schemeClr val="dk1"/>
              </a:solidFill>
            </a:endParaRPr>
          </a:p>
          <a:p>
            <a:pPr indent="-457200" lvl="0" marL="609600" rtl="0" algn="l">
              <a:spcBef>
                <a:spcPts val="0"/>
              </a:spcBef>
              <a:spcAft>
                <a:spcPts val="0"/>
              </a:spcAft>
              <a:buClr>
                <a:schemeClr val="dk1"/>
              </a:buClr>
              <a:buSzPts val="2400"/>
              <a:buChar char="●"/>
            </a:pPr>
            <a:r>
              <a:rPr lang="en-US">
                <a:solidFill>
                  <a:schemeClr val="dk1"/>
                </a:solidFill>
              </a:rPr>
              <a:t>STEM Flash Newsletter</a:t>
            </a:r>
            <a:endParaRPr>
              <a:solidFill>
                <a:schemeClr val="dk1"/>
              </a:solidFill>
            </a:endParaRPr>
          </a:p>
          <a:p>
            <a:pPr indent="-457200" lvl="0" marL="609600" rtl="0" algn="l">
              <a:spcBef>
                <a:spcPts val="0"/>
              </a:spcBef>
              <a:spcAft>
                <a:spcPts val="0"/>
              </a:spcAft>
              <a:buClr>
                <a:schemeClr val="dk1"/>
              </a:buClr>
              <a:buSzPts val="2400"/>
              <a:buChar char="●"/>
            </a:pPr>
            <a:r>
              <a:rPr lang="en-US">
                <a:solidFill>
                  <a:schemeClr val="dk1"/>
                </a:solidFill>
              </a:rPr>
              <a:t>Professional Development Webinars</a:t>
            </a:r>
            <a:endParaRPr>
              <a:solidFill>
                <a:schemeClr val="dk1"/>
              </a:solidFill>
            </a:endParaRPr>
          </a:p>
          <a:p>
            <a:pPr indent="-457200" lvl="0" marL="609600" rtl="0" algn="l">
              <a:spcBef>
                <a:spcPts val="0"/>
              </a:spcBef>
              <a:spcAft>
                <a:spcPts val="0"/>
              </a:spcAft>
              <a:buClr>
                <a:schemeClr val="dk1"/>
              </a:buClr>
              <a:buSzPts val="2400"/>
              <a:buChar char="●"/>
            </a:pPr>
            <a:r>
              <a:rPr lang="en-US">
                <a:solidFill>
                  <a:schemeClr val="dk1"/>
                </a:solidFill>
              </a:rPr>
              <a:t>Work with developers</a:t>
            </a:r>
            <a:endParaRPr>
              <a:solidFill>
                <a:schemeClr val="dk1"/>
              </a:solidFill>
            </a:endParaRPr>
          </a:p>
          <a:p>
            <a:pPr indent="-425450" lvl="1" marL="1219200" rtl="0" algn="l">
              <a:spcBef>
                <a:spcPts val="0"/>
              </a:spcBef>
              <a:spcAft>
                <a:spcPts val="0"/>
              </a:spcAft>
              <a:buClr>
                <a:schemeClr val="dk1"/>
              </a:buClr>
              <a:buSzPts val="1900"/>
              <a:buChar char="○"/>
            </a:pPr>
            <a:r>
              <a:rPr lang="en-US">
                <a:solidFill>
                  <a:schemeClr val="dk1"/>
                </a:solidFill>
              </a:rPr>
              <a:t>Syndication with sites like PBS Learning &amp; NSTA</a:t>
            </a:r>
            <a:endParaRPr>
              <a:solidFill>
                <a:schemeClr val="dk1"/>
              </a:solidFill>
            </a:endParaRPr>
          </a:p>
          <a:p>
            <a:pPr indent="-425450" lvl="1" marL="1219200" rtl="0" algn="l">
              <a:spcBef>
                <a:spcPts val="0"/>
              </a:spcBef>
              <a:spcAft>
                <a:spcPts val="0"/>
              </a:spcAft>
              <a:buClr>
                <a:schemeClr val="dk1"/>
              </a:buClr>
              <a:buSzPts val="1900"/>
              <a:buChar char="○"/>
            </a:pPr>
            <a:r>
              <a:rPr lang="en-US">
                <a:solidFill>
                  <a:schemeClr val="dk1"/>
                </a:solidFill>
              </a:rPr>
              <a:t>CLEAN “Selected By” logo</a:t>
            </a:r>
            <a:endParaRPr>
              <a:solidFill>
                <a:schemeClr val="dk1"/>
              </a:solidFill>
            </a:endParaRPr>
          </a:p>
          <a:p>
            <a:pPr indent="-425450" lvl="1" marL="1219200" rtl="0" algn="l">
              <a:spcBef>
                <a:spcPts val="0"/>
              </a:spcBef>
              <a:spcAft>
                <a:spcPts val="0"/>
              </a:spcAft>
              <a:buClr>
                <a:schemeClr val="dk1"/>
              </a:buClr>
              <a:buSzPts val="1900"/>
              <a:buChar char="○"/>
            </a:pPr>
            <a:r>
              <a:rPr lang="en-US">
                <a:solidFill>
                  <a:schemeClr val="dk1"/>
                </a:solidFill>
              </a:rPr>
              <a:t>CLEAN widget on websites</a:t>
            </a:r>
            <a:endParaRPr>
              <a:solidFill>
                <a:schemeClr val="dk1"/>
              </a:solidFill>
            </a:endParaRPr>
          </a:p>
          <a:p>
            <a:pPr indent="-457200" lvl="0" marL="609600" rtl="0" algn="l">
              <a:spcBef>
                <a:spcPts val="0"/>
              </a:spcBef>
              <a:spcAft>
                <a:spcPts val="0"/>
              </a:spcAft>
              <a:buClr>
                <a:schemeClr val="dk1"/>
              </a:buClr>
              <a:buSzPts val="2400"/>
              <a:buChar char="●"/>
            </a:pPr>
            <a:r>
              <a:rPr lang="en-US">
                <a:solidFill>
                  <a:schemeClr val="dk1"/>
                </a:solidFill>
              </a:rPr>
              <a:t>Presentations at professional conferences</a:t>
            </a:r>
            <a:endParaRPr>
              <a:solidFill>
                <a:schemeClr val="dk1"/>
              </a:solidFill>
            </a:endParaRPr>
          </a:p>
          <a:p>
            <a:pPr indent="-457200" lvl="0" marL="609600" rtl="0" algn="l">
              <a:spcBef>
                <a:spcPts val="0"/>
              </a:spcBef>
              <a:spcAft>
                <a:spcPts val="0"/>
              </a:spcAft>
              <a:buClr>
                <a:schemeClr val="dk1"/>
              </a:buClr>
              <a:buSzPts val="2400"/>
              <a:buChar char="●"/>
            </a:pPr>
            <a:r>
              <a:rPr lang="en-US">
                <a:solidFill>
                  <a:schemeClr val="dk1"/>
                </a:solidFill>
              </a:rPr>
              <a:t>Targeted outreach to states (media kits)</a:t>
            </a:r>
            <a:endParaRPr/>
          </a:p>
        </p:txBody>
      </p:sp>
      <p:pic>
        <p:nvPicPr>
          <p:cNvPr id="551" name="Google Shape;551;p77"/>
          <p:cNvPicPr preferRelativeResize="0"/>
          <p:nvPr/>
        </p:nvPicPr>
        <p:blipFill>
          <a:blip r:embed="rId3">
            <a:alphaModFix/>
          </a:blip>
          <a:stretch>
            <a:fillRect/>
          </a:stretch>
        </p:blipFill>
        <p:spPr>
          <a:xfrm>
            <a:off x="9709304" y="1031300"/>
            <a:ext cx="2250270" cy="2547996"/>
          </a:xfrm>
          <a:prstGeom prst="rect">
            <a:avLst/>
          </a:prstGeom>
          <a:noFill/>
          <a:ln>
            <a:noFill/>
          </a:ln>
        </p:spPr>
      </p:pic>
      <p:pic>
        <p:nvPicPr>
          <p:cNvPr id="552" name="Google Shape;552;p77"/>
          <p:cNvPicPr preferRelativeResize="0"/>
          <p:nvPr/>
        </p:nvPicPr>
        <p:blipFill>
          <a:blip r:embed="rId4">
            <a:alphaModFix/>
          </a:blip>
          <a:stretch>
            <a:fillRect/>
          </a:stretch>
        </p:blipFill>
        <p:spPr>
          <a:xfrm>
            <a:off x="6950627" y="4403200"/>
            <a:ext cx="4461830" cy="2161992"/>
          </a:xfrm>
          <a:prstGeom prst="rect">
            <a:avLst/>
          </a:prstGeom>
          <a:noFill/>
          <a:ln>
            <a:noFill/>
          </a:ln>
        </p:spPr>
      </p:pic>
      <p:pic>
        <p:nvPicPr>
          <p:cNvPr id="553" name="Google Shape;553;p77"/>
          <p:cNvPicPr preferRelativeResize="0"/>
          <p:nvPr/>
        </p:nvPicPr>
        <p:blipFill>
          <a:blip r:embed="rId5">
            <a:alphaModFix/>
          </a:blip>
          <a:stretch>
            <a:fillRect/>
          </a:stretch>
        </p:blipFill>
        <p:spPr>
          <a:xfrm>
            <a:off x="6094458" y="381550"/>
            <a:ext cx="3390052" cy="384713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78"/>
          <p:cNvSpPr txBox="1"/>
          <p:nvPr>
            <p:ph type="title"/>
          </p:nvPr>
        </p:nvSpPr>
        <p:spPr>
          <a:xfrm>
            <a:off x="415496" y="85367"/>
            <a:ext cx="11358000" cy="7635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US"/>
              <a:t>Web Analytics</a:t>
            </a:r>
            <a:endParaRPr/>
          </a:p>
        </p:txBody>
      </p:sp>
      <p:sp>
        <p:nvSpPr>
          <p:cNvPr id="559" name="Google Shape;559;p78"/>
          <p:cNvSpPr txBox="1"/>
          <p:nvPr>
            <p:ph idx="1" type="body"/>
          </p:nvPr>
        </p:nvSpPr>
        <p:spPr>
          <a:xfrm>
            <a:off x="415496" y="825433"/>
            <a:ext cx="5679000" cy="6032400"/>
          </a:xfrm>
          <a:prstGeom prst="rect">
            <a:avLst/>
          </a:prstGeom>
        </p:spPr>
        <p:txBody>
          <a:bodyPr anchorCtr="0" anchor="t" bIns="121875" lIns="121875" spcFirstLastPara="1" rIns="121875" wrap="square" tIns="121875">
            <a:noAutofit/>
          </a:bodyPr>
          <a:lstStyle/>
          <a:p>
            <a:pPr indent="-457200" lvl="0" marL="609600" rtl="0" algn="l">
              <a:spcBef>
                <a:spcPts val="0"/>
              </a:spcBef>
              <a:spcAft>
                <a:spcPts val="0"/>
              </a:spcAft>
              <a:buSzPts val="2400"/>
              <a:buChar char="●"/>
            </a:pPr>
            <a:r>
              <a:rPr lang="en-US"/>
              <a:t>Google Analytics</a:t>
            </a:r>
            <a:endParaRPr/>
          </a:p>
          <a:p>
            <a:pPr indent="-425450" lvl="1" marL="1219200" rtl="0" algn="l">
              <a:spcBef>
                <a:spcPts val="0"/>
              </a:spcBef>
              <a:spcAft>
                <a:spcPts val="0"/>
              </a:spcAft>
              <a:buSzPts val="1900"/>
              <a:buChar char="○"/>
            </a:pPr>
            <a:r>
              <a:rPr lang="en-US"/>
              <a:t>Track users, sessions, pageviews</a:t>
            </a:r>
            <a:endParaRPr/>
          </a:p>
          <a:p>
            <a:pPr indent="-457200" lvl="0" marL="609600" rtl="0" algn="l">
              <a:spcBef>
                <a:spcPts val="0"/>
              </a:spcBef>
              <a:spcAft>
                <a:spcPts val="0"/>
              </a:spcAft>
              <a:buSzPts val="2400"/>
              <a:buChar char="●"/>
            </a:pPr>
            <a:r>
              <a:rPr lang="en-US"/>
              <a:t>Social Media </a:t>
            </a:r>
            <a:endParaRPr/>
          </a:p>
          <a:p>
            <a:pPr indent="-425450" lvl="1" marL="1219200" rtl="0" algn="l">
              <a:spcBef>
                <a:spcPts val="0"/>
              </a:spcBef>
              <a:spcAft>
                <a:spcPts val="0"/>
              </a:spcAft>
              <a:buSzPts val="1900"/>
              <a:buChar char="○"/>
            </a:pPr>
            <a:r>
              <a:rPr lang="en-US"/>
              <a:t>Track followers, impressions, etc.</a:t>
            </a:r>
            <a:endParaRPr/>
          </a:p>
          <a:p>
            <a:pPr indent="-457200" lvl="0" marL="609600" rtl="0" algn="l">
              <a:spcBef>
                <a:spcPts val="0"/>
              </a:spcBef>
              <a:spcAft>
                <a:spcPts val="0"/>
              </a:spcAft>
              <a:buSzPts val="2400"/>
              <a:buChar char="●"/>
            </a:pPr>
            <a:r>
              <a:rPr lang="en-US"/>
              <a:t>Track pageviews</a:t>
            </a:r>
            <a:endParaRPr/>
          </a:p>
          <a:p>
            <a:pPr indent="-425450" lvl="1" marL="1219200" rtl="0" algn="l">
              <a:spcBef>
                <a:spcPts val="0"/>
              </a:spcBef>
              <a:spcAft>
                <a:spcPts val="0"/>
              </a:spcAft>
              <a:buSzPts val="1900"/>
              <a:buChar char="○"/>
            </a:pPr>
            <a:r>
              <a:rPr lang="en-US"/>
              <a:t>Track individual page popularity</a:t>
            </a:r>
            <a:endParaRPr/>
          </a:p>
          <a:p>
            <a:pPr indent="-457200" lvl="0" marL="609600" rtl="0" algn="l">
              <a:spcBef>
                <a:spcPts val="0"/>
              </a:spcBef>
              <a:spcAft>
                <a:spcPts val="0"/>
              </a:spcAft>
              <a:buSzPts val="2400"/>
              <a:buChar char="●"/>
            </a:pPr>
            <a:r>
              <a:rPr lang="en-US"/>
              <a:t>Track referrals</a:t>
            </a:r>
            <a:endParaRPr/>
          </a:p>
          <a:p>
            <a:pPr indent="-425450" lvl="1" marL="1219200" rtl="0" algn="l">
              <a:spcBef>
                <a:spcPts val="0"/>
              </a:spcBef>
              <a:spcAft>
                <a:spcPts val="0"/>
              </a:spcAft>
              <a:buSzPts val="1900"/>
              <a:buChar char="○"/>
            </a:pPr>
            <a:r>
              <a:rPr lang="en-US"/>
              <a:t>Direct link vs. natural search</a:t>
            </a:r>
            <a:endParaRPr/>
          </a:p>
          <a:p>
            <a:pPr indent="-425450" lvl="1" marL="1219200" rtl="0" algn="l">
              <a:spcBef>
                <a:spcPts val="0"/>
              </a:spcBef>
              <a:spcAft>
                <a:spcPts val="0"/>
              </a:spcAft>
              <a:buSzPts val="1900"/>
              <a:buChar char="○"/>
            </a:pPr>
            <a:r>
              <a:rPr lang="en-US"/>
              <a:t>Referrals from social media</a:t>
            </a:r>
            <a:endParaRPr/>
          </a:p>
          <a:p>
            <a:pPr indent="-425450" lvl="1" marL="1219200" rtl="0" algn="l">
              <a:spcBef>
                <a:spcPts val="0"/>
              </a:spcBef>
              <a:spcAft>
                <a:spcPts val="0"/>
              </a:spcAft>
              <a:buSzPts val="1900"/>
              <a:buChar char="○"/>
            </a:pPr>
            <a:r>
              <a:rPr lang="en-US"/>
              <a:t>Referrals from other sources such as climate.gov, NBC news article, etc.</a:t>
            </a:r>
            <a:endParaRPr/>
          </a:p>
          <a:p>
            <a:pPr indent="-457200" lvl="0" marL="609600" rtl="0" algn="l">
              <a:spcBef>
                <a:spcPts val="0"/>
              </a:spcBef>
              <a:spcAft>
                <a:spcPts val="0"/>
              </a:spcAft>
              <a:buSzPts val="2400"/>
              <a:buChar char="●"/>
            </a:pPr>
            <a:r>
              <a:rPr lang="en-US"/>
              <a:t>Track locations</a:t>
            </a:r>
            <a:endParaRPr/>
          </a:p>
          <a:p>
            <a:pPr indent="-425450" lvl="1" marL="1219200" rtl="0" algn="l">
              <a:spcBef>
                <a:spcPts val="0"/>
              </a:spcBef>
              <a:spcAft>
                <a:spcPts val="0"/>
              </a:spcAft>
              <a:buSzPts val="1900"/>
              <a:buChar char="○"/>
            </a:pPr>
            <a:r>
              <a:rPr lang="en-US"/>
              <a:t>Comparing NGSS states with those looking at our NGSS resources</a:t>
            </a:r>
            <a:endParaRPr/>
          </a:p>
          <a:p>
            <a:pPr indent="-425450" lvl="1" marL="1219200" rtl="0" algn="l">
              <a:spcBef>
                <a:spcPts val="0"/>
              </a:spcBef>
              <a:spcAft>
                <a:spcPts val="0"/>
              </a:spcAft>
              <a:buSzPts val="1900"/>
              <a:buChar char="○"/>
            </a:pPr>
            <a:r>
              <a:rPr lang="en-US"/>
              <a:t>Tracking presentations on CLEAN</a:t>
            </a:r>
            <a:endParaRPr/>
          </a:p>
          <a:p>
            <a:pPr indent="-457200" lvl="0" marL="609600" rtl="0" algn="l">
              <a:spcBef>
                <a:spcPts val="0"/>
              </a:spcBef>
              <a:spcAft>
                <a:spcPts val="0"/>
              </a:spcAft>
              <a:buSzPts val="2400"/>
              <a:buChar char="●"/>
            </a:pPr>
            <a:r>
              <a:rPr lang="en-US"/>
              <a:t>Pop-up Survey</a:t>
            </a:r>
            <a:endParaRPr/>
          </a:p>
        </p:txBody>
      </p:sp>
      <p:pic>
        <p:nvPicPr>
          <p:cNvPr id="560" name="Google Shape;560;p78"/>
          <p:cNvPicPr preferRelativeResize="0"/>
          <p:nvPr/>
        </p:nvPicPr>
        <p:blipFill>
          <a:blip r:embed="rId3">
            <a:alphaModFix/>
          </a:blip>
          <a:stretch>
            <a:fillRect/>
          </a:stretch>
        </p:blipFill>
        <p:spPr>
          <a:xfrm>
            <a:off x="8003593" y="2727100"/>
            <a:ext cx="2476247" cy="2139699"/>
          </a:xfrm>
          <a:prstGeom prst="rect">
            <a:avLst/>
          </a:prstGeom>
          <a:noFill/>
          <a:ln>
            <a:noFill/>
          </a:ln>
        </p:spPr>
      </p:pic>
      <p:pic>
        <p:nvPicPr>
          <p:cNvPr id="561" name="Google Shape;561;p78"/>
          <p:cNvPicPr preferRelativeResize="0"/>
          <p:nvPr/>
        </p:nvPicPr>
        <p:blipFill>
          <a:blip r:embed="rId4">
            <a:alphaModFix/>
          </a:blip>
          <a:stretch>
            <a:fillRect/>
          </a:stretch>
        </p:blipFill>
        <p:spPr>
          <a:xfrm>
            <a:off x="5823242" y="85364"/>
            <a:ext cx="6365706" cy="2437924"/>
          </a:xfrm>
          <a:prstGeom prst="rect">
            <a:avLst/>
          </a:prstGeom>
          <a:noFill/>
          <a:ln>
            <a:noFill/>
          </a:ln>
        </p:spPr>
      </p:pic>
      <p:pic>
        <p:nvPicPr>
          <p:cNvPr id="562" name="Google Shape;562;p78"/>
          <p:cNvPicPr preferRelativeResize="0"/>
          <p:nvPr/>
        </p:nvPicPr>
        <p:blipFill>
          <a:blip r:embed="rId5">
            <a:alphaModFix/>
          </a:blip>
          <a:stretch>
            <a:fillRect/>
          </a:stretch>
        </p:blipFill>
        <p:spPr>
          <a:xfrm>
            <a:off x="7419710" y="5079833"/>
            <a:ext cx="3643988" cy="177755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p79"/>
          <p:cNvSpPr txBox="1"/>
          <p:nvPr>
            <p:ph type="title"/>
          </p:nvPr>
        </p:nvSpPr>
        <p:spPr>
          <a:xfrm>
            <a:off x="415496" y="186967"/>
            <a:ext cx="11358000" cy="7635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US"/>
              <a:t>CLEAN Marketing Efforts Are Successful</a:t>
            </a:r>
            <a:endParaRPr/>
          </a:p>
        </p:txBody>
      </p:sp>
      <p:sp>
        <p:nvSpPr>
          <p:cNvPr id="568" name="Google Shape;568;p79"/>
          <p:cNvSpPr txBox="1"/>
          <p:nvPr>
            <p:ph idx="1" type="body"/>
          </p:nvPr>
        </p:nvSpPr>
        <p:spPr>
          <a:xfrm>
            <a:off x="415496" y="1028633"/>
            <a:ext cx="11358000" cy="2103600"/>
          </a:xfrm>
          <a:prstGeom prst="rect">
            <a:avLst/>
          </a:prstGeom>
        </p:spPr>
        <p:txBody>
          <a:bodyPr anchorCtr="0" anchor="t" bIns="121875" lIns="121875" spcFirstLastPara="1" rIns="121875" wrap="square" tIns="121875">
            <a:noAutofit/>
          </a:bodyPr>
          <a:lstStyle/>
          <a:p>
            <a:pPr indent="-457200" lvl="0" marL="609600" rtl="0" algn="l">
              <a:spcBef>
                <a:spcPts val="0"/>
              </a:spcBef>
              <a:spcAft>
                <a:spcPts val="0"/>
              </a:spcAft>
              <a:buSzPts val="2400"/>
              <a:buChar char="●"/>
            </a:pPr>
            <a:r>
              <a:rPr lang="en-US">
                <a:solidFill>
                  <a:schemeClr val="dk1"/>
                </a:solidFill>
              </a:rPr>
              <a:t>For 2018 users, new users, and pageviews are all up about 70% compared to 2017</a:t>
            </a:r>
            <a:endParaRPr>
              <a:solidFill>
                <a:schemeClr val="dk1"/>
              </a:solidFill>
            </a:endParaRPr>
          </a:p>
          <a:p>
            <a:pPr indent="-425450" lvl="1" marL="1219200" rtl="0" algn="l">
              <a:spcBef>
                <a:spcPts val="0"/>
              </a:spcBef>
              <a:spcAft>
                <a:spcPts val="0"/>
              </a:spcAft>
              <a:buClr>
                <a:schemeClr val="dk1"/>
              </a:buClr>
              <a:buSzPts val="1900"/>
              <a:buChar char="○"/>
            </a:pPr>
            <a:r>
              <a:rPr lang="en-US">
                <a:solidFill>
                  <a:schemeClr val="dk1"/>
                </a:solidFill>
              </a:rPr>
              <a:t>September 2018 had 79,000 pageviews </a:t>
            </a:r>
            <a:endParaRPr>
              <a:solidFill>
                <a:schemeClr val="dk1"/>
              </a:solidFill>
            </a:endParaRPr>
          </a:p>
          <a:p>
            <a:pPr indent="-457200" lvl="0" marL="609600" rtl="0" algn="l">
              <a:spcBef>
                <a:spcPts val="0"/>
              </a:spcBef>
              <a:spcAft>
                <a:spcPts val="0"/>
              </a:spcAft>
              <a:buSzPts val="2400"/>
              <a:buChar char="●"/>
            </a:pPr>
            <a:r>
              <a:rPr lang="en-US">
                <a:solidFill>
                  <a:schemeClr val="dk1"/>
                </a:solidFill>
              </a:rPr>
              <a:t>Monthly average number of sessions increased from about 32,000 in 2017 to 46,000 in 2018</a:t>
            </a:r>
            <a:endParaRPr/>
          </a:p>
        </p:txBody>
      </p:sp>
      <p:pic>
        <p:nvPicPr>
          <p:cNvPr id="569" name="Google Shape;569;p79"/>
          <p:cNvPicPr preferRelativeResize="0"/>
          <p:nvPr/>
        </p:nvPicPr>
        <p:blipFill>
          <a:blip r:embed="rId3">
            <a:alphaModFix/>
          </a:blip>
          <a:stretch>
            <a:fillRect/>
          </a:stretch>
        </p:blipFill>
        <p:spPr>
          <a:xfrm>
            <a:off x="2468177" y="3132233"/>
            <a:ext cx="7252593" cy="37154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53"/>
          <p:cNvSpPr txBox="1"/>
          <p:nvPr/>
        </p:nvSpPr>
        <p:spPr>
          <a:xfrm>
            <a:off x="468783" y="245000"/>
            <a:ext cx="10418400" cy="135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Tahoma"/>
                <a:ea typeface="Tahoma"/>
                <a:cs typeface="Tahoma"/>
                <a:sym typeface="Tahoma"/>
              </a:rPr>
              <a:t>Presentations</a:t>
            </a:r>
            <a:endParaRPr b="0" i="0" sz="2400" u="none" cap="none" strike="noStrike">
              <a:solidFill>
                <a:schemeClr val="dk1"/>
              </a:solidFill>
              <a:latin typeface="Tahoma"/>
              <a:ea typeface="Tahoma"/>
              <a:cs typeface="Tahoma"/>
              <a:sym typeface="Tahoma"/>
            </a:endParaRPr>
          </a:p>
        </p:txBody>
      </p:sp>
      <p:sp>
        <p:nvSpPr>
          <p:cNvPr id="329" name="Google Shape;329;p53"/>
          <p:cNvSpPr txBox="1"/>
          <p:nvPr/>
        </p:nvSpPr>
        <p:spPr>
          <a:xfrm>
            <a:off x="2509950" y="5810800"/>
            <a:ext cx="32499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1" lang="en-US" sz="1500">
                <a:latin typeface="Tahoma"/>
                <a:ea typeface="Tahoma"/>
                <a:cs typeface="Tahoma"/>
                <a:sym typeface="Tahoma"/>
              </a:rPr>
              <a:t>Cheryl Manning</a:t>
            </a:r>
            <a:endParaRPr b="1" sz="1500">
              <a:latin typeface="Tahoma"/>
              <a:ea typeface="Tahoma"/>
              <a:cs typeface="Tahoma"/>
              <a:sym typeface="Tahoma"/>
            </a:endParaRPr>
          </a:p>
          <a:p>
            <a:pPr indent="-342900" lvl="0" marL="342900" rtl="0" algn="ctr">
              <a:lnSpc>
                <a:spcPct val="115000"/>
              </a:lnSpc>
              <a:spcBef>
                <a:spcPts val="0"/>
              </a:spcBef>
              <a:spcAft>
                <a:spcPts val="0"/>
              </a:spcAft>
              <a:buClr>
                <a:schemeClr val="dk1"/>
              </a:buClr>
              <a:buSzPts val="1100"/>
              <a:buFont typeface="Arial"/>
              <a:buNone/>
            </a:pPr>
            <a:r>
              <a:rPr lang="en-US" sz="1200">
                <a:solidFill>
                  <a:schemeClr val="dk1"/>
                </a:solidFill>
                <a:latin typeface="Tahoma"/>
                <a:ea typeface="Tahoma"/>
                <a:cs typeface="Tahoma"/>
                <a:sym typeface="Tahoma"/>
              </a:rPr>
              <a:t>Earth Science Teacher and Science Education Consultant</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solidFill>
                  <a:schemeClr val="dk1"/>
                </a:solidFill>
                <a:latin typeface="Tahoma"/>
                <a:ea typeface="Tahoma"/>
                <a:cs typeface="Tahoma"/>
                <a:sym typeface="Tahoma"/>
              </a:rPr>
              <a:t>Presentation: </a:t>
            </a:r>
            <a:r>
              <a:rPr lang="en-US" sz="1200">
                <a:latin typeface="Tahoma"/>
                <a:ea typeface="Tahoma"/>
                <a:cs typeface="Tahoma"/>
                <a:sym typeface="Tahoma"/>
              </a:rPr>
              <a:t>Value of CLEAN for Educators</a:t>
            </a:r>
            <a:endParaRPr sz="1200">
              <a:latin typeface="Tahoma"/>
              <a:ea typeface="Tahoma"/>
              <a:cs typeface="Tahoma"/>
              <a:sym typeface="Tahoma"/>
            </a:endParaRPr>
          </a:p>
        </p:txBody>
      </p:sp>
      <p:sp>
        <p:nvSpPr>
          <p:cNvPr id="330" name="Google Shape;330;p53"/>
          <p:cNvSpPr txBox="1"/>
          <p:nvPr/>
        </p:nvSpPr>
        <p:spPr>
          <a:xfrm>
            <a:off x="8138806" y="3058550"/>
            <a:ext cx="3682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1" lang="en-US" sz="1500">
                <a:latin typeface="Tahoma"/>
                <a:ea typeface="Tahoma"/>
                <a:cs typeface="Tahoma"/>
                <a:sym typeface="Tahoma"/>
              </a:rPr>
              <a:t>Katie Boyd</a:t>
            </a:r>
            <a:endParaRPr b="1" sz="15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latin typeface="Tahoma"/>
                <a:ea typeface="Tahoma"/>
                <a:cs typeface="Tahoma"/>
                <a:sym typeface="Tahoma"/>
              </a:rPr>
              <a:t>Cooperative Institute for Research in Environmental Sciences (CIRES)</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solidFill>
                  <a:schemeClr val="dk1"/>
                </a:solidFill>
                <a:latin typeface="Tahoma"/>
                <a:ea typeface="Tahoma"/>
                <a:cs typeface="Tahoma"/>
                <a:sym typeface="Tahoma"/>
              </a:rPr>
              <a:t>Presentation: </a:t>
            </a:r>
            <a:r>
              <a:rPr lang="en-US" sz="1200">
                <a:latin typeface="Tahoma"/>
                <a:ea typeface="Tahoma"/>
                <a:cs typeface="Tahoma"/>
                <a:sym typeface="Tahoma"/>
              </a:rPr>
              <a:t>Web Analytics</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t/>
            </a:r>
            <a:endParaRPr b="1" sz="1800">
              <a:latin typeface="Tahoma"/>
              <a:ea typeface="Tahoma"/>
              <a:cs typeface="Tahoma"/>
              <a:sym typeface="Tahoma"/>
            </a:endParaRPr>
          </a:p>
        </p:txBody>
      </p:sp>
      <p:sp>
        <p:nvSpPr>
          <p:cNvPr id="331" name="Google Shape;331;p53"/>
          <p:cNvSpPr txBox="1"/>
          <p:nvPr/>
        </p:nvSpPr>
        <p:spPr>
          <a:xfrm>
            <a:off x="3680101" y="3029700"/>
            <a:ext cx="41496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1" lang="en-US" sz="1500">
                <a:latin typeface="Tahoma"/>
                <a:ea typeface="Tahoma"/>
                <a:cs typeface="Tahoma"/>
                <a:sym typeface="Tahoma"/>
              </a:rPr>
              <a:t>Sean Fox</a:t>
            </a:r>
            <a:endParaRPr b="1" sz="15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latin typeface="Tahoma"/>
                <a:ea typeface="Tahoma"/>
                <a:cs typeface="Tahoma"/>
                <a:sym typeface="Tahoma"/>
              </a:rPr>
              <a:t>Science Education Resource Center (SERC), </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latin typeface="Tahoma"/>
                <a:ea typeface="Tahoma"/>
                <a:cs typeface="Tahoma"/>
                <a:sym typeface="Tahoma"/>
              </a:rPr>
              <a:t>Carleton College </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solidFill>
                  <a:schemeClr val="dk1"/>
                </a:solidFill>
                <a:latin typeface="Tahoma"/>
                <a:ea typeface="Tahoma"/>
                <a:cs typeface="Tahoma"/>
                <a:sym typeface="Tahoma"/>
              </a:rPr>
              <a:t>Presentation: </a:t>
            </a:r>
            <a:r>
              <a:rPr lang="en-US" sz="1200">
                <a:latin typeface="Tahoma"/>
                <a:ea typeface="Tahoma"/>
                <a:cs typeface="Tahoma"/>
                <a:sym typeface="Tahoma"/>
              </a:rPr>
              <a:t>Web Architecture</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t/>
            </a:r>
            <a:endParaRPr b="1" sz="18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t/>
            </a:r>
            <a:endParaRPr b="1" i="0" sz="1800" u="none" cap="none" strike="noStrike">
              <a:solidFill>
                <a:srgbClr val="000000"/>
              </a:solidFill>
              <a:highlight>
                <a:srgbClr val="FFFFFF"/>
              </a:highlight>
              <a:latin typeface="Tahoma"/>
              <a:ea typeface="Tahoma"/>
              <a:cs typeface="Tahoma"/>
              <a:sym typeface="Tahoma"/>
            </a:endParaRPr>
          </a:p>
        </p:txBody>
      </p:sp>
      <p:sp>
        <p:nvSpPr>
          <p:cNvPr id="332" name="Google Shape;332;p53"/>
          <p:cNvSpPr txBox="1"/>
          <p:nvPr/>
        </p:nvSpPr>
        <p:spPr>
          <a:xfrm>
            <a:off x="517390" y="3029700"/>
            <a:ext cx="32499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1" lang="en-US" sz="1500">
                <a:latin typeface="Tahoma"/>
                <a:ea typeface="Tahoma"/>
                <a:cs typeface="Tahoma"/>
                <a:sym typeface="Tahoma"/>
              </a:rPr>
              <a:t>Frank Niepold</a:t>
            </a:r>
            <a:endParaRPr b="1" sz="15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latin typeface="Tahoma"/>
                <a:ea typeface="Tahoma"/>
                <a:cs typeface="Tahoma"/>
                <a:sym typeface="Tahoma"/>
              </a:rPr>
              <a:t>Climate Program Office, </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latin typeface="Tahoma"/>
                <a:ea typeface="Tahoma"/>
                <a:cs typeface="Tahoma"/>
                <a:sym typeface="Tahoma"/>
              </a:rPr>
              <a:t>NOAA</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latin typeface="Tahoma"/>
                <a:ea typeface="Tahoma"/>
                <a:cs typeface="Tahoma"/>
                <a:sym typeface="Tahoma"/>
              </a:rPr>
              <a:t>Presentation: Introduction of CLEAN</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t/>
            </a:r>
            <a:endParaRPr b="1" sz="1800">
              <a:latin typeface="Tahoma"/>
              <a:ea typeface="Tahoma"/>
              <a:cs typeface="Tahoma"/>
              <a:sym typeface="Tahoma"/>
            </a:endParaRPr>
          </a:p>
        </p:txBody>
      </p:sp>
      <p:pic>
        <p:nvPicPr>
          <p:cNvPr id="333" name="Google Shape;333;p53"/>
          <p:cNvPicPr preferRelativeResize="0"/>
          <p:nvPr/>
        </p:nvPicPr>
        <p:blipFill rotWithShape="1">
          <a:blip r:embed="rId3">
            <a:alphaModFix/>
          </a:blip>
          <a:srcRect b="18150" l="0" r="29780" t="6971"/>
          <a:stretch/>
        </p:blipFill>
        <p:spPr>
          <a:xfrm>
            <a:off x="1266225" y="1061825"/>
            <a:ext cx="1843975" cy="1966100"/>
          </a:xfrm>
          <a:prstGeom prst="rect">
            <a:avLst/>
          </a:prstGeom>
          <a:noFill/>
          <a:ln>
            <a:noFill/>
          </a:ln>
        </p:spPr>
      </p:pic>
      <p:pic>
        <p:nvPicPr>
          <p:cNvPr id="334" name="Google Shape;334;p53"/>
          <p:cNvPicPr preferRelativeResize="0"/>
          <p:nvPr/>
        </p:nvPicPr>
        <p:blipFill rotWithShape="1">
          <a:blip r:embed="rId4">
            <a:alphaModFix/>
          </a:blip>
          <a:srcRect b="0" l="6208" r="0" t="0"/>
          <a:stretch/>
        </p:blipFill>
        <p:spPr>
          <a:xfrm>
            <a:off x="4906094" y="1061825"/>
            <a:ext cx="1843982" cy="1966100"/>
          </a:xfrm>
          <a:prstGeom prst="rect">
            <a:avLst/>
          </a:prstGeom>
          <a:noFill/>
          <a:ln>
            <a:noFill/>
          </a:ln>
        </p:spPr>
      </p:pic>
      <p:pic>
        <p:nvPicPr>
          <p:cNvPr id="335" name="Google Shape;335;p53"/>
          <p:cNvPicPr preferRelativeResize="0"/>
          <p:nvPr/>
        </p:nvPicPr>
        <p:blipFill>
          <a:blip r:embed="rId5">
            <a:alphaModFix/>
          </a:blip>
          <a:stretch>
            <a:fillRect/>
          </a:stretch>
        </p:blipFill>
        <p:spPr>
          <a:xfrm>
            <a:off x="9159410" y="1061825"/>
            <a:ext cx="1648657" cy="1966100"/>
          </a:xfrm>
          <a:prstGeom prst="rect">
            <a:avLst/>
          </a:prstGeom>
          <a:noFill/>
          <a:ln>
            <a:noFill/>
          </a:ln>
        </p:spPr>
      </p:pic>
      <p:pic>
        <p:nvPicPr>
          <p:cNvPr id="336" name="Google Shape;336;p53"/>
          <p:cNvPicPr preferRelativeResize="0"/>
          <p:nvPr/>
        </p:nvPicPr>
        <p:blipFill rotWithShape="1">
          <a:blip r:embed="rId6">
            <a:alphaModFix/>
          </a:blip>
          <a:srcRect b="4889" l="10053" r="9522" t="14563"/>
          <a:stretch/>
        </p:blipFill>
        <p:spPr>
          <a:xfrm>
            <a:off x="7396450" y="4027850"/>
            <a:ext cx="1648675" cy="1836275"/>
          </a:xfrm>
          <a:prstGeom prst="rect">
            <a:avLst/>
          </a:prstGeom>
          <a:noFill/>
          <a:ln>
            <a:noFill/>
          </a:ln>
        </p:spPr>
      </p:pic>
      <p:sp>
        <p:nvSpPr>
          <p:cNvPr id="337" name="Google Shape;337;p53"/>
          <p:cNvSpPr txBox="1"/>
          <p:nvPr/>
        </p:nvSpPr>
        <p:spPr>
          <a:xfrm>
            <a:off x="6846358" y="5824400"/>
            <a:ext cx="27681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1" lang="en-US" sz="1500">
                <a:latin typeface="Tahoma"/>
                <a:ea typeface="Tahoma"/>
                <a:cs typeface="Tahoma"/>
                <a:sym typeface="Tahoma"/>
              </a:rPr>
              <a:t>Patrick Chandler</a:t>
            </a:r>
            <a:endParaRPr sz="15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latin typeface="Tahoma"/>
                <a:ea typeface="Tahoma"/>
                <a:cs typeface="Tahoma"/>
                <a:sym typeface="Tahoma"/>
              </a:rPr>
              <a:t>University of Colorado</a:t>
            </a:r>
            <a:endParaRPr sz="1200">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rPr lang="en-US" sz="1200">
                <a:solidFill>
                  <a:schemeClr val="dk1"/>
                </a:solidFill>
                <a:latin typeface="Tahoma"/>
                <a:ea typeface="Tahoma"/>
                <a:cs typeface="Tahoma"/>
                <a:sym typeface="Tahoma"/>
              </a:rPr>
              <a:t>Presentation: </a:t>
            </a:r>
            <a:r>
              <a:rPr lang="en-US" sz="1200">
                <a:latin typeface="Tahoma"/>
                <a:ea typeface="Tahoma"/>
                <a:cs typeface="Tahoma"/>
                <a:sym typeface="Tahoma"/>
              </a:rPr>
              <a:t>ESIP CLEAN Fellow Perspective</a:t>
            </a:r>
            <a:endParaRPr sz="1200">
              <a:latin typeface="Tahoma"/>
              <a:ea typeface="Tahoma"/>
              <a:cs typeface="Tahoma"/>
              <a:sym typeface="Tahoma"/>
            </a:endParaRPr>
          </a:p>
        </p:txBody>
      </p:sp>
      <p:pic>
        <p:nvPicPr>
          <p:cNvPr id="338" name="Google Shape;338;p53"/>
          <p:cNvPicPr preferRelativeResize="0"/>
          <p:nvPr/>
        </p:nvPicPr>
        <p:blipFill rotWithShape="1">
          <a:blip r:embed="rId7">
            <a:alphaModFix/>
          </a:blip>
          <a:srcRect b="29735" l="2842" r="6921" t="0"/>
          <a:stretch/>
        </p:blipFill>
        <p:spPr>
          <a:xfrm>
            <a:off x="3310138" y="4027850"/>
            <a:ext cx="1619250" cy="1771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80"/>
          <p:cNvSpPr txBox="1"/>
          <p:nvPr>
            <p:ph type="ctrTitle"/>
          </p:nvPr>
        </p:nvSpPr>
        <p:spPr>
          <a:xfrm>
            <a:off x="604715" y="1122375"/>
            <a:ext cx="110091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Calibri"/>
              <a:buNone/>
            </a:pPr>
            <a:r>
              <a:rPr b="1" lang="en-US" sz="4800"/>
              <a:t>Using CLEAN’s Data-focused resources in the Classroom</a:t>
            </a:r>
            <a:endParaRPr b="1" sz="4800"/>
          </a:p>
        </p:txBody>
      </p:sp>
      <p:sp>
        <p:nvSpPr>
          <p:cNvPr id="575" name="Google Shape;575;p80"/>
          <p:cNvSpPr txBox="1"/>
          <p:nvPr>
            <p:ph idx="1" type="subTitle"/>
          </p:nvPr>
        </p:nvSpPr>
        <p:spPr>
          <a:xfrm>
            <a:off x="1523669" y="3658413"/>
            <a:ext cx="9141600" cy="165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US"/>
              <a:t>Cheryl L. B. Manning</a:t>
            </a:r>
            <a:endParaRPr/>
          </a:p>
          <a:p>
            <a:pPr indent="0" lvl="0" marL="0" rtl="0" algn="ctr">
              <a:lnSpc>
                <a:spcPct val="90000"/>
              </a:lnSpc>
              <a:spcBef>
                <a:spcPts val="0"/>
              </a:spcBef>
              <a:spcAft>
                <a:spcPts val="0"/>
              </a:spcAft>
              <a:buClr>
                <a:schemeClr val="dk1"/>
              </a:buClr>
              <a:buSzPts val="2400"/>
              <a:buNone/>
            </a:pPr>
            <a:r>
              <a:rPr lang="en-US"/>
              <a:t>Science Teacher and Science Education Consultant</a:t>
            </a:r>
            <a:endParaRPr/>
          </a:p>
          <a:p>
            <a:pPr indent="0" lvl="0" marL="0" rtl="0" algn="ctr">
              <a:lnSpc>
                <a:spcPct val="90000"/>
              </a:lnSpc>
              <a:spcBef>
                <a:spcPts val="0"/>
              </a:spcBef>
              <a:spcAft>
                <a:spcPts val="0"/>
              </a:spcAft>
              <a:buClr>
                <a:schemeClr val="dk1"/>
              </a:buClr>
              <a:buSzPts val="2400"/>
              <a:buNone/>
            </a:pPr>
            <a:r>
              <a:rPr lang="en-US" u="sng">
                <a:solidFill>
                  <a:schemeClr val="hlink"/>
                </a:solidFill>
                <a:hlinkClick r:id="rId3"/>
              </a:rPr>
              <a:t>clbmanning@mac.com</a:t>
            </a:r>
            <a:endParaRPr/>
          </a:p>
          <a:p>
            <a:pPr indent="0" lvl="0" marL="0" rtl="0" algn="ctr">
              <a:lnSpc>
                <a:spcPct val="90000"/>
              </a:lnSpc>
              <a:spcBef>
                <a:spcPts val="0"/>
              </a:spcBef>
              <a:spcAft>
                <a:spcPts val="0"/>
              </a:spcAft>
              <a:buClr>
                <a:schemeClr val="dk1"/>
              </a:buClr>
              <a:buSzPts val="2400"/>
              <a:buNone/>
            </a:pPr>
            <a:r>
              <a:rPr lang="en-US"/>
              <a:t>@clbmanning</a:t>
            </a:r>
            <a:endParaRPr/>
          </a:p>
        </p:txBody>
      </p:sp>
      <p:pic>
        <p:nvPicPr>
          <p:cNvPr id="576" name="Google Shape;576;p80"/>
          <p:cNvPicPr preferRelativeResize="0"/>
          <p:nvPr/>
        </p:nvPicPr>
        <p:blipFill>
          <a:blip r:embed="rId4">
            <a:alphaModFix/>
          </a:blip>
          <a:stretch>
            <a:fillRect/>
          </a:stretch>
        </p:blipFill>
        <p:spPr>
          <a:xfrm>
            <a:off x="1870065" y="-2300"/>
            <a:ext cx="8448819" cy="18229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81"/>
          <p:cNvSpPr txBox="1"/>
          <p:nvPr>
            <p:ph type="title"/>
          </p:nvPr>
        </p:nvSpPr>
        <p:spPr>
          <a:xfrm>
            <a:off x="373500" y="365125"/>
            <a:ext cx="10977300" cy="967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t>CLEAN Data Sets Support Good Instruction</a:t>
            </a:r>
            <a:endParaRPr sz="3600"/>
          </a:p>
        </p:txBody>
      </p:sp>
      <p:sp>
        <p:nvSpPr>
          <p:cNvPr id="582" name="Google Shape;582;p81"/>
          <p:cNvSpPr txBox="1"/>
          <p:nvPr>
            <p:ph idx="1" type="body"/>
          </p:nvPr>
        </p:nvSpPr>
        <p:spPr>
          <a:xfrm>
            <a:off x="373500" y="1332325"/>
            <a:ext cx="7660200" cy="4844400"/>
          </a:xfrm>
          <a:prstGeom prst="rect">
            <a:avLst/>
          </a:prstGeom>
          <a:noFill/>
          <a:ln>
            <a:noFill/>
          </a:ln>
        </p:spPr>
        <p:txBody>
          <a:bodyPr anchorCtr="0" anchor="t" bIns="45700" lIns="91425" spcFirstLastPara="1" rIns="91425" wrap="square" tIns="45700">
            <a:noAutofit/>
          </a:bodyPr>
          <a:lstStyle/>
          <a:p>
            <a:pPr indent="-203200" lvl="0" marL="228600" rtl="0" algn="l">
              <a:lnSpc>
                <a:spcPct val="90000"/>
              </a:lnSpc>
              <a:spcBef>
                <a:spcPts val="0"/>
              </a:spcBef>
              <a:spcAft>
                <a:spcPts val="0"/>
              </a:spcAft>
              <a:buClr>
                <a:schemeClr val="dk1"/>
              </a:buClr>
              <a:buSzPts val="2400"/>
              <a:buChar char="•"/>
            </a:pPr>
            <a:r>
              <a:rPr lang="en-US" sz="2400"/>
              <a:t>Nationwide, teachers are engaging students with real data. Why?</a:t>
            </a:r>
            <a:endParaRPr sz="2400"/>
          </a:p>
          <a:p>
            <a:pPr indent="-241300" lvl="1" marL="685800" rtl="0" algn="l">
              <a:lnSpc>
                <a:spcPct val="90000"/>
              </a:lnSpc>
              <a:spcBef>
                <a:spcPts val="0"/>
              </a:spcBef>
              <a:spcAft>
                <a:spcPts val="0"/>
              </a:spcAft>
              <a:buClr>
                <a:schemeClr val="dk1"/>
              </a:buClr>
              <a:buSzPts val="2000"/>
              <a:buChar char="•"/>
            </a:pPr>
            <a:r>
              <a:rPr lang="en-US" sz="2000"/>
              <a:t>Skill Development</a:t>
            </a:r>
            <a:endParaRPr sz="2000"/>
          </a:p>
          <a:p>
            <a:pPr indent="-241300" lvl="1" marL="685800" rtl="0" algn="l">
              <a:lnSpc>
                <a:spcPct val="90000"/>
              </a:lnSpc>
              <a:spcBef>
                <a:spcPts val="0"/>
              </a:spcBef>
              <a:spcAft>
                <a:spcPts val="0"/>
              </a:spcAft>
              <a:buClr>
                <a:schemeClr val="dk1"/>
              </a:buClr>
              <a:buSzPts val="2000"/>
              <a:buChar char="•"/>
            </a:pPr>
            <a:r>
              <a:rPr lang="en-US" sz="2000"/>
              <a:t>Sense of Place</a:t>
            </a:r>
            <a:endParaRPr sz="2000"/>
          </a:p>
          <a:p>
            <a:pPr indent="-241300" lvl="1" marL="685800" rtl="0" algn="l">
              <a:lnSpc>
                <a:spcPct val="90000"/>
              </a:lnSpc>
              <a:spcBef>
                <a:spcPts val="0"/>
              </a:spcBef>
              <a:spcAft>
                <a:spcPts val="0"/>
              </a:spcAft>
              <a:buSzPts val="2000"/>
              <a:buChar char="•"/>
            </a:pPr>
            <a:r>
              <a:rPr lang="en-US" sz="2000"/>
              <a:t>Understanding the role of data in modeling and decision making</a:t>
            </a:r>
            <a:endParaRPr sz="2000"/>
          </a:p>
          <a:p>
            <a:pPr indent="-203200" lvl="0" marL="228600" rtl="0" algn="l">
              <a:lnSpc>
                <a:spcPct val="90000"/>
              </a:lnSpc>
              <a:spcBef>
                <a:spcPts val="1000"/>
              </a:spcBef>
              <a:spcAft>
                <a:spcPts val="0"/>
              </a:spcAft>
              <a:buClr>
                <a:schemeClr val="dk1"/>
              </a:buClr>
              <a:buSzPts val="2400"/>
              <a:buChar char="•"/>
            </a:pPr>
            <a:r>
              <a:rPr lang="en-US" sz="2400"/>
              <a:t>Earth Science Data is used in AP </a:t>
            </a:r>
            <a:r>
              <a:rPr lang="en-US" sz="2400"/>
              <a:t>Computer Science courses </a:t>
            </a:r>
            <a:endParaRPr sz="2400"/>
          </a:p>
          <a:p>
            <a:pPr indent="-203200" lvl="0" marL="228600" rtl="0" algn="l">
              <a:lnSpc>
                <a:spcPct val="90000"/>
              </a:lnSpc>
              <a:spcBef>
                <a:spcPts val="1000"/>
              </a:spcBef>
              <a:spcAft>
                <a:spcPts val="0"/>
              </a:spcAft>
              <a:buClr>
                <a:schemeClr val="dk1"/>
              </a:buClr>
              <a:buSzPts val="2400"/>
              <a:buChar char="•"/>
            </a:pPr>
            <a:r>
              <a:rPr lang="en-US" sz="2400"/>
              <a:t>Earth Science data is relevant, interesting and challenges students’ thinking</a:t>
            </a:r>
            <a:endParaRPr sz="2400"/>
          </a:p>
          <a:p>
            <a:pPr indent="-203200" lvl="1" marL="685800" rtl="0" algn="l">
              <a:lnSpc>
                <a:spcPct val="90000"/>
              </a:lnSpc>
              <a:spcBef>
                <a:spcPts val="500"/>
              </a:spcBef>
              <a:spcAft>
                <a:spcPts val="0"/>
              </a:spcAft>
              <a:buClr>
                <a:schemeClr val="dk1"/>
              </a:buClr>
              <a:buSzPts val="2000"/>
              <a:buChar char="•"/>
            </a:pPr>
            <a:r>
              <a:rPr lang="en-US" sz="2000"/>
              <a:t>C</a:t>
            </a:r>
            <a:r>
              <a:rPr lang="en-US" sz="2000"/>
              <a:t>omplex and messy</a:t>
            </a:r>
            <a:endParaRPr sz="2000"/>
          </a:p>
          <a:p>
            <a:pPr indent="-203200" lvl="1" marL="685800" rtl="0" algn="l">
              <a:lnSpc>
                <a:spcPct val="90000"/>
              </a:lnSpc>
              <a:spcBef>
                <a:spcPts val="500"/>
              </a:spcBef>
              <a:spcAft>
                <a:spcPts val="0"/>
              </a:spcAft>
              <a:buClr>
                <a:schemeClr val="dk1"/>
              </a:buClr>
              <a:buSzPts val="2000"/>
              <a:buChar char="•"/>
            </a:pPr>
            <a:r>
              <a:rPr lang="en-US" sz="2000"/>
              <a:t>Emphasizes space, time, and cause-effect</a:t>
            </a:r>
            <a:endParaRPr sz="2000"/>
          </a:p>
          <a:p>
            <a:pPr indent="-203200" lvl="0" marL="228600" rtl="0" algn="l">
              <a:lnSpc>
                <a:spcPct val="90000"/>
              </a:lnSpc>
              <a:spcBef>
                <a:spcPts val="1000"/>
              </a:spcBef>
              <a:spcAft>
                <a:spcPts val="0"/>
              </a:spcAft>
              <a:buClr>
                <a:schemeClr val="dk1"/>
              </a:buClr>
              <a:buSzPts val="2400"/>
              <a:buChar char="•"/>
            </a:pPr>
            <a:r>
              <a:rPr lang="en-US" sz="2400"/>
              <a:t>CLEAN Collection of resources contain many different opportunities to integrate data into instruction in different ways</a:t>
            </a:r>
            <a:endParaRPr/>
          </a:p>
        </p:txBody>
      </p:sp>
      <p:pic>
        <p:nvPicPr>
          <p:cNvPr id="583" name="Google Shape;583;p81"/>
          <p:cNvPicPr preferRelativeResize="0"/>
          <p:nvPr/>
        </p:nvPicPr>
        <p:blipFill>
          <a:blip r:embed="rId3">
            <a:alphaModFix/>
          </a:blip>
          <a:stretch>
            <a:fillRect/>
          </a:stretch>
        </p:blipFill>
        <p:spPr>
          <a:xfrm rot="5400000">
            <a:off x="8186100" y="1484725"/>
            <a:ext cx="3850447" cy="385044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82"/>
          <p:cNvSpPr txBox="1"/>
          <p:nvPr>
            <p:ph type="title"/>
          </p:nvPr>
        </p:nvSpPr>
        <p:spPr>
          <a:xfrm>
            <a:off x="304724" y="165000"/>
            <a:ext cx="11046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t>The </a:t>
            </a:r>
            <a:r>
              <a:rPr lang="en-US" sz="3600"/>
              <a:t>Frameworks and </a:t>
            </a:r>
            <a:r>
              <a:rPr lang="en-US" sz="3600"/>
              <a:t>Next Generation Science Standards – Science and Engineering Practices</a:t>
            </a:r>
            <a:endParaRPr sz="3600"/>
          </a:p>
        </p:txBody>
      </p:sp>
      <p:sp>
        <p:nvSpPr>
          <p:cNvPr id="589" name="Google Shape;589;p82"/>
          <p:cNvSpPr txBox="1"/>
          <p:nvPr>
            <p:ph idx="1" type="body"/>
          </p:nvPr>
        </p:nvSpPr>
        <p:spPr>
          <a:xfrm>
            <a:off x="323725" y="1490700"/>
            <a:ext cx="8846400" cy="5113800"/>
          </a:xfrm>
          <a:prstGeom prst="rect">
            <a:avLst/>
          </a:prstGeom>
          <a:noFill/>
          <a:ln>
            <a:noFill/>
          </a:ln>
        </p:spPr>
        <p:txBody>
          <a:bodyPr anchorCtr="0" anchor="t" bIns="45700" lIns="91425" spcFirstLastPara="1" rIns="91425" wrap="square" tIns="45700">
            <a:noAutofit/>
          </a:bodyPr>
          <a:lstStyle/>
          <a:p>
            <a:pPr indent="-203200" lvl="0" marL="228600" rtl="0" algn="l">
              <a:lnSpc>
                <a:spcPct val="80000"/>
              </a:lnSpc>
              <a:spcBef>
                <a:spcPts val="0"/>
              </a:spcBef>
              <a:spcAft>
                <a:spcPts val="0"/>
              </a:spcAft>
              <a:buClr>
                <a:schemeClr val="dk1"/>
              </a:buClr>
              <a:buSzPts val="2400"/>
              <a:buChar char="•"/>
            </a:pPr>
            <a:r>
              <a:rPr lang="en-US" sz="2400"/>
              <a:t>All students should interact with data in many different ways</a:t>
            </a:r>
            <a:endParaRPr sz="2400"/>
          </a:p>
          <a:p>
            <a:pPr indent="-203200" lvl="0" marL="228600" rtl="0" algn="l">
              <a:lnSpc>
                <a:spcPct val="80000"/>
              </a:lnSpc>
              <a:spcBef>
                <a:spcPts val="1000"/>
              </a:spcBef>
              <a:spcAft>
                <a:spcPts val="0"/>
              </a:spcAft>
              <a:buClr>
                <a:schemeClr val="dk1"/>
              </a:buClr>
              <a:buSzPts val="2400"/>
              <a:buChar char="•"/>
            </a:pPr>
            <a:r>
              <a:rPr lang="en-US" sz="2400"/>
              <a:t>Skills develop from kindergarten through high school</a:t>
            </a:r>
            <a:endParaRPr sz="2400"/>
          </a:p>
          <a:p>
            <a:pPr indent="-203200" lvl="0" marL="228600" rtl="0" algn="l">
              <a:lnSpc>
                <a:spcPct val="80000"/>
              </a:lnSpc>
              <a:spcBef>
                <a:spcPts val="1000"/>
              </a:spcBef>
              <a:spcAft>
                <a:spcPts val="0"/>
              </a:spcAft>
              <a:buSzPts val="2400"/>
              <a:buChar char="•"/>
            </a:pPr>
            <a:r>
              <a:rPr lang="en-US" sz="2400"/>
              <a:t>Students in </a:t>
            </a:r>
            <a:endParaRPr sz="2400"/>
          </a:p>
          <a:p>
            <a:pPr indent="-203200" lvl="1" marL="685800" rtl="0" algn="l">
              <a:lnSpc>
                <a:spcPct val="80000"/>
              </a:lnSpc>
              <a:spcBef>
                <a:spcPts val="500"/>
              </a:spcBef>
              <a:spcAft>
                <a:spcPts val="0"/>
              </a:spcAft>
              <a:buClr>
                <a:schemeClr val="dk1"/>
              </a:buClr>
              <a:buSzPts val="2000"/>
              <a:buChar char="•"/>
            </a:pPr>
            <a:r>
              <a:rPr lang="en-US" sz="2000"/>
              <a:t>Grades K-2 record information and use pictures and drawings to represent observations, find patterns and relationships, and make comparisons</a:t>
            </a:r>
            <a:endParaRPr sz="2000"/>
          </a:p>
          <a:p>
            <a:pPr indent="-203200" lvl="1" marL="685800" rtl="0" algn="l">
              <a:lnSpc>
                <a:spcPct val="80000"/>
              </a:lnSpc>
              <a:spcBef>
                <a:spcPts val="500"/>
              </a:spcBef>
              <a:spcAft>
                <a:spcPts val="0"/>
              </a:spcAft>
              <a:buClr>
                <a:schemeClr val="dk1"/>
              </a:buClr>
              <a:buSzPts val="2000"/>
              <a:buChar char="•"/>
            </a:pPr>
            <a:r>
              <a:rPr lang="en-US" sz="2000"/>
              <a:t>Grades 3-5 make data tables, graphical displays, and find relationships between data sets</a:t>
            </a:r>
            <a:endParaRPr sz="2000"/>
          </a:p>
          <a:p>
            <a:pPr indent="-203200" lvl="1" marL="685800" rtl="0" algn="l">
              <a:lnSpc>
                <a:spcPct val="80000"/>
              </a:lnSpc>
              <a:spcBef>
                <a:spcPts val="500"/>
              </a:spcBef>
              <a:spcAft>
                <a:spcPts val="0"/>
              </a:spcAft>
              <a:buClr>
                <a:schemeClr val="dk1"/>
              </a:buClr>
              <a:buSzPts val="2000"/>
              <a:buChar char="•"/>
            </a:pPr>
            <a:r>
              <a:rPr lang="en-US" sz="2000"/>
              <a:t>Grades 6-8 increase the sophistication of their graphical displays of data; identify relationships as linear or nonlinear, temporal or spatial, cause/effect vs correlation; identify data limitations, apply simple statistics and make interpretations</a:t>
            </a:r>
            <a:endParaRPr sz="2000"/>
          </a:p>
          <a:p>
            <a:pPr indent="-203200" lvl="1" marL="685800" rtl="0" algn="l">
              <a:lnSpc>
                <a:spcPct val="80000"/>
              </a:lnSpc>
              <a:spcBef>
                <a:spcPts val="500"/>
              </a:spcBef>
              <a:spcAft>
                <a:spcPts val="0"/>
              </a:spcAft>
              <a:buClr>
                <a:schemeClr val="dk1"/>
              </a:buClr>
              <a:buSzPts val="2000"/>
              <a:buChar char="•"/>
            </a:pPr>
            <a:r>
              <a:rPr lang="en-US" sz="2000"/>
              <a:t>Grades 9-12 use technology and tools to manage, statistically analyze, evaluate and interpret data sets; use data to support claims, evaluate models, and characterize systems</a:t>
            </a:r>
            <a:endParaRPr sz="2000"/>
          </a:p>
        </p:txBody>
      </p:sp>
      <p:pic>
        <p:nvPicPr>
          <p:cNvPr id="590" name="Google Shape;590;p82"/>
          <p:cNvPicPr preferRelativeResize="0"/>
          <p:nvPr/>
        </p:nvPicPr>
        <p:blipFill rotWithShape="1">
          <a:blip r:embed="rId3">
            <a:alphaModFix/>
          </a:blip>
          <a:srcRect b="5893" l="15084" r="8346" t="33034"/>
          <a:stretch/>
        </p:blipFill>
        <p:spPr>
          <a:xfrm>
            <a:off x="10158913" y="839650"/>
            <a:ext cx="1670600" cy="1776550"/>
          </a:xfrm>
          <a:prstGeom prst="rect">
            <a:avLst/>
          </a:prstGeom>
          <a:noFill/>
          <a:ln>
            <a:noFill/>
          </a:ln>
        </p:spPr>
      </p:pic>
      <p:pic>
        <p:nvPicPr>
          <p:cNvPr id="591" name="Google Shape;591;p82"/>
          <p:cNvPicPr preferRelativeResize="0"/>
          <p:nvPr/>
        </p:nvPicPr>
        <p:blipFill rotWithShape="1">
          <a:blip r:embed="rId4">
            <a:alphaModFix/>
          </a:blip>
          <a:srcRect b="0" l="0" r="16478" t="0"/>
          <a:stretch/>
        </p:blipFill>
        <p:spPr>
          <a:xfrm>
            <a:off x="9229425" y="4636017"/>
            <a:ext cx="2860776" cy="2221983"/>
          </a:xfrm>
          <a:prstGeom prst="rect">
            <a:avLst/>
          </a:prstGeom>
          <a:noFill/>
          <a:ln>
            <a:noFill/>
          </a:ln>
        </p:spPr>
      </p:pic>
      <p:pic>
        <p:nvPicPr>
          <p:cNvPr id="592" name="Google Shape;592;p82"/>
          <p:cNvPicPr preferRelativeResize="0"/>
          <p:nvPr/>
        </p:nvPicPr>
        <p:blipFill rotWithShape="1">
          <a:blip r:embed="rId5">
            <a:alphaModFix/>
          </a:blip>
          <a:srcRect b="21510" l="6411" r="36136" t="22992"/>
          <a:stretch/>
        </p:blipFill>
        <p:spPr>
          <a:xfrm>
            <a:off x="9229425" y="2848862"/>
            <a:ext cx="2860774" cy="1554500"/>
          </a:xfrm>
          <a:prstGeom prst="rect">
            <a:avLst/>
          </a:prstGeom>
          <a:noFill/>
          <a:ln>
            <a:noFill/>
          </a:ln>
        </p:spPr>
      </p:pic>
      <p:sp>
        <p:nvSpPr>
          <p:cNvPr id="593" name="Google Shape;593;p82"/>
          <p:cNvSpPr/>
          <p:nvPr/>
        </p:nvSpPr>
        <p:spPr>
          <a:xfrm rot="-255699">
            <a:off x="8756946" y="1438802"/>
            <a:ext cx="1401991" cy="1554410"/>
          </a:xfrm>
          <a:custGeom>
            <a:rect b="b" l="l" r="r" t="t"/>
            <a:pathLst>
              <a:path extrusionOk="0" h="55895" w="58695">
                <a:moveTo>
                  <a:pt x="58695" y="0"/>
                </a:moveTo>
                <a:cubicBezTo>
                  <a:pt x="49103" y="2675"/>
                  <a:pt x="7504" y="6733"/>
                  <a:pt x="1140" y="16049"/>
                </a:cubicBezTo>
                <a:cubicBezTo>
                  <a:pt x="-5224" y="25365"/>
                  <a:pt x="17282" y="49254"/>
                  <a:pt x="20510" y="55895"/>
                </a:cubicBezTo>
              </a:path>
            </a:pathLst>
          </a:custGeom>
          <a:noFill/>
          <a:ln cap="flat" cmpd="sng" w="114300">
            <a:solidFill>
              <a:srgbClr val="FF0000"/>
            </a:solidFill>
            <a:prstDash val="solid"/>
            <a:round/>
            <a:headEnd len="med" w="med" type="none"/>
            <a:tailEnd len="med" w="med" type="stealth"/>
          </a:ln>
        </p:spPr>
      </p:sp>
      <p:sp>
        <p:nvSpPr>
          <p:cNvPr id="594" name="Google Shape;594;p82"/>
          <p:cNvSpPr/>
          <p:nvPr/>
        </p:nvSpPr>
        <p:spPr>
          <a:xfrm>
            <a:off x="9463375" y="3663874"/>
            <a:ext cx="926941" cy="1397375"/>
          </a:xfrm>
          <a:custGeom>
            <a:rect b="b" l="l" r="r" t="t"/>
            <a:pathLst>
              <a:path extrusionOk="0" h="55895" w="58695">
                <a:moveTo>
                  <a:pt x="58695" y="0"/>
                </a:moveTo>
                <a:cubicBezTo>
                  <a:pt x="49103" y="2675"/>
                  <a:pt x="7504" y="6733"/>
                  <a:pt x="1140" y="16049"/>
                </a:cubicBezTo>
                <a:cubicBezTo>
                  <a:pt x="-5224" y="25365"/>
                  <a:pt x="17282" y="49254"/>
                  <a:pt x="20510" y="55895"/>
                </a:cubicBezTo>
              </a:path>
            </a:pathLst>
          </a:custGeom>
          <a:noFill/>
          <a:ln cap="flat" cmpd="sng" w="114300">
            <a:solidFill>
              <a:srgbClr val="FF0000"/>
            </a:solidFill>
            <a:prstDash val="solid"/>
            <a:round/>
            <a:headEnd len="med" w="med" type="none"/>
            <a:tailEnd len="med" w="med" type="stealth"/>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pic>
        <p:nvPicPr>
          <p:cNvPr id="599" name="Google Shape;599;p83"/>
          <p:cNvPicPr preferRelativeResize="0"/>
          <p:nvPr/>
        </p:nvPicPr>
        <p:blipFill rotWithShape="1">
          <a:blip r:embed="rId3">
            <a:alphaModFix/>
          </a:blip>
          <a:srcRect b="0" l="0" r="0" t="0"/>
          <a:stretch/>
        </p:blipFill>
        <p:spPr>
          <a:xfrm>
            <a:off x="0" y="388775"/>
            <a:ext cx="9000299" cy="6402500"/>
          </a:xfrm>
          <a:prstGeom prst="rect">
            <a:avLst/>
          </a:prstGeom>
          <a:noFill/>
          <a:ln>
            <a:noFill/>
          </a:ln>
        </p:spPr>
      </p:pic>
      <p:sp>
        <p:nvSpPr>
          <p:cNvPr id="600" name="Google Shape;600;p83"/>
          <p:cNvSpPr txBox="1"/>
          <p:nvPr/>
        </p:nvSpPr>
        <p:spPr>
          <a:xfrm>
            <a:off x="8936000" y="169800"/>
            <a:ext cx="3213300" cy="646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Use the “Refine the Results” tool to identify those resources that rely on students using data.</a:t>
            </a:r>
            <a:endParaRPr/>
          </a:p>
        </p:txBody>
      </p:sp>
      <p:sp>
        <p:nvSpPr>
          <p:cNvPr id="601" name="Google Shape;601;p83"/>
          <p:cNvSpPr txBox="1"/>
          <p:nvPr/>
        </p:nvSpPr>
        <p:spPr>
          <a:xfrm>
            <a:off x="9249501" y="6065275"/>
            <a:ext cx="2899800" cy="556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Or, select the Dataset Use refinement</a:t>
            </a:r>
            <a:endParaRPr/>
          </a:p>
        </p:txBody>
      </p:sp>
      <p:sp>
        <p:nvSpPr>
          <p:cNvPr id="602" name="Google Shape;602;p83"/>
          <p:cNvSpPr txBox="1"/>
          <p:nvPr/>
        </p:nvSpPr>
        <p:spPr>
          <a:xfrm>
            <a:off x="8936000" y="2496213"/>
            <a:ext cx="3213300" cy="2380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Depending on learning objectives, teachers can choose one of the data-focused options from the NGSS Science and Engineering Practices for “Analyzing and Interpreting Data” or “Using Mathematical and Computational Thinking”. </a:t>
            </a:r>
            <a:endParaRPr/>
          </a:p>
        </p:txBody>
      </p:sp>
      <p:sp>
        <p:nvSpPr>
          <p:cNvPr id="603" name="Google Shape;603;p83"/>
          <p:cNvSpPr/>
          <p:nvPr/>
        </p:nvSpPr>
        <p:spPr>
          <a:xfrm>
            <a:off x="6332692" y="6295975"/>
            <a:ext cx="3009000" cy="4953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4" name="Google Shape;604;p83"/>
          <p:cNvSpPr/>
          <p:nvPr/>
        </p:nvSpPr>
        <p:spPr>
          <a:xfrm>
            <a:off x="6465442" y="4491550"/>
            <a:ext cx="2743500" cy="7746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84"/>
          <p:cNvSpPr txBox="1"/>
          <p:nvPr>
            <p:ph type="title"/>
          </p:nvPr>
        </p:nvSpPr>
        <p:spPr>
          <a:xfrm>
            <a:off x="428900" y="171425"/>
            <a:ext cx="109221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Data-rich </a:t>
            </a:r>
            <a:r>
              <a:rPr lang="en-US"/>
              <a:t>Example: </a:t>
            </a:r>
            <a:r>
              <a:rPr lang="en-US"/>
              <a:t>Paleotempestology Lab</a:t>
            </a:r>
            <a:br>
              <a:rPr lang="en-US"/>
            </a:br>
            <a:r>
              <a:rPr lang="en-US" sz="2800"/>
              <a:t>By K</a:t>
            </a:r>
            <a:r>
              <a:rPr lang="en-US" sz="2800"/>
              <a:t>ira Lawrence, Lafayette College</a:t>
            </a:r>
            <a:endParaRPr/>
          </a:p>
        </p:txBody>
      </p:sp>
      <p:sp>
        <p:nvSpPr>
          <p:cNvPr id="610" name="Google Shape;610;p84"/>
          <p:cNvSpPr txBox="1"/>
          <p:nvPr>
            <p:ph idx="1" type="body"/>
          </p:nvPr>
        </p:nvSpPr>
        <p:spPr>
          <a:xfrm>
            <a:off x="525750" y="1497125"/>
            <a:ext cx="8190600" cy="46797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Stratigraphic correlation and radiometric dating of materials</a:t>
            </a:r>
            <a:endParaRPr/>
          </a:p>
          <a:p>
            <a:pPr indent="-228600" lvl="0" marL="228600" rtl="0" algn="l">
              <a:lnSpc>
                <a:spcPct val="90000"/>
              </a:lnSpc>
              <a:spcBef>
                <a:spcPts val="1000"/>
              </a:spcBef>
              <a:spcAft>
                <a:spcPts val="0"/>
              </a:spcAft>
              <a:buClr>
                <a:schemeClr val="dk1"/>
              </a:buClr>
              <a:buSzPts val="2800"/>
              <a:buChar char="•"/>
            </a:pPr>
            <a:r>
              <a:rPr lang="en-US"/>
              <a:t>Assess frequency and intensity of past hurricane intensity </a:t>
            </a:r>
            <a:endParaRPr/>
          </a:p>
          <a:p>
            <a:pPr indent="-228600" lvl="0" marL="228600" rtl="0" algn="l">
              <a:lnSpc>
                <a:spcPct val="90000"/>
              </a:lnSpc>
              <a:spcBef>
                <a:spcPts val="1000"/>
              </a:spcBef>
              <a:spcAft>
                <a:spcPts val="0"/>
              </a:spcAft>
              <a:buClr>
                <a:schemeClr val="dk1"/>
              </a:buClr>
              <a:buSzPts val="2800"/>
              <a:buChar char="•"/>
            </a:pPr>
            <a:r>
              <a:rPr lang="en-US"/>
              <a:t>Spatial and temporal data</a:t>
            </a:r>
            <a:endParaRPr/>
          </a:p>
          <a:p>
            <a:pPr indent="-228600" lvl="0" marL="228600" rtl="0" algn="l">
              <a:lnSpc>
                <a:spcPct val="90000"/>
              </a:lnSpc>
              <a:spcBef>
                <a:spcPts val="1000"/>
              </a:spcBef>
              <a:spcAft>
                <a:spcPts val="0"/>
              </a:spcAft>
              <a:buClr>
                <a:schemeClr val="dk1"/>
              </a:buClr>
              <a:buSzPts val="2800"/>
              <a:buChar char="•"/>
            </a:pPr>
            <a:r>
              <a:rPr lang="en-US"/>
              <a:t>Students interact with data in spreadsheet and graphing program</a:t>
            </a:r>
            <a:endParaRPr/>
          </a:p>
          <a:p>
            <a:pPr indent="-228600" lvl="1" marL="685800" rtl="0" algn="l">
              <a:lnSpc>
                <a:spcPct val="90000"/>
              </a:lnSpc>
              <a:spcBef>
                <a:spcPts val="500"/>
              </a:spcBef>
              <a:spcAft>
                <a:spcPts val="0"/>
              </a:spcAft>
              <a:buClr>
                <a:schemeClr val="dk1"/>
              </a:buClr>
              <a:buSzPts val="2400"/>
              <a:buChar char="•"/>
            </a:pPr>
            <a:r>
              <a:rPr lang="en-US"/>
              <a:t>Manipulate data using formula and macros</a:t>
            </a:r>
            <a:endParaRPr/>
          </a:p>
          <a:p>
            <a:pPr indent="-228600" lvl="1" marL="685800" rtl="0" algn="l">
              <a:lnSpc>
                <a:spcPct val="90000"/>
              </a:lnSpc>
              <a:spcBef>
                <a:spcPts val="500"/>
              </a:spcBef>
              <a:spcAft>
                <a:spcPts val="0"/>
              </a:spcAft>
              <a:buClr>
                <a:schemeClr val="dk1"/>
              </a:buClr>
              <a:buSzPts val="2400"/>
              <a:buChar char="•"/>
            </a:pPr>
            <a:r>
              <a:rPr lang="en-US"/>
              <a:t>Create graphical displays</a:t>
            </a:r>
            <a:endParaRPr/>
          </a:p>
          <a:p>
            <a:pPr indent="-228600" lvl="1" marL="685800" rtl="0" algn="l">
              <a:lnSpc>
                <a:spcPct val="90000"/>
              </a:lnSpc>
              <a:spcBef>
                <a:spcPts val="500"/>
              </a:spcBef>
              <a:spcAft>
                <a:spcPts val="0"/>
              </a:spcAft>
              <a:buClr>
                <a:schemeClr val="dk1"/>
              </a:buClr>
              <a:buSzPts val="2400"/>
              <a:buChar char="•"/>
            </a:pPr>
            <a:r>
              <a:rPr lang="en-US"/>
              <a:t>Conduct statistical analyses</a:t>
            </a:r>
            <a:endParaRPr/>
          </a:p>
          <a:p>
            <a:pPr indent="-266700" lvl="1" marL="685800" rtl="0" algn="l">
              <a:spcBef>
                <a:spcPts val="500"/>
              </a:spcBef>
              <a:spcAft>
                <a:spcPts val="0"/>
              </a:spcAft>
              <a:buSzPts val="2400"/>
              <a:buChar char="•"/>
            </a:pPr>
            <a:r>
              <a:rPr lang="en-US"/>
              <a:t>Interpret and make predictions</a:t>
            </a:r>
            <a:endParaRPr/>
          </a:p>
          <a:p>
            <a:pPr indent="0" lvl="0" marL="0" rtl="0" algn="l">
              <a:lnSpc>
                <a:spcPct val="90000"/>
              </a:lnSpc>
              <a:spcBef>
                <a:spcPts val="500"/>
              </a:spcBef>
              <a:spcAft>
                <a:spcPts val="0"/>
              </a:spcAft>
              <a:buNone/>
            </a:pPr>
            <a:r>
              <a:t/>
            </a:r>
            <a:endParaRPr/>
          </a:p>
        </p:txBody>
      </p:sp>
      <p:pic>
        <p:nvPicPr>
          <p:cNvPr id="611" name="Google Shape;611;p84"/>
          <p:cNvPicPr preferRelativeResize="0"/>
          <p:nvPr/>
        </p:nvPicPr>
        <p:blipFill>
          <a:blip r:embed="rId3">
            <a:alphaModFix/>
          </a:blip>
          <a:stretch>
            <a:fillRect/>
          </a:stretch>
        </p:blipFill>
        <p:spPr>
          <a:xfrm>
            <a:off x="7969175" y="2345225"/>
            <a:ext cx="4164225" cy="3484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Google Shape;616;p85"/>
          <p:cNvSpPr txBox="1"/>
          <p:nvPr>
            <p:ph type="title"/>
          </p:nvPr>
        </p:nvSpPr>
        <p:spPr>
          <a:xfrm>
            <a:off x="838000" y="365125"/>
            <a:ext cx="10513200" cy="1004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Other CLEAN Data-rich Resources</a:t>
            </a:r>
            <a:endParaRPr/>
          </a:p>
        </p:txBody>
      </p:sp>
      <p:sp>
        <p:nvSpPr>
          <p:cNvPr id="617" name="Google Shape;617;p85"/>
          <p:cNvSpPr txBox="1"/>
          <p:nvPr>
            <p:ph idx="1" type="body"/>
          </p:nvPr>
        </p:nvSpPr>
        <p:spPr>
          <a:xfrm>
            <a:off x="838000" y="1369825"/>
            <a:ext cx="10513200" cy="48069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Resources that use GeoMapApp</a:t>
            </a:r>
            <a:endParaRPr/>
          </a:p>
          <a:p>
            <a:pPr indent="-228600" lvl="0" marL="228600" rtl="0" algn="l">
              <a:lnSpc>
                <a:spcPct val="90000"/>
              </a:lnSpc>
              <a:spcBef>
                <a:spcPts val="1000"/>
              </a:spcBef>
              <a:spcAft>
                <a:spcPts val="0"/>
              </a:spcAft>
              <a:buClr>
                <a:schemeClr val="dk1"/>
              </a:buClr>
              <a:buSzPts val="2800"/>
              <a:buChar char="•"/>
            </a:pPr>
            <a:r>
              <a:rPr lang="en-US"/>
              <a:t>Lessons and instructional units in Earth Exploration Toolbook</a:t>
            </a:r>
            <a:endParaRPr/>
          </a:p>
          <a:p>
            <a:pPr indent="-228600" lvl="0" marL="228600" rtl="0" algn="l">
              <a:lnSpc>
                <a:spcPct val="90000"/>
              </a:lnSpc>
              <a:spcBef>
                <a:spcPts val="1000"/>
              </a:spcBef>
              <a:spcAft>
                <a:spcPts val="0"/>
              </a:spcAft>
              <a:buClr>
                <a:schemeClr val="dk1"/>
              </a:buClr>
              <a:buSzPts val="2800"/>
              <a:buChar char="•"/>
            </a:pPr>
            <a:r>
              <a:rPr lang="en-US"/>
              <a:t>Understanding current events with live data sets – Some Examples of data sets from the CLEAN collection</a:t>
            </a:r>
            <a:endParaRPr/>
          </a:p>
          <a:p>
            <a:pPr indent="-228600" lvl="1" marL="685800" rtl="0" algn="l">
              <a:lnSpc>
                <a:spcPct val="90000"/>
              </a:lnSpc>
              <a:spcBef>
                <a:spcPts val="500"/>
              </a:spcBef>
              <a:spcAft>
                <a:spcPts val="0"/>
              </a:spcAft>
              <a:buClr>
                <a:schemeClr val="dk1"/>
              </a:buClr>
              <a:buSzPts val="2400"/>
              <a:buChar char="•"/>
            </a:pPr>
            <a:r>
              <a:rPr lang="en-US"/>
              <a:t>State-level data: California’s </a:t>
            </a:r>
            <a:r>
              <a:rPr lang="en-US" u="sng">
                <a:solidFill>
                  <a:schemeClr val="hlink"/>
                </a:solidFill>
                <a:hlinkClick r:id="rId3"/>
              </a:rPr>
              <a:t>www.cal-adapt.org/data/</a:t>
            </a:r>
            <a:r>
              <a:rPr lang="en-US"/>
              <a:t>  </a:t>
            </a:r>
            <a:endParaRPr/>
          </a:p>
          <a:p>
            <a:pPr indent="-228600" lvl="1" marL="685800" rtl="0" algn="l">
              <a:lnSpc>
                <a:spcPct val="90000"/>
              </a:lnSpc>
              <a:spcBef>
                <a:spcPts val="500"/>
              </a:spcBef>
              <a:spcAft>
                <a:spcPts val="0"/>
              </a:spcAft>
              <a:buClr>
                <a:schemeClr val="dk1"/>
              </a:buClr>
              <a:buSzPts val="2400"/>
              <a:buChar char="•"/>
            </a:pPr>
            <a:r>
              <a:rPr lang="en-US"/>
              <a:t>Droughts in the US</a:t>
            </a:r>
            <a:endParaRPr/>
          </a:p>
          <a:p>
            <a:pPr indent="-228600" lvl="2" marL="1143000" rtl="0" algn="l">
              <a:lnSpc>
                <a:spcPct val="90000"/>
              </a:lnSpc>
              <a:spcBef>
                <a:spcPts val="500"/>
              </a:spcBef>
              <a:spcAft>
                <a:spcPts val="0"/>
              </a:spcAft>
              <a:buClr>
                <a:schemeClr val="dk1"/>
              </a:buClr>
              <a:buSzPts val="2000"/>
              <a:buChar char="•"/>
            </a:pPr>
            <a:r>
              <a:rPr lang="en-US"/>
              <a:t> </a:t>
            </a:r>
            <a:r>
              <a:rPr lang="en-US" u="sng">
                <a:solidFill>
                  <a:schemeClr val="hlink"/>
                </a:solidFill>
                <a:hlinkClick r:id="rId4"/>
              </a:rPr>
              <a:t>www.drought.gov/drought/data-maps-tools</a:t>
            </a:r>
            <a:r>
              <a:rPr lang="en-US"/>
              <a:t> </a:t>
            </a:r>
            <a:endParaRPr/>
          </a:p>
          <a:p>
            <a:pPr indent="-228600" lvl="2" marL="1143000" rtl="0" algn="l">
              <a:lnSpc>
                <a:spcPct val="90000"/>
              </a:lnSpc>
              <a:spcBef>
                <a:spcPts val="500"/>
              </a:spcBef>
              <a:spcAft>
                <a:spcPts val="0"/>
              </a:spcAft>
              <a:buClr>
                <a:schemeClr val="dk1"/>
              </a:buClr>
              <a:buSzPts val="2000"/>
              <a:buChar char="•"/>
            </a:pPr>
            <a:r>
              <a:rPr lang="en-US" u="sng">
                <a:solidFill>
                  <a:schemeClr val="hlink"/>
                </a:solidFill>
                <a:hlinkClick r:id="rId5"/>
              </a:rPr>
              <a:t>droughtmonitor.unl.edu/</a:t>
            </a:r>
            <a:endParaRPr/>
          </a:p>
          <a:p>
            <a:pPr indent="-228600" lvl="1" marL="685800" rtl="0" algn="l">
              <a:lnSpc>
                <a:spcPct val="90000"/>
              </a:lnSpc>
              <a:spcBef>
                <a:spcPts val="500"/>
              </a:spcBef>
              <a:spcAft>
                <a:spcPts val="0"/>
              </a:spcAft>
              <a:buClr>
                <a:schemeClr val="dk1"/>
              </a:buClr>
              <a:buSzPts val="2400"/>
              <a:buChar char="•"/>
            </a:pPr>
            <a:r>
              <a:rPr lang="en-US"/>
              <a:t>Globally, at </a:t>
            </a:r>
            <a:r>
              <a:rPr lang="en-US" u="sng">
                <a:solidFill>
                  <a:schemeClr val="hlink"/>
                </a:solidFill>
                <a:hlinkClick r:id="rId6"/>
              </a:rPr>
              <a:t>www.nnvl.noaa.gov/view/globaldata.html</a:t>
            </a:r>
            <a:r>
              <a:rPr lang="en-US"/>
              <a:t> </a:t>
            </a:r>
            <a:endParaRPr/>
          </a:p>
          <a:p>
            <a:pPr indent="-76200" lvl="1" marL="685800" rtl="0" algn="l">
              <a:lnSpc>
                <a:spcPct val="90000"/>
              </a:lnSpc>
              <a:spcBef>
                <a:spcPts val="500"/>
              </a:spcBef>
              <a:spcAft>
                <a:spcPts val="0"/>
              </a:spcAft>
              <a:buClr>
                <a:schemeClr val="dk1"/>
              </a:buClr>
              <a:buSzPts val="24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Google Shape;623;p86"/>
          <p:cNvSpPr txBox="1"/>
          <p:nvPr>
            <p:ph type="title"/>
          </p:nvPr>
        </p:nvSpPr>
        <p:spPr>
          <a:xfrm>
            <a:off x="837990" y="365125"/>
            <a:ext cx="10512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What teachers need in a data set</a:t>
            </a:r>
            <a:endParaRPr/>
          </a:p>
        </p:txBody>
      </p:sp>
      <p:sp>
        <p:nvSpPr>
          <p:cNvPr id="624" name="Google Shape;624;p86"/>
          <p:cNvSpPr txBox="1"/>
          <p:nvPr>
            <p:ph idx="1" type="body"/>
          </p:nvPr>
        </p:nvSpPr>
        <p:spPr>
          <a:xfrm>
            <a:off x="838000" y="1535725"/>
            <a:ext cx="10512900" cy="28086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Context -- it is helpful to know the story behind the data</a:t>
            </a:r>
            <a:endParaRPr/>
          </a:p>
          <a:p>
            <a:pPr indent="-342900" lvl="0" marL="457200" rtl="0" algn="l">
              <a:spcBef>
                <a:spcPts val="0"/>
              </a:spcBef>
              <a:spcAft>
                <a:spcPts val="0"/>
              </a:spcAft>
              <a:buSzPts val="1800"/>
              <a:buChar char="•"/>
            </a:pPr>
            <a:r>
              <a:rPr lang="en-US"/>
              <a:t>Essential findings so that they can guide students in the right direction</a:t>
            </a:r>
            <a:endParaRPr/>
          </a:p>
          <a:p>
            <a:pPr indent="-342900" lvl="0" marL="457200" rtl="0" algn="l">
              <a:spcBef>
                <a:spcPts val="0"/>
              </a:spcBef>
              <a:spcAft>
                <a:spcPts val="0"/>
              </a:spcAft>
              <a:buSzPts val="1800"/>
              <a:buChar char="•"/>
            </a:pPr>
            <a:r>
              <a:rPr lang="en-US"/>
              <a:t>Data that is not overly processed</a:t>
            </a:r>
            <a:endParaRPr/>
          </a:p>
          <a:p>
            <a:pPr indent="-342900" lvl="0" marL="457200" rtl="0" algn="l">
              <a:spcBef>
                <a:spcPts val="0"/>
              </a:spcBef>
              <a:spcAft>
                <a:spcPts val="0"/>
              </a:spcAft>
              <a:buSzPts val="1800"/>
              <a:buChar char="•"/>
            </a:pPr>
            <a:r>
              <a:rPr lang="en-US"/>
              <a:t>Variety of data sets for students to investigate freely</a:t>
            </a:r>
            <a:endParaRPr/>
          </a:p>
        </p:txBody>
      </p:sp>
      <p:sp>
        <p:nvSpPr>
          <p:cNvPr id="625" name="Google Shape;625;p86"/>
          <p:cNvSpPr txBox="1"/>
          <p:nvPr>
            <p:ph idx="12" type="sldNum"/>
          </p:nvPr>
        </p:nvSpPr>
        <p:spPr>
          <a:xfrm>
            <a:off x="8608446" y="6356350"/>
            <a:ext cx="2742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26" name="Google Shape;626;p86"/>
          <p:cNvPicPr preferRelativeResize="0"/>
          <p:nvPr/>
        </p:nvPicPr>
        <p:blipFill>
          <a:blip r:embed="rId3">
            <a:alphaModFix/>
          </a:blip>
          <a:stretch>
            <a:fillRect/>
          </a:stretch>
        </p:blipFill>
        <p:spPr>
          <a:xfrm>
            <a:off x="760575" y="4496825"/>
            <a:ext cx="3451211" cy="2208775"/>
          </a:xfrm>
          <a:prstGeom prst="rect">
            <a:avLst/>
          </a:prstGeom>
          <a:noFill/>
          <a:ln>
            <a:noFill/>
          </a:ln>
        </p:spPr>
      </p:pic>
      <p:pic>
        <p:nvPicPr>
          <p:cNvPr id="627" name="Google Shape;627;p86"/>
          <p:cNvPicPr preferRelativeResize="0"/>
          <p:nvPr/>
        </p:nvPicPr>
        <p:blipFill>
          <a:blip r:embed="rId4">
            <a:alphaModFix/>
          </a:blip>
          <a:stretch>
            <a:fillRect/>
          </a:stretch>
        </p:blipFill>
        <p:spPr>
          <a:xfrm>
            <a:off x="4544336" y="4496825"/>
            <a:ext cx="3123394" cy="2208774"/>
          </a:xfrm>
          <a:prstGeom prst="rect">
            <a:avLst/>
          </a:prstGeom>
          <a:noFill/>
          <a:ln>
            <a:noFill/>
          </a:ln>
        </p:spPr>
      </p:pic>
      <p:pic>
        <p:nvPicPr>
          <p:cNvPr id="628" name="Google Shape;628;p86"/>
          <p:cNvPicPr preferRelativeResize="0"/>
          <p:nvPr/>
        </p:nvPicPr>
        <p:blipFill>
          <a:blip r:embed="rId5">
            <a:alphaModFix/>
          </a:blip>
          <a:stretch>
            <a:fillRect/>
          </a:stretch>
        </p:blipFill>
        <p:spPr>
          <a:xfrm>
            <a:off x="8000274" y="4496825"/>
            <a:ext cx="2939448" cy="22087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87"/>
          <p:cNvSpPr txBox="1"/>
          <p:nvPr>
            <p:ph type="title"/>
          </p:nvPr>
        </p:nvSpPr>
        <p:spPr>
          <a:xfrm>
            <a:off x="837990" y="1345441"/>
            <a:ext cx="10512900" cy="4167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CLEAN and ESIP from a community fellow’s perspective</a:t>
            </a:r>
            <a:br>
              <a:rPr lang="en-US"/>
            </a:br>
            <a:br>
              <a:rPr lang="en-US"/>
            </a:br>
            <a:r>
              <a:rPr lang="en-US" sz="1600"/>
              <a:t>Patrick Chandler</a:t>
            </a:r>
            <a:br>
              <a:rPr lang="en-US" sz="1600"/>
            </a:br>
            <a:r>
              <a:rPr lang="en-US" sz="1600"/>
              <a:t>Patrick.chandler@Colorado.edu</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88"/>
          <p:cNvSpPr txBox="1"/>
          <p:nvPr>
            <p:ph type="ctrTitle"/>
          </p:nvPr>
        </p:nvSpPr>
        <p:spPr>
          <a:xfrm>
            <a:off x="1523619" y="1122363"/>
            <a:ext cx="91416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639" name="Google Shape;639;p88"/>
          <p:cNvSpPr txBox="1"/>
          <p:nvPr>
            <p:ph idx="1" type="subTitle"/>
          </p:nvPr>
        </p:nvSpPr>
        <p:spPr>
          <a:xfrm>
            <a:off x="1523619" y="3602038"/>
            <a:ext cx="9141600" cy="165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t/>
            </a:r>
            <a:endParaRPr/>
          </a:p>
        </p:txBody>
      </p:sp>
      <p:pic>
        <p:nvPicPr>
          <p:cNvPr id="640" name="Google Shape;640;p88"/>
          <p:cNvPicPr preferRelativeResize="0"/>
          <p:nvPr/>
        </p:nvPicPr>
        <p:blipFill rotWithShape="1">
          <a:blip r:embed="rId3">
            <a:alphaModFix/>
          </a:blip>
          <a:srcRect b="9523" l="8655" r="30305" t="19879"/>
          <a:stretch/>
        </p:blipFill>
        <p:spPr>
          <a:xfrm>
            <a:off x="1017734" y="495122"/>
            <a:ext cx="9782326" cy="6362878"/>
          </a:xfrm>
          <a:prstGeom prst="rect">
            <a:avLst/>
          </a:prstGeom>
          <a:noFill/>
          <a:ln>
            <a:noFill/>
          </a:ln>
        </p:spPr>
      </p:pic>
      <p:sp>
        <p:nvSpPr>
          <p:cNvPr id="641" name="Google Shape;641;p88"/>
          <p:cNvSpPr txBox="1"/>
          <p:nvPr/>
        </p:nvSpPr>
        <p:spPr>
          <a:xfrm>
            <a:off x="3005063" y="0"/>
            <a:ext cx="9647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3600" u="none" cap="none" strike="noStrike">
                <a:solidFill>
                  <a:schemeClr val="dk1"/>
                </a:solidFill>
                <a:latin typeface="Calibri"/>
                <a:ea typeface="Calibri"/>
                <a:cs typeface="Calibri"/>
                <a:sym typeface="Calibri"/>
              </a:rPr>
              <a:t>2018 ESIP Community Fellows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89"/>
          <p:cNvSpPr txBox="1"/>
          <p:nvPr>
            <p:ph idx="12" type="sldNum"/>
          </p:nvPr>
        </p:nvSpPr>
        <p:spPr>
          <a:xfrm>
            <a:off x="8608446" y="6356350"/>
            <a:ext cx="2742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48" name="Google Shape;648;p89"/>
          <p:cNvPicPr preferRelativeResize="0"/>
          <p:nvPr/>
        </p:nvPicPr>
        <p:blipFill>
          <a:blip r:embed="rId3">
            <a:alphaModFix/>
          </a:blip>
          <a:stretch>
            <a:fillRect/>
          </a:stretch>
        </p:blipFill>
        <p:spPr>
          <a:xfrm>
            <a:off x="4518074" y="1590275"/>
            <a:ext cx="7670874" cy="5267724"/>
          </a:xfrm>
          <a:prstGeom prst="rect">
            <a:avLst/>
          </a:prstGeom>
          <a:noFill/>
          <a:ln>
            <a:noFill/>
          </a:ln>
        </p:spPr>
      </p:pic>
      <p:pic>
        <p:nvPicPr>
          <p:cNvPr id="649" name="Google Shape;649;p89"/>
          <p:cNvPicPr preferRelativeResize="0"/>
          <p:nvPr/>
        </p:nvPicPr>
        <p:blipFill>
          <a:blip r:embed="rId4">
            <a:alphaModFix/>
          </a:blip>
          <a:stretch>
            <a:fillRect/>
          </a:stretch>
        </p:blipFill>
        <p:spPr>
          <a:xfrm>
            <a:off x="-12" y="0"/>
            <a:ext cx="6943725" cy="3886200"/>
          </a:xfrm>
          <a:prstGeom prst="rect">
            <a:avLst/>
          </a:prstGeom>
          <a:noFill/>
          <a:ln>
            <a:noFill/>
          </a:ln>
        </p:spPr>
      </p:pic>
      <p:sp>
        <p:nvSpPr>
          <p:cNvPr id="650" name="Google Shape;650;p89"/>
          <p:cNvSpPr txBox="1"/>
          <p:nvPr/>
        </p:nvSpPr>
        <p:spPr>
          <a:xfrm>
            <a:off x="7250350" y="447275"/>
            <a:ext cx="49386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t>Finding new methods </a:t>
            </a:r>
            <a:endParaRPr sz="3600"/>
          </a:p>
        </p:txBody>
      </p:sp>
      <p:sp>
        <p:nvSpPr>
          <p:cNvPr id="651" name="Google Shape;651;p89"/>
          <p:cNvSpPr txBox="1"/>
          <p:nvPr/>
        </p:nvSpPr>
        <p:spPr>
          <a:xfrm>
            <a:off x="280350" y="4442600"/>
            <a:ext cx="3989700" cy="20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t>To communicate research and data</a:t>
            </a:r>
            <a:endParaRPr sz="3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54"/>
          <p:cNvSpPr txBox="1"/>
          <p:nvPr>
            <p:ph type="ctrTitle"/>
          </p:nvPr>
        </p:nvSpPr>
        <p:spPr>
          <a:xfrm>
            <a:off x="-24982" y="-18864"/>
            <a:ext cx="10104300" cy="1684800"/>
          </a:xfrm>
          <a:prstGeom prst="rect">
            <a:avLst/>
          </a:prstGeom>
          <a:solidFill>
            <a:schemeClr val="dk1"/>
          </a:solidFill>
          <a:ln>
            <a:noFill/>
          </a:ln>
        </p:spPr>
        <p:txBody>
          <a:bodyPr anchorCtr="0" anchor="t" bIns="45700" lIns="91425" spcFirstLastPara="1" rIns="91425" wrap="square" tIns="45700">
            <a:noAutofit/>
          </a:bodyPr>
          <a:lstStyle/>
          <a:p>
            <a:pPr indent="0" lvl="0" marL="0" rtl="0" algn="l">
              <a:spcBef>
                <a:spcPts val="0"/>
              </a:spcBef>
              <a:spcAft>
                <a:spcPts val="0"/>
              </a:spcAft>
              <a:buClr>
                <a:srgbClr val="CCFF66"/>
              </a:buClr>
              <a:buSzPts val="7200"/>
              <a:buFont typeface="Avenir"/>
              <a:buNone/>
            </a:pPr>
            <a:r>
              <a:rPr lang="en-US"/>
              <a:t>             CLEAN</a:t>
            </a:r>
            <a:endParaRPr/>
          </a:p>
        </p:txBody>
      </p:sp>
      <p:sp>
        <p:nvSpPr>
          <p:cNvPr id="345" name="Google Shape;345;p54"/>
          <p:cNvSpPr txBox="1"/>
          <p:nvPr>
            <p:ph idx="1" type="subTitle"/>
          </p:nvPr>
        </p:nvSpPr>
        <p:spPr>
          <a:xfrm>
            <a:off x="-197461" y="2476599"/>
            <a:ext cx="105771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CCFF66"/>
              </a:buClr>
              <a:buSzPts val="933"/>
              <a:buNone/>
            </a:pPr>
            <a:r>
              <a:rPr b="1" lang="en-US" sz="3600">
                <a:solidFill>
                  <a:srgbClr val="CCFF66"/>
                </a:solidFill>
              </a:rPr>
              <a:t>Building Societal Capacity for </a:t>
            </a:r>
            <a:endParaRPr b="1" sz="3600">
              <a:solidFill>
                <a:srgbClr val="CCFF66"/>
              </a:solidFill>
            </a:endParaRPr>
          </a:p>
          <a:p>
            <a:pPr indent="0" lvl="0" marL="0" rtl="0" algn="ctr">
              <a:spcBef>
                <a:spcPts val="0"/>
              </a:spcBef>
              <a:spcAft>
                <a:spcPts val="0"/>
              </a:spcAft>
              <a:buClr>
                <a:srgbClr val="CCFF66"/>
              </a:buClr>
              <a:buSzPts val="933"/>
              <a:buNone/>
            </a:pPr>
            <a:r>
              <a:rPr b="1" lang="en-US" sz="3600"/>
              <a:t>Climate Change Since 2008</a:t>
            </a:r>
            <a:endParaRPr b="1" sz="3600"/>
          </a:p>
        </p:txBody>
      </p:sp>
      <p:pic>
        <p:nvPicPr>
          <p:cNvPr descr="Screen Shot 2017-11-03 at 2.46.50 PM.png" id="346" name="Google Shape;346;p54"/>
          <p:cNvPicPr preferRelativeResize="0"/>
          <p:nvPr/>
        </p:nvPicPr>
        <p:blipFill rotWithShape="1">
          <a:blip r:embed="rId3">
            <a:alphaModFix/>
          </a:blip>
          <a:srcRect b="0" l="0" r="0" t="12080"/>
          <a:stretch/>
        </p:blipFill>
        <p:spPr>
          <a:xfrm>
            <a:off x="102562" y="1069786"/>
            <a:ext cx="9976872" cy="297243"/>
          </a:xfrm>
          <a:prstGeom prst="rect">
            <a:avLst/>
          </a:prstGeom>
          <a:noFill/>
          <a:ln>
            <a:noFill/>
          </a:ln>
        </p:spPr>
      </p:pic>
      <p:grpSp>
        <p:nvGrpSpPr>
          <p:cNvPr id="347" name="Google Shape;347;p54"/>
          <p:cNvGrpSpPr/>
          <p:nvPr/>
        </p:nvGrpSpPr>
        <p:grpSpPr>
          <a:xfrm>
            <a:off x="-24996" y="5256777"/>
            <a:ext cx="10098701" cy="1575391"/>
            <a:chOff x="45034" y="4830935"/>
            <a:chExt cx="7484400" cy="1284042"/>
          </a:xfrm>
        </p:grpSpPr>
        <p:sp>
          <p:nvSpPr>
            <p:cNvPr id="348" name="Google Shape;348;p54"/>
            <p:cNvSpPr/>
            <p:nvPr/>
          </p:nvSpPr>
          <p:spPr>
            <a:xfrm>
              <a:off x="45034" y="4830935"/>
              <a:ext cx="7484400" cy="1284000"/>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C:\Documents and Settings\Tamera Ledley\Desktop\NOAA logo.gif" id="349" name="Google Shape;349;p54"/>
            <p:cNvPicPr preferRelativeResize="0"/>
            <p:nvPr/>
          </p:nvPicPr>
          <p:blipFill rotWithShape="1">
            <a:blip r:embed="rId4">
              <a:alphaModFix/>
            </a:blip>
            <a:srcRect b="0" l="0" r="0" t="0"/>
            <a:stretch/>
          </p:blipFill>
          <p:spPr>
            <a:xfrm>
              <a:off x="127913" y="4998942"/>
              <a:ext cx="1087335" cy="1047995"/>
            </a:xfrm>
            <a:prstGeom prst="rect">
              <a:avLst/>
            </a:prstGeom>
            <a:noFill/>
            <a:ln>
              <a:noFill/>
            </a:ln>
          </p:spPr>
        </p:pic>
        <p:pic>
          <p:nvPicPr>
            <p:cNvPr id="350" name="Google Shape;350;p54"/>
            <p:cNvPicPr preferRelativeResize="0"/>
            <p:nvPr/>
          </p:nvPicPr>
          <p:blipFill rotWithShape="1">
            <a:blip r:embed="rId5">
              <a:alphaModFix/>
            </a:blip>
            <a:srcRect b="0" l="0" r="0" t="0"/>
            <a:stretch/>
          </p:blipFill>
          <p:spPr>
            <a:xfrm>
              <a:off x="3157740" y="5066982"/>
              <a:ext cx="2063241" cy="1047995"/>
            </a:xfrm>
            <a:prstGeom prst="rect">
              <a:avLst/>
            </a:prstGeom>
            <a:noFill/>
            <a:ln>
              <a:noFill/>
            </a:ln>
          </p:spPr>
        </p:pic>
        <p:pic>
          <p:nvPicPr>
            <p:cNvPr id="351" name="Google Shape;351;p54"/>
            <p:cNvPicPr preferRelativeResize="0"/>
            <p:nvPr/>
          </p:nvPicPr>
          <p:blipFill rotWithShape="1">
            <a:blip r:embed="rId6">
              <a:alphaModFix/>
            </a:blip>
            <a:srcRect b="0" l="0" r="0" t="0"/>
            <a:stretch/>
          </p:blipFill>
          <p:spPr>
            <a:xfrm>
              <a:off x="2224444" y="4998942"/>
              <a:ext cx="934003" cy="1047995"/>
            </a:xfrm>
            <a:prstGeom prst="rect">
              <a:avLst/>
            </a:prstGeom>
            <a:noFill/>
            <a:ln>
              <a:noFill/>
            </a:ln>
          </p:spPr>
        </p:pic>
        <p:pic>
          <p:nvPicPr>
            <p:cNvPr id="352" name="Google Shape;352;p54"/>
            <p:cNvPicPr preferRelativeResize="0"/>
            <p:nvPr/>
          </p:nvPicPr>
          <p:blipFill rotWithShape="1">
            <a:blip r:embed="rId7">
              <a:alphaModFix/>
            </a:blip>
            <a:srcRect b="0" l="0" r="0" t="0"/>
            <a:stretch/>
          </p:blipFill>
          <p:spPr>
            <a:xfrm>
              <a:off x="1176450" y="4998943"/>
              <a:ext cx="1047994" cy="1047994"/>
            </a:xfrm>
            <a:prstGeom prst="rect">
              <a:avLst/>
            </a:prstGeom>
            <a:noFill/>
            <a:ln>
              <a:noFill/>
            </a:ln>
          </p:spPr>
        </p:pic>
        <p:pic>
          <p:nvPicPr>
            <p:cNvPr id="353" name="Google Shape;353;p54"/>
            <p:cNvPicPr preferRelativeResize="0"/>
            <p:nvPr/>
          </p:nvPicPr>
          <p:blipFill rotWithShape="1">
            <a:blip r:embed="rId8">
              <a:alphaModFix/>
            </a:blip>
            <a:srcRect b="0" l="0" r="0" t="0"/>
            <a:stretch/>
          </p:blipFill>
          <p:spPr>
            <a:xfrm>
              <a:off x="5670813" y="5434639"/>
              <a:ext cx="1777473" cy="515467"/>
            </a:xfrm>
            <a:prstGeom prst="rect">
              <a:avLst/>
            </a:prstGeom>
            <a:noFill/>
            <a:ln>
              <a:noFill/>
            </a:ln>
          </p:spPr>
        </p:pic>
        <p:pic>
          <p:nvPicPr>
            <p:cNvPr descr="SERC logo.gif" id="354" name="Google Shape;354;p54"/>
            <p:cNvPicPr preferRelativeResize="0"/>
            <p:nvPr/>
          </p:nvPicPr>
          <p:blipFill rotWithShape="1">
            <a:blip r:embed="rId9">
              <a:alphaModFix/>
            </a:blip>
            <a:srcRect b="0" l="0" r="0" t="0"/>
            <a:stretch/>
          </p:blipFill>
          <p:spPr>
            <a:xfrm>
              <a:off x="5046139" y="4917465"/>
              <a:ext cx="2460740" cy="517174"/>
            </a:xfrm>
            <a:prstGeom prst="rect">
              <a:avLst/>
            </a:prstGeom>
            <a:noFill/>
            <a:ln>
              <a:noFill/>
            </a:ln>
          </p:spPr>
        </p:pic>
      </p:grpSp>
      <p:sp>
        <p:nvSpPr>
          <p:cNvPr id="355" name="Google Shape;355;p54"/>
          <p:cNvSpPr txBox="1"/>
          <p:nvPr/>
        </p:nvSpPr>
        <p:spPr>
          <a:xfrm>
            <a:off x="-1247917" y="4493109"/>
            <a:ext cx="12035400" cy="831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2400">
                <a:solidFill>
                  <a:srgbClr val="A5A5A5"/>
                </a:solidFill>
                <a:latin typeface="Avenir"/>
                <a:ea typeface="Avenir"/>
                <a:cs typeface="Avenir"/>
                <a:sym typeface="Avenir"/>
              </a:rPr>
              <a:t>Frank Niepold, </a:t>
            </a:r>
            <a:r>
              <a:rPr b="0" i="1" lang="en-US" sz="2400" u="none" cap="none" strike="noStrike">
                <a:solidFill>
                  <a:srgbClr val="A5A5A5"/>
                </a:solidFill>
                <a:latin typeface="Avenir"/>
                <a:ea typeface="Avenir"/>
                <a:cs typeface="Avenir"/>
                <a:sym typeface="Avenir"/>
              </a:rPr>
              <a:t>Katie Boyd &amp; Anne Gold</a:t>
            </a:r>
            <a:endParaRPr b="1" i="0" sz="2400" u="none" cap="none" strike="noStrike">
              <a:solidFill>
                <a:srgbClr val="A5A5A5"/>
              </a:solidFill>
              <a:latin typeface="Avenir"/>
              <a:ea typeface="Avenir"/>
              <a:cs typeface="Avenir"/>
              <a:sym typeface="Avenir"/>
            </a:endParaRPr>
          </a:p>
          <a:p>
            <a:pPr indent="0" lvl="0" marL="0" marR="0" rtl="0" algn="l">
              <a:spcBef>
                <a:spcPts val="0"/>
              </a:spcBef>
              <a:spcAft>
                <a:spcPts val="0"/>
              </a:spcAft>
              <a:buNone/>
            </a:pPr>
            <a:r>
              <a:t/>
            </a:r>
            <a:endParaRPr sz="2400">
              <a:solidFill>
                <a:srgbClr val="A5A5A5"/>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90"/>
          <p:cNvSpPr txBox="1"/>
          <p:nvPr>
            <p:ph idx="12" type="sldNum"/>
          </p:nvPr>
        </p:nvSpPr>
        <p:spPr>
          <a:xfrm>
            <a:off x="8608446" y="6356350"/>
            <a:ext cx="2742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Image result for japan marine debris patrick chandler" id="658" name="Google Shape;658;p90"/>
          <p:cNvPicPr preferRelativeResize="0"/>
          <p:nvPr/>
        </p:nvPicPr>
        <p:blipFill>
          <a:blip r:embed="rId3">
            <a:alphaModFix/>
          </a:blip>
          <a:stretch>
            <a:fillRect/>
          </a:stretch>
        </p:blipFill>
        <p:spPr>
          <a:xfrm>
            <a:off x="-390900" y="3201625"/>
            <a:ext cx="4867975" cy="3656375"/>
          </a:xfrm>
          <a:prstGeom prst="rect">
            <a:avLst/>
          </a:prstGeom>
          <a:noFill/>
          <a:ln>
            <a:noFill/>
          </a:ln>
        </p:spPr>
      </p:pic>
      <p:pic>
        <p:nvPicPr>
          <p:cNvPr id="659" name="Google Shape;659;p90"/>
          <p:cNvPicPr preferRelativeResize="0"/>
          <p:nvPr/>
        </p:nvPicPr>
        <p:blipFill>
          <a:blip r:embed="rId4">
            <a:alphaModFix/>
          </a:blip>
          <a:stretch>
            <a:fillRect/>
          </a:stretch>
        </p:blipFill>
        <p:spPr>
          <a:xfrm>
            <a:off x="0" y="0"/>
            <a:ext cx="7090321" cy="3988300"/>
          </a:xfrm>
          <a:prstGeom prst="rect">
            <a:avLst/>
          </a:prstGeom>
          <a:noFill/>
          <a:ln>
            <a:noFill/>
          </a:ln>
        </p:spPr>
      </p:pic>
      <p:pic>
        <p:nvPicPr>
          <p:cNvPr descr="Image result for patrick chandler homer alaska" id="660" name="Google Shape;660;p90"/>
          <p:cNvPicPr preferRelativeResize="0"/>
          <p:nvPr/>
        </p:nvPicPr>
        <p:blipFill>
          <a:blip r:embed="rId5">
            <a:alphaModFix/>
          </a:blip>
          <a:stretch>
            <a:fillRect/>
          </a:stretch>
        </p:blipFill>
        <p:spPr>
          <a:xfrm>
            <a:off x="4757425" y="3590624"/>
            <a:ext cx="4387900" cy="3267375"/>
          </a:xfrm>
          <a:prstGeom prst="rect">
            <a:avLst/>
          </a:prstGeom>
          <a:noFill/>
          <a:ln>
            <a:noFill/>
          </a:ln>
        </p:spPr>
      </p:pic>
      <p:pic>
        <p:nvPicPr>
          <p:cNvPr descr="Image result for international coastal cleanup data sheet" id="661" name="Google Shape;661;p90"/>
          <p:cNvPicPr preferRelativeResize="0"/>
          <p:nvPr/>
        </p:nvPicPr>
        <p:blipFill>
          <a:blip r:embed="rId6">
            <a:alphaModFix/>
          </a:blip>
          <a:stretch>
            <a:fillRect/>
          </a:stretch>
        </p:blipFill>
        <p:spPr>
          <a:xfrm>
            <a:off x="7357075" y="0"/>
            <a:ext cx="4387900" cy="4375503"/>
          </a:xfrm>
          <a:prstGeom prst="rect">
            <a:avLst/>
          </a:prstGeom>
          <a:noFill/>
          <a:ln>
            <a:noFill/>
          </a:ln>
        </p:spPr>
      </p:pic>
      <p:pic>
        <p:nvPicPr>
          <p:cNvPr descr="Related image" id="662" name="Google Shape;662;p90"/>
          <p:cNvPicPr preferRelativeResize="0"/>
          <p:nvPr/>
        </p:nvPicPr>
        <p:blipFill>
          <a:blip r:embed="rId7">
            <a:alphaModFix/>
          </a:blip>
          <a:stretch>
            <a:fillRect/>
          </a:stretch>
        </p:blipFill>
        <p:spPr>
          <a:xfrm>
            <a:off x="9145325" y="3056450"/>
            <a:ext cx="3043625" cy="3766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pic>
        <p:nvPicPr>
          <p:cNvPr descr="http://www.villagerpublishing.com/wp-content/uploads/2016/09/800x533xPG-16-washed_ashore_union_station02.png.pagespeed.ic.YpFWB6veb0.jpg" id="667" name="Google Shape;667;p91"/>
          <p:cNvPicPr preferRelativeResize="0"/>
          <p:nvPr/>
        </p:nvPicPr>
        <p:blipFill rotWithShape="1">
          <a:blip r:embed="rId3">
            <a:alphaModFix/>
          </a:blip>
          <a:srcRect b="0" l="0" r="0" t="0"/>
          <a:stretch/>
        </p:blipFill>
        <p:spPr>
          <a:xfrm>
            <a:off x="0" y="193076"/>
            <a:ext cx="9711412" cy="6470230"/>
          </a:xfrm>
          <a:prstGeom prst="rect">
            <a:avLst/>
          </a:prstGeom>
          <a:noFill/>
          <a:ln>
            <a:noFill/>
          </a:ln>
        </p:spPr>
      </p:pic>
      <p:sp>
        <p:nvSpPr>
          <p:cNvPr id="668" name="Google Shape;668;p91"/>
          <p:cNvSpPr txBox="1"/>
          <p:nvPr/>
        </p:nvSpPr>
        <p:spPr>
          <a:xfrm>
            <a:off x="9883649" y="612844"/>
            <a:ext cx="2186100" cy="5632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How can we make science and data accessible to educators and the general public?</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92"/>
          <p:cNvSpPr txBox="1"/>
          <p:nvPr>
            <p:ph idx="12" type="sldNum"/>
          </p:nvPr>
        </p:nvSpPr>
        <p:spPr>
          <a:xfrm>
            <a:off x="8608446" y="6356350"/>
            <a:ext cx="2742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75" name="Google Shape;675;p92"/>
          <p:cNvPicPr preferRelativeResize="0"/>
          <p:nvPr/>
        </p:nvPicPr>
        <p:blipFill>
          <a:blip r:embed="rId3">
            <a:alphaModFix/>
          </a:blip>
          <a:stretch>
            <a:fillRect/>
          </a:stretch>
        </p:blipFill>
        <p:spPr>
          <a:xfrm>
            <a:off x="1183525" y="-254212"/>
            <a:ext cx="9821902" cy="73664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pic>
        <p:nvPicPr>
          <p:cNvPr id="680" name="Google Shape;680;p93"/>
          <p:cNvPicPr preferRelativeResize="0"/>
          <p:nvPr/>
        </p:nvPicPr>
        <p:blipFill rotWithShape="1">
          <a:blip r:embed="rId3">
            <a:alphaModFix/>
          </a:blip>
          <a:srcRect b="4260" l="0" r="0" t="0"/>
          <a:stretch/>
        </p:blipFill>
        <p:spPr>
          <a:xfrm>
            <a:off x="0" y="148375"/>
            <a:ext cx="12188951" cy="656125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94"/>
          <p:cNvSpPr txBox="1"/>
          <p:nvPr>
            <p:ph type="title"/>
          </p:nvPr>
        </p:nvSpPr>
        <p:spPr>
          <a:xfrm>
            <a:off x="837990" y="365125"/>
            <a:ext cx="10512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ESIP and CLEAN together = Increased Science Literacy and Action</a:t>
            </a:r>
            <a:endParaRPr/>
          </a:p>
        </p:txBody>
      </p:sp>
      <p:sp>
        <p:nvSpPr>
          <p:cNvPr id="686" name="Google Shape;686;p94"/>
          <p:cNvSpPr txBox="1"/>
          <p:nvPr>
            <p:ph idx="1" type="body"/>
          </p:nvPr>
        </p:nvSpPr>
        <p:spPr>
          <a:xfrm>
            <a:off x="837990" y="1825625"/>
            <a:ext cx="105129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2800"/>
              <a:buNone/>
            </a:pPr>
            <a:r>
              <a:rPr lang="en-US"/>
              <a:t>ESIP provides the what and CLEAN can help define the how. ESIP has multiple groups of practitioners that create meaning from data, but their products are not often accessible to educators or the public. CLEAN can help to bring ESIP’s products and ideas to these groups so that the meaning of the data spurs them to take action.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As a student fellow, I hope to act as a </a:t>
            </a:r>
            <a:r>
              <a:rPr lang="en-US"/>
              <a:t>liaison</a:t>
            </a:r>
            <a:r>
              <a:rPr lang="en-US"/>
              <a:t> between the two groups to help make connections that enable new audiences to be reached and tools to be created.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95"/>
          <p:cNvSpPr txBox="1"/>
          <p:nvPr>
            <p:ph type="title"/>
          </p:nvPr>
        </p:nvSpPr>
        <p:spPr>
          <a:xfrm>
            <a:off x="837990" y="365125"/>
            <a:ext cx="10512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Weekly CLEAN Teleconference:</a:t>
            </a:r>
            <a:endParaRPr/>
          </a:p>
        </p:txBody>
      </p:sp>
      <p:sp>
        <p:nvSpPr>
          <p:cNvPr id="693" name="Google Shape;693;p95"/>
          <p:cNvSpPr txBox="1"/>
          <p:nvPr>
            <p:ph idx="1" type="body"/>
          </p:nvPr>
        </p:nvSpPr>
        <p:spPr>
          <a:xfrm>
            <a:off x="837990" y="1825625"/>
            <a:ext cx="105129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400">
                <a:latin typeface="Arial"/>
                <a:ea typeface="Arial"/>
                <a:cs typeface="Arial"/>
                <a:sym typeface="Arial"/>
              </a:rPr>
              <a:t>Each </a:t>
            </a:r>
            <a:r>
              <a:rPr b="1" lang="en-US" sz="2400">
                <a:latin typeface="Arial"/>
                <a:ea typeface="Arial"/>
                <a:cs typeface="Arial"/>
                <a:sym typeface="Arial"/>
              </a:rPr>
              <a:t>Tuesday at 1:00pm Eastern Time (12pm Central, 11am Mountain, 10am Pacific)</a:t>
            </a:r>
            <a:r>
              <a:rPr lang="en-US" sz="2400">
                <a:latin typeface="Arial"/>
                <a:ea typeface="Arial"/>
                <a:cs typeface="Arial"/>
                <a:sym typeface="Arial"/>
              </a:rPr>
              <a:t> CLEAN Network members meet on a teleconference call to update each other about their climate literacy projects, upcoming events, and funding opportunities and share information about best practices, key teaching/learning resources, and the development of collaborative activities. Often these teleconferences include special presentations by members and guests.</a:t>
            </a:r>
            <a:endParaRPr sz="2400"/>
          </a:p>
        </p:txBody>
      </p:sp>
      <p:sp>
        <p:nvSpPr>
          <p:cNvPr id="694" name="Google Shape;694;p95"/>
          <p:cNvSpPr txBox="1"/>
          <p:nvPr>
            <p:ph idx="12" type="sldNum"/>
          </p:nvPr>
        </p:nvSpPr>
        <p:spPr>
          <a:xfrm>
            <a:off x="8608446" y="6356350"/>
            <a:ext cx="2742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96"/>
          <p:cNvSpPr txBox="1"/>
          <p:nvPr>
            <p:ph idx="1" type="body"/>
          </p:nvPr>
        </p:nvSpPr>
        <p:spPr>
          <a:xfrm>
            <a:off x="0" y="0"/>
            <a:ext cx="12189000" cy="6858000"/>
          </a:xfrm>
          <a:prstGeom prst="rect">
            <a:avLst/>
          </a:prstGeom>
        </p:spPr>
        <p:txBody>
          <a:bodyPr anchorCtr="0" anchor="t" bIns="45700" lIns="91425" spcFirstLastPara="1" rIns="91425" wrap="square" tIns="45700">
            <a:noAutofit/>
          </a:bodyPr>
          <a:lstStyle/>
          <a:p>
            <a:pPr indent="0" lvl="0" marL="0" rtl="0" algn="l">
              <a:lnSpc>
                <a:spcPct val="149925"/>
              </a:lnSpc>
              <a:spcBef>
                <a:spcPts val="0"/>
              </a:spcBef>
              <a:spcAft>
                <a:spcPts val="0"/>
              </a:spcAft>
              <a:buNone/>
            </a:pPr>
            <a:r>
              <a:t/>
            </a:r>
            <a:endParaRPr sz="1200">
              <a:solidFill>
                <a:srgbClr val="222222"/>
              </a:solidFill>
              <a:latin typeface="Arial"/>
              <a:ea typeface="Arial"/>
              <a:cs typeface="Arial"/>
              <a:sym typeface="Arial"/>
            </a:endParaRPr>
          </a:p>
          <a:p>
            <a:pPr indent="457200" lvl="0" marL="457200" rtl="0" algn="l">
              <a:lnSpc>
                <a:spcPct val="149925"/>
              </a:lnSpc>
              <a:spcBef>
                <a:spcPts val="0"/>
              </a:spcBef>
              <a:spcAft>
                <a:spcPts val="0"/>
              </a:spcAft>
              <a:buNone/>
            </a:pPr>
            <a:r>
              <a:rPr lang="en-US" sz="3600">
                <a:solidFill>
                  <a:srgbClr val="222222"/>
                </a:solidFill>
                <a:latin typeface="Arial"/>
                <a:ea typeface="Arial"/>
                <a:cs typeface="Arial"/>
                <a:sym typeface="Arial"/>
              </a:rPr>
              <a:t>Presenting for the CLEAN Network</a:t>
            </a:r>
            <a:endParaRPr sz="3600">
              <a:solidFill>
                <a:srgbClr val="222222"/>
              </a:solidFill>
              <a:latin typeface="Arial"/>
              <a:ea typeface="Arial"/>
              <a:cs typeface="Arial"/>
              <a:sym typeface="Arial"/>
            </a:endParaRPr>
          </a:p>
          <a:p>
            <a:pPr indent="0" lvl="0" marL="457200" rtl="0" algn="l">
              <a:lnSpc>
                <a:spcPct val="149925"/>
              </a:lnSpc>
              <a:spcBef>
                <a:spcPts val="0"/>
              </a:spcBef>
              <a:spcAft>
                <a:spcPts val="0"/>
              </a:spcAft>
              <a:buNone/>
            </a:pPr>
            <a:r>
              <a:t/>
            </a:r>
            <a:endParaRPr b="1"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rPr b="1" lang="en-US" sz="1800">
                <a:solidFill>
                  <a:srgbClr val="222222"/>
                </a:solidFill>
                <a:latin typeface="Arial"/>
                <a:ea typeface="Arial"/>
                <a:cs typeface="Arial"/>
                <a:sym typeface="Arial"/>
              </a:rPr>
              <a:t>Why do a CLEAN presentation?</a:t>
            </a:r>
            <a:r>
              <a:rPr lang="en-US" sz="1800">
                <a:solidFill>
                  <a:srgbClr val="222222"/>
                </a:solidFill>
                <a:latin typeface="Arial"/>
                <a:ea typeface="Arial"/>
                <a:cs typeface="Arial"/>
                <a:sym typeface="Arial"/>
              </a:rPr>
              <a:t> Doing a webinar for CLEAN is good for the visibility of your work and </a:t>
            </a:r>
            <a:endParaRPr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rPr lang="en-US" sz="1800">
                <a:solidFill>
                  <a:srgbClr val="222222"/>
                </a:solidFill>
                <a:latin typeface="Arial"/>
                <a:ea typeface="Arial"/>
                <a:cs typeface="Arial"/>
                <a:sym typeface="Arial"/>
              </a:rPr>
              <a:t>also serves the CLEAN Network which is a grassroots organization highlighting science communication</a:t>
            </a:r>
            <a:endParaRPr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rPr lang="en-US" sz="1800">
                <a:solidFill>
                  <a:srgbClr val="222222"/>
                </a:solidFill>
                <a:latin typeface="Arial"/>
                <a:ea typeface="Arial"/>
                <a:cs typeface="Arial"/>
                <a:sym typeface="Arial"/>
              </a:rPr>
              <a:t> for educators.</a:t>
            </a:r>
            <a:endParaRPr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t/>
            </a:r>
            <a:endParaRPr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rPr b="1" lang="en-US" sz="1800">
                <a:solidFill>
                  <a:srgbClr val="222222"/>
                </a:solidFill>
                <a:latin typeface="Arial"/>
                <a:ea typeface="Arial"/>
                <a:cs typeface="Arial"/>
                <a:sym typeface="Arial"/>
              </a:rPr>
              <a:t>How many people are on the CLEAN listserv and about how many people will be on the call?</a:t>
            </a:r>
            <a:r>
              <a:rPr lang="en-US" sz="1800">
                <a:solidFill>
                  <a:srgbClr val="222222"/>
                </a:solidFill>
                <a:latin typeface="Arial"/>
                <a:ea typeface="Arial"/>
                <a:cs typeface="Arial"/>
                <a:sym typeface="Arial"/>
              </a:rPr>
              <a:t>  We </a:t>
            </a:r>
            <a:endParaRPr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rPr lang="en-US" sz="1800">
                <a:solidFill>
                  <a:srgbClr val="222222"/>
                </a:solidFill>
                <a:latin typeface="Arial"/>
                <a:ea typeface="Arial"/>
                <a:cs typeface="Arial"/>
                <a:sym typeface="Arial"/>
              </a:rPr>
              <a:t>have 660+ people on the listserv.  The CLEAN facebook page has 2.200+ followers. The talk will be advertised on both. On a typical call, we have 10-30 people who attend the live presentation. However,</a:t>
            </a:r>
            <a:endParaRPr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rPr lang="en-US" sz="1800">
                <a:solidFill>
                  <a:srgbClr val="222222"/>
                </a:solidFill>
                <a:latin typeface="Arial"/>
                <a:ea typeface="Arial"/>
                <a:cs typeface="Arial"/>
                <a:sym typeface="Arial"/>
              </a:rPr>
              <a:t> calls are recorded and many folks from the network watch them later. </a:t>
            </a:r>
            <a:endParaRPr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t/>
            </a:r>
            <a:endParaRPr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rPr b="1" lang="en-US" sz="1800">
                <a:solidFill>
                  <a:srgbClr val="222222"/>
                </a:solidFill>
                <a:latin typeface="Arial"/>
                <a:ea typeface="Arial"/>
                <a:cs typeface="Arial"/>
                <a:sym typeface="Arial"/>
              </a:rPr>
              <a:t>Who will the audience most likely be?</a:t>
            </a:r>
            <a:r>
              <a:rPr lang="en-US" sz="1800">
                <a:solidFill>
                  <a:srgbClr val="222222"/>
                </a:solidFill>
                <a:latin typeface="Arial"/>
                <a:ea typeface="Arial"/>
                <a:cs typeface="Arial"/>
                <a:sym typeface="Arial"/>
              </a:rPr>
              <a:t>  Timing of the calls is difficult for classroom educators to attend </a:t>
            </a:r>
            <a:endParaRPr sz="1800">
              <a:solidFill>
                <a:srgbClr val="222222"/>
              </a:solidFill>
              <a:latin typeface="Arial"/>
              <a:ea typeface="Arial"/>
              <a:cs typeface="Arial"/>
              <a:sym typeface="Arial"/>
            </a:endParaRPr>
          </a:p>
          <a:p>
            <a:pPr indent="0" lvl="0" marL="914400" rtl="0" algn="l">
              <a:lnSpc>
                <a:spcPct val="149925"/>
              </a:lnSpc>
              <a:spcBef>
                <a:spcPts val="0"/>
              </a:spcBef>
              <a:spcAft>
                <a:spcPts val="0"/>
              </a:spcAft>
              <a:buNone/>
            </a:pPr>
            <a:r>
              <a:rPr lang="en-US" sz="1800">
                <a:solidFill>
                  <a:srgbClr val="222222"/>
                </a:solidFill>
                <a:latin typeface="Arial"/>
                <a:ea typeface="Arial"/>
                <a:cs typeface="Arial"/>
                <a:sym typeface="Arial"/>
              </a:rPr>
              <a:t>live, but quite a few listen to the recordings. Most folks on the call are on the government side of climate communication- NOAA, etc., or Education Directors for organizations teaching about climate. </a:t>
            </a:r>
            <a:endParaRPr sz="1800">
              <a:solidFill>
                <a:srgbClr val="222222"/>
              </a:solidFill>
              <a:latin typeface="Arial"/>
              <a:ea typeface="Arial"/>
              <a:cs typeface="Arial"/>
              <a:sym typeface="Arial"/>
            </a:endParaRPr>
          </a:p>
          <a:p>
            <a:pPr indent="0" lvl="0" marL="0" rtl="0" algn="l">
              <a:lnSpc>
                <a:spcPct val="149925"/>
              </a:lnSpc>
              <a:spcBef>
                <a:spcPts val="0"/>
              </a:spcBef>
              <a:spcAft>
                <a:spcPts val="0"/>
              </a:spcAft>
              <a:buNone/>
            </a:pPr>
            <a:r>
              <a:t/>
            </a:r>
            <a:endParaRPr sz="1800">
              <a:solidFill>
                <a:srgbClr val="222222"/>
              </a:solidFill>
              <a:latin typeface="Arial"/>
              <a:ea typeface="Arial"/>
              <a:cs typeface="Arial"/>
              <a:sym typeface="Arial"/>
            </a:endParaRPr>
          </a:p>
          <a:p>
            <a:pPr indent="0" lvl="0" marL="0" rtl="0" algn="l">
              <a:lnSpc>
                <a:spcPct val="149925"/>
              </a:lnSpc>
              <a:spcBef>
                <a:spcPts val="0"/>
              </a:spcBef>
              <a:spcAft>
                <a:spcPts val="0"/>
              </a:spcAft>
              <a:buNone/>
            </a:pPr>
            <a:r>
              <a:t/>
            </a:r>
            <a:endParaRPr sz="1800">
              <a:solidFill>
                <a:srgbClr val="222222"/>
              </a:solidFill>
              <a:latin typeface="Arial"/>
              <a:ea typeface="Arial"/>
              <a:cs typeface="Arial"/>
              <a:sym typeface="Arial"/>
            </a:endParaRPr>
          </a:p>
          <a:p>
            <a:pPr indent="0" lvl="0" marL="0" rtl="0" algn="l">
              <a:lnSpc>
                <a:spcPct val="149925"/>
              </a:lnSpc>
              <a:spcBef>
                <a:spcPts val="0"/>
              </a:spcBef>
              <a:spcAft>
                <a:spcPts val="0"/>
              </a:spcAft>
              <a:buNone/>
            </a:pPr>
            <a:r>
              <a:t/>
            </a:r>
            <a:endParaRPr sz="1000">
              <a:solidFill>
                <a:srgbClr val="222222"/>
              </a:solidFill>
              <a:highlight>
                <a:srgbClr val="FFFF00"/>
              </a:highlight>
              <a:latin typeface="Arial"/>
              <a:ea typeface="Arial"/>
              <a:cs typeface="Arial"/>
              <a:sym typeface="Arial"/>
            </a:endParaRPr>
          </a:p>
          <a:p>
            <a:pPr indent="0" lvl="0" marL="0" rtl="0" algn="l">
              <a:lnSpc>
                <a:spcPct val="149925"/>
              </a:lnSpc>
              <a:spcBef>
                <a:spcPts val="0"/>
              </a:spcBef>
              <a:spcAft>
                <a:spcPts val="0"/>
              </a:spcAft>
              <a:buNone/>
            </a:pPr>
            <a:r>
              <a:t/>
            </a:r>
            <a:endParaRPr sz="1000">
              <a:solidFill>
                <a:srgbClr val="222222"/>
              </a:solidFill>
              <a:highlight>
                <a:srgbClr val="FFFF00"/>
              </a:highlight>
              <a:latin typeface="Arial"/>
              <a:ea typeface="Arial"/>
              <a:cs typeface="Arial"/>
              <a:sym typeface="Arial"/>
            </a:endParaRPr>
          </a:p>
          <a:p>
            <a:pPr indent="0" lvl="0" marL="0" rtl="0" algn="l">
              <a:lnSpc>
                <a:spcPct val="149925"/>
              </a:lnSpc>
              <a:spcBef>
                <a:spcPts val="0"/>
              </a:spcBef>
              <a:spcAft>
                <a:spcPts val="0"/>
              </a:spcAft>
              <a:buNone/>
            </a:pPr>
            <a:r>
              <a:t/>
            </a:r>
            <a:endParaRPr sz="1000">
              <a:solidFill>
                <a:srgbClr val="222222"/>
              </a:solidFill>
              <a:highlight>
                <a:srgbClr val="FFFF00"/>
              </a:highlight>
              <a:latin typeface="Arial"/>
              <a:ea typeface="Arial"/>
              <a:cs typeface="Arial"/>
              <a:sym typeface="Arial"/>
            </a:endParaRPr>
          </a:p>
          <a:p>
            <a:pPr indent="0" lvl="0" marL="0" rtl="0" algn="l">
              <a:lnSpc>
                <a:spcPct val="149925"/>
              </a:lnSpc>
              <a:spcBef>
                <a:spcPts val="0"/>
              </a:spcBef>
              <a:spcAft>
                <a:spcPts val="0"/>
              </a:spcAft>
              <a:buNone/>
            </a:pPr>
            <a:r>
              <a:t/>
            </a:r>
            <a:endParaRPr sz="1000">
              <a:solidFill>
                <a:srgbClr val="222222"/>
              </a:solidFill>
              <a:highlight>
                <a:srgbClr val="FFFF00"/>
              </a:highlight>
              <a:latin typeface="Arial"/>
              <a:ea typeface="Arial"/>
              <a:cs typeface="Arial"/>
              <a:sym typeface="Arial"/>
            </a:endParaRPr>
          </a:p>
          <a:p>
            <a:pPr indent="0" lvl="0" marL="0" rtl="0" algn="l">
              <a:lnSpc>
                <a:spcPct val="149925"/>
              </a:lnSpc>
              <a:spcBef>
                <a:spcPts val="0"/>
              </a:spcBef>
              <a:spcAft>
                <a:spcPts val="0"/>
              </a:spcAft>
              <a:buNone/>
            </a:pPr>
            <a:r>
              <a:t/>
            </a:r>
            <a:endParaRPr sz="1000">
              <a:solidFill>
                <a:srgbClr val="222222"/>
              </a:solidFill>
              <a:highlight>
                <a:srgbClr val="FFFF00"/>
              </a:highlight>
              <a:latin typeface="Arial"/>
              <a:ea typeface="Arial"/>
              <a:cs typeface="Arial"/>
              <a:sym typeface="Arial"/>
            </a:endParaRPr>
          </a:p>
          <a:p>
            <a:pPr indent="0" lvl="0" marL="0" rtl="0" algn="l">
              <a:lnSpc>
                <a:spcPct val="149925"/>
              </a:lnSpc>
              <a:spcBef>
                <a:spcPts val="0"/>
              </a:spcBef>
              <a:spcAft>
                <a:spcPts val="0"/>
              </a:spcAft>
              <a:buClr>
                <a:schemeClr val="dk1"/>
              </a:buClr>
              <a:buSzPts val="1100"/>
              <a:buFont typeface="Arial"/>
              <a:buNone/>
            </a:pPr>
            <a:r>
              <a:t/>
            </a:r>
            <a:endParaRPr sz="1000">
              <a:solidFill>
                <a:srgbClr val="222222"/>
              </a:solidFill>
              <a:latin typeface="Arial"/>
              <a:ea typeface="Arial"/>
              <a:cs typeface="Arial"/>
              <a:sym typeface="Arial"/>
            </a:endParaRPr>
          </a:p>
          <a:p>
            <a:pPr indent="0" lvl="0" marL="0" rtl="0" algn="l">
              <a:spcBef>
                <a:spcPts val="1000"/>
              </a:spcBef>
              <a:spcAft>
                <a:spcPts val="0"/>
              </a:spcAft>
              <a:buNone/>
            </a:pPr>
            <a:r>
              <a:t/>
            </a:r>
            <a:endParaRPr/>
          </a:p>
        </p:txBody>
      </p:sp>
      <p:sp>
        <p:nvSpPr>
          <p:cNvPr id="701" name="Google Shape;701;p96"/>
          <p:cNvSpPr txBox="1"/>
          <p:nvPr>
            <p:ph idx="12" type="sldNum"/>
          </p:nvPr>
        </p:nvSpPr>
        <p:spPr>
          <a:xfrm>
            <a:off x="8608446" y="6356350"/>
            <a:ext cx="27426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Google Shape;707;p97"/>
          <p:cNvSpPr txBox="1"/>
          <p:nvPr>
            <p:ph type="title"/>
          </p:nvPr>
        </p:nvSpPr>
        <p:spPr>
          <a:xfrm>
            <a:off x="343634" y="12231"/>
            <a:ext cx="10970100" cy="940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CLEAN Priorities </a:t>
            </a:r>
            <a:endParaRPr/>
          </a:p>
        </p:txBody>
      </p:sp>
      <p:sp>
        <p:nvSpPr>
          <p:cNvPr id="708" name="Google Shape;708;p97"/>
          <p:cNvSpPr txBox="1"/>
          <p:nvPr>
            <p:ph idx="12" type="sldNum"/>
          </p:nvPr>
        </p:nvSpPr>
        <p:spPr>
          <a:xfrm>
            <a:off x="8735414" y="6356352"/>
            <a:ext cx="2844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09" name="Google Shape;709;p97"/>
          <p:cNvSpPr txBox="1"/>
          <p:nvPr>
            <p:ph idx="4294967295" type="body"/>
          </p:nvPr>
        </p:nvSpPr>
        <p:spPr>
          <a:xfrm>
            <a:off x="505307" y="1074704"/>
            <a:ext cx="10681500" cy="4952400"/>
          </a:xfrm>
          <a:prstGeom prst="rect">
            <a:avLst/>
          </a:prstGeom>
          <a:noFill/>
          <a:ln>
            <a:noFill/>
          </a:ln>
        </p:spPr>
        <p:txBody>
          <a:bodyPr anchorCtr="0" anchor="t" bIns="34275" lIns="68550" spcFirstLastPara="1" rIns="68550" wrap="square" tIns="34275">
            <a:noAutofit/>
          </a:bodyPr>
          <a:lstStyle/>
          <a:p>
            <a:pPr indent="-177800" lvl="0" marL="342882" rtl="0" algn="l">
              <a:lnSpc>
                <a:spcPct val="150000"/>
              </a:lnSpc>
              <a:spcBef>
                <a:spcPts val="560"/>
              </a:spcBef>
              <a:spcAft>
                <a:spcPts val="0"/>
              </a:spcAft>
              <a:buClr>
                <a:schemeClr val="dk1"/>
              </a:buClr>
              <a:buSzPts val="2800"/>
              <a:buChar char="•"/>
            </a:pPr>
            <a:r>
              <a:rPr lang="en-US"/>
              <a:t> Increasing </a:t>
            </a:r>
            <a:r>
              <a:rPr lang="en-US"/>
              <a:t>integration of the CLEAN Collection, support guides and network programs for the millions of educators</a:t>
            </a:r>
            <a:endParaRPr/>
          </a:p>
          <a:p>
            <a:pPr indent="-177800" lvl="0" marL="342882" rtl="0" algn="l">
              <a:lnSpc>
                <a:spcPct val="150000"/>
              </a:lnSpc>
              <a:spcBef>
                <a:spcPts val="560"/>
              </a:spcBef>
              <a:spcAft>
                <a:spcPts val="0"/>
              </a:spcAft>
              <a:buClr>
                <a:schemeClr val="dk1"/>
              </a:buClr>
              <a:buSzPts val="2800"/>
              <a:buChar char="•"/>
            </a:pPr>
            <a:r>
              <a:rPr lang="en-US"/>
              <a:t>  Supporting and growing the CLEAN Collection and Network (ESIP scientists &amp; fellows)</a:t>
            </a:r>
            <a:endParaRPr/>
          </a:p>
          <a:p>
            <a:pPr indent="-177800" lvl="0" marL="342882" rtl="0" algn="l">
              <a:lnSpc>
                <a:spcPct val="150000"/>
              </a:lnSpc>
              <a:spcBef>
                <a:spcPts val="560"/>
              </a:spcBef>
              <a:spcAft>
                <a:spcPts val="0"/>
              </a:spcAft>
              <a:buClr>
                <a:schemeClr val="dk1"/>
              </a:buClr>
              <a:buSzPts val="2800"/>
              <a:buChar char="•"/>
            </a:pPr>
            <a:r>
              <a:rPr lang="en-US"/>
              <a:t> Identifying and promoting effective climate change education, community engagement, and workforce development </a:t>
            </a:r>
            <a:r>
              <a:rPr lang="en-US"/>
              <a:t> </a:t>
            </a:r>
            <a:endParaRPr/>
          </a:p>
          <a:p>
            <a:pPr indent="-177800" lvl="0" marL="342882" rtl="0" algn="l">
              <a:lnSpc>
                <a:spcPct val="150000"/>
              </a:lnSpc>
              <a:spcBef>
                <a:spcPts val="560"/>
              </a:spcBef>
              <a:spcAft>
                <a:spcPts val="0"/>
              </a:spcAft>
              <a:buSzPts val="2800"/>
              <a:buChar char="•"/>
            </a:pPr>
            <a:r>
              <a:rPr lang="en-US"/>
              <a:t> </a:t>
            </a:r>
            <a:r>
              <a:rPr lang="en-US"/>
              <a:t>Developing</a:t>
            </a:r>
            <a:r>
              <a:rPr lang="en-US"/>
              <a:t> new partnerships and strategies for sustaining and increasing funding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pic>
        <p:nvPicPr>
          <p:cNvPr id="714" name="Google Shape;714;p98"/>
          <p:cNvPicPr preferRelativeResize="0"/>
          <p:nvPr/>
        </p:nvPicPr>
        <p:blipFill rotWithShape="1">
          <a:blip r:embed="rId3">
            <a:alphaModFix/>
          </a:blip>
          <a:srcRect b="0" l="0" r="0" t="0"/>
          <a:stretch/>
        </p:blipFill>
        <p:spPr>
          <a:xfrm>
            <a:off x="0" y="33825"/>
            <a:ext cx="12085672" cy="6401551"/>
          </a:xfrm>
          <a:prstGeom prst="rect">
            <a:avLst/>
          </a:prstGeom>
          <a:noFill/>
          <a:ln>
            <a:noFill/>
          </a:ln>
        </p:spPr>
      </p:pic>
      <p:sp>
        <p:nvSpPr>
          <p:cNvPr id="715" name="Google Shape;715;p98"/>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0" name="Shape 720"/>
        <p:cNvGrpSpPr/>
        <p:nvPr/>
      </p:nvGrpSpPr>
      <p:grpSpPr>
        <a:xfrm>
          <a:off x="0" y="0"/>
          <a:ext cx="0" cy="0"/>
          <a:chOff x="0" y="0"/>
          <a:chExt cx="0" cy="0"/>
        </a:xfrm>
      </p:grpSpPr>
      <p:sp>
        <p:nvSpPr>
          <p:cNvPr id="721" name="Google Shape;721;p99"/>
          <p:cNvSpPr txBox="1"/>
          <p:nvPr/>
        </p:nvSpPr>
        <p:spPr>
          <a:xfrm>
            <a:off x="8726181" y="4814456"/>
            <a:ext cx="246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2" name="Google Shape;722;p99"/>
          <p:cNvSpPr txBox="1"/>
          <p:nvPr/>
        </p:nvSpPr>
        <p:spPr>
          <a:xfrm>
            <a:off x="0" y="4509625"/>
            <a:ext cx="12189000" cy="18369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000"/>
              <a:buFont typeface="Calibri"/>
              <a:buNone/>
            </a:pPr>
            <a:r>
              <a:t/>
            </a:r>
            <a:endParaRPr b="0" i="0" sz="2800" u="none" cap="none" strike="noStrike">
              <a:solidFill>
                <a:srgbClr val="FFFFFF"/>
              </a:solidFill>
              <a:latin typeface="Tahoma"/>
              <a:ea typeface="Tahoma"/>
              <a:cs typeface="Tahoma"/>
              <a:sym typeface="Tahoma"/>
            </a:endParaRPr>
          </a:p>
          <a:p>
            <a:pPr indent="0" lvl="0" marL="0" marR="0" rtl="0" algn="ctr">
              <a:lnSpc>
                <a:spcPct val="90000"/>
              </a:lnSpc>
              <a:spcBef>
                <a:spcPts val="0"/>
              </a:spcBef>
              <a:spcAft>
                <a:spcPts val="0"/>
              </a:spcAft>
              <a:buClr>
                <a:schemeClr val="dk1"/>
              </a:buClr>
              <a:buSzPts val="2800"/>
              <a:buFont typeface="Calibri"/>
              <a:buNone/>
            </a:pPr>
            <a:r>
              <a:t/>
            </a:r>
            <a:endParaRPr b="1" i="0" sz="2800" u="none" cap="none" strike="noStrike">
              <a:solidFill>
                <a:srgbClr val="713A0E"/>
              </a:solidFill>
              <a:latin typeface="Tahoma"/>
              <a:ea typeface="Tahoma"/>
              <a:cs typeface="Tahoma"/>
              <a:sym typeface="Tahoma"/>
            </a:endParaRPr>
          </a:p>
          <a:p>
            <a:pPr indent="0" lvl="0" marL="0" rtl="0" algn="ctr">
              <a:lnSpc>
                <a:spcPct val="115000"/>
              </a:lnSpc>
              <a:spcBef>
                <a:spcPts val="0"/>
              </a:spcBef>
              <a:spcAft>
                <a:spcPts val="0"/>
              </a:spcAft>
              <a:buClr>
                <a:schemeClr val="dk1"/>
              </a:buClr>
              <a:buSzPts val="1100"/>
              <a:buFont typeface="Arial"/>
              <a:buNone/>
            </a:pPr>
            <a:r>
              <a:rPr b="1" lang="en-US" sz="2400">
                <a:solidFill>
                  <a:srgbClr val="0B5394"/>
                </a:solidFill>
                <a:latin typeface="Tahoma"/>
                <a:ea typeface="Tahoma"/>
                <a:cs typeface="Tahoma"/>
                <a:sym typeface="Tahoma"/>
              </a:rPr>
              <a:t>Building Societal Capacity: The Educational Value of Earth System Science data, information, and applications</a:t>
            </a:r>
            <a:endParaRPr b="1" i="0" sz="2400" u="none" cap="none" strike="noStrike">
              <a:solidFill>
                <a:srgbClr val="0B5394"/>
              </a:solidFill>
              <a:latin typeface="Tahoma"/>
              <a:ea typeface="Tahoma"/>
              <a:cs typeface="Tahoma"/>
              <a:sym typeface="Tahoma"/>
            </a:endParaRPr>
          </a:p>
          <a:p>
            <a:pPr indent="0" lvl="0" marL="0" marR="0" rtl="0" algn="ctr">
              <a:lnSpc>
                <a:spcPct val="115000"/>
              </a:lnSpc>
              <a:spcBef>
                <a:spcPts val="0"/>
              </a:spcBef>
              <a:spcAft>
                <a:spcPts val="0"/>
              </a:spcAft>
              <a:buClr>
                <a:schemeClr val="dk1"/>
              </a:buClr>
              <a:buSzPts val="1100"/>
              <a:buFont typeface="Arial"/>
              <a:buNone/>
            </a:pPr>
            <a:r>
              <a:t/>
            </a:r>
            <a:endParaRPr b="1" i="0" sz="1800" u="none" cap="none" strike="noStrike">
              <a:solidFill>
                <a:srgbClr val="783F04"/>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FFFFFF"/>
              </a:buClr>
              <a:buSzPts val="500"/>
              <a:buFont typeface="Tahoma"/>
              <a:buNone/>
            </a:pPr>
            <a:r>
              <a:rPr lang="en-US" sz="2000">
                <a:solidFill>
                  <a:srgbClr val="1C4587"/>
                </a:solidFill>
                <a:latin typeface="Tahoma"/>
                <a:ea typeface="Tahoma"/>
                <a:cs typeface="Tahoma"/>
                <a:sym typeface="Tahoma"/>
              </a:rPr>
              <a:t>December 4</a:t>
            </a:r>
            <a:r>
              <a:rPr b="0" i="0" lang="en-US" sz="2000" u="none" cap="none" strike="noStrike">
                <a:solidFill>
                  <a:srgbClr val="1C4587"/>
                </a:solidFill>
                <a:latin typeface="Tahoma"/>
                <a:ea typeface="Tahoma"/>
                <a:cs typeface="Tahoma"/>
                <a:sym typeface="Tahoma"/>
              </a:rPr>
              <a:t>, 2018 | Webinar #</a:t>
            </a:r>
            <a:r>
              <a:rPr lang="en-US" sz="2000">
                <a:solidFill>
                  <a:srgbClr val="1C4587"/>
                </a:solidFill>
                <a:latin typeface="Tahoma"/>
                <a:ea typeface="Tahoma"/>
                <a:cs typeface="Tahoma"/>
                <a:sym typeface="Tahoma"/>
              </a:rPr>
              <a:t>6</a:t>
            </a:r>
            <a:endParaRPr b="0" i="0" sz="2000" u="none" cap="none" strike="noStrike">
              <a:solidFill>
                <a:srgbClr val="1C4587"/>
              </a:solidFill>
              <a:latin typeface="Tahoma"/>
              <a:ea typeface="Tahoma"/>
              <a:cs typeface="Tahoma"/>
              <a:sym typeface="Tahoma"/>
            </a:endParaRPr>
          </a:p>
          <a:p>
            <a:pPr indent="0" lvl="0" marL="0" marR="0" rtl="0" algn="ctr">
              <a:lnSpc>
                <a:spcPct val="100000"/>
              </a:lnSpc>
              <a:spcBef>
                <a:spcPts val="0"/>
              </a:spcBef>
              <a:spcAft>
                <a:spcPts val="0"/>
              </a:spcAft>
              <a:buClr>
                <a:schemeClr val="dk1"/>
              </a:buClr>
              <a:buSzPts val="4400"/>
              <a:buFont typeface="Calibri"/>
              <a:buNone/>
            </a:pPr>
            <a:r>
              <a:t/>
            </a:r>
            <a:endParaRPr b="0" i="0" sz="4400" u="none" cap="none" strike="noStrike">
              <a:solidFill>
                <a:srgbClr val="FFFFFF"/>
              </a:solidFill>
              <a:latin typeface="Tahoma"/>
              <a:ea typeface="Tahoma"/>
              <a:cs typeface="Tahoma"/>
              <a:sym typeface="Tahoma"/>
            </a:endParaRPr>
          </a:p>
        </p:txBody>
      </p:sp>
      <p:sp>
        <p:nvSpPr>
          <p:cNvPr id="723" name="Google Shape;723;p99"/>
          <p:cNvSpPr txBox="1"/>
          <p:nvPr/>
        </p:nvSpPr>
        <p:spPr>
          <a:xfrm>
            <a:off x="3974409" y="849300"/>
            <a:ext cx="8087400" cy="1933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434343"/>
              </a:buClr>
              <a:buSzPts val="3600"/>
              <a:buFont typeface="Avenir"/>
              <a:buNone/>
            </a:pPr>
            <a:r>
              <a:rPr b="1" lang="en-US" sz="3600">
                <a:solidFill>
                  <a:srgbClr val="434343"/>
                </a:solidFill>
                <a:latin typeface="Tahoma"/>
                <a:ea typeface="Tahoma"/>
                <a:cs typeface="Tahoma"/>
                <a:sym typeface="Tahoma"/>
              </a:rPr>
              <a:t>Final Remarks</a:t>
            </a:r>
            <a:endParaRPr b="1" i="0" sz="1800" u="none" cap="none" strike="noStrike">
              <a:solidFill>
                <a:schemeClr val="dk1"/>
              </a:solidFill>
              <a:latin typeface="Tahoma"/>
              <a:ea typeface="Tahoma"/>
              <a:cs typeface="Tahoma"/>
              <a:sym typeface="Tahoma"/>
            </a:endParaRPr>
          </a:p>
          <a:p>
            <a:pPr indent="0" lvl="0" marL="0" marR="0" rtl="0" algn="r">
              <a:lnSpc>
                <a:spcPct val="100000"/>
              </a:lnSpc>
              <a:spcBef>
                <a:spcPts val="0"/>
              </a:spcBef>
              <a:spcAft>
                <a:spcPts val="0"/>
              </a:spcAft>
              <a:buClr>
                <a:schemeClr val="dk1"/>
              </a:buClr>
              <a:buSzPts val="3000"/>
              <a:buFont typeface="Calibri"/>
              <a:buNone/>
            </a:pPr>
            <a:r>
              <a:t/>
            </a:r>
            <a:endParaRPr b="0" i="0" sz="3000" u="none" cap="none" strike="noStrike">
              <a:solidFill>
                <a:srgbClr val="434343"/>
              </a:solidFill>
              <a:latin typeface="Tahoma"/>
              <a:ea typeface="Tahoma"/>
              <a:cs typeface="Tahoma"/>
              <a:sym typeface="Tahoma"/>
            </a:endParaRPr>
          </a:p>
          <a:p>
            <a:pPr indent="0" lvl="0" marL="0" marR="0" rtl="0" algn="r">
              <a:lnSpc>
                <a:spcPct val="100000"/>
              </a:lnSpc>
              <a:spcBef>
                <a:spcPts val="0"/>
              </a:spcBef>
              <a:spcAft>
                <a:spcPts val="0"/>
              </a:spcAft>
              <a:buClr>
                <a:srgbClr val="434343"/>
              </a:buClr>
              <a:buSzPts val="1050"/>
              <a:buFont typeface="Avenir"/>
              <a:buNone/>
            </a:pPr>
            <a:r>
              <a:rPr b="0" i="0" lang="en-US" sz="2800" u="none" cap="none" strike="noStrike">
                <a:solidFill>
                  <a:srgbClr val="434343"/>
                </a:solidFill>
                <a:latin typeface="Tahoma"/>
                <a:ea typeface="Tahoma"/>
                <a:cs typeface="Tahoma"/>
                <a:sym typeface="Tahoma"/>
              </a:rPr>
              <a:t>Arika Virapongse</a:t>
            </a:r>
            <a:r>
              <a:rPr b="0" i="0" lang="en-US" sz="1800" u="none" cap="none" strike="noStrike">
                <a:solidFill>
                  <a:srgbClr val="434343"/>
                </a:solidFill>
                <a:latin typeface="Tahoma"/>
                <a:ea typeface="Tahoma"/>
                <a:cs typeface="Tahoma"/>
                <a:sym typeface="Tahoma"/>
              </a:rPr>
              <a:t> </a:t>
            </a:r>
            <a:br>
              <a:rPr b="0" i="0" lang="en-US" sz="1800" u="none" cap="none" strike="noStrike">
                <a:solidFill>
                  <a:srgbClr val="434343"/>
                </a:solidFill>
                <a:latin typeface="Tahoma"/>
                <a:ea typeface="Tahoma"/>
                <a:cs typeface="Tahoma"/>
                <a:sym typeface="Tahoma"/>
              </a:rPr>
            </a:br>
            <a:r>
              <a:rPr b="0" i="0" lang="en-US" sz="1800" u="none" cap="none" strike="noStrike">
                <a:solidFill>
                  <a:srgbClr val="434343"/>
                </a:solidFill>
                <a:latin typeface="Tahoma"/>
                <a:ea typeface="Tahoma"/>
                <a:cs typeface="Tahoma"/>
                <a:sym typeface="Tahoma"/>
              </a:rPr>
              <a:t>Principal, Middle Path EcoSolutions</a:t>
            </a:r>
            <a:endParaRPr b="0" i="0" sz="1800" u="none" cap="none" strike="noStrike">
              <a:solidFill>
                <a:srgbClr val="434343"/>
              </a:solidFill>
              <a:latin typeface="Tahoma"/>
              <a:ea typeface="Tahoma"/>
              <a:cs typeface="Tahoma"/>
              <a:sym typeface="Tahoma"/>
            </a:endParaRPr>
          </a:p>
          <a:p>
            <a:pPr indent="0" lvl="0" marL="0" marR="0" rtl="0" algn="r">
              <a:lnSpc>
                <a:spcPct val="100000"/>
              </a:lnSpc>
              <a:spcBef>
                <a:spcPts val="0"/>
              </a:spcBef>
              <a:spcAft>
                <a:spcPts val="0"/>
              </a:spcAft>
              <a:buClr>
                <a:srgbClr val="434343"/>
              </a:buClr>
              <a:buSzPts val="1050"/>
              <a:buFont typeface="Avenir"/>
              <a:buNone/>
            </a:pPr>
            <a:r>
              <a:rPr b="0" i="0" lang="en-US" sz="1800" u="none" cap="none" strike="noStrike">
                <a:solidFill>
                  <a:srgbClr val="434343"/>
                </a:solidFill>
                <a:latin typeface="Tahoma"/>
                <a:ea typeface="Tahoma"/>
                <a:cs typeface="Tahoma"/>
                <a:sym typeface="Tahoma"/>
              </a:rPr>
              <a:t>Webinar series coordinator</a:t>
            </a:r>
            <a:r>
              <a:rPr b="0" i="0" lang="en-US" sz="1400" u="none" cap="none" strike="noStrike">
                <a:solidFill>
                  <a:srgbClr val="000000"/>
                </a:solidFill>
                <a:latin typeface="Tahoma"/>
                <a:ea typeface="Tahoma"/>
                <a:cs typeface="Tahoma"/>
                <a:sym typeface="Tahoma"/>
              </a:rPr>
              <a:t>, </a:t>
            </a:r>
            <a:r>
              <a:rPr b="0" i="0" lang="en-US" sz="1800" u="none" cap="none" strike="noStrike">
                <a:solidFill>
                  <a:srgbClr val="434343"/>
                </a:solidFill>
                <a:latin typeface="Tahoma"/>
                <a:ea typeface="Tahoma"/>
                <a:cs typeface="Tahoma"/>
                <a:sym typeface="Tahoma"/>
              </a:rPr>
              <a:t>ESIP</a:t>
            </a:r>
            <a:endParaRPr b="0" i="0" sz="1400" u="none" cap="none" strike="noStrike">
              <a:solidFill>
                <a:srgbClr val="000000"/>
              </a:solidFill>
              <a:latin typeface="Tahoma"/>
              <a:ea typeface="Tahoma"/>
              <a:cs typeface="Tahoma"/>
              <a:sym typeface="Tahoma"/>
            </a:endParaRPr>
          </a:p>
          <a:p>
            <a:pPr indent="0" lvl="0" marL="0" marR="0" rtl="0" algn="r">
              <a:lnSpc>
                <a:spcPct val="100000"/>
              </a:lnSpc>
              <a:spcBef>
                <a:spcPts val="0"/>
              </a:spcBef>
              <a:spcAft>
                <a:spcPts val="0"/>
              </a:spcAft>
              <a:buClr>
                <a:srgbClr val="434343"/>
              </a:buClr>
              <a:buSzPts val="1050"/>
              <a:buFont typeface="Avenir"/>
              <a:buNone/>
            </a:pPr>
            <a:r>
              <a:rPr b="0" i="0" lang="en-US" sz="1800" u="sng" cap="none" strike="noStrike">
                <a:solidFill>
                  <a:schemeClr val="hlink"/>
                </a:solidFill>
                <a:latin typeface="Tahoma"/>
                <a:ea typeface="Tahoma"/>
                <a:cs typeface="Tahoma"/>
                <a:sym typeface="Tahoma"/>
                <a:hlinkClick r:id="rId3"/>
              </a:rPr>
              <a:t>av@middlepatheco.com</a:t>
            </a:r>
            <a:r>
              <a:rPr b="0" i="0" lang="en-US" sz="1800" u="none" cap="none" strike="noStrike">
                <a:solidFill>
                  <a:srgbClr val="434343"/>
                </a:solidFill>
                <a:latin typeface="Tahoma"/>
                <a:ea typeface="Tahoma"/>
                <a:cs typeface="Tahoma"/>
                <a:sym typeface="Tahoma"/>
              </a:rPr>
              <a:t> </a:t>
            </a:r>
            <a:endParaRPr b="0" i="0" sz="1800" u="none" cap="none" strike="noStrike">
              <a:solidFill>
                <a:srgbClr val="434343"/>
              </a:solidFill>
              <a:latin typeface="Tahoma"/>
              <a:ea typeface="Tahoma"/>
              <a:cs typeface="Tahoma"/>
              <a:sym typeface="Tahoma"/>
            </a:endParaRPr>
          </a:p>
        </p:txBody>
      </p:sp>
      <p:pic>
        <p:nvPicPr>
          <p:cNvPr descr="esip-logo.png" id="724" name="Google Shape;724;p99"/>
          <p:cNvPicPr preferRelativeResize="0"/>
          <p:nvPr/>
        </p:nvPicPr>
        <p:blipFill rotWithShape="1">
          <a:blip r:embed="rId4">
            <a:alphaModFix amt="85000"/>
          </a:blip>
          <a:srcRect b="0" l="0" r="0" t="0"/>
          <a:stretch/>
        </p:blipFill>
        <p:spPr>
          <a:xfrm>
            <a:off x="628050" y="255175"/>
            <a:ext cx="2543900" cy="1213850"/>
          </a:xfrm>
          <a:prstGeom prst="rect">
            <a:avLst/>
          </a:prstGeom>
          <a:noFill/>
          <a:ln>
            <a:noFill/>
          </a:ln>
        </p:spPr>
      </p:pic>
      <p:pic>
        <p:nvPicPr>
          <p:cNvPr descr="NASA-Logo-Large.png" id="725" name="Google Shape;725;p99"/>
          <p:cNvPicPr preferRelativeResize="0"/>
          <p:nvPr/>
        </p:nvPicPr>
        <p:blipFill rotWithShape="1">
          <a:blip r:embed="rId5">
            <a:alphaModFix/>
          </a:blip>
          <a:srcRect b="0" l="0" r="0" t="0"/>
          <a:stretch/>
        </p:blipFill>
        <p:spPr>
          <a:xfrm>
            <a:off x="6753819" y="6452490"/>
            <a:ext cx="565838" cy="344032"/>
          </a:xfrm>
          <a:prstGeom prst="rect">
            <a:avLst/>
          </a:prstGeom>
          <a:noFill/>
          <a:ln>
            <a:noFill/>
          </a:ln>
        </p:spPr>
      </p:pic>
      <p:pic>
        <p:nvPicPr>
          <p:cNvPr descr="NOAA-Transparent-Logo_1.png" id="726" name="Google Shape;726;p99"/>
          <p:cNvPicPr preferRelativeResize="0"/>
          <p:nvPr/>
        </p:nvPicPr>
        <p:blipFill rotWithShape="1">
          <a:blip r:embed="rId6">
            <a:alphaModFix/>
          </a:blip>
          <a:srcRect b="0" l="0" r="0" t="0"/>
          <a:stretch/>
        </p:blipFill>
        <p:spPr>
          <a:xfrm>
            <a:off x="7321345" y="6440314"/>
            <a:ext cx="472556" cy="366985"/>
          </a:xfrm>
          <a:prstGeom prst="rect">
            <a:avLst/>
          </a:prstGeom>
          <a:noFill/>
          <a:ln>
            <a:noFill/>
          </a:ln>
        </p:spPr>
      </p:pic>
      <p:sp>
        <p:nvSpPr>
          <p:cNvPr id="727" name="Google Shape;727;p99"/>
          <p:cNvSpPr txBox="1"/>
          <p:nvPr/>
        </p:nvSpPr>
        <p:spPr>
          <a:xfrm>
            <a:off x="8666491" y="6484191"/>
            <a:ext cx="32064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5"/>
              <a:buFont typeface="Avenir"/>
              <a:buNone/>
            </a:pPr>
            <a:r>
              <a:rPr b="0" i="0" lang="en-US" sz="1100" u="none" cap="none" strike="noStrike">
                <a:solidFill>
                  <a:srgbClr val="000000"/>
                </a:solidFill>
                <a:latin typeface="Avenir"/>
                <a:ea typeface="Avenir"/>
                <a:cs typeface="Avenir"/>
                <a:sym typeface="Avenir"/>
              </a:rPr>
              <a:t>and 110+ member organizations</a:t>
            </a:r>
            <a:endParaRPr b="0" i="0" sz="1400" u="none" cap="none" strike="noStrike">
              <a:solidFill>
                <a:srgbClr val="000000"/>
              </a:solidFill>
              <a:latin typeface="Arial"/>
              <a:ea typeface="Arial"/>
              <a:cs typeface="Arial"/>
              <a:sym typeface="Arial"/>
            </a:endParaRPr>
          </a:p>
        </p:txBody>
      </p:sp>
      <p:sp>
        <p:nvSpPr>
          <p:cNvPr id="728" name="Google Shape;728;p99"/>
          <p:cNvSpPr txBox="1"/>
          <p:nvPr/>
        </p:nvSpPr>
        <p:spPr>
          <a:xfrm>
            <a:off x="4604716" y="6484367"/>
            <a:ext cx="219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5"/>
              <a:buFont typeface="Avenir"/>
              <a:buNone/>
            </a:pPr>
            <a:r>
              <a:rPr b="0" i="0" lang="en-US" sz="1100" u="none" cap="none" strike="noStrike">
                <a:solidFill>
                  <a:srgbClr val="000000"/>
                </a:solidFill>
                <a:latin typeface="Avenir"/>
                <a:ea typeface="Avenir"/>
                <a:cs typeface="Avenir"/>
                <a:sym typeface="Avenir"/>
              </a:rPr>
              <a:t>ESIP is supported by</a:t>
            </a:r>
            <a:endParaRPr b="0" i="0" sz="1400" u="none" cap="none" strike="noStrike">
              <a:solidFill>
                <a:srgbClr val="000000"/>
              </a:solidFill>
              <a:latin typeface="Arial"/>
              <a:ea typeface="Arial"/>
              <a:cs typeface="Arial"/>
              <a:sym typeface="Arial"/>
            </a:endParaRPr>
          </a:p>
        </p:txBody>
      </p:sp>
      <p:sp>
        <p:nvSpPr>
          <p:cNvPr id="729" name="Google Shape;729;p99"/>
          <p:cNvSpPr txBox="1"/>
          <p:nvPr/>
        </p:nvSpPr>
        <p:spPr>
          <a:xfrm>
            <a:off x="484279" y="6449600"/>
            <a:ext cx="1894200" cy="3477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275"/>
              <a:buFont typeface="Avenir"/>
              <a:buNone/>
            </a:pPr>
            <a:r>
              <a:rPr b="0" i="0" lang="en-US" sz="1100" u="none" cap="none" strike="noStrike">
                <a:solidFill>
                  <a:srgbClr val="000000"/>
                </a:solidFill>
                <a:latin typeface="Avenir"/>
                <a:ea typeface="Avenir"/>
                <a:cs typeface="Avenir"/>
                <a:sym typeface="Avenir"/>
              </a:rPr>
              <a:t>www.esipfed.org</a:t>
            </a:r>
            <a:endParaRPr b="0" i="0" sz="1100" u="none" cap="none" strike="noStrike">
              <a:solidFill>
                <a:srgbClr val="000000"/>
              </a:solidFill>
              <a:latin typeface="Avenir"/>
              <a:ea typeface="Avenir"/>
              <a:cs typeface="Avenir"/>
              <a:sym typeface="Avenir"/>
            </a:endParaRPr>
          </a:p>
        </p:txBody>
      </p:sp>
      <p:sp>
        <p:nvSpPr>
          <p:cNvPr id="730" name="Google Shape;730;p99"/>
          <p:cNvSpPr txBox="1"/>
          <p:nvPr/>
        </p:nvSpPr>
        <p:spPr>
          <a:xfrm>
            <a:off x="2378538" y="6484367"/>
            <a:ext cx="22020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5"/>
              <a:buFont typeface="Avenir"/>
              <a:buNone/>
            </a:pPr>
            <a:r>
              <a:rPr b="0" i="0" lang="en-US" sz="1100" u="none" cap="none" strike="noStrike">
                <a:solidFill>
                  <a:srgbClr val="000000"/>
                </a:solidFill>
                <a:latin typeface="Avenir"/>
                <a:ea typeface="Avenir"/>
                <a:cs typeface="Avenir"/>
                <a:sym typeface="Avenir"/>
              </a:rPr>
              <a:t>@ESIPfed | #ESIPfed</a:t>
            </a:r>
            <a:endParaRPr b="0" i="0" sz="1100" u="none" cap="none" strike="noStrike">
              <a:solidFill>
                <a:srgbClr val="000000"/>
              </a:solidFill>
              <a:latin typeface="Avenir"/>
              <a:ea typeface="Avenir"/>
              <a:cs typeface="Avenir"/>
              <a:sym typeface="Avenir"/>
            </a:endParaRPr>
          </a:p>
        </p:txBody>
      </p:sp>
      <p:pic>
        <p:nvPicPr>
          <p:cNvPr id="731" name="Google Shape;731;p99"/>
          <p:cNvPicPr preferRelativeResize="0"/>
          <p:nvPr/>
        </p:nvPicPr>
        <p:blipFill rotWithShape="1">
          <a:blip r:embed="rId7">
            <a:alphaModFix/>
          </a:blip>
          <a:srcRect b="0" l="0" r="0" t="0"/>
          <a:stretch/>
        </p:blipFill>
        <p:spPr>
          <a:xfrm>
            <a:off x="7833440" y="6449600"/>
            <a:ext cx="662106" cy="347699"/>
          </a:xfrm>
          <a:prstGeom prst="rect">
            <a:avLst/>
          </a:prstGeom>
          <a:noFill/>
          <a:ln>
            <a:noFill/>
          </a:ln>
        </p:spPr>
      </p:pic>
      <p:pic>
        <p:nvPicPr>
          <p:cNvPr descr="2018_Meeting_Branding_FullV2_RGB300px.png" id="732" name="Google Shape;732;p99"/>
          <p:cNvPicPr preferRelativeResize="0"/>
          <p:nvPr/>
        </p:nvPicPr>
        <p:blipFill rotWithShape="1">
          <a:blip r:embed="rId8">
            <a:alphaModFix/>
          </a:blip>
          <a:srcRect b="0" l="0" r="0" t="0"/>
          <a:stretch/>
        </p:blipFill>
        <p:spPr>
          <a:xfrm>
            <a:off x="2378538" y="1227250"/>
            <a:ext cx="3179275" cy="317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55"/>
          <p:cNvSpPr txBox="1"/>
          <p:nvPr/>
        </p:nvSpPr>
        <p:spPr>
          <a:xfrm>
            <a:off x="-1941911"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i="1" sz="2400">
              <a:solidFill>
                <a:srgbClr val="A5A5A5"/>
              </a:solidFill>
              <a:latin typeface="Calibri"/>
              <a:ea typeface="Calibri"/>
              <a:cs typeface="Calibri"/>
              <a:sym typeface="Calibri"/>
            </a:endParaRPr>
          </a:p>
        </p:txBody>
      </p:sp>
      <p:sp>
        <p:nvSpPr>
          <p:cNvPr id="362" name="Google Shape;362;p55"/>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pic>
        <p:nvPicPr>
          <p:cNvPr id="363" name="Google Shape;363;p55"/>
          <p:cNvPicPr preferRelativeResize="0"/>
          <p:nvPr/>
        </p:nvPicPr>
        <p:blipFill rotWithShape="1">
          <a:blip r:embed="rId3">
            <a:alphaModFix/>
          </a:blip>
          <a:srcRect b="0" l="0" r="0" t="0"/>
          <a:stretch/>
        </p:blipFill>
        <p:spPr>
          <a:xfrm>
            <a:off x="0" y="552000"/>
            <a:ext cx="5763576" cy="5655298"/>
          </a:xfrm>
          <a:prstGeom prst="rect">
            <a:avLst/>
          </a:prstGeom>
          <a:noFill/>
          <a:ln cap="flat" cmpd="sng" w="9525">
            <a:solidFill>
              <a:schemeClr val="dk1"/>
            </a:solidFill>
            <a:prstDash val="solid"/>
            <a:round/>
            <a:headEnd len="sm" w="sm" type="none"/>
            <a:tailEnd len="sm" w="sm" type="none"/>
          </a:ln>
        </p:spPr>
      </p:pic>
      <p:sp>
        <p:nvSpPr>
          <p:cNvPr id="364" name="Google Shape;364;p55"/>
          <p:cNvSpPr/>
          <p:nvPr/>
        </p:nvSpPr>
        <p:spPr>
          <a:xfrm>
            <a:off x="712071" y="1228590"/>
            <a:ext cx="2747700" cy="372900"/>
          </a:xfrm>
          <a:prstGeom prst="ellipse">
            <a:avLst/>
          </a:prstGeom>
          <a:noFill/>
          <a:ln cap="flat" cmpd="sng" w="28575">
            <a:solidFill>
              <a:srgbClr val="FF0000"/>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1">
              <a:solidFill>
                <a:schemeClr val="lt1"/>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6" name="Shape 736"/>
        <p:cNvGrpSpPr/>
        <p:nvPr/>
      </p:nvGrpSpPr>
      <p:grpSpPr>
        <a:xfrm>
          <a:off x="0" y="0"/>
          <a:ext cx="0" cy="0"/>
          <a:chOff x="0" y="0"/>
          <a:chExt cx="0" cy="0"/>
        </a:xfrm>
      </p:grpSpPr>
      <p:sp>
        <p:nvSpPr>
          <p:cNvPr id="737" name="Google Shape;737;p100"/>
          <p:cNvSpPr txBox="1"/>
          <p:nvPr>
            <p:ph idx="1" type="body"/>
          </p:nvPr>
        </p:nvSpPr>
        <p:spPr>
          <a:xfrm>
            <a:off x="344914" y="1126600"/>
            <a:ext cx="11499000" cy="53118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Clr>
                <a:schemeClr val="dk1"/>
              </a:buClr>
              <a:buSzPts val="3200"/>
              <a:buFont typeface="Arial"/>
              <a:buNone/>
            </a:pPr>
            <a:r>
              <a:rPr b="1" lang="en-US" sz="1800"/>
              <a:t>Join CLEAN</a:t>
            </a:r>
            <a:endParaRPr b="1" sz="1800">
              <a:solidFill>
                <a:srgbClr val="FF0000"/>
              </a:solidFill>
            </a:endParaRPr>
          </a:p>
          <a:p>
            <a:pPr indent="-311150" lvl="0" marL="457200" rtl="0" algn="l">
              <a:spcBef>
                <a:spcPts val="0"/>
              </a:spcBef>
              <a:spcAft>
                <a:spcPts val="0"/>
              </a:spcAft>
              <a:buClr>
                <a:srgbClr val="000000"/>
              </a:buClr>
              <a:buSzPts val="1800"/>
              <a:buFont typeface="Arial"/>
              <a:buChar char="•"/>
            </a:pPr>
            <a:r>
              <a:rPr lang="en-US" sz="1800">
                <a:solidFill>
                  <a:srgbClr val="000000"/>
                </a:solidFill>
              </a:rPr>
              <a:t>Join the CLEAN Network email list: </a:t>
            </a:r>
            <a:r>
              <a:rPr lang="en-US" sz="1800" u="sng">
                <a:solidFill>
                  <a:schemeClr val="hlink"/>
                </a:solidFill>
                <a:hlinkClick r:id="rId3"/>
              </a:rPr>
              <a:t>https://cleanet.org/clean/community/index.html</a:t>
            </a:r>
            <a:r>
              <a:rPr lang="en-US" sz="1800">
                <a:solidFill>
                  <a:srgbClr val="000000"/>
                </a:solidFill>
              </a:rPr>
              <a:t> </a:t>
            </a:r>
            <a:endParaRPr sz="1800">
              <a:solidFill>
                <a:srgbClr val="000000"/>
              </a:solidFill>
            </a:endParaRPr>
          </a:p>
          <a:p>
            <a:pPr indent="-311150" lvl="0" marL="457200" rtl="0" algn="l">
              <a:spcBef>
                <a:spcPts val="0"/>
              </a:spcBef>
              <a:spcAft>
                <a:spcPts val="0"/>
              </a:spcAft>
              <a:buClr>
                <a:srgbClr val="000000"/>
              </a:buClr>
              <a:buSzPts val="1800"/>
              <a:buFont typeface="Arial"/>
              <a:buChar char="•"/>
            </a:pPr>
            <a:r>
              <a:rPr lang="en-US" sz="1800">
                <a:solidFill>
                  <a:srgbClr val="000000"/>
                </a:solidFill>
              </a:rPr>
              <a:t>Meetings (telecons) are on Tuesdays at 10am PT/11am MT/12pm CT/1pm ET (</a:t>
            </a:r>
            <a:r>
              <a:rPr lang="en-US" sz="1800" u="sng">
                <a:solidFill>
                  <a:schemeClr val="hlink"/>
                </a:solidFill>
                <a:hlinkClick r:id="rId4"/>
              </a:rPr>
              <a:t>ESIP calendar</a:t>
            </a:r>
            <a:r>
              <a:rPr lang="en-US" sz="1800">
                <a:solidFill>
                  <a:srgbClr val="000000"/>
                </a:solidFill>
              </a:rPr>
              <a:t>)</a:t>
            </a:r>
            <a:endParaRPr sz="1800">
              <a:solidFill>
                <a:srgbClr val="000000"/>
              </a:solidFill>
            </a:endParaRPr>
          </a:p>
          <a:p>
            <a:pPr indent="-342900" lvl="1" marL="914400" rtl="0" algn="l">
              <a:spcBef>
                <a:spcPts val="0"/>
              </a:spcBef>
              <a:spcAft>
                <a:spcPts val="0"/>
              </a:spcAft>
              <a:buClr>
                <a:srgbClr val="000000"/>
              </a:buClr>
              <a:buSzPts val="1800"/>
              <a:buChar char="–"/>
            </a:pPr>
            <a:r>
              <a:rPr lang="en-US" sz="1800">
                <a:solidFill>
                  <a:srgbClr val="000000"/>
                </a:solidFill>
              </a:rPr>
              <a:t>Contact Katie or Patrick if you want to present</a:t>
            </a:r>
            <a:endParaRPr sz="1800">
              <a:solidFill>
                <a:srgbClr val="000000"/>
              </a:solidFill>
            </a:endParaRPr>
          </a:p>
          <a:p>
            <a:pPr indent="-311150" lvl="0" marL="457200" rtl="0" algn="l">
              <a:spcBef>
                <a:spcPts val="0"/>
              </a:spcBef>
              <a:spcAft>
                <a:spcPts val="0"/>
              </a:spcAft>
              <a:buClr>
                <a:schemeClr val="dk1"/>
              </a:buClr>
              <a:buSzPts val="1800"/>
              <a:buFont typeface="Arial"/>
              <a:buChar char="•"/>
            </a:pPr>
            <a:r>
              <a:rPr lang="en-US" sz="1800">
                <a:solidFill>
                  <a:srgbClr val="000000"/>
                </a:solidFill>
              </a:rPr>
              <a:t>Meeting notes: </a:t>
            </a:r>
            <a:r>
              <a:rPr lang="en-US" sz="1800" u="sng">
                <a:solidFill>
                  <a:schemeClr val="hlink"/>
                </a:solidFill>
                <a:hlinkClick r:id="rId5"/>
              </a:rPr>
              <a:t>https://cleanet.org/clean/community/cln/telecon_schedule.html</a:t>
            </a:r>
            <a:r>
              <a:rPr lang="en-US" sz="1800">
                <a:solidFill>
                  <a:srgbClr val="000000"/>
                </a:solidFill>
              </a:rPr>
              <a:t> </a:t>
            </a:r>
            <a:endParaRPr sz="1800"/>
          </a:p>
          <a:p>
            <a:pPr indent="0" lvl="0" marL="0" marR="0" rtl="0" algn="l">
              <a:lnSpc>
                <a:spcPct val="100000"/>
              </a:lnSpc>
              <a:spcBef>
                <a:spcPts val="640"/>
              </a:spcBef>
              <a:spcAft>
                <a:spcPts val="0"/>
              </a:spcAft>
              <a:buClr>
                <a:schemeClr val="dk1"/>
              </a:buClr>
              <a:buSzPts val="3200"/>
              <a:buFont typeface="Arial"/>
              <a:buNone/>
            </a:pPr>
            <a:r>
              <a:t/>
            </a:r>
            <a:endParaRPr sz="1800">
              <a:solidFill>
                <a:schemeClr val="hlink"/>
              </a:solidFill>
            </a:endParaRPr>
          </a:p>
          <a:p>
            <a:pPr indent="0" lvl="0" marL="0" marR="0" rtl="0" algn="l">
              <a:lnSpc>
                <a:spcPct val="100000"/>
              </a:lnSpc>
              <a:spcBef>
                <a:spcPts val="640"/>
              </a:spcBef>
              <a:spcAft>
                <a:spcPts val="0"/>
              </a:spcAft>
              <a:buClr>
                <a:schemeClr val="dk1"/>
              </a:buClr>
              <a:buSzPts val="3200"/>
              <a:buFont typeface="Arial"/>
              <a:buNone/>
            </a:pPr>
            <a:r>
              <a:rPr b="1" i="0" lang="en-US" sz="1800" u="none" cap="none" strike="noStrike">
                <a:solidFill>
                  <a:schemeClr val="dk1"/>
                </a:solidFill>
                <a:latin typeface="Tahoma"/>
                <a:ea typeface="Tahoma"/>
                <a:cs typeface="Tahoma"/>
                <a:sym typeface="Tahoma"/>
              </a:rPr>
              <a:t>ESIP:</a:t>
            </a:r>
            <a:r>
              <a:rPr b="0" i="0" lang="en-US" sz="1800" u="none" cap="none" strike="noStrike">
                <a:solidFill>
                  <a:schemeClr val="dk1"/>
                </a:solidFill>
                <a:latin typeface="Tahoma"/>
                <a:ea typeface="Tahoma"/>
                <a:cs typeface="Tahoma"/>
                <a:sym typeface="Tahoma"/>
              </a:rPr>
              <a:t> </a:t>
            </a:r>
            <a:endParaRPr b="0" i="0" sz="1800" u="none" cap="none" strike="noStrike">
              <a:solidFill>
                <a:schemeClr val="dk1"/>
              </a:solidFill>
              <a:latin typeface="Tahoma"/>
              <a:ea typeface="Tahoma"/>
              <a:cs typeface="Tahoma"/>
              <a:sym typeface="Tahoma"/>
            </a:endParaRPr>
          </a:p>
          <a:p>
            <a:pPr indent="-356870" lvl="0" marL="457200" marR="0" rtl="0" algn="l">
              <a:lnSpc>
                <a:spcPct val="100000"/>
              </a:lnSpc>
              <a:spcBef>
                <a:spcPts val="560"/>
              </a:spcBef>
              <a:spcAft>
                <a:spcPts val="0"/>
              </a:spcAft>
              <a:buClr>
                <a:schemeClr val="dk1"/>
              </a:buClr>
              <a:buSzPts val="1800"/>
              <a:buFont typeface="Tahoma"/>
              <a:buChar char="•"/>
            </a:pPr>
            <a:r>
              <a:rPr b="0" i="0" lang="en-US" sz="1800" u="none" cap="none" strike="noStrike">
                <a:solidFill>
                  <a:schemeClr val="dk1"/>
                </a:solidFill>
                <a:latin typeface="Tahoma"/>
                <a:ea typeface="Tahoma"/>
                <a:cs typeface="Tahoma"/>
                <a:sym typeface="Tahoma"/>
              </a:rPr>
              <a:t>Join the </a:t>
            </a:r>
            <a:r>
              <a:rPr b="0" i="0" lang="en-US" sz="1800" u="sng" cap="none" strike="noStrike">
                <a:solidFill>
                  <a:schemeClr val="hlink"/>
                </a:solidFill>
                <a:latin typeface="Tahoma"/>
                <a:ea typeface="Tahoma"/>
                <a:cs typeface="Tahoma"/>
                <a:sym typeface="Tahoma"/>
                <a:hlinkClick r:id="rId6"/>
              </a:rPr>
              <a:t>Monday Update</a:t>
            </a:r>
            <a:r>
              <a:rPr b="0" i="0" lang="en-US" sz="1800" u="none" cap="none" strike="noStrike">
                <a:solidFill>
                  <a:schemeClr val="dk1"/>
                </a:solidFill>
                <a:latin typeface="Tahoma"/>
                <a:ea typeface="Tahoma"/>
                <a:cs typeface="Tahoma"/>
                <a:sym typeface="Tahoma"/>
              </a:rPr>
              <a:t> </a:t>
            </a:r>
            <a:endParaRPr b="0" i="0" sz="1800" u="none" cap="none" strike="noStrike">
              <a:solidFill>
                <a:schemeClr val="dk1"/>
              </a:solidFill>
              <a:latin typeface="Tahoma"/>
              <a:ea typeface="Tahoma"/>
              <a:cs typeface="Tahoma"/>
              <a:sym typeface="Tahoma"/>
            </a:endParaRPr>
          </a:p>
          <a:p>
            <a:pPr indent="-356870" lvl="0" marL="457200" marR="0" rtl="0" algn="l">
              <a:lnSpc>
                <a:spcPct val="100000"/>
              </a:lnSpc>
              <a:spcBef>
                <a:spcPts val="0"/>
              </a:spcBef>
              <a:spcAft>
                <a:spcPts val="0"/>
              </a:spcAft>
              <a:buClr>
                <a:schemeClr val="dk1"/>
              </a:buClr>
              <a:buSzPts val="1800"/>
              <a:buFont typeface="Tahoma"/>
              <a:buChar char="•"/>
            </a:pPr>
            <a:r>
              <a:rPr b="0" i="0" lang="en-US" sz="1800" u="none" cap="none" strike="noStrike">
                <a:solidFill>
                  <a:schemeClr val="dk1"/>
                </a:solidFill>
                <a:latin typeface="Tahoma"/>
                <a:ea typeface="Tahoma"/>
                <a:cs typeface="Tahoma"/>
                <a:sym typeface="Tahoma"/>
              </a:rPr>
              <a:t>Find active </a:t>
            </a:r>
            <a:r>
              <a:rPr b="0" i="0" lang="en-US" sz="1800" u="sng" cap="none" strike="noStrike">
                <a:solidFill>
                  <a:schemeClr val="hlink"/>
                </a:solidFill>
                <a:latin typeface="Tahoma"/>
                <a:ea typeface="Tahoma"/>
                <a:cs typeface="Tahoma"/>
                <a:sym typeface="Tahoma"/>
                <a:hlinkClick r:id="rId7"/>
              </a:rPr>
              <a:t>collaboration areas</a:t>
            </a:r>
            <a:endParaRPr b="0" i="0" sz="1800" u="none" cap="none" strike="noStrike">
              <a:solidFill>
                <a:schemeClr val="dk1"/>
              </a:solidFill>
              <a:latin typeface="Tahoma"/>
              <a:ea typeface="Tahoma"/>
              <a:cs typeface="Tahoma"/>
              <a:sym typeface="Tahoma"/>
            </a:endParaRPr>
          </a:p>
          <a:p>
            <a:pPr indent="-356870" lvl="0" marL="457200" marR="0" rtl="0" algn="l">
              <a:lnSpc>
                <a:spcPct val="100000"/>
              </a:lnSpc>
              <a:spcBef>
                <a:spcPts val="0"/>
              </a:spcBef>
              <a:spcAft>
                <a:spcPts val="0"/>
              </a:spcAft>
              <a:buClr>
                <a:schemeClr val="dk1"/>
              </a:buClr>
              <a:buSzPts val="1800"/>
              <a:buFont typeface="Tahoma"/>
              <a:buChar char="•"/>
            </a:pPr>
            <a:r>
              <a:rPr b="0" i="0" lang="en-US" sz="1800" u="sng" cap="none" strike="noStrike">
                <a:solidFill>
                  <a:schemeClr val="hlink"/>
                </a:solidFill>
                <a:latin typeface="Tahoma"/>
                <a:ea typeface="Tahoma"/>
                <a:cs typeface="Tahoma"/>
                <a:sym typeface="Tahoma"/>
                <a:hlinkClick r:id="rId8"/>
              </a:rPr>
              <a:t>ESIP Winter Meeting </a:t>
            </a:r>
            <a:r>
              <a:rPr b="0" i="0" lang="en-US" sz="1800" u="none" cap="none" strike="noStrike">
                <a:solidFill>
                  <a:schemeClr val="dk1"/>
                </a:solidFill>
                <a:latin typeface="Tahoma"/>
                <a:ea typeface="Tahoma"/>
                <a:cs typeface="Tahoma"/>
                <a:sym typeface="Tahoma"/>
              </a:rPr>
              <a:t>in Bethesda, MD in January 15-17, 2019</a:t>
            </a:r>
            <a:endParaRPr sz="1800"/>
          </a:p>
          <a:p>
            <a:pPr indent="0" lvl="0" marL="0" marR="0" rtl="0" algn="l">
              <a:lnSpc>
                <a:spcPct val="100000"/>
              </a:lnSpc>
              <a:spcBef>
                <a:spcPts val="0"/>
              </a:spcBef>
              <a:spcAft>
                <a:spcPts val="0"/>
              </a:spcAft>
              <a:buClr>
                <a:schemeClr val="dk1"/>
              </a:buClr>
              <a:buSzPts val="2200"/>
              <a:buFont typeface="Arial"/>
              <a:buNone/>
            </a:pPr>
            <a:r>
              <a:t/>
            </a:r>
            <a:endParaRPr b="0" i="0" sz="1800" u="none" cap="none" strike="noStrike">
              <a:solidFill>
                <a:srgbClr val="000000"/>
              </a:solidFill>
              <a:latin typeface="Tahoma"/>
              <a:ea typeface="Tahoma"/>
              <a:cs typeface="Tahoma"/>
              <a:sym typeface="Tahoma"/>
            </a:endParaRPr>
          </a:p>
          <a:p>
            <a:pPr indent="0" lvl="0" marL="0" marR="0" rtl="0" algn="l">
              <a:lnSpc>
                <a:spcPct val="100000"/>
              </a:lnSpc>
              <a:spcBef>
                <a:spcPts val="560"/>
              </a:spcBef>
              <a:spcAft>
                <a:spcPts val="0"/>
              </a:spcAft>
              <a:buClr>
                <a:schemeClr val="dk1"/>
              </a:buClr>
              <a:buSzPts val="3200"/>
              <a:buFont typeface="Arial"/>
              <a:buNone/>
            </a:pPr>
            <a:r>
              <a:rPr b="1" i="0" lang="en-US" sz="1800" u="none" cap="none" strike="noStrike">
                <a:solidFill>
                  <a:schemeClr val="dk1"/>
                </a:solidFill>
                <a:latin typeface="Tahoma"/>
                <a:ea typeface="Tahoma"/>
                <a:cs typeface="Tahoma"/>
                <a:sym typeface="Tahoma"/>
              </a:rPr>
              <a:t>GeoValue</a:t>
            </a:r>
            <a:r>
              <a:rPr b="0" i="0" lang="en-US" sz="1800" u="none" cap="none" strike="noStrike">
                <a:solidFill>
                  <a:schemeClr val="dk1"/>
                </a:solidFill>
                <a:latin typeface="Tahoma"/>
                <a:ea typeface="Tahoma"/>
                <a:cs typeface="Tahoma"/>
                <a:sym typeface="Tahoma"/>
              </a:rPr>
              <a:t>: </a:t>
            </a:r>
            <a:endParaRPr b="0" i="0" sz="1800" u="none" cap="none" strike="noStrike">
              <a:solidFill>
                <a:schemeClr val="dk1"/>
              </a:solidFill>
              <a:latin typeface="Tahoma"/>
              <a:ea typeface="Tahoma"/>
              <a:cs typeface="Tahoma"/>
              <a:sym typeface="Tahoma"/>
            </a:endParaRPr>
          </a:p>
          <a:p>
            <a:pPr indent="-228600" lvl="0" marL="285750" marR="0" rtl="0" algn="l">
              <a:lnSpc>
                <a:spcPct val="100000"/>
              </a:lnSpc>
              <a:spcBef>
                <a:spcPts val="560"/>
              </a:spcBef>
              <a:spcAft>
                <a:spcPts val="0"/>
              </a:spcAft>
              <a:buClr>
                <a:schemeClr val="dk1"/>
              </a:buClr>
              <a:buSzPts val="1800"/>
              <a:buFont typeface="Arial"/>
              <a:buChar char="•"/>
            </a:pPr>
            <a:r>
              <a:rPr b="0" i="0" lang="en-US" sz="1800" u="none" cap="none" strike="noStrike">
                <a:solidFill>
                  <a:schemeClr val="dk1"/>
                </a:solidFill>
                <a:latin typeface="Tahoma"/>
                <a:ea typeface="Tahoma"/>
                <a:cs typeface="Tahoma"/>
                <a:sym typeface="Tahoma"/>
              </a:rPr>
              <a:t>Join the GeoValue community! </a:t>
            </a:r>
            <a:r>
              <a:rPr b="0" i="0" lang="en-US" sz="1800" u="sng" cap="none" strike="noStrike">
                <a:solidFill>
                  <a:schemeClr val="hlink"/>
                </a:solidFill>
                <a:latin typeface="Tahoma"/>
                <a:ea typeface="Tahoma"/>
                <a:cs typeface="Tahoma"/>
                <a:sym typeface="Tahoma"/>
                <a:hlinkClick r:id="rId9"/>
              </a:rPr>
              <a:t>http://www.geovalue.org/</a:t>
            </a:r>
            <a:endParaRPr b="0" i="0" sz="1800" u="none" cap="none" strike="noStrike">
              <a:solidFill>
                <a:schemeClr val="dk1"/>
              </a:solidFill>
              <a:latin typeface="Tahoma"/>
              <a:ea typeface="Tahoma"/>
              <a:cs typeface="Tahoma"/>
              <a:sym typeface="Tahoma"/>
            </a:endParaRPr>
          </a:p>
          <a:p>
            <a:pPr indent="-228600" lvl="0" marL="285750" marR="0" rtl="0" algn="l">
              <a:lnSpc>
                <a:spcPct val="100000"/>
              </a:lnSpc>
              <a:spcBef>
                <a:spcPts val="560"/>
              </a:spcBef>
              <a:spcAft>
                <a:spcPts val="0"/>
              </a:spcAft>
              <a:buClr>
                <a:schemeClr val="dk1"/>
              </a:buClr>
              <a:buSzPts val="1800"/>
              <a:buFont typeface="Arial"/>
              <a:buChar char="•"/>
            </a:pPr>
            <a:r>
              <a:rPr b="0" i="0" lang="en-US" sz="1800" u="none" cap="none" strike="noStrike">
                <a:solidFill>
                  <a:srgbClr val="454545"/>
                </a:solidFill>
                <a:latin typeface="Tahoma"/>
                <a:ea typeface="Tahoma"/>
                <a:cs typeface="Tahoma"/>
                <a:sym typeface="Tahoma"/>
              </a:rPr>
              <a:t>Kruse, J., J. Crompvoets, and F. Pearlman, editors (2017) </a:t>
            </a:r>
            <a:r>
              <a:rPr b="0" i="0" lang="en-US" sz="1800" u="sng" cap="none" strike="noStrike">
                <a:solidFill>
                  <a:schemeClr val="hlink"/>
                </a:solidFill>
                <a:latin typeface="Tahoma"/>
                <a:ea typeface="Tahoma"/>
                <a:cs typeface="Tahoma"/>
                <a:sym typeface="Tahoma"/>
                <a:hlinkClick r:id="rId10"/>
              </a:rPr>
              <a:t>GEOValue: The Socioeconomic Value of Geospatial Information</a:t>
            </a:r>
            <a:r>
              <a:rPr b="0" i="0" lang="en-US" sz="1800" u="none" cap="none" strike="noStrike">
                <a:solidFill>
                  <a:srgbClr val="10147E"/>
                </a:solidFill>
                <a:latin typeface="Tahoma"/>
                <a:ea typeface="Tahoma"/>
                <a:cs typeface="Tahoma"/>
                <a:sym typeface="Tahoma"/>
              </a:rPr>
              <a:t>. </a:t>
            </a:r>
            <a:r>
              <a:rPr b="0" i="0" lang="en-US" sz="1800" u="none" cap="none" strike="noStrike">
                <a:solidFill>
                  <a:srgbClr val="454545"/>
                </a:solidFill>
                <a:latin typeface="Tahoma"/>
                <a:ea typeface="Tahoma"/>
                <a:cs typeface="Tahoma"/>
                <a:sym typeface="Tahoma"/>
              </a:rPr>
              <a:t>CRC Press/Taylor and Francis, Boca Raton, FL, USA. </a:t>
            </a:r>
            <a:endParaRPr b="0" i="0" sz="1800" u="none" cap="none" strike="noStrike">
              <a:solidFill>
                <a:schemeClr val="dk1"/>
              </a:solidFill>
              <a:latin typeface="Tahoma"/>
              <a:ea typeface="Tahoma"/>
              <a:cs typeface="Tahoma"/>
              <a:sym typeface="Tahoma"/>
            </a:endParaRPr>
          </a:p>
          <a:p>
            <a:pPr indent="0" lvl="0" marL="88900" marR="0" rtl="0" algn="l">
              <a:lnSpc>
                <a:spcPct val="100000"/>
              </a:lnSpc>
              <a:spcBef>
                <a:spcPts val="0"/>
              </a:spcBef>
              <a:spcAft>
                <a:spcPts val="0"/>
              </a:spcAft>
              <a:buClr>
                <a:schemeClr val="dk1"/>
              </a:buClr>
              <a:buSzPts val="2200"/>
              <a:buFont typeface="Arial"/>
              <a:buNone/>
            </a:pPr>
            <a:r>
              <a:t/>
            </a:r>
            <a:endParaRPr b="0" i="0" sz="1800" u="none" cap="none" strike="noStrike">
              <a:solidFill>
                <a:schemeClr val="dk1"/>
              </a:solidFill>
              <a:latin typeface="Tahoma"/>
              <a:ea typeface="Tahoma"/>
              <a:cs typeface="Tahoma"/>
              <a:sym typeface="Tahoma"/>
            </a:endParaRPr>
          </a:p>
          <a:p>
            <a:pPr indent="-228600" lvl="1" marL="914400" marR="0" rtl="0" algn="l">
              <a:lnSpc>
                <a:spcPct val="100000"/>
              </a:lnSpc>
              <a:spcBef>
                <a:spcPts val="560"/>
              </a:spcBef>
              <a:spcAft>
                <a:spcPts val="0"/>
              </a:spcAft>
              <a:buClr>
                <a:schemeClr val="dk1"/>
              </a:buClr>
              <a:buSzPts val="2400"/>
              <a:buFont typeface="Arial"/>
              <a:buNone/>
            </a:pPr>
            <a:r>
              <a:t/>
            </a:r>
            <a:endParaRPr b="0" i="0" sz="1800" u="none" cap="none" strike="noStrike">
              <a:solidFill>
                <a:schemeClr val="dk1"/>
              </a:solidFill>
              <a:latin typeface="Tahoma"/>
              <a:ea typeface="Tahoma"/>
              <a:cs typeface="Tahoma"/>
              <a:sym typeface="Tahoma"/>
            </a:endParaRPr>
          </a:p>
        </p:txBody>
      </p:sp>
      <p:sp>
        <p:nvSpPr>
          <p:cNvPr id="738" name="Google Shape;738;p100"/>
          <p:cNvSpPr txBox="1"/>
          <p:nvPr>
            <p:ph type="title"/>
          </p:nvPr>
        </p:nvSpPr>
        <p:spPr>
          <a:xfrm>
            <a:off x="3496325" y="113177"/>
            <a:ext cx="8540400" cy="85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600"/>
              <a:buFont typeface="Tahoma"/>
              <a:buNone/>
            </a:pPr>
            <a:r>
              <a:rPr b="0" i="0" lang="en-US" sz="3600" u="none" cap="none" strike="noStrike">
                <a:solidFill>
                  <a:schemeClr val="dk1"/>
                </a:solidFill>
                <a:latin typeface="Tahoma"/>
                <a:ea typeface="Tahoma"/>
                <a:cs typeface="Tahoma"/>
                <a:sym typeface="Tahoma"/>
              </a:rPr>
              <a:t>Ways to stay involved</a:t>
            </a:r>
            <a:endParaRPr b="0" i="0" sz="3600" u="none" cap="none" strike="noStrike">
              <a:solidFill>
                <a:schemeClr val="dk1"/>
              </a:solidFill>
              <a:latin typeface="Tahoma"/>
              <a:ea typeface="Tahoma"/>
              <a:cs typeface="Tahoma"/>
              <a:sym typeface="Tahoma"/>
            </a:endParaRPr>
          </a:p>
        </p:txBody>
      </p:sp>
      <p:pic>
        <p:nvPicPr>
          <p:cNvPr descr="esip-logo.png" id="739" name="Google Shape;739;p100"/>
          <p:cNvPicPr preferRelativeResize="0"/>
          <p:nvPr/>
        </p:nvPicPr>
        <p:blipFill rotWithShape="1">
          <a:blip r:embed="rId11">
            <a:alphaModFix amt="85000"/>
          </a:blip>
          <a:srcRect b="0" l="0" r="0" t="0"/>
          <a:stretch/>
        </p:blipFill>
        <p:spPr>
          <a:xfrm>
            <a:off x="9502020" y="2757747"/>
            <a:ext cx="1246660" cy="553637"/>
          </a:xfrm>
          <a:prstGeom prst="rect">
            <a:avLst/>
          </a:prstGeom>
          <a:noFill/>
          <a:ln>
            <a:noFill/>
          </a:ln>
        </p:spPr>
      </p:pic>
      <p:pic>
        <p:nvPicPr>
          <p:cNvPr id="740" name="Google Shape;740;p100"/>
          <p:cNvPicPr preferRelativeResize="0"/>
          <p:nvPr/>
        </p:nvPicPr>
        <p:blipFill rotWithShape="1">
          <a:blip r:embed="rId12">
            <a:alphaModFix/>
          </a:blip>
          <a:srcRect b="0" l="0" r="0" t="0"/>
          <a:stretch/>
        </p:blipFill>
        <p:spPr>
          <a:xfrm>
            <a:off x="9034943" y="4690570"/>
            <a:ext cx="2587110" cy="67681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4" name="Shape 744"/>
        <p:cNvGrpSpPr/>
        <p:nvPr/>
      </p:nvGrpSpPr>
      <p:grpSpPr>
        <a:xfrm>
          <a:off x="0" y="0"/>
          <a:ext cx="0" cy="0"/>
          <a:chOff x="0" y="0"/>
          <a:chExt cx="0" cy="0"/>
        </a:xfrm>
      </p:grpSpPr>
      <p:sp>
        <p:nvSpPr>
          <p:cNvPr id="745" name="Google Shape;745;p101"/>
          <p:cNvSpPr txBox="1"/>
          <p:nvPr>
            <p:ph idx="1" type="body"/>
          </p:nvPr>
        </p:nvSpPr>
        <p:spPr>
          <a:xfrm>
            <a:off x="609447" y="1600201"/>
            <a:ext cx="10970100" cy="4526100"/>
          </a:xfrm>
          <a:prstGeom prst="rect">
            <a:avLst/>
          </a:prstGeom>
          <a:noFill/>
          <a:ln>
            <a:noFill/>
          </a:ln>
        </p:spPr>
        <p:txBody>
          <a:bodyPr anchorCtr="0" anchor="t" bIns="91425" lIns="91425" spcFirstLastPara="1" rIns="91425" wrap="square" tIns="91425">
            <a:noAutofit/>
          </a:bodyPr>
          <a:lstStyle/>
          <a:p>
            <a:pPr indent="0" lvl="0" marL="25400" marR="0" rtl="0" algn="l">
              <a:lnSpc>
                <a:spcPct val="100000"/>
              </a:lnSpc>
              <a:spcBef>
                <a:spcPts val="640"/>
              </a:spcBef>
              <a:spcAft>
                <a:spcPts val="0"/>
              </a:spcAft>
              <a:buClr>
                <a:schemeClr val="dk1"/>
              </a:buClr>
              <a:buSzPts val="3200"/>
              <a:buFont typeface="Arial"/>
              <a:buNone/>
            </a:pPr>
            <a:r>
              <a:rPr b="0" i="0" lang="en-US" sz="3200" u="none" cap="none" strike="noStrike">
                <a:solidFill>
                  <a:schemeClr val="dk1"/>
                </a:solidFill>
                <a:latin typeface="Tahoma"/>
                <a:ea typeface="Tahoma"/>
                <a:cs typeface="Tahoma"/>
                <a:sym typeface="Tahoma"/>
              </a:rPr>
              <a:t>For more information about the webinar and series, contact: </a:t>
            </a:r>
            <a:endParaRPr b="0" i="0" sz="3200" u="none" cap="none" strike="noStrike">
              <a:solidFill>
                <a:schemeClr val="dk1"/>
              </a:solidFill>
              <a:latin typeface="Tahoma"/>
              <a:ea typeface="Tahoma"/>
              <a:cs typeface="Tahoma"/>
              <a:sym typeface="Tahoma"/>
            </a:endParaRPr>
          </a:p>
          <a:p>
            <a:pPr indent="0" lvl="0" marL="254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Tahoma"/>
              <a:ea typeface="Tahoma"/>
              <a:cs typeface="Tahoma"/>
              <a:sym typeface="Tahoma"/>
            </a:endParaRPr>
          </a:p>
          <a:p>
            <a:pPr indent="0" lvl="0" marL="25400" marR="0" rtl="0" algn="l">
              <a:lnSpc>
                <a:spcPct val="100000"/>
              </a:lnSpc>
              <a:spcBef>
                <a:spcPts val="640"/>
              </a:spcBef>
              <a:spcAft>
                <a:spcPts val="0"/>
              </a:spcAft>
              <a:buClr>
                <a:schemeClr val="dk1"/>
              </a:buClr>
              <a:buSzPts val="3200"/>
              <a:buFont typeface="Arial"/>
              <a:buNone/>
            </a:pPr>
            <a:r>
              <a:rPr b="0" i="0" lang="en-US" sz="3200" u="none" cap="none" strike="noStrike">
                <a:solidFill>
                  <a:schemeClr val="dk1"/>
                </a:solidFill>
                <a:latin typeface="Tahoma"/>
                <a:ea typeface="Tahoma"/>
                <a:cs typeface="Tahoma"/>
                <a:sym typeface="Tahoma"/>
              </a:rPr>
              <a:t>Arika Virapongse: </a:t>
            </a:r>
            <a:r>
              <a:rPr b="0" i="0" lang="en-US" sz="3200" u="sng" cap="none" strike="noStrike">
                <a:solidFill>
                  <a:schemeClr val="hlink"/>
                </a:solidFill>
                <a:latin typeface="Tahoma"/>
                <a:ea typeface="Tahoma"/>
                <a:cs typeface="Tahoma"/>
                <a:sym typeface="Tahoma"/>
                <a:hlinkClick r:id="rId3"/>
              </a:rPr>
              <a:t>av@middlepatheco.com</a:t>
            </a:r>
            <a:r>
              <a:rPr b="0" i="0" lang="en-US" sz="3200" u="none" cap="none" strike="noStrike">
                <a:solidFill>
                  <a:schemeClr val="dk1"/>
                </a:solidFill>
                <a:latin typeface="Tahoma"/>
                <a:ea typeface="Tahoma"/>
                <a:cs typeface="Tahoma"/>
                <a:sym typeface="Tahoma"/>
              </a:rPr>
              <a:t>   </a:t>
            </a:r>
            <a:endParaRPr b="0" i="0" sz="3200" u="none" cap="none" strike="noStrike">
              <a:solidFill>
                <a:schemeClr val="dk1"/>
              </a:solidFill>
              <a:latin typeface="Tahoma"/>
              <a:ea typeface="Tahoma"/>
              <a:cs typeface="Tahoma"/>
              <a:sym typeface="Tahoma"/>
            </a:endParaRPr>
          </a:p>
          <a:p>
            <a:pPr indent="0" lvl="0" marL="254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Tahoma"/>
              <a:ea typeface="Tahoma"/>
              <a:cs typeface="Tahoma"/>
              <a:sym typeface="Tahoma"/>
            </a:endParaRPr>
          </a:p>
          <a:p>
            <a:pPr indent="0" lvl="0" marL="254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Tahoma"/>
              <a:ea typeface="Tahoma"/>
              <a:cs typeface="Tahoma"/>
              <a:sym typeface="Tahoma"/>
            </a:endParaRPr>
          </a:p>
        </p:txBody>
      </p:sp>
      <p:sp>
        <p:nvSpPr>
          <p:cNvPr id="746" name="Google Shape;746;p101"/>
          <p:cNvSpPr txBox="1"/>
          <p:nvPr>
            <p:ph idx="12" type="sldNum"/>
          </p:nvPr>
        </p:nvSpPr>
        <p:spPr>
          <a:xfrm>
            <a:off x="8735414" y="6356352"/>
            <a:ext cx="28443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300"/>
              <a:buFont typeface="Tahoma"/>
              <a:buNone/>
            </a:pPr>
            <a:fld id="{00000000-1234-1234-1234-123412341234}" type="slidenum">
              <a:rPr b="0" i="0" lang="en-US" sz="1200" u="none" cap="none" strike="noStrike">
                <a:solidFill>
                  <a:srgbClr val="888888"/>
                </a:solidFill>
                <a:latin typeface="Tahoma"/>
                <a:ea typeface="Tahoma"/>
                <a:cs typeface="Tahoma"/>
                <a:sym typeface="Tahoma"/>
              </a:rPr>
              <a:t>‹#›</a:t>
            </a:fld>
            <a:endParaRPr b="0" i="0" sz="1200" u="none" cap="none" strike="noStrike">
              <a:solidFill>
                <a:srgbClr val="888888"/>
              </a:solidFill>
              <a:latin typeface="Tahoma"/>
              <a:ea typeface="Tahoma"/>
              <a:cs typeface="Tahoma"/>
              <a:sym typeface="Tahoma"/>
            </a:endParaRPr>
          </a:p>
        </p:txBody>
      </p:sp>
      <p:sp>
        <p:nvSpPr>
          <p:cNvPr id="747" name="Google Shape;747;p101"/>
          <p:cNvSpPr txBox="1"/>
          <p:nvPr>
            <p:ph type="title"/>
          </p:nvPr>
        </p:nvSpPr>
        <p:spPr>
          <a:xfrm>
            <a:off x="3496325" y="189377"/>
            <a:ext cx="8540400" cy="85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600"/>
              <a:buFont typeface="Tahoma"/>
              <a:buNone/>
            </a:pPr>
            <a:r>
              <a:rPr b="0" i="0" lang="en-US" sz="4800" u="none" cap="none" strike="noStrike">
                <a:solidFill>
                  <a:schemeClr val="dk1"/>
                </a:solidFill>
                <a:latin typeface="Tahoma"/>
                <a:ea typeface="Tahoma"/>
                <a:cs typeface="Tahoma"/>
                <a:sym typeface="Tahoma"/>
              </a:rPr>
              <a:t>Thank you!</a:t>
            </a:r>
            <a:endParaRPr b="0" i="0" sz="4800" u="none" cap="none" strike="noStrike">
              <a:solidFill>
                <a:schemeClr val="dk1"/>
              </a:solidFill>
              <a:latin typeface="Tahoma"/>
              <a:ea typeface="Tahoma"/>
              <a:cs typeface="Tahoma"/>
              <a:sym typeface="Tahoma"/>
            </a:endParaRPr>
          </a:p>
        </p:txBody>
      </p:sp>
      <p:pic>
        <p:nvPicPr>
          <p:cNvPr descr="esip-logo.png" id="748" name="Google Shape;748;p101"/>
          <p:cNvPicPr preferRelativeResize="0"/>
          <p:nvPr/>
        </p:nvPicPr>
        <p:blipFill rotWithShape="1">
          <a:blip r:embed="rId4">
            <a:alphaModFix amt="85000"/>
          </a:blip>
          <a:srcRect b="0" l="0" r="0" t="0"/>
          <a:stretch/>
        </p:blipFill>
        <p:spPr>
          <a:xfrm>
            <a:off x="701967" y="5273476"/>
            <a:ext cx="2438382" cy="1082875"/>
          </a:xfrm>
          <a:prstGeom prst="rect">
            <a:avLst/>
          </a:prstGeom>
          <a:noFill/>
          <a:ln>
            <a:noFill/>
          </a:ln>
        </p:spPr>
      </p:pic>
      <p:pic>
        <p:nvPicPr>
          <p:cNvPr descr="2018_Meeting_Branding_FullV2_RGB300px.png" id="749" name="Google Shape;749;p101"/>
          <p:cNvPicPr preferRelativeResize="0"/>
          <p:nvPr/>
        </p:nvPicPr>
        <p:blipFill rotWithShape="1">
          <a:blip r:embed="rId5">
            <a:alphaModFix/>
          </a:blip>
          <a:srcRect b="0" l="0" r="0" t="0"/>
          <a:stretch/>
        </p:blipFill>
        <p:spPr>
          <a:xfrm>
            <a:off x="4363272" y="4081014"/>
            <a:ext cx="2804009" cy="28040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pic>
        <p:nvPicPr>
          <p:cNvPr id="370" name="Google Shape;370;p56"/>
          <p:cNvPicPr preferRelativeResize="0"/>
          <p:nvPr/>
        </p:nvPicPr>
        <p:blipFill rotWithShape="1">
          <a:blip r:embed="rId3">
            <a:alphaModFix/>
          </a:blip>
          <a:srcRect b="0" l="0" r="0" t="0"/>
          <a:stretch/>
        </p:blipFill>
        <p:spPr>
          <a:xfrm>
            <a:off x="6439345" y="5934571"/>
            <a:ext cx="943920" cy="369703"/>
          </a:xfrm>
          <a:prstGeom prst="rect">
            <a:avLst/>
          </a:prstGeom>
          <a:noFill/>
          <a:ln>
            <a:noFill/>
          </a:ln>
        </p:spPr>
      </p:pic>
      <p:sp>
        <p:nvSpPr>
          <p:cNvPr id="371" name="Google Shape;371;p56"/>
          <p:cNvSpPr txBox="1"/>
          <p:nvPr>
            <p:ph type="title"/>
          </p:nvPr>
        </p:nvSpPr>
        <p:spPr>
          <a:xfrm>
            <a:off x="343634" y="93886"/>
            <a:ext cx="11845200" cy="940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739900"/>
              </a:buClr>
              <a:buSzPts val="3600"/>
              <a:buFont typeface="Corbel"/>
              <a:buNone/>
            </a:pPr>
            <a:r>
              <a:rPr lang="en-US"/>
              <a:t>CLEAN Portal </a:t>
            </a:r>
            <a:endParaRPr/>
          </a:p>
        </p:txBody>
      </p:sp>
      <p:pic>
        <p:nvPicPr>
          <p:cNvPr id="372" name="Google Shape;372;p56"/>
          <p:cNvPicPr preferRelativeResize="0"/>
          <p:nvPr/>
        </p:nvPicPr>
        <p:blipFill rotWithShape="1">
          <a:blip r:embed="rId4">
            <a:alphaModFix/>
          </a:blip>
          <a:srcRect b="0" l="0" r="0" t="0"/>
          <a:stretch/>
        </p:blipFill>
        <p:spPr>
          <a:xfrm>
            <a:off x="4046819" y="1113688"/>
            <a:ext cx="6706418" cy="4470941"/>
          </a:xfrm>
          <a:prstGeom prst="rect">
            <a:avLst/>
          </a:prstGeom>
          <a:noFill/>
          <a:ln cap="flat" cmpd="sng" w="9525">
            <a:solidFill>
              <a:schemeClr val="dk1"/>
            </a:solidFill>
            <a:prstDash val="solid"/>
            <a:round/>
            <a:headEnd len="sm" w="sm" type="none"/>
            <a:tailEnd len="sm" w="sm" type="none"/>
          </a:ln>
        </p:spPr>
      </p:pic>
      <p:cxnSp>
        <p:nvCxnSpPr>
          <p:cNvPr id="373" name="Google Shape;373;p56"/>
          <p:cNvCxnSpPr/>
          <p:nvPr/>
        </p:nvCxnSpPr>
        <p:spPr>
          <a:xfrm>
            <a:off x="3140194" y="2143925"/>
            <a:ext cx="3632700" cy="433800"/>
          </a:xfrm>
          <a:prstGeom prst="straightConnector1">
            <a:avLst/>
          </a:prstGeom>
          <a:noFill/>
          <a:ln cap="flat" cmpd="sng" w="25400">
            <a:solidFill>
              <a:srgbClr val="366092"/>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74" name="Google Shape;374;p56"/>
          <p:cNvCxnSpPr/>
          <p:nvPr/>
        </p:nvCxnSpPr>
        <p:spPr>
          <a:xfrm>
            <a:off x="3366843" y="2975104"/>
            <a:ext cx="2627100" cy="608100"/>
          </a:xfrm>
          <a:prstGeom prst="straightConnector1">
            <a:avLst/>
          </a:prstGeom>
          <a:noFill/>
          <a:ln cap="flat" cmpd="sng" w="25400">
            <a:solidFill>
              <a:schemeClr val="accent3"/>
            </a:solidFill>
            <a:prstDash val="solid"/>
            <a:round/>
            <a:headEnd len="sm" w="sm" type="none"/>
            <a:tailEnd len="med" w="med" type="stealth"/>
          </a:ln>
          <a:effectLst>
            <a:outerShdw blurRad="40000" rotWithShape="0" dir="5400000" dist="20000">
              <a:srgbClr val="000000">
                <a:alpha val="37650"/>
              </a:srgbClr>
            </a:outerShdw>
          </a:effectLst>
        </p:spPr>
      </p:cxnSp>
      <p:cxnSp>
        <p:nvCxnSpPr>
          <p:cNvPr id="375" name="Google Shape;375;p56"/>
          <p:cNvCxnSpPr/>
          <p:nvPr/>
        </p:nvCxnSpPr>
        <p:spPr>
          <a:xfrm>
            <a:off x="2927861" y="3374601"/>
            <a:ext cx="3066000" cy="798600"/>
          </a:xfrm>
          <a:prstGeom prst="straightConnector1">
            <a:avLst/>
          </a:prstGeom>
          <a:noFill/>
          <a:ln cap="flat" cmpd="sng" w="25400">
            <a:solidFill>
              <a:srgbClr val="E36C09"/>
            </a:solidFill>
            <a:prstDash val="solid"/>
            <a:round/>
            <a:headEnd len="sm" w="sm" type="none"/>
            <a:tailEnd len="med" w="med" type="stealth"/>
          </a:ln>
          <a:effectLst>
            <a:outerShdw blurRad="40000" rotWithShape="0" dir="5400000" dist="20000">
              <a:srgbClr val="000000">
                <a:alpha val="37650"/>
              </a:srgbClr>
            </a:outerShdw>
          </a:effectLst>
        </p:spPr>
      </p:cxnSp>
      <p:sp>
        <p:nvSpPr>
          <p:cNvPr id="376" name="Google Shape;376;p56"/>
          <p:cNvSpPr txBox="1"/>
          <p:nvPr/>
        </p:nvSpPr>
        <p:spPr>
          <a:xfrm>
            <a:off x="169162" y="6415810"/>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
        <p:nvSpPr>
          <p:cNvPr id="377" name="Google Shape;377;p56"/>
          <p:cNvSpPr txBox="1"/>
          <p:nvPr/>
        </p:nvSpPr>
        <p:spPr>
          <a:xfrm>
            <a:off x="41792" y="1867095"/>
            <a:ext cx="5187000" cy="4074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2400"/>
              <a:buFont typeface="Arial"/>
              <a:buNone/>
            </a:pPr>
            <a:r>
              <a:rPr lang="en-US" sz="2400">
                <a:solidFill>
                  <a:schemeClr val="dk2"/>
                </a:solidFill>
                <a:latin typeface="Calibri"/>
                <a:ea typeface="Calibri"/>
                <a:cs typeface="Calibri"/>
                <a:sym typeface="Calibri"/>
              </a:rPr>
              <a:t>CLEAN Collection</a:t>
            </a:r>
            <a:endParaRPr/>
          </a:p>
          <a:p>
            <a:pPr indent="0" lvl="0" marL="0" marR="0" rtl="0" algn="l">
              <a:spcBef>
                <a:spcPts val="480"/>
              </a:spcBef>
              <a:spcAft>
                <a:spcPts val="0"/>
              </a:spcAft>
              <a:buClr>
                <a:schemeClr val="accent3"/>
              </a:buClr>
              <a:buSzPts val="2400"/>
              <a:buFont typeface="Arial"/>
              <a:buNone/>
            </a:pPr>
            <a:r>
              <a:rPr lang="en-US" sz="2400">
                <a:solidFill>
                  <a:schemeClr val="accent3"/>
                </a:solidFill>
                <a:latin typeface="Calibri"/>
                <a:ea typeface="Calibri"/>
                <a:cs typeface="Calibri"/>
                <a:sym typeface="Calibri"/>
              </a:rPr>
              <a:t>Guidance for Teaching Climate </a:t>
            </a:r>
            <a:endParaRPr sz="2400">
              <a:solidFill>
                <a:schemeClr val="accent3"/>
              </a:solidFill>
              <a:latin typeface="Calibri"/>
              <a:ea typeface="Calibri"/>
              <a:cs typeface="Calibri"/>
              <a:sym typeface="Calibri"/>
            </a:endParaRPr>
          </a:p>
          <a:p>
            <a:pPr indent="0" lvl="0" marL="0" marR="0" rtl="0" algn="l">
              <a:spcBef>
                <a:spcPts val="480"/>
              </a:spcBef>
              <a:spcAft>
                <a:spcPts val="0"/>
              </a:spcAft>
              <a:buClr>
                <a:schemeClr val="accent3"/>
              </a:buClr>
              <a:buSzPts val="2400"/>
              <a:buFont typeface="Arial"/>
              <a:buNone/>
            </a:pPr>
            <a:r>
              <a:rPr lang="en-US" sz="2400">
                <a:solidFill>
                  <a:schemeClr val="accent3"/>
                </a:solidFill>
                <a:latin typeface="Calibri"/>
                <a:ea typeface="Calibri"/>
                <a:cs typeface="Calibri"/>
                <a:sym typeface="Calibri"/>
              </a:rPr>
              <a:t>and Energy</a:t>
            </a:r>
            <a:endParaRPr/>
          </a:p>
          <a:p>
            <a:pPr indent="0" lvl="0" marL="0" marR="0" rtl="0" algn="l">
              <a:spcBef>
                <a:spcPts val="480"/>
              </a:spcBef>
              <a:spcAft>
                <a:spcPts val="0"/>
              </a:spcAft>
              <a:buClr>
                <a:schemeClr val="accent2"/>
              </a:buClr>
              <a:buSzPts val="2400"/>
              <a:buFont typeface="Arial"/>
              <a:buNone/>
            </a:pPr>
            <a:r>
              <a:rPr lang="en-US" sz="2400">
                <a:solidFill>
                  <a:schemeClr val="accent2"/>
                </a:solidFill>
                <a:latin typeface="Calibri"/>
                <a:ea typeface="Calibri"/>
                <a:cs typeface="Calibri"/>
                <a:sym typeface="Calibri"/>
              </a:rPr>
              <a:t>CLEAN Network</a:t>
            </a:r>
            <a:endParaRPr/>
          </a:p>
          <a:p>
            <a:pPr indent="-190482" lvl="0" marL="342882" marR="0" rtl="0" algn="l">
              <a:spcBef>
                <a:spcPts val="48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spcBef>
                <a:spcPts val="480"/>
              </a:spcBef>
              <a:spcAft>
                <a:spcPts val="0"/>
              </a:spcAft>
              <a:buClr>
                <a:schemeClr val="dk1"/>
              </a:buClr>
              <a:buSzPts val="2400"/>
              <a:buFont typeface="Arial"/>
              <a:buNone/>
            </a:pPr>
            <a:r>
              <a:t/>
            </a:r>
            <a:endParaRPr b="1" sz="2400">
              <a:solidFill>
                <a:schemeClr val="accent2"/>
              </a:solidFill>
              <a:latin typeface="Calibri"/>
              <a:ea typeface="Calibri"/>
              <a:cs typeface="Calibri"/>
              <a:sym typeface="Calibri"/>
            </a:endParaRPr>
          </a:p>
        </p:txBody>
      </p:sp>
      <p:sp>
        <p:nvSpPr>
          <p:cNvPr id="378" name="Google Shape;378;p56"/>
          <p:cNvSpPr txBox="1"/>
          <p:nvPr/>
        </p:nvSpPr>
        <p:spPr>
          <a:xfrm>
            <a:off x="7321861" y="5709473"/>
            <a:ext cx="53919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accent2"/>
                </a:solidFill>
                <a:latin typeface="Calibri"/>
                <a:ea typeface="Calibri"/>
                <a:cs typeface="Calibri"/>
                <a:sym typeface="Calibri"/>
              </a:rPr>
              <a:t>http://cleanet.org</a:t>
            </a:r>
            <a:endParaRPr b="1" sz="1800">
              <a:solidFill>
                <a:schemeClr val="accent2"/>
              </a:solidFill>
              <a:latin typeface="Calibri"/>
              <a:ea typeface="Calibri"/>
              <a:cs typeface="Calibri"/>
              <a:sym typeface="Calibri"/>
            </a:endParaRPr>
          </a:p>
          <a:p>
            <a:pPr indent="0" lvl="0" marL="0" marR="0" rtl="0" algn="l">
              <a:spcBef>
                <a:spcPts val="0"/>
              </a:spcBef>
              <a:spcAft>
                <a:spcPts val="0"/>
              </a:spcAft>
              <a:buNone/>
            </a:pPr>
            <a:r>
              <a:rPr b="1" lang="en-US" sz="1800">
                <a:solidFill>
                  <a:schemeClr val="accent2"/>
                </a:solidFill>
                <a:latin typeface="Calibri"/>
                <a:ea typeface="Calibri"/>
                <a:cs typeface="Calibri"/>
                <a:sym typeface="Calibri"/>
              </a:rPr>
              <a:t>https://www.climate.gov/teaching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pic>
        <p:nvPicPr>
          <p:cNvPr id="384" name="Google Shape;384;p57"/>
          <p:cNvPicPr preferRelativeResize="0"/>
          <p:nvPr/>
        </p:nvPicPr>
        <p:blipFill rotWithShape="1">
          <a:blip r:embed="rId3">
            <a:alphaModFix/>
          </a:blip>
          <a:srcRect b="0" l="0" r="0" t="0"/>
          <a:stretch/>
        </p:blipFill>
        <p:spPr>
          <a:xfrm>
            <a:off x="0" y="552000"/>
            <a:ext cx="5763576" cy="5655298"/>
          </a:xfrm>
          <a:prstGeom prst="rect">
            <a:avLst/>
          </a:prstGeom>
          <a:noFill/>
          <a:ln cap="flat" cmpd="sng" w="9525">
            <a:solidFill>
              <a:schemeClr val="dk1"/>
            </a:solidFill>
            <a:prstDash val="solid"/>
            <a:round/>
            <a:headEnd len="sm" w="sm" type="none"/>
            <a:tailEnd len="sm" w="sm" type="none"/>
          </a:ln>
        </p:spPr>
      </p:pic>
      <p:sp>
        <p:nvSpPr>
          <p:cNvPr id="385" name="Google Shape;385;p57"/>
          <p:cNvSpPr/>
          <p:nvPr/>
        </p:nvSpPr>
        <p:spPr>
          <a:xfrm>
            <a:off x="712071" y="1228590"/>
            <a:ext cx="2747700" cy="372900"/>
          </a:xfrm>
          <a:prstGeom prst="ellipse">
            <a:avLst/>
          </a:prstGeom>
          <a:noFill/>
          <a:ln cap="flat" cmpd="sng" w="28575">
            <a:solidFill>
              <a:srgbClr val="FF0000"/>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1">
              <a:solidFill>
                <a:schemeClr val="lt1"/>
              </a:solidFill>
              <a:latin typeface="Century Gothic"/>
              <a:ea typeface="Century Gothic"/>
              <a:cs typeface="Century Gothic"/>
              <a:sym typeface="Century Gothic"/>
            </a:endParaRPr>
          </a:p>
        </p:txBody>
      </p:sp>
      <p:pic>
        <p:nvPicPr>
          <p:cNvPr id="386" name="Google Shape;386;p57"/>
          <p:cNvPicPr preferRelativeResize="0"/>
          <p:nvPr/>
        </p:nvPicPr>
        <p:blipFill rotWithShape="1">
          <a:blip r:embed="rId4">
            <a:alphaModFix/>
          </a:blip>
          <a:srcRect b="0" l="0" r="0" t="0"/>
          <a:stretch/>
        </p:blipFill>
        <p:spPr>
          <a:xfrm>
            <a:off x="6161625" y="552000"/>
            <a:ext cx="6027326" cy="5108990"/>
          </a:xfrm>
          <a:prstGeom prst="rect">
            <a:avLst/>
          </a:prstGeom>
          <a:noFill/>
          <a:ln cap="flat" cmpd="sng" w="9525">
            <a:solidFill>
              <a:schemeClr val="dk1"/>
            </a:solidFill>
            <a:prstDash val="solid"/>
            <a:round/>
            <a:headEnd len="sm" w="sm" type="none"/>
            <a:tailEnd len="sm" w="sm" type="none"/>
          </a:ln>
        </p:spPr>
      </p:pic>
      <p:sp>
        <p:nvSpPr>
          <p:cNvPr id="387" name="Google Shape;387;p57"/>
          <p:cNvSpPr/>
          <p:nvPr/>
        </p:nvSpPr>
        <p:spPr>
          <a:xfrm>
            <a:off x="5763571" y="2693635"/>
            <a:ext cx="1972500" cy="372900"/>
          </a:xfrm>
          <a:prstGeom prst="ellipse">
            <a:avLst/>
          </a:prstGeom>
          <a:noFill/>
          <a:ln cap="flat" cmpd="sng" w="28575">
            <a:solidFill>
              <a:srgbClr val="FF0000"/>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1">
              <a:solidFill>
                <a:schemeClr val="lt1"/>
              </a:solidFill>
              <a:latin typeface="Century Gothic"/>
              <a:ea typeface="Century Gothic"/>
              <a:cs typeface="Century Gothic"/>
              <a:sym typeface="Century Gothic"/>
            </a:endParaRPr>
          </a:p>
        </p:txBody>
      </p:sp>
      <p:sp>
        <p:nvSpPr>
          <p:cNvPr id="388" name="Google Shape;388;p57"/>
          <p:cNvSpPr txBox="1"/>
          <p:nvPr/>
        </p:nvSpPr>
        <p:spPr>
          <a:xfrm>
            <a:off x="-1941911"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i="1" sz="2400">
              <a:solidFill>
                <a:srgbClr val="A5A5A5"/>
              </a:solidFill>
              <a:latin typeface="Calibri"/>
              <a:ea typeface="Calibri"/>
              <a:cs typeface="Calibri"/>
              <a:sym typeface="Calibri"/>
            </a:endParaRPr>
          </a:p>
        </p:txBody>
      </p:sp>
      <p:sp>
        <p:nvSpPr>
          <p:cNvPr id="389" name="Google Shape;389;p57"/>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93" name="Shape 393"/>
        <p:cNvGrpSpPr/>
        <p:nvPr/>
      </p:nvGrpSpPr>
      <p:grpSpPr>
        <a:xfrm>
          <a:off x="0" y="0"/>
          <a:ext cx="0" cy="0"/>
          <a:chOff x="0" y="0"/>
          <a:chExt cx="0" cy="0"/>
        </a:xfrm>
      </p:grpSpPr>
      <p:sp>
        <p:nvSpPr>
          <p:cNvPr id="394" name="Google Shape;394;p58"/>
          <p:cNvSpPr txBox="1"/>
          <p:nvPr>
            <p:ph type="title"/>
          </p:nvPr>
        </p:nvSpPr>
        <p:spPr>
          <a:xfrm>
            <a:off x="505307" y="447533"/>
            <a:ext cx="8259000" cy="779700"/>
          </a:xfrm>
          <a:prstGeom prst="rect">
            <a:avLst/>
          </a:prstGeom>
          <a:noFill/>
          <a:ln>
            <a:noFill/>
          </a:ln>
        </p:spPr>
        <p:txBody>
          <a:bodyPr anchorCtr="0" anchor="ctr" bIns="34275" lIns="68550" spcFirstLastPara="1" rIns="68550" wrap="square" tIns="34275">
            <a:noAutofit/>
          </a:bodyPr>
          <a:lstStyle/>
          <a:p>
            <a:pPr indent="0" lvl="0" marL="0" rtl="0" algn="l">
              <a:spcBef>
                <a:spcPts val="0"/>
              </a:spcBef>
              <a:spcAft>
                <a:spcPts val="0"/>
              </a:spcAft>
              <a:buClr>
                <a:srgbClr val="739900"/>
              </a:buClr>
              <a:buSzPts val="900"/>
              <a:buFont typeface="Corbel"/>
              <a:buNone/>
            </a:pPr>
            <a:r>
              <a:rPr lang="en-US"/>
              <a:t>CLEAN Collection</a:t>
            </a:r>
            <a:endParaRPr/>
          </a:p>
        </p:txBody>
      </p:sp>
      <p:sp>
        <p:nvSpPr>
          <p:cNvPr id="395" name="Google Shape;395;p58"/>
          <p:cNvSpPr txBox="1"/>
          <p:nvPr>
            <p:ph idx="1" type="body"/>
          </p:nvPr>
        </p:nvSpPr>
        <p:spPr>
          <a:xfrm>
            <a:off x="505307" y="1227104"/>
            <a:ext cx="10681500" cy="4952400"/>
          </a:xfrm>
          <a:prstGeom prst="rect">
            <a:avLst/>
          </a:prstGeom>
          <a:noFill/>
          <a:ln>
            <a:noFill/>
          </a:ln>
        </p:spPr>
        <p:txBody>
          <a:bodyPr anchorCtr="0" anchor="t" bIns="34275" lIns="68550" spcFirstLastPara="1" rIns="68550" wrap="square" tIns="34275">
            <a:noAutofit/>
          </a:bodyPr>
          <a:lstStyle/>
          <a:p>
            <a:pPr indent="-177800" lvl="0" marL="342882" rtl="0" algn="l">
              <a:lnSpc>
                <a:spcPct val="150000"/>
              </a:lnSpc>
              <a:spcBef>
                <a:spcPts val="0"/>
              </a:spcBef>
              <a:spcAft>
                <a:spcPts val="0"/>
              </a:spcAft>
              <a:buClr>
                <a:schemeClr val="dk1"/>
              </a:buClr>
              <a:buSzPts val="2800"/>
              <a:buChar char="•"/>
            </a:pPr>
            <a:r>
              <a:rPr lang="en-US"/>
              <a:t>700+ online, free resources</a:t>
            </a:r>
            <a:endParaRPr/>
          </a:p>
          <a:p>
            <a:pPr indent="-177800" lvl="0" marL="342882" rtl="0" algn="l">
              <a:lnSpc>
                <a:spcPct val="150000"/>
              </a:lnSpc>
              <a:spcBef>
                <a:spcPts val="0"/>
              </a:spcBef>
              <a:spcAft>
                <a:spcPts val="0"/>
              </a:spcAft>
              <a:buClr>
                <a:schemeClr val="dk1"/>
              </a:buClr>
              <a:buSzPts val="2800"/>
              <a:buChar char="•"/>
            </a:pPr>
            <a:r>
              <a:rPr lang="en-US"/>
              <a:t>Activities, videos, visualizations</a:t>
            </a:r>
            <a:endParaRPr/>
          </a:p>
          <a:p>
            <a:pPr indent="-177800" lvl="0" marL="342882" rtl="0" algn="l">
              <a:lnSpc>
                <a:spcPct val="150000"/>
              </a:lnSpc>
              <a:spcBef>
                <a:spcPts val="0"/>
              </a:spcBef>
              <a:spcAft>
                <a:spcPts val="0"/>
              </a:spcAft>
              <a:buClr>
                <a:schemeClr val="dk1"/>
              </a:buClr>
              <a:buSzPts val="2800"/>
              <a:buChar char="•"/>
            </a:pPr>
            <a:r>
              <a:rPr lang="en-US"/>
              <a:t>Classroom ready</a:t>
            </a:r>
            <a:endParaRPr/>
          </a:p>
          <a:p>
            <a:pPr indent="-177800" lvl="0" marL="342882" rtl="0" algn="l">
              <a:lnSpc>
                <a:spcPct val="150000"/>
              </a:lnSpc>
              <a:spcBef>
                <a:spcPts val="0"/>
              </a:spcBef>
              <a:spcAft>
                <a:spcPts val="0"/>
              </a:spcAft>
              <a:buClr>
                <a:schemeClr val="dk1"/>
              </a:buClr>
              <a:buSzPts val="2800"/>
              <a:buChar char="•"/>
            </a:pPr>
            <a:r>
              <a:rPr lang="en-US"/>
              <a:t>Community &amp; Expert scientist reviewed, Curated</a:t>
            </a:r>
            <a:endParaRPr/>
          </a:p>
          <a:p>
            <a:pPr indent="-177800" lvl="0" marL="342882" rtl="0" algn="l">
              <a:lnSpc>
                <a:spcPct val="150000"/>
              </a:lnSpc>
              <a:spcBef>
                <a:spcPts val="560"/>
              </a:spcBef>
              <a:spcAft>
                <a:spcPts val="0"/>
              </a:spcAft>
              <a:buClr>
                <a:schemeClr val="dk1"/>
              </a:buClr>
              <a:buSzPts val="2800"/>
              <a:buChar char="•"/>
            </a:pPr>
            <a:r>
              <a:rPr lang="en-US"/>
              <a:t>Aligned with NGSS, Literacy Frameworks</a:t>
            </a:r>
            <a:endParaRPr/>
          </a:p>
          <a:p>
            <a:pPr indent="-177800" lvl="0" marL="342882" rtl="0" algn="l">
              <a:lnSpc>
                <a:spcPct val="150000"/>
              </a:lnSpc>
              <a:spcBef>
                <a:spcPts val="560"/>
              </a:spcBef>
              <a:spcAft>
                <a:spcPts val="0"/>
              </a:spcAft>
              <a:buClr>
                <a:schemeClr val="dk1"/>
              </a:buClr>
              <a:buSzPts val="2800"/>
              <a:buChar char="•"/>
            </a:pPr>
            <a:r>
              <a:rPr lang="en-US"/>
              <a:t>Grades </a:t>
            </a:r>
            <a:r>
              <a:rPr lang="en-US">
                <a:solidFill>
                  <a:srgbClr val="FF0000"/>
                </a:solidFill>
              </a:rPr>
              <a:t>6-16</a:t>
            </a:r>
            <a:endParaRPr>
              <a:solidFill>
                <a:srgbClr val="FF0000"/>
              </a:solidFill>
            </a:endParaRPr>
          </a:p>
          <a:p>
            <a:pPr indent="-177800" lvl="0" marL="342882" rtl="0" algn="l">
              <a:lnSpc>
                <a:spcPct val="150000"/>
              </a:lnSpc>
              <a:spcBef>
                <a:spcPts val="560"/>
              </a:spcBef>
              <a:spcAft>
                <a:spcPts val="0"/>
              </a:spcAft>
              <a:buClr>
                <a:schemeClr val="dk1"/>
              </a:buClr>
              <a:buSzPts val="2800"/>
              <a:buChar char="•"/>
            </a:pPr>
            <a:r>
              <a:rPr lang="en-US"/>
              <a:t>Pointer collection – resources developed by others</a:t>
            </a:r>
            <a:endParaRPr/>
          </a:p>
        </p:txBody>
      </p:sp>
      <p:pic>
        <p:nvPicPr>
          <p:cNvPr id="396" name="Google Shape;396;p58"/>
          <p:cNvPicPr preferRelativeResize="0"/>
          <p:nvPr/>
        </p:nvPicPr>
        <p:blipFill rotWithShape="1">
          <a:blip r:embed="rId3">
            <a:alphaModFix/>
          </a:blip>
          <a:srcRect b="0" l="0" r="0" t="0"/>
          <a:stretch/>
        </p:blipFill>
        <p:spPr>
          <a:xfrm>
            <a:off x="8425276" y="505395"/>
            <a:ext cx="2560235" cy="2845151"/>
          </a:xfrm>
          <a:prstGeom prst="rect">
            <a:avLst/>
          </a:prstGeom>
          <a:noFill/>
          <a:ln>
            <a:noFill/>
          </a:ln>
        </p:spPr>
      </p:pic>
      <p:sp>
        <p:nvSpPr>
          <p:cNvPr id="397" name="Google Shape;397;p58"/>
          <p:cNvSpPr txBox="1"/>
          <p:nvPr/>
        </p:nvSpPr>
        <p:spPr>
          <a:xfrm>
            <a:off x="-1355505" y="505395"/>
            <a:ext cx="14626800" cy="940200"/>
          </a:xfrm>
          <a:prstGeom prst="rect">
            <a:avLst/>
          </a:prstGeom>
          <a:noFill/>
          <a:ln>
            <a:noFill/>
          </a:ln>
        </p:spPr>
        <p:txBody>
          <a:bodyPr anchorCtr="0" anchor="ctr" bIns="60950" lIns="121900" spcFirstLastPara="1" rIns="121900" wrap="square" tIns="60950">
            <a:noAutofit/>
          </a:bodyPr>
          <a:lstStyle/>
          <a:p>
            <a:pPr indent="0" lvl="0" marL="0" marR="0" rtl="0" algn="l">
              <a:spcBef>
                <a:spcPts val="0"/>
              </a:spcBef>
              <a:spcAft>
                <a:spcPts val="0"/>
              </a:spcAft>
              <a:buClr>
                <a:srgbClr val="739900"/>
              </a:buClr>
              <a:buSzPts val="3600"/>
              <a:buFont typeface="Corbel"/>
              <a:buNone/>
            </a:pPr>
            <a:r>
              <a:rPr b="1" i="0" lang="en-US" sz="3600">
                <a:solidFill>
                  <a:srgbClr val="739900"/>
                </a:solidFill>
                <a:latin typeface="Corbel"/>
                <a:ea typeface="Corbel"/>
                <a:cs typeface="Corbel"/>
                <a:sym typeface="Corbel"/>
              </a:rPr>
              <a:t> </a:t>
            </a:r>
            <a:endParaRPr/>
          </a:p>
        </p:txBody>
      </p:sp>
      <p:sp>
        <p:nvSpPr>
          <p:cNvPr id="398" name="Google Shape;398;p58"/>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03" name="Shape 403"/>
        <p:cNvGrpSpPr/>
        <p:nvPr/>
      </p:nvGrpSpPr>
      <p:grpSpPr>
        <a:xfrm>
          <a:off x="0" y="0"/>
          <a:ext cx="0" cy="0"/>
          <a:chOff x="0" y="0"/>
          <a:chExt cx="0" cy="0"/>
        </a:xfrm>
      </p:grpSpPr>
      <p:pic>
        <p:nvPicPr>
          <p:cNvPr id="404" name="Google Shape;404;p59"/>
          <p:cNvPicPr preferRelativeResize="0"/>
          <p:nvPr/>
        </p:nvPicPr>
        <p:blipFill rotWithShape="1">
          <a:blip r:embed="rId3">
            <a:alphaModFix/>
          </a:blip>
          <a:srcRect b="0" l="0" r="0" t="0"/>
          <a:stretch/>
        </p:blipFill>
        <p:spPr>
          <a:xfrm>
            <a:off x="1799202" y="5"/>
            <a:ext cx="8590548" cy="6442911"/>
          </a:xfrm>
          <a:prstGeom prst="rect">
            <a:avLst/>
          </a:prstGeom>
          <a:noFill/>
          <a:ln>
            <a:noFill/>
          </a:ln>
        </p:spPr>
      </p:pic>
      <p:sp>
        <p:nvSpPr>
          <p:cNvPr id="405" name="Google Shape;405;p59"/>
          <p:cNvSpPr txBox="1"/>
          <p:nvPr/>
        </p:nvSpPr>
        <p:spPr>
          <a:xfrm>
            <a:off x="144032" y="6435364"/>
            <a:ext cx="5942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A5A5A5"/>
                </a:solidFill>
                <a:latin typeface="Calibri"/>
                <a:ea typeface="Calibri"/>
                <a:cs typeface="Calibri"/>
                <a:sym typeface="Calibri"/>
              </a:rPr>
              <a:t>cleanet.org</a:t>
            </a:r>
            <a:endParaRPr i="1" sz="2400">
              <a:solidFill>
                <a:srgbClr val="A5A5A5"/>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