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755"/>
    <a:srgbClr val="FFD924"/>
    <a:srgbClr val="90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DC4AB-FACF-4060-95A6-6246F4759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C9E328-7BBF-444D-9E20-090D4D8AF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CEC43F-A136-45AC-8D17-5BEBCE60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DDB3A-E502-4604-86DF-ECE3B303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ECB4CC-4B27-49E6-801F-4CFD6A5E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29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87A3D-E122-45FF-ABA0-829FEF9C1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FC2A4F-93F9-41EE-A23E-BB0564B48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1B350C-AADC-4D69-A37B-2D04C97B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E2C6FE-EE0E-40BF-A6CF-12551969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98AA97-3D6C-48D5-97B6-E7F4EA6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99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F11CAFD-45C7-49DB-B541-F3DE7487B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7DEE7E-D64E-4467-A659-938F9ADFD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C833B3-4D59-4878-AC23-CE730D9D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7E9280-9625-42BE-9180-86424A1B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01F5A6-0241-45AD-954B-3E84C811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73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5BD7C-021B-4F1E-B21A-D13AA9CE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06F962-1735-4A2E-8740-B62B179E5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C3D49F-ACCC-4DC9-92FB-7A429928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90B522-8DDA-4B66-986C-0303A912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59D3A7-C9FC-447B-A140-3770298EB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39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1187B0-1068-4099-AC0B-1E052B3D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CBC2E2-4E66-4298-B308-1D51C4AAC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E22F2C-5127-4834-8647-C5D50E996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B59523-0329-4048-8667-6FCEA59CE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F491F-B5CD-4D67-B4B2-11BE35EC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1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629150-D60A-4110-9F8E-FF69543D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D42B43-1D40-49C4-8E19-77ECC49F3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8A798E-A5CE-4CF6-A460-440DA8845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6CFCB-5847-43E3-8DE9-A16CA195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16A5DD-E4A2-44D0-9F5F-DCCAA9AA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75F16B-5F23-4147-B514-BBED084C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22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F7A58-1138-4007-8332-B7FEFEEA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A604E5-0D5B-4955-9CAA-8E3633113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6ABF09-0A2D-453E-989A-73F9C1318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BFC979-81E6-43E2-A250-4254BB105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1D3F1F8-8729-4FEE-B455-E48FF7520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ED7E0C-9C5F-4DAF-9F35-2AB3AEE3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3329BD-391A-4293-84B1-3BE79B1F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6755CBF-5081-4AD6-AA7C-E36C593D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78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5560A8-8AC0-4FDB-908B-20F70585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6E648A-FC5E-41EC-86CE-51BEF494C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078CDD-F138-4039-AC14-2CABDD1A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B3E243-4312-4195-BDBE-ABB7A07A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27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13AD148-8C6F-4D38-AA5E-3523D7099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77A47D0-8500-4DF7-A29A-DB5C4E4C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D4221C-A19B-458B-92D7-D22C23A2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9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EAF810-2D80-455C-AD92-468824DE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D63287-9753-4142-8795-B245339D5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B18269-D5BA-42B8-B874-A4D1CB672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B2919C-DDEC-495B-8BD2-13E6496D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D31690-3417-4904-A2A3-3CD5690C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8FD5BF-93BC-4622-9728-A58AA3E37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99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CE62D-54A7-4817-B36D-AB1C3D79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52C9E6-78C3-44C9-8D1E-8710A2D65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D53C6E-18E9-42E9-A850-F4746B49A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70F020-25CE-4CCB-A29E-D4CB90DB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B8A7B5-BC96-476B-AF95-2FFF432F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10A6E8-50CF-4FE8-B6AC-E03D6BC2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646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98B5E0-C75B-4492-ACAC-8D0A4581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1303F3-1999-4CD8-838E-41B38F38B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9BBFBB-391A-49C4-A95F-379C08E52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B1134-C7F2-49EA-BA9D-0219E64ABF8C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85F7A4-2950-480A-BE1D-AD1F0FA8B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EAFB08-CEA7-4E9C-A88B-63ADE15E8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BC04-77A4-426E-BF3A-18F5B41BD3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1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7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F4A45-3473-4213-8539-123F42DC69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solidFill>
            <a:srgbClr val="103755"/>
          </a:solidFill>
        </p:spPr>
        <p:txBody>
          <a:bodyPr>
            <a:noAutofit/>
          </a:bodyPr>
          <a:lstStyle/>
          <a:p>
            <a:r>
              <a:rPr lang="de-DE" sz="4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STRATEGIES TO CONNECT RDF GRAPHS FOR LINK PREDICTION USING DRUG-DISEASE KNOWLEDGE GRAPHS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F1E0E7-1531-43DF-9E9A-B0A5269E1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7306"/>
            <a:ext cx="9144000" cy="1655762"/>
          </a:xfrm>
        </p:spPr>
        <p:txBody>
          <a:bodyPr/>
          <a:lstStyle/>
          <a:p>
            <a:r>
              <a:rPr lang="de-DE" dirty="0">
                <a:solidFill>
                  <a:srgbClr val="FFD924"/>
                </a:solidFill>
              </a:rPr>
              <a:t>Sophie Hallstedt, RWTH Aachen</a:t>
            </a:r>
          </a:p>
        </p:txBody>
      </p:sp>
    </p:spTree>
    <p:extLst>
      <p:ext uri="{BB962C8B-B14F-4D97-AF65-F5344CB8AC3E}">
        <p14:creationId xmlns:p14="http://schemas.microsoft.com/office/powerpoint/2010/main" val="265748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CB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BCD1B-7677-4B04-A773-0CBC295D9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733" y="1135600"/>
            <a:ext cx="4538134" cy="760942"/>
          </a:xfrm>
          <a:solidFill>
            <a:srgbClr val="103755"/>
          </a:solidFill>
        </p:spPr>
        <p:txBody>
          <a:bodyPr>
            <a:normAutofit/>
          </a:bodyPr>
          <a:lstStyle/>
          <a:p>
            <a:pPr algn="ctr"/>
            <a:r>
              <a:rPr lang="de-DE" sz="4800" dirty="0">
                <a:solidFill>
                  <a:srgbClr val="FFD924"/>
                </a:solidFill>
              </a:rPr>
              <a:t>BACKGROUND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A994EE-21A3-43BC-B0AB-2C440EBC7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0933" y="914937"/>
            <a:ext cx="6722534" cy="1713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err="1">
                <a:solidFill>
                  <a:srgbClr val="103755"/>
                </a:solidFill>
              </a:rPr>
              <a:t>ReDrugS</a:t>
            </a:r>
            <a:r>
              <a:rPr lang="de-DE" sz="3200" dirty="0">
                <a:solidFill>
                  <a:srgbClr val="103755"/>
                </a:solidFill>
              </a:rPr>
              <a:t> Knowledge Base </a:t>
            </a:r>
            <a:r>
              <a:rPr lang="de-DE" sz="3200" dirty="0" err="1">
                <a:solidFill>
                  <a:srgbClr val="103755"/>
                </a:solidFill>
              </a:rPr>
              <a:t>by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McCusker</a:t>
            </a:r>
            <a:r>
              <a:rPr lang="de-DE" sz="3200" dirty="0">
                <a:solidFill>
                  <a:srgbClr val="103755"/>
                </a:solidFill>
              </a:rPr>
              <a:t> et al. </a:t>
            </a:r>
            <a:r>
              <a:rPr lang="de-DE" sz="3200" dirty="0" err="1">
                <a:solidFill>
                  <a:srgbClr val="103755"/>
                </a:solidFill>
              </a:rPr>
              <a:t>Consisting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of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ca</a:t>
            </a:r>
            <a:r>
              <a:rPr lang="de-DE" sz="3200" dirty="0">
                <a:solidFill>
                  <a:srgbClr val="103755"/>
                </a:solidFill>
              </a:rPr>
              <a:t> 8 </a:t>
            </a:r>
            <a:r>
              <a:rPr lang="de-DE" sz="3200" dirty="0" err="1">
                <a:solidFill>
                  <a:srgbClr val="103755"/>
                </a:solidFill>
              </a:rPr>
              <a:t>million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named</a:t>
            </a:r>
            <a:r>
              <a:rPr lang="de-DE" sz="3200" dirty="0">
                <a:solidFill>
                  <a:srgbClr val="103755"/>
                </a:solidFill>
              </a:rPr>
              <a:t> Knowledge Graphs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5930F71-5B00-4257-BA65-000F8A10ABA1}"/>
              </a:ext>
            </a:extLst>
          </p:cNvPr>
          <p:cNvSpPr txBox="1">
            <a:spLocks/>
          </p:cNvSpPr>
          <p:nvPr/>
        </p:nvSpPr>
        <p:spPr>
          <a:xfrm>
            <a:off x="7205133" y="3087941"/>
            <a:ext cx="4538134" cy="760942"/>
          </a:xfrm>
          <a:prstGeom prst="rect">
            <a:avLst/>
          </a:prstGeom>
          <a:solidFill>
            <a:srgbClr val="10375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800" dirty="0">
                <a:solidFill>
                  <a:srgbClr val="FFD924"/>
                </a:solidFill>
              </a:rPr>
              <a:t>GOAL 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A48EBDC1-7B2A-4118-92C8-5A7D3BF7B294}"/>
              </a:ext>
            </a:extLst>
          </p:cNvPr>
          <p:cNvSpPr txBox="1">
            <a:spLocks/>
          </p:cNvSpPr>
          <p:nvPr/>
        </p:nvSpPr>
        <p:spPr>
          <a:xfrm>
            <a:off x="448733" y="2895324"/>
            <a:ext cx="6138334" cy="1146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3200" dirty="0" err="1">
                <a:solidFill>
                  <a:srgbClr val="103755"/>
                </a:solidFill>
              </a:rPr>
              <a:t>Predict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new</a:t>
            </a:r>
            <a:r>
              <a:rPr lang="de-DE" sz="3200" dirty="0">
                <a:solidFill>
                  <a:srgbClr val="103755"/>
                </a:solidFill>
              </a:rPr>
              <a:t> links </a:t>
            </a:r>
            <a:r>
              <a:rPr lang="de-DE" sz="3200" dirty="0" err="1">
                <a:solidFill>
                  <a:srgbClr val="103755"/>
                </a:solidFill>
              </a:rPr>
              <a:t>between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entities</a:t>
            </a:r>
            <a:r>
              <a:rPr lang="de-DE" sz="3200" dirty="0">
                <a:solidFill>
                  <a:srgbClr val="103755"/>
                </a:solidFill>
              </a:rPr>
              <a:t> in </a:t>
            </a:r>
            <a:r>
              <a:rPr lang="de-DE" sz="3200" dirty="0" err="1">
                <a:solidFill>
                  <a:srgbClr val="103755"/>
                </a:solidFill>
              </a:rPr>
              <a:t>the</a:t>
            </a:r>
            <a:r>
              <a:rPr lang="de-DE" sz="3200" dirty="0">
                <a:solidFill>
                  <a:srgbClr val="103755"/>
                </a:solidFill>
              </a:rPr>
              <a:t> KB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28B9291-B819-44F7-B532-0052DEDAC489}"/>
              </a:ext>
            </a:extLst>
          </p:cNvPr>
          <p:cNvSpPr txBox="1">
            <a:spLocks/>
          </p:cNvSpPr>
          <p:nvPr/>
        </p:nvSpPr>
        <p:spPr>
          <a:xfrm>
            <a:off x="434156" y="4667302"/>
            <a:ext cx="4538134" cy="760942"/>
          </a:xfrm>
          <a:prstGeom prst="rect">
            <a:avLst/>
          </a:prstGeom>
          <a:solidFill>
            <a:srgbClr val="10375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800" dirty="0">
                <a:solidFill>
                  <a:srgbClr val="FFD924"/>
                </a:solidFill>
              </a:rPr>
              <a:t>METHOD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8A2E825E-08AF-4F1D-BF4E-E85E7B864348}"/>
              </a:ext>
            </a:extLst>
          </p:cNvPr>
          <p:cNvSpPr txBox="1">
            <a:spLocks/>
          </p:cNvSpPr>
          <p:nvPr/>
        </p:nvSpPr>
        <p:spPr>
          <a:xfrm>
            <a:off x="5336356" y="4446639"/>
            <a:ext cx="6722534" cy="1713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err="1">
                <a:solidFill>
                  <a:srgbClr val="103755"/>
                </a:solidFill>
              </a:rPr>
              <a:t>Merge</a:t>
            </a:r>
            <a:r>
              <a:rPr lang="de-DE" sz="3200" dirty="0">
                <a:solidFill>
                  <a:srgbClr val="103755"/>
                </a:solidFill>
              </a:rPr>
              <a:t> Graphs </a:t>
            </a:r>
            <a:r>
              <a:rPr lang="de-DE" sz="3200" dirty="0" err="1">
                <a:solidFill>
                  <a:srgbClr val="103755"/>
                </a:solidFill>
              </a:rPr>
              <a:t>into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one</a:t>
            </a:r>
            <a:r>
              <a:rPr lang="de-DE" sz="3200" dirty="0">
                <a:solidFill>
                  <a:srgbClr val="103755"/>
                </a:solidFill>
              </a:rPr>
              <a:t> KG</a:t>
            </a:r>
          </a:p>
          <a:p>
            <a:r>
              <a:rPr lang="de-DE" sz="3200" dirty="0">
                <a:solidFill>
                  <a:srgbClr val="103755"/>
                </a:solidFill>
              </a:rPr>
              <a:t>Graph Embedding via RDF2vec</a:t>
            </a:r>
          </a:p>
          <a:p>
            <a:r>
              <a:rPr lang="de-DE" sz="3200" dirty="0">
                <a:solidFill>
                  <a:srgbClr val="103755"/>
                </a:solidFill>
              </a:rPr>
              <a:t>Link </a:t>
            </a:r>
            <a:r>
              <a:rPr lang="de-DE" sz="3200" dirty="0" err="1">
                <a:solidFill>
                  <a:srgbClr val="103755"/>
                </a:solidFill>
              </a:rPr>
              <a:t>Prediction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with</a:t>
            </a:r>
            <a:r>
              <a:rPr lang="de-DE" sz="3200" dirty="0">
                <a:solidFill>
                  <a:srgbClr val="103755"/>
                </a:solidFill>
              </a:rPr>
              <a:t> </a:t>
            </a:r>
            <a:r>
              <a:rPr lang="de-DE" sz="3200" dirty="0" err="1">
                <a:solidFill>
                  <a:srgbClr val="103755"/>
                </a:solidFill>
              </a:rPr>
              <a:t>Machine</a:t>
            </a:r>
            <a:r>
              <a:rPr lang="de-DE" sz="3200" dirty="0">
                <a:solidFill>
                  <a:srgbClr val="103755"/>
                </a:solidFill>
              </a:rPr>
              <a:t> Learning</a:t>
            </a:r>
          </a:p>
        </p:txBody>
      </p:sp>
    </p:spTree>
    <p:extLst>
      <p:ext uri="{BB962C8B-B14F-4D97-AF65-F5344CB8AC3E}">
        <p14:creationId xmlns:p14="http://schemas.microsoft.com/office/powerpoint/2010/main" val="28342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</vt:lpstr>
      <vt:lpstr>STRATEGIES TO CONNECT RDF GRAPHS FOR LINK PREDICTION USING DRUG-DISEASE KNOWLEDGE GRAPHS</vt:lpstr>
      <vt:lpstr>BACKGROUND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TO CONNECT RDF GRAPHS FOR LINK PREDICTION USING DRUG-DISEASE KNOWLEDGE GRAPHS</dc:title>
  <dc:creator>Sophie Hallstedt</dc:creator>
  <cp:lastModifiedBy>Sophie Hallstedt</cp:lastModifiedBy>
  <cp:revision>5</cp:revision>
  <dcterms:created xsi:type="dcterms:W3CDTF">2018-12-03T20:39:16Z</dcterms:created>
  <dcterms:modified xsi:type="dcterms:W3CDTF">2018-12-04T13:52:13Z</dcterms:modified>
</cp:coreProperties>
</file>