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71" r:id="rId2"/>
    <p:sldId id="272" r:id="rId3"/>
    <p:sldId id="273" r:id="rId4"/>
    <p:sldId id="268" r:id="rId5"/>
    <p:sldId id="266" r:id="rId6"/>
    <p:sldId id="269" r:id="rId7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BCE"/>
    <a:srgbClr val="04F0E4"/>
    <a:srgbClr val="01CCF0"/>
    <a:srgbClr val="FF0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/>
    <p:restoredTop sz="89969"/>
  </p:normalViewPr>
  <p:slideViewPr>
    <p:cSldViewPr snapToGrid="0" snapToObjects="1">
      <p:cViewPr varScale="1">
        <p:scale>
          <a:sx n="75" d="100"/>
          <a:sy n="75" d="100"/>
        </p:scale>
        <p:origin x="3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Data/180801%20SEC53%20Repe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MM2%20Paper/PMM2%20Paper%20Figu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MM2%20Paper/PMM2%20Paper%20Figu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MM2%20Paper/PMM2%20Paper%20Figur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Data/180801%20SEC53%20Repe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Data/180801%20SEC53%20Repe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Data/180801%20SEC53%20Repea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Data/180801%20SEC53%20Repea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Data/180801%20SEC53%20Repea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Data/180801%20SEC53%20Repea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rojects/PMM2/PMM2%20Paper/Revisions/181121%20PMM2%20assa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ao/Desktop/PMM2%20Paper/PMM2%20Paper%20Figu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'Haploid Stat'!$AO$4</c:f>
              <c:strCache>
                <c:ptCount val="1"/>
                <c:pt idx="0">
                  <c:v>sec53∆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'Haploid Stat'!$AP$14:$AS$14</c:f>
                <c:numCache>
                  <c:formatCode>General</c:formatCode>
                  <c:ptCount val="4"/>
                  <c:pt idx="0">
                    <c:v>1.3805192259919163E-2</c:v>
                  </c:pt>
                  <c:pt idx="1">
                    <c:v>1.0305392331741275E-2</c:v>
                  </c:pt>
                  <c:pt idx="2">
                    <c:v>7.1905029958503792E-3</c:v>
                  </c:pt>
                  <c:pt idx="3">
                    <c:v>1.18535976723431E-2</c:v>
                  </c:pt>
                </c:numCache>
              </c:numRef>
            </c:plus>
            <c:minus>
              <c:numRef>
                <c:f>'Haploid Stat'!$AP$14:$AS$14</c:f>
                <c:numCache>
                  <c:formatCode>General</c:formatCode>
                  <c:ptCount val="4"/>
                  <c:pt idx="0">
                    <c:v>1.3805192259919163E-2</c:v>
                  </c:pt>
                  <c:pt idx="1">
                    <c:v>1.0305392331741275E-2</c:v>
                  </c:pt>
                  <c:pt idx="2">
                    <c:v>7.1905029958503792E-3</c:v>
                  </c:pt>
                  <c:pt idx="3">
                    <c:v>1.18535976723431E-2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'Haploid Stat'!$AP$3:$AS$3</c:f>
              <c:strCache>
                <c:ptCount val="4"/>
                <c:pt idx="0">
                  <c:v>pREV1 (0.2X)</c:v>
                </c:pt>
                <c:pt idx="1">
                  <c:v>pSEC53 (1X)</c:v>
                </c:pt>
                <c:pt idx="2">
                  <c:v>pACT1 (2X)</c:v>
                </c:pt>
                <c:pt idx="3">
                  <c:v>pTEF1 (10X)</c:v>
                </c:pt>
              </c:strCache>
            </c:strRef>
          </c:cat>
          <c:val>
            <c:numRef>
              <c:f>'Haploid Stat'!$AP$4:$AS$4</c:f>
              <c:numCache>
                <c:formatCode>General</c:formatCode>
                <c:ptCount val="4"/>
                <c:pt idx="0">
                  <c:v>0.14499999999999999</c:v>
                </c:pt>
                <c:pt idx="1">
                  <c:v>0.10136666666666666</c:v>
                </c:pt>
                <c:pt idx="2">
                  <c:v>0.15790000000000001</c:v>
                </c:pt>
                <c:pt idx="3">
                  <c:v>0.14713333333333334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C4-0C40-B28E-224E89D76D3E}"/>
            </c:ext>
          </c:extLst>
        </c:ser>
        <c:ser>
          <c:idx val="1"/>
          <c:order val="1"/>
          <c:tx>
            <c:strRef>
              <c:f>'Haploid Stat'!$AO$5</c:f>
              <c:strCache>
                <c:ptCount val="1"/>
                <c:pt idx="0">
                  <c:v>WT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'Haploid Stat'!$AP$15:$AS$15</c:f>
                <c:numCache>
                  <c:formatCode>General</c:formatCode>
                  <c:ptCount val="4"/>
                  <c:pt idx="0">
                    <c:v>1.6773888438085357E-2</c:v>
                  </c:pt>
                  <c:pt idx="1">
                    <c:v>5.5681634714189925E-3</c:v>
                  </c:pt>
                  <c:pt idx="2">
                    <c:v>1.4880524184315546E-2</c:v>
                  </c:pt>
                  <c:pt idx="3">
                    <c:v>2.0297783130184869E-3</c:v>
                  </c:pt>
                </c:numCache>
              </c:numRef>
            </c:plus>
            <c:minus>
              <c:numRef>
                <c:f>'Haploid Stat'!$AP$15:$AS$15</c:f>
                <c:numCache>
                  <c:formatCode>General</c:formatCode>
                  <c:ptCount val="4"/>
                  <c:pt idx="0">
                    <c:v>1.6773888438085357E-2</c:v>
                  </c:pt>
                  <c:pt idx="1">
                    <c:v>5.5681634714189925E-3</c:v>
                  </c:pt>
                  <c:pt idx="2">
                    <c:v>1.4880524184315546E-2</c:v>
                  </c:pt>
                  <c:pt idx="3">
                    <c:v>2.0297783130184869E-3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'Haploid Stat'!$AP$3:$AS$3</c:f>
              <c:strCache>
                <c:ptCount val="4"/>
                <c:pt idx="0">
                  <c:v>pREV1 (0.2X)</c:v>
                </c:pt>
                <c:pt idx="1">
                  <c:v>pSEC53 (1X)</c:v>
                </c:pt>
                <c:pt idx="2">
                  <c:v>pACT1 (2X)</c:v>
                </c:pt>
                <c:pt idx="3">
                  <c:v>pTEF1 (10X)</c:v>
                </c:pt>
              </c:strCache>
            </c:strRef>
          </c:cat>
          <c:val>
            <c:numRef>
              <c:f>'Haploid Stat'!$AP$5:$AS$5</c:f>
              <c:numCache>
                <c:formatCode>General</c:formatCode>
                <c:ptCount val="4"/>
                <c:pt idx="0">
                  <c:v>0.93780000000000008</c:v>
                </c:pt>
                <c:pt idx="1">
                  <c:v>1.4298333333333335</c:v>
                </c:pt>
                <c:pt idx="2">
                  <c:v>1.4398</c:v>
                </c:pt>
                <c:pt idx="3">
                  <c:v>1.3844000000000001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C4-0C40-B28E-224E89D76D3E}"/>
            </c:ext>
          </c:extLst>
        </c:ser>
        <c:ser>
          <c:idx val="2"/>
          <c:order val="2"/>
          <c:tx>
            <c:strRef>
              <c:f>'Haploid Stat'!$AO$6</c:f>
              <c:strCache>
                <c:ptCount val="1"/>
                <c:pt idx="0">
                  <c:v>E100K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'Haploid Stat'!$AP$16:$AS$16</c:f>
                <c:numCache>
                  <c:formatCode>General</c:formatCode>
                  <c:ptCount val="4"/>
                  <c:pt idx="0">
                    <c:v>3.1632806458555686E-2</c:v>
                  </c:pt>
                  <c:pt idx="1">
                    <c:v>4.490854905001695E-3</c:v>
                  </c:pt>
                  <c:pt idx="2">
                    <c:v>1.819999999999997E-2</c:v>
                  </c:pt>
                  <c:pt idx="3">
                    <c:v>1.5857595446136633E-2</c:v>
                  </c:pt>
                </c:numCache>
              </c:numRef>
            </c:plus>
            <c:minus>
              <c:numRef>
                <c:f>'Haploid Stat'!$AP$16:$AS$16</c:f>
                <c:numCache>
                  <c:formatCode>General</c:formatCode>
                  <c:ptCount val="4"/>
                  <c:pt idx="0">
                    <c:v>3.1632806458555686E-2</c:v>
                  </c:pt>
                  <c:pt idx="1">
                    <c:v>4.490854905001695E-3</c:v>
                  </c:pt>
                  <c:pt idx="2">
                    <c:v>1.819999999999997E-2</c:v>
                  </c:pt>
                  <c:pt idx="3">
                    <c:v>1.5857595446136633E-2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'Haploid Stat'!$AP$3:$AS$3</c:f>
              <c:strCache>
                <c:ptCount val="4"/>
                <c:pt idx="0">
                  <c:v>pREV1 (0.2X)</c:v>
                </c:pt>
                <c:pt idx="1">
                  <c:v>pSEC53 (1X)</c:v>
                </c:pt>
                <c:pt idx="2">
                  <c:v>pACT1 (2X)</c:v>
                </c:pt>
                <c:pt idx="3">
                  <c:v>pTEF1 (10X)</c:v>
                </c:pt>
              </c:strCache>
            </c:strRef>
          </c:cat>
          <c:val>
            <c:numRef>
              <c:f>'Haploid Stat'!$AP$6:$AS$6</c:f>
              <c:numCache>
                <c:formatCode>General</c:formatCode>
                <c:ptCount val="4"/>
                <c:pt idx="0">
                  <c:v>0.17056666666666667</c:v>
                </c:pt>
                <c:pt idx="1">
                  <c:v>7.2833333333333319E-2</c:v>
                </c:pt>
                <c:pt idx="2">
                  <c:v>0.1464</c:v>
                </c:pt>
                <c:pt idx="3">
                  <c:v>0.94930000000000003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C4-0C40-B28E-224E89D76D3E}"/>
            </c:ext>
          </c:extLst>
        </c:ser>
        <c:ser>
          <c:idx val="3"/>
          <c:order val="3"/>
          <c:tx>
            <c:strRef>
              <c:f>'Haploid Stat'!$AO$7</c:f>
              <c:strCache>
                <c:ptCount val="1"/>
                <c:pt idx="0">
                  <c:v>F126L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'Haploid Stat'!$AP$17:$AS$17</c:f>
                <c:numCache>
                  <c:formatCode>General</c:formatCode>
                  <c:ptCount val="4"/>
                  <c:pt idx="0">
                    <c:v>6.1009106788340369E-3</c:v>
                  </c:pt>
                  <c:pt idx="1">
                    <c:v>3.2139401225149182E-2</c:v>
                  </c:pt>
                  <c:pt idx="2">
                    <c:v>1.2179080425056728E-2</c:v>
                  </c:pt>
                  <c:pt idx="3">
                    <c:v>4.1220275485628526E-3</c:v>
                  </c:pt>
                </c:numCache>
              </c:numRef>
            </c:plus>
            <c:minus>
              <c:numRef>
                <c:f>'Haploid Stat'!$AP$17:$AS$17</c:f>
                <c:numCache>
                  <c:formatCode>General</c:formatCode>
                  <c:ptCount val="4"/>
                  <c:pt idx="0">
                    <c:v>6.1009106788340369E-3</c:v>
                  </c:pt>
                  <c:pt idx="1">
                    <c:v>3.2139401225149182E-2</c:v>
                  </c:pt>
                  <c:pt idx="2">
                    <c:v>1.2179080425056728E-2</c:v>
                  </c:pt>
                  <c:pt idx="3">
                    <c:v>4.1220275485628526E-3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'Haploid Stat'!$AP$3:$AS$3</c:f>
              <c:strCache>
                <c:ptCount val="4"/>
                <c:pt idx="0">
                  <c:v>pREV1 (0.2X)</c:v>
                </c:pt>
                <c:pt idx="1">
                  <c:v>pSEC53 (1X)</c:v>
                </c:pt>
                <c:pt idx="2">
                  <c:v>pACT1 (2X)</c:v>
                </c:pt>
                <c:pt idx="3">
                  <c:v>pTEF1 (10X)</c:v>
                </c:pt>
              </c:strCache>
            </c:strRef>
          </c:cat>
          <c:val>
            <c:numRef>
              <c:f>'Haploid Stat'!$AP$7:$AS$7</c:f>
              <c:numCache>
                <c:formatCode>General</c:formatCode>
                <c:ptCount val="4"/>
                <c:pt idx="0">
                  <c:v>0.14743333333333333</c:v>
                </c:pt>
                <c:pt idx="1">
                  <c:v>0.39106666666666667</c:v>
                </c:pt>
                <c:pt idx="2">
                  <c:v>0.81459999999999999</c:v>
                </c:pt>
                <c:pt idx="3">
                  <c:v>1.4204666666666668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C4-0C40-B28E-224E89D76D3E}"/>
            </c:ext>
          </c:extLst>
        </c:ser>
        <c:ser>
          <c:idx val="4"/>
          <c:order val="4"/>
          <c:tx>
            <c:strRef>
              <c:f>'Haploid Stat'!$AO$8</c:f>
              <c:strCache>
                <c:ptCount val="1"/>
                <c:pt idx="0">
                  <c:v>E146K</c:v>
                </c:pt>
              </c:strCache>
            </c:strRef>
          </c:tx>
          <c:spPr>
            <a:solidFill>
              <a:srgbClr val="8E3BCE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'Haploid Stat'!$AP$18:$AS$18</c:f>
                <c:numCache>
                  <c:formatCode>General</c:formatCode>
                  <c:ptCount val="4"/>
                  <c:pt idx="0">
                    <c:v>2.9766666666666674E-2</c:v>
                  </c:pt>
                  <c:pt idx="1">
                    <c:v>1.2316159213723114E-2</c:v>
                  </c:pt>
                  <c:pt idx="2">
                    <c:v>1.1801459420107534E-2</c:v>
                  </c:pt>
                  <c:pt idx="3">
                    <c:v>9.6101219786454417E-3</c:v>
                  </c:pt>
                </c:numCache>
              </c:numRef>
            </c:plus>
            <c:minus>
              <c:numRef>
                <c:f>'Haploid Stat'!$AP$18:$AS$18</c:f>
                <c:numCache>
                  <c:formatCode>General</c:formatCode>
                  <c:ptCount val="4"/>
                  <c:pt idx="0">
                    <c:v>2.9766666666666674E-2</c:v>
                  </c:pt>
                  <c:pt idx="1">
                    <c:v>1.2316159213723114E-2</c:v>
                  </c:pt>
                  <c:pt idx="2">
                    <c:v>1.1801459420107534E-2</c:v>
                  </c:pt>
                  <c:pt idx="3">
                    <c:v>9.6101219786454417E-3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'Haploid Stat'!$AP$3:$AS$3</c:f>
              <c:strCache>
                <c:ptCount val="4"/>
                <c:pt idx="0">
                  <c:v>pREV1 (0.2X)</c:v>
                </c:pt>
                <c:pt idx="1">
                  <c:v>pSEC53 (1X)</c:v>
                </c:pt>
                <c:pt idx="2">
                  <c:v>pACT1 (2X)</c:v>
                </c:pt>
                <c:pt idx="3">
                  <c:v>pTEF1 (10X)</c:v>
                </c:pt>
              </c:strCache>
            </c:strRef>
          </c:cat>
          <c:val>
            <c:numRef>
              <c:f>'Haploid Stat'!$AP$8:$AS$8</c:f>
              <c:numCache>
                <c:formatCode>General</c:formatCode>
                <c:ptCount val="4"/>
                <c:pt idx="0">
                  <c:v>0.93263333333333343</c:v>
                </c:pt>
                <c:pt idx="1">
                  <c:v>1.4047333333333334</c:v>
                </c:pt>
                <c:pt idx="2">
                  <c:v>1.3715666666666666</c:v>
                </c:pt>
                <c:pt idx="3">
                  <c:v>1.3730666666666667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C4-0C40-B28E-224E89D76D3E}"/>
            </c:ext>
          </c:extLst>
        </c:ser>
        <c:ser>
          <c:idx val="5"/>
          <c:order val="5"/>
          <c:tx>
            <c:strRef>
              <c:f>'Haploid Stat'!$AO$9</c:f>
              <c:strCache>
                <c:ptCount val="1"/>
                <c:pt idx="0">
                  <c:v>R148H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'Haploid Stat'!$AP$19:$AS$19</c:f>
                <c:numCache>
                  <c:formatCode>General</c:formatCode>
                  <c:ptCount val="4"/>
                  <c:pt idx="0">
                    <c:v>4.4192759587968703E-3</c:v>
                  </c:pt>
                  <c:pt idx="1">
                    <c:v>1.0659007666966269E-2</c:v>
                  </c:pt>
                  <c:pt idx="2">
                    <c:v>1.2691773363526225E-2</c:v>
                  </c:pt>
                  <c:pt idx="3">
                    <c:v>2.3488602437021364E-2</c:v>
                  </c:pt>
                </c:numCache>
              </c:numRef>
            </c:plus>
            <c:minus>
              <c:numRef>
                <c:f>'Haploid Stat'!$AP$19:$AS$19</c:f>
                <c:numCache>
                  <c:formatCode>General</c:formatCode>
                  <c:ptCount val="4"/>
                  <c:pt idx="0">
                    <c:v>4.4192759587968703E-3</c:v>
                  </c:pt>
                  <c:pt idx="1">
                    <c:v>1.0659007666966269E-2</c:v>
                  </c:pt>
                  <c:pt idx="2">
                    <c:v>1.2691773363526225E-2</c:v>
                  </c:pt>
                  <c:pt idx="3">
                    <c:v>2.3488602437021364E-2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'Haploid Stat'!$AP$3:$AS$3</c:f>
              <c:strCache>
                <c:ptCount val="4"/>
                <c:pt idx="0">
                  <c:v>pREV1 (0.2X)</c:v>
                </c:pt>
                <c:pt idx="1">
                  <c:v>pSEC53 (1X)</c:v>
                </c:pt>
                <c:pt idx="2">
                  <c:v>pACT1 (2X)</c:v>
                </c:pt>
                <c:pt idx="3">
                  <c:v>pTEF1 (10X)</c:v>
                </c:pt>
              </c:strCache>
            </c:strRef>
          </c:cat>
          <c:val>
            <c:numRef>
              <c:f>'Haploid Stat'!$AP$9:$AS$9</c:f>
              <c:numCache>
                <c:formatCode>General</c:formatCode>
                <c:ptCount val="4"/>
                <c:pt idx="0">
                  <c:v>0.11819999999999999</c:v>
                </c:pt>
                <c:pt idx="1">
                  <c:v>0.10633333333333332</c:v>
                </c:pt>
                <c:pt idx="2">
                  <c:v>0.13866666666666663</c:v>
                </c:pt>
                <c:pt idx="3">
                  <c:v>0.15236666666666668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C4-0C40-B28E-224E89D76D3E}"/>
            </c:ext>
          </c:extLst>
        </c:ser>
        <c:ser>
          <c:idx val="6"/>
          <c:order val="6"/>
          <c:tx>
            <c:strRef>
              <c:f>'Haploid Stat'!$AO$10</c:f>
              <c:strCache>
                <c:ptCount val="1"/>
                <c:pt idx="0">
                  <c:v>V238M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'Haploid Stat'!$AP$20:$AS$20</c:f>
                <c:numCache>
                  <c:formatCode>General</c:formatCode>
                  <c:ptCount val="4"/>
                  <c:pt idx="0">
                    <c:v>1.053697194538257E-2</c:v>
                  </c:pt>
                  <c:pt idx="1">
                    <c:v>1.8519389238789121E-2</c:v>
                  </c:pt>
                  <c:pt idx="2">
                    <c:v>3.5105381037353493E-2</c:v>
                  </c:pt>
                  <c:pt idx="3">
                    <c:v>8.2254348078249113E-3</c:v>
                  </c:pt>
                </c:numCache>
              </c:numRef>
            </c:plus>
            <c:minus>
              <c:numRef>
                <c:f>'Haploid Stat'!$AP$20:$AS$20</c:f>
                <c:numCache>
                  <c:formatCode>General</c:formatCode>
                  <c:ptCount val="4"/>
                  <c:pt idx="0">
                    <c:v>1.053697194538257E-2</c:v>
                  </c:pt>
                  <c:pt idx="1">
                    <c:v>1.8519389238789121E-2</c:v>
                  </c:pt>
                  <c:pt idx="2">
                    <c:v>3.5105381037353493E-2</c:v>
                  </c:pt>
                  <c:pt idx="3">
                    <c:v>8.2254348078249113E-3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'Haploid Stat'!$AP$3:$AS$3</c:f>
              <c:strCache>
                <c:ptCount val="4"/>
                <c:pt idx="0">
                  <c:v>pREV1 (0.2X)</c:v>
                </c:pt>
                <c:pt idx="1">
                  <c:v>pSEC53 (1X)</c:v>
                </c:pt>
                <c:pt idx="2">
                  <c:v>pACT1 (2X)</c:v>
                </c:pt>
                <c:pt idx="3">
                  <c:v>pTEF1 (10X)</c:v>
                </c:pt>
              </c:strCache>
            </c:strRef>
          </c:cat>
          <c:val>
            <c:numRef>
              <c:f>'Haploid Stat'!$AP$10:$AS$10</c:f>
              <c:numCache>
                <c:formatCode>General</c:formatCode>
                <c:ptCount val="4"/>
                <c:pt idx="0">
                  <c:v>0.13976666666666665</c:v>
                </c:pt>
                <c:pt idx="1">
                  <c:v>0.47666666666666674</c:v>
                </c:pt>
                <c:pt idx="2">
                  <c:v>0.89016666666666666</c:v>
                </c:pt>
                <c:pt idx="3">
                  <c:v>1.4086333333333334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C4-0C40-B28E-224E89D76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3316495"/>
        <c:axId val="670264111"/>
      </c:barChart>
      <c:catAx>
        <c:axId val="563316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264111"/>
        <c:crosses val="autoZero"/>
        <c:auto val="1"/>
        <c:lblAlgn val="ctr"/>
        <c:lblOffset val="100"/>
        <c:noMultiLvlLbl val="0"/>
      </c:catAx>
      <c:valAx>
        <c:axId val="670264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Cell Density (OD</a:t>
                </a:r>
                <a:r>
                  <a:rPr lang="en-US" baseline="-25000"/>
                  <a:t>600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316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7A graphs'!$C$34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graphs'!$W$42:$W$47</c:f>
                <c:numCache>
                  <c:formatCode>General</c:formatCode>
                  <c:ptCount val="6"/>
                  <c:pt idx="0">
                    <c:v>3.1332173461200208E-2</c:v>
                  </c:pt>
                  <c:pt idx="1">
                    <c:v>9.48282064823819E-3</c:v>
                  </c:pt>
                  <c:pt idx="2">
                    <c:v>1.576539823454735E-2</c:v>
                  </c:pt>
                  <c:pt idx="3">
                    <c:v>1.4511833361391967E-2</c:v>
                  </c:pt>
                  <c:pt idx="4">
                    <c:v>4.0159526002679857E-2</c:v>
                  </c:pt>
                  <c:pt idx="5">
                    <c:v>2.1761640648383644E-2</c:v>
                  </c:pt>
                </c:numCache>
              </c:numRef>
            </c:plus>
            <c:minus>
              <c:numRef>
                <c:f>'Fig 7A graphs'!$W$42:$W$47</c:f>
                <c:numCache>
                  <c:formatCode>General</c:formatCode>
                  <c:ptCount val="6"/>
                  <c:pt idx="0">
                    <c:v>3.1332173461200208E-2</c:v>
                  </c:pt>
                  <c:pt idx="1">
                    <c:v>9.48282064823819E-3</c:v>
                  </c:pt>
                  <c:pt idx="2">
                    <c:v>1.576539823454735E-2</c:v>
                  </c:pt>
                  <c:pt idx="3">
                    <c:v>1.4511833361391967E-2</c:v>
                  </c:pt>
                  <c:pt idx="4">
                    <c:v>4.0159526002679857E-2</c:v>
                  </c:pt>
                  <c:pt idx="5">
                    <c:v>2.1761640648383644E-2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graphs'!$B$42:$B$47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graphs'!$C$42:$C$47</c:f>
              <c:numCache>
                <c:formatCode>General</c:formatCode>
                <c:ptCount val="6"/>
                <c:pt idx="0">
                  <c:v>0.71970624999999988</c:v>
                </c:pt>
                <c:pt idx="1">
                  <c:v>0.77763124999999989</c:v>
                </c:pt>
                <c:pt idx="2">
                  <c:v>0.70078124999999991</c:v>
                </c:pt>
                <c:pt idx="3">
                  <c:v>0.76155000000000006</c:v>
                </c:pt>
                <c:pt idx="4">
                  <c:v>0.88737500000000002</c:v>
                </c:pt>
                <c:pt idx="5">
                  <c:v>0.63577500000000009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8-7845-99B3-522B4C5FF479}"/>
            </c:ext>
          </c:extLst>
        </c:ser>
        <c:ser>
          <c:idx val="1"/>
          <c:order val="1"/>
          <c:tx>
            <c:strRef>
              <c:f>'Fig 7A graphs'!$D$34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graphs'!$X$42:$X$47</c:f>
                <c:numCache>
                  <c:formatCode>General</c:formatCode>
                  <c:ptCount val="6"/>
                  <c:pt idx="0">
                    <c:v>2.7061347675778225E-2</c:v>
                  </c:pt>
                  <c:pt idx="1">
                    <c:v>1.1999033370129579E-2</c:v>
                  </c:pt>
                  <c:pt idx="2">
                    <c:v>1.6885591171505326E-2</c:v>
                  </c:pt>
                  <c:pt idx="3">
                    <c:v>2.4108499479862665E-2</c:v>
                  </c:pt>
                  <c:pt idx="4">
                    <c:v>3.433052128229977E-2</c:v>
                  </c:pt>
                  <c:pt idx="5">
                    <c:v>1.4317939668015834E-2</c:v>
                  </c:pt>
                </c:numCache>
              </c:numRef>
            </c:plus>
            <c:minus>
              <c:numRef>
                <c:f>'Fig 7A graphs'!$X$42:$X$47</c:f>
                <c:numCache>
                  <c:formatCode>General</c:formatCode>
                  <c:ptCount val="6"/>
                  <c:pt idx="0">
                    <c:v>2.7061347675778225E-2</c:v>
                  </c:pt>
                  <c:pt idx="1">
                    <c:v>1.1999033370129579E-2</c:v>
                  </c:pt>
                  <c:pt idx="2">
                    <c:v>1.6885591171505326E-2</c:v>
                  </c:pt>
                  <c:pt idx="3">
                    <c:v>2.4108499479862665E-2</c:v>
                  </c:pt>
                  <c:pt idx="4">
                    <c:v>3.433052128229977E-2</c:v>
                  </c:pt>
                  <c:pt idx="5">
                    <c:v>1.4317939668015834E-2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graphs'!$B$42:$B$47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graphs'!$D$42:$D$47</c:f>
              <c:numCache>
                <c:formatCode>General</c:formatCode>
                <c:ptCount val="6"/>
                <c:pt idx="0">
                  <c:v>0.76199375000000003</c:v>
                </c:pt>
                <c:pt idx="1">
                  <c:v>0.80789374999999986</c:v>
                </c:pt>
                <c:pt idx="2">
                  <c:v>0.67477500000000001</c:v>
                </c:pt>
                <c:pt idx="3">
                  <c:v>0.74605624999999998</c:v>
                </c:pt>
                <c:pt idx="4">
                  <c:v>0.90769374999999997</c:v>
                </c:pt>
                <c:pt idx="5">
                  <c:v>0.66861249999999983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08-7845-99B3-522B4C5FF479}"/>
            </c:ext>
          </c:extLst>
        </c:ser>
        <c:ser>
          <c:idx val="2"/>
          <c:order val="2"/>
          <c:tx>
            <c:strRef>
              <c:f>'Fig 7A graphs'!$E$34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graphs'!$Y$42:$Y$47</c:f>
                <c:numCache>
                  <c:formatCode>General</c:formatCode>
                  <c:ptCount val="6"/>
                  <c:pt idx="0">
                    <c:v>1.6623493248524451E-2</c:v>
                  </c:pt>
                  <c:pt idx="1">
                    <c:v>7.6097518321120439E-2</c:v>
                  </c:pt>
                  <c:pt idx="2">
                    <c:v>1.4849523346740902E-2</c:v>
                  </c:pt>
                  <c:pt idx="3">
                    <c:v>2.4369081689879089E-2</c:v>
                  </c:pt>
                  <c:pt idx="4">
                    <c:v>3.6415085329482101E-2</c:v>
                  </c:pt>
                  <c:pt idx="5">
                    <c:v>1.1280176489725685E-2</c:v>
                  </c:pt>
                </c:numCache>
              </c:numRef>
            </c:plus>
            <c:minus>
              <c:numRef>
                <c:f>'Fig 7A graphs'!$Y$42:$Y$47</c:f>
                <c:numCache>
                  <c:formatCode>General</c:formatCode>
                  <c:ptCount val="6"/>
                  <c:pt idx="0">
                    <c:v>1.6623493248524451E-2</c:v>
                  </c:pt>
                  <c:pt idx="1">
                    <c:v>7.6097518321120439E-2</c:v>
                  </c:pt>
                  <c:pt idx="2">
                    <c:v>1.4849523346740902E-2</c:v>
                  </c:pt>
                  <c:pt idx="3">
                    <c:v>2.4369081689879089E-2</c:v>
                  </c:pt>
                  <c:pt idx="4">
                    <c:v>3.6415085329482101E-2</c:v>
                  </c:pt>
                  <c:pt idx="5">
                    <c:v>1.1280176489725685E-2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graphs'!$B$42:$B$47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graphs'!$E$42:$E$47</c:f>
              <c:numCache>
                <c:formatCode>General</c:formatCode>
                <c:ptCount val="6"/>
                <c:pt idx="0">
                  <c:v>0.72828124999999977</c:v>
                </c:pt>
                <c:pt idx="1">
                  <c:v>0.82735624999999979</c:v>
                </c:pt>
                <c:pt idx="2">
                  <c:v>0.73883749999999992</c:v>
                </c:pt>
                <c:pt idx="3">
                  <c:v>0.83492500000000003</c:v>
                </c:pt>
                <c:pt idx="4">
                  <c:v>0.95811250000000014</c:v>
                </c:pt>
                <c:pt idx="5">
                  <c:v>0.6801687500000001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08-7845-99B3-522B4C5FF479}"/>
            </c:ext>
          </c:extLst>
        </c:ser>
        <c:ser>
          <c:idx val="3"/>
          <c:order val="3"/>
          <c:tx>
            <c:strRef>
              <c:f>'Fig 7A graphs'!$F$34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graphs'!$Z$42:$Z$47</c:f>
                <c:numCache>
                  <c:formatCode>General</c:formatCode>
                  <c:ptCount val="6"/>
                  <c:pt idx="0">
                    <c:v>2.160910782598148E-2</c:v>
                  </c:pt>
                  <c:pt idx="1">
                    <c:v>1.7515979971770294E-2</c:v>
                  </c:pt>
                  <c:pt idx="2">
                    <c:v>1.7863059953357224E-2</c:v>
                  </c:pt>
                  <c:pt idx="3">
                    <c:v>1.7683646011736946E-2</c:v>
                  </c:pt>
                  <c:pt idx="4">
                    <c:v>4.2632031623837018E-2</c:v>
                  </c:pt>
                  <c:pt idx="5">
                    <c:v>4.7955741419547802E-2</c:v>
                  </c:pt>
                </c:numCache>
              </c:numRef>
            </c:plus>
            <c:minus>
              <c:numRef>
                <c:f>'Fig 7A graphs'!$Z$42:$Z$47</c:f>
                <c:numCache>
                  <c:formatCode>General</c:formatCode>
                  <c:ptCount val="6"/>
                  <c:pt idx="0">
                    <c:v>2.160910782598148E-2</c:v>
                  </c:pt>
                  <c:pt idx="1">
                    <c:v>1.7515979971770294E-2</c:v>
                  </c:pt>
                  <c:pt idx="2">
                    <c:v>1.7863059953357224E-2</c:v>
                  </c:pt>
                  <c:pt idx="3">
                    <c:v>1.7683646011736946E-2</c:v>
                  </c:pt>
                  <c:pt idx="4">
                    <c:v>4.2632031623837018E-2</c:v>
                  </c:pt>
                  <c:pt idx="5">
                    <c:v>4.7955741419547802E-2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graphs'!$B$42:$B$47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graphs'!$F$42:$F$47</c:f>
              <c:numCache>
                <c:formatCode>General</c:formatCode>
                <c:ptCount val="6"/>
                <c:pt idx="0">
                  <c:v>0.73783749999999992</c:v>
                </c:pt>
                <c:pt idx="1">
                  <c:v>0.83748750000000005</c:v>
                </c:pt>
                <c:pt idx="2">
                  <c:v>0.73835624999999994</c:v>
                </c:pt>
                <c:pt idx="3">
                  <c:v>0.82905000000000006</c:v>
                </c:pt>
                <c:pt idx="4">
                  <c:v>0.98424375000000019</c:v>
                </c:pt>
                <c:pt idx="5">
                  <c:v>0.72914375000000009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08-7845-99B3-522B4C5FF479}"/>
            </c:ext>
          </c:extLst>
        </c:ser>
        <c:ser>
          <c:idx val="4"/>
          <c:order val="4"/>
          <c:tx>
            <c:strRef>
              <c:f>'Fig 7A graphs'!$G$34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graphs'!$AA$42:$AA$47</c:f>
                <c:numCache>
                  <c:formatCode>General</c:formatCode>
                  <c:ptCount val="6"/>
                  <c:pt idx="0">
                    <c:v>1.496663977557808E-2</c:v>
                  </c:pt>
                  <c:pt idx="1">
                    <c:v>9.8251193715335576E-3</c:v>
                  </c:pt>
                  <c:pt idx="2">
                    <c:v>1.1094931680558551E-2</c:v>
                  </c:pt>
                  <c:pt idx="3">
                    <c:v>1.3473197607584957E-2</c:v>
                  </c:pt>
                  <c:pt idx="4">
                    <c:v>4.0892880211673165E-2</c:v>
                  </c:pt>
                  <c:pt idx="5">
                    <c:v>2.3703488017001072E-2</c:v>
                  </c:pt>
                </c:numCache>
              </c:numRef>
            </c:plus>
            <c:minus>
              <c:numRef>
                <c:f>'Fig 7A graphs'!$AA$42:$AA$47</c:f>
                <c:numCache>
                  <c:formatCode>General</c:formatCode>
                  <c:ptCount val="6"/>
                  <c:pt idx="0">
                    <c:v>1.496663977557808E-2</c:v>
                  </c:pt>
                  <c:pt idx="1">
                    <c:v>9.8251193715335576E-3</c:v>
                  </c:pt>
                  <c:pt idx="2">
                    <c:v>1.1094931680558551E-2</c:v>
                  </c:pt>
                  <c:pt idx="3">
                    <c:v>1.3473197607584957E-2</c:v>
                  </c:pt>
                  <c:pt idx="4">
                    <c:v>4.0892880211673165E-2</c:v>
                  </c:pt>
                  <c:pt idx="5">
                    <c:v>2.3703488017001072E-2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graphs'!$B$42:$B$47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graphs'!$G$42:$G$47</c:f>
              <c:numCache>
                <c:formatCode>General</c:formatCode>
                <c:ptCount val="6"/>
                <c:pt idx="0">
                  <c:v>0.73488124999999993</c:v>
                </c:pt>
                <c:pt idx="1">
                  <c:v>0.82260624999999998</c:v>
                </c:pt>
                <c:pt idx="2">
                  <c:v>0.77520624999999999</c:v>
                </c:pt>
                <c:pt idx="3">
                  <c:v>0.89682499999999998</c:v>
                </c:pt>
                <c:pt idx="4">
                  <c:v>1.0026999999999999</c:v>
                </c:pt>
                <c:pt idx="5">
                  <c:v>0.79075625000000005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08-7845-99B3-522B4C5FF479}"/>
            </c:ext>
          </c:extLst>
        </c:ser>
        <c:ser>
          <c:idx val="5"/>
          <c:order val="5"/>
          <c:tx>
            <c:strRef>
              <c:f>'Fig 7A graphs'!$H$34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graphs'!$AB$42:$AB$47</c:f>
                <c:numCache>
                  <c:formatCode>General</c:formatCode>
                  <c:ptCount val="6"/>
                  <c:pt idx="0">
                    <c:v>2.1474443580361706E-2</c:v>
                  </c:pt>
                  <c:pt idx="1">
                    <c:v>1.4509790626799133E-2</c:v>
                  </c:pt>
                  <c:pt idx="2">
                    <c:v>1.9643616903972438E-2</c:v>
                  </c:pt>
                  <c:pt idx="3">
                    <c:v>1.5627349790980259E-2</c:v>
                  </c:pt>
                  <c:pt idx="4">
                    <c:v>4.0841358362992887E-2</c:v>
                  </c:pt>
                  <c:pt idx="5">
                    <c:v>2.2633974804513225E-2</c:v>
                  </c:pt>
                </c:numCache>
              </c:numRef>
            </c:plus>
            <c:minus>
              <c:numRef>
                <c:f>'Fig 7A graphs'!$AB$42:$AB$47</c:f>
                <c:numCache>
                  <c:formatCode>General</c:formatCode>
                  <c:ptCount val="6"/>
                  <c:pt idx="0">
                    <c:v>2.1474443580361706E-2</c:v>
                  </c:pt>
                  <c:pt idx="1">
                    <c:v>1.4509790626799133E-2</c:v>
                  </c:pt>
                  <c:pt idx="2">
                    <c:v>1.9643616903972438E-2</c:v>
                  </c:pt>
                  <c:pt idx="3">
                    <c:v>1.5627349790980259E-2</c:v>
                  </c:pt>
                  <c:pt idx="4">
                    <c:v>4.0841358362992887E-2</c:v>
                  </c:pt>
                  <c:pt idx="5">
                    <c:v>2.2633974804513225E-2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graphs'!$B$42:$B$47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graphs'!$H$42:$H$47</c:f>
              <c:numCache>
                <c:formatCode>General</c:formatCode>
                <c:ptCount val="6"/>
                <c:pt idx="0">
                  <c:v>0.78461874999999992</c:v>
                </c:pt>
                <c:pt idx="1">
                  <c:v>0.88678125000000019</c:v>
                </c:pt>
                <c:pt idx="2">
                  <c:v>0.7618625</c:v>
                </c:pt>
                <c:pt idx="3">
                  <c:v>0.93111874999999988</c:v>
                </c:pt>
                <c:pt idx="4">
                  <c:v>1.05419375</c:v>
                </c:pt>
                <c:pt idx="5">
                  <c:v>0.95061875000000007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08-7845-99B3-522B4C5FF479}"/>
            </c:ext>
          </c:extLst>
        </c:ser>
        <c:ser>
          <c:idx val="6"/>
          <c:order val="6"/>
          <c:tx>
            <c:strRef>
              <c:f>'Fig 7A graphs'!$I$34</c:f>
              <c:strCache>
                <c:ptCount val="1"/>
                <c:pt idx="0">
                  <c:v>100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graphs'!$AC$42:$AC$47</c:f>
                <c:numCache>
                  <c:formatCode>General</c:formatCode>
                  <c:ptCount val="6"/>
                  <c:pt idx="0">
                    <c:v>1.5209315325836517E-2</c:v>
                  </c:pt>
                  <c:pt idx="1">
                    <c:v>2.2474795983260305E-2</c:v>
                  </c:pt>
                  <c:pt idx="2">
                    <c:v>8.6221179125933901E-3</c:v>
                  </c:pt>
                  <c:pt idx="3">
                    <c:v>1.8270288827724065E-2</c:v>
                  </c:pt>
                  <c:pt idx="4">
                    <c:v>3.8232303156595114E-2</c:v>
                  </c:pt>
                  <c:pt idx="5">
                    <c:v>1.6013458220408273E-2</c:v>
                  </c:pt>
                </c:numCache>
              </c:numRef>
            </c:plus>
            <c:minus>
              <c:numRef>
                <c:f>'Fig 7A graphs'!$AC$42:$AC$47</c:f>
                <c:numCache>
                  <c:formatCode>General</c:formatCode>
                  <c:ptCount val="6"/>
                  <c:pt idx="0">
                    <c:v>1.5209315325836517E-2</c:v>
                  </c:pt>
                  <c:pt idx="1">
                    <c:v>2.2474795983260305E-2</c:v>
                  </c:pt>
                  <c:pt idx="2">
                    <c:v>8.6221179125933901E-3</c:v>
                  </c:pt>
                  <c:pt idx="3">
                    <c:v>1.8270288827724065E-2</c:v>
                  </c:pt>
                  <c:pt idx="4">
                    <c:v>3.8232303156595114E-2</c:v>
                  </c:pt>
                  <c:pt idx="5">
                    <c:v>1.6013458220408273E-2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graphs'!$B$42:$B$47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graphs'!$I$42:$I$47</c:f>
              <c:numCache>
                <c:formatCode>General</c:formatCode>
                <c:ptCount val="6"/>
                <c:pt idx="0">
                  <c:v>0.76494375000000003</c:v>
                </c:pt>
                <c:pt idx="1">
                  <c:v>0.87829374999999987</c:v>
                </c:pt>
                <c:pt idx="2">
                  <c:v>0.73839999999999995</c:v>
                </c:pt>
                <c:pt idx="3">
                  <c:v>0.95268125000000003</c:v>
                </c:pt>
                <c:pt idx="4">
                  <c:v>1.0171125000000001</c:v>
                </c:pt>
                <c:pt idx="5">
                  <c:v>1.0024312500000001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08-7845-99B3-522B4C5FF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0770992"/>
        <c:axId val="1278332448"/>
      </c:barChart>
      <c:catAx>
        <c:axId val="1240770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78332448"/>
        <c:crosses val="autoZero"/>
        <c:auto val="1"/>
        <c:lblAlgn val="ctr"/>
        <c:lblOffset val="100"/>
        <c:noMultiLvlLbl val="0"/>
      </c:catAx>
      <c:valAx>
        <c:axId val="1278332448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0770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7A graphs'!$C$34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graphs'!$W$49:$W$54</c:f>
                <c:numCache>
                  <c:formatCode>General</c:formatCode>
                  <c:ptCount val="6"/>
                  <c:pt idx="0">
                    <c:v>1.4722143487602994E-2</c:v>
                  </c:pt>
                  <c:pt idx="1">
                    <c:v>4.7278343230869907E-2</c:v>
                  </c:pt>
                  <c:pt idx="2">
                    <c:v>2.6100553371460715E-2</c:v>
                  </c:pt>
                  <c:pt idx="3">
                    <c:v>2.5196102955708597E-2</c:v>
                  </c:pt>
                  <c:pt idx="4">
                    <c:v>2.8747947828695282E-2</c:v>
                  </c:pt>
                  <c:pt idx="5">
                    <c:v>1.2962269717723681E-2</c:v>
                  </c:pt>
                </c:numCache>
              </c:numRef>
            </c:plus>
            <c:minus>
              <c:numRef>
                <c:f>'Fig 7A graphs'!$W$49:$W$54</c:f>
                <c:numCache>
                  <c:formatCode>General</c:formatCode>
                  <c:ptCount val="6"/>
                  <c:pt idx="0">
                    <c:v>1.4722143487602994E-2</c:v>
                  </c:pt>
                  <c:pt idx="1">
                    <c:v>4.7278343230869907E-2</c:v>
                  </c:pt>
                  <c:pt idx="2">
                    <c:v>2.6100553371460715E-2</c:v>
                  </c:pt>
                  <c:pt idx="3">
                    <c:v>2.5196102955708597E-2</c:v>
                  </c:pt>
                  <c:pt idx="4">
                    <c:v>2.8747947828695282E-2</c:v>
                  </c:pt>
                  <c:pt idx="5">
                    <c:v>1.2962269717723681E-2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graphs'!$B$49:$B$54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graphs'!$C$49:$C$54</c:f>
              <c:numCache>
                <c:formatCode>General</c:formatCode>
                <c:ptCount val="6"/>
                <c:pt idx="0">
                  <c:v>0.68950624999999999</c:v>
                </c:pt>
                <c:pt idx="1">
                  <c:v>0.70250625</c:v>
                </c:pt>
                <c:pt idx="2">
                  <c:v>0.66968749999999999</c:v>
                </c:pt>
                <c:pt idx="3">
                  <c:v>0.62941250000000004</c:v>
                </c:pt>
                <c:pt idx="4">
                  <c:v>0.85766874999999998</c:v>
                </c:pt>
                <c:pt idx="5">
                  <c:v>0.63612499999999994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0-B04A-BC6D-4DDB03A70FBD}"/>
            </c:ext>
          </c:extLst>
        </c:ser>
        <c:ser>
          <c:idx val="1"/>
          <c:order val="1"/>
          <c:tx>
            <c:strRef>
              <c:f>'Fig 7A graphs'!$D$34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graphs'!$X$49:$X$54</c:f>
                <c:numCache>
                  <c:formatCode>General</c:formatCode>
                  <c:ptCount val="6"/>
                  <c:pt idx="0">
                    <c:v>2.1803885198558651E-2</c:v>
                  </c:pt>
                  <c:pt idx="1">
                    <c:v>4.9419091076430499E-2</c:v>
                  </c:pt>
                  <c:pt idx="2">
                    <c:v>1.3928148775023158E-2</c:v>
                  </c:pt>
                  <c:pt idx="3">
                    <c:v>1.1926433927683229E-2</c:v>
                  </c:pt>
                  <c:pt idx="4">
                    <c:v>2.171563628116932E-2</c:v>
                  </c:pt>
                  <c:pt idx="5">
                    <c:v>1.2655067121614625E-2</c:v>
                  </c:pt>
                </c:numCache>
              </c:numRef>
            </c:plus>
            <c:minus>
              <c:numRef>
                <c:f>'Fig 7A graphs'!$X$49:$X$54</c:f>
                <c:numCache>
                  <c:formatCode>General</c:formatCode>
                  <c:ptCount val="6"/>
                  <c:pt idx="0">
                    <c:v>2.1803885198558651E-2</c:v>
                  </c:pt>
                  <c:pt idx="1">
                    <c:v>4.9419091076430499E-2</c:v>
                  </c:pt>
                  <c:pt idx="2">
                    <c:v>1.3928148775023158E-2</c:v>
                  </c:pt>
                  <c:pt idx="3">
                    <c:v>1.1926433927683229E-2</c:v>
                  </c:pt>
                  <c:pt idx="4">
                    <c:v>2.171563628116932E-2</c:v>
                  </c:pt>
                  <c:pt idx="5">
                    <c:v>1.2655067121614625E-2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graphs'!$B$49:$B$54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graphs'!$D$49:$D$54</c:f>
              <c:numCache>
                <c:formatCode>General</c:formatCode>
                <c:ptCount val="6"/>
                <c:pt idx="0">
                  <c:v>0.73062499999999997</c:v>
                </c:pt>
                <c:pt idx="1">
                  <c:v>0.7840125</c:v>
                </c:pt>
                <c:pt idx="2">
                  <c:v>0.72008125000000001</c:v>
                </c:pt>
                <c:pt idx="3">
                  <c:v>0.78264999999999996</c:v>
                </c:pt>
                <c:pt idx="4">
                  <c:v>0.94168750000000001</c:v>
                </c:pt>
                <c:pt idx="5">
                  <c:v>0.7383812500000001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50-B04A-BC6D-4DDB03A70FBD}"/>
            </c:ext>
          </c:extLst>
        </c:ser>
        <c:ser>
          <c:idx val="2"/>
          <c:order val="2"/>
          <c:tx>
            <c:strRef>
              <c:f>'Fig 7A graphs'!$E$34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graphs'!$Y$49:$Y$54</c:f>
                <c:numCache>
                  <c:formatCode>General</c:formatCode>
                  <c:ptCount val="6"/>
                  <c:pt idx="0">
                    <c:v>1.5487286734039813E-2</c:v>
                  </c:pt>
                  <c:pt idx="1">
                    <c:v>5.0111046770586504E-2</c:v>
                  </c:pt>
                  <c:pt idx="2">
                    <c:v>1.4378136287381807E-2</c:v>
                  </c:pt>
                  <c:pt idx="3">
                    <c:v>1.4631812874860525E-2</c:v>
                  </c:pt>
                  <c:pt idx="4">
                    <c:v>3.0667342910094569E-2</c:v>
                  </c:pt>
                  <c:pt idx="5">
                    <c:v>1.5534889563196971E-2</c:v>
                  </c:pt>
                </c:numCache>
              </c:numRef>
            </c:plus>
            <c:minus>
              <c:numRef>
                <c:f>'Fig 7A graphs'!$Y$49:$Y$54</c:f>
                <c:numCache>
                  <c:formatCode>General</c:formatCode>
                  <c:ptCount val="6"/>
                  <c:pt idx="0">
                    <c:v>1.5487286734039813E-2</c:v>
                  </c:pt>
                  <c:pt idx="1">
                    <c:v>5.0111046770586504E-2</c:v>
                  </c:pt>
                  <c:pt idx="2">
                    <c:v>1.4378136287381807E-2</c:v>
                  </c:pt>
                  <c:pt idx="3">
                    <c:v>1.4631812874860525E-2</c:v>
                  </c:pt>
                  <c:pt idx="4">
                    <c:v>3.0667342910094569E-2</c:v>
                  </c:pt>
                  <c:pt idx="5">
                    <c:v>1.5534889563196971E-2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graphs'!$B$49:$B$54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graphs'!$E$49:$E$54</c:f>
              <c:numCache>
                <c:formatCode>General</c:formatCode>
                <c:ptCount val="6"/>
                <c:pt idx="0">
                  <c:v>0.72247500000000009</c:v>
                </c:pt>
                <c:pt idx="1">
                  <c:v>0.82899999999999996</c:v>
                </c:pt>
                <c:pt idx="2">
                  <c:v>0.79258125000000001</c:v>
                </c:pt>
                <c:pt idx="3">
                  <c:v>0.90353125000000001</c:v>
                </c:pt>
                <c:pt idx="4">
                  <c:v>0.98026874999999991</c:v>
                </c:pt>
                <c:pt idx="5">
                  <c:v>0.83396250000000005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50-B04A-BC6D-4DDB03A70FBD}"/>
            </c:ext>
          </c:extLst>
        </c:ser>
        <c:ser>
          <c:idx val="3"/>
          <c:order val="3"/>
          <c:tx>
            <c:strRef>
              <c:f>'Fig 7A graphs'!$F$34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graphs'!$Z$49:$Z$54</c:f>
                <c:numCache>
                  <c:formatCode>General</c:formatCode>
                  <c:ptCount val="6"/>
                  <c:pt idx="0">
                    <c:v>2.2818837110125882E-2</c:v>
                  </c:pt>
                  <c:pt idx="1">
                    <c:v>5.7086147649362311E-2</c:v>
                  </c:pt>
                  <c:pt idx="2">
                    <c:v>1.7961739485138368E-2</c:v>
                  </c:pt>
                  <c:pt idx="3">
                    <c:v>1.4108552945221568E-2</c:v>
                  </c:pt>
                  <c:pt idx="4">
                    <c:v>3.0179546846180932E-2</c:v>
                  </c:pt>
                  <c:pt idx="5">
                    <c:v>1.949355298848035E-2</c:v>
                  </c:pt>
                </c:numCache>
              </c:numRef>
            </c:plus>
            <c:minus>
              <c:numRef>
                <c:f>'Fig 7A graphs'!$Z$49:$Z$54</c:f>
                <c:numCache>
                  <c:formatCode>General</c:formatCode>
                  <c:ptCount val="6"/>
                  <c:pt idx="0">
                    <c:v>2.2818837110125882E-2</c:v>
                  </c:pt>
                  <c:pt idx="1">
                    <c:v>5.7086147649362311E-2</c:v>
                  </c:pt>
                  <c:pt idx="2">
                    <c:v>1.7961739485138368E-2</c:v>
                  </c:pt>
                  <c:pt idx="3">
                    <c:v>1.4108552945221568E-2</c:v>
                  </c:pt>
                  <c:pt idx="4">
                    <c:v>3.0179546846180932E-2</c:v>
                  </c:pt>
                  <c:pt idx="5">
                    <c:v>1.949355298848035E-2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graphs'!$B$49:$B$54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graphs'!$F$49:$F$54</c:f>
              <c:numCache>
                <c:formatCode>General</c:formatCode>
                <c:ptCount val="6"/>
                <c:pt idx="0">
                  <c:v>0.75167500000000009</c:v>
                </c:pt>
                <c:pt idx="1">
                  <c:v>0.86800625000000009</c:v>
                </c:pt>
                <c:pt idx="2">
                  <c:v>0.78751250000000006</c:v>
                </c:pt>
                <c:pt idx="3">
                  <c:v>0.92048125000000003</c:v>
                </c:pt>
                <c:pt idx="4">
                  <c:v>1.01181875</c:v>
                </c:pt>
                <c:pt idx="5">
                  <c:v>0.89806249999999999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50-B04A-BC6D-4DDB03A70FBD}"/>
            </c:ext>
          </c:extLst>
        </c:ser>
        <c:ser>
          <c:idx val="4"/>
          <c:order val="4"/>
          <c:tx>
            <c:strRef>
              <c:f>'Fig 7A graphs'!$G$34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graphs'!$AA$49:$AA$54</c:f>
                <c:numCache>
                  <c:formatCode>General</c:formatCode>
                  <c:ptCount val="6"/>
                  <c:pt idx="0">
                    <c:v>1.4825259137747435E-2</c:v>
                  </c:pt>
                  <c:pt idx="1">
                    <c:v>4.8763482513470818E-2</c:v>
                  </c:pt>
                  <c:pt idx="2">
                    <c:v>2.0943922535055524E-2</c:v>
                  </c:pt>
                  <c:pt idx="3">
                    <c:v>1.8616656327299055E-2</c:v>
                  </c:pt>
                  <c:pt idx="4">
                    <c:v>2.4291176473742692E-2</c:v>
                  </c:pt>
                  <c:pt idx="5">
                    <c:v>8.4759562340314773E-2</c:v>
                  </c:pt>
                </c:numCache>
              </c:numRef>
            </c:plus>
            <c:minus>
              <c:numRef>
                <c:f>'Fig 7A graphs'!$AA$49:$AA$54</c:f>
                <c:numCache>
                  <c:formatCode>General</c:formatCode>
                  <c:ptCount val="6"/>
                  <c:pt idx="0">
                    <c:v>1.4825259137747435E-2</c:v>
                  </c:pt>
                  <c:pt idx="1">
                    <c:v>4.8763482513470818E-2</c:v>
                  </c:pt>
                  <c:pt idx="2">
                    <c:v>2.0943922535055524E-2</c:v>
                  </c:pt>
                  <c:pt idx="3">
                    <c:v>1.8616656327299055E-2</c:v>
                  </c:pt>
                  <c:pt idx="4">
                    <c:v>2.4291176473742692E-2</c:v>
                  </c:pt>
                  <c:pt idx="5">
                    <c:v>8.4759562340314773E-2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graphs'!$B$49:$B$54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graphs'!$G$49:$G$54</c:f>
              <c:numCache>
                <c:formatCode>General</c:formatCode>
                <c:ptCount val="6"/>
                <c:pt idx="0">
                  <c:v>0.74794374999999991</c:v>
                </c:pt>
                <c:pt idx="1">
                  <c:v>0.86141249999999991</c:v>
                </c:pt>
                <c:pt idx="2">
                  <c:v>0.8273187500000001</c:v>
                </c:pt>
                <c:pt idx="3">
                  <c:v>0.95506875000000013</c:v>
                </c:pt>
                <c:pt idx="4">
                  <c:v>1.00945</c:v>
                </c:pt>
                <c:pt idx="5">
                  <c:v>0.87886874999999998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50-B04A-BC6D-4DDB03A70FBD}"/>
            </c:ext>
          </c:extLst>
        </c:ser>
        <c:ser>
          <c:idx val="5"/>
          <c:order val="5"/>
          <c:tx>
            <c:strRef>
              <c:f>'Fig 7A graphs'!$H$34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graphs'!$AB$49:$AB$54</c:f>
                <c:numCache>
                  <c:formatCode>General</c:formatCode>
                  <c:ptCount val="6"/>
                  <c:pt idx="0">
                    <c:v>2.9496685978511846E-2</c:v>
                  </c:pt>
                  <c:pt idx="1">
                    <c:v>4.6830808490068217E-2</c:v>
                  </c:pt>
                  <c:pt idx="2">
                    <c:v>1.528442348189858E-2</c:v>
                  </c:pt>
                  <c:pt idx="3">
                    <c:v>8.2237830772289175E-2</c:v>
                  </c:pt>
                  <c:pt idx="4">
                    <c:v>7.43263030272511E-2</c:v>
                  </c:pt>
                  <c:pt idx="5">
                    <c:v>0.10879479790712673</c:v>
                  </c:pt>
                </c:numCache>
              </c:numRef>
            </c:plus>
            <c:minus>
              <c:numRef>
                <c:f>'Fig 7A graphs'!$AB$49:$AB$54</c:f>
                <c:numCache>
                  <c:formatCode>General</c:formatCode>
                  <c:ptCount val="6"/>
                  <c:pt idx="0">
                    <c:v>2.9496685978511846E-2</c:v>
                  </c:pt>
                  <c:pt idx="1">
                    <c:v>4.6830808490068217E-2</c:v>
                  </c:pt>
                  <c:pt idx="2">
                    <c:v>1.528442348189858E-2</c:v>
                  </c:pt>
                  <c:pt idx="3">
                    <c:v>8.2237830772289175E-2</c:v>
                  </c:pt>
                  <c:pt idx="4">
                    <c:v>7.43263030272511E-2</c:v>
                  </c:pt>
                  <c:pt idx="5">
                    <c:v>0.10879479790712673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graphs'!$B$49:$B$54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graphs'!$H$49:$H$54</c:f>
              <c:numCache>
                <c:formatCode>General</c:formatCode>
                <c:ptCount val="6"/>
                <c:pt idx="0">
                  <c:v>0.76322499999999993</c:v>
                </c:pt>
                <c:pt idx="1">
                  <c:v>0.88959375000000007</c:v>
                </c:pt>
                <c:pt idx="2">
                  <c:v>0.82480624999999996</c:v>
                </c:pt>
                <c:pt idx="3">
                  <c:v>0.93271875000000004</c:v>
                </c:pt>
                <c:pt idx="4">
                  <c:v>0.99881874999999987</c:v>
                </c:pt>
                <c:pt idx="5">
                  <c:v>0.87588125000000006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50-B04A-BC6D-4DDB03A70FBD}"/>
            </c:ext>
          </c:extLst>
        </c:ser>
        <c:ser>
          <c:idx val="6"/>
          <c:order val="6"/>
          <c:tx>
            <c:strRef>
              <c:f>'Fig 7A graphs'!$I$34</c:f>
              <c:strCache>
                <c:ptCount val="1"/>
                <c:pt idx="0">
                  <c:v>100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graphs'!$AC$49:$AC$54</c:f>
                <c:numCache>
                  <c:formatCode>General</c:formatCode>
                  <c:ptCount val="6"/>
                  <c:pt idx="0">
                    <c:v>1.9771726069451604E-2</c:v>
                  </c:pt>
                  <c:pt idx="1">
                    <c:v>6.540774688355791E-2</c:v>
                  </c:pt>
                  <c:pt idx="2">
                    <c:v>1.8615565975585831E-2</c:v>
                  </c:pt>
                  <c:pt idx="3">
                    <c:v>8.1692948360758022E-2</c:v>
                  </c:pt>
                  <c:pt idx="4">
                    <c:v>4.0973007349048921E-2</c:v>
                  </c:pt>
                  <c:pt idx="5">
                    <c:v>1.7126123120938766E-2</c:v>
                  </c:pt>
                </c:numCache>
              </c:numRef>
            </c:plus>
            <c:minus>
              <c:numRef>
                <c:f>'Fig 7A graphs'!$AC$49:$AC$54</c:f>
                <c:numCache>
                  <c:formatCode>General</c:formatCode>
                  <c:ptCount val="6"/>
                  <c:pt idx="0">
                    <c:v>1.9771726069451604E-2</c:v>
                  </c:pt>
                  <c:pt idx="1">
                    <c:v>6.540774688355791E-2</c:v>
                  </c:pt>
                  <c:pt idx="2">
                    <c:v>1.8615565975585831E-2</c:v>
                  </c:pt>
                  <c:pt idx="3">
                    <c:v>8.1692948360758022E-2</c:v>
                  </c:pt>
                  <c:pt idx="4">
                    <c:v>4.0973007349048921E-2</c:v>
                  </c:pt>
                  <c:pt idx="5">
                    <c:v>1.7126123120938766E-2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graphs'!$B$49:$B$54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graphs'!$I$49:$I$54</c:f>
              <c:numCache>
                <c:formatCode>General</c:formatCode>
                <c:ptCount val="6"/>
                <c:pt idx="0">
                  <c:v>0.73553749999999996</c:v>
                </c:pt>
                <c:pt idx="1">
                  <c:v>0.86175625</c:v>
                </c:pt>
                <c:pt idx="2">
                  <c:v>0.83385624999999985</c:v>
                </c:pt>
                <c:pt idx="3">
                  <c:v>0.92794375000000007</c:v>
                </c:pt>
                <c:pt idx="4">
                  <c:v>0.99615000000000009</c:v>
                </c:pt>
                <c:pt idx="5">
                  <c:v>0.88348750000000009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50-B04A-BC6D-4DDB03A70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8941456"/>
        <c:axId val="1247437568"/>
      </c:barChart>
      <c:catAx>
        <c:axId val="1248941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47437568"/>
        <c:crosses val="autoZero"/>
        <c:auto val="1"/>
        <c:lblAlgn val="ctr"/>
        <c:lblOffset val="100"/>
        <c:noMultiLvlLbl val="0"/>
      </c:catAx>
      <c:valAx>
        <c:axId val="1247437568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9414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7A graphs'!$C$34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graphs'!$W$56:$W$61</c:f>
                <c:numCache>
                  <c:formatCode>General</c:formatCode>
                  <c:ptCount val="6"/>
                  <c:pt idx="0">
                    <c:v>2.916683135633703E-2</c:v>
                  </c:pt>
                  <c:pt idx="1">
                    <c:v>1.3292647421469671E-2</c:v>
                  </c:pt>
                  <c:pt idx="2">
                    <c:v>1.7822492819052908E-2</c:v>
                  </c:pt>
                  <c:pt idx="3">
                    <c:v>2.8135561128966764E-2</c:v>
                  </c:pt>
                  <c:pt idx="4">
                    <c:v>3.3316017677327704E-2</c:v>
                  </c:pt>
                  <c:pt idx="5">
                    <c:v>2.3795397563345935E-2</c:v>
                  </c:pt>
                </c:numCache>
              </c:numRef>
            </c:plus>
            <c:minus>
              <c:numRef>
                <c:f>'Fig 7A graphs'!$W$56:$W$61</c:f>
                <c:numCache>
                  <c:formatCode>General</c:formatCode>
                  <c:ptCount val="6"/>
                  <c:pt idx="0">
                    <c:v>2.916683135633703E-2</c:v>
                  </c:pt>
                  <c:pt idx="1">
                    <c:v>1.3292647421469671E-2</c:v>
                  </c:pt>
                  <c:pt idx="2">
                    <c:v>1.7822492819052908E-2</c:v>
                  </c:pt>
                  <c:pt idx="3">
                    <c:v>2.8135561128966764E-2</c:v>
                  </c:pt>
                  <c:pt idx="4">
                    <c:v>3.3316017677327704E-2</c:v>
                  </c:pt>
                  <c:pt idx="5">
                    <c:v>2.3795397563345935E-2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graphs'!$B$56:$B$61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graphs'!$C$56:$C$61</c:f>
              <c:numCache>
                <c:formatCode>General</c:formatCode>
                <c:ptCount val="6"/>
                <c:pt idx="0">
                  <c:v>0.71508749999999999</c:v>
                </c:pt>
                <c:pt idx="1">
                  <c:v>0.81134375000000003</c:v>
                </c:pt>
                <c:pt idx="2">
                  <c:v>0.68484374999999997</c:v>
                </c:pt>
                <c:pt idx="3">
                  <c:v>0.77703749999999994</c:v>
                </c:pt>
                <c:pt idx="4">
                  <c:v>0.85532499999999989</c:v>
                </c:pt>
                <c:pt idx="5">
                  <c:v>0.69606250000000003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E-3945-BD9E-A30237F4116E}"/>
            </c:ext>
          </c:extLst>
        </c:ser>
        <c:ser>
          <c:idx val="1"/>
          <c:order val="1"/>
          <c:tx>
            <c:strRef>
              <c:f>'Fig 7A graphs'!$D$34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graphs'!$X$56:$X$61</c:f>
                <c:numCache>
                  <c:formatCode>General</c:formatCode>
                  <c:ptCount val="6"/>
                  <c:pt idx="0">
                    <c:v>2.1016331480854165E-2</c:v>
                  </c:pt>
                  <c:pt idx="1">
                    <c:v>1.3703372016546783E-2</c:v>
                  </c:pt>
                  <c:pt idx="2">
                    <c:v>1.775413030786762E-2</c:v>
                  </c:pt>
                  <c:pt idx="3">
                    <c:v>2.4840835459941712E-2</c:v>
                  </c:pt>
                  <c:pt idx="4">
                    <c:v>4.1024926359209936E-2</c:v>
                  </c:pt>
                  <c:pt idx="5">
                    <c:v>2.6810839964666315E-2</c:v>
                  </c:pt>
                </c:numCache>
              </c:numRef>
            </c:plus>
            <c:minus>
              <c:numRef>
                <c:f>'Fig 7A graphs'!$X$56:$X$61</c:f>
                <c:numCache>
                  <c:formatCode>General</c:formatCode>
                  <c:ptCount val="6"/>
                  <c:pt idx="0">
                    <c:v>2.1016331480854165E-2</c:v>
                  </c:pt>
                  <c:pt idx="1">
                    <c:v>1.3703372016546783E-2</c:v>
                  </c:pt>
                  <c:pt idx="2">
                    <c:v>1.775413030786762E-2</c:v>
                  </c:pt>
                  <c:pt idx="3">
                    <c:v>2.4840835459941712E-2</c:v>
                  </c:pt>
                  <c:pt idx="4">
                    <c:v>4.1024926359209936E-2</c:v>
                  </c:pt>
                  <c:pt idx="5">
                    <c:v>2.6810839964666315E-2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graphs'!$B$56:$B$61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graphs'!$D$56:$D$61</c:f>
              <c:numCache>
                <c:formatCode>General</c:formatCode>
                <c:ptCount val="6"/>
                <c:pt idx="0">
                  <c:v>0.75021250000000006</c:v>
                </c:pt>
                <c:pt idx="1">
                  <c:v>0.84200624999999985</c:v>
                </c:pt>
                <c:pt idx="2">
                  <c:v>0.65131875000000006</c:v>
                </c:pt>
                <c:pt idx="3">
                  <c:v>0.75812500000000005</c:v>
                </c:pt>
                <c:pt idx="4">
                  <c:v>0.8684687499999999</c:v>
                </c:pt>
                <c:pt idx="5">
                  <c:v>0.72612499999999991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E-3945-BD9E-A30237F4116E}"/>
            </c:ext>
          </c:extLst>
        </c:ser>
        <c:ser>
          <c:idx val="2"/>
          <c:order val="2"/>
          <c:tx>
            <c:strRef>
              <c:f>'Fig 7A graphs'!$E$34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graphs'!$Y$56:$Y$61</c:f>
                <c:numCache>
                  <c:formatCode>General</c:formatCode>
                  <c:ptCount val="6"/>
                  <c:pt idx="0">
                    <c:v>1.0585775973029959E-2</c:v>
                  </c:pt>
                  <c:pt idx="1">
                    <c:v>1.597108390272441E-2</c:v>
                  </c:pt>
                  <c:pt idx="2">
                    <c:v>1.5757341534708594E-2</c:v>
                  </c:pt>
                  <c:pt idx="3">
                    <c:v>3.250145383368977E-2</c:v>
                  </c:pt>
                  <c:pt idx="4">
                    <c:v>3.7250135972869969E-2</c:v>
                  </c:pt>
                  <c:pt idx="5">
                    <c:v>1.7896465003095049E-2</c:v>
                  </c:pt>
                </c:numCache>
              </c:numRef>
            </c:plus>
            <c:minus>
              <c:numRef>
                <c:f>'Fig 7A graphs'!$Y$56:$Y$61</c:f>
                <c:numCache>
                  <c:formatCode>General</c:formatCode>
                  <c:ptCount val="6"/>
                  <c:pt idx="0">
                    <c:v>1.0585775973029959E-2</c:v>
                  </c:pt>
                  <c:pt idx="1">
                    <c:v>1.597108390272441E-2</c:v>
                  </c:pt>
                  <c:pt idx="2">
                    <c:v>1.5757341534708594E-2</c:v>
                  </c:pt>
                  <c:pt idx="3">
                    <c:v>3.250145383368977E-2</c:v>
                  </c:pt>
                  <c:pt idx="4">
                    <c:v>3.7250135972869969E-2</c:v>
                  </c:pt>
                  <c:pt idx="5">
                    <c:v>1.7896465003095049E-2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graphs'!$B$56:$B$61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graphs'!$E$56:$E$61</c:f>
              <c:numCache>
                <c:formatCode>General</c:formatCode>
                <c:ptCount val="6"/>
                <c:pt idx="0">
                  <c:v>0.73639374999999985</c:v>
                </c:pt>
                <c:pt idx="1">
                  <c:v>0.83668750000000003</c:v>
                </c:pt>
                <c:pt idx="2">
                  <c:v>0.67131875000000008</c:v>
                </c:pt>
                <c:pt idx="3">
                  <c:v>0.77677499999999999</c:v>
                </c:pt>
                <c:pt idx="4">
                  <c:v>0.85686875000000007</c:v>
                </c:pt>
                <c:pt idx="5">
                  <c:v>0.71438750000000006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1E-3945-BD9E-A30237F4116E}"/>
            </c:ext>
          </c:extLst>
        </c:ser>
        <c:ser>
          <c:idx val="3"/>
          <c:order val="3"/>
          <c:tx>
            <c:strRef>
              <c:f>'Fig 7A graphs'!$F$34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graphs'!$Z$56:$Z$61</c:f>
                <c:numCache>
                  <c:formatCode>General</c:formatCode>
                  <c:ptCount val="6"/>
                  <c:pt idx="0">
                    <c:v>1.6371724987361037E-2</c:v>
                  </c:pt>
                  <c:pt idx="1">
                    <c:v>1.7991508287973277E-2</c:v>
                  </c:pt>
                  <c:pt idx="2">
                    <c:v>1.3696966356092109E-2</c:v>
                  </c:pt>
                  <c:pt idx="3">
                    <c:v>2.4457884348393591E-2</c:v>
                  </c:pt>
                  <c:pt idx="4">
                    <c:v>4.0240735451183382E-2</c:v>
                  </c:pt>
                  <c:pt idx="5">
                    <c:v>2.8183857904444307E-2</c:v>
                  </c:pt>
                </c:numCache>
              </c:numRef>
            </c:plus>
            <c:minus>
              <c:numRef>
                <c:f>'Fig 7A graphs'!$Z$56:$Z$61</c:f>
                <c:numCache>
                  <c:formatCode>General</c:formatCode>
                  <c:ptCount val="6"/>
                  <c:pt idx="0">
                    <c:v>1.6371724987361037E-2</c:v>
                  </c:pt>
                  <c:pt idx="1">
                    <c:v>1.7991508287973277E-2</c:v>
                  </c:pt>
                  <c:pt idx="2">
                    <c:v>1.3696966356092109E-2</c:v>
                  </c:pt>
                  <c:pt idx="3">
                    <c:v>2.4457884348393591E-2</c:v>
                  </c:pt>
                  <c:pt idx="4">
                    <c:v>4.0240735451183382E-2</c:v>
                  </c:pt>
                  <c:pt idx="5">
                    <c:v>2.8183857904444307E-2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graphs'!$B$56:$B$61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graphs'!$F$56:$F$61</c:f>
              <c:numCache>
                <c:formatCode>General</c:formatCode>
                <c:ptCount val="6"/>
                <c:pt idx="0">
                  <c:v>0.76994375000000004</c:v>
                </c:pt>
                <c:pt idx="1">
                  <c:v>0.86608125000000002</c:v>
                </c:pt>
                <c:pt idx="2">
                  <c:v>0.65494375000000005</c:v>
                </c:pt>
                <c:pt idx="3">
                  <c:v>0.77099375000000003</c:v>
                </c:pt>
                <c:pt idx="4">
                  <c:v>0.87747499999999989</c:v>
                </c:pt>
                <c:pt idx="5">
                  <c:v>0.74384374999999991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1E-3945-BD9E-A30237F4116E}"/>
            </c:ext>
          </c:extLst>
        </c:ser>
        <c:ser>
          <c:idx val="4"/>
          <c:order val="4"/>
          <c:tx>
            <c:strRef>
              <c:f>'Fig 7A graphs'!$G$34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graphs'!$AA$56:$AA$61</c:f>
                <c:numCache>
                  <c:formatCode>General</c:formatCode>
                  <c:ptCount val="6"/>
                  <c:pt idx="0">
                    <c:v>7.3502549399507289E-3</c:v>
                  </c:pt>
                  <c:pt idx="1">
                    <c:v>1.9824496810488E-2</c:v>
                  </c:pt>
                  <c:pt idx="2">
                    <c:v>1.3080598507811238E-2</c:v>
                  </c:pt>
                  <c:pt idx="3">
                    <c:v>3.727236305218689E-2</c:v>
                  </c:pt>
                  <c:pt idx="4">
                    <c:v>3.5789208200291765E-2</c:v>
                  </c:pt>
                  <c:pt idx="5">
                    <c:v>2.3218713301132881E-2</c:v>
                  </c:pt>
                </c:numCache>
              </c:numRef>
            </c:plus>
            <c:minus>
              <c:numRef>
                <c:f>'Fig 7A graphs'!$AA$56:$AA$61</c:f>
                <c:numCache>
                  <c:formatCode>General</c:formatCode>
                  <c:ptCount val="6"/>
                  <c:pt idx="0">
                    <c:v>7.3502549399507289E-3</c:v>
                  </c:pt>
                  <c:pt idx="1">
                    <c:v>1.9824496810488E-2</c:v>
                  </c:pt>
                  <c:pt idx="2">
                    <c:v>1.3080598507811238E-2</c:v>
                  </c:pt>
                  <c:pt idx="3">
                    <c:v>3.727236305218689E-2</c:v>
                  </c:pt>
                  <c:pt idx="4">
                    <c:v>3.5789208200291765E-2</c:v>
                  </c:pt>
                  <c:pt idx="5">
                    <c:v>2.3218713301132881E-2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graphs'!$B$56:$B$61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graphs'!$G$56:$G$61</c:f>
              <c:numCache>
                <c:formatCode>General</c:formatCode>
                <c:ptCount val="6"/>
                <c:pt idx="0">
                  <c:v>0.74943124999999999</c:v>
                </c:pt>
                <c:pt idx="1">
                  <c:v>0.85177500000000006</c:v>
                </c:pt>
                <c:pt idx="2">
                  <c:v>0.69031874999999998</c:v>
                </c:pt>
                <c:pt idx="3">
                  <c:v>0.78558125000000001</c:v>
                </c:pt>
                <c:pt idx="4">
                  <c:v>0.85266874999999986</c:v>
                </c:pt>
                <c:pt idx="5">
                  <c:v>0.71931875000000001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1E-3945-BD9E-A30237F4116E}"/>
            </c:ext>
          </c:extLst>
        </c:ser>
        <c:ser>
          <c:idx val="5"/>
          <c:order val="5"/>
          <c:tx>
            <c:strRef>
              <c:f>'Fig 7A graphs'!$H$34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graphs'!$AB$56:$AB$61</c:f>
                <c:numCache>
                  <c:formatCode>General</c:formatCode>
                  <c:ptCount val="6"/>
                  <c:pt idx="0">
                    <c:v>1.8483831098178138E-2</c:v>
                  </c:pt>
                  <c:pt idx="1">
                    <c:v>2.0794650732661922E-2</c:v>
                  </c:pt>
                  <c:pt idx="2">
                    <c:v>1.2286815249493165E-2</c:v>
                  </c:pt>
                  <c:pt idx="3">
                    <c:v>2.8535832908947976E-2</c:v>
                  </c:pt>
                  <c:pt idx="4">
                    <c:v>4.2212610185530373E-2</c:v>
                  </c:pt>
                  <c:pt idx="5">
                    <c:v>2.2993934936372591E-2</c:v>
                  </c:pt>
                </c:numCache>
              </c:numRef>
            </c:plus>
            <c:minus>
              <c:numRef>
                <c:f>'Fig 7A graphs'!$AB$56:$AB$61</c:f>
                <c:numCache>
                  <c:formatCode>General</c:formatCode>
                  <c:ptCount val="6"/>
                  <c:pt idx="0">
                    <c:v>1.8483831098178138E-2</c:v>
                  </c:pt>
                  <c:pt idx="1">
                    <c:v>2.0794650732661922E-2</c:v>
                  </c:pt>
                  <c:pt idx="2">
                    <c:v>1.2286815249493165E-2</c:v>
                  </c:pt>
                  <c:pt idx="3">
                    <c:v>2.8535832908947976E-2</c:v>
                  </c:pt>
                  <c:pt idx="4">
                    <c:v>4.2212610185530373E-2</c:v>
                  </c:pt>
                  <c:pt idx="5">
                    <c:v>2.2993934936372591E-2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graphs'!$B$56:$B$61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graphs'!$H$56:$H$61</c:f>
              <c:numCache>
                <c:formatCode>General</c:formatCode>
                <c:ptCount val="6"/>
                <c:pt idx="0">
                  <c:v>0.77905000000000002</c:v>
                </c:pt>
                <c:pt idx="1">
                  <c:v>0.88471250000000001</c:v>
                </c:pt>
                <c:pt idx="2">
                  <c:v>0.67521875000000009</c:v>
                </c:pt>
                <c:pt idx="3">
                  <c:v>0.77535000000000009</c:v>
                </c:pt>
                <c:pt idx="4">
                  <c:v>0.86371874999999998</c:v>
                </c:pt>
                <c:pt idx="5">
                  <c:v>0.72487499999999994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1E-3945-BD9E-A30237F4116E}"/>
            </c:ext>
          </c:extLst>
        </c:ser>
        <c:ser>
          <c:idx val="6"/>
          <c:order val="6"/>
          <c:tx>
            <c:strRef>
              <c:f>'Fig 7A graphs'!$I$34</c:f>
              <c:strCache>
                <c:ptCount val="1"/>
                <c:pt idx="0">
                  <c:v>100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graphs'!$AC$56:$AC$61</c:f>
                <c:numCache>
                  <c:formatCode>General</c:formatCode>
                  <c:ptCount val="6"/>
                  <c:pt idx="0">
                    <c:v>1.0457204182047167E-2</c:v>
                  </c:pt>
                  <c:pt idx="1">
                    <c:v>2.3360085261328628E-2</c:v>
                  </c:pt>
                  <c:pt idx="2">
                    <c:v>1.4445549973629953E-2</c:v>
                  </c:pt>
                  <c:pt idx="3">
                    <c:v>3.7563094408847059E-2</c:v>
                  </c:pt>
                  <c:pt idx="4">
                    <c:v>3.2820279350424052E-2</c:v>
                  </c:pt>
                  <c:pt idx="5">
                    <c:v>1.3591088619231133E-2</c:v>
                  </c:pt>
                </c:numCache>
              </c:numRef>
            </c:plus>
            <c:minus>
              <c:numRef>
                <c:f>'Fig 7A graphs'!$AC$56:$AC$61</c:f>
                <c:numCache>
                  <c:formatCode>General</c:formatCode>
                  <c:ptCount val="6"/>
                  <c:pt idx="0">
                    <c:v>1.0457204182047167E-2</c:v>
                  </c:pt>
                  <c:pt idx="1">
                    <c:v>2.3360085261328628E-2</c:v>
                  </c:pt>
                  <c:pt idx="2">
                    <c:v>1.4445549973629953E-2</c:v>
                  </c:pt>
                  <c:pt idx="3">
                    <c:v>3.7563094408847059E-2</c:v>
                  </c:pt>
                  <c:pt idx="4">
                    <c:v>3.2820279350424052E-2</c:v>
                  </c:pt>
                  <c:pt idx="5">
                    <c:v>1.3591088619231133E-2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graphs'!$B$56:$B$61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graphs'!$I$56:$I$61</c:f>
              <c:numCache>
                <c:formatCode>General</c:formatCode>
                <c:ptCount val="6"/>
                <c:pt idx="0">
                  <c:v>0.76021874999999994</c:v>
                </c:pt>
                <c:pt idx="1">
                  <c:v>0.87004375</c:v>
                </c:pt>
                <c:pt idx="2">
                  <c:v>0.68128125000000006</c:v>
                </c:pt>
                <c:pt idx="3">
                  <c:v>0.79546249999999996</c:v>
                </c:pt>
                <c:pt idx="4">
                  <c:v>0.824125</c:v>
                </c:pt>
                <c:pt idx="5">
                  <c:v>0.70327500000000009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1E-3945-BD9E-A30237F41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4332672"/>
        <c:axId val="1249601696"/>
      </c:barChart>
      <c:catAx>
        <c:axId val="1264332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49601696"/>
        <c:crosses val="autoZero"/>
        <c:auto val="1"/>
        <c:lblAlgn val="ctr"/>
        <c:lblOffset val="100"/>
        <c:noMultiLvlLbl val="0"/>
      </c:catAx>
      <c:valAx>
        <c:axId val="1249601696"/>
        <c:scaling>
          <c:orientation val="minMax"/>
          <c:max val="1.2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3326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A8-334C-93D6-C42A038B833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A8-334C-93D6-C42A038B833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A8-334C-93D6-C42A038B833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A8-334C-93D6-C42A038B833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A8-334C-93D6-C42A038B8333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A8-334C-93D6-C42A038B8333}"/>
              </c:ext>
            </c:extLst>
          </c:dPt>
          <c:errBars>
            <c:errBarType val="both"/>
            <c:errValType val="cust"/>
            <c:noEndCap val="0"/>
            <c:plus>
              <c:numRef>
                <c:f>Diploids!$AA$40:$AA$46</c:f>
                <c:numCache>
                  <c:formatCode>General</c:formatCode>
                  <c:ptCount val="7"/>
                  <c:pt idx="0">
                    <c:v>7.212104023407071E-3</c:v>
                  </c:pt>
                  <c:pt idx="1">
                    <c:v>5.4776312804390879E-3</c:v>
                  </c:pt>
                  <c:pt idx="2">
                    <c:v>4.8841011910528889E-3</c:v>
                  </c:pt>
                  <c:pt idx="3">
                    <c:v>1.8124844826921959E-2</c:v>
                  </c:pt>
                  <c:pt idx="4">
                    <c:v>2.310990648569955E-2</c:v>
                  </c:pt>
                  <c:pt idx="5">
                    <c:v>3.5725807665234594E-3</c:v>
                  </c:pt>
                  <c:pt idx="6">
                    <c:v>3.2458024174822048E-2</c:v>
                  </c:pt>
                </c:numCache>
              </c:numRef>
            </c:plus>
            <c:minus>
              <c:numRef>
                <c:f>Diploids!$AA$40:$AA$46</c:f>
                <c:numCache>
                  <c:formatCode>General</c:formatCode>
                  <c:ptCount val="7"/>
                  <c:pt idx="0">
                    <c:v>7.212104023407071E-3</c:v>
                  </c:pt>
                  <c:pt idx="1">
                    <c:v>5.4776312804390879E-3</c:v>
                  </c:pt>
                  <c:pt idx="2">
                    <c:v>4.8841011910528889E-3</c:v>
                  </c:pt>
                  <c:pt idx="3">
                    <c:v>1.8124844826921959E-2</c:v>
                  </c:pt>
                  <c:pt idx="4">
                    <c:v>2.310990648569955E-2</c:v>
                  </c:pt>
                  <c:pt idx="5">
                    <c:v>3.5725807665234594E-3</c:v>
                  </c:pt>
                  <c:pt idx="6">
                    <c:v>3.2458024174822048E-2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Diploids!$Y$40:$Y$46</c:f>
              <c:strCache>
                <c:ptCount val="7"/>
                <c:pt idx="0">
                  <c:v>sec53∆/sec53∆</c:v>
                </c:pt>
                <c:pt idx="1">
                  <c:v>pSEC53-WT/WT</c:v>
                </c:pt>
                <c:pt idx="2">
                  <c:v>pSEC53-WT/R148H</c:v>
                </c:pt>
                <c:pt idx="3">
                  <c:v>pACT1-F126L/F126L</c:v>
                </c:pt>
                <c:pt idx="4">
                  <c:v>pACT1-F126L/R148H</c:v>
                </c:pt>
                <c:pt idx="5">
                  <c:v>pSEC53-F126L/F126L</c:v>
                </c:pt>
                <c:pt idx="6">
                  <c:v>pSEC53-F126L/R148H</c:v>
                </c:pt>
              </c:strCache>
            </c:strRef>
          </c:cat>
          <c:val>
            <c:numRef>
              <c:f>Diploids!$Z$40:$Z$46</c:f>
              <c:numCache>
                <c:formatCode>General</c:formatCode>
                <c:ptCount val="7"/>
                <c:pt idx="0">
                  <c:v>0.17143333333333333</c:v>
                </c:pt>
                <c:pt idx="1">
                  <c:v>1.3981666666666666</c:v>
                </c:pt>
                <c:pt idx="2">
                  <c:v>1.3957666666666668</c:v>
                </c:pt>
                <c:pt idx="3">
                  <c:v>0.69589999999999996</c:v>
                </c:pt>
                <c:pt idx="4">
                  <c:v>0.92076666666666662</c:v>
                </c:pt>
                <c:pt idx="5">
                  <c:v>0.30060000000000003</c:v>
                </c:pt>
                <c:pt idx="6">
                  <c:v>0.52289999999999992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A8-334C-93D6-C42A038B8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9758079"/>
        <c:axId val="450914207"/>
      </c:barChart>
      <c:catAx>
        <c:axId val="66975807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0914207"/>
        <c:crosses val="autoZero"/>
        <c:auto val="1"/>
        <c:lblAlgn val="ctr"/>
        <c:lblOffset val="100"/>
        <c:noMultiLvlLbl val="0"/>
      </c:catAx>
      <c:valAx>
        <c:axId val="450914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Cell Density (OD</a:t>
                </a:r>
                <a:r>
                  <a:rPr lang="en-US" baseline="-25000"/>
                  <a:t>600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758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EF-114B-BA5F-57CFD76AE1C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EF-114B-BA5F-57CFD76AE1C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4EF-114B-BA5F-57CFD76AE1CE}"/>
              </c:ext>
            </c:extLst>
          </c:dPt>
          <c:errBars>
            <c:errBarType val="both"/>
            <c:errValType val="cust"/>
            <c:noEndCap val="0"/>
            <c:plus>
              <c:numRef>
                <c:f>Diploids!$AA$50:$AA$53</c:f>
                <c:numCache>
                  <c:formatCode>General</c:formatCode>
                  <c:ptCount val="4"/>
                  <c:pt idx="0">
                    <c:v>7.212104023407071E-3</c:v>
                  </c:pt>
                  <c:pt idx="1">
                    <c:v>5.4776312804390879E-3</c:v>
                  </c:pt>
                  <c:pt idx="2">
                    <c:v>3.9197505589570877E-3</c:v>
                  </c:pt>
                  <c:pt idx="3">
                    <c:v>1.8019372291447278E-2</c:v>
                  </c:pt>
                </c:numCache>
              </c:numRef>
            </c:plus>
            <c:minus>
              <c:numRef>
                <c:f>Diploids!$AA$50:$AA$53</c:f>
                <c:numCache>
                  <c:formatCode>General</c:formatCode>
                  <c:ptCount val="4"/>
                  <c:pt idx="0">
                    <c:v>7.212104023407071E-3</c:v>
                  </c:pt>
                  <c:pt idx="1">
                    <c:v>5.4776312804390879E-3</c:v>
                  </c:pt>
                  <c:pt idx="2">
                    <c:v>3.9197505589570877E-3</c:v>
                  </c:pt>
                  <c:pt idx="3">
                    <c:v>1.8019372291447278E-2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Diploids!$Z$50:$Z$53</c:f>
              <c:numCache>
                <c:formatCode>General</c:formatCode>
                <c:ptCount val="4"/>
                <c:pt idx="0">
                  <c:v>0.17143333333333333</c:v>
                </c:pt>
                <c:pt idx="1">
                  <c:v>1.3981666666666666</c:v>
                </c:pt>
                <c:pt idx="2">
                  <c:v>0.60223333333333329</c:v>
                </c:pt>
                <c:pt idx="3">
                  <c:v>0.65236666666666665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EF-114B-BA5F-57CFD76AE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613175983"/>
        <c:axId val="669351887"/>
      </c:barChart>
      <c:catAx>
        <c:axId val="613175983"/>
        <c:scaling>
          <c:orientation val="minMax"/>
        </c:scaling>
        <c:delete val="1"/>
        <c:axPos val="b"/>
        <c:majorTickMark val="none"/>
        <c:minorTickMark val="none"/>
        <c:tickLblPos val="nextTo"/>
        <c:crossAx val="669351887"/>
        <c:crosses val="autoZero"/>
        <c:auto val="1"/>
        <c:lblAlgn val="ctr"/>
        <c:lblOffset val="100"/>
        <c:noMultiLvlLbl val="0"/>
      </c:catAx>
      <c:valAx>
        <c:axId val="66935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Cell Density</a:t>
                </a:r>
                <a:r>
                  <a:rPr lang="en-US" baseline="0"/>
                  <a:t> (OD</a:t>
                </a:r>
                <a:r>
                  <a:rPr lang="en-US" baseline="-25000"/>
                  <a:t>600</a:t>
                </a:r>
                <a:r>
                  <a:rPr lang="en-US" baseline="0"/>
                  <a:t>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175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42-A84C-9B4C-8F1741AEAA5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42-A84C-9B4C-8F1741AEAA5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42-A84C-9B4C-8F1741AEAA5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942-A84C-9B4C-8F1741AEAA5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942-A84C-9B4C-8F1741AEAA50}"/>
              </c:ext>
            </c:extLst>
          </c:dPt>
          <c:errBars>
            <c:errBarType val="both"/>
            <c:errValType val="cust"/>
            <c:noEndCap val="0"/>
            <c:plus>
              <c:numRef>
                <c:f>Diploids!$AA$56:$AA$61</c:f>
                <c:numCache>
                  <c:formatCode>General</c:formatCode>
                  <c:ptCount val="6"/>
                  <c:pt idx="0">
                    <c:v>2.1133333333333337E-2</c:v>
                  </c:pt>
                  <c:pt idx="1">
                    <c:v>4.8232077845903705E-3</c:v>
                  </c:pt>
                  <c:pt idx="2">
                    <c:v>9.7728080804739912E-3</c:v>
                  </c:pt>
                  <c:pt idx="3">
                    <c:v>4.1498714839538479E-2</c:v>
                  </c:pt>
                  <c:pt idx="4">
                    <c:v>8.5356767615566292E-3</c:v>
                  </c:pt>
                  <c:pt idx="5">
                    <c:v>1.3640299768618644E-2</c:v>
                  </c:pt>
                </c:numCache>
              </c:numRef>
            </c:plus>
            <c:minus>
              <c:numRef>
                <c:f>Diploids!$AA$56:$AA$61</c:f>
                <c:numCache>
                  <c:formatCode>General</c:formatCode>
                  <c:ptCount val="6"/>
                  <c:pt idx="0">
                    <c:v>2.1133333333333337E-2</c:v>
                  </c:pt>
                  <c:pt idx="1">
                    <c:v>4.8232077845903705E-3</c:v>
                  </c:pt>
                  <c:pt idx="2">
                    <c:v>9.7728080804739912E-3</c:v>
                  </c:pt>
                  <c:pt idx="3">
                    <c:v>4.1498714839538479E-2</c:v>
                  </c:pt>
                  <c:pt idx="4">
                    <c:v>8.5356767615566292E-3</c:v>
                  </c:pt>
                  <c:pt idx="5">
                    <c:v>1.3640299768618644E-2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Diploids!$Z$56:$Z$61</c:f>
              <c:numCache>
                <c:formatCode>General</c:formatCode>
                <c:ptCount val="6"/>
                <c:pt idx="0">
                  <c:v>0.73086666666666655</c:v>
                </c:pt>
                <c:pt idx="1">
                  <c:v>1.3925999999999998</c:v>
                </c:pt>
                <c:pt idx="2">
                  <c:v>1.4021333333333335</c:v>
                </c:pt>
                <c:pt idx="3">
                  <c:v>0.16790000000000002</c:v>
                </c:pt>
                <c:pt idx="4">
                  <c:v>1.4017666666666668</c:v>
                </c:pt>
                <c:pt idx="5">
                  <c:v>1.0794666666666666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942-A84C-9B4C-8F1741AEA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642059535"/>
        <c:axId val="668118143"/>
      </c:barChart>
      <c:catAx>
        <c:axId val="642059535"/>
        <c:scaling>
          <c:orientation val="minMax"/>
        </c:scaling>
        <c:delete val="1"/>
        <c:axPos val="b"/>
        <c:majorTickMark val="none"/>
        <c:minorTickMark val="none"/>
        <c:tickLblPos val="nextTo"/>
        <c:crossAx val="668118143"/>
        <c:crosses val="autoZero"/>
        <c:auto val="1"/>
        <c:lblAlgn val="ctr"/>
        <c:lblOffset val="100"/>
        <c:noMultiLvlLbl val="0"/>
      </c:catAx>
      <c:valAx>
        <c:axId val="668118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Cell Density (OD</a:t>
                </a:r>
                <a:r>
                  <a:rPr lang="en-US" baseline="-25000"/>
                  <a:t>600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2059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BB-1445-9129-BF9069677A8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BB-1445-9129-BF9069677A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BB-1445-9129-BF9069677A8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DBB-1445-9129-BF9069677A8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DBB-1445-9129-BF9069677A82}"/>
              </c:ext>
            </c:extLst>
          </c:dPt>
          <c:errBars>
            <c:errBarType val="both"/>
            <c:errValType val="cust"/>
            <c:noEndCap val="0"/>
            <c:plus>
              <c:numRef>
                <c:f>Diploids!$AA$64:$AA$69</c:f>
                <c:numCache>
                  <c:formatCode>General</c:formatCode>
                  <c:ptCount val="6"/>
                  <c:pt idx="0">
                    <c:v>2.2980668204190587E-3</c:v>
                  </c:pt>
                  <c:pt idx="1">
                    <c:v>2.7672690107356256E-3</c:v>
                  </c:pt>
                  <c:pt idx="2">
                    <c:v>4.8457312256368111E-3</c:v>
                  </c:pt>
                  <c:pt idx="3">
                    <c:v>1.8702346852140876E-3</c:v>
                  </c:pt>
                  <c:pt idx="4">
                    <c:v>7.6199300084274632E-3</c:v>
                  </c:pt>
                  <c:pt idx="5">
                    <c:v>1.3799315602996794E-2</c:v>
                  </c:pt>
                </c:numCache>
              </c:numRef>
            </c:plus>
            <c:minus>
              <c:numRef>
                <c:f>Diploids!$AA$64:$AA$69</c:f>
                <c:numCache>
                  <c:formatCode>General</c:formatCode>
                  <c:ptCount val="6"/>
                  <c:pt idx="0">
                    <c:v>2.2980668204190587E-3</c:v>
                  </c:pt>
                  <c:pt idx="1">
                    <c:v>2.7672690107356256E-3</c:v>
                  </c:pt>
                  <c:pt idx="2">
                    <c:v>4.8457312256368111E-3</c:v>
                  </c:pt>
                  <c:pt idx="3">
                    <c:v>1.8702346852140876E-3</c:v>
                  </c:pt>
                  <c:pt idx="4">
                    <c:v>7.6199300084274632E-3</c:v>
                  </c:pt>
                  <c:pt idx="5">
                    <c:v>1.3799315602996794E-2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Diploids!$Z$64:$Z$69</c:f>
              <c:numCache>
                <c:formatCode>General</c:formatCode>
                <c:ptCount val="6"/>
                <c:pt idx="0">
                  <c:v>1.3894333333333335</c:v>
                </c:pt>
                <c:pt idx="1">
                  <c:v>1.4043666666666665</c:v>
                </c:pt>
                <c:pt idx="2">
                  <c:v>1.4011333333333333</c:v>
                </c:pt>
                <c:pt idx="3">
                  <c:v>1.4009333333333334</c:v>
                </c:pt>
                <c:pt idx="4">
                  <c:v>1.369</c:v>
                </c:pt>
                <c:pt idx="5">
                  <c:v>0.9489333333333333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BB-1445-9129-BF9069677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668551935"/>
        <c:axId val="672084943"/>
      </c:barChart>
      <c:catAx>
        <c:axId val="668551935"/>
        <c:scaling>
          <c:orientation val="minMax"/>
        </c:scaling>
        <c:delete val="1"/>
        <c:axPos val="b"/>
        <c:majorTickMark val="none"/>
        <c:minorTickMark val="none"/>
        <c:tickLblPos val="nextTo"/>
        <c:crossAx val="672084943"/>
        <c:crosses val="autoZero"/>
        <c:auto val="1"/>
        <c:lblAlgn val="ctr"/>
        <c:lblOffset val="100"/>
        <c:noMultiLvlLbl val="0"/>
      </c:catAx>
      <c:valAx>
        <c:axId val="672084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Cell Density (OD</a:t>
                </a:r>
                <a:r>
                  <a:rPr lang="en-US" baseline="-25000"/>
                  <a:t>600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55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81-FB4E-8A5B-6B58DF2C5CA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81-FB4E-8A5B-6B58DF2C5CA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281-FB4E-8A5B-6B58DF2C5CA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281-FB4E-8A5B-6B58DF2C5CA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281-FB4E-8A5B-6B58DF2C5CA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281-FB4E-8A5B-6B58DF2C5CAA}"/>
              </c:ext>
            </c:extLst>
          </c:dPt>
          <c:errBars>
            <c:errBarType val="both"/>
            <c:errValType val="cust"/>
            <c:noEndCap val="0"/>
            <c:plus>
              <c:numRef>
                <c:f>'PMM2'!$G$47:$G$53</c:f>
                <c:numCache>
                  <c:formatCode>General</c:formatCode>
                  <c:ptCount val="7"/>
                  <c:pt idx="0">
                    <c:v>1.7698600070187608E-2</c:v>
                  </c:pt>
                  <c:pt idx="1">
                    <c:v>6.3314558620694269E-3</c:v>
                  </c:pt>
                  <c:pt idx="2">
                    <c:v>4.5037692855848806E-2</c:v>
                  </c:pt>
                  <c:pt idx="3">
                    <c:v>1.7801961502411284E-2</c:v>
                  </c:pt>
                  <c:pt idx="4">
                    <c:v>2.2457198796327602E-2</c:v>
                  </c:pt>
                  <c:pt idx="5">
                    <c:v>5.5681634714189925E-3</c:v>
                  </c:pt>
                  <c:pt idx="6">
                    <c:v>1.0305392331741275E-2</c:v>
                  </c:pt>
                </c:numCache>
              </c:numRef>
            </c:plus>
            <c:minus>
              <c:numRef>
                <c:f>'PMM2'!$G$47:$G$53</c:f>
                <c:numCache>
                  <c:formatCode>General</c:formatCode>
                  <c:ptCount val="7"/>
                  <c:pt idx="0">
                    <c:v>1.7698600070187608E-2</c:v>
                  </c:pt>
                  <c:pt idx="1">
                    <c:v>6.3314558620694269E-3</c:v>
                  </c:pt>
                  <c:pt idx="2">
                    <c:v>4.5037692855848806E-2</c:v>
                  </c:pt>
                  <c:pt idx="3">
                    <c:v>1.7801961502411284E-2</c:v>
                  </c:pt>
                  <c:pt idx="4">
                    <c:v>2.2457198796327602E-2</c:v>
                  </c:pt>
                  <c:pt idx="5">
                    <c:v>5.5681634714189925E-3</c:v>
                  </c:pt>
                  <c:pt idx="6">
                    <c:v>1.0305392331741275E-2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'PMM2'!$F$47:$F$53</c:f>
              <c:numCache>
                <c:formatCode>General</c:formatCode>
                <c:ptCount val="7"/>
                <c:pt idx="0">
                  <c:v>0.76983333333333326</c:v>
                </c:pt>
                <c:pt idx="1">
                  <c:v>0.15210000000000001</c:v>
                </c:pt>
                <c:pt idx="2">
                  <c:v>0.31466666666666671</c:v>
                </c:pt>
                <c:pt idx="3">
                  <c:v>0.77964999999999984</c:v>
                </c:pt>
                <c:pt idx="4">
                  <c:v>0.52806666666666657</c:v>
                </c:pt>
                <c:pt idx="5">
                  <c:v>1.4298333333333335</c:v>
                </c:pt>
                <c:pt idx="6">
                  <c:v>0.10136666666666666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281-FB4E-8A5B-6B58DF2C5C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615636959"/>
        <c:axId val="617618463"/>
      </c:barChart>
      <c:catAx>
        <c:axId val="615636959"/>
        <c:scaling>
          <c:orientation val="minMax"/>
        </c:scaling>
        <c:delete val="1"/>
        <c:axPos val="b"/>
        <c:majorTickMark val="none"/>
        <c:minorTickMark val="none"/>
        <c:tickLblPos val="nextTo"/>
        <c:crossAx val="617618463"/>
        <c:crosses val="autoZero"/>
        <c:auto val="1"/>
        <c:lblAlgn val="ctr"/>
        <c:lblOffset val="100"/>
        <c:noMultiLvlLbl val="0"/>
      </c:catAx>
      <c:valAx>
        <c:axId val="61761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Cell Density (OD</a:t>
                </a:r>
                <a:r>
                  <a:rPr lang="en-US" baseline="-25000"/>
                  <a:t>600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63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6D-6141-B239-74ED0EEF2F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26D-6141-B239-74ED0EEF2FF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26D-6141-B239-74ED0EEF2FF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26D-6141-B239-74ED0EEF2FFE}"/>
              </c:ext>
            </c:extLst>
          </c:dPt>
          <c:errBars>
            <c:errBarType val="both"/>
            <c:errValType val="cust"/>
            <c:noEndCap val="0"/>
            <c:plus>
              <c:numRef>
                <c:f>'PMM2'!$K$47:$K$51</c:f>
                <c:numCache>
                  <c:formatCode>General</c:formatCode>
                  <c:ptCount val="5"/>
                  <c:pt idx="0">
                    <c:v>4.3214195198645628E-3</c:v>
                  </c:pt>
                  <c:pt idx="1">
                    <c:v>1.3959936723829856E-2</c:v>
                  </c:pt>
                  <c:pt idx="2">
                    <c:v>2.7333940033917137E-2</c:v>
                  </c:pt>
                  <c:pt idx="3">
                    <c:v>5.5681634714189925E-3</c:v>
                  </c:pt>
                  <c:pt idx="4">
                    <c:v>1.0305392331741275E-2</c:v>
                  </c:pt>
                </c:numCache>
              </c:numRef>
            </c:plus>
            <c:minus>
              <c:numRef>
                <c:f>'PMM2'!$K$47:$K$51</c:f>
                <c:numCache>
                  <c:formatCode>General</c:formatCode>
                  <c:ptCount val="5"/>
                  <c:pt idx="0">
                    <c:v>4.3214195198645628E-3</c:v>
                  </c:pt>
                  <c:pt idx="1">
                    <c:v>1.3959936723829856E-2</c:v>
                  </c:pt>
                  <c:pt idx="2">
                    <c:v>2.7333940033917137E-2</c:v>
                  </c:pt>
                  <c:pt idx="3">
                    <c:v>5.5681634714189925E-3</c:v>
                  </c:pt>
                  <c:pt idx="4">
                    <c:v>1.0305392331741275E-2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'PMM2'!$J$47:$J$51</c:f>
              <c:numCache>
                <c:formatCode>General</c:formatCode>
                <c:ptCount val="5"/>
                <c:pt idx="0">
                  <c:v>1.3685</c:v>
                </c:pt>
                <c:pt idx="1">
                  <c:v>1.1898499999999999</c:v>
                </c:pt>
                <c:pt idx="2">
                  <c:v>0.72871666666666668</c:v>
                </c:pt>
                <c:pt idx="3">
                  <c:v>1.4298333333333335</c:v>
                </c:pt>
                <c:pt idx="4">
                  <c:v>0.10136666666666666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6D-6141-B239-74ED0EEF2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671241951"/>
        <c:axId val="669369919"/>
      </c:barChart>
      <c:catAx>
        <c:axId val="671241951"/>
        <c:scaling>
          <c:orientation val="minMax"/>
        </c:scaling>
        <c:delete val="1"/>
        <c:axPos val="b"/>
        <c:majorTickMark val="none"/>
        <c:minorTickMark val="none"/>
        <c:tickLblPos val="nextTo"/>
        <c:crossAx val="669369919"/>
        <c:crosses val="autoZero"/>
        <c:auto val="1"/>
        <c:lblAlgn val="ctr"/>
        <c:lblOffset val="100"/>
        <c:noMultiLvlLbl val="0"/>
      </c:catAx>
      <c:valAx>
        <c:axId val="669369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Cell Density (OD</a:t>
                </a:r>
                <a:r>
                  <a:rPr lang="en-US" baseline="-25000"/>
                  <a:t>600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1241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diamond"/>
              <c:size val="8"/>
              <c:spPr>
                <a:solidFill>
                  <a:schemeClr val="bg2">
                    <a:lumMod val="90000"/>
                  </a:schemeClr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F2D-C343-9953-EEB86EA8BAAC}"/>
              </c:ext>
            </c:extLst>
          </c:dPt>
          <c:dPt>
            <c:idx val="1"/>
            <c:marker>
              <c:symbol val="diamond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F2D-C343-9953-EEB86EA8BAAC}"/>
              </c:ext>
            </c:extLst>
          </c:dPt>
          <c:dPt>
            <c:idx val="2"/>
            <c:marker>
              <c:symbol val="diamond"/>
              <c:size val="8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F2D-C343-9953-EEB86EA8BAAC}"/>
              </c:ext>
            </c:extLst>
          </c:dPt>
          <c:dPt>
            <c:idx val="3"/>
            <c:marker>
              <c:symbol val="diamond"/>
              <c:size val="8"/>
              <c:spPr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F2D-C343-9953-EEB86EA8BAAC}"/>
              </c:ext>
            </c:extLst>
          </c:dPt>
          <c:dPt>
            <c:idx val="4"/>
            <c:marker>
              <c:symbol val="triangle"/>
              <c:size val="8"/>
              <c:spPr>
                <a:solidFill>
                  <a:schemeClr val="accent4"/>
                </a:solidFill>
                <a:ln w="9525">
                  <a:solidFill>
                    <a:schemeClr val="accent2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F2D-C343-9953-EEB86EA8BAAC}"/>
              </c:ext>
            </c:extLst>
          </c:dPt>
          <c:dPt>
            <c:idx val="5"/>
            <c:marker>
              <c:symbol val="triangle"/>
              <c:size val="8"/>
              <c:spPr>
                <a:solidFill>
                  <a:schemeClr val="accent2"/>
                </a:solidFill>
                <a:ln w="9525">
                  <a:solidFill>
                    <a:schemeClr val="accent2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F2D-C343-9953-EEB86EA8BAAC}"/>
              </c:ext>
            </c:extLst>
          </c:dPt>
          <c:dPt>
            <c:idx val="6"/>
            <c:marker>
              <c:symbol val="triangle"/>
              <c:size val="8"/>
              <c:spPr>
                <a:solidFill>
                  <a:srgbClr val="C00000"/>
                </a:solidFill>
                <a:ln w="9525">
                  <a:solidFill>
                    <a:schemeClr val="accent2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F2D-C343-9953-EEB86EA8BAAC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accent5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F2D-C343-9953-EEB86EA8BAAC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accent5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F2D-C343-9953-EEB86EA8BAAC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chemeClr val="accent1"/>
                </a:solidFill>
                <a:ln w="9525">
                  <a:solidFill>
                    <a:schemeClr val="accent5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F2D-C343-9953-EEB86EA8BAAC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('Mutant 181114'!$E$42:$E$45,'Mutant 181114'!$E$48:$E$53)</c:f>
                <c:numCache>
                  <c:formatCode>General</c:formatCode>
                  <c:ptCount val="10"/>
                  <c:pt idx="0">
                    <c:v>5.5681634714189925E-3</c:v>
                  </c:pt>
                  <c:pt idx="1">
                    <c:v>1.4880524184315546E-2</c:v>
                  </c:pt>
                  <c:pt idx="2">
                    <c:v>2.0297783130184869E-3</c:v>
                  </c:pt>
                  <c:pt idx="3">
                    <c:v>1.6773888438085357E-2</c:v>
                  </c:pt>
                  <c:pt idx="4">
                    <c:v>3.2139401225149182E-2</c:v>
                  </c:pt>
                  <c:pt idx="5">
                    <c:v>1.2179080425056728E-2</c:v>
                  </c:pt>
                  <c:pt idx="6">
                    <c:v>4.1220275485628526E-3</c:v>
                  </c:pt>
                  <c:pt idx="7">
                    <c:v>1.8519389238789121E-2</c:v>
                  </c:pt>
                  <c:pt idx="8">
                    <c:v>3.5105381037353493E-2</c:v>
                  </c:pt>
                  <c:pt idx="9">
                    <c:v>8.2254348078249113E-3</c:v>
                  </c:pt>
                </c:numCache>
              </c:numRef>
            </c:plus>
            <c:minus>
              <c:numRef>
                <c:f>('Mutant 181114'!$E$42:$E$45,'Mutant 181114'!$E$48:$E$53)</c:f>
                <c:numCache>
                  <c:formatCode>General</c:formatCode>
                  <c:ptCount val="10"/>
                  <c:pt idx="0">
                    <c:v>5.5681634714189925E-3</c:v>
                  </c:pt>
                  <c:pt idx="1">
                    <c:v>1.4880524184315546E-2</c:v>
                  </c:pt>
                  <c:pt idx="2">
                    <c:v>2.0297783130184869E-3</c:v>
                  </c:pt>
                  <c:pt idx="3">
                    <c:v>1.6773888438085357E-2</c:v>
                  </c:pt>
                  <c:pt idx="4">
                    <c:v>3.2139401225149182E-2</c:v>
                  </c:pt>
                  <c:pt idx="5">
                    <c:v>1.2179080425056728E-2</c:v>
                  </c:pt>
                  <c:pt idx="6">
                    <c:v>4.1220275485628526E-3</c:v>
                  </c:pt>
                  <c:pt idx="7">
                    <c:v>1.8519389238789121E-2</c:v>
                  </c:pt>
                  <c:pt idx="8">
                    <c:v>3.5105381037353493E-2</c:v>
                  </c:pt>
                  <c:pt idx="9">
                    <c:v>8.2254348078249113E-3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('Mutant 181114'!$F$42:$F$45,'Mutant 181114'!$F$48:$F$53)</c:f>
                <c:numCache>
                  <c:formatCode>General</c:formatCode>
                  <c:ptCount val="10"/>
                  <c:pt idx="0">
                    <c:v>6.9484692336477591</c:v>
                  </c:pt>
                  <c:pt idx="1">
                    <c:v>2.4533537299551056</c:v>
                  </c:pt>
                  <c:pt idx="2">
                    <c:v>3.0855930124741149</c:v>
                  </c:pt>
                  <c:pt idx="3">
                    <c:v>1.4926777086999004</c:v>
                  </c:pt>
                  <c:pt idx="4">
                    <c:v>1.5358536972434722</c:v>
                  </c:pt>
                  <c:pt idx="5">
                    <c:v>3.9380864031883685E-2</c:v>
                  </c:pt>
                  <c:pt idx="6">
                    <c:v>6.5634773386473055E-2</c:v>
                  </c:pt>
                  <c:pt idx="7">
                    <c:v>1.4504344419825088</c:v>
                  </c:pt>
                  <c:pt idx="8">
                    <c:v>0.52203375291857324</c:v>
                  </c:pt>
                  <c:pt idx="9">
                    <c:v>0.88648260037318038</c:v>
                  </c:pt>
                </c:numCache>
              </c:numRef>
            </c:plus>
            <c:minus>
              <c:numRef>
                <c:f>('Mutant 181114'!$F$42:$F$45,'Mutant 181114'!$F$48:$F$53)</c:f>
                <c:numCache>
                  <c:formatCode>General</c:formatCode>
                  <c:ptCount val="10"/>
                  <c:pt idx="0">
                    <c:v>6.9484692336477591</c:v>
                  </c:pt>
                  <c:pt idx="1">
                    <c:v>2.4533537299551056</c:v>
                  </c:pt>
                  <c:pt idx="2">
                    <c:v>3.0855930124741149</c:v>
                  </c:pt>
                  <c:pt idx="3">
                    <c:v>1.4926777086999004</c:v>
                  </c:pt>
                  <c:pt idx="4">
                    <c:v>1.5358536972434722</c:v>
                  </c:pt>
                  <c:pt idx="5">
                    <c:v>3.9380864031883685E-2</c:v>
                  </c:pt>
                  <c:pt idx="6">
                    <c:v>6.5634773386473055E-2</c:v>
                  </c:pt>
                  <c:pt idx="7">
                    <c:v>1.4504344419825088</c:v>
                  </c:pt>
                  <c:pt idx="8">
                    <c:v>0.52203375291857324</c:v>
                  </c:pt>
                  <c:pt idx="9">
                    <c:v>0.88648260037318038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('Mutant 181114'!$B$42:$B$45,'Mutant 181114'!$B$48:$B$53)</c:f>
              <c:numCache>
                <c:formatCode>General</c:formatCode>
                <c:ptCount val="10"/>
                <c:pt idx="0">
                  <c:v>1.4298333333333335</c:v>
                </c:pt>
                <c:pt idx="1">
                  <c:v>1.4398</c:v>
                </c:pt>
                <c:pt idx="2">
                  <c:v>1.3844000000000001</c:v>
                </c:pt>
                <c:pt idx="3">
                  <c:v>0.93780000000000008</c:v>
                </c:pt>
                <c:pt idx="4">
                  <c:v>0.39106666666666667</c:v>
                </c:pt>
                <c:pt idx="5">
                  <c:v>0.81459999999999999</c:v>
                </c:pt>
                <c:pt idx="6">
                  <c:v>1.4204666666666668</c:v>
                </c:pt>
                <c:pt idx="7">
                  <c:v>0.47666666666666674</c:v>
                </c:pt>
                <c:pt idx="8">
                  <c:v>0.89016666666666666</c:v>
                </c:pt>
                <c:pt idx="9">
                  <c:v>1.4086333333333334</c:v>
                </c:pt>
              </c:numCache>
            </c:numRef>
          </c:xVal>
          <c:yVal>
            <c:numRef>
              <c:f>('Mutant 181114'!$C$42:$C$45,'Mutant 181114'!$C$48:$C$53)</c:f>
              <c:numCache>
                <c:formatCode>General</c:formatCode>
                <c:ptCount val="10"/>
                <c:pt idx="0">
                  <c:v>80.380493033226145</c:v>
                </c:pt>
                <c:pt idx="1">
                  <c:v>112.41693461950696</c:v>
                </c:pt>
                <c:pt idx="2">
                  <c:v>110.67524115755627</c:v>
                </c:pt>
                <c:pt idx="3">
                  <c:v>42.947481243301183</c:v>
                </c:pt>
                <c:pt idx="4">
                  <c:v>5.787781350482315</c:v>
                </c:pt>
                <c:pt idx="5">
                  <c:v>5.4930332261521961</c:v>
                </c:pt>
                <c:pt idx="6">
                  <c:v>9.8981779206859599</c:v>
                </c:pt>
                <c:pt idx="7">
                  <c:v>7.8081457663451248</c:v>
                </c:pt>
                <c:pt idx="8">
                  <c:v>12.926045016077174</c:v>
                </c:pt>
                <c:pt idx="9">
                  <c:v>8.6816720257234721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F2D-C343-9953-EEB86EA8B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991135"/>
        <c:axId val="219097903"/>
      </c:scatterChart>
      <c:valAx>
        <c:axId val="189991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Cell Density (OD</a:t>
                </a:r>
                <a:r>
                  <a:rPr lang="en-US" baseline="-25000" dirty="0"/>
                  <a:t>600</a:t>
                </a:r>
                <a:r>
                  <a:rPr lang="en-US" dirty="0"/>
                  <a:t>) at t = 20 </a:t>
                </a:r>
                <a:r>
                  <a:rPr lang="en-US" dirty="0" err="1"/>
                  <a:t>hr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097903"/>
        <c:crosses val="autoZero"/>
        <c:crossBetween val="midCat"/>
      </c:valAx>
      <c:valAx>
        <c:axId val="219097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[NADPH] mmol/mL at t</a:t>
                </a:r>
                <a:r>
                  <a:rPr lang="en-US" baseline="0" dirty="0"/>
                  <a:t> = 40 min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911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noFill/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7A graphs'!$C$34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graphs'!$W$35:$W$40</c:f>
                <c:numCache>
                  <c:formatCode>General</c:formatCode>
                  <c:ptCount val="6"/>
                  <c:pt idx="0">
                    <c:v>2.063474853231026E-2</c:v>
                  </c:pt>
                  <c:pt idx="1">
                    <c:v>3.7119836429217463E-2</c:v>
                  </c:pt>
                  <c:pt idx="2">
                    <c:v>1.9022729059433904E-2</c:v>
                  </c:pt>
                  <c:pt idx="3">
                    <c:v>3.1086231414115654E-2</c:v>
                  </c:pt>
                  <c:pt idx="4">
                    <c:v>2.4649439192576093E-2</c:v>
                  </c:pt>
                  <c:pt idx="5">
                    <c:v>9.8141591176716305E-3</c:v>
                  </c:pt>
                </c:numCache>
              </c:numRef>
            </c:plus>
            <c:minus>
              <c:numRef>
                <c:f>'Fig 7A graphs'!$W$35:$W$40</c:f>
                <c:numCache>
                  <c:formatCode>General</c:formatCode>
                  <c:ptCount val="6"/>
                  <c:pt idx="0">
                    <c:v>2.063474853231026E-2</c:v>
                  </c:pt>
                  <c:pt idx="1">
                    <c:v>3.7119836429217463E-2</c:v>
                  </c:pt>
                  <c:pt idx="2">
                    <c:v>1.9022729059433904E-2</c:v>
                  </c:pt>
                  <c:pt idx="3">
                    <c:v>3.1086231414115654E-2</c:v>
                  </c:pt>
                  <c:pt idx="4">
                    <c:v>2.4649439192576093E-2</c:v>
                  </c:pt>
                  <c:pt idx="5">
                    <c:v>9.8141591176716305E-3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graphs'!$B$35:$B$40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graphs'!$C$35:$C$40</c:f>
              <c:numCache>
                <c:formatCode>General</c:formatCode>
                <c:ptCount val="6"/>
                <c:pt idx="0">
                  <c:v>0.74176249999999999</c:v>
                </c:pt>
                <c:pt idx="1">
                  <c:v>0.71691874999999994</c:v>
                </c:pt>
                <c:pt idx="2">
                  <c:v>0.71414999999999995</c:v>
                </c:pt>
                <c:pt idx="3">
                  <c:v>0.67970000000000008</c:v>
                </c:pt>
                <c:pt idx="4">
                  <c:v>0.89574374999999995</c:v>
                </c:pt>
                <c:pt idx="5">
                  <c:v>0.68981249999999994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C-F444-94B4-9061DFE24D05}"/>
            </c:ext>
          </c:extLst>
        </c:ser>
        <c:ser>
          <c:idx val="1"/>
          <c:order val="1"/>
          <c:tx>
            <c:strRef>
              <c:f>'Fig 7A graphs'!$D$34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graphs'!$X$35:$X$40</c:f>
                <c:numCache>
                  <c:formatCode>General</c:formatCode>
                  <c:ptCount val="6"/>
                  <c:pt idx="0">
                    <c:v>2.8916232915330457E-2</c:v>
                  </c:pt>
                  <c:pt idx="1">
                    <c:v>1.6339576050778643E-2</c:v>
                  </c:pt>
                  <c:pt idx="2">
                    <c:v>1.4307755736326718E-2</c:v>
                  </c:pt>
                  <c:pt idx="3">
                    <c:v>3.1228626914724573E-2</c:v>
                  </c:pt>
                  <c:pt idx="4">
                    <c:v>2.5513139089940632E-2</c:v>
                  </c:pt>
                  <c:pt idx="5">
                    <c:v>2.1925219598962969E-2</c:v>
                  </c:pt>
                </c:numCache>
              </c:numRef>
            </c:plus>
            <c:minus>
              <c:numRef>
                <c:f>'Fig 7A graphs'!$X$35:$X$40</c:f>
                <c:numCache>
                  <c:formatCode>General</c:formatCode>
                  <c:ptCount val="6"/>
                  <c:pt idx="0">
                    <c:v>2.8916232915330457E-2</c:v>
                  </c:pt>
                  <c:pt idx="1">
                    <c:v>1.6339576050778643E-2</c:v>
                  </c:pt>
                  <c:pt idx="2">
                    <c:v>1.4307755736326718E-2</c:v>
                  </c:pt>
                  <c:pt idx="3">
                    <c:v>3.1228626914724573E-2</c:v>
                  </c:pt>
                  <c:pt idx="4">
                    <c:v>2.5513139089940632E-2</c:v>
                  </c:pt>
                  <c:pt idx="5">
                    <c:v>2.1925219598962969E-2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graphs'!$B$35:$B$40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graphs'!$D$35:$D$40</c:f>
              <c:numCache>
                <c:formatCode>General</c:formatCode>
                <c:ptCount val="6"/>
                <c:pt idx="0">
                  <c:v>0.78168125000000011</c:v>
                </c:pt>
                <c:pt idx="1">
                  <c:v>0.75483749999999983</c:v>
                </c:pt>
                <c:pt idx="2">
                  <c:v>0.68434374999999992</c:v>
                </c:pt>
                <c:pt idx="3">
                  <c:v>0.65846249999999995</c:v>
                </c:pt>
                <c:pt idx="4">
                  <c:v>0.9083874999999999</c:v>
                </c:pt>
                <c:pt idx="5">
                  <c:v>0.72043125000000008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6C-F444-94B4-9061DFE24D05}"/>
            </c:ext>
          </c:extLst>
        </c:ser>
        <c:ser>
          <c:idx val="2"/>
          <c:order val="2"/>
          <c:tx>
            <c:strRef>
              <c:f>'Fig 7A graphs'!$E$34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graphs'!$Y$35:$Y$40</c:f>
                <c:numCache>
                  <c:formatCode>General</c:formatCode>
                  <c:ptCount val="6"/>
                  <c:pt idx="0">
                    <c:v>2.0770674260298709E-2</c:v>
                  </c:pt>
                  <c:pt idx="1">
                    <c:v>1.708394226486144E-2</c:v>
                  </c:pt>
                  <c:pt idx="2">
                    <c:v>2.0198536389787119E-2</c:v>
                  </c:pt>
                  <c:pt idx="3">
                    <c:v>3.5009547486731726E-2</c:v>
                  </c:pt>
                  <c:pt idx="4">
                    <c:v>1.5752462367822691E-2</c:v>
                  </c:pt>
                  <c:pt idx="5">
                    <c:v>1.1306671117811145E-2</c:v>
                  </c:pt>
                </c:numCache>
              </c:numRef>
            </c:plus>
            <c:minus>
              <c:numRef>
                <c:f>'Fig 7A graphs'!$Y$35:$Y$40</c:f>
                <c:numCache>
                  <c:formatCode>General</c:formatCode>
                  <c:ptCount val="6"/>
                  <c:pt idx="0">
                    <c:v>2.0770674260298709E-2</c:v>
                  </c:pt>
                  <c:pt idx="1">
                    <c:v>1.708394226486144E-2</c:v>
                  </c:pt>
                  <c:pt idx="2">
                    <c:v>2.0198536389787119E-2</c:v>
                  </c:pt>
                  <c:pt idx="3">
                    <c:v>3.5009547486731726E-2</c:v>
                  </c:pt>
                  <c:pt idx="4">
                    <c:v>1.5752462367822691E-2</c:v>
                  </c:pt>
                  <c:pt idx="5">
                    <c:v>1.1306671117811145E-2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graphs'!$B$35:$B$40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graphs'!$E$35:$E$40</c:f>
              <c:numCache>
                <c:formatCode>General</c:formatCode>
                <c:ptCount val="6"/>
                <c:pt idx="0">
                  <c:v>0.77685000000000004</c:v>
                </c:pt>
                <c:pt idx="1">
                  <c:v>0.77432500000000015</c:v>
                </c:pt>
                <c:pt idx="2">
                  <c:v>0.70752499999999996</c:v>
                </c:pt>
                <c:pt idx="3">
                  <c:v>0.67555625000000008</c:v>
                </c:pt>
                <c:pt idx="4">
                  <c:v>0.89526249999999996</c:v>
                </c:pt>
                <c:pt idx="5">
                  <c:v>0.70299375000000008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6C-F444-94B4-9061DFE24D05}"/>
            </c:ext>
          </c:extLst>
        </c:ser>
        <c:ser>
          <c:idx val="3"/>
          <c:order val="3"/>
          <c:tx>
            <c:strRef>
              <c:f>'Fig 7A graphs'!$F$34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graphs'!$Z$35:$Z$40</c:f>
                <c:numCache>
                  <c:formatCode>General</c:formatCode>
                  <c:ptCount val="6"/>
                  <c:pt idx="0">
                    <c:v>1.9931720049816307E-2</c:v>
                  </c:pt>
                  <c:pt idx="1">
                    <c:v>2.2529310732675421E-2</c:v>
                  </c:pt>
                  <c:pt idx="2">
                    <c:v>1.2794469093835713E-2</c:v>
                  </c:pt>
                  <c:pt idx="3">
                    <c:v>3.1796912342516907E-2</c:v>
                  </c:pt>
                  <c:pt idx="4">
                    <c:v>2.1141946760427719E-2</c:v>
                  </c:pt>
                  <c:pt idx="5">
                    <c:v>1.6401988539607421E-2</c:v>
                  </c:pt>
                </c:numCache>
              </c:numRef>
            </c:plus>
            <c:minus>
              <c:numRef>
                <c:f>'Fig 7A graphs'!$Z$35:$Z$40</c:f>
                <c:numCache>
                  <c:formatCode>General</c:formatCode>
                  <c:ptCount val="6"/>
                  <c:pt idx="0">
                    <c:v>1.9931720049816307E-2</c:v>
                  </c:pt>
                  <c:pt idx="1">
                    <c:v>2.2529310732675421E-2</c:v>
                  </c:pt>
                  <c:pt idx="2">
                    <c:v>1.2794469093835713E-2</c:v>
                  </c:pt>
                  <c:pt idx="3">
                    <c:v>3.1796912342516907E-2</c:v>
                  </c:pt>
                  <c:pt idx="4">
                    <c:v>2.1141946760427719E-2</c:v>
                  </c:pt>
                  <c:pt idx="5">
                    <c:v>1.6401988539607421E-2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graphs'!$B$35:$B$40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graphs'!$F$35:$F$40</c:f>
              <c:numCache>
                <c:formatCode>General</c:formatCode>
                <c:ptCount val="6"/>
                <c:pt idx="0">
                  <c:v>0.81733750000000016</c:v>
                </c:pt>
                <c:pt idx="1">
                  <c:v>0.81098124999999999</c:v>
                </c:pt>
                <c:pt idx="2">
                  <c:v>0.69123750000000006</c:v>
                </c:pt>
                <c:pt idx="3">
                  <c:v>0.66895625000000003</c:v>
                </c:pt>
                <c:pt idx="4">
                  <c:v>0.90775624999999982</c:v>
                </c:pt>
                <c:pt idx="5">
                  <c:v>0.73265000000000013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6C-F444-94B4-9061DFE24D05}"/>
            </c:ext>
          </c:extLst>
        </c:ser>
        <c:ser>
          <c:idx val="4"/>
          <c:order val="4"/>
          <c:tx>
            <c:strRef>
              <c:f>'Fig 7A graphs'!$G$34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graphs'!$AA$35:$AA$40</c:f>
                <c:numCache>
                  <c:formatCode>General</c:formatCode>
                  <c:ptCount val="6"/>
                  <c:pt idx="0">
                    <c:v>1.1258026184854858E-2</c:v>
                  </c:pt>
                  <c:pt idx="1">
                    <c:v>2.3631541485009136E-2</c:v>
                  </c:pt>
                  <c:pt idx="2">
                    <c:v>1.7177166282362679E-2</c:v>
                  </c:pt>
                  <c:pt idx="3">
                    <c:v>3.865913643044222E-2</c:v>
                  </c:pt>
                  <c:pt idx="4">
                    <c:v>2.2391416574634688E-2</c:v>
                  </c:pt>
                  <c:pt idx="5">
                    <c:v>1.1973083165771977E-2</c:v>
                  </c:pt>
                </c:numCache>
              </c:numRef>
            </c:plus>
            <c:minus>
              <c:numRef>
                <c:f>'Fig 7A graphs'!$AA$35:$AA$40</c:f>
                <c:numCache>
                  <c:formatCode>General</c:formatCode>
                  <c:ptCount val="6"/>
                  <c:pt idx="0">
                    <c:v>1.1258026184854858E-2</c:v>
                  </c:pt>
                  <c:pt idx="1">
                    <c:v>2.3631541485009136E-2</c:v>
                  </c:pt>
                  <c:pt idx="2">
                    <c:v>1.7177166282362679E-2</c:v>
                  </c:pt>
                  <c:pt idx="3">
                    <c:v>3.865913643044222E-2</c:v>
                  </c:pt>
                  <c:pt idx="4">
                    <c:v>2.2391416574634688E-2</c:v>
                  </c:pt>
                  <c:pt idx="5">
                    <c:v>1.1973083165771977E-2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graphs'!$B$35:$B$40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graphs'!$G$35:$G$40</c:f>
              <c:numCache>
                <c:formatCode>General</c:formatCode>
                <c:ptCount val="6"/>
                <c:pt idx="0">
                  <c:v>0.81604374999999996</c:v>
                </c:pt>
                <c:pt idx="1">
                  <c:v>0.82728750000000006</c:v>
                </c:pt>
                <c:pt idx="2">
                  <c:v>0.7288062500000001</c:v>
                </c:pt>
                <c:pt idx="3">
                  <c:v>0.71291875000000005</c:v>
                </c:pt>
                <c:pt idx="4">
                  <c:v>0.88777500000000009</c:v>
                </c:pt>
                <c:pt idx="5">
                  <c:v>0.70038124999999996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6C-F444-94B4-9061DFE24D05}"/>
            </c:ext>
          </c:extLst>
        </c:ser>
        <c:ser>
          <c:idx val="5"/>
          <c:order val="5"/>
          <c:tx>
            <c:strRef>
              <c:f>'Fig 7A graphs'!$H$34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graphs'!$AB$35:$AB$40</c:f>
                <c:numCache>
                  <c:formatCode>General</c:formatCode>
                  <c:ptCount val="6"/>
                  <c:pt idx="0">
                    <c:v>1.8209887876255805E-2</c:v>
                  </c:pt>
                  <c:pt idx="1">
                    <c:v>3.2653777431081395E-2</c:v>
                  </c:pt>
                  <c:pt idx="2">
                    <c:v>1.5939247193739979E-2</c:v>
                  </c:pt>
                  <c:pt idx="3">
                    <c:v>3.9674245004635289E-2</c:v>
                  </c:pt>
                  <c:pt idx="4">
                    <c:v>2.3254673033605983E-2</c:v>
                  </c:pt>
                  <c:pt idx="5">
                    <c:v>1.3715252778214723E-2</c:v>
                  </c:pt>
                </c:numCache>
              </c:numRef>
            </c:plus>
            <c:minus>
              <c:numRef>
                <c:f>'Fig 7A graphs'!$AB$35:$AB$40</c:f>
                <c:numCache>
                  <c:formatCode>General</c:formatCode>
                  <c:ptCount val="6"/>
                  <c:pt idx="0">
                    <c:v>1.8209887876255805E-2</c:v>
                  </c:pt>
                  <c:pt idx="1">
                    <c:v>3.2653777431081395E-2</c:v>
                  </c:pt>
                  <c:pt idx="2">
                    <c:v>1.5939247193739979E-2</c:v>
                  </c:pt>
                  <c:pt idx="3">
                    <c:v>3.9674245004635289E-2</c:v>
                  </c:pt>
                  <c:pt idx="4">
                    <c:v>2.3254673033605983E-2</c:v>
                  </c:pt>
                  <c:pt idx="5">
                    <c:v>1.3715252778214723E-2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graphs'!$B$35:$B$40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graphs'!$H$35:$H$40</c:f>
              <c:numCache>
                <c:formatCode>General</c:formatCode>
                <c:ptCount val="6"/>
                <c:pt idx="0">
                  <c:v>0.86036875000000002</c:v>
                </c:pt>
                <c:pt idx="1">
                  <c:v>0.87382500000000007</c:v>
                </c:pt>
                <c:pt idx="2">
                  <c:v>0.72293125000000003</c:v>
                </c:pt>
                <c:pt idx="3">
                  <c:v>0.72356874999999998</c:v>
                </c:pt>
                <c:pt idx="4">
                  <c:v>0.89625624999999998</c:v>
                </c:pt>
                <c:pt idx="5">
                  <c:v>0.71129999999999993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6C-F444-94B4-9061DFE24D05}"/>
            </c:ext>
          </c:extLst>
        </c:ser>
        <c:ser>
          <c:idx val="6"/>
          <c:order val="6"/>
          <c:tx>
            <c:strRef>
              <c:f>'Fig 7A graphs'!$I$34</c:f>
              <c:strCache>
                <c:ptCount val="1"/>
                <c:pt idx="0">
                  <c:v>100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'Fig 7A graphs'!$AC$35:$AC$40</c:f>
                <c:numCache>
                  <c:formatCode>General</c:formatCode>
                  <c:ptCount val="6"/>
                  <c:pt idx="0">
                    <c:v>1.2531520405216559E-2</c:v>
                  </c:pt>
                  <c:pt idx="1">
                    <c:v>2.60712130339277E-2</c:v>
                  </c:pt>
                  <c:pt idx="2">
                    <c:v>1.6112013739855047E-2</c:v>
                  </c:pt>
                  <c:pt idx="3">
                    <c:v>5.0213656089809267E-2</c:v>
                  </c:pt>
                  <c:pt idx="4">
                    <c:v>2.8740171989076004E-2</c:v>
                  </c:pt>
                  <c:pt idx="5">
                    <c:v>1.6292095410142531E-2</c:v>
                  </c:pt>
                </c:numCache>
              </c:numRef>
            </c:plus>
            <c:minus>
              <c:numRef>
                <c:f>'Fig 7A graphs'!$AC$35:$AC$40</c:f>
                <c:numCache>
                  <c:formatCode>General</c:formatCode>
                  <c:ptCount val="6"/>
                  <c:pt idx="0">
                    <c:v>1.2531520405216559E-2</c:v>
                  </c:pt>
                  <c:pt idx="1">
                    <c:v>2.60712130339277E-2</c:v>
                  </c:pt>
                  <c:pt idx="2">
                    <c:v>1.6112013739855047E-2</c:v>
                  </c:pt>
                  <c:pt idx="3">
                    <c:v>5.0213656089809267E-2</c:v>
                  </c:pt>
                  <c:pt idx="4">
                    <c:v>2.8740171989076004E-2</c:v>
                  </c:pt>
                  <c:pt idx="5">
                    <c:v>1.6292095410142531E-2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'Fig 7A graphs'!$B$35:$B$40</c:f>
              <c:strCache>
                <c:ptCount val="6"/>
                <c:pt idx="0">
                  <c:v>PLY29 pACT1-F126L</c:v>
                </c:pt>
                <c:pt idx="1">
                  <c:v>PLY65 pACT1-F126L/R148H</c:v>
                </c:pt>
                <c:pt idx="2">
                  <c:v>PLY32 pSEC53-F126L</c:v>
                </c:pt>
                <c:pt idx="3">
                  <c:v>PLY66 pSEC53-F126L/R148H</c:v>
                </c:pt>
                <c:pt idx="4">
                  <c:v>PLY33 pSEC53-V238M</c:v>
                </c:pt>
                <c:pt idx="5">
                  <c:v>PLY67 pSEC53-V238M</c:v>
                </c:pt>
              </c:strCache>
            </c:strRef>
          </c:cat>
          <c:val>
            <c:numRef>
              <c:f>'Fig 7A graphs'!$I$35:$I$40</c:f>
              <c:numCache>
                <c:formatCode>General</c:formatCode>
                <c:ptCount val="6"/>
                <c:pt idx="0">
                  <c:v>0.87336875000000003</c:v>
                </c:pt>
                <c:pt idx="1">
                  <c:v>0.89314999999999989</c:v>
                </c:pt>
                <c:pt idx="2">
                  <c:v>0.7350875</c:v>
                </c:pt>
                <c:pt idx="3">
                  <c:v>0.75928125000000002</c:v>
                </c:pt>
                <c:pt idx="4">
                  <c:v>0.85851250000000012</c:v>
                </c:pt>
                <c:pt idx="5">
                  <c:v>0.66438125000000003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F444-94B4-9061DFE24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549888"/>
        <c:axId val="1259564560"/>
      </c:barChart>
      <c:catAx>
        <c:axId val="123854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9564560"/>
        <c:crosses val="autoZero"/>
        <c:auto val="1"/>
        <c:lblAlgn val="ctr"/>
        <c:lblOffset val="100"/>
        <c:noMultiLvlLbl val="0"/>
      </c:catAx>
      <c:valAx>
        <c:axId val="1259564560"/>
        <c:scaling>
          <c:orientation val="minMax"/>
          <c:max val="1.2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85498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EFAE9-CA3C-1C4D-959C-5471D736C116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046F-EC3A-AF47-949F-3DE7B2E14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1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3046F-EC3A-AF47-949F-3DE7B2E14D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2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3046F-EC3A-AF47-949F-3DE7B2E14D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7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Phosphomannomutase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enzymatic assay reactions.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3046F-EC3A-AF47-949F-3DE7B2E14D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8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3046F-EC3A-AF47-949F-3DE7B2E14D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45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3046F-EC3A-AF47-949F-3DE7B2E14D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5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6B9D-705A-E74B-815F-458AA14AFFA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BA74-5048-A844-9BE5-B66E9A59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D5BF8A1-77E3-1B43-8449-C3C57A6F28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62880"/>
              </p:ext>
            </p:extLst>
          </p:nvPr>
        </p:nvGraphicFramePr>
        <p:xfrm>
          <a:off x="488121" y="783771"/>
          <a:ext cx="5599170" cy="214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56C7A16-C1FD-3041-917D-54FF3B77735C}"/>
              </a:ext>
            </a:extLst>
          </p:cNvPr>
          <p:cNvSpPr/>
          <p:nvPr/>
        </p:nvSpPr>
        <p:spPr>
          <a:xfrm>
            <a:off x="310148" y="2828896"/>
            <a:ext cx="6059732" cy="990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Supplemental Figure 1.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Means and standard errors of 3 samples per strain showing cell density</a:t>
            </a:r>
            <a:r>
              <a:rPr lang="en-US" sz="1000" dirty="0"/>
              <a:t> at t = 20 hour of 10</a:t>
            </a:r>
            <a:r>
              <a:rPr lang="en-US" sz="1000" baseline="30000" dirty="0"/>
              <a:t>-2</a:t>
            </a:r>
            <a:r>
              <a:rPr lang="en-US" sz="1000" dirty="0"/>
              <a:t> dilution of OD 1.0 cells incubated at 30</a:t>
            </a:r>
            <a:r>
              <a:rPr lang="en-US" sz="1000" baseline="30000" dirty="0"/>
              <a:t>o</a:t>
            </a:r>
            <a:r>
              <a:rPr lang="en-US" sz="1000" dirty="0"/>
              <a:t>C in 50 µL SC+FOA media in a 384-well plate. 1X indicates the native SEC53 promoter. 2X indicates double the native promoter strength (pACT1). 10X indicates 10X the native promoter strength (pTEF1). 0.2X indicates 20% of the native promoter strength (pREV1).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8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Chart 112">
            <a:extLst>
              <a:ext uri="{FF2B5EF4-FFF2-40B4-BE49-F238E27FC236}">
                <a16:creationId xmlns:a16="http://schemas.microsoft.com/office/drawing/2014/main" id="{56DDDED7-999B-4141-BBD1-48E49AB1C3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309463"/>
              </p:ext>
            </p:extLst>
          </p:nvPr>
        </p:nvGraphicFramePr>
        <p:xfrm>
          <a:off x="870156" y="637184"/>
          <a:ext cx="3363771" cy="1413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4" name="Chart 113">
            <a:extLst>
              <a:ext uri="{FF2B5EF4-FFF2-40B4-BE49-F238E27FC236}">
                <a16:creationId xmlns:a16="http://schemas.microsoft.com/office/drawing/2014/main" id="{FBEEDB97-F752-5B4B-8362-33D1658927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800750"/>
              </p:ext>
            </p:extLst>
          </p:nvPr>
        </p:nvGraphicFramePr>
        <p:xfrm>
          <a:off x="870863" y="1977574"/>
          <a:ext cx="3360765" cy="141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5" name="Chart 114">
            <a:extLst>
              <a:ext uri="{FF2B5EF4-FFF2-40B4-BE49-F238E27FC236}">
                <a16:creationId xmlns:a16="http://schemas.microsoft.com/office/drawing/2014/main" id="{C2C7C3D8-04E6-EA4F-8CA4-4BD2A38FB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026534"/>
              </p:ext>
            </p:extLst>
          </p:nvPr>
        </p:nvGraphicFramePr>
        <p:xfrm>
          <a:off x="888402" y="3352890"/>
          <a:ext cx="3357891" cy="141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6" name="Chart 115">
            <a:extLst>
              <a:ext uri="{FF2B5EF4-FFF2-40B4-BE49-F238E27FC236}">
                <a16:creationId xmlns:a16="http://schemas.microsoft.com/office/drawing/2014/main" id="{FA685E7C-6222-024E-84F6-59A483984C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003428"/>
              </p:ext>
            </p:extLst>
          </p:nvPr>
        </p:nvGraphicFramePr>
        <p:xfrm>
          <a:off x="864769" y="4710786"/>
          <a:ext cx="3376691" cy="141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E8E865D-AA4A-9740-8D6C-B6384E25228F}"/>
              </a:ext>
            </a:extLst>
          </p:cNvPr>
          <p:cNvGrpSpPr/>
          <p:nvPr/>
        </p:nvGrpSpPr>
        <p:grpSpPr>
          <a:xfrm>
            <a:off x="4231628" y="621405"/>
            <a:ext cx="1372865" cy="1428005"/>
            <a:chOff x="3425461" y="496919"/>
            <a:chExt cx="1372865" cy="142800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D7E2D6F-2B2A-584C-83E2-7A811617A108}"/>
                </a:ext>
              </a:extLst>
            </p:cNvPr>
            <p:cNvSpPr txBox="1"/>
            <p:nvPr/>
          </p:nvSpPr>
          <p:spPr>
            <a:xfrm>
              <a:off x="3488996" y="496919"/>
              <a:ext cx="113861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sec53∆/sec53∆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EE47042-C13C-524D-8D07-61BD8C930C16}"/>
                </a:ext>
              </a:extLst>
            </p:cNvPr>
            <p:cNvSpPr txBox="1"/>
            <p:nvPr/>
          </p:nvSpPr>
          <p:spPr>
            <a:xfrm>
              <a:off x="3493494" y="692535"/>
              <a:ext cx="11948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pSEC53-WT/WT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27CDFA3-BD47-DA45-9899-C6E7A300EE68}"/>
                </a:ext>
              </a:extLst>
            </p:cNvPr>
            <p:cNvSpPr txBox="1"/>
            <p:nvPr/>
          </p:nvSpPr>
          <p:spPr>
            <a:xfrm>
              <a:off x="3488996" y="887710"/>
              <a:ext cx="11447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pSEC53-WT/R148H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31D3204-89B5-5440-8CEC-FB89DF52F980}"/>
                </a:ext>
              </a:extLst>
            </p:cNvPr>
            <p:cNvSpPr txBox="1"/>
            <p:nvPr/>
          </p:nvSpPr>
          <p:spPr>
            <a:xfrm>
              <a:off x="3493494" y="1095344"/>
              <a:ext cx="10283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pACT1-F126L/F126L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E786CF6-201E-D74A-88FC-EFEDFD94E906}"/>
                </a:ext>
              </a:extLst>
            </p:cNvPr>
            <p:cNvSpPr txBox="1"/>
            <p:nvPr/>
          </p:nvSpPr>
          <p:spPr>
            <a:xfrm>
              <a:off x="3491228" y="1297304"/>
              <a:ext cx="130709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pACT1-F126L/R148H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E6C5E1E-134B-1F4F-9542-182D29079AB8}"/>
                </a:ext>
              </a:extLst>
            </p:cNvPr>
            <p:cNvSpPr txBox="1"/>
            <p:nvPr/>
          </p:nvSpPr>
          <p:spPr>
            <a:xfrm>
              <a:off x="3481120" y="1509204"/>
              <a:ext cx="109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pSEC53-F126L/F126L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A14A8A-60D9-844C-815D-4BA22C43D4F3}"/>
                </a:ext>
              </a:extLst>
            </p:cNvPr>
            <p:cNvSpPr txBox="1"/>
            <p:nvPr/>
          </p:nvSpPr>
          <p:spPr>
            <a:xfrm>
              <a:off x="3479057" y="1709480"/>
              <a:ext cx="12374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pSEC53-F126L/R148H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54D8C5E-4561-D744-87EB-1A9369FBAE7B}"/>
                </a:ext>
              </a:extLst>
            </p:cNvPr>
            <p:cNvSpPr/>
            <p:nvPr/>
          </p:nvSpPr>
          <p:spPr>
            <a:xfrm>
              <a:off x="3425912" y="567308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15C6DF9-B0A4-644E-BD59-02F221515F84}"/>
                </a:ext>
              </a:extLst>
            </p:cNvPr>
            <p:cNvSpPr/>
            <p:nvPr/>
          </p:nvSpPr>
          <p:spPr>
            <a:xfrm>
              <a:off x="3429000" y="762856"/>
              <a:ext cx="91440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A15CDA9-CDEA-1F46-89C1-C45AAA77F9D0}"/>
                </a:ext>
              </a:extLst>
            </p:cNvPr>
            <p:cNvSpPr/>
            <p:nvPr/>
          </p:nvSpPr>
          <p:spPr>
            <a:xfrm>
              <a:off x="3425461" y="959054"/>
              <a:ext cx="91440" cy="9144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C539DEFF-9054-2B42-86C3-D3385734781C}"/>
                </a:ext>
              </a:extLst>
            </p:cNvPr>
            <p:cNvSpPr/>
            <p:nvPr/>
          </p:nvSpPr>
          <p:spPr>
            <a:xfrm>
              <a:off x="3428179" y="1160587"/>
              <a:ext cx="91440" cy="9144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293BC82C-1B6C-AD4B-B45F-691D518AB92A}"/>
                </a:ext>
              </a:extLst>
            </p:cNvPr>
            <p:cNvSpPr/>
            <p:nvPr/>
          </p:nvSpPr>
          <p:spPr>
            <a:xfrm>
              <a:off x="3433337" y="1372916"/>
              <a:ext cx="91440" cy="9144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44C877E-9644-B84A-8970-835E8D2F16AC}"/>
                </a:ext>
              </a:extLst>
            </p:cNvPr>
            <p:cNvSpPr/>
            <p:nvPr/>
          </p:nvSpPr>
          <p:spPr>
            <a:xfrm>
              <a:off x="3435851" y="1575762"/>
              <a:ext cx="91440" cy="9144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C4D4FA5-7ED7-1E47-AAFD-6C1CA75CCBC2}"/>
                </a:ext>
              </a:extLst>
            </p:cNvPr>
            <p:cNvSpPr/>
            <p:nvPr/>
          </p:nvSpPr>
          <p:spPr>
            <a:xfrm>
              <a:off x="3441499" y="1779066"/>
              <a:ext cx="91440" cy="9144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E2EA511-B36F-2548-B34F-587DC79C3577}"/>
              </a:ext>
            </a:extLst>
          </p:cNvPr>
          <p:cNvGrpSpPr/>
          <p:nvPr/>
        </p:nvGrpSpPr>
        <p:grpSpPr>
          <a:xfrm>
            <a:off x="4239442" y="2284451"/>
            <a:ext cx="1384829" cy="803174"/>
            <a:chOff x="4239442" y="2363175"/>
            <a:chExt cx="1384829" cy="80317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1D4E262-757F-0D47-9327-4736EE75EA92}"/>
                </a:ext>
              </a:extLst>
            </p:cNvPr>
            <p:cNvSpPr txBox="1"/>
            <p:nvPr/>
          </p:nvSpPr>
          <p:spPr>
            <a:xfrm>
              <a:off x="4303936" y="2747948"/>
              <a:ext cx="12407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pSEC53-V238M/V238M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25FB6BF-6D6B-E047-8778-A21FA681F7E3}"/>
                </a:ext>
              </a:extLst>
            </p:cNvPr>
            <p:cNvSpPr txBox="1"/>
            <p:nvPr/>
          </p:nvSpPr>
          <p:spPr>
            <a:xfrm>
              <a:off x="4295163" y="2950905"/>
              <a:ext cx="13291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pSEC53-V238M/R148H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FC584B3-9BE6-F742-BCF1-F458F7916A61}"/>
                </a:ext>
              </a:extLst>
            </p:cNvPr>
            <p:cNvSpPr txBox="1"/>
            <p:nvPr/>
          </p:nvSpPr>
          <p:spPr>
            <a:xfrm>
              <a:off x="4299438" y="2363175"/>
              <a:ext cx="113861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sec53∆/sec53∆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8B07784-DCE2-DF4A-A5D5-6DD5D81B58BF}"/>
                </a:ext>
              </a:extLst>
            </p:cNvPr>
            <p:cNvSpPr txBox="1"/>
            <p:nvPr/>
          </p:nvSpPr>
          <p:spPr>
            <a:xfrm>
              <a:off x="4303936" y="2558791"/>
              <a:ext cx="11948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pSEC53-WT/WT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A66F89EF-B00B-1845-83BC-8C87DDC11752}"/>
                </a:ext>
              </a:extLst>
            </p:cNvPr>
            <p:cNvSpPr/>
            <p:nvPr/>
          </p:nvSpPr>
          <p:spPr>
            <a:xfrm>
              <a:off x="4246293" y="2433564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50CDD3B-E101-CB4D-AA7B-D3190A177E3D}"/>
                </a:ext>
              </a:extLst>
            </p:cNvPr>
            <p:cNvSpPr/>
            <p:nvPr/>
          </p:nvSpPr>
          <p:spPr>
            <a:xfrm>
              <a:off x="4239442" y="2629112"/>
              <a:ext cx="91440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C27A434-F50E-D146-8812-9D6FBF8CF594}"/>
                </a:ext>
              </a:extLst>
            </p:cNvPr>
            <p:cNvSpPr/>
            <p:nvPr/>
          </p:nvSpPr>
          <p:spPr>
            <a:xfrm>
              <a:off x="4243716" y="2816518"/>
              <a:ext cx="91440" cy="9144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E572AB3-1C68-6C46-955C-50857F600030}"/>
                </a:ext>
              </a:extLst>
            </p:cNvPr>
            <p:cNvSpPr/>
            <p:nvPr/>
          </p:nvSpPr>
          <p:spPr>
            <a:xfrm>
              <a:off x="4246434" y="3018051"/>
              <a:ext cx="91440" cy="9144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BAA3788-A83D-1742-A83C-330EBEEDEF4E}"/>
              </a:ext>
            </a:extLst>
          </p:cNvPr>
          <p:cNvGrpSpPr/>
          <p:nvPr/>
        </p:nvGrpSpPr>
        <p:grpSpPr>
          <a:xfrm>
            <a:off x="4246293" y="3433389"/>
            <a:ext cx="1390144" cy="1262214"/>
            <a:chOff x="3468984" y="4148022"/>
            <a:chExt cx="1390144" cy="1262214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185177-6259-D842-92CF-A6FA19013A25}"/>
                </a:ext>
              </a:extLst>
            </p:cNvPr>
            <p:cNvSpPr txBox="1"/>
            <p:nvPr/>
          </p:nvSpPr>
          <p:spPr>
            <a:xfrm>
              <a:off x="3560424" y="4148022"/>
              <a:ext cx="113861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pTEF1-E100K/E100K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7755319-A102-5047-9EDC-1B139399A67E}"/>
                </a:ext>
              </a:extLst>
            </p:cNvPr>
            <p:cNvSpPr txBox="1"/>
            <p:nvPr/>
          </p:nvSpPr>
          <p:spPr>
            <a:xfrm>
              <a:off x="3547341" y="4337819"/>
              <a:ext cx="11948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pTEF1-E100K/WT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6CB9992-4573-1448-9976-C6491255C2DB}"/>
                </a:ext>
              </a:extLst>
            </p:cNvPr>
            <p:cNvSpPr txBox="1"/>
            <p:nvPr/>
          </p:nvSpPr>
          <p:spPr>
            <a:xfrm>
              <a:off x="3547341" y="4547950"/>
              <a:ext cx="11447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pTEF1-E100K/R148H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D6E9AC8-38B6-4943-9257-DA945EDAE362}"/>
                </a:ext>
              </a:extLst>
            </p:cNvPr>
            <p:cNvSpPr txBox="1"/>
            <p:nvPr/>
          </p:nvSpPr>
          <p:spPr>
            <a:xfrm>
              <a:off x="3537197" y="4766823"/>
              <a:ext cx="104186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pACT1-E100K/E100K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17010D4-0D0C-534B-825E-8EDF75C4C4DE}"/>
                </a:ext>
              </a:extLst>
            </p:cNvPr>
            <p:cNvSpPr txBox="1"/>
            <p:nvPr/>
          </p:nvSpPr>
          <p:spPr>
            <a:xfrm>
              <a:off x="3552030" y="4962745"/>
              <a:ext cx="130709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pACT1-E100K/WT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DD6E662-9432-F34D-9F28-A108BD75E18A}"/>
                </a:ext>
              </a:extLst>
            </p:cNvPr>
            <p:cNvSpPr txBox="1"/>
            <p:nvPr/>
          </p:nvSpPr>
          <p:spPr>
            <a:xfrm>
              <a:off x="3547341" y="5194792"/>
              <a:ext cx="109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pACT1-E100K/R148H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8A830E68-AB6D-E04D-ACFC-145609A9DF4D}"/>
                </a:ext>
              </a:extLst>
            </p:cNvPr>
            <p:cNvSpPr/>
            <p:nvPr/>
          </p:nvSpPr>
          <p:spPr>
            <a:xfrm>
              <a:off x="3468984" y="4218279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F56042E5-85AE-4241-AA28-403256B604F9}"/>
                </a:ext>
              </a:extLst>
            </p:cNvPr>
            <p:cNvSpPr/>
            <p:nvPr/>
          </p:nvSpPr>
          <p:spPr>
            <a:xfrm>
              <a:off x="3472072" y="4413827"/>
              <a:ext cx="91440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39DBAB8-22C7-DC4D-AAD1-C095DAE73805}"/>
                </a:ext>
              </a:extLst>
            </p:cNvPr>
            <p:cNvSpPr/>
            <p:nvPr/>
          </p:nvSpPr>
          <p:spPr>
            <a:xfrm>
              <a:off x="3478472" y="4619964"/>
              <a:ext cx="91440" cy="9144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0F2B39FE-B5DF-8344-AFD0-7945B24D0FE3}"/>
                </a:ext>
              </a:extLst>
            </p:cNvPr>
            <p:cNvSpPr/>
            <p:nvPr/>
          </p:nvSpPr>
          <p:spPr>
            <a:xfrm>
              <a:off x="3481190" y="4821497"/>
              <a:ext cx="91440" cy="9144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89BDEB8-CA2F-BA46-8AB9-E2179539A577}"/>
                </a:ext>
              </a:extLst>
            </p:cNvPr>
            <p:cNvSpPr/>
            <p:nvPr/>
          </p:nvSpPr>
          <p:spPr>
            <a:xfrm>
              <a:off x="3486348" y="5023887"/>
              <a:ext cx="91440" cy="9144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4CDE4A4-9CAA-BE42-8A50-C7813D4FE21C}"/>
                </a:ext>
              </a:extLst>
            </p:cNvPr>
            <p:cNvSpPr/>
            <p:nvPr/>
          </p:nvSpPr>
          <p:spPr>
            <a:xfrm>
              <a:off x="3488862" y="5226733"/>
              <a:ext cx="91440" cy="9144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C00D091-0C30-EF42-A511-D00804DAB82D}"/>
              </a:ext>
            </a:extLst>
          </p:cNvPr>
          <p:cNvGrpSpPr/>
          <p:nvPr/>
        </p:nvGrpSpPr>
        <p:grpSpPr>
          <a:xfrm>
            <a:off x="4246293" y="4792919"/>
            <a:ext cx="1401752" cy="1222423"/>
            <a:chOff x="3512055" y="5856475"/>
            <a:chExt cx="1401752" cy="122242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66132A2-E943-5A46-9B9A-59B8118D5A5A}"/>
                </a:ext>
              </a:extLst>
            </p:cNvPr>
            <p:cNvSpPr txBox="1"/>
            <p:nvPr/>
          </p:nvSpPr>
          <p:spPr>
            <a:xfrm>
              <a:off x="3591156" y="5856475"/>
              <a:ext cx="113861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pACT1-E146K/E146K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2B99E69-2A20-F341-8D15-23EDDDEE766F}"/>
                </a:ext>
              </a:extLst>
            </p:cNvPr>
            <p:cNvSpPr txBox="1"/>
            <p:nvPr/>
          </p:nvSpPr>
          <p:spPr>
            <a:xfrm>
              <a:off x="3593971" y="6044397"/>
              <a:ext cx="11948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pACT1-E146K/R148H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2EA290D-347D-DA4B-B95B-FB91B41026E5}"/>
                </a:ext>
              </a:extLst>
            </p:cNvPr>
            <p:cNvSpPr txBox="1"/>
            <p:nvPr/>
          </p:nvSpPr>
          <p:spPr>
            <a:xfrm>
              <a:off x="3585014" y="6277166"/>
              <a:ext cx="11447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pSEC53-E146K/E146K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2365131-54CB-E44C-8F38-B64D348FFC43}"/>
                </a:ext>
              </a:extLst>
            </p:cNvPr>
            <p:cNvSpPr txBox="1"/>
            <p:nvPr/>
          </p:nvSpPr>
          <p:spPr>
            <a:xfrm>
              <a:off x="3585014" y="6466535"/>
              <a:ext cx="11081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pSEC53-E146K/R148H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CB2B76F-2F4E-264B-B2B1-1645CF6D59A4}"/>
                </a:ext>
              </a:extLst>
            </p:cNvPr>
            <p:cNvSpPr txBox="1"/>
            <p:nvPr/>
          </p:nvSpPr>
          <p:spPr>
            <a:xfrm>
              <a:off x="3606709" y="6663207"/>
              <a:ext cx="130709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pREV1-E146K/E146K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6D9ED35-28D9-9D40-93D3-BAAA3191C2FF}"/>
                </a:ext>
              </a:extLst>
            </p:cNvPr>
            <p:cNvSpPr txBox="1"/>
            <p:nvPr/>
          </p:nvSpPr>
          <p:spPr>
            <a:xfrm>
              <a:off x="3603495" y="6863454"/>
              <a:ext cx="109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/>
                <a:t>pREV1-E146K/R148H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7548B86F-5CEE-134C-9B9E-C9B58C6B70AE}"/>
                </a:ext>
              </a:extLst>
            </p:cNvPr>
            <p:cNvSpPr/>
            <p:nvPr/>
          </p:nvSpPr>
          <p:spPr>
            <a:xfrm>
              <a:off x="3512055" y="5921185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E31379F-3801-4E47-97DB-0FDCC2B00BAC}"/>
                </a:ext>
              </a:extLst>
            </p:cNvPr>
            <p:cNvSpPr/>
            <p:nvPr/>
          </p:nvSpPr>
          <p:spPr>
            <a:xfrm>
              <a:off x="3515143" y="6116733"/>
              <a:ext cx="91440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69EC35BB-D81F-2F48-B7ED-9C2ABB96D098}"/>
                </a:ext>
              </a:extLst>
            </p:cNvPr>
            <p:cNvSpPr/>
            <p:nvPr/>
          </p:nvSpPr>
          <p:spPr>
            <a:xfrm>
              <a:off x="3521543" y="6322870"/>
              <a:ext cx="91440" cy="9144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6C85CF8-706B-014A-977E-DA45FF2758E4}"/>
                </a:ext>
              </a:extLst>
            </p:cNvPr>
            <p:cNvSpPr/>
            <p:nvPr/>
          </p:nvSpPr>
          <p:spPr>
            <a:xfrm>
              <a:off x="3524261" y="6524403"/>
              <a:ext cx="91440" cy="9144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F1D384AE-67DE-B24C-A6F4-84B16951F6C2}"/>
                </a:ext>
              </a:extLst>
            </p:cNvPr>
            <p:cNvSpPr/>
            <p:nvPr/>
          </p:nvSpPr>
          <p:spPr>
            <a:xfrm>
              <a:off x="3529419" y="6726793"/>
              <a:ext cx="91440" cy="9144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A9CE5D41-5528-644B-A113-1BA88A615D46}"/>
                </a:ext>
              </a:extLst>
            </p:cNvPr>
            <p:cNvSpPr/>
            <p:nvPr/>
          </p:nvSpPr>
          <p:spPr>
            <a:xfrm>
              <a:off x="3531933" y="6929639"/>
              <a:ext cx="91440" cy="9144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1A5D60BF-9CA2-754C-8EA0-07FD79799A85}"/>
              </a:ext>
            </a:extLst>
          </p:cNvPr>
          <p:cNvSpPr/>
          <p:nvPr/>
        </p:nvSpPr>
        <p:spPr>
          <a:xfrm>
            <a:off x="325989" y="6068904"/>
            <a:ext cx="6110770" cy="52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Supplemental Figure 2.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Means and standard errors of the cell density (OD</a:t>
            </a:r>
            <a:r>
              <a:rPr lang="en-US" sz="1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600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) at t = 20 hour of 3 samples for each SEC53 variant indicated.</a:t>
            </a:r>
          </a:p>
        </p:txBody>
      </p:sp>
    </p:spTree>
    <p:extLst>
      <p:ext uri="{BB962C8B-B14F-4D97-AF65-F5344CB8AC3E}">
        <p14:creationId xmlns:p14="http://schemas.microsoft.com/office/powerpoint/2010/main" val="191173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1C39BF0-E7B2-8641-A3A8-5F7BA5DE0842}"/>
              </a:ext>
            </a:extLst>
          </p:cNvPr>
          <p:cNvGrpSpPr/>
          <p:nvPr/>
        </p:nvGrpSpPr>
        <p:grpSpPr>
          <a:xfrm>
            <a:off x="258389" y="594564"/>
            <a:ext cx="3170606" cy="1847026"/>
            <a:chOff x="219542" y="653559"/>
            <a:chExt cx="3170606" cy="184702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2680D23-5D42-924B-BC23-385575306ACD}"/>
                </a:ext>
              </a:extLst>
            </p:cNvPr>
            <p:cNvSpPr txBox="1"/>
            <p:nvPr/>
          </p:nvSpPr>
          <p:spPr>
            <a:xfrm>
              <a:off x="831325" y="2283284"/>
              <a:ext cx="40774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WT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7EDD2A7-4D87-1F48-B02D-E05BC3F396AF}"/>
                </a:ext>
              </a:extLst>
            </p:cNvPr>
            <p:cNvSpPr txBox="1"/>
            <p:nvPr/>
          </p:nvSpPr>
          <p:spPr>
            <a:xfrm>
              <a:off x="1145549" y="2283284"/>
              <a:ext cx="4746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E93A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843E9F9-7D89-454B-9B09-8D3F95E29243}"/>
                </a:ext>
              </a:extLst>
            </p:cNvPr>
            <p:cNvSpPr txBox="1"/>
            <p:nvPr/>
          </p:nvSpPr>
          <p:spPr>
            <a:xfrm>
              <a:off x="1482424" y="2283284"/>
              <a:ext cx="4746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F119L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9B2D45A-74AA-7E4E-96D9-DDF76B1FD097}"/>
                </a:ext>
              </a:extLst>
            </p:cNvPr>
            <p:cNvSpPr txBox="1"/>
            <p:nvPr/>
          </p:nvSpPr>
          <p:spPr>
            <a:xfrm>
              <a:off x="2142004" y="2285105"/>
              <a:ext cx="6134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V231M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5F528C-CD6D-A94D-81F4-38623BA15D10}"/>
                </a:ext>
              </a:extLst>
            </p:cNvPr>
            <p:cNvSpPr txBox="1"/>
            <p:nvPr/>
          </p:nvSpPr>
          <p:spPr>
            <a:xfrm>
              <a:off x="1812890" y="2283284"/>
              <a:ext cx="4746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E139K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60E866-B540-DE4E-BBC6-DD6DDFD38A50}"/>
                </a:ext>
              </a:extLst>
            </p:cNvPr>
            <p:cNvSpPr txBox="1"/>
            <p:nvPr/>
          </p:nvSpPr>
          <p:spPr>
            <a:xfrm>
              <a:off x="2504184" y="2285141"/>
              <a:ext cx="52783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SEC53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BCD491-44DD-5B4A-BA1D-C7489DBFB61F}"/>
                </a:ext>
              </a:extLst>
            </p:cNvPr>
            <p:cNvSpPr txBox="1"/>
            <p:nvPr/>
          </p:nvSpPr>
          <p:spPr>
            <a:xfrm>
              <a:off x="2835524" y="2285141"/>
              <a:ext cx="52783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sec53∆</a:t>
              </a:r>
            </a:p>
          </p:txBody>
        </p:sp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C03D630E-512E-C84C-B914-CD5E5225430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64377428"/>
                </p:ext>
              </p:extLst>
            </p:nvPr>
          </p:nvGraphicFramePr>
          <p:xfrm>
            <a:off x="219542" y="653559"/>
            <a:ext cx="3170606" cy="17899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82C7DB5-092E-8549-A362-B62C9D5AA070}"/>
              </a:ext>
            </a:extLst>
          </p:cNvPr>
          <p:cNvGrpSpPr/>
          <p:nvPr/>
        </p:nvGrpSpPr>
        <p:grpSpPr>
          <a:xfrm>
            <a:off x="3224975" y="594564"/>
            <a:ext cx="3075607" cy="1952232"/>
            <a:chOff x="270820" y="2600104"/>
            <a:chExt cx="3075607" cy="19522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5ECB464-36C7-8444-9CCE-5D687042FDCD}"/>
                </a:ext>
              </a:extLst>
            </p:cNvPr>
            <p:cNvSpPr txBox="1"/>
            <p:nvPr/>
          </p:nvSpPr>
          <p:spPr>
            <a:xfrm>
              <a:off x="874876" y="4213782"/>
              <a:ext cx="4759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pTEF1-WT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839777-A0AF-4141-850E-96F92BFCA770}"/>
                </a:ext>
              </a:extLst>
            </p:cNvPr>
            <p:cNvSpPr txBox="1"/>
            <p:nvPr/>
          </p:nvSpPr>
          <p:spPr>
            <a:xfrm>
              <a:off x="1317997" y="4213782"/>
              <a:ext cx="5155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pACT1-WT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9410B4-D30C-9546-890B-E1ADE530E05C}"/>
                </a:ext>
              </a:extLst>
            </p:cNvPr>
            <p:cNvSpPr txBox="1"/>
            <p:nvPr/>
          </p:nvSpPr>
          <p:spPr>
            <a:xfrm>
              <a:off x="1814677" y="4213782"/>
              <a:ext cx="4746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pACT1-F119L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E45A10E-E2DF-0044-8BD0-AD28B918400C}"/>
                </a:ext>
              </a:extLst>
            </p:cNvPr>
            <p:cNvSpPr txBox="1"/>
            <p:nvPr/>
          </p:nvSpPr>
          <p:spPr>
            <a:xfrm>
              <a:off x="2254057" y="4229169"/>
              <a:ext cx="52783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SEC53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49DC8E0-D100-A44A-943A-ED2E9F0267EC}"/>
                </a:ext>
              </a:extLst>
            </p:cNvPr>
            <p:cNvSpPr txBox="1"/>
            <p:nvPr/>
          </p:nvSpPr>
          <p:spPr>
            <a:xfrm>
              <a:off x="2714604" y="4229169"/>
              <a:ext cx="52783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sec53∆</a:t>
              </a:r>
            </a:p>
          </p:txBody>
        </p:sp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C3424C2E-65E9-804C-BB19-9FCDC2834DB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5481888"/>
                </p:ext>
              </p:extLst>
            </p:nvPr>
          </p:nvGraphicFramePr>
          <p:xfrm>
            <a:off x="270820" y="2600104"/>
            <a:ext cx="3075607" cy="178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791697D-1473-DE44-8347-24AC76C4E722}"/>
              </a:ext>
            </a:extLst>
          </p:cNvPr>
          <p:cNvSpPr/>
          <p:nvPr/>
        </p:nvSpPr>
        <p:spPr>
          <a:xfrm>
            <a:off x="305378" y="2518423"/>
            <a:ext cx="6059732" cy="760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Supplemental Figure 3.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Means and standard errors of 6 samples per PMM2 strain indicated showing cell density</a:t>
            </a:r>
            <a:r>
              <a:rPr lang="en-US" sz="1000" dirty="0"/>
              <a:t> at t = 20 hour of 10</a:t>
            </a:r>
            <a:r>
              <a:rPr lang="en-US" sz="1000" baseline="30000" dirty="0"/>
              <a:t>-2</a:t>
            </a:r>
            <a:r>
              <a:rPr lang="en-US" sz="1000" dirty="0"/>
              <a:t> dilution of OD 1.0 cells incubated at 30</a:t>
            </a:r>
            <a:r>
              <a:rPr lang="en-US" sz="1000" baseline="30000" dirty="0"/>
              <a:t>o</a:t>
            </a:r>
            <a:r>
              <a:rPr lang="en-US" sz="1000" dirty="0"/>
              <a:t>C in 50 µL SC+FOA media in a 384-well plate. SEC53 and </a:t>
            </a:r>
            <a:r>
              <a:rPr lang="en-US" sz="1000" i="1" dirty="0"/>
              <a:t>sec53∆ </a:t>
            </a:r>
            <a:r>
              <a:rPr lang="en-US" sz="1000" dirty="0"/>
              <a:t>show the means and standard errors of 3 samples for each strain.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4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18D77D06-A6C9-384D-965A-57FC4B1AD23C}"/>
              </a:ext>
            </a:extLst>
          </p:cNvPr>
          <p:cNvSpPr txBox="1"/>
          <p:nvPr/>
        </p:nvSpPr>
        <p:spPr>
          <a:xfrm>
            <a:off x="245118" y="1081003"/>
            <a:ext cx="101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Mannose-1-Phosphate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4C9AB7-8D8F-E341-BFE0-A51DD9C096FC}"/>
              </a:ext>
            </a:extLst>
          </p:cNvPr>
          <p:cNvSpPr txBox="1"/>
          <p:nvPr/>
        </p:nvSpPr>
        <p:spPr>
          <a:xfrm>
            <a:off x="1196594" y="1081003"/>
            <a:ext cx="1071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Mannose-6-Phosphate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B0DF9A-31EC-0747-8075-99BD8536C7BC}"/>
              </a:ext>
            </a:extLst>
          </p:cNvPr>
          <p:cNvSpPr txBox="1"/>
          <p:nvPr/>
        </p:nvSpPr>
        <p:spPr>
          <a:xfrm>
            <a:off x="2297658" y="1081003"/>
            <a:ext cx="923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Fructose-6-Phosphate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2A49D1-8658-D04B-98AC-236876A432A7}"/>
              </a:ext>
            </a:extLst>
          </p:cNvPr>
          <p:cNvSpPr txBox="1"/>
          <p:nvPr/>
        </p:nvSpPr>
        <p:spPr>
          <a:xfrm>
            <a:off x="3047548" y="1077320"/>
            <a:ext cx="1220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Glucose-6-Phosphate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D85DCD-858C-F341-B747-CE93FC91E5B4}"/>
              </a:ext>
            </a:extLst>
          </p:cNvPr>
          <p:cNvSpPr txBox="1"/>
          <p:nvPr/>
        </p:nvSpPr>
        <p:spPr>
          <a:xfrm>
            <a:off x="4772372" y="1071219"/>
            <a:ext cx="946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6-phosphogluc</a:t>
            </a:r>
          </a:p>
          <a:p>
            <a:pPr algn="ctr"/>
            <a:r>
              <a:rPr lang="en-US" sz="1000" dirty="0" err="1"/>
              <a:t>onolacetone</a:t>
            </a:r>
            <a:endParaRPr lang="en-US" sz="1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CC9652-4960-BC4A-899F-28A76FA9BFE5}"/>
              </a:ext>
            </a:extLst>
          </p:cNvPr>
          <p:cNvSpPr txBox="1"/>
          <p:nvPr/>
        </p:nvSpPr>
        <p:spPr>
          <a:xfrm>
            <a:off x="883996" y="885820"/>
            <a:ext cx="6337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PMM2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37695FA-6C80-5046-9CF2-1724BF830C9A}"/>
              </a:ext>
            </a:extLst>
          </p:cNvPr>
          <p:cNvSpPr txBox="1"/>
          <p:nvPr/>
        </p:nvSpPr>
        <p:spPr>
          <a:xfrm>
            <a:off x="1600931" y="737641"/>
            <a:ext cx="1195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accent6"/>
                </a:solidFill>
              </a:rPr>
              <a:t>Phosphomannose</a:t>
            </a:r>
            <a:r>
              <a:rPr lang="en-US" sz="1000" dirty="0">
                <a:solidFill>
                  <a:schemeClr val="accent6"/>
                </a:solidFill>
              </a:rPr>
              <a:t> isomerase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E948E9-322A-F34F-92C9-6C8AE9DF8A14}"/>
              </a:ext>
            </a:extLst>
          </p:cNvPr>
          <p:cNvSpPr txBox="1"/>
          <p:nvPr/>
        </p:nvSpPr>
        <p:spPr>
          <a:xfrm>
            <a:off x="2658966" y="737503"/>
            <a:ext cx="1100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accent6"/>
                </a:solidFill>
              </a:rPr>
              <a:t>Phosphoglucose</a:t>
            </a:r>
            <a:r>
              <a:rPr lang="en-US" sz="1000" dirty="0">
                <a:solidFill>
                  <a:schemeClr val="accent6"/>
                </a:solidFill>
              </a:rPr>
              <a:t> isomerase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DA0A25-03BB-2A4C-886B-EB88DC3A2314}"/>
              </a:ext>
            </a:extLst>
          </p:cNvPr>
          <p:cNvSpPr txBox="1"/>
          <p:nvPr/>
        </p:nvSpPr>
        <p:spPr>
          <a:xfrm>
            <a:off x="3856934" y="758404"/>
            <a:ext cx="1584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Glucose-6-phosphate dehydrogenase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C182B1C-79D1-2145-98CB-403CE37ECD22}"/>
              </a:ext>
            </a:extLst>
          </p:cNvPr>
          <p:cNvCxnSpPr/>
          <p:nvPr/>
        </p:nvCxnSpPr>
        <p:spPr>
          <a:xfrm>
            <a:off x="1116160" y="1273966"/>
            <a:ext cx="228600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260746A-92F1-6C42-83E9-3090D2437495}"/>
              </a:ext>
            </a:extLst>
          </p:cNvPr>
          <p:cNvCxnSpPr/>
          <p:nvPr/>
        </p:nvCxnSpPr>
        <p:spPr>
          <a:xfrm>
            <a:off x="2078706" y="1275361"/>
            <a:ext cx="228600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BBEFF6E-C55F-E94D-9BA5-ABD1D3231D51}"/>
              </a:ext>
            </a:extLst>
          </p:cNvPr>
          <p:cNvSpPr txBox="1"/>
          <p:nvPr/>
        </p:nvSpPr>
        <p:spPr>
          <a:xfrm>
            <a:off x="3902654" y="1150855"/>
            <a:ext cx="627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+ NADP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82132F-4936-554F-8CF4-1523E6DEE4E5}"/>
              </a:ext>
            </a:extLst>
          </p:cNvPr>
          <p:cNvSpPr txBox="1"/>
          <p:nvPr/>
        </p:nvSpPr>
        <p:spPr>
          <a:xfrm>
            <a:off x="5588155" y="1150341"/>
            <a:ext cx="977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+  </a:t>
            </a:r>
            <a:r>
              <a:rPr lang="en-US" sz="1000" dirty="0">
                <a:solidFill>
                  <a:srgbClr val="FF0000"/>
                </a:solidFill>
              </a:rPr>
              <a:t>NADPH</a:t>
            </a:r>
            <a:r>
              <a:rPr lang="en-US" sz="1000" dirty="0"/>
              <a:t>  +  H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BC5861A-F068-0E43-841A-30337FCF91F2}"/>
              </a:ext>
            </a:extLst>
          </p:cNvPr>
          <p:cNvCxnSpPr/>
          <p:nvPr/>
        </p:nvCxnSpPr>
        <p:spPr>
          <a:xfrm>
            <a:off x="3046638" y="1279348"/>
            <a:ext cx="228600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48264B5-8973-B041-88FE-ECD451C78345}"/>
              </a:ext>
            </a:extLst>
          </p:cNvPr>
          <p:cNvCxnSpPr/>
          <p:nvPr/>
        </p:nvCxnSpPr>
        <p:spPr>
          <a:xfrm>
            <a:off x="4543772" y="1279033"/>
            <a:ext cx="228600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C4ED1BFB-980A-0347-8248-563B3802D802}"/>
              </a:ext>
            </a:extLst>
          </p:cNvPr>
          <p:cNvSpPr/>
          <p:nvPr/>
        </p:nvSpPr>
        <p:spPr>
          <a:xfrm>
            <a:off x="328100" y="645905"/>
            <a:ext cx="6203777" cy="1025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B9AD8D-28B7-874D-8BF1-378C7998D4AE}"/>
              </a:ext>
            </a:extLst>
          </p:cNvPr>
          <p:cNvSpPr txBox="1"/>
          <p:nvPr/>
        </p:nvSpPr>
        <p:spPr>
          <a:xfrm>
            <a:off x="300079" y="600500"/>
            <a:ext cx="595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50B3A7-1B24-7A42-A7ED-59C6011B4537}"/>
              </a:ext>
            </a:extLst>
          </p:cNvPr>
          <p:cNvSpPr txBox="1"/>
          <p:nvPr/>
        </p:nvSpPr>
        <p:spPr>
          <a:xfrm>
            <a:off x="328100" y="1688766"/>
            <a:ext cx="472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8046452-A5C2-D849-8D5F-09D286518373}"/>
              </a:ext>
            </a:extLst>
          </p:cNvPr>
          <p:cNvGrpSpPr/>
          <p:nvPr/>
        </p:nvGrpSpPr>
        <p:grpSpPr>
          <a:xfrm>
            <a:off x="524445" y="1685078"/>
            <a:ext cx="5393584" cy="2530865"/>
            <a:chOff x="480823" y="6317437"/>
            <a:chExt cx="5393584" cy="253086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4D5F37E-824B-4F4C-B688-50D24E47D891}"/>
                </a:ext>
              </a:extLst>
            </p:cNvPr>
            <p:cNvGrpSpPr/>
            <p:nvPr/>
          </p:nvGrpSpPr>
          <p:grpSpPr>
            <a:xfrm>
              <a:off x="4969800" y="6435456"/>
              <a:ext cx="904607" cy="2284995"/>
              <a:chOff x="4876729" y="6371304"/>
              <a:chExt cx="904607" cy="2284995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617BE3A-64C4-8948-A3FA-CCF89BF61A78}"/>
                  </a:ext>
                </a:extLst>
              </p:cNvPr>
              <p:cNvSpPr txBox="1"/>
              <p:nvPr/>
            </p:nvSpPr>
            <p:spPr>
              <a:xfrm>
                <a:off x="4883060" y="6371304"/>
                <a:ext cx="72487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pSEC53-WT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A9335E7-329A-A347-9E2B-5F24428A76B3}"/>
                  </a:ext>
                </a:extLst>
              </p:cNvPr>
              <p:cNvSpPr txBox="1"/>
              <p:nvPr/>
            </p:nvSpPr>
            <p:spPr>
              <a:xfrm>
                <a:off x="4882869" y="6602136"/>
                <a:ext cx="68159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pACT1-WT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3A47B7-78C9-7947-973A-5ACFEDB3513D}"/>
                  </a:ext>
                </a:extLst>
              </p:cNvPr>
              <p:cNvSpPr txBox="1"/>
              <p:nvPr/>
            </p:nvSpPr>
            <p:spPr>
              <a:xfrm>
                <a:off x="4882868" y="6835147"/>
                <a:ext cx="66236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pTEF1-WT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85CFA9-84F7-CF4E-B6F6-E32DAB38FF31}"/>
                  </a:ext>
                </a:extLst>
              </p:cNvPr>
              <p:cNvSpPr txBox="1"/>
              <p:nvPr/>
            </p:nvSpPr>
            <p:spPr>
              <a:xfrm>
                <a:off x="4882868" y="7070700"/>
                <a:ext cx="68159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pREV1-WT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0BCF34-903A-4847-9AB0-F3D8A8F7659B}"/>
                  </a:ext>
                </a:extLst>
              </p:cNvPr>
              <p:cNvSpPr txBox="1"/>
              <p:nvPr/>
            </p:nvSpPr>
            <p:spPr>
              <a:xfrm>
                <a:off x="4883060" y="7306242"/>
                <a:ext cx="84029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pSEC53-F126L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057B859-E4B1-6E43-8FE7-D8F9A12D85DF}"/>
                  </a:ext>
                </a:extLst>
              </p:cNvPr>
              <p:cNvSpPr txBox="1"/>
              <p:nvPr/>
            </p:nvSpPr>
            <p:spPr>
              <a:xfrm>
                <a:off x="4882869" y="7527243"/>
                <a:ext cx="79701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pACT1-F126L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9AB7B94-6E3C-F243-923C-03934B544D2D}"/>
                  </a:ext>
                </a:extLst>
              </p:cNvPr>
              <p:cNvSpPr txBox="1"/>
              <p:nvPr/>
            </p:nvSpPr>
            <p:spPr>
              <a:xfrm>
                <a:off x="4882868" y="7760253"/>
                <a:ext cx="77777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pTEF1-F126L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3AEAA77-913E-3442-A2FF-892003BAB208}"/>
                  </a:ext>
                </a:extLst>
              </p:cNvPr>
              <p:cNvSpPr txBox="1"/>
              <p:nvPr/>
            </p:nvSpPr>
            <p:spPr>
              <a:xfrm>
                <a:off x="4876921" y="7951790"/>
                <a:ext cx="90441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pSEC53-V238M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D4F332-EE36-B440-B968-2AD34CEEB2F0}"/>
                  </a:ext>
                </a:extLst>
              </p:cNvPr>
              <p:cNvSpPr txBox="1"/>
              <p:nvPr/>
            </p:nvSpPr>
            <p:spPr>
              <a:xfrm>
                <a:off x="4876730" y="8192456"/>
                <a:ext cx="86113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pACT1-V238M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7E739B0-D483-454D-BF38-400C6D8BF720}"/>
                  </a:ext>
                </a:extLst>
              </p:cNvPr>
              <p:cNvSpPr txBox="1"/>
              <p:nvPr/>
            </p:nvSpPr>
            <p:spPr>
              <a:xfrm>
                <a:off x="4876729" y="8425467"/>
                <a:ext cx="84189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pTEF1-V238M</a:t>
                </a:r>
              </a:p>
            </p:txBody>
          </p:sp>
        </p:grpSp>
        <p:graphicFrame>
          <p:nvGraphicFramePr>
            <p:cNvPr id="51" name="Chart 50">
              <a:extLst>
                <a:ext uri="{FF2B5EF4-FFF2-40B4-BE49-F238E27FC236}">
                  <a16:creationId xmlns:a16="http://schemas.microsoft.com/office/drawing/2014/main" id="{CC48DAEE-74DC-E246-B83C-FAFD2133BBF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36104381"/>
                </p:ext>
              </p:extLst>
            </p:nvPr>
          </p:nvGraphicFramePr>
          <p:xfrm>
            <a:off x="480823" y="6317437"/>
            <a:ext cx="5340624" cy="2530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0D483911-6A83-B045-AF7E-E9092754FF0F}"/>
              </a:ext>
            </a:extLst>
          </p:cNvPr>
          <p:cNvSpPr/>
          <p:nvPr/>
        </p:nvSpPr>
        <p:spPr>
          <a:xfrm>
            <a:off x="300079" y="4061640"/>
            <a:ext cx="6059732" cy="760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Supplemental Figure 4.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Phosphomannomutase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 enzymatic assay reactions. B) Comparison of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1000" dirty="0" err="1"/>
              <a:t>hosphomannomutase</a:t>
            </a:r>
            <a:r>
              <a:rPr lang="en-US" sz="1000" dirty="0"/>
              <a:t> activity at 40 min (y-axis) of the indicated SEC53 variant against its growth at 20 </a:t>
            </a:r>
            <a:r>
              <a:rPr lang="en-US" sz="1000" dirty="0" err="1"/>
              <a:t>hr</a:t>
            </a:r>
            <a:r>
              <a:rPr lang="en-US" sz="1000" dirty="0"/>
              <a:t> (x-axis). Shown are means and standard errors of 3 samples.</a:t>
            </a:r>
          </a:p>
        </p:txBody>
      </p:sp>
    </p:spTree>
    <p:extLst>
      <p:ext uri="{BB962C8B-B14F-4D97-AF65-F5344CB8AC3E}">
        <p14:creationId xmlns:p14="http://schemas.microsoft.com/office/powerpoint/2010/main" val="76605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500A5F1-B51F-854F-9781-494E16414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629740"/>
              </p:ext>
            </p:extLst>
          </p:nvPr>
        </p:nvGraphicFramePr>
        <p:xfrm>
          <a:off x="793748" y="699497"/>
          <a:ext cx="5263897" cy="13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6B6323F-ED65-0C42-A1C8-0D2D120C5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017597"/>
              </p:ext>
            </p:extLst>
          </p:nvPr>
        </p:nvGraphicFramePr>
        <p:xfrm>
          <a:off x="793748" y="2325124"/>
          <a:ext cx="5279524" cy="13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79844E1-739A-9A4D-AA4B-42B2554400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942604"/>
              </p:ext>
            </p:extLst>
          </p:nvPr>
        </p:nvGraphicFramePr>
        <p:xfrm>
          <a:off x="793748" y="3925687"/>
          <a:ext cx="5279524" cy="13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4EE66E4-5DAD-7641-A2B1-CFA023D071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028222"/>
              </p:ext>
            </p:extLst>
          </p:nvPr>
        </p:nvGraphicFramePr>
        <p:xfrm>
          <a:off x="793749" y="5548008"/>
          <a:ext cx="5263896" cy="13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24BA3650-CC3D-F34C-B2AD-01AA8C4E7143}"/>
              </a:ext>
            </a:extLst>
          </p:cNvPr>
          <p:cNvGrpSpPr/>
          <p:nvPr/>
        </p:nvGrpSpPr>
        <p:grpSpPr>
          <a:xfrm>
            <a:off x="1537318" y="7171750"/>
            <a:ext cx="3776755" cy="246221"/>
            <a:chOff x="2292062" y="6577548"/>
            <a:chExt cx="3776755" cy="24622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C3D198F-A53A-E347-BDEC-1E410BE8A240}"/>
                </a:ext>
              </a:extLst>
            </p:cNvPr>
            <p:cNvSpPr/>
            <p:nvPr/>
          </p:nvSpPr>
          <p:spPr>
            <a:xfrm>
              <a:off x="2292062" y="6647244"/>
              <a:ext cx="91440" cy="9144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5E075D-7141-8644-99BF-31CFE3429879}"/>
                </a:ext>
              </a:extLst>
            </p:cNvPr>
            <p:cNvSpPr/>
            <p:nvPr/>
          </p:nvSpPr>
          <p:spPr>
            <a:xfrm>
              <a:off x="2815670" y="6647244"/>
              <a:ext cx="91440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64173E-B768-C046-87BE-A6496ADFD78B}"/>
                </a:ext>
              </a:extLst>
            </p:cNvPr>
            <p:cNvSpPr/>
            <p:nvPr/>
          </p:nvSpPr>
          <p:spPr>
            <a:xfrm>
              <a:off x="3298315" y="66472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16B121-84B8-CD43-A6A9-4B8BDD91B198}"/>
                </a:ext>
              </a:extLst>
            </p:cNvPr>
            <p:cNvSpPr/>
            <p:nvPr/>
          </p:nvSpPr>
          <p:spPr>
            <a:xfrm>
              <a:off x="3795796" y="6647244"/>
              <a:ext cx="91440" cy="9144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2EDBD0B-5961-F448-B4BA-63A31D1E2171}"/>
                </a:ext>
              </a:extLst>
            </p:cNvPr>
            <p:cNvSpPr/>
            <p:nvPr/>
          </p:nvSpPr>
          <p:spPr>
            <a:xfrm>
              <a:off x="4328921" y="6647244"/>
              <a:ext cx="91440" cy="9144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2C5B9E6-7420-B044-A049-641F0E3CC566}"/>
                </a:ext>
              </a:extLst>
            </p:cNvPr>
            <p:cNvSpPr/>
            <p:nvPr/>
          </p:nvSpPr>
          <p:spPr>
            <a:xfrm>
              <a:off x="4877570" y="6647244"/>
              <a:ext cx="91440" cy="9144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57EF05C-AA1A-F242-9453-7A26E6C476DF}"/>
                </a:ext>
              </a:extLst>
            </p:cNvPr>
            <p:cNvSpPr/>
            <p:nvPr/>
          </p:nvSpPr>
          <p:spPr>
            <a:xfrm>
              <a:off x="5402266" y="6647244"/>
              <a:ext cx="91440" cy="9144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D98920-697C-E14F-AE4F-583A8BB85E60}"/>
                </a:ext>
              </a:extLst>
            </p:cNvPr>
            <p:cNvSpPr txBox="1"/>
            <p:nvPr/>
          </p:nvSpPr>
          <p:spPr>
            <a:xfrm>
              <a:off x="2850554" y="6577548"/>
              <a:ext cx="4789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1 µM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E2E9C0-8A95-494E-8F66-6C9A018968CF}"/>
                </a:ext>
              </a:extLst>
            </p:cNvPr>
            <p:cNvSpPr txBox="1"/>
            <p:nvPr/>
          </p:nvSpPr>
          <p:spPr>
            <a:xfrm>
              <a:off x="3332647" y="6577548"/>
              <a:ext cx="4789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5 µM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CEA7D1F-236D-524E-9DC4-CF64F38768EF}"/>
                </a:ext>
              </a:extLst>
            </p:cNvPr>
            <p:cNvSpPr txBox="1"/>
            <p:nvPr/>
          </p:nvSpPr>
          <p:spPr>
            <a:xfrm>
              <a:off x="3823141" y="6577548"/>
              <a:ext cx="597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10 µM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CBB1FEE-BF58-F245-8ADB-7C2904ECDE2C}"/>
                </a:ext>
              </a:extLst>
            </p:cNvPr>
            <p:cNvSpPr txBox="1"/>
            <p:nvPr/>
          </p:nvSpPr>
          <p:spPr>
            <a:xfrm>
              <a:off x="4369465" y="6577548"/>
              <a:ext cx="622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25 µM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134A61-8A5A-5647-A1DC-C0393C62D113}"/>
                </a:ext>
              </a:extLst>
            </p:cNvPr>
            <p:cNvSpPr txBox="1"/>
            <p:nvPr/>
          </p:nvSpPr>
          <p:spPr>
            <a:xfrm>
              <a:off x="4916204" y="6577548"/>
              <a:ext cx="5775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50 µM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9EE5E2-79D5-8140-B021-B559CF930468}"/>
                </a:ext>
              </a:extLst>
            </p:cNvPr>
            <p:cNvSpPr txBox="1"/>
            <p:nvPr/>
          </p:nvSpPr>
          <p:spPr>
            <a:xfrm>
              <a:off x="5431726" y="6577548"/>
              <a:ext cx="6370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100 µM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F37914A-0CE3-5145-A6E6-47411573E641}"/>
                </a:ext>
              </a:extLst>
            </p:cNvPr>
            <p:cNvSpPr txBox="1"/>
            <p:nvPr/>
          </p:nvSpPr>
          <p:spPr>
            <a:xfrm>
              <a:off x="2332258" y="6577548"/>
              <a:ext cx="4789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0 µM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297B63B-FAB2-524A-88ED-21C180EE15D6}"/>
              </a:ext>
            </a:extLst>
          </p:cNvPr>
          <p:cNvSpPr txBox="1"/>
          <p:nvPr/>
        </p:nvSpPr>
        <p:spPr>
          <a:xfrm>
            <a:off x="857022" y="1867683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0ED9A0-968C-3148-844B-CF8D1D6270AE}"/>
              </a:ext>
            </a:extLst>
          </p:cNvPr>
          <p:cNvSpPr txBox="1"/>
          <p:nvPr/>
        </p:nvSpPr>
        <p:spPr>
          <a:xfrm>
            <a:off x="2465561" y="1869727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CB4B2F-662E-2343-8D31-F64348005DF5}"/>
              </a:ext>
            </a:extLst>
          </p:cNvPr>
          <p:cNvSpPr txBox="1"/>
          <p:nvPr/>
        </p:nvSpPr>
        <p:spPr>
          <a:xfrm>
            <a:off x="4074100" y="1861304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0C5A26-F77B-9D43-B5BB-FA02A5A98794}"/>
              </a:ext>
            </a:extLst>
          </p:cNvPr>
          <p:cNvSpPr txBox="1"/>
          <p:nvPr/>
        </p:nvSpPr>
        <p:spPr>
          <a:xfrm>
            <a:off x="1777199" y="1872147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pACT1-R148H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BE083C-6791-224D-B979-BFB7A12CA522}"/>
              </a:ext>
            </a:extLst>
          </p:cNvPr>
          <p:cNvSpPr txBox="1"/>
          <p:nvPr/>
        </p:nvSpPr>
        <p:spPr>
          <a:xfrm>
            <a:off x="3380181" y="1882347"/>
            <a:ext cx="1108171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FEB27B-73B1-CF48-8691-D41A5F0D587B}"/>
              </a:ext>
            </a:extLst>
          </p:cNvPr>
          <p:cNvSpPr txBox="1"/>
          <p:nvPr/>
        </p:nvSpPr>
        <p:spPr>
          <a:xfrm>
            <a:off x="4979073" y="1867683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FD2DB2-8FE1-2147-80EE-BA5B211092DD}"/>
              </a:ext>
            </a:extLst>
          </p:cNvPr>
          <p:cNvSpPr txBox="1"/>
          <p:nvPr/>
        </p:nvSpPr>
        <p:spPr>
          <a:xfrm>
            <a:off x="867300" y="3500460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7C896F-5877-2E46-9819-9F742FB98934}"/>
              </a:ext>
            </a:extLst>
          </p:cNvPr>
          <p:cNvSpPr txBox="1"/>
          <p:nvPr/>
        </p:nvSpPr>
        <p:spPr>
          <a:xfrm>
            <a:off x="2475839" y="3502504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D9D94E-46F5-BE40-A7ED-51451A9588B8}"/>
              </a:ext>
            </a:extLst>
          </p:cNvPr>
          <p:cNvSpPr txBox="1"/>
          <p:nvPr/>
        </p:nvSpPr>
        <p:spPr>
          <a:xfrm>
            <a:off x="4084378" y="3494081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378C33-7A7B-9941-B58F-A12926680C9A}"/>
              </a:ext>
            </a:extLst>
          </p:cNvPr>
          <p:cNvSpPr txBox="1"/>
          <p:nvPr/>
        </p:nvSpPr>
        <p:spPr>
          <a:xfrm>
            <a:off x="1787477" y="3504924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pACT1-R148H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22270D-AF4D-874B-8225-FCDFDF0C351F}"/>
              </a:ext>
            </a:extLst>
          </p:cNvPr>
          <p:cNvSpPr txBox="1"/>
          <p:nvPr/>
        </p:nvSpPr>
        <p:spPr>
          <a:xfrm>
            <a:off x="3390459" y="3515124"/>
            <a:ext cx="1108171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4A2E28-C1CB-0746-8D3B-9F7D55011945}"/>
              </a:ext>
            </a:extLst>
          </p:cNvPr>
          <p:cNvSpPr txBox="1"/>
          <p:nvPr/>
        </p:nvSpPr>
        <p:spPr>
          <a:xfrm>
            <a:off x="4989351" y="3500460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40AE54E-D074-304F-A3F5-BA1B70C27B97}"/>
              </a:ext>
            </a:extLst>
          </p:cNvPr>
          <p:cNvSpPr txBox="1"/>
          <p:nvPr/>
        </p:nvSpPr>
        <p:spPr>
          <a:xfrm>
            <a:off x="884337" y="5106302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529B76-74DA-BF4D-A470-62660FF27999}"/>
              </a:ext>
            </a:extLst>
          </p:cNvPr>
          <p:cNvSpPr txBox="1"/>
          <p:nvPr/>
        </p:nvSpPr>
        <p:spPr>
          <a:xfrm>
            <a:off x="2492876" y="5108346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E36BF2-00F5-804E-B934-13E31DD60EE0}"/>
              </a:ext>
            </a:extLst>
          </p:cNvPr>
          <p:cNvSpPr txBox="1"/>
          <p:nvPr/>
        </p:nvSpPr>
        <p:spPr>
          <a:xfrm>
            <a:off x="4101415" y="5099923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4704BB-862C-F74C-90BE-6CB98BBFD888}"/>
              </a:ext>
            </a:extLst>
          </p:cNvPr>
          <p:cNvSpPr txBox="1"/>
          <p:nvPr/>
        </p:nvSpPr>
        <p:spPr>
          <a:xfrm>
            <a:off x="1804514" y="5110766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pACT1-R148H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AF8B39-9741-A142-86A8-21B31DAAF8B0}"/>
              </a:ext>
            </a:extLst>
          </p:cNvPr>
          <p:cNvSpPr txBox="1"/>
          <p:nvPr/>
        </p:nvSpPr>
        <p:spPr>
          <a:xfrm>
            <a:off x="3407496" y="5120966"/>
            <a:ext cx="1108171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46647F-2868-0E4C-9987-16F323AC1B77}"/>
              </a:ext>
            </a:extLst>
          </p:cNvPr>
          <p:cNvSpPr txBox="1"/>
          <p:nvPr/>
        </p:nvSpPr>
        <p:spPr>
          <a:xfrm>
            <a:off x="5006388" y="5106302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316F5D-3C8A-6343-85E1-DD4F02E29E13}"/>
              </a:ext>
            </a:extLst>
          </p:cNvPr>
          <p:cNvSpPr txBox="1"/>
          <p:nvPr/>
        </p:nvSpPr>
        <p:spPr>
          <a:xfrm>
            <a:off x="884337" y="6713774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A13A16A-F637-3A40-A50B-A81C73BF012D}"/>
              </a:ext>
            </a:extLst>
          </p:cNvPr>
          <p:cNvSpPr txBox="1"/>
          <p:nvPr/>
        </p:nvSpPr>
        <p:spPr>
          <a:xfrm>
            <a:off x="2492876" y="6715818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B984AF-D8C1-A34B-A941-00CA35DFF322}"/>
              </a:ext>
            </a:extLst>
          </p:cNvPr>
          <p:cNvSpPr txBox="1"/>
          <p:nvPr/>
        </p:nvSpPr>
        <p:spPr>
          <a:xfrm>
            <a:off x="4101415" y="6707395"/>
            <a:ext cx="1306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5046400-0DB1-E64D-A71E-E37D983FFA36}"/>
              </a:ext>
            </a:extLst>
          </p:cNvPr>
          <p:cNvSpPr txBox="1"/>
          <p:nvPr/>
        </p:nvSpPr>
        <p:spPr>
          <a:xfrm>
            <a:off x="1804514" y="6718238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pACT1-R148H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94400F-B22D-4E43-9D9E-E935E0BB6031}"/>
              </a:ext>
            </a:extLst>
          </p:cNvPr>
          <p:cNvSpPr txBox="1"/>
          <p:nvPr/>
        </p:nvSpPr>
        <p:spPr>
          <a:xfrm>
            <a:off x="3407496" y="6728438"/>
            <a:ext cx="1108171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pSEC53-F126L/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44C7F42-D401-BA40-8F43-0FFD692354D9}"/>
              </a:ext>
            </a:extLst>
          </p:cNvPr>
          <p:cNvSpPr txBox="1"/>
          <p:nvPr/>
        </p:nvSpPr>
        <p:spPr>
          <a:xfrm>
            <a:off x="5006388" y="6713774"/>
            <a:ext cx="110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pSEC53-V238M/</a:t>
            </a:r>
          </a:p>
          <a:p>
            <a:pPr algn="ct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pSEC53-R148H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6AD298E-F1E6-0D4D-BC1F-BE1A243F429B}"/>
              </a:ext>
            </a:extLst>
          </p:cNvPr>
          <p:cNvCxnSpPr>
            <a:cxnSpLocks/>
          </p:cNvCxnSpPr>
          <p:nvPr/>
        </p:nvCxnSpPr>
        <p:spPr>
          <a:xfrm flipH="1">
            <a:off x="2717369" y="659029"/>
            <a:ext cx="12710" cy="65027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DA6F19F-FEBE-1E45-9C27-E057303CA542}"/>
              </a:ext>
            </a:extLst>
          </p:cNvPr>
          <p:cNvCxnSpPr>
            <a:cxnSpLocks/>
          </p:cNvCxnSpPr>
          <p:nvPr/>
        </p:nvCxnSpPr>
        <p:spPr>
          <a:xfrm flipH="1">
            <a:off x="4313502" y="668861"/>
            <a:ext cx="12710" cy="65027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0C47C4A2-6B8B-9C4D-B292-C2E2351A27C5}"/>
              </a:ext>
            </a:extLst>
          </p:cNvPr>
          <p:cNvSpPr txBox="1"/>
          <p:nvPr/>
        </p:nvSpPr>
        <p:spPr>
          <a:xfrm>
            <a:off x="488852" y="539642"/>
            <a:ext cx="2207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>
                <a:solidFill>
                  <a:schemeClr val="accent5"/>
                </a:solidFill>
              </a:rPr>
              <a:t>alpha-cyano-4-hydroxycinnamic acid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829B530-0B2F-994D-AD4D-D7D20188735A}"/>
              </a:ext>
            </a:extLst>
          </p:cNvPr>
          <p:cNvSpPr/>
          <p:nvPr/>
        </p:nvSpPr>
        <p:spPr>
          <a:xfrm>
            <a:off x="493958" y="5385299"/>
            <a:ext cx="15648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err="1"/>
              <a:t>cysteamine</a:t>
            </a:r>
            <a:r>
              <a:rPr lang="en-US" sz="1000" b="1" dirty="0"/>
              <a:t> hydrochloride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F4FD5CB-A76D-934F-9C82-0BD6C8FDA160}"/>
              </a:ext>
            </a:extLst>
          </p:cNvPr>
          <p:cNvSpPr/>
          <p:nvPr/>
        </p:nvSpPr>
        <p:spPr>
          <a:xfrm>
            <a:off x="488852" y="2168161"/>
            <a:ext cx="19591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>
                <a:solidFill>
                  <a:schemeClr val="accent6"/>
                </a:solidFill>
              </a:rPr>
              <a:t>2',2'-bisepigallocatechin </a:t>
            </a:r>
            <a:r>
              <a:rPr lang="en-US" sz="1000" b="1" dirty="0" err="1">
                <a:solidFill>
                  <a:schemeClr val="accent6"/>
                </a:solidFill>
              </a:rPr>
              <a:t>digallate</a:t>
            </a:r>
            <a:endParaRPr lang="en-US" sz="1000" b="1" dirty="0">
              <a:solidFill>
                <a:schemeClr val="accent6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02D74E6-2398-3648-9801-0E8BA7489B9F}"/>
              </a:ext>
            </a:extLst>
          </p:cNvPr>
          <p:cNvSpPr/>
          <p:nvPr/>
        </p:nvSpPr>
        <p:spPr>
          <a:xfrm>
            <a:off x="488852" y="3765142"/>
            <a:ext cx="1295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err="1">
                <a:solidFill>
                  <a:schemeClr val="accent4"/>
                </a:solidFill>
              </a:rPr>
              <a:t>suramin</a:t>
            </a:r>
            <a:r>
              <a:rPr lang="en-US" sz="1000" b="1" dirty="0">
                <a:solidFill>
                  <a:schemeClr val="accent4"/>
                </a:solidFill>
              </a:rPr>
              <a:t> </a:t>
            </a:r>
            <a:r>
              <a:rPr lang="en-US" sz="1000" b="1" dirty="0" err="1">
                <a:solidFill>
                  <a:schemeClr val="accent4"/>
                </a:solidFill>
              </a:rPr>
              <a:t>hexasodium</a:t>
            </a:r>
            <a:endParaRPr lang="en-US" sz="1000" b="1" dirty="0">
              <a:solidFill>
                <a:schemeClr val="accent4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177BF83-332B-544A-88EB-405279A5D274}"/>
              </a:ext>
            </a:extLst>
          </p:cNvPr>
          <p:cNvSpPr/>
          <p:nvPr/>
        </p:nvSpPr>
        <p:spPr>
          <a:xfrm>
            <a:off x="386834" y="7405752"/>
            <a:ext cx="6110770" cy="52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Supplemental Figure 5.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Data show means of the cell density (OD</a:t>
            </a:r>
            <a:r>
              <a:rPr lang="en-US" sz="1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600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) across 16 samples of each of the SEC53 variants grown in the indicated compound and dose.</a:t>
            </a:r>
          </a:p>
        </p:txBody>
      </p:sp>
    </p:spTree>
    <p:extLst>
      <p:ext uri="{BB962C8B-B14F-4D97-AF65-F5344CB8AC3E}">
        <p14:creationId xmlns:p14="http://schemas.microsoft.com/office/powerpoint/2010/main" val="330690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2DC32B-5CDC-9748-B489-F3A8CF4B0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27128"/>
              </p:ext>
            </p:extLst>
          </p:nvPr>
        </p:nvGraphicFramePr>
        <p:xfrm>
          <a:off x="342710" y="313575"/>
          <a:ext cx="6295834" cy="83786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80079">
                  <a:extLst>
                    <a:ext uri="{9D8B030D-6E8A-4147-A177-3AD203B41FA5}">
                      <a16:colId xmlns:a16="http://schemas.microsoft.com/office/drawing/2014/main" val="2482559277"/>
                    </a:ext>
                  </a:extLst>
                </a:gridCol>
                <a:gridCol w="5103107">
                  <a:extLst>
                    <a:ext uri="{9D8B030D-6E8A-4147-A177-3AD203B41FA5}">
                      <a16:colId xmlns:a16="http://schemas.microsoft.com/office/drawing/2014/main" val="1419016426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1762967989"/>
                    </a:ext>
                  </a:extLst>
                </a:gridCol>
              </a:tblGrid>
              <a:tr h="1693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Strain Name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Genotype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MAT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72904165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ho::pACT1-GFP::LEU2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01160447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PLY0005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ho::pTEF1-GFP::LEU2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07040701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ho::pREV1-GFP::LEU2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78029344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PLY0007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ho::pACT1-F126L::LEU2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63444111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PLY0008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ho::pACT1-V238M::LEU2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74445740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PLY0009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ho::pACT1-WT::LEU2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51144831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ho::pSEC53-GFP::LEU2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16563359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ho::pSEC53-WT::LEU2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27621987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ho::pSEC53-F126L::LEU2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98567841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ho::pSEC53-V238M::LEU2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1788188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ho::pREV1-WT::LEU2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70115929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ho::pREV1-F126L::LEU2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74859423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ho::pREV1-V238M::LEU2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016011238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ho::pACT1-R148H::LEU2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69471387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ho::pSEC53-R148H::LEU2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00532611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ho::pREV1-R148H::LEU2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31801324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ho::pTEF1-F126L::LEU2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90404782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ho::pTEF1-V238M::LEU2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72451097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PLY0022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ho::pTEF1-WT::LEU2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743826388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PLY0023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sec53∆::KanMX ho::pTEF1-R148H::LEU2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83989957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ho::pACT1-F126L::LEU2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05726421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PLY0041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ho::pSEC53-GFP::LEU2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257542989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PLY0044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ho::pSEC53-WT::LEU2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651171142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PLY0047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ho::pSEC53-F126L::LEU2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6428258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ho::pTEF1-F126L::LEU2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319748129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ho::pSEC53-V238M::LEU2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36505318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ho::pSEC53-E100K::LEU2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19156103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PLY0058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ho::pREV1-E100K::LEU2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6052232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ho::pTEF1-E100K::LEU2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063078022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sec53∆::KanMX ho::pACT1-E100K::LEU2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57368022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LYS2/lys2∆ MET15/met15∆ sec53∆::KanMX/sec53∆::KanMX ho::pSEC53-GFP::LEU2/ho::pSEC53-GFP::LEU2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331250307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LYS2/lys2∆ MET15/met15∆ sec53∆::KanMX/sec53∆::KanMX ho::pSEC53-WT::LEU2/ho::pSEC53-WT::LEU2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87911418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MET15/met15∆ lys2∆/LYS2 sec53∆::KanMX/" ho::pACT1-R148H::LEU2/ho::pACT1-R148H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025442507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LYS2/lys2∆ MET15/met15∆ sec53∆::KanMX/sec53∆::KanMX ho::pSEC53-F126L::LEU2/ho::pSEC53-R148H::LEU2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98766726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LYS2/lys2∆ MET15/met15∆ sec53∆::KanMX/sec53∆::KanMX ho::pSEC53-V238M::LEU2/ho::pSEC53-R148H::LEU2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83916717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PLY0068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LYS2/lys2∆ MET15/met15∆ sec53∆::KanMX/sec53∆::KanMX ho::pTEF1-F126L::LEU2/ho::pTEF1-R148H::LEU2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61807569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∆sec53:KanMX pSEC53-E146K::LEU2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95599144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∆sec53:KanMX pREV1-E146K::LEU2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91905097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PLY0074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∆sec53:KanMX pACT1-E146K::LEU2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71752980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PLY0076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∆sec53:KanMX pTEF1-E146K::LEU2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79302095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PLY0078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LYS2/lys2∆ met15∆/MET15 sec53∆::KanMX/"ho::pSEC53-WT::LEU2/ho::pSEC53-R148H::LEU2 + pTC416-SEC53 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71729136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PLY0079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LYS2/lys2∆ met15∆/MET15 sec53∆::KanMX/"ho::pSEC53-WT::LEU2/ho::pSEC53-R148H::LEU2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60352642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MET15/met15∆ lys2∆/LYS2 ∆sec53:KanMX/" ho::pACT1-E146K::LEU2/ho::pACT1-R148H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07983015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MET15/met15∆ lys2∆/LYS2 ∆sec53:KanMX/" ho::pSEC53-E146K::LEU2/ho::pSEC53-R148H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01479331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PLY0082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MET15/met15∆ lys2∆/LYS2 ∆sec53:KanMX/" ho::pREV1-E146K::LEU2/ho::pREV1-R148H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92884593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PLY0124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ho::pTEF1-E100K::LEU2/ho::pTEF1-WT + pTC416-SEC53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05155504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ho::pTEF1-E100K::LEU2/ho::pTEF1-R148H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505536509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PLY0126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ho::pACT1-E100K::LEU2/ho::pACT1-WT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8633155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PLY0127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ho::pACT1-E100K::LEU2/ho::pACT1-R148H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42270719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ho::pACT1-F126L::LEU2/ho::pACT1-F126L::LEU2 + pTC416-SEC53 (pSEC53-Sec53 with URA3)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554169922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PLY0129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ho::pSEC53-F126L::LEU2/ho::pSEC53-F126L::LEU2 + pTC416-SEC53 (pSEC53-Sec53 with URA3)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07410291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ho::pSEC53-V238M::LEU2/ho::pSEC53-V238M::LEU2 + pTC416-SEC53 (pSEC53-Sec53 with URA3)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10820897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PLY0139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ho::pTEF1-E100K::LEU2/"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9626064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ho::pSEC53-E100K::LEU2/"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776946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ho::pSEC53-E100K::LEU2/ho::pSEC53-WT::LEU2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10678306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ho::pSEC53-E100K::LEU2/ho::pSEC53-R148H::LEU2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049005877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ho::pREV1-E100K::LEU2/" + pTC416-SEC53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25692513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ho::pSEC53-E146K::LEU2/"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747806859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ho::pREV1-E146K::LEU2/"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190447271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ho::pACT1-E146K::LEU2/"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61267592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ho::pTEF1-E146K::LEU2/"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83183082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ho::pACT1-E100K::LEU2/"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83661238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his3∆/" ura3∆/" leu2/" lys2∆/LYS2 MET15/met15∆ sec53∆::KanMX/" ho::pTEF1-E146K::LEU2/pTEF1-R148H::LEU2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a/alpha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82718622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ho::pACT1-PMM2-WT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0103300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ho::pACT1-PMM2-WT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49801704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ho::pACT1-PMM2-F119L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101661132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ho::pACT1-PMM2-F119L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405552802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ho::pSEC53-PMM2-WT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17799972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ho::pSEC53-PMM2-WT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001601107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ho::pSEC53-PMM2-F119L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089052325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ho::pSEC53-PMM2-F119L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07600160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ho::pSEC53-PMM2-E139K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671558810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ho::pSEC53-PMM2-E139K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98259844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ho::pSEC53-PMM2-V231M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88031898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ho::pSEC53-PMM2-V231M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04878016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ho::pSEC53-PMM2-E93A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962034009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lys2∆ ∆sec53:KanMX + ho::pSEC53-PMM2-E93A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alpha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354903553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sec53∆:KanMX ho::pACT1-PMM2-WT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193148164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sec53∆:KanMX + ho::pACT1-PMM2-F119L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3096798657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sec53∆:KanMX + ho::pSEC53-PMM2-WT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958172012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PLY0179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sec53∆:KanMX + ho::pSEC53-PMM2-F119L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776063907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sec53∆:KanMX + ho::pSEC53-PMM2-E139K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1075825558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sec53∆:KanMX + ho::pSEC53-PMM2-V231M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420602766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PLY0182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his3∆ ura3∆ leu2 met15∆ sec53∆:KanMX + ho::pSEC53-PMM2-E93A + pTC416-SEC53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196715268"/>
                  </a:ext>
                </a:extLst>
              </a:tr>
              <a:tr h="9077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989048280"/>
                  </a:ext>
                </a:extLst>
              </a:tr>
              <a:tr h="907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pTC416-SEC53 = pSEC53-Sec53 URA3 rescue construct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/>
                </a:tc>
                <a:extLst>
                  <a:ext uri="{0D108BD9-81ED-4DB2-BD59-A6C34878D82A}">
                    <a16:rowId xmlns:a16="http://schemas.microsoft.com/office/drawing/2014/main" val="2890104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2341BE-71F6-BF4D-AD90-E943A6DE5106}"/>
              </a:ext>
            </a:extLst>
          </p:cNvPr>
          <p:cNvSpPr txBox="1"/>
          <p:nvPr/>
        </p:nvSpPr>
        <p:spPr>
          <a:xfrm>
            <a:off x="258820" y="121248"/>
            <a:ext cx="272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Supplemental Table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C343B-1420-3B4D-815D-B63F450F7E9D}"/>
              </a:ext>
            </a:extLst>
          </p:cNvPr>
          <p:cNvSpPr txBox="1"/>
          <p:nvPr/>
        </p:nvSpPr>
        <p:spPr>
          <a:xfrm>
            <a:off x="258820" y="8658055"/>
            <a:ext cx="4854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Supplemental Table 1. </a:t>
            </a:r>
            <a:r>
              <a:rPr lang="en-US" sz="1000" dirty="0"/>
              <a:t>List of </a:t>
            </a:r>
            <a:r>
              <a:rPr lang="en-US" sz="1000" dirty="0" err="1"/>
              <a:t>srains</a:t>
            </a:r>
            <a:r>
              <a:rPr lang="en-US" sz="1000" dirty="0"/>
              <a:t> used in this study. Strains are available upon request.</a:t>
            </a:r>
          </a:p>
        </p:txBody>
      </p:sp>
    </p:spTree>
    <p:extLst>
      <p:ext uri="{BB962C8B-B14F-4D97-AF65-F5344CB8AC3E}">
        <p14:creationId xmlns:p14="http://schemas.microsoft.com/office/powerpoint/2010/main" val="245564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6381</TotalTime>
  <Words>2645</Words>
  <Application>Microsoft Macintosh PowerPoint</Application>
  <PresentationFormat>Letter Paper (8.5x11 in)</PresentationFormat>
  <Paragraphs>384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Lao</dc:creator>
  <cp:lastModifiedBy>Jessica Lao</cp:lastModifiedBy>
  <cp:revision>168</cp:revision>
  <cp:lastPrinted>2018-09-11T21:36:20Z</cp:lastPrinted>
  <dcterms:created xsi:type="dcterms:W3CDTF">2018-06-15T20:32:56Z</dcterms:created>
  <dcterms:modified xsi:type="dcterms:W3CDTF">2018-11-29T18:27:14Z</dcterms:modified>
</cp:coreProperties>
</file>