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Lora"/>
      <p:regular r:id="rId22"/>
      <p:bold r:id="rId23"/>
      <p:italic r:id="rId24"/>
      <p:boldItalic r:id="rId25"/>
    </p:embeddedFont>
    <p:embeddedFont>
      <p:font typeface="Average"/>
      <p:regular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ora-regular.fntdata"/><Relationship Id="rId21" Type="http://schemas.openxmlformats.org/officeDocument/2006/relationships/slide" Target="slides/slide16.xml"/><Relationship Id="rId24" Type="http://schemas.openxmlformats.org/officeDocument/2006/relationships/font" Target="fonts/Lora-italic.fntdata"/><Relationship Id="rId23" Type="http://schemas.openxmlformats.org/officeDocument/2006/relationships/font" Target="fonts/Lor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verage-regular.fntdata"/><Relationship Id="rId25" Type="http://schemas.openxmlformats.org/officeDocument/2006/relationships/font" Target="fonts/Lora-bold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xGmUbE03tXBQFa6kTYlDWklvGgaoHKEboMdpatpRRaI/ed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holarship.claremont.edu/eap_ea_theses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scholarship.org/uc/ucsd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Scholarly_communication" TargetMode="External"/><Relationship Id="rId3" Type="http://schemas.openxmlformats.org/officeDocument/2006/relationships/hyperlink" Target="https://en.wikipedia.org/wiki/Scholarly_communication" TargetMode="External"/><Relationship Id="rId4" Type="http://schemas.openxmlformats.org/officeDocument/2006/relationships/hyperlink" Target="https://sparcopen.org/open-access/" TargetMode="External"/><Relationship Id="rId5" Type="http://schemas.openxmlformats.org/officeDocument/2006/relationships/hyperlink" Target="https://trianglesci.org/faq/what-do-you-mean-by-scholarly-communications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parcopen.org/open-access/" TargetMode="External"/><Relationship Id="rId3" Type="http://schemas.openxmlformats.org/officeDocument/2006/relationships/hyperlink" Target="https://www.scmp.com/tech/apps-social/article/2174875/jane-wong-explains-why-she-uncovers-hidden-app-features-tech-giants?fbclid=IwAR03xRm2VLNJeoS12seHNlm9xVwwQ0mlDCMXMXiIcT7vi4jsTXhWM1x0gsc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Prof. Keith Pezzoli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11/27, </a:t>
            </a:r>
            <a:r>
              <a:rPr lang="en"/>
              <a:t>12:30-1:50pm in Center Hall 217B.</a:t>
            </a:r>
            <a:r>
              <a:rPr lang="en" u="sng">
                <a:solidFill>
                  <a:schemeClr val="hlink"/>
                </a:solidFill>
                <a:hlinkClick r:id="rId2"/>
              </a:rPr>
              <a:t> slide notes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mins : UCSD is doing to promote/enable good scholarly communication , shaping scholarly/professional identity and positioning the UG as author and creator of information.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about your role as a scholarly communication librarian, what role the univ plays in enabling scholarly communication --how, why, for whose benefit?. And whatever else you may want to share (e.g., tips on how to do scholarly communication well).  The class has 35 undergraduate Communication majors in it.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83376f60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83376f60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https://scholarship.claremont.edu/eap_ea_theses/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ownership, be aware and intentional with how you use other people’s works and how you share your 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work is important to share, use your power for good not evil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83376f60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83376f60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consults, workshops, presentations like this one today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copyrighted works or retain copyright to your works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Demonstrate impact and manage your online scholarly reputation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requirements and ensure the widest reach of your works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aware of new publishing opportunities as an author or journal editor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journal, OA new mode, visiting scholaror from Asia and female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83376f60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83376f60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Built a repository to provide UC scholarship in OA, can also publish oa journals 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Expand what is published - data, oer, syllabus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https://escholarship.org/uc/ucsd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Bending the curve - climate science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83376f60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83376f60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Publisher discount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84aceb1d8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84aceb1d8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84aceb1d8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84aceb1d8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you are putting all of the scholarship online, there are some things to consider.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should be things to consider even in your dialy online life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Intetional and thoughtful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Digitlal citizenship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84aceb1d8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84aceb1d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Prof. Keith Pezzoli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11/27/2018, 12:30-1:50pm in Center Hall 217B.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mins : UCSD is doing to promote/enable good scholarly communication , shaping scholarly/professional identity and positioning the UG as author and creator of information.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about your role as a scholarly communication librarian, what role the univ plays in enabling scholarly communication --how, why, for whose benefit?. And whatever else you may want to share (e.g., tips on how to do scholarly communication well).  The class has 35 undergraduate Communication majors in it.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83376f60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83376f60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thing is to make sure we have an understanding of what scholarly communication is and how it differs from research or science communication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my role is in the  library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Scholarly communication is a huge area, and though i will cover a lot of things, i’m not going to cover all the things. I’m </a:t>
            </a:r>
            <a:r>
              <a:rPr lang="en"/>
              <a:t>focusing</a:t>
            </a:r>
            <a:r>
              <a:rPr lang="en"/>
              <a:t> this </a:t>
            </a:r>
            <a:r>
              <a:rPr lang="en"/>
              <a:t>presentation</a:t>
            </a:r>
            <a:r>
              <a:rPr lang="en"/>
              <a:t> on you, the undergraduate as a scholar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if there is one thing i want you to come away with is that you have agency, by understanding how you as a content creator have impact, you’ll use your power for good and not evil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83376f60f_0_2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83376f60f_0_2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https://scholarlycommunication.uottawa.ca/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83376f6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83376f6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Nature founded in 1869,  48 journals under the brand </a:t>
            </a:r>
            <a:r>
              <a:rPr lang="en"/>
              <a:t>Scholarly Communication is</a:t>
            </a:r>
            <a:r>
              <a:rPr lang="en">
                <a:uFill>
                  <a:noFill/>
                </a:uFill>
                <a:hlinkClick r:id="rId2"/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usually understood</a:t>
            </a:r>
            <a:r>
              <a:rPr lang="en"/>
              <a:t> to be about the way academics publish their research, and the way researchers get access to it.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https://sparcopen.org/open-access/</a:t>
            </a:r>
            <a:r>
              <a:rPr lang="en"/>
              <a:t> . Now journals cost in the thousands, paid for by libraries to provide access to researchers and student. , costs keep rising - crisis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For our purposes, we’re defining it more broadly. New technologies have radically changed how scholars get access to information, analyze it, transform it into knowledge, s</a:t>
            </a:r>
            <a:r>
              <a:rPr b="1" lang="en"/>
              <a:t>hare insights, influence policy, and contribute to broader understandings and uses of the issues they study.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encourage participants in the Institute to think about scholarly communication as involving all of these processes, and including creators, contributors, collaborators, and audiences beyond the academy.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https://trianglesci.org/faq/what-do-you-mean-by-scholarly-communications/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83376f60f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83376f60f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- data, right - nature article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that </a:t>
            </a:r>
            <a:r>
              <a:rPr lang="en"/>
              <a:t>broader</a:t>
            </a:r>
            <a:r>
              <a:rPr lang="en"/>
              <a:t> definition, our current system for communicating research is crippled by a centuries old model that hasn’t been updated to take advantage of 21st century technology: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internet was invented to share research, journal articles faster and more widely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Scholarly communication has become more complicated but the dissemination or publishing has not kept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https://sparcopen.org/open-access/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https://www.scmp.com/tech/apps-social/article/2174875/jane-wong-explains-why-she-uncovers-hidden-app-features-tech-giants?fbclid=IwAR03xRm2VLNJeoS12seHNlm9xVwwQ0mlDCMXMXiIcT7vi4jsTXhWM1x0gsc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 = </a:t>
            </a:r>
            <a:r>
              <a:rPr lang="en"/>
              <a:t>possibilities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the definition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the possibilities - why? Perceptions of prestige and $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958fb866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958fb866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84aceb1d8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84aceb1d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Around 70% is behind a subscription paywal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those </a:t>
            </a:r>
            <a:r>
              <a:rPr lang="en"/>
              <a:t>institutions</a:t>
            </a:r>
            <a:r>
              <a:rPr lang="en"/>
              <a:t> with </a:t>
            </a:r>
            <a:r>
              <a:rPr lang="en"/>
              <a:t>subscriptions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graduate, your access to library resources ends,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83376f60f_0_18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83376f60f_0_1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In addition to not having access, the global south - those countries not north america or western europe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Despite the </a:t>
            </a:r>
            <a:r>
              <a:rPr lang="en"/>
              <a:t>Possibilities of the internet but we are still confined to a box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Social justice - information privilege - accessing information that others can not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How do you get access to research and scholarship?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Who are scholars? 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National and international scientists from the global south are less likely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Citizen science - not just for science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83376f60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83376f60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This is where i come in - my job is to facilitate access and visibility to scholarship and research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037500" y="751050"/>
            <a:ext cx="3641400" cy="3641400"/>
          </a:xfrm>
          <a:prstGeom prst="rect">
            <a:avLst/>
          </a:prstGeom>
          <a:noFill/>
          <a:ln cap="flat" cmpd="thinThick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_3"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262271" y="307825"/>
            <a:ext cx="3378300" cy="1418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266353" y="1808125"/>
            <a:ext cx="3378300" cy="2768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4"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15"/>
          <p:cNvGrpSpPr/>
          <p:nvPr/>
        </p:nvGrpSpPr>
        <p:grpSpPr>
          <a:xfrm>
            <a:off x="809650" y="887725"/>
            <a:ext cx="7524600" cy="3641441"/>
            <a:chOff x="809650" y="887725"/>
            <a:chExt cx="7524600" cy="3641441"/>
          </a:xfrm>
        </p:grpSpPr>
        <p:sp>
          <p:nvSpPr>
            <p:cNvPr id="68" name="Google Shape;68;p15"/>
            <p:cNvSpPr/>
            <p:nvPr/>
          </p:nvSpPr>
          <p:spPr>
            <a:xfrm>
              <a:off x="809650" y="887725"/>
              <a:ext cx="7524600" cy="3456650"/>
            </a:xfrm>
            <a:prstGeom prst="flowChartProcess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rot="10800000">
              <a:off x="1076300" y="4212066"/>
              <a:ext cx="548700" cy="3171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1219225" y="1373750"/>
            <a:ext cx="6705300" cy="2484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knit.ucsd.edu/scholcomm/" TargetMode="External"/><Relationship Id="rId4" Type="http://schemas.openxmlformats.org/officeDocument/2006/relationships/hyperlink" Target="mailto:scholcomm@ucsd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hyperlink" Target="https://scholarship.claremont.edu/eap_ea_these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ucsd.libguides.com/ScholCom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hyperlink" Target="https://escholarship.org/uc/ucsd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ucsd.libguides.com/OnlineIdentity/home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scholcomm@ucsd.edu" TargetMode="External"/><Relationship Id="rId4" Type="http://schemas.openxmlformats.org/officeDocument/2006/relationships/hyperlink" Target="https://knit.ucsd.edu/scholcomm/" TargetMode="External"/><Relationship Id="rId5" Type="http://schemas.openxmlformats.org/officeDocument/2006/relationships/hyperlink" Target="mailto:scholcomm@ucsd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hyperlink" Target="http://www.onlinegalleries.com/art-and-antiques/detail/collection-of-geological-specimens-in-an-oak-box/271659" TargetMode="External"/><Relationship Id="rId6" Type="http://schemas.openxmlformats.org/officeDocument/2006/relationships/hyperlink" Target="https://commons.wikimedia.org/w/index.php?curid=601236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phys.org/news/2018-10-professor-climate-visualization-tool-reveal.html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www.nature.com/articles/d41586-018-05651-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Scholarly Communication</a:t>
            </a:r>
            <a:endParaRPr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 132: Science Communication, Prof. Pezzoli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Allegra Swift | Scholarly Communications Librarian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472050" y="4047500"/>
            <a:ext cx="84795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@UCSDScholCom | CONDUIT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https://knit.ucsd.edu/scholcomm/</a:t>
            </a:r>
            <a:r>
              <a:rPr lang="en" sz="1800">
                <a:solidFill>
                  <a:schemeClr val="dk1"/>
                </a:solidFill>
              </a:rPr>
              <a:t>  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scholcomm@ucsd.edu</a:t>
            </a:r>
            <a:r>
              <a:rPr lang="en" sz="1800">
                <a:solidFill>
                  <a:schemeClr val="dk1"/>
                </a:solidFill>
              </a:rPr>
              <a:t> | lib.ucsd.edu/schol-comm 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152400" y="4230575"/>
            <a:ext cx="867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/>
              <a:t>Importance of access &amp; more democratic views of content 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75" y="219200"/>
            <a:ext cx="6154120" cy="39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 rot="-5400609">
            <a:off x="4964442" y="2242214"/>
            <a:ext cx="33864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https://scholarship.claremont.edu/eap_ea_theses/</a:t>
            </a:r>
            <a:r>
              <a:rPr lang="en" sz="1100"/>
              <a:t> </a:t>
            </a:r>
            <a:endParaRPr/>
          </a:p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Scholarly Communications at the Library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547500"/>
            <a:ext cx="8520600" cy="30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Copyright &amp; author rights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Research impact &amp; scholarly identity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Funder &amp; UC public access policies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Publishing opportunities &amp; UCSD journal editor resources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[open educational resources/open textbooks]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accent5"/>
                </a:solidFill>
                <a:hlinkClick r:id="rId3"/>
              </a:rPr>
              <a:t>https://ucsd.libguides.com/ScholComm</a:t>
            </a: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525" y="32075"/>
            <a:ext cx="76710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 rot="-5400000">
            <a:off x="-940325" y="1891350"/>
            <a:ext cx="47763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accent5"/>
                </a:solidFill>
                <a:hlinkClick r:id="rId4"/>
              </a:rPr>
              <a:t>https://escholarship.org/uc/ucsd</a:t>
            </a:r>
            <a:r>
              <a:rPr lang="en" sz="2400"/>
              <a:t> </a:t>
            </a:r>
            <a:endParaRPr sz="2400"/>
          </a:p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6423800" y="1024250"/>
            <a:ext cx="2720100" cy="21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Publishing options</a:t>
            </a:r>
            <a:endParaRPr sz="4800"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83949" cy="39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/>
        </p:nvSpPr>
        <p:spPr>
          <a:xfrm>
            <a:off x="76200" y="4219450"/>
            <a:ext cx="72030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highlight>
                  <a:srgbClr val="FFFFFF"/>
                </a:highlight>
              </a:rPr>
              <a:t>Abdalgadir, M. (2018). Reassessing the “Culturization of Race”: The Black HIV/ AIDS Epidemic. </a:t>
            </a:r>
            <a:r>
              <a:rPr i="1" lang="en" sz="1100">
                <a:highlight>
                  <a:srgbClr val="FFFFFF"/>
                </a:highlight>
              </a:rPr>
              <a:t>The Equilibrium</a:t>
            </a:r>
            <a:r>
              <a:rPr lang="en" sz="1100">
                <a:highlight>
                  <a:srgbClr val="FFFFFF"/>
                </a:highlight>
              </a:rPr>
              <a:t>, 4(1). Retrieved from https://escholarship.org/uc/item/0sg9261n </a:t>
            </a:r>
            <a:endParaRPr/>
          </a:p>
        </p:txBody>
      </p:sp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88" y="96900"/>
            <a:ext cx="8141775" cy="494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/>
        </p:nvSpPr>
        <p:spPr>
          <a:xfrm>
            <a:off x="2942850" y="1072250"/>
            <a:ext cx="50319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https://digital.sandiego.edu/symposium/2017/2017/15/</a:t>
            </a:r>
            <a:r>
              <a:rPr lang="en"/>
              <a:t>    </a:t>
            </a:r>
            <a:endParaRPr/>
          </a:p>
        </p:txBody>
      </p:sp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http://ucsd.libguides.com/OnlineIdentity/home</a:t>
            </a:r>
            <a:r>
              <a:rPr lang="en"/>
              <a:t> </a:t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50758" cy="39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87" name="Google Shape;187;p3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Allegra Swift | Scholarly Communications Librarian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scholcomm@ucsd.edu</a:t>
            </a:r>
            <a:r>
              <a:rPr lang="en"/>
              <a:t> </a:t>
            </a:r>
            <a:endParaRPr/>
          </a:p>
        </p:txBody>
      </p:sp>
      <p:sp>
        <p:nvSpPr>
          <p:cNvPr id="188" name="Google Shape;188;p31"/>
          <p:cNvSpPr txBox="1"/>
          <p:nvPr/>
        </p:nvSpPr>
        <p:spPr>
          <a:xfrm>
            <a:off x="472050" y="4047500"/>
            <a:ext cx="84795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@UCSDScholCom | CONDUIT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https://knit.ucsd.edu/scholcomm/</a:t>
            </a:r>
            <a:r>
              <a:rPr lang="en" sz="1800">
                <a:solidFill>
                  <a:schemeClr val="dk1"/>
                </a:solidFill>
              </a:rPr>
              <a:t>  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scholcomm@ucsd.edu</a:t>
            </a:r>
            <a:r>
              <a:rPr lang="en" sz="1800">
                <a:solidFill>
                  <a:schemeClr val="dk1"/>
                </a:solidFill>
              </a:rPr>
              <a:t> | lib.ucsd.edu/schol-comm 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5555" r="5555" t="0"/>
          <a:stretch/>
        </p:blipFill>
        <p:spPr>
          <a:xfrm>
            <a:off x="465300" y="523250"/>
            <a:ext cx="4106900" cy="46202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Defining                              scholarly communication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</a:t>
            </a:r>
            <a:r>
              <a:rPr lang="en">
                <a:solidFill>
                  <a:schemeClr val="lt1"/>
                </a:solidFill>
              </a:rPr>
              <a:t>cholarly communication          at the library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Digital citizenship, scholarly identity, and the communication connection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1219350" y="1696600"/>
            <a:ext cx="6705300" cy="24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Scholarly communication is an ongoing process that involves the creation, evaluation, dissemination and preservation of knowledge related to teaching, research and scholarship.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https://scholarlycommunication.uottawa.ca/</a:t>
            </a:r>
            <a:endParaRPr sz="2400"/>
          </a:p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0" l="12903" r="12896" t="0"/>
          <a:stretch/>
        </p:blipFill>
        <p:spPr>
          <a:xfrm>
            <a:off x="6525700" y="0"/>
            <a:ext cx="2618298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 rotWithShape="1">
          <a:blip r:embed="rId4">
            <a:alphaModFix/>
          </a:blip>
          <a:srcRect b="0" l="23397" r="23391" t="0"/>
          <a:stretch/>
        </p:blipFill>
        <p:spPr>
          <a:xfrm>
            <a:off x="3894476" y="0"/>
            <a:ext cx="2618297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>
            <p:ph type="title"/>
          </p:nvPr>
        </p:nvSpPr>
        <p:spPr>
          <a:xfrm>
            <a:off x="262275" y="307825"/>
            <a:ext cx="3378300" cy="20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</a:t>
            </a:r>
            <a:r>
              <a:rPr lang="en" sz="3600">
                <a:solidFill>
                  <a:schemeClr val="dk1"/>
                </a:solidFill>
              </a:rPr>
              <a:t>cholarly communication 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back in the day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266350" y="3462200"/>
            <a:ext cx="3378300" cy="1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Image credits: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/>
              <a:t>Specimin box: </a:t>
            </a:r>
            <a:r>
              <a:rPr lang="en" sz="900" u="sng">
                <a:solidFill>
                  <a:schemeClr val="hlink"/>
                </a:solidFill>
                <a:hlinkClick r:id="rId5"/>
              </a:rPr>
              <a:t>http://www.onlinegalleries.com/art-and-antiques/detail/collection-of-geological-specimens-in-an-oak-box/271659</a:t>
            </a:r>
            <a:r>
              <a:rPr lang="en" sz="900"/>
              <a:t> </a:t>
            </a:r>
            <a:endParaRPr sz="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900"/>
              <a:t>Nature article: </a:t>
            </a:r>
            <a:r>
              <a:rPr lang="en" sz="900"/>
              <a:t>Public Domain, </a:t>
            </a:r>
            <a:r>
              <a:rPr lang="en" sz="900" u="sng">
                <a:solidFill>
                  <a:schemeClr val="hlink"/>
                </a:solidFill>
                <a:hlinkClick r:id="rId6"/>
              </a:rPr>
              <a:t>https://commons.wikimedia.org/w/index.php?curid=601236</a:t>
            </a:r>
            <a:r>
              <a:rPr lang="en" sz="900"/>
              <a:t> </a:t>
            </a:r>
            <a:endParaRPr sz="900"/>
          </a:p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/>
              <a:t>S</a:t>
            </a:r>
            <a:r>
              <a:rPr lang="en" sz="3600"/>
              <a:t>cholarly communication today</a:t>
            </a:r>
            <a:endParaRPr sz="36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527599" cy="31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152400" y="4350025"/>
            <a:ext cx="440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https://phys.org/news/2018-10-professor-climate-visualization-tool-reveal.html</a:t>
            </a:r>
            <a:r>
              <a:rPr lang="en" sz="900"/>
              <a:t> </a:t>
            </a:r>
            <a:endParaRPr sz="90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399" y="1170125"/>
            <a:ext cx="4159201" cy="284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5119700" y="4010025"/>
            <a:ext cx="38718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</a:t>
            </a:r>
            <a:r>
              <a:rPr lang="en" sz="900" u="sng">
                <a:solidFill>
                  <a:schemeClr val="hlink"/>
                </a:solidFill>
                <a:hlinkClick r:id="rId6"/>
              </a:rPr>
              <a:t>https://www.nature.com/articles/d41586-018-05651-</a:t>
            </a:r>
            <a:r>
              <a:rPr lang="en" sz="900"/>
              <a:t> 7</a:t>
            </a:r>
            <a:endParaRPr sz="900"/>
          </a:p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3200"/>
            <a:ext cx="8839202" cy="406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1255275"/>
            <a:ext cx="8520600" cy="216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70%</a:t>
            </a:r>
            <a:endParaRPr/>
          </a:p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233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can access? Who gets to publish? What is published?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925" y="1017725"/>
            <a:ext cx="6360475" cy="39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523650" y="170100"/>
            <a:ext cx="6227100" cy="30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Scholarly Communication at UC San Diego</a:t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1324825" y="2983675"/>
            <a:ext cx="7347900" cy="19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Average"/>
                <a:ea typeface="Average"/>
                <a:cs typeface="Average"/>
                <a:sym typeface="Average"/>
              </a:rPr>
              <a:t>The Library's Scholarly Communication Services supports researchers and scholars at UC San Diego from all backgrounds, disciplines, and at </a:t>
            </a:r>
            <a:r>
              <a:rPr lang="en" sz="2400" u="sng">
                <a:latin typeface="Average"/>
                <a:ea typeface="Average"/>
                <a:cs typeface="Average"/>
                <a:sym typeface="Average"/>
              </a:rPr>
              <a:t>all career stages </a:t>
            </a:r>
            <a:r>
              <a:rPr lang="en" sz="2400">
                <a:latin typeface="Average"/>
                <a:ea typeface="Average"/>
                <a:cs typeface="Average"/>
                <a:sym typeface="Average"/>
              </a:rPr>
              <a:t>in matters relating to scholarly communications.</a:t>
            </a:r>
            <a:endParaRPr/>
          </a:p>
        </p:txBody>
      </p:sp>
      <p:sp>
        <p:nvSpPr>
          <p:cNvPr id="137" name="Google Shape;137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