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8404800" cy="38404800"/>
  <p:notesSz cx="6858000" cy="9144000"/>
  <p:defaultTextStyle>
    <a:defPPr>
      <a:defRPr lang="en-US"/>
    </a:defPPr>
    <a:lvl1pPr marL="0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90044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80088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70132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60176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50220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40264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30309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20353" algn="l" defTabSz="2090044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96" userDrawn="1">
          <p15:clr>
            <a:srgbClr val="A4A3A4"/>
          </p15:clr>
        </p15:guide>
        <p15:guide id="2" pos="120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le DeNardo" initials="DD" lastIdx="13" clrIdx="0">
    <p:extLst>
      <p:ext uri="{19B8F6BF-5375-455C-9EA6-DF929625EA0E}">
        <p15:presenceInfo xmlns:p15="http://schemas.microsoft.com/office/powerpoint/2012/main" userId="S-1-5-21-1864253520-1647712531-16515117-51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98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20" d="100"/>
          <a:sy n="20" d="100"/>
        </p:scale>
        <p:origin x="1406" y="-1195"/>
      </p:cViewPr>
      <p:guideLst>
        <p:guide orient="horz" pos="12096"/>
        <p:guide pos="12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bruschg\Google%20Drive\Manuscripts\Ach_Day0Eggs\Comp%20Biochem%20Physiol%20A\2nd%20attempt\Figures\Ach0_totalData_forFIG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bruschg\Google%20Drive\Manuscripts\Ach_Day0Eggs\Comp%20Biochem%20Physiol%20A\2nd%20attempt\Figures\Ach0_totalData_forFIGS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C:\Users\bruschg\Google%20Drive\Manuscripts\Ach_Day0Eggs\Comp%20Biochem%20Physiol%20A\2nd%20attempt\Figures\Ach0_totalData_forFIGS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file:///C:\Users\bruschg\Google%20Drive\Manuscripts\Ach_Day0Eggs\Comp%20Biochem%20Physiol%20A\2nd%20attempt\Figures\Ach0_totalData_forFIGS%20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georg\Google%20Drive\Manuscripts\Ach_Day0Eggs\Comp%20Biochem%20Physiol%20A\2nd%20attempt\Figures\Ach0_totalData_forFIGS%20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georg\Google%20Drive\Manuscripts\Ach_Day0Eggs\Comp%20Biochem%20Physiol%20A\2nd%20attempt\Figures\Ach0_totalData_forFIGS%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782202953369562"/>
          <c:y val="7.5081591192261751E-2"/>
          <c:w val="0.81217797046630436"/>
          <c:h val="0.842922425144215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C18-4A28-BF3F-C2B6A025B40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C18-4A28-BF3F-C2B6A025B40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C18-4A28-BF3F-C2B6A025B403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C18-4A28-BF3F-C2B6A025B403}"/>
              </c:ext>
            </c:extLst>
          </c:dPt>
          <c:errBars>
            <c:errBarType val="plus"/>
            <c:errValType val="cust"/>
            <c:noEndCap val="0"/>
            <c:plus>
              <c:numRef>
                <c:f>'Fig1'!$C$10:$C$11</c:f>
                <c:numCache>
                  <c:formatCode>General</c:formatCode>
                  <c:ptCount val="2"/>
                  <c:pt idx="0">
                    <c:v>0.64015791840281511</c:v>
                  </c:pt>
                  <c:pt idx="1">
                    <c:v>0.48784571787035719</c:v>
                  </c:pt>
                </c:numCache>
              </c:numRef>
            </c:plus>
            <c:minus>
              <c:numRef>
                <c:f>'Fig1'!$C$10:$C$11</c:f>
                <c:numCache>
                  <c:formatCode>General</c:formatCode>
                  <c:ptCount val="2"/>
                  <c:pt idx="0">
                    <c:v>0.64015791840281511</c:v>
                  </c:pt>
                  <c:pt idx="1">
                    <c:v>0.48784571787035719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val>
            <c:numRef>
              <c:f>'Fig1'!$C$2:$C$3</c:f>
              <c:numCache>
                <c:formatCode>General</c:formatCode>
                <c:ptCount val="2"/>
                <c:pt idx="0">
                  <c:v>11.902222222222221</c:v>
                </c:pt>
                <c:pt idx="1">
                  <c:v>10.934210526315791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18-4A28-BF3F-C2B6A025B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09300568"/>
        <c:axId val="509300896"/>
      </c:barChart>
      <c:catAx>
        <c:axId val="50930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896"/>
        <c:crosses val="autoZero"/>
        <c:auto val="1"/>
        <c:lblAlgn val="ctr"/>
        <c:lblOffset val="0"/>
        <c:noMultiLvlLbl val="0"/>
      </c:catAx>
      <c:valAx>
        <c:axId val="509300896"/>
        <c:scaling>
          <c:orientation val="minMax"/>
          <c:min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Egg mass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937418820267268"/>
          <c:y val="7.8538787427892276E-2"/>
          <c:w val="0.7801723638551249"/>
          <c:h val="0.8429224251442154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FE-477C-88B1-7C3FEE67ADA3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FE-477C-88B1-7C3FEE67ADA3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FE-477C-88B1-7C3FEE67ADA3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FE-477C-88B1-7C3FEE67ADA3}"/>
              </c:ext>
            </c:extLst>
          </c:dPt>
          <c:errBars>
            <c:errBarType val="plus"/>
            <c:errValType val="cust"/>
            <c:noEndCap val="0"/>
            <c:plus>
              <c:numRef>
                <c:f>'Fig1'!$D$10:$D$11</c:f>
                <c:numCache>
                  <c:formatCode>General</c:formatCode>
                  <c:ptCount val="2"/>
                  <c:pt idx="0">
                    <c:v>0.72931094691896037</c:v>
                  </c:pt>
                  <c:pt idx="1">
                    <c:v>1.1630728476451941</c:v>
                  </c:pt>
                </c:numCache>
              </c:numRef>
            </c:plus>
            <c:minus>
              <c:numRef>
                <c:f>'Fig1'!$D$10:$D$11</c:f>
                <c:numCache>
                  <c:formatCode>General</c:formatCode>
                  <c:ptCount val="2"/>
                  <c:pt idx="0">
                    <c:v>0.72931094691896037</c:v>
                  </c:pt>
                  <c:pt idx="1">
                    <c:v>1.1630728476451941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val>
            <c:numRef>
              <c:f>'Fig1'!$D$2:$D$3</c:f>
              <c:numCache>
                <c:formatCode>General</c:formatCode>
                <c:ptCount val="2"/>
                <c:pt idx="0">
                  <c:v>76.842254938044789</c:v>
                </c:pt>
                <c:pt idx="1">
                  <c:v>75.242060863530469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3FE-477C-88B1-7C3FEE67A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9300568"/>
        <c:axId val="509300896"/>
      </c:barChart>
      <c:catAx>
        <c:axId val="50930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solidFill>
            <a:sysClr val="windowText" lastClr="000000"/>
          </a:solidFill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896"/>
        <c:crosses val="autoZero"/>
        <c:auto val="1"/>
        <c:lblAlgn val="ctr"/>
        <c:lblOffset val="0"/>
        <c:noMultiLvlLbl val="0"/>
      </c:catAx>
      <c:valAx>
        <c:axId val="509300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Percent water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56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2142559227145342"/>
          <c:y val="5.9039442986293378E-2"/>
          <c:w val="0.77799126530748841"/>
          <c:h val="0.7789752843394576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A6-4E35-89F5-E9EE3E52D515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A6-4E35-89F5-E9EE3E52D515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A6-4E35-89F5-E9EE3E52D515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A6-4E35-89F5-E9EE3E52D515}"/>
              </c:ext>
            </c:extLst>
          </c:dPt>
          <c:errBars>
            <c:errBarType val="plus"/>
            <c:errValType val="cust"/>
            <c:noEndCap val="0"/>
            <c:plus>
              <c:numRef>
                <c:f>'Fig1'!$B$10:$B$11</c:f>
                <c:numCache>
                  <c:formatCode>General</c:formatCode>
                  <c:ptCount val="2"/>
                  <c:pt idx="0">
                    <c:v>7.4952659956587944</c:v>
                  </c:pt>
                  <c:pt idx="1">
                    <c:v>5.7755230643350961</c:v>
                  </c:pt>
                </c:numCache>
              </c:numRef>
            </c:plus>
            <c:minus>
              <c:numRef>
                <c:f>'Fig1'!$B$10:$B$11</c:f>
                <c:numCache>
                  <c:formatCode>General</c:formatCode>
                  <c:ptCount val="2"/>
                  <c:pt idx="0">
                    <c:v>7.4952659956587944</c:v>
                  </c:pt>
                  <c:pt idx="1">
                    <c:v>5.7755230643350961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'Fig1'!$F$3:$F$4</c:f>
              <c:strCache>
                <c:ptCount val="2"/>
                <c:pt idx="0">
                  <c:v>Water</c:v>
                </c:pt>
                <c:pt idx="1">
                  <c:v>No water</c:v>
                </c:pt>
              </c:strCache>
            </c:strRef>
          </c:cat>
          <c:val>
            <c:numRef>
              <c:f>'Fig1'!$B$2:$B$3</c:f>
              <c:numCache>
                <c:formatCode>General</c:formatCode>
                <c:ptCount val="2"/>
                <c:pt idx="0">
                  <c:v>245.88888888888889</c:v>
                </c:pt>
                <c:pt idx="1">
                  <c:v>260.31578947368422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A6-4E35-89F5-E9EE3E52D5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9300568"/>
        <c:axId val="509300896"/>
      </c:barChart>
      <c:catAx>
        <c:axId val="50930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896"/>
        <c:crosses val="autoZero"/>
        <c:auto val="1"/>
        <c:lblAlgn val="ctr"/>
        <c:lblOffset val="0"/>
        <c:noMultiLvlLbl val="0"/>
      </c:catAx>
      <c:valAx>
        <c:axId val="509300896"/>
        <c:scaling>
          <c:orientation val="minMax"/>
          <c:min val="24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Yolk osmolality</a:t>
                </a:r>
                <a:r>
                  <a:rPr lang="en-US" sz="3600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56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49-4F4B-A1DB-072C49C73F8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49-4F4B-A1DB-072C49C73F82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49-4F4B-A1DB-072C49C73F82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549-4F4B-A1DB-072C49C73F82}"/>
              </c:ext>
            </c:extLst>
          </c:dPt>
          <c:errBars>
            <c:errBarType val="plus"/>
            <c:errValType val="cust"/>
            <c:noEndCap val="0"/>
            <c:plus>
              <c:numRef>
                <c:f>'Fig3'!$B$11:$B$12</c:f>
                <c:numCache>
                  <c:formatCode>General</c:formatCode>
                  <c:ptCount val="2"/>
                  <c:pt idx="0">
                    <c:v>1.4250839264867443E-2</c:v>
                  </c:pt>
                  <c:pt idx="1">
                    <c:v>2.4406283343980595E-2</c:v>
                  </c:pt>
                </c:numCache>
              </c:numRef>
            </c:plus>
            <c:minus>
              <c:numRef>
                <c:f>'Fig3'!$B$11:$B$12</c:f>
                <c:numCache>
                  <c:formatCode>General</c:formatCode>
                  <c:ptCount val="2"/>
                  <c:pt idx="0">
                    <c:v>1.4250839264867443E-2</c:v>
                  </c:pt>
                  <c:pt idx="1">
                    <c:v>2.4406283343980595E-2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'Fig3'!$C$4:$C$5</c:f>
              <c:strCache>
                <c:ptCount val="2"/>
                <c:pt idx="0">
                  <c:v>Water</c:v>
                </c:pt>
                <c:pt idx="1">
                  <c:v>No water</c:v>
                </c:pt>
              </c:strCache>
            </c:strRef>
          </c:cat>
          <c:val>
            <c:numRef>
              <c:f>'Fig3'!$B$3:$B$4</c:f>
              <c:numCache>
                <c:formatCode>General</c:formatCode>
                <c:ptCount val="2"/>
                <c:pt idx="0">
                  <c:v>0.33485599999999999</c:v>
                </c:pt>
                <c:pt idx="1">
                  <c:v>0.41856149999999998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549-4F4B-A1DB-072C49C73F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9300568"/>
        <c:axId val="509300896"/>
      </c:barChart>
      <c:catAx>
        <c:axId val="50930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896"/>
        <c:crosses val="autoZero"/>
        <c:auto val="1"/>
        <c:lblAlgn val="ctr"/>
        <c:lblOffset val="0"/>
        <c:noMultiLvlLbl val="0"/>
      </c:catAx>
      <c:valAx>
        <c:axId val="509300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 loss (g)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56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AEB-410E-B130-5DD0F0B4F6D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AEB-410E-B130-5DD0F0B4F6DC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AEB-410E-B130-5DD0F0B4F6DC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AEB-410E-B130-5DD0F0B4F6DC}"/>
              </c:ext>
            </c:extLst>
          </c:dPt>
          <c:errBars>
            <c:errBarType val="plus"/>
            <c:errValType val="cust"/>
            <c:noEndCap val="0"/>
            <c:plus>
              <c:numRef>
                <c:f>'Fig2'!$D$10:$D$11</c:f>
                <c:numCache>
                  <c:formatCode>General</c:formatCode>
                  <c:ptCount val="2"/>
                  <c:pt idx="0">
                    <c:v>5.5781744215874021</c:v>
                  </c:pt>
                  <c:pt idx="1">
                    <c:v>7.9500087962869959</c:v>
                  </c:pt>
                </c:numCache>
              </c:numRef>
            </c:plus>
            <c:minus>
              <c:numRef>
                <c:f>'Fig2'!$D$10:$D$11</c:f>
                <c:numCache>
                  <c:formatCode>General</c:formatCode>
                  <c:ptCount val="2"/>
                  <c:pt idx="0">
                    <c:v>5.5781744215874021</c:v>
                  </c:pt>
                  <c:pt idx="1">
                    <c:v>7.9500087962869959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val>
            <c:numRef>
              <c:f>'Fig2'!$D$2:$D$3</c:f>
              <c:numCache>
                <c:formatCode>General</c:formatCode>
                <c:ptCount val="2"/>
                <c:pt idx="0">
                  <c:v>26.513759796389991</c:v>
                </c:pt>
                <c:pt idx="1">
                  <c:v>41.072011862445471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EB-410E-B130-5DD0F0B4F6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9300568"/>
        <c:axId val="509300896"/>
      </c:barChart>
      <c:catAx>
        <c:axId val="509300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896"/>
        <c:crosses val="autoZero"/>
        <c:auto val="1"/>
        <c:lblAlgn val="ctr"/>
        <c:lblOffset val="0"/>
        <c:noMultiLvlLbl val="0"/>
      </c:catAx>
      <c:valAx>
        <c:axId val="509300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 </a:t>
                </a:r>
                <a:r>
                  <a:rPr lang="en-US" sz="3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E. coli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killed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568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2700"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FA-4475-AEA7-DDE076175710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FA-4475-AEA7-DDE076175710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FA-4475-AEA7-DDE076175710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chemeClr val="tx1"/>
                </a:fgClr>
                <a:bgClr>
                  <a:schemeClr val="bg1"/>
                </a:bgClr>
              </a:pattFill>
              <a:ln w="12700"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FA-4475-AEA7-DDE076175710}"/>
              </c:ext>
            </c:extLst>
          </c:dPt>
          <c:errBars>
            <c:errBarType val="plus"/>
            <c:errValType val="cust"/>
            <c:noEndCap val="0"/>
            <c:plus>
              <c:numRef>
                <c:f>'Fig2'!$E$10:$E$11</c:f>
                <c:numCache>
                  <c:formatCode>General</c:formatCode>
                  <c:ptCount val="2"/>
                  <c:pt idx="0">
                    <c:v>5.3923922303053589</c:v>
                  </c:pt>
                  <c:pt idx="1">
                    <c:v>6.6004620652292045</c:v>
                  </c:pt>
                </c:numCache>
              </c:numRef>
            </c:plus>
            <c:minus>
              <c:numRef>
                <c:f>'Fig2'!$E$10:$E$11</c:f>
                <c:numCache>
                  <c:formatCode>General</c:formatCode>
                  <c:ptCount val="2"/>
                  <c:pt idx="0">
                    <c:v>5.3923922303053589</c:v>
                  </c:pt>
                  <c:pt idx="1">
                    <c:v>6.6004620652292045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cat>
            <c:strRef>
              <c:f>'Fig2'!$F$3:$F$4</c:f>
              <c:strCache>
                <c:ptCount val="2"/>
                <c:pt idx="0">
                  <c:v>Water</c:v>
                </c:pt>
                <c:pt idx="1">
                  <c:v>No water</c:v>
                </c:pt>
              </c:strCache>
            </c:strRef>
          </c:cat>
          <c:val>
            <c:numRef>
              <c:f>'Fig2'!$E$2:$E$3</c:f>
              <c:numCache>
                <c:formatCode>General</c:formatCode>
                <c:ptCount val="2"/>
                <c:pt idx="0">
                  <c:v>33.109965635738739</c:v>
                </c:pt>
                <c:pt idx="1">
                  <c:v>43.594857002351183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2FA-4475-AEA7-DDE0761757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509300568"/>
        <c:axId val="509300896"/>
      </c:barChart>
      <c:catAx>
        <c:axId val="509300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896"/>
        <c:crosses val="autoZero"/>
        <c:auto val="1"/>
        <c:lblAlgn val="ctr"/>
        <c:lblOffset val="0"/>
        <c:noMultiLvlLbl val="0"/>
      </c:catAx>
      <c:valAx>
        <c:axId val="509300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 </a:t>
                </a:r>
                <a:r>
                  <a:rPr lang="en-US" sz="36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S. enterica 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killed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3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0930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6DCF49-2CC3-43A5-938E-59BC6BAE77DD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A94D3-1A09-4DAB-9D5F-E2F61904B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0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CA94D3-1A09-4DAB-9D5F-E2F61904B0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8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1930383"/>
            <a:ext cx="32644080" cy="8232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21762720"/>
            <a:ext cx="26883360" cy="98145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9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9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99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9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4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3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29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1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47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5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884825" y="9636768"/>
            <a:ext cx="28516895" cy="205350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34130" y="9636768"/>
            <a:ext cx="84910615" cy="205350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711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1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5" y="24678642"/>
            <a:ext cx="32644080" cy="7627620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5" y="16277599"/>
            <a:ext cx="32644080" cy="8401047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9999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9999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999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999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4999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3999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2999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1999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3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4129" y="56158136"/>
            <a:ext cx="56713756" cy="15882874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87964" y="56158136"/>
            <a:ext cx="56713756" cy="15882874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0" y="1537973"/>
            <a:ext cx="34564320" cy="640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8596639"/>
            <a:ext cx="16968789" cy="358266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9999" indent="0">
              <a:buNone/>
              <a:defRPr sz="9100" b="1"/>
            </a:lvl2pPr>
            <a:lvl3pPr marL="4179999" indent="0">
              <a:buNone/>
              <a:defRPr sz="8200" b="1"/>
            </a:lvl3pPr>
            <a:lvl4pPr marL="6269998" indent="0">
              <a:buNone/>
              <a:defRPr sz="7300" b="1"/>
            </a:lvl4pPr>
            <a:lvl5pPr marL="8359997" indent="0">
              <a:buNone/>
              <a:defRPr sz="7300" b="1"/>
            </a:lvl5pPr>
            <a:lvl6pPr marL="10449996" indent="0">
              <a:buNone/>
              <a:defRPr sz="7300" b="1"/>
            </a:lvl6pPr>
            <a:lvl7pPr marL="12539995" indent="0">
              <a:buNone/>
              <a:defRPr sz="7300" b="1"/>
            </a:lvl7pPr>
            <a:lvl8pPr marL="14629996" indent="0">
              <a:buNone/>
              <a:defRPr sz="7300" b="1"/>
            </a:lvl8pPr>
            <a:lvl9pPr marL="16719995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12179305"/>
            <a:ext cx="16968789" cy="22127213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9" y="8596639"/>
            <a:ext cx="16975456" cy="3582667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9999" indent="0">
              <a:buNone/>
              <a:defRPr sz="9100" b="1"/>
            </a:lvl2pPr>
            <a:lvl3pPr marL="4179999" indent="0">
              <a:buNone/>
              <a:defRPr sz="8200" b="1"/>
            </a:lvl3pPr>
            <a:lvl4pPr marL="6269998" indent="0">
              <a:buNone/>
              <a:defRPr sz="7300" b="1"/>
            </a:lvl4pPr>
            <a:lvl5pPr marL="8359997" indent="0">
              <a:buNone/>
              <a:defRPr sz="7300" b="1"/>
            </a:lvl5pPr>
            <a:lvl6pPr marL="10449996" indent="0">
              <a:buNone/>
              <a:defRPr sz="7300" b="1"/>
            </a:lvl6pPr>
            <a:lvl7pPr marL="12539995" indent="0">
              <a:buNone/>
              <a:defRPr sz="7300" b="1"/>
            </a:lvl7pPr>
            <a:lvl8pPr marL="14629996" indent="0">
              <a:buNone/>
              <a:defRPr sz="7300" b="1"/>
            </a:lvl8pPr>
            <a:lvl9pPr marL="16719995" indent="0">
              <a:buNone/>
              <a:defRPr sz="7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9" y="12179305"/>
            <a:ext cx="16975456" cy="22127213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95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5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6" y="1529080"/>
            <a:ext cx="12634915" cy="6507480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1" y="1529088"/>
            <a:ext cx="21469350" cy="32777433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6" y="8036568"/>
            <a:ext cx="12634915" cy="26269953"/>
          </a:xfrm>
        </p:spPr>
        <p:txBody>
          <a:bodyPr/>
          <a:lstStyle>
            <a:lvl1pPr marL="0" indent="0">
              <a:buNone/>
              <a:defRPr sz="6400"/>
            </a:lvl1pPr>
            <a:lvl2pPr marL="2089999" indent="0">
              <a:buNone/>
              <a:defRPr sz="5500"/>
            </a:lvl2pPr>
            <a:lvl3pPr marL="4179999" indent="0">
              <a:buNone/>
              <a:defRPr sz="4600"/>
            </a:lvl3pPr>
            <a:lvl4pPr marL="6269998" indent="0">
              <a:buNone/>
              <a:defRPr sz="4100"/>
            </a:lvl4pPr>
            <a:lvl5pPr marL="8359997" indent="0">
              <a:buNone/>
              <a:defRPr sz="4100"/>
            </a:lvl5pPr>
            <a:lvl6pPr marL="10449996" indent="0">
              <a:buNone/>
              <a:defRPr sz="4100"/>
            </a:lvl6pPr>
            <a:lvl7pPr marL="12539995" indent="0">
              <a:buNone/>
              <a:defRPr sz="4100"/>
            </a:lvl7pPr>
            <a:lvl8pPr marL="14629996" indent="0">
              <a:buNone/>
              <a:defRPr sz="4100"/>
            </a:lvl8pPr>
            <a:lvl9pPr marL="16719995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09" y="26883365"/>
            <a:ext cx="23042880" cy="3173733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09" y="3431540"/>
            <a:ext cx="23042880" cy="23042880"/>
          </a:xfrm>
        </p:spPr>
        <p:txBody>
          <a:bodyPr/>
          <a:lstStyle>
            <a:lvl1pPr marL="0" indent="0">
              <a:buNone/>
              <a:defRPr sz="14600"/>
            </a:lvl1pPr>
            <a:lvl2pPr marL="2089999" indent="0">
              <a:buNone/>
              <a:defRPr sz="12800"/>
            </a:lvl2pPr>
            <a:lvl3pPr marL="4179999" indent="0">
              <a:buNone/>
              <a:defRPr sz="11000"/>
            </a:lvl3pPr>
            <a:lvl4pPr marL="6269998" indent="0">
              <a:buNone/>
              <a:defRPr sz="9100"/>
            </a:lvl4pPr>
            <a:lvl5pPr marL="8359997" indent="0">
              <a:buNone/>
              <a:defRPr sz="9100"/>
            </a:lvl5pPr>
            <a:lvl6pPr marL="10449996" indent="0">
              <a:buNone/>
              <a:defRPr sz="9100"/>
            </a:lvl6pPr>
            <a:lvl7pPr marL="12539995" indent="0">
              <a:buNone/>
              <a:defRPr sz="9100"/>
            </a:lvl7pPr>
            <a:lvl8pPr marL="14629996" indent="0">
              <a:buNone/>
              <a:defRPr sz="9100"/>
            </a:lvl8pPr>
            <a:lvl9pPr marL="16719995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09" y="30057098"/>
            <a:ext cx="23042880" cy="4507227"/>
          </a:xfrm>
        </p:spPr>
        <p:txBody>
          <a:bodyPr/>
          <a:lstStyle>
            <a:lvl1pPr marL="0" indent="0">
              <a:buNone/>
              <a:defRPr sz="6400"/>
            </a:lvl1pPr>
            <a:lvl2pPr marL="2089999" indent="0">
              <a:buNone/>
              <a:defRPr sz="5500"/>
            </a:lvl2pPr>
            <a:lvl3pPr marL="4179999" indent="0">
              <a:buNone/>
              <a:defRPr sz="4600"/>
            </a:lvl3pPr>
            <a:lvl4pPr marL="6269998" indent="0">
              <a:buNone/>
              <a:defRPr sz="4100"/>
            </a:lvl4pPr>
            <a:lvl5pPr marL="8359997" indent="0">
              <a:buNone/>
              <a:defRPr sz="4100"/>
            </a:lvl5pPr>
            <a:lvl6pPr marL="10449996" indent="0">
              <a:buNone/>
              <a:defRPr sz="4100"/>
            </a:lvl6pPr>
            <a:lvl7pPr marL="12539995" indent="0">
              <a:buNone/>
              <a:defRPr sz="4100"/>
            </a:lvl7pPr>
            <a:lvl8pPr marL="14629996" indent="0">
              <a:buNone/>
              <a:defRPr sz="4100"/>
            </a:lvl8pPr>
            <a:lvl9pPr marL="16719995" indent="0">
              <a:buNone/>
              <a:defRPr sz="4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3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1537973"/>
            <a:ext cx="34564320" cy="6400800"/>
          </a:xfrm>
          <a:prstGeom prst="rect">
            <a:avLst/>
          </a:prstGeom>
        </p:spPr>
        <p:txBody>
          <a:bodyPr vert="horz" lIns="418009" tIns="209004" rIns="418009" bIns="2090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8961123"/>
            <a:ext cx="34564320" cy="25345392"/>
          </a:xfrm>
          <a:prstGeom prst="rect">
            <a:avLst/>
          </a:prstGeom>
        </p:spPr>
        <p:txBody>
          <a:bodyPr vert="horz" lIns="418009" tIns="209004" rIns="418009" bIns="2090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240" y="35595564"/>
            <a:ext cx="8961120" cy="2044700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9775E-1781-CE4B-A6D2-52F1B360C6D3}" type="datetimeFigureOut">
              <a:rPr lang="en-US" smtClean="0"/>
              <a:t>10/19/2018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1640" y="35595564"/>
            <a:ext cx="12161520" cy="2044700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3440" y="35595564"/>
            <a:ext cx="8961120" cy="2044700"/>
          </a:xfrm>
          <a:prstGeom prst="rect">
            <a:avLst/>
          </a:prstGeom>
        </p:spPr>
        <p:txBody>
          <a:bodyPr vert="horz" lIns="418009" tIns="209004" rIns="418009" bIns="209004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A8233-B407-C248-A6D5-C3F47101A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5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9999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7500" indent="-1567500" algn="l" defTabSz="2089999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6249" indent="-1306250" algn="l" defTabSz="2089999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24998" indent="-1044999" algn="l" defTabSz="2089999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14997" indent="-1044999" algn="l" defTabSz="2089999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404997" indent="-1044999" algn="l" defTabSz="2089999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4996" indent="-1044999" algn="l" defTabSz="2089999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84996" indent="-1044999" algn="l" defTabSz="2089999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74995" indent="-1044999" algn="l" defTabSz="2089999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64994" indent="-1044999" algn="l" defTabSz="2089999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9999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9999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9998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9997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49996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39995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29996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19995" algn="l" defTabSz="2089999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tiff"/><Relationship Id="rId3" Type="http://schemas.openxmlformats.org/officeDocument/2006/relationships/chart" Target="../charts/chart1.xml"/><Relationship Id="rId7" Type="http://schemas.openxmlformats.org/officeDocument/2006/relationships/image" Target="../media/image1.tiff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11" Type="http://schemas.openxmlformats.org/officeDocument/2006/relationships/image" Target="../media/image3.png"/><Relationship Id="rId5" Type="http://schemas.openxmlformats.org/officeDocument/2006/relationships/chart" Target="../charts/chart3.xml"/><Relationship Id="rId10" Type="http://schemas.openxmlformats.org/officeDocument/2006/relationships/chart" Target="../charts/chart6.xml"/><Relationship Id="rId4" Type="http://schemas.openxmlformats.org/officeDocument/2006/relationships/chart" Target="../charts/chart2.xml"/><Relationship Id="rId9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200" y="504498"/>
            <a:ext cx="37490400" cy="5885624"/>
          </a:xfrm>
          <a:prstGeom prst="roundRect">
            <a:avLst/>
          </a:prstGeom>
          <a:solidFill>
            <a:schemeClr val="bg1"/>
          </a:solidFill>
          <a:ln w="76200" cmpd="sng">
            <a:solidFill>
              <a:srgbClr val="AC9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9200" dirty="0">
                <a:solidFill>
                  <a:schemeClr val="accent2">
                    <a:lumMod val="50000"/>
                  </a:schemeClr>
                </a:solidFill>
              </a:rPr>
              <a:t>Dehydration during egg production alters egg composition and yolk immune function</a:t>
            </a:r>
          </a:p>
          <a:p>
            <a:pPr algn="ctr"/>
            <a:endParaRPr lang="en-US" sz="9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34675" y="3926332"/>
            <a:ext cx="2693545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/>
              <a:t>George Brusch IV</a:t>
            </a:r>
            <a:r>
              <a:rPr lang="en-US" sz="6000" b="1" baseline="30000" dirty="0"/>
              <a:t>1</a:t>
            </a:r>
            <a:r>
              <a:rPr lang="en-US" sz="6000" b="1" dirty="0"/>
              <a:t>, Benoit Heulin</a:t>
            </a:r>
            <a:r>
              <a:rPr lang="en-US" sz="6000" b="1" baseline="30000" dirty="0"/>
              <a:t>2</a:t>
            </a:r>
            <a:r>
              <a:rPr lang="en-US" sz="6000" b="1" dirty="0"/>
              <a:t>, and Dale DeNardo</a:t>
            </a:r>
            <a:r>
              <a:rPr lang="en-US" sz="6000" b="1" baseline="30000" dirty="0"/>
              <a:t>1</a:t>
            </a:r>
          </a:p>
          <a:p>
            <a:pPr algn="ctr"/>
            <a:r>
              <a:rPr lang="en-US" sz="5000" b="1" baseline="30000" dirty="0"/>
              <a:t>1</a:t>
            </a:r>
            <a:r>
              <a:rPr lang="en-US" sz="5000" b="1" dirty="0"/>
              <a:t>Arizona State University, USA </a:t>
            </a:r>
            <a:r>
              <a:rPr lang="en-US" sz="5000" b="1" baseline="30000" dirty="0"/>
              <a:t>2</a:t>
            </a:r>
            <a:r>
              <a:rPr lang="en-US" sz="5000" b="1" dirty="0"/>
              <a:t>University of Rennes, FR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150" y="7105650"/>
            <a:ext cx="18274455" cy="9553802"/>
          </a:xfrm>
          <a:prstGeom prst="roundRect">
            <a:avLst>
              <a:gd name="adj" fmla="val 7862"/>
            </a:avLst>
          </a:prstGeom>
          <a:solidFill>
            <a:schemeClr val="bg1"/>
          </a:solidFill>
          <a:ln w="76200" cmpd="sng">
            <a:solidFill>
              <a:srgbClr val="AC9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Background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Parent-offspring conflicts occur when resources for allocation are limited. Water is a fundamental resource that has received limited consideration as a potential currency of these conflicts.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Past studies examining clutch size and mass suggest that, when water is limited, reproductive females are compromised in favor of developing embryos</a:t>
            </a:r>
            <a:r>
              <a:rPr lang="en-US" sz="3800" baseline="30000" dirty="0">
                <a:solidFill>
                  <a:schemeClr val="tx1"/>
                </a:solidFill>
              </a:rPr>
              <a:t>1</a:t>
            </a:r>
            <a:r>
              <a:rPr lang="en-US" sz="3800" dirty="0">
                <a:solidFill>
                  <a:schemeClr val="tx1"/>
                </a:solidFill>
              </a:rPr>
              <a:t>.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b="1" dirty="0">
                <a:solidFill>
                  <a:schemeClr val="tx1"/>
                </a:solidFill>
              </a:rPr>
              <a:t>We tested the hypothesis that the mother-offspring conflict over limited water resources leads to finer scale morphological and physiological impacts on the eggs in Children’s pythons (</a:t>
            </a:r>
            <a:r>
              <a:rPr lang="en-US" sz="3800" b="1" i="1" dirty="0">
                <a:solidFill>
                  <a:schemeClr val="tx1"/>
                </a:solidFill>
              </a:rPr>
              <a:t>Antaresia childreni</a:t>
            </a:r>
            <a:r>
              <a:rPr lang="en-US" sz="3800" b="1" dirty="0">
                <a:solidFill>
                  <a:schemeClr val="tx1"/>
                </a:solidFill>
              </a:rPr>
              <a:t>)</a:t>
            </a:r>
            <a:r>
              <a:rPr lang="en-US" sz="3800" dirty="0">
                <a:solidFill>
                  <a:schemeClr val="tx1"/>
                </a:solidFill>
              </a:rPr>
              <a:t>.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We predicted that water deprivation during gravidity alters female investment into her eggs, impacting egg water content and shell development. 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chemeClr val="tx1"/>
                </a:solidFill>
              </a:rPr>
              <a:t>Additionally, we predicted that the yolk in these dehydrated eggs would have enhanced immune performance metrics, as has been documented in dehydrated adults</a:t>
            </a:r>
            <a:r>
              <a:rPr lang="en-US" sz="3800" baseline="30000" dirty="0">
                <a:solidFill>
                  <a:schemeClr val="tx1"/>
                </a:solidFill>
              </a:rPr>
              <a:t>2</a:t>
            </a:r>
            <a:r>
              <a:rPr lang="en-US" sz="3800" dirty="0">
                <a:solidFill>
                  <a:schemeClr val="tx1"/>
                </a:solidFill>
              </a:rPr>
              <a:t> and late-stage embryos</a:t>
            </a:r>
            <a:r>
              <a:rPr lang="en-US" sz="3800" baseline="30000" dirty="0">
                <a:solidFill>
                  <a:schemeClr val="tx1"/>
                </a:solidFill>
              </a:rPr>
              <a:t>3</a:t>
            </a:r>
            <a:r>
              <a:rPr lang="en-US" sz="38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76165" y="30780681"/>
            <a:ext cx="18198423" cy="7174237"/>
          </a:xfrm>
          <a:prstGeom prst="roundRect">
            <a:avLst>
              <a:gd name="adj" fmla="val 6791"/>
            </a:avLst>
          </a:prstGeom>
          <a:solidFill>
            <a:schemeClr val="bg1"/>
          </a:solidFill>
          <a:ln w="76200" cmpd="sng">
            <a:solidFill>
              <a:srgbClr val="AC9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Conclusions</a:t>
            </a:r>
          </a:p>
          <a:p>
            <a:pPr algn="just"/>
            <a:endParaRPr lang="en-US" sz="1200" dirty="0">
              <a:solidFill>
                <a:srgbClr val="000000"/>
              </a:solidFill>
            </a:endParaRP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0000"/>
                </a:solidFill>
              </a:rPr>
              <a:t>Our results provide the first evidence of a water-based mother-offspring intergenerational trade-off in an oviparous vertebrate.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0000"/>
                </a:solidFill>
              </a:rPr>
              <a:t>The impacts are not entirely negative, as dehydrated eggs have higher antimicrobial capabilities and thinner shells which might lead to elevated rates of rehydration, but this would </a:t>
            </a:r>
            <a:r>
              <a:rPr lang="en-US" sz="3800">
                <a:solidFill>
                  <a:srgbClr val="000000"/>
                </a:solidFill>
              </a:rPr>
              <a:t>also lead </a:t>
            </a:r>
            <a:r>
              <a:rPr lang="en-US" sz="3800" dirty="0">
                <a:solidFill>
                  <a:srgbClr val="000000"/>
                </a:solidFill>
              </a:rPr>
              <a:t>to greater water loss should substrate be dry.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0000"/>
                </a:solidFill>
              </a:rPr>
              <a:t>Our study emphasizes the importance of including effects that are more cryptic when exploring consequences of mother-offspring conflicts.</a:t>
            </a:r>
          </a:p>
          <a:p>
            <a:pPr marL="57150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800" dirty="0">
                <a:solidFill>
                  <a:srgbClr val="000000"/>
                </a:solidFill>
              </a:rPr>
              <a:t>Overall, by examining an array of egg traits, we demonstrated that dehydration of gravid females impacts the eggs, not just the females as previously reported.</a:t>
            </a:r>
            <a:endParaRPr lang="en-US" sz="3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9718390" y="32186524"/>
            <a:ext cx="18167637" cy="5542819"/>
          </a:xfrm>
          <a:prstGeom prst="roundRect">
            <a:avLst>
              <a:gd name="adj" fmla="val 20914"/>
            </a:avLst>
          </a:prstGeom>
          <a:solidFill>
            <a:schemeClr val="bg1"/>
          </a:solidFill>
          <a:ln w="76200" cmpd="sng">
            <a:solidFill>
              <a:srgbClr val="AC9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References</a:t>
            </a:r>
          </a:p>
          <a:p>
            <a:r>
              <a:rPr lang="en-US" sz="3500" dirty="0">
                <a:solidFill>
                  <a:srgbClr val="000000"/>
                </a:solidFill>
              </a:rPr>
              <a:t>1. Dupoué et al.(2015) </a:t>
            </a:r>
            <a:r>
              <a:rPr lang="en-US" sz="3500" i="1" dirty="0" err="1">
                <a:solidFill>
                  <a:srgbClr val="000000"/>
                </a:solidFill>
              </a:rPr>
              <a:t>Biol</a:t>
            </a:r>
            <a:r>
              <a:rPr lang="en-US" sz="3500" i="1" dirty="0">
                <a:solidFill>
                  <a:srgbClr val="000000"/>
                </a:solidFill>
              </a:rPr>
              <a:t> J </a:t>
            </a:r>
            <a:r>
              <a:rPr lang="en-US" sz="3500" i="1" dirty="0" err="1">
                <a:solidFill>
                  <a:srgbClr val="000000"/>
                </a:solidFill>
              </a:rPr>
              <a:t>Linnean</a:t>
            </a:r>
            <a:r>
              <a:rPr lang="en-US" sz="3500" i="1" dirty="0">
                <a:solidFill>
                  <a:srgbClr val="000000"/>
                </a:solidFill>
              </a:rPr>
              <a:t> </a:t>
            </a:r>
            <a:r>
              <a:rPr lang="en-US" sz="3500" i="1" dirty="0" err="1">
                <a:solidFill>
                  <a:srgbClr val="000000"/>
                </a:solidFill>
              </a:rPr>
              <a:t>Soc</a:t>
            </a:r>
            <a:endParaRPr lang="en-US" sz="3500" i="1" dirty="0">
              <a:solidFill>
                <a:srgbClr val="000000"/>
              </a:solidFill>
            </a:endParaRPr>
          </a:p>
          <a:p>
            <a:r>
              <a:rPr lang="en-US" sz="3500" dirty="0">
                <a:solidFill>
                  <a:srgbClr val="000000"/>
                </a:solidFill>
              </a:rPr>
              <a:t>2. Brusch et al. (2017) </a:t>
            </a:r>
            <a:r>
              <a:rPr lang="en-US" sz="3500" i="1" dirty="0" err="1">
                <a:solidFill>
                  <a:srgbClr val="000000"/>
                </a:solidFill>
              </a:rPr>
              <a:t>Physiol</a:t>
            </a:r>
            <a:r>
              <a:rPr lang="en-US" sz="3500" i="1" dirty="0">
                <a:solidFill>
                  <a:srgbClr val="000000"/>
                </a:solidFill>
              </a:rPr>
              <a:t> </a:t>
            </a:r>
            <a:r>
              <a:rPr lang="en-US" sz="3500" i="1" dirty="0" err="1">
                <a:solidFill>
                  <a:srgbClr val="000000"/>
                </a:solidFill>
              </a:rPr>
              <a:t>Biochem</a:t>
            </a:r>
            <a:r>
              <a:rPr lang="en-US" sz="3500" i="1" dirty="0">
                <a:solidFill>
                  <a:srgbClr val="000000"/>
                </a:solidFill>
              </a:rPr>
              <a:t> </a:t>
            </a:r>
            <a:r>
              <a:rPr lang="en-US" sz="3500" i="1" dirty="0" err="1">
                <a:solidFill>
                  <a:srgbClr val="000000"/>
                </a:solidFill>
              </a:rPr>
              <a:t>Zool</a:t>
            </a:r>
            <a:endParaRPr lang="en-US" sz="3500" i="1" dirty="0">
              <a:solidFill>
                <a:srgbClr val="000000"/>
              </a:solidFill>
            </a:endParaRPr>
          </a:p>
          <a:p>
            <a:r>
              <a:rPr lang="en-US" sz="3500" dirty="0">
                <a:solidFill>
                  <a:srgbClr val="000000"/>
                </a:solidFill>
              </a:rPr>
              <a:t>3. Brusch &amp; </a:t>
            </a:r>
            <a:r>
              <a:rPr lang="en-US" sz="3500" dirty="0" err="1">
                <a:solidFill>
                  <a:srgbClr val="000000"/>
                </a:solidFill>
              </a:rPr>
              <a:t>DeNardo</a:t>
            </a:r>
            <a:r>
              <a:rPr lang="en-US" sz="3500" dirty="0">
                <a:solidFill>
                  <a:srgbClr val="000000"/>
                </a:solidFill>
              </a:rPr>
              <a:t> (2019) </a:t>
            </a:r>
            <a:r>
              <a:rPr lang="en-US" sz="3500" i="1" dirty="0">
                <a:solidFill>
                  <a:srgbClr val="000000"/>
                </a:solidFill>
              </a:rPr>
              <a:t>Dev Comp Immunol</a:t>
            </a:r>
          </a:p>
          <a:p>
            <a:pPr algn="dist"/>
            <a:endParaRPr lang="en-US" sz="12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Acknowledgements</a:t>
            </a:r>
          </a:p>
          <a:p>
            <a:pPr algn="just"/>
            <a:r>
              <a:rPr lang="en-US" sz="3500" dirty="0">
                <a:solidFill>
                  <a:schemeClr val="tx1"/>
                </a:solidFill>
              </a:rPr>
              <a:t>We thank Dr. O. </a:t>
            </a:r>
            <a:r>
              <a:rPr lang="en-US" sz="3500" dirty="0" err="1">
                <a:solidFill>
                  <a:schemeClr val="tx1"/>
                </a:solidFill>
              </a:rPr>
              <a:t>Lourdais</a:t>
            </a:r>
            <a:r>
              <a:rPr lang="en-US" sz="3500" dirty="0">
                <a:solidFill>
                  <a:schemeClr val="tx1"/>
                </a:solidFill>
              </a:rPr>
              <a:t> and members of the </a:t>
            </a:r>
            <a:r>
              <a:rPr lang="en-US" sz="3500" dirty="0" err="1">
                <a:solidFill>
                  <a:schemeClr val="tx1"/>
                </a:solidFill>
              </a:rPr>
              <a:t>DeNardo</a:t>
            </a:r>
            <a:r>
              <a:rPr lang="en-US" sz="3500" dirty="0">
                <a:solidFill>
                  <a:schemeClr val="tx1"/>
                </a:solidFill>
              </a:rPr>
              <a:t> lab. Funding provided by the GPSA JumpStart grant, Peabody Family Memorial Award, and the NSF GRFP (#1311230).</a:t>
            </a:r>
          </a:p>
          <a:p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9687604" y="7102139"/>
            <a:ext cx="18198423" cy="14470018"/>
          </a:xfrm>
          <a:prstGeom prst="roundRect">
            <a:avLst>
              <a:gd name="adj" fmla="val 7806"/>
            </a:avLst>
          </a:prstGeom>
          <a:solidFill>
            <a:schemeClr val="bg1"/>
          </a:solidFill>
          <a:ln w="76200" cmpd="sng">
            <a:solidFill>
              <a:srgbClr val="AC9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6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10652" y="16659452"/>
            <a:ext cx="15001953" cy="630942"/>
          </a:xfrm>
          <a:prstGeom prst="rect">
            <a:avLst/>
          </a:prstGeom>
          <a:noFill/>
        </p:spPr>
        <p:txBody>
          <a:bodyPr wrap="square" lIns="457200" rIns="457200" rtlCol="0">
            <a:spAutoFit/>
          </a:bodyPr>
          <a:lstStyle/>
          <a:p>
            <a:endParaRPr lang="en-US" sz="3500" dirty="0"/>
          </a:p>
        </p:txBody>
      </p:sp>
      <p:sp>
        <p:nvSpPr>
          <p:cNvPr id="13" name="Rounded Rectangle 12"/>
          <p:cNvSpPr/>
          <p:nvPr/>
        </p:nvSpPr>
        <p:spPr>
          <a:xfrm>
            <a:off x="19669666" y="22234811"/>
            <a:ext cx="18216361" cy="9067850"/>
          </a:xfrm>
          <a:prstGeom prst="roundRect">
            <a:avLst>
              <a:gd name="adj" fmla="val 6379"/>
            </a:avLst>
          </a:prstGeom>
          <a:solidFill>
            <a:schemeClr val="bg1"/>
          </a:solidFill>
          <a:ln w="76200" cmpd="sng">
            <a:solidFill>
              <a:srgbClr val="AC98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8800" dirty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E6678B6-EA96-4136-B57B-9F0889995FE3}"/>
              </a:ext>
            </a:extLst>
          </p:cNvPr>
          <p:cNvGrpSpPr/>
          <p:nvPr/>
        </p:nvGrpSpPr>
        <p:grpSpPr>
          <a:xfrm>
            <a:off x="487987" y="17202188"/>
            <a:ext cx="18198423" cy="13066295"/>
            <a:chOff x="487987" y="16916399"/>
            <a:chExt cx="18745200" cy="13066295"/>
          </a:xfrm>
        </p:grpSpPr>
        <p:sp>
          <p:nvSpPr>
            <p:cNvPr id="11" name="Rounded Rectangle 10"/>
            <p:cNvSpPr/>
            <p:nvPr/>
          </p:nvSpPr>
          <p:spPr>
            <a:xfrm>
              <a:off x="487987" y="16916399"/>
              <a:ext cx="18745200" cy="13066295"/>
            </a:xfrm>
            <a:prstGeom prst="roundRect">
              <a:avLst>
                <a:gd name="adj" fmla="val 6379"/>
              </a:avLst>
            </a:prstGeom>
            <a:solidFill>
              <a:schemeClr val="bg1"/>
            </a:solidFill>
            <a:ln w="76200" cmpd="sng">
              <a:solidFill>
                <a:srgbClr val="AC981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endParaRPr lang="en-US" sz="8800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BCAFC52-1DCB-416A-BB2B-097A6E203699}"/>
                </a:ext>
              </a:extLst>
            </p:cNvPr>
            <p:cNvGrpSpPr/>
            <p:nvPr/>
          </p:nvGrpSpPr>
          <p:grpSpPr>
            <a:xfrm>
              <a:off x="5199633" y="18508129"/>
              <a:ext cx="9321908" cy="11033861"/>
              <a:chOff x="138331" y="67387"/>
              <a:chExt cx="4572000" cy="8239585"/>
            </a:xfrm>
          </p:grpSpPr>
          <p:graphicFrame>
            <p:nvGraphicFramePr>
              <p:cNvPr id="28" name="Chart 27">
                <a:extLst>
                  <a:ext uri="{FF2B5EF4-FFF2-40B4-BE49-F238E27FC236}">
                    <a16:creationId xmlns:a16="http://schemas.microsoft.com/office/drawing/2014/main" id="{1E0F7A49-857D-4124-953C-AB329DC06A9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844004228"/>
                  </p:ext>
                </p:extLst>
              </p:nvPr>
            </p:nvGraphicFramePr>
            <p:xfrm>
              <a:off x="318321" y="67387"/>
              <a:ext cx="439201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29" name="Chart 28">
                <a:extLst>
                  <a:ext uri="{FF2B5EF4-FFF2-40B4-BE49-F238E27FC236}">
                    <a16:creationId xmlns:a16="http://schemas.microsoft.com/office/drawing/2014/main" id="{8573382F-2F99-41D3-AA92-C15191694D2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76329455"/>
                  </p:ext>
                </p:extLst>
              </p:nvPr>
            </p:nvGraphicFramePr>
            <p:xfrm>
              <a:off x="138331" y="2820572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30" name="Chart 29">
                <a:extLst>
                  <a:ext uri="{FF2B5EF4-FFF2-40B4-BE49-F238E27FC236}">
                    <a16:creationId xmlns:a16="http://schemas.microsoft.com/office/drawing/2014/main" id="{754935C1-19DF-48B4-83D7-BF02653475C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026116063"/>
                  </p:ext>
                </p:extLst>
              </p:nvPr>
            </p:nvGraphicFramePr>
            <p:xfrm>
              <a:off x="138331" y="5563772"/>
              <a:ext cx="4572000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2757C66-0FBB-4886-BDB8-343DE8768D98}"/>
                </a:ext>
              </a:extLst>
            </p:cNvPr>
            <p:cNvSpPr txBox="1"/>
            <p:nvPr/>
          </p:nvSpPr>
          <p:spPr>
            <a:xfrm>
              <a:off x="1568431" y="17171218"/>
              <a:ext cx="16584313" cy="1261884"/>
            </a:xfrm>
            <a:prstGeom prst="rect">
              <a:avLst/>
            </a:prstGeom>
            <a:noFill/>
          </p:spPr>
          <p:txBody>
            <a:bodyPr wrap="square" lIns="457200" rIns="457200" rtlCol="0">
              <a:spAutoFit/>
            </a:bodyPr>
            <a:lstStyle/>
            <a:p>
              <a:pPr algn="ctr"/>
              <a:r>
                <a:rPr lang="en-US" sz="3800" b="1" dirty="0"/>
                <a:t>Dehydrated females produce lighter eggs that are also dehydrated (less water content and higher yolk osmolality)</a:t>
              </a:r>
            </a:p>
          </p:txBody>
        </p:sp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F71C6F51-D99A-471A-825C-890DB805E3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609372"/>
              </p:ext>
            </p:extLst>
          </p:nvPr>
        </p:nvGraphicFramePr>
        <p:xfrm>
          <a:off x="23951420" y="8267660"/>
          <a:ext cx="9052560" cy="367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D7BC200-5A7F-454F-B344-EA5FBD570D4C}"/>
              </a:ext>
            </a:extLst>
          </p:cNvPr>
          <p:cNvGrpSpPr/>
          <p:nvPr/>
        </p:nvGrpSpPr>
        <p:grpSpPr>
          <a:xfrm>
            <a:off x="22381700" y="12908417"/>
            <a:ext cx="12192000" cy="5451396"/>
            <a:chOff x="0" y="-1"/>
            <a:chExt cx="12192000" cy="5451396"/>
          </a:xfrm>
        </p:grpSpPr>
        <p:pic>
          <p:nvPicPr>
            <p:cNvPr id="39" name="Image 15">
              <a:extLst>
                <a:ext uri="{FF2B5EF4-FFF2-40B4-BE49-F238E27FC236}">
                  <a16:creationId xmlns:a16="http://schemas.microsoft.com/office/drawing/2014/main" id="{4F807BA1-572C-4035-A637-29015D740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13" r="20866"/>
            <a:stretch/>
          </p:blipFill>
          <p:spPr>
            <a:xfrm>
              <a:off x="0" y="-1"/>
              <a:ext cx="4645816" cy="4343400"/>
            </a:xfrm>
            <a:prstGeom prst="rect">
              <a:avLst/>
            </a:prstGeom>
          </p:spPr>
        </p:pic>
        <p:pic>
          <p:nvPicPr>
            <p:cNvPr id="40" name="Image 14">
              <a:extLst>
                <a:ext uri="{FF2B5EF4-FFF2-40B4-BE49-F238E27FC236}">
                  <a16:creationId xmlns:a16="http://schemas.microsoft.com/office/drawing/2014/main" id="{22D561A3-117D-4871-B5A0-498488EEAC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r="20826"/>
            <a:stretch/>
          </p:blipFill>
          <p:spPr>
            <a:xfrm>
              <a:off x="7515738" y="821"/>
              <a:ext cx="4676262" cy="434340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5F36E1-283E-4C07-9F21-68908700F432}"/>
                </a:ext>
              </a:extLst>
            </p:cNvPr>
            <p:cNvSpPr txBox="1"/>
            <p:nvPr/>
          </p:nvSpPr>
          <p:spPr>
            <a:xfrm>
              <a:off x="1132215" y="4343399"/>
              <a:ext cx="238138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1F98F16-A05B-4FB5-B775-AD6AB9F43380}"/>
                </a:ext>
              </a:extLst>
            </p:cNvPr>
            <p:cNvSpPr txBox="1"/>
            <p:nvPr/>
          </p:nvSpPr>
          <p:spPr>
            <a:xfrm>
              <a:off x="8208296" y="4343399"/>
              <a:ext cx="329114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 water</a:t>
              </a:r>
            </a:p>
          </p:txBody>
        </p:sp>
        <p:sp>
          <p:nvSpPr>
            <p:cNvPr id="43" name="Right Bracket 42">
              <a:extLst>
                <a:ext uri="{FF2B5EF4-FFF2-40B4-BE49-F238E27FC236}">
                  <a16:creationId xmlns:a16="http://schemas.microsoft.com/office/drawing/2014/main" id="{67DD3414-8FB2-4ED8-9E82-A6AB0BBC7D32}"/>
                </a:ext>
              </a:extLst>
            </p:cNvPr>
            <p:cNvSpPr/>
            <p:nvPr/>
          </p:nvSpPr>
          <p:spPr>
            <a:xfrm>
              <a:off x="4753981" y="248333"/>
              <a:ext cx="640080" cy="718694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ight Bracket 43">
              <a:extLst>
                <a:ext uri="{FF2B5EF4-FFF2-40B4-BE49-F238E27FC236}">
                  <a16:creationId xmlns:a16="http://schemas.microsoft.com/office/drawing/2014/main" id="{C407D71C-A40E-4919-BDF0-B54DA0BDEDE1}"/>
                </a:ext>
              </a:extLst>
            </p:cNvPr>
            <p:cNvSpPr/>
            <p:nvPr/>
          </p:nvSpPr>
          <p:spPr>
            <a:xfrm rot="10800000">
              <a:off x="6779533" y="519145"/>
              <a:ext cx="640080" cy="382098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88ACD1-3814-43E5-A7D4-746125110DD2}"/>
                </a:ext>
              </a:extLst>
            </p:cNvPr>
            <p:cNvSpPr txBox="1"/>
            <p:nvPr/>
          </p:nvSpPr>
          <p:spPr>
            <a:xfrm>
              <a:off x="5420373" y="53682"/>
              <a:ext cx="132080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CC</a:t>
              </a:r>
            </a:p>
          </p:txBody>
        </p:sp>
        <p:sp>
          <p:nvSpPr>
            <p:cNvPr id="46" name="Right Bracket 45">
              <a:extLst>
                <a:ext uri="{FF2B5EF4-FFF2-40B4-BE49-F238E27FC236}">
                  <a16:creationId xmlns:a16="http://schemas.microsoft.com/office/drawing/2014/main" id="{BAD4E520-EF84-4C4D-987F-EA395E50B991}"/>
                </a:ext>
              </a:extLst>
            </p:cNvPr>
            <p:cNvSpPr/>
            <p:nvPr/>
          </p:nvSpPr>
          <p:spPr>
            <a:xfrm>
              <a:off x="4753981" y="1095894"/>
              <a:ext cx="640080" cy="2370932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ight Bracket 46">
              <a:extLst>
                <a:ext uri="{FF2B5EF4-FFF2-40B4-BE49-F238E27FC236}">
                  <a16:creationId xmlns:a16="http://schemas.microsoft.com/office/drawing/2014/main" id="{3C7A492B-772C-4709-8676-C8E5A308DA3A}"/>
                </a:ext>
              </a:extLst>
            </p:cNvPr>
            <p:cNvSpPr/>
            <p:nvPr/>
          </p:nvSpPr>
          <p:spPr>
            <a:xfrm rot="10800000">
              <a:off x="6779533" y="967025"/>
              <a:ext cx="640080" cy="2069137"/>
            </a:xfrm>
            <a:prstGeom prst="rightBracket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43792C9-48AE-46E3-9248-63437FAEED74}"/>
                </a:ext>
              </a:extLst>
            </p:cNvPr>
            <p:cNvSpPr txBox="1"/>
            <p:nvPr/>
          </p:nvSpPr>
          <p:spPr>
            <a:xfrm>
              <a:off x="5778765" y="1727362"/>
              <a:ext cx="6040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D7D2D037-E8D3-47EA-90E8-B031B7334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842820"/>
              </p:ext>
            </p:extLst>
          </p:nvPr>
        </p:nvGraphicFramePr>
        <p:xfrm>
          <a:off x="23767123" y="18373169"/>
          <a:ext cx="9421155" cy="2865120"/>
        </p:xfrm>
        <a:graphic>
          <a:graphicData uri="http://schemas.openxmlformats.org/drawingml/2006/table">
            <a:tbl>
              <a:tblPr firstRow="1" firstCol="1" bandRow="1"/>
              <a:tblGrid>
                <a:gridCol w="2011016">
                  <a:extLst>
                    <a:ext uri="{9D8B030D-6E8A-4147-A177-3AD203B41FA5}">
                      <a16:colId xmlns:a16="http://schemas.microsoft.com/office/drawing/2014/main" val="333113444"/>
                    </a:ext>
                  </a:extLst>
                </a:gridCol>
                <a:gridCol w="2297537">
                  <a:extLst>
                    <a:ext uri="{9D8B030D-6E8A-4147-A177-3AD203B41FA5}">
                      <a16:colId xmlns:a16="http://schemas.microsoft.com/office/drawing/2014/main" val="3707435971"/>
                    </a:ext>
                  </a:extLst>
                </a:gridCol>
                <a:gridCol w="2514218">
                  <a:extLst>
                    <a:ext uri="{9D8B030D-6E8A-4147-A177-3AD203B41FA5}">
                      <a16:colId xmlns:a16="http://schemas.microsoft.com/office/drawing/2014/main" val="1053575450"/>
                    </a:ext>
                  </a:extLst>
                </a:gridCol>
                <a:gridCol w="2598384">
                  <a:extLst>
                    <a:ext uri="{9D8B030D-6E8A-4147-A177-3AD203B41FA5}">
                      <a16:colId xmlns:a16="http://schemas.microsoft.com/office/drawing/2014/main" val="3595917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Maternal treatment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Calcareous crust (µm) 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Fibrous layer (µm)</a:t>
                      </a:r>
                      <a:r>
                        <a:rPr lang="en-US" sz="44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thickness (µm)</a:t>
                      </a:r>
                      <a:r>
                        <a:rPr lang="en-US" sz="44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sz="4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461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Water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6.8 ± 0.2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94.8 ± 3.3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101.6 ± 3.6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8428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water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6.5 ± 0.7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85.2 ± 2.8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91.8 ± 3.5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7982879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3F8BF48B-4D11-40B3-9B5B-0AD7170F11D0}"/>
              </a:ext>
            </a:extLst>
          </p:cNvPr>
          <p:cNvSpPr txBox="1"/>
          <p:nvPr/>
        </p:nvSpPr>
        <p:spPr>
          <a:xfrm>
            <a:off x="20427417" y="7267849"/>
            <a:ext cx="16100567" cy="677108"/>
          </a:xfrm>
          <a:prstGeom prst="rect">
            <a:avLst/>
          </a:prstGeom>
          <a:noFill/>
        </p:spPr>
        <p:txBody>
          <a:bodyPr wrap="square" lIns="457200" rIns="457200" rtlCol="0">
            <a:spAutoFit/>
          </a:bodyPr>
          <a:lstStyle/>
          <a:p>
            <a:pPr algn="ctr"/>
            <a:r>
              <a:rPr lang="en-US" sz="3800" b="1" dirty="0"/>
              <a:t>Dehydrated eggs have higher water loss rates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BAF220E-F984-4C45-B31D-4DC344FE85B1}"/>
              </a:ext>
            </a:extLst>
          </p:cNvPr>
          <p:cNvSpPr txBox="1"/>
          <p:nvPr/>
        </p:nvSpPr>
        <p:spPr>
          <a:xfrm>
            <a:off x="20427417" y="11993304"/>
            <a:ext cx="16100567" cy="677108"/>
          </a:xfrm>
          <a:prstGeom prst="rect">
            <a:avLst/>
          </a:prstGeom>
          <a:noFill/>
        </p:spPr>
        <p:txBody>
          <a:bodyPr wrap="square" lIns="457200" rIns="457200" rtlCol="0">
            <a:spAutoFit/>
          </a:bodyPr>
          <a:lstStyle/>
          <a:p>
            <a:pPr algn="ctr"/>
            <a:r>
              <a:rPr lang="en-US" sz="3800" b="1" dirty="0"/>
              <a:t>As a result of thinner shells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734B27-016F-47ED-B859-174E1629528B}"/>
              </a:ext>
            </a:extLst>
          </p:cNvPr>
          <p:cNvSpPr txBox="1"/>
          <p:nvPr/>
        </p:nvSpPr>
        <p:spPr>
          <a:xfrm>
            <a:off x="20427417" y="22559749"/>
            <a:ext cx="16100567" cy="677108"/>
          </a:xfrm>
          <a:prstGeom prst="rect">
            <a:avLst/>
          </a:prstGeom>
          <a:noFill/>
        </p:spPr>
        <p:txBody>
          <a:bodyPr wrap="square" lIns="457200" rIns="457200" rtlCol="0">
            <a:spAutoFit/>
          </a:bodyPr>
          <a:lstStyle/>
          <a:p>
            <a:pPr algn="ctr"/>
            <a:r>
              <a:rPr lang="en-US" sz="3800" b="1" dirty="0"/>
              <a:t>Dehydrated eggs have greater antimicrobial capabilities</a:t>
            </a:r>
          </a:p>
        </p:txBody>
      </p:sp>
      <p:graphicFrame>
        <p:nvGraphicFramePr>
          <p:cNvPr id="56" name="Chart 55">
            <a:extLst>
              <a:ext uri="{FF2B5EF4-FFF2-40B4-BE49-F238E27FC236}">
                <a16:creationId xmlns:a16="http://schemas.microsoft.com/office/drawing/2014/main" id="{9FA1D397-51EA-4C0F-88FE-8087A4AB7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0252355"/>
              </p:ext>
            </p:extLst>
          </p:nvPr>
        </p:nvGraphicFramePr>
        <p:xfrm>
          <a:off x="24225291" y="23655601"/>
          <a:ext cx="9052560" cy="367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id="{EE6E1DEE-BFE5-4836-B53F-0A87D4013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068324"/>
              </p:ext>
            </p:extLst>
          </p:nvPr>
        </p:nvGraphicFramePr>
        <p:xfrm>
          <a:off x="23677549" y="27229762"/>
          <a:ext cx="9600301" cy="3967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59" name="Picture 58">
            <a:extLst>
              <a:ext uri="{FF2B5EF4-FFF2-40B4-BE49-F238E27FC236}">
                <a16:creationId xmlns:a16="http://schemas.microsoft.com/office/drawing/2014/main" id="{DAB58539-5B3D-4A18-8730-BD6510978B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779" t="17755" r="20720" b="29793"/>
          <a:stretch/>
        </p:blipFill>
        <p:spPr>
          <a:xfrm>
            <a:off x="3200400" y="2286000"/>
            <a:ext cx="4895557" cy="3657600"/>
          </a:xfrm>
          <a:prstGeom prst="rect">
            <a:avLst/>
          </a:prstGeom>
        </p:spPr>
      </p:pic>
      <p:pic>
        <p:nvPicPr>
          <p:cNvPr id="35" name="Picture 2" descr="Image result for children's python embryo">
            <a:extLst>
              <a:ext uri="{FF2B5EF4-FFF2-40B4-BE49-F238E27FC236}">
                <a16:creationId xmlns:a16="http://schemas.microsoft.com/office/drawing/2014/main" id="{24DA80B4-4959-4D8A-8DBA-BA2DAEBA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0" y="2286000"/>
            <a:ext cx="489555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578320A-2D0E-4F66-8009-A7F66443763D}"/>
              </a:ext>
            </a:extLst>
          </p:cNvPr>
          <p:cNvGrpSpPr/>
          <p:nvPr/>
        </p:nvGrpSpPr>
        <p:grpSpPr>
          <a:xfrm>
            <a:off x="8816858" y="18722429"/>
            <a:ext cx="3623795" cy="769442"/>
            <a:chOff x="8816858" y="18722429"/>
            <a:chExt cx="3623795" cy="76944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D7F5C01-92BC-4913-94B0-6CEE8A5967D2}"/>
                </a:ext>
              </a:extLst>
            </p:cNvPr>
            <p:cNvCxnSpPr>
              <a:cxnSpLocks/>
            </p:cNvCxnSpPr>
            <p:nvPr/>
          </p:nvCxnSpPr>
          <p:spPr>
            <a:xfrm>
              <a:off x="8816858" y="19257813"/>
              <a:ext cx="36237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A7DCA61-FC3A-470F-BDE3-6573FCDFE5E7}"/>
                </a:ext>
              </a:extLst>
            </p:cNvPr>
            <p:cNvSpPr txBox="1"/>
            <p:nvPr/>
          </p:nvSpPr>
          <p:spPr>
            <a:xfrm>
              <a:off x="10365392" y="18722429"/>
              <a:ext cx="4852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0A9D971-3CA5-44CC-93DC-927D977B9ACE}"/>
              </a:ext>
            </a:extLst>
          </p:cNvPr>
          <p:cNvGrpSpPr/>
          <p:nvPr/>
        </p:nvGrpSpPr>
        <p:grpSpPr>
          <a:xfrm>
            <a:off x="8816858" y="22342384"/>
            <a:ext cx="3623795" cy="769442"/>
            <a:chOff x="8816858" y="18722429"/>
            <a:chExt cx="3623795" cy="769442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D93A8F3-AEF7-4435-AF85-82B8E7CC59D1}"/>
                </a:ext>
              </a:extLst>
            </p:cNvPr>
            <p:cNvCxnSpPr>
              <a:cxnSpLocks/>
            </p:cNvCxnSpPr>
            <p:nvPr/>
          </p:nvCxnSpPr>
          <p:spPr>
            <a:xfrm>
              <a:off x="8816858" y="19257813"/>
              <a:ext cx="36237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BAB8B13-99FE-49C7-9C66-86A6564F5350}"/>
                </a:ext>
              </a:extLst>
            </p:cNvPr>
            <p:cNvSpPr txBox="1"/>
            <p:nvPr/>
          </p:nvSpPr>
          <p:spPr>
            <a:xfrm>
              <a:off x="10365392" y="18722429"/>
              <a:ext cx="4852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8E3F93-CD0F-42BE-92E9-383A5872800D}"/>
              </a:ext>
            </a:extLst>
          </p:cNvPr>
          <p:cNvGrpSpPr/>
          <p:nvPr/>
        </p:nvGrpSpPr>
        <p:grpSpPr>
          <a:xfrm>
            <a:off x="8759708" y="25942379"/>
            <a:ext cx="3623795" cy="769442"/>
            <a:chOff x="8816858" y="18722429"/>
            <a:chExt cx="3623795" cy="769442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A922961-ED8D-48FE-B970-F09109816E8B}"/>
                </a:ext>
              </a:extLst>
            </p:cNvPr>
            <p:cNvCxnSpPr>
              <a:cxnSpLocks/>
            </p:cNvCxnSpPr>
            <p:nvPr/>
          </p:nvCxnSpPr>
          <p:spPr>
            <a:xfrm>
              <a:off x="8816858" y="19257813"/>
              <a:ext cx="36237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F51B3EA-78E1-455C-AF1E-A2FD73CCA646}"/>
                </a:ext>
              </a:extLst>
            </p:cNvPr>
            <p:cNvSpPr txBox="1"/>
            <p:nvPr/>
          </p:nvSpPr>
          <p:spPr>
            <a:xfrm>
              <a:off x="10365392" y="18722429"/>
              <a:ext cx="4852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24E9085-2C8B-42D3-AA23-25AA036E6B95}"/>
              </a:ext>
            </a:extLst>
          </p:cNvPr>
          <p:cNvGrpSpPr/>
          <p:nvPr/>
        </p:nvGrpSpPr>
        <p:grpSpPr>
          <a:xfrm>
            <a:off x="27325271" y="8118851"/>
            <a:ext cx="3623795" cy="769442"/>
            <a:chOff x="8816858" y="18722429"/>
            <a:chExt cx="3623795" cy="769442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C6D30FC-888D-423C-8125-66D3E977FF15}"/>
                </a:ext>
              </a:extLst>
            </p:cNvPr>
            <p:cNvCxnSpPr>
              <a:cxnSpLocks/>
            </p:cNvCxnSpPr>
            <p:nvPr/>
          </p:nvCxnSpPr>
          <p:spPr>
            <a:xfrm>
              <a:off x="8816858" y="19257813"/>
              <a:ext cx="36237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D72A249-BDF9-4E63-BF52-81A1731EEF68}"/>
                </a:ext>
              </a:extLst>
            </p:cNvPr>
            <p:cNvSpPr txBox="1"/>
            <p:nvPr/>
          </p:nvSpPr>
          <p:spPr>
            <a:xfrm>
              <a:off x="10365392" y="18722429"/>
              <a:ext cx="4852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C5E4EF7-D4EA-4772-809D-053BFCA54095}"/>
              </a:ext>
            </a:extLst>
          </p:cNvPr>
          <p:cNvGrpSpPr/>
          <p:nvPr/>
        </p:nvGrpSpPr>
        <p:grpSpPr>
          <a:xfrm>
            <a:off x="27547184" y="23640422"/>
            <a:ext cx="3623795" cy="769442"/>
            <a:chOff x="8816858" y="18722429"/>
            <a:chExt cx="3623795" cy="76944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8BA66B8-4F73-4D91-88C1-52237E9CA04D}"/>
                </a:ext>
              </a:extLst>
            </p:cNvPr>
            <p:cNvCxnSpPr>
              <a:cxnSpLocks/>
            </p:cNvCxnSpPr>
            <p:nvPr/>
          </p:nvCxnSpPr>
          <p:spPr>
            <a:xfrm>
              <a:off x="8816858" y="19257813"/>
              <a:ext cx="36237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14FC89AF-EED6-42F7-BAAC-A2D81B594CFF}"/>
                </a:ext>
              </a:extLst>
            </p:cNvPr>
            <p:cNvSpPr txBox="1"/>
            <p:nvPr/>
          </p:nvSpPr>
          <p:spPr>
            <a:xfrm>
              <a:off x="10365392" y="18722429"/>
              <a:ext cx="4852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BDADA4A-38D5-49FE-BDB8-F2FD9731EF13}"/>
              </a:ext>
            </a:extLst>
          </p:cNvPr>
          <p:cNvGrpSpPr/>
          <p:nvPr/>
        </p:nvGrpSpPr>
        <p:grpSpPr>
          <a:xfrm>
            <a:off x="27526458" y="27166665"/>
            <a:ext cx="3623795" cy="769442"/>
            <a:chOff x="8816858" y="18722429"/>
            <a:chExt cx="3623795" cy="769442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AB4FF23-F4C9-44E4-B7CA-BB3F91A3A47A}"/>
                </a:ext>
              </a:extLst>
            </p:cNvPr>
            <p:cNvCxnSpPr>
              <a:cxnSpLocks/>
            </p:cNvCxnSpPr>
            <p:nvPr/>
          </p:nvCxnSpPr>
          <p:spPr>
            <a:xfrm>
              <a:off x="8816858" y="19257813"/>
              <a:ext cx="36237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BC2F8F-13ED-48D7-B4B0-816D21768F19}"/>
                </a:ext>
              </a:extLst>
            </p:cNvPr>
            <p:cNvSpPr txBox="1"/>
            <p:nvPr/>
          </p:nvSpPr>
          <p:spPr>
            <a:xfrm>
              <a:off x="10365392" y="18722429"/>
              <a:ext cx="485277" cy="769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653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1963</TotalTime>
  <Words>455</Words>
  <Application>Microsoft Office PowerPoint</Application>
  <PresentationFormat>Custom</PresentationFormat>
  <Paragraphs>56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Times New Roman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</dc:creator>
  <cp:lastModifiedBy>George Brusch (Student)</cp:lastModifiedBy>
  <cp:revision>66</cp:revision>
  <cp:lastPrinted>2014-05-21T17:28:59Z</cp:lastPrinted>
  <dcterms:created xsi:type="dcterms:W3CDTF">2014-05-19T19:32:47Z</dcterms:created>
  <dcterms:modified xsi:type="dcterms:W3CDTF">2018-10-19T16:29:09Z</dcterms:modified>
</cp:coreProperties>
</file>