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0" r:id="rId9"/>
    <p:sldId id="263" r:id="rId10"/>
    <p:sldId id="264" r:id="rId11"/>
    <p:sldId id="265" r:id="rId12"/>
    <p:sldId id="266" r:id="rId13"/>
    <p:sldId id="268" r:id="rId14"/>
    <p:sldId id="267" r:id="rId15"/>
    <p:sldId id="285" r:id="rId16"/>
    <p:sldId id="286" r:id="rId17"/>
    <p:sldId id="269" r:id="rId18"/>
    <p:sldId id="271" r:id="rId19"/>
    <p:sldId id="272" r:id="rId20"/>
    <p:sldId id="287" r:id="rId21"/>
    <p:sldId id="270" r:id="rId22"/>
    <p:sldId id="273" r:id="rId23"/>
    <p:sldId id="274" r:id="rId24"/>
    <p:sldId id="275" r:id="rId25"/>
    <p:sldId id="288" r:id="rId26"/>
    <p:sldId id="276" r:id="rId27"/>
    <p:sldId id="277" r:id="rId28"/>
    <p:sldId id="278" r:id="rId29"/>
    <p:sldId id="289" r:id="rId30"/>
    <p:sldId id="291" r:id="rId31"/>
    <p:sldId id="280" r:id="rId32"/>
    <p:sldId id="281" r:id="rId33"/>
    <p:sldId id="284" r:id="rId34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73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5FC527-8C6F-4BF0-9EE6-E7F87A01A85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59FD79-EF98-43E0-8F10-500A24AE29EF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BF009-9AE4-4B5E-866C-745CEB979C40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2E846E-9E63-4B82-91CA-ADE18A465C71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82FAE4E7-E618-4B3F-ADC2-CE7D57786074}" type="slidenum">
              <a:t>‹#›</a:t>
            </a:fld>
            <a:endParaRPr lang="en-GB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84669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A7B05-DE53-49F4-9F8B-41F6665B13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1CF018-C717-4C26-B12E-FBCBA942F9B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9F78538-E502-44FA-B91D-F2BD6EE4C6A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8462E-0BFC-4F05-8C88-6A9BE6B08C9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375C3-C09A-4B28-9E39-657B28B86F3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45B36-172A-4EC9-81B8-097BC532606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F48AC369-831A-4FBB-8F92-4A6AF381997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21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GB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9FD12-BC35-438F-860F-53BBA87192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4FE5BE3-C095-45E6-9EAF-6709047A5297}" type="slidenum">
              <a:t>1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CBCDB-A0F7-4586-BBF9-CB379B761D6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094A14-2320-4E26-959D-0CDADDE633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59324-D6A6-4592-BC24-6810E4B6C0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4A2CE9A-6F80-4350-A635-424D686D95D3}" type="slidenum">
              <a:t>11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D5DE1A-6C35-4D0B-B53D-65EE936D5D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A8086C-39BC-49AB-9AEB-F8F28974A7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60468-9E4A-47C7-9C07-BC518EB9D4C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B89D54E-CCD9-47AF-98A4-0F4BDEA9C9F9}" type="slidenum">
              <a:t>12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0B6904-3B11-47C8-A202-9BB5CD67BC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A50177-FB6D-4E0B-82D6-50D0EDBF9E4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7D3FC-519C-4647-81A6-D014F1FCA6E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3E91A7D-38D5-405A-B538-723038F30C70}" type="slidenum">
              <a:t>13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942D5A-82F2-4F05-B1C5-ACD40F46AB2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9582EE-0899-4B01-B52D-98D98C73A6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A33607-6257-4F29-AD27-0200ECED03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0D44262-4C82-454D-A12A-143129408A7E}" type="slidenum">
              <a:t>14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A23C20-7EB7-4018-BB1A-9F0FDFE2BC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21C4E-5438-48AF-9788-D0FE2C4799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88C766-20FB-4F17-AB49-36F285FDBE0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070E285-6860-47B0-9B0C-014CD1CFAABE}" type="slidenum">
              <a:t>17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6D032-B747-4B46-A1DA-35B68FBEA9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A9C6D-E402-47E3-8761-F74BE5FD4B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A2599-1C88-434C-A82A-AD907B3A367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47F884-57DB-4993-B9A5-649D161437F4}" type="slidenum">
              <a:t>18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B98233-446B-4C2D-B38E-04931B81E7B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D3BD62-A59D-4470-8182-DFCF9B3DA88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E2C2A-C48E-413C-A851-62B0A66F3C1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4BC6397-4F49-492D-8E89-22A9CDA16A76}" type="slidenum">
              <a:t>19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B58933-6F3B-45BC-B241-B4F7C10CEF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76FBE8-A7BF-40F7-B380-30E3DFF6228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489F4-31DC-4DA3-8CF5-E280299620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550496A-2817-4D25-AE87-60EFD8E07CE6}" type="slidenum">
              <a:t>21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E135C6-B91A-4998-B494-5C8185EB40A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EEDA11-98D4-4425-9576-81C805E7DC1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03112-DFFE-4B8A-83C6-772D5F07D93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6F4A1CF-5707-4D15-8438-B02382711257}" type="slidenum">
              <a:t>22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D5E0C2-10E8-43AB-AF2A-4767FEE22E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52BFF7-106B-452D-A425-F068E15E95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EC794-32D7-419A-83A9-9FC285AB126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F5DD1CA-EE2A-43BA-BAE0-91E9F94F67E1}" type="slidenum">
              <a:t>23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03429E-9421-4DE5-9C57-DC355CC921A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EB1C06-BABE-441C-AC3F-778D378F2A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9B71C-1F08-4DA5-A9ED-7F6A621558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F0F1E45-F188-4DDD-BDB1-57ABA18AE2FD}" type="slidenum">
              <a:t>2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F2837-04FE-4897-BDE9-CEAACEA674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455AA-A383-4B39-A267-24C0C09FEA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B2326-C03D-427B-815B-83EBACA8413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9D9B4A5-32F3-4E09-95A8-935F4BFC1B0F}" type="slidenum">
              <a:t>24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A2853A-DFBC-4048-8F5D-83F5EE106D8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9A1067-A44F-4BE4-9BD3-F31953AB60F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62737-D851-4275-A332-B3076C6199C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A549C43-4C58-4F2E-9DE4-7D096796896A}" type="slidenum">
              <a:t>26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DB45D5-350A-4B83-814D-7064F327557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0CA35F-361E-429E-955A-E550530E00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3A2E6-E6B6-46CA-9CFA-8BDCCEED3C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5488564-DF2F-4F35-8297-33FCF3D3894B}" type="slidenum">
              <a:t>27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F232D-75F1-4E53-9654-4B15DD24902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49D732-A89E-4279-8CA8-3BCBDE06A99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2298B-8F39-4D01-9679-096CF61FBB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6D74CDB-CA8F-4267-83B3-4877F97F1766}" type="slidenum">
              <a:t>28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7BEFE8-386A-44D4-B3B5-B31239563F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E6B7F6-C0B2-42B5-A927-FD757EBF07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14939-ED6A-436B-922A-D7CFAAC1ED0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29AFED4-280E-46F6-893B-85FE048AF598}" type="slidenum">
              <a:t>31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EB6EB-C740-4350-980C-3A5E938928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3F0E8C-1533-4EF7-8B7F-B56FD1E68F4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FD0A-7CC6-4460-973F-CDCF56CC610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F9D8C13-6346-4E89-B072-17DBA25F08EE}" type="slidenum">
              <a:t>32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6AA353-87C0-42B9-8588-CF620DC069F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36D104-7E6A-4762-952C-4CE699F08E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32023-6899-4FEC-8289-6725449930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4EC9576-7C48-4EE7-BC92-D5A9F221AD37}" type="slidenum">
              <a:t>33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8F79D3-F861-42A2-95E5-B520E28A812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FF978-8C9F-4F3C-B9C3-FA4C9C97B58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15E06-62A2-4D5F-B602-FD9FCB42E94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EBFE23F-FC32-4C9E-8E80-14CDE0452F62}" type="slidenum">
              <a:t>3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862EB6-12A8-46AB-A779-13DDB0710B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063F57-03CA-4406-934A-D6390066D8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9B5AD-DFEF-4671-8098-C1301B6D29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335CC7C-7138-4AD0-AD9D-3BC5A01111A7}" type="slidenum">
              <a:t>4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050FF-9570-4D1D-A9E1-EB32C0D72EA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AE3BC-7854-4BA9-9F1D-AE995B751A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27414-4F3D-4728-A74C-4A5E0CEC29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D4A0013-0BD3-4717-ACCE-4273C76D06FF}" type="slidenum">
              <a:t>5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7B7014-549F-4A61-9AA7-BA04EA79748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F311E1-1965-4C51-A2FC-FA3D526D363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E0736-F7F1-4EAD-9655-57F4AB55823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2C5EB37-BEE1-4F12-B7F5-206AD68CC932}" type="slidenum">
              <a:t>6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A5FA30-1358-4CF5-89AF-A8AA8B8926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0C563A-DF15-4DBE-BA3D-3A5D07C1449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6E3BE-E347-46AA-96D7-96E88169FA4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676F59F-D4EB-4FEF-8884-0AE91BE2A8B7}" type="slidenum">
              <a:t>7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3806E4-1539-4B29-90FE-29A4B13A6A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B08EC0-CC70-410E-893C-D26D1C9C0F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9584C-6763-4F95-AC04-AE546D343EE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204348-A266-43A7-B25E-DF8C990C0DFE}" type="slidenum">
              <a:t>9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2EDC99-E1EB-4BC7-B5AD-E5488BCB33F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19B647-3F2C-4CC7-8142-ECA933774F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4CDD7-0318-4A2A-96F0-EA57293F04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BA1B382-0940-4936-8B12-D17DD2614C29}" type="slidenum">
              <a:t>10</a:t>
            </a:fld>
            <a:endParaRPr lang="en-GB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12793-0FEB-4436-8348-1951FF50A2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B43687-DBCD-4854-B2A0-CC9739E8A8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A14C7-C699-4244-98D5-B8FE6F21D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717C6-A1ED-44B1-AEB8-9D85DAE48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E412C-FBDC-46DB-8864-9784E759F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06BF6-0D7A-48D1-870E-59720056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36630-A06B-4941-8B4A-EF6510F7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A2A6FB-D8F3-4055-8623-B06DAEBD861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956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E325D-ED1E-4063-8160-38FF371E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5190C-D361-42BA-8E7B-FB8E0A5F4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AACBF-4CAA-4185-80C6-72633A8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1B3EB-E10D-4BA6-8A9C-00237512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34210-0754-4DB1-A509-2D949C61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ADA435-D1DF-4FD6-8611-747AB2683C2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80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C9F3B5-BEAE-4571-93A7-32BB13066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C1CF1-6D2E-44D4-B061-739518166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C7DC3-7AD6-4930-B710-839B390F8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93989-A3B0-4AD3-8F7B-A84079B4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D9A75-5294-4D22-AF8E-B9861A11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7CEAF0-8FF4-4602-A1B4-8FA31758484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28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42C7-25B0-4B11-AB7A-FBAFD5586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0BDF7-81AF-49CE-AA05-4E2B934F8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E2D5C-4B60-42A8-960C-D0349901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A1F20-1364-4724-BF5A-D629FCDB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94BBE-B2CF-40BC-8A6E-DA893B1F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0599B4-3FA2-4B87-B09A-1ADD973FC2D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67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5EDD-1319-4A52-82E4-68629E89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5743F-B087-46E2-8AC4-0F6FCF181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005E5-2156-4442-BC1D-6497E3374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01820-208A-461F-A306-B43C0EBE5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9D007-8711-4620-BD10-BC88264F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AAEB00D-78B1-4E47-9DAF-99465225363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01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F8288-CE8F-46EF-A2B8-3ADFD795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30F66-E6D0-49A9-8AEA-FEBC7209F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9287" cy="3287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30F86-EAEB-40C2-B785-1D77E0CEB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327150"/>
            <a:ext cx="4460875" cy="3287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211BC-5B78-48BB-9F80-71EC6C7B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52A5C-38AA-4A24-9B61-E8CBACBD9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766EA-64A2-4A75-A775-1547284A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DCB093C-8427-4BAA-B73D-81DD6B68767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50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C2644-B259-4D76-95E6-762C3ABD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5964C-8ED4-47A6-A01C-DED0B5902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07984-10A4-4E3E-B93B-E37D84768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177B33-19F3-471A-8FE3-CB2F64977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78811-D862-49EC-A995-C024D2A73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1E3B19-9AC7-48BF-A3D8-56A36F11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FF2335-FDC1-489C-9F3E-5234DAA4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342A5-C9B6-4EA7-A96D-44094C62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5241BF-5EEC-4675-A701-4159F99A7D7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11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B5226-5983-4E81-8C14-BD14EB33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E84AFC-7425-4B43-A88E-E43107CB6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63DCA-AB25-4338-B4E2-1508A519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244B2-44C4-423C-B57E-090EFCBF4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CEFD70-A6D3-4DDA-B979-916F0CFA3DB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878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4A95B-D8DF-4EA7-BF01-85AB80DC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1432C4-254A-481D-A2B4-6842D9120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7625B-A864-477A-BCEE-77DB5181D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632F6A-70F3-4B43-ADD1-22F3381B653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0286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8F096-B35B-4D88-817D-3500CF266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6283E-3854-477E-8367-249B943C8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7FD96-F3F9-496A-AA92-0C552EF5E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DC202-AA4E-46A7-8B53-A613AAF1C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34F0B-0A04-4D07-9548-6C0D1947C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2BCBD-AD41-4181-A161-9BD8BE599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1AE281-26E1-4988-9C04-654ED809848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543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ACF69-5ACE-4CCD-8C0E-A37D664F5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830244-BD3D-45CC-B4D0-568DD1B582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128EE-6952-41A2-B977-A9BFC8756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D61CE-0008-4584-A8CC-55A8DCAF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B54D8-82D9-440C-A595-D79896BC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DB41-517E-475C-AC8F-A6B6B046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BEE1AD-5BA5-41CA-9AE8-E95076DE808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97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A7178-82B6-4782-B1C7-6FF38664D7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97953-7632-4FC1-82E3-1EAF22AD41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326600"/>
            <a:ext cx="907164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645FD-F583-4923-AC86-E15B971DA46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C2717-BC78-4F07-B7E1-1CDA48A8DED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3137B-ECFD-4ACE-8A03-35F20708CDE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GB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F78C4535-9E35-491D-8A12-9978835A964D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hangingPunct="0">
        <a:tabLst/>
        <a:defRPr lang="en-GB" sz="44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</a:defRPr>
      </a:lvl1pPr>
    </p:titleStyle>
    <p:bodyStyle>
      <a:lvl1pPr hangingPunct="0">
        <a:spcBef>
          <a:spcPts val="1417"/>
        </a:spcBef>
        <a:spcAft>
          <a:spcPts val="0"/>
        </a:spcAft>
        <a:tabLst/>
        <a:defRPr lang="en-GB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oi.org/10.5281/zenodo.12855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nftV9HBPSc&amp;t=1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oundcloud.com/open-science-mooc/module-5-open-source-and-open-research-softwar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iademy.com/app/a/courses/02d7338a7e" TargetMode="External"/><Relationship Id="rId5" Type="http://schemas.openxmlformats.org/officeDocument/2006/relationships/hyperlink" Target="https://opensciencemooc.github.io/course-in-a-box/" TargetMode="Externa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mooc-ers-slackin.herokuapp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-science-mooc-invite.herokuapp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twitter.com/OpenScienceMOOC/status/1062549416450523137" TargetMode="External"/><Relationship Id="rId2" Type="http://schemas.openxmlformats.org/officeDocument/2006/relationships/hyperlink" Target="https://twitter.com/BibliotecaCEPAL/status/106493990081708851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hyperlink" Target="https://twitter.com/OpenScienceMOOC/status/1059823755680202752" TargetMode="Externa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ho.int/mediacentre/events/meetings/2015/un-sustainable-development-summit/e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x.org/course/open-science-sharing-your-research-with-the-world" TargetMode="External"/><Relationship Id="rId7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open-science-training-handbook.gitbook.io/book" TargetMode="External"/><Relationship Id="rId5" Type="http://schemas.openxmlformats.org/officeDocument/2006/relationships/hyperlink" Target="https://www.fosteropenscience.eu/courses" TargetMode="Externa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jpg"/><Relationship Id="rId7" Type="http://schemas.openxmlformats.org/officeDocument/2006/relationships/hyperlink" Target="mailto:info@opensciencemooc.e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OpenScienceMOOC" TargetMode="External"/><Relationship Id="rId5" Type="http://schemas.openxmlformats.org/officeDocument/2006/relationships/hyperlink" Target="https://opensciencemooc.eu/" TargetMode="External"/><Relationship Id="rId4" Type="http://schemas.openxmlformats.org/officeDocument/2006/relationships/hyperlink" Target="https://github.com/OpenScienceMO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ithub.com/OpenScienceMOOC/Main/blob/master/communication_strategy.md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755D9-5997-4868-AB64-AAE59A841E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b="1" dirty="0"/>
              <a:t>Why Open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C844B-34CD-47A0-A9A1-3CE2E4C5D2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96518" y="1745710"/>
            <a:ext cx="9071640" cy="3288239"/>
          </a:xfrm>
        </p:spPr>
        <p:txBody>
          <a:bodyPr>
            <a:normAutofit/>
          </a:bodyPr>
          <a:lstStyle/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en-GB" sz="2000" b="1" dirty="0"/>
              <a:t>Slow, wasteful, locked away</a:t>
            </a:r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en-GB" sz="2000" b="1" dirty="0"/>
              <a:t>Ruled by commercial interests</a:t>
            </a:r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en-GB" sz="2000" b="1" dirty="0"/>
              <a:t>Questionable research practices</a:t>
            </a:r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en-GB" sz="2000" b="1" dirty="0"/>
              <a:t>Closed science means people suffer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GB" sz="2000" b="1" dirty="0"/>
              <a:t>Reproducibility, Access, Serials, Evaluation crises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46525-EFD1-4C65-B63F-0257A39C175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17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8B5B35-EF02-4D6E-8AF4-E9B482684013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EF8A1-2B18-4999-BC61-D8CDAFFF7543}"/>
              </a:ext>
            </a:extLst>
          </p:cNvPr>
          <p:cNvSpPr txBox="1"/>
          <p:nvPr/>
        </p:nvSpPr>
        <p:spPr>
          <a:xfrm>
            <a:off x="259606" y="1958112"/>
            <a:ext cx="3273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Science is not working as it should be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1BF6B-36FB-4449-BBD0-5CC18BDAF9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9" y="648000"/>
            <a:ext cx="9071640" cy="1875240"/>
          </a:xfrm>
        </p:spPr>
        <p:txBody>
          <a:bodyPr/>
          <a:lstStyle/>
          <a:p>
            <a:pPr lvl="0"/>
            <a:r>
              <a:rPr lang="en-GB" dirty="0"/>
              <a:t>The best researchers have already reinvented themselves into Openness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2C0FD9-865C-4ABD-AC93-48C3B10377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89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EDF3C-99A8-44D0-885D-702150CC1C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0359" y="2736000"/>
            <a:ext cx="9071640" cy="3288239"/>
          </a:xfrm>
        </p:spPr>
        <p:txBody>
          <a:bodyPr/>
          <a:lstStyle/>
          <a:p>
            <a:pPr lvl="0" algn="ctr"/>
            <a:r>
              <a:rPr lang="en-GB" b="1" dirty="0"/>
              <a:t>We need everyone to be collaborating together if we are going to help solve the challenges humanity faces.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1DDD0-1B00-45C2-A31B-5A535B4BBA9F}"/>
              </a:ext>
            </a:extLst>
          </p:cNvPr>
          <p:cNvSpPr txBox="1"/>
          <p:nvPr/>
        </p:nvSpPr>
        <p:spPr>
          <a:xfrm>
            <a:off x="0" y="4997473"/>
            <a:ext cx="5631409" cy="1002259"/>
          </a:xfrm>
          <a:prstGeom prst="rect">
            <a:avLst/>
          </a:prstGeom>
          <a:noFill/>
          <a:ln>
            <a:noFill/>
          </a:ln>
        </p:spPr>
        <p:txBody>
          <a:bodyPr wrap="none" lIns="108847" tIns="54423" rIns="108847" bIns="54423" anchorCtr="0" compatLnSpc="0"/>
          <a:lstStyle/>
          <a:p>
            <a:pPr hangingPunct="0"/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Previous slide: Melanie </a:t>
            </a:r>
            <a:r>
              <a:rPr lang="en-GB" sz="1200" dirty="0" err="1">
                <a:latin typeface="Liberation Sans" pitchFamily="18"/>
                <a:ea typeface="Microsoft YaHei" pitchFamily="2"/>
                <a:cs typeface="Lucida Sans" pitchFamily="2"/>
              </a:rPr>
              <a:t>Imming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, &amp; Jon Tennant. (2018, June 8). Sticker open science: just science done right. </a:t>
            </a:r>
          </a:p>
          <a:p>
            <a:pPr hangingPunct="0"/>
            <a:r>
              <a:rPr lang="en-GB" sz="1200" dirty="0" err="1">
                <a:latin typeface="Liberation Sans" pitchFamily="18"/>
                <a:ea typeface="Microsoft YaHei" pitchFamily="2"/>
                <a:cs typeface="Lucida Sans" pitchFamily="2"/>
              </a:rPr>
              <a:t>Zenodo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. 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  <a:hlinkClick r:id="rId4"/>
              </a:rPr>
              <a:t>http://doi.org/10.5281/zenodo.128557</a:t>
            </a:r>
            <a:r>
              <a:rPr lang="en-GB" sz="1200" dirty="0"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76896-2C0C-4DFF-98C7-D86D3A0FFC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dirty="0"/>
              <a:t>How do we fit in?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46610-C9B4-4EBF-9072-353B19ED5E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2360" y="1909441"/>
            <a:ext cx="6517002" cy="3288239"/>
          </a:xfrm>
        </p:spPr>
        <p:txBody>
          <a:bodyPr/>
          <a:lstStyle/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 </a:t>
            </a:r>
            <a:r>
              <a:rPr lang="en-GB" b="1" dirty="0"/>
              <a:t>Community</a:t>
            </a:r>
          </a:p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b="1" dirty="0"/>
              <a:t> Common values</a:t>
            </a:r>
          </a:p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b="1" dirty="0"/>
              <a:t> Collaboration not competition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B317DA-F1E2-4EBD-8AA6-E34671B0B28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89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04F44D-DD05-4D6B-AC02-964A03BF304A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56B73-850D-433F-934C-771B313F03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492" y="606898"/>
            <a:ext cx="9071640" cy="1250280"/>
          </a:xfrm>
        </p:spPr>
        <p:txBody>
          <a:bodyPr/>
          <a:lstStyle/>
          <a:p>
            <a:pPr lvl="0"/>
            <a:r>
              <a:rPr lang="en-GB" dirty="0"/>
              <a:t>Introducing the Open Science MOOC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DD974-384A-4A02-8227-A71B97A29B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9658" y="2308151"/>
            <a:ext cx="9071640" cy="3288239"/>
          </a:xfrm>
        </p:spPr>
        <p:txBody>
          <a:bodyPr/>
          <a:lstStyle/>
          <a:p>
            <a:pPr lvl="0" algn="ctr">
              <a:buSzPct val="45000"/>
            </a:pPr>
            <a:r>
              <a:rPr lang="en-GB" dirty="0"/>
              <a:t>A </a:t>
            </a:r>
            <a:r>
              <a:rPr lang="en-GB" b="1" dirty="0"/>
              <a:t>peer-to-peer</a:t>
            </a:r>
            <a:r>
              <a:rPr lang="en-GB" dirty="0"/>
              <a:t> value-based </a:t>
            </a:r>
            <a:r>
              <a:rPr lang="en-GB" b="1" dirty="0"/>
              <a:t>community</a:t>
            </a:r>
            <a:r>
              <a:rPr lang="en-GB" dirty="0"/>
              <a:t> that works towards better </a:t>
            </a:r>
            <a:r>
              <a:rPr lang="en-GB" b="1" dirty="0"/>
              <a:t>science for society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AD7CD-1439-41D1-99FC-CF2221C8E40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89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C6B4AA-3AC5-4BF4-AA73-796BA31DFEE8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FBD9E-2561-46D8-9EC0-352DB7C5E6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/>
              <a:t>What do researchers care about?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988FAD-497C-4339-AB16-A04EA99FE4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9071640" cy="3288239"/>
          </a:xfrm>
        </p:spPr>
        <p:txBody>
          <a:bodyPr/>
          <a:lstStyle/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Saving time and effort</a:t>
            </a:r>
          </a:p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Problem solving</a:t>
            </a:r>
          </a:p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Advancing research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We give them the </a:t>
            </a:r>
            <a:r>
              <a:rPr lang="en-GB" b="1" dirty="0"/>
              <a:t>knowledge</a:t>
            </a:r>
            <a:r>
              <a:rPr lang="en-GB" dirty="0"/>
              <a:t> and </a:t>
            </a:r>
            <a:r>
              <a:rPr lang="en-GB" b="1" dirty="0"/>
              <a:t>skills</a:t>
            </a:r>
            <a:r>
              <a:rPr lang="en-GB" dirty="0"/>
              <a:t> to do this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7158D-AAED-4515-B26D-9E0991B055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89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392334-92F5-4FA7-8055-9D3768A4D147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540CAA-C987-4971-B072-3073356B2B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1277" y="910"/>
            <a:ext cx="4034879" cy="566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B80733-79F6-4368-A9B7-239CBA098F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33839" y="0"/>
            <a:ext cx="4141800" cy="566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997BA4-2F55-4599-9B74-FD21F73A4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2" t="20397" r="34488" b="9172"/>
          <a:stretch/>
        </p:blipFill>
        <p:spPr>
          <a:xfrm>
            <a:off x="609601" y="140903"/>
            <a:ext cx="7158891" cy="47324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F71D16-B8A2-42F1-84CA-57E534E02516}"/>
              </a:ext>
            </a:extLst>
          </p:cNvPr>
          <p:cNvSpPr/>
          <p:nvPr/>
        </p:nvSpPr>
        <p:spPr>
          <a:xfrm>
            <a:off x="144000" y="4829818"/>
            <a:ext cx="7045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https://www.youtube.com/watch?v=AnftV9HBPSc&amp;t=1s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2255CC-CCB2-4181-B759-0ED757B7C9F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AEEDF0-9933-44F2-8E99-3AF710880634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11428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1F4969-A063-47E3-8C63-66E23342A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3" t="17916" r="9834" b="10137"/>
          <a:stretch/>
        </p:blipFill>
        <p:spPr>
          <a:xfrm>
            <a:off x="261205" y="140676"/>
            <a:ext cx="8558922" cy="42672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2766C8-F937-4830-B662-8A14F2F1E56B}"/>
              </a:ext>
            </a:extLst>
          </p:cNvPr>
          <p:cNvSpPr/>
          <p:nvPr/>
        </p:nvSpPr>
        <p:spPr>
          <a:xfrm>
            <a:off x="261205" y="4407877"/>
            <a:ext cx="7280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https://soundcloud.com/open-science-mooc/module-5-open-source-and-open-research-software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898B5A-628A-499F-BDC0-2033C609598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9CD49D-840A-47AA-A0FB-D66FBF2794F4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9061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9F8F-7F12-48E0-8B3A-69AD2C3646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A fully interactive learning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8AC82-D3DA-47A0-AC02-C2A9EE8500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9359" t="13257" r="20610" b="12974"/>
          <a:stretch/>
        </p:blipFill>
        <p:spPr>
          <a:xfrm>
            <a:off x="2815205" y="1120352"/>
            <a:ext cx="5898949" cy="40773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5B0AFD-7787-4526-AA17-AF213A62B53E}"/>
              </a:ext>
            </a:extLst>
          </p:cNvPr>
          <p:cNvSpPr txBox="1"/>
          <p:nvPr/>
        </p:nvSpPr>
        <p:spPr>
          <a:xfrm>
            <a:off x="163445" y="1311781"/>
            <a:ext cx="2651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This allows learners to actually edit the MOOC content for this module. </a:t>
            </a:r>
            <a:r>
              <a:rPr lang="en-GB" sz="2400" b="1" dirty="0"/>
              <a:t>Nice</a:t>
            </a:r>
            <a:r>
              <a:rPr lang="en-GB" sz="2400" dirty="0"/>
              <a:t>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Learning is based on </a:t>
            </a:r>
            <a:r>
              <a:rPr lang="en-GB" sz="2400" b="1" dirty="0"/>
              <a:t>participation</a:t>
            </a:r>
            <a:r>
              <a:rPr lang="en-GB" sz="2400" dirty="0"/>
              <a:t> and </a:t>
            </a:r>
            <a:r>
              <a:rPr lang="en-GB" sz="2400" b="1" dirty="0"/>
              <a:t>collaboration</a:t>
            </a:r>
            <a:r>
              <a:rPr lang="en-GB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F4D78-630A-4670-90C1-D9A7480B89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64EA38-67C3-4CCB-9043-75126751A2CD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2C64-E930-4B20-9B80-2662BBF649E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Modular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33EBD-372C-4360-B33A-8E17EA565E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82CD3-D129-4E13-814E-DDC835F564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373" t="21036" r="2175" b="12974"/>
          <a:stretch/>
        </p:blipFill>
        <p:spPr>
          <a:xfrm>
            <a:off x="178849" y="1314407"/>
            <a:ext cx="9721940" cy="374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0E61BE-864D-437A-8B70-6D47453651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F9FBC1-F520-4D2B-B940-4AF44DE76762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C434F4-FED1-423F-ABDB-278BAC9D2A38}"/>
              </a:ext>
            </a:extLst>
          </p:cNvPr>
          <p:cNvSpPr/>
          <p:nvPr/>
        </p:nvSpPr>
        <p:spPr>
          <a:xfrm>
            <a:off x="3964564" y="5170082"/>
            <a:ext cx="2907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24292E"/>
                </a:solidFill>
                <a:effectLst/>
                <a:latin typeface="-apple-system"/>
              </a:rPr>
              <a:t>Designed by: Mike Morrison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3340-CA0D-4D62-8B43-D2779D1A85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4486" y="109271"/>
            <a:ext cx="9071640" cy="946440"/>
          </a:xfrm>
        </p:spPr>
        <p:txBody>
          <a:bodyPr/>
          <a:lstStyle/>
          <a:p>
            <a:r>
              <a:rPr lang="en-GB" dirty="0"/>
              <a:t>Open for re-use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E1F03-217D-42D0-B46C-83F235F34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689" t="28050" r="55200" b="29321"/>
          <a:stretch/>
        </p:blipFill>
        <p:spPr>
          <a:xfrm>
            <a:off x="584499" y="1055711"/>
            <a:ext cx="4394244" cy="244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Image result for cc zero">
            <a:extLst>
              <a:ext uri="{FF2B5EF4-FFF2-40B4-BE49-F238E27FC236}">
                <a16:creationId xmlns:a16="http://schemas.microsoft.com/office/drawing/2014/main" id="{245D3B0E-6980-4B6A-B7EE-644DD84B1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61" y="3851768"/>
            <a:ext cx="3373120" cy="118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C894D4-499B-495B-B1E7-048FCD7DE6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19" t="13506" r="35419" b="5175"/>
          <a:stretch/>
        </p:blipFill>
        <p:spPr>
          <a:xfrm>
            <a:off x="5306035" y="950201"/>
            <a:ext cx="4673600" cy="4611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4F839-BCBE-4DC6-AE86-4309B2CD4BE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1A6A45-0AEF-44C7-A7B6-B3D9E9952EEC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7F8D-B80D-44E0-B5A6-568649260CD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dirty="0"/>
              <a:t>Why Open Science </a:t>
            </a:r>
            <a:r>
              <a:rPr lang="en-GB" i="1" dirty="0"/>
              <a:t>now</a:t>
            </a:r>
            <a:r>
              <a:rPr lang="en-GB" dirty="0"/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8F0164-6484-4FDA-A04D-7C856B93C4A5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/>
        <p:txBody>
          <a:bodyPr anchor="ctr"/>
          <a:lstStyle/>
          <a:p>
            <a:pPr lvl="0" algn="ctr"/>
            <a:r>
              <a:rPr lang="en-GB" dirty="0"/>
              <a:t>Things are getting worse (in many respects)</a:t>
            </a:r>
          </a:p>
          <a:p>
            <a:pPr lvl="0" algn="ctr"/>
            <a:r>
              <a:rPr lang="en-GB" dirty="0"/>
              <a:t>Growth of Open is too slow from the ‘bottom up’</a:t>
            </a:r>
          </a:p>
          <a:p>
            <a:pPr lvl="0" algn="ctr"/>
            <a:r>
              <a:rPr lang="en-GB" dirty="0"/>
              <a:t>We have to act </a:t>
            </a:r>
            <a:r>
              <a:rPr lang="en-GB" b="1" dirty="0"/>
              <a:t>now</a:t>
            </a:r>
            <a:r>
              <a:rPr lang="en-GB" dirty="0"/>
              <a:t>, as a 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1982B-DE1A-46E8-B4A1-75DCE52A1E8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17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EFCB8C-1714-4CB7-AE8E-8D86549509EC}"/>
              </a:ext>
            </a:extLst>
          </p:cNvPr>
          <p:cNvSpPr txBox="1"/>
          <p:nvPr/>
        </p:nvSpPr>
        <p:spPr>
          <a:xfrm>
            <a:off x="144000" y="519732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A8F2-0EDC-4C46-A0DA-4C983232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about the MOOC provider?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0B0C31-A92D-44A3-9C5C-436273EC1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13" t="19693" b="16621"/>
          <a:stretch/>
        </p:blipFill>
        <p:spPr>
          <a:xfrm>
            <a:off x="5632174" y="951817"/>
            <a:ext cx="4208509" cy="3016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5230A0-9C65-4102-BD51-9A957E5D6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9" t="16592" r="11789" b="6752"/>
          <a:stretch/>
        </p:blipFill>
        <p:spPr>
          <a:xfrm>
            <a:off x="503998" y="1172519"/>
            <a:ext cx="4796871" cy="2644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9AFEC-96EE-452E-8DF6-C49B914F9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26" t="12153" r="11921" b="3983"/>
          <a:stretch/>
        </p:blipFill>
        <p:spPr>
          <a:xfrm>
            <a:off x="3015331" y="2642353"/>
            <a:ext cx="4505739" cy="28021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FF3A66-DE6D-4B41-9545-13F3F0F27F20}"/>
              </a:ext>
            </a:extLst>
          </p:cNvPr>
          <p:cNvSpPr/>
          <p:nvPr/>
        </p:nvSpPr>
        <p:spPr>
          <a:xfrm>
            <a:off x="262145" y="4463785"/>
            <a:ext cx="2753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https://opensciencemooc.github.io/course-in-a-box/</a:t>
            </a:r>
            <a:r>
              <a:rPr lang="en-GB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C644A4-9BC5-4110-B900-CD037FCC658E}"/>
              </a:ext>
            </a:extLst>
          </p:cNvPr>
          <p:cNvSpPr/>
          <p:nvPr/>
        </p:nvSpPr>
        <p:spPr>
          <a:xfrm>
            <a:off x="306135" y="3817454"/>
            <a:ext cx="26652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https://eliademy.com/app/a/courses/02d7338a7e</a:t>
            </a:r>
            <a:r>
              <a:rPr lang="en-GB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402DE5-F68C-4D2F-B41B-63EA8E4DFE5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5AB4EB-0F1E-4DC8-B2F4-0EA45D9C5E21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90402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D26D8-5DE7-4ADE-9192-1D88E2A3B1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We are not alone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A9951-B257-455F-98F4-AD8125804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51404"/>
          <a:stretch/>
        </p:blipFill>
        <p:spPr>
          <a:xfrm>
            <a:off x="4693028" y="1172520"/>
            <a:ext cx="5023467" cy="4342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3E7AD6-43B5-4029-89CD-80148889A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b="48531"/>
          <a:stretch/>
        </p:blipFill>
        <p:spPr>
          <a:xfrm>
            <a:off x="182533" y="1172520"/>
            <a:ext cx="4665677" cy="42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21F9-D5E9-4121-89B5-4913A33A16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Some of our Production Team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A6714-CE9E-4A21-A27C-AE3AE107F9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752A36-17CF-42E6-B075-867EE5FCB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672" t="18976" r="2176" b="6663"/>
          <a:stretch/>
        </p:blipFill>
        <p:spPr>
          <a:xfrm>
            <a:off x="143506" y="1172520"/>
            <a:ext cx="9792625" cy="4216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1891D-465B-4B58-819C-2EFC0E5651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We are guided by passion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29BA7-5F15-4659-B58F-4FFF40E45C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672" t="14660" r="1646" b="15358"/>
          <a:stretch/>
        </p:blipFill>
        <p:spPr>
          <a:xfrm>
            <a:off x="116819" y="1542553"/>
            <a:ext cx="9845999" cy="396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77F1EA-F25F-4A5B-9739-B73983BAE5A3}"/>
              </a:ext>
            </a:extLst>
          </p:cNvPr>
          <p:cNvSpPr txBox="1"/>
          <p:nvPr/>
        </p:nvSpPr>
        <p:spPr>
          <a:xfrm>
            <a:off x="2753760" y="5097790"/>
            <a:ext cx="479700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  <a:hlinkClick r:id="rId3"/>
              </a:rPr>
              <a:t>https://openmooc-ers-slackin.herokuapp.com/</a:t>
            </a: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6DD5F-8DD3-46EB-87A8-195BE0E98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02" r="26581" b="13996"/>
          <a:stretch/>
        </p:blipFill>
        <p:spPr>
          <a:xfrm>
            <a:off x="523629" y="226080"/>
            <a:ext cx="8456247" cy="4768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547515-AF14-4157-B230-631D6EABA4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1F31A0-4A31-4A7D-A245-9799CA176639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482BCE-2D58-453A-90C2-2F7C40239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48" t="19846" r="17819" b="21164"/>
          <a:stretch/>
        </p:blipFill>
        <p:spPr>
          <a:xfrm>
            <a:off x="132251" y="85969"/>
            <a:ext cx="9581661" cy="48076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6C9967-BB27-4614-864C-C68F59435F06}"/>
              </a:ext>
            </a:extLst>
          </p:cNvPr>
          <p:cNvSpPr/>
          <p:nvPr/>
        </p:nvSpPr>
        <p:spPr>
          <a:xfrm>
            <a:off x="2700720" y="4828348"/>
            <a:ext cx="5003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https://open-science-mooc-invite.herokuapp.com/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5152A-B501-4572-9BAA-51FCA204E46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A21634-D950-4753-AEEE-8891AF9FAD93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46084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05F74-0354-4662-AEC2-3333A4D767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dirty="0" err="1"/>
              <a:t>Skeptical</a:t>
            </a:r>
            <a:r>
              <a:rPr lang="en-GB" dirty="0"/>
              <a:t>? </a:t>
            </a:r>
            <a:r>
              <a:rPr lang="en-GB" b="1" dirty="0"/>
              <a:t>You should be</a:t>
            </a:r>
            <a:r>
              <a:rPr lang="en-GB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2D510-D230-470F-A8C8-1497199BAE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 algn="ctr">
              <a:buSzPct val="45000"/>
            </a:pPr>
            <a:r>
              <a:rPr lang="en-GB" dirty="0"/>
              <a:t>But it’s not as new as you think.</a:t>
            </a:r>
          </a:p>
          <a:p>
            <a:pPr lvl="0" algn="ctr">
              <a:buSzPct val="45000"/>
            </a:pPr>
            <a:endParaRPr lang="en-GB" dirty="0"/>
          </a:p>
          <a:p>
            <a:pPr lvl="0" algn="ctr">
              <a:buSzPct val="45000"/>
            </a:pPr>
            <a:r>
              <a:rPr lang="en-GB" b="1" dirty="0"/>
              <a:t>Science was founded on openness. </a:t>
            </a:r>
          </a:p>
          <a:p>
            <a:pPr lvl="0" algn="ctr">
              <a:buSzPct val="45000"/>
            </a:pPr>
            <a:r>
              <a:rPr lang="en-GB" b="1" dirty="0"/>
              <a:t>We closed it down.</a:t>
            </a:r>
          </a:p>
          <a:p>
            <a:pPr lvl="0" algn="ctr">
              <a:buSzPct val="45000"/>
            </a:pPr>
            <a:r>
              <a:rPr lang="en-GB" b="1" dirty="0"/>
              <a:t>It’s time to open it up again.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F9077-583C-49DC-9C9D-15C80E706E9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A2A1EF-FF90-4974-B359-C2C7DDF9F699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06E4-3348-40F3-A2A0-36B716A74E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b="1" dirty="0"/>
              <a:t>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3848-3447-44AE-AA52-8CCCAF744C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 fontScale="85000" lnSpcReduction="10000"/>
          </a:bodyPr>
          <a:lstStyle/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b="1" dirty="0"/>
              <a:t>In development</a:t>
            </a:r>
          </a:p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300 Slack community members</a:t>
            </a:r>
          </a:p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4000 Twitter followers</a:t>
            </a:r>
          </a:p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45 strategic partnerships</a:t>
            </a:r>
          </a:p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Agile development so people are already using content</a:t>
            </a:r>
          </a:p>
          <a:p>
            <a:pPr marL="457200" lvl="0" indent="-457200" algn="ctr">
              <a:buSzPct val="45000"/>
              <a:buFont typeface="Wingdings" panose="05000000000000000000" pitchFamily="2" charset="2"/>
              <a:buChar char="Ø"/>
            </a:pPr>
            <a:r>
              <a:rPr lang="en-GB" dirty="0"/>
              <a:t>Iterative feedback is our design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CD99C-1912-4474-833E-EE29F7E107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5EA0A0-059B-49B5-B4EA-E404018F943A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98402-89F7-4904-8F20-0277477B01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Already making ripples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0057B-C663-4E05-ACE2-5487EE27AE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5068" t="18976" r="17901" b="53948"/>
          <a:stretch/>
        </p:blipFill>
        <p:spPr>
          <a:xfrm>
            <a:off x="299559" y="1183013"/>
            <a:ext cx="6756400" cy="1535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F194BF-BC11-4CC5-9C7B-F565BCDFC0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15169" t="36915" r="6160" b="30650"/>
          <a:stretch/>
        </p:blipFill>
        <p:spPr>
          <a:xfrm>
            <a:off x="299559" y="2718103"/>
            <a:ext cx="7929719" cy="18389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18E1D4A-D4F6-4058-9A14-01CDF05C5ABF}"/>
              </a:ext>
            </a:extLst>
          </p:cNvPr>
          <p:cNvSpPr txBox="1">
            <a:spLocks/>
          </p:cNvSpPr>
          <p:nvPr/>
        </p:nvSpPr>
        <p:spPr>
          <a:xfrm>
            <a:off x="5634703" y="2082781"/>
            <a:ext cx="4445922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>
            <a:lvl1pPr hangingPunct="0">
              <a:spcBef>
                <a:spcPts val="1417"/>
              </a:spcBef>
              <a:spcAft>
                <a:spcPts val="0"/>
              </a:spcAft>
              <a:tabLst/>
              <a:defRPr lang="en-GB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45000"/>
            </a:pPr>
            <a:r>
              <a:rPr lang="en-GB" dirty="0">
                <a:solidFill>
                  <a:sysClr val="windowText" lastClr="000000"/>
                </a:solidFill>
              </a:rPr>
              <a:t>Carnegie Mellon and Maastricht University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3B3750-4A91-4747-96FE-8119B9F57C6A}"/>
              </a:ext>
            </a:extLst>
          </p:cNvPr>
          <p:cNvSpPr txBox="1">
            <a:spLocks/>
          </p:cNvSpPr>
          <p:nvPr/>
        </p:nvSpPr>
        <p:spPr>
          <a:xfrm>
            <a:off x="299559" y="4637161"/>
            <a:ext cx="927608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>
            <a:lvl1pPr hangingPunct="0">
              <a:spcBef>
                <a:spcPts val="1417"/>
              </a:spcBef>
              <a:spcAft>
                <a:spcPts val="0"/>
              </a:spcAft>
              <a:tabLst/>
              <a:defRPr lang="en-GB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45000"/>
            </a:pPr>
            <a:r>
              <a:rPr lang="en-GB" sz="2000" dirty="0">
                <a:solidFill>
                  <a:sysClr val="windowText" lastClr="000000"/>
                </a:solidFill>
              </a:rPr>
              <a:t>And we haven’t even started promotion yet…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6325C0-5949-4F8E-BA00-BB32A40AD6E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152A3E-76B5-40C3-A859-86C8AE543E9E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789AD9-0FF1-454B-9B9E-325D806E0A7C}"/>
              </a:ext>
            </a:extLst>
          </p:cNvPr>
          <p:cNvSpPr/>
          <p:nvPr/>
        </p:nvSpPr>
        <p:spPr>
          <a:xfrm>
            <a:off x="95802" y="4248145"/>
            <a:ext cx="3044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https://twitter.com/BibliotecaCEPAL/status/1064939900817088512</a:t>
            </a:r>
            <a:r>
              <a:rPr lang="en-GB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7DB37-1CBA-4DEF-B451-9B06AD8C6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46" t="12151" r="4558" b="6051"/>
          <a:stretch/>
        </p:blipFill>
        <p:spPr>
          <a:xfrm>
            <a:off x="183481" y="586159"/>
            <a:ext cx="2956785" cy="3393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D7CF7-CBD6-42FF-A97D-D262C186AF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19" t="14021" r="6268" b="13684"/>
          <a:stretch/>
        </p:blipFill>
        <p:spPr>
          <a:xfrm>
            <a:off x="3186546" y="586159"/>
            <a:ext cx="3380927" cy="35332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AD70C7-16BE-45BB-A3B9-ECB322FA1ECD}"/>
              </a:ext>
            </a:extLst>
          </p:cNvPr>
          <p:cNvSpPr/>
          <p:nvPr/>
        </p:nvSpPr>
        <p:spPr>
          <a:xfrm>
            <a:off x="3523009" y="4252569"/>
            <a:ext cx="3044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https://twitter.com/OpenScienceMOOC/status/1059823755680202752</a:t>
            </a:r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49E39A-2FE2-4A5E-94D4-E2813C0407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951" t="20930" r="6136" b="13685"/>
          <a:stretch/>
        </p:blipFill>
        <p:spPr>
          <a:xfrm>
            <a:off x="6620432" y="586159"/>
            <a:ext cx="3332286" cy="31495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7A157C-193D-40B2-83C5-F3CC576A72C0}"/>
              </a:ext>
            </a:extLst>
          </p:cNvPr>
          <p:cNvSpPr/>
          <p:nvPr/>
        </p:nvSpPr>
        <p:spPr>
          <a:xfrm>
            <a:off x="6785113" y="4248145"/>
            <a:ext cx="3044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https://twitter.com/OpenScienceMOOC/status/1062549416450523137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8164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F76A37-7771-4722-B17C-61DA3E0EBAD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8400" y="-52464"/>
            <a:ext cx="8967391" cy="54226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85BA6-2D50-496A-9678-233AE4F134B6}"/>
              </a:ext>
            </a:extLst>
          </p:cNvPr>
          <p:cNvSpPr txBox="1"/>
          <p:nvPr/>
        </p:nvSpPr>
        <p:spPr>
          <a:xfrm>
            <a:off x="684834" y="4873964"/>
            <a:ext cx="8527953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1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We need science if we are going to help quickly and sustainably solve these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609B8F-2491-459E-ADA6-5F3706B7385D}"/>
              </a:ext>
            </a:extLst>
          </p:cNvPr>
          <p:cNvSpPr/>
          <p:nvPr/>
        </p:nvSpPr>
        <p:spPr>
          <a:xfrm>
            <a:off x="1276830" y="5370184"/>
            <a:ext cx="734395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00" dirty="0">
                <a:latin typeface="Open Sans"/>
                <a:hlinkClick r:id="rId4"/>
              </a:rPr>
              <a:t>http://www.who.int/mediacentre/events/meetings/2015/un-sustainable-development-summit/en</a:t>
            </a:r>
            <a:endParaRPr lang="en-GB" sz="1300" dirty="0">
              <a:latin typeface="Open Sans"/>
            </a:endParaRPr>
          </a:p>
          <a:p>
            <a:endParaRPr lang="en-GB" sz="1300" dirty="0">
              <a:latin typeface="Open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38515-9ED2-4129-91CB-C3C34408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Others working in this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6B6142-4CF7-4F89-85A3-FF8485FF9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0" t="17916" r="36504" b="33568"/>
          <a:stretch/>
        </p:blipFill>
        <p:spPr>
          <a:xfrm>
            <a:off x="191268" y="1179410"/>
            <a:ext cx="4811834" cy="25018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044C90-382B-431E-BC63-F24FE7BD852E}"/>
              </a:ext>
            </a:extLst>
          </p:cNvPr>
          <p:cNvSpPr/>
          <p:nvPr/>
        </p:nvSpPr>
        <p:spPr>
          <a:xfrm>
            <a:off x="167186" y="3581057"/>
            <a:ext cx="427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https://www.edx.org/course/open-science-sharing-your-research-with-the-world</a:t>
            </a:r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BB3BD-DD36-4822-9E5F-976A856B3A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26" t="13505" r="10009" b="3985"/>
          <a:stretch/>
        </p:blipFill>
        <p:spPr>
          <a:xfrm>
            <a:off x="5003102" y="1234831"/>
            <a:ext cx="4471277" cy="25694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44E81B-4CE2-41F7-AD89-45340B5A3753}"/>
              </a:ext>
            </a:extLst>
          </p:cNvPr>
          <p:cNvSpPr/>
          <p:nvPr/>
        </p:nvSpPr>
        <p:spPr>
          <a:xfrm>
            <a:off x="5150337" y="3804243"/>
            <a:ext cx="4299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https://www.fosteropenscience.eu/courses</a:t>
            </a:r>
            <a:r>
              <a:rPr lang="en-GB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335147-5DFE-4820-B9A2-B9DA2C3E7E8F}"/>
              </a:ext>
            </a:extLst>
          </p:cNvPr>
          <p:cNvSpPr/>
          <p:nvPr/>
        </p:nvSpPr>
        <p:spPr>
          <a:xfrm>
            <a:off x="2118558" y="4527868"/>
            <a:ext cx="6599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https://open-science-training-handbook.gitbook.io/book</a:t>
            </a:r>
            <a:r>
              <a:rPr lang="en-GB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D4EE88-9D2D-4B32-98F9-E5B44E25795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94D406-56E5-48FC-B17D-ED1A2063D455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20099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04157-2ED8-4438-B767-8E70642BB1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490720"/>
            <a:ext cx="9071640" cy="1250280"/>
          </a:xfrm>
        </p:spPr>
        <p:txBody>
          <a:bodyPr/>
          <a:lstStyle/>
          <a:p>
            <a:pPr lvl="0"/>
            <a:r>
              <a:rPr lang="en-GB" dirty="0"/>
              <a:t>How do you want to shape your identity as a scientist?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9FDDA-337A-4E49-8A14-338F3D9FEA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2448000"/>
            <a:ext cx="9071640" cy="3288239"/>
          </a:xfrm>
        </p:spPr>
        <p:txBody>
          <a:bodyPr/>
          <a:lstStyle/>
          <a:p>
            <a:pPr lvl="0" algn="ctr"/>
            <a:r>
              <a:rPr lang="en-GB" b="1" dirty="0"/>
              <a:t>Researchers can be world-changing heroes</a:t>
            </a:r>
          </a:p>
          <a:p>
            <a:pPr lvl="0" algn="ctr"/>
            <a:r>
              <a:rPr lang="en-GB" b="1" dirty="0"/>
              <a:t>We will give them the power to achieve that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EE45B-300C-4A52-AE2D-62BCA77C395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61ED51-1DCC-47EB-A9A4-6CE14AF1A194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275DC-2A6F-4F8B-A50D-C0E710E20CC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999" y="376080"/>
            <a:ext cx="9071640" cy="1250280"/>
          </a:xfrm>
        </p:spPr>
        <p:txBody>
          <a:bodyPr/>
          <a:lstStyle/>
          <a:p>
            <a:pPr lvl="0"/>
            <a:r>
              <a:rPr lang="en-GB" dirty="0"/>
              <a:t>Help science work for society again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44320-231C-49E6-A70E-1457733D0E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326600"/>
            <a:ext cx="9071640" cy="3956600"/>
          </a:xfrm>
        </p:spPr>
        <p:txBody>
          <a:bodyPr>
            <a:normAutofit/>
          </a:bodyPr>
          <a:lstStyle/>
          <a:p>
            <a:pPr lvl="0" algn="ctr">
              <a:buSzPct val="45000"/>
            </a:pPr>
            <a:endParaRPr lang="en-GB" b="1" dirty="0"/>
          </a:p>
          <a:p>
            <a:pPr lvl="0" algn="ctr">
              <a:buSzPct val="45000"/>
            </a:pPr>
            <a:r>
              <a:rPr lang="en-GB" b="1" dirty="0"/>
              <a:t>People not profits!</a:t>
            </a:r>
          </a:p>
          <a:p>
            <a:pPr lvl="0" algn="ctr">
              <a:buSzPct val="45000"/>
            </a:pPr>
            <a:r>
              <a:rPr lang="en-GB" dirty="0"/>
              <a:t>Students, teachers, journalists, bloggers, </a:t>
            </a:r>
            <a:r>
              <a:rPr lang="en-GB" dirty="0" err="1"/>
              <a:t>startups</a:t>
            </a:r>
            <a:r>
              <a:rPr lang="en-GB" dirty="0"/>
              <a:t>, entrepreneurs, policymakers, citizen scientists, NGOs, charities, health practitioners.</a:t>
            </a:r>
          </a:p>
          <a:p>
            <a:pPr lvl="0" algn="ctr">
              <a:buSzPct val="45000"/>
            </a:pPr>
            <a:r>
              <a:rPr lang="en-GB" b="1" dirty="0"/>
              <a:t>We are here for you.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051DB9-D68E-43B6-AA64-0747389BD55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36000" y="424800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3BCA7C-67FF-4AEF-B6C7-09EAF3EF5AF6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88128-40BD-4809-97DE-F69C444FDE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Thanks!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66BA3-7D88-4A0B-84CB-22F51D0E5A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88959" y="4009790"/>
            <a:ext cx="4977000" cy="14047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7D36F3-859A-4125-8313-100BE3711FE1}"/>
              </a:ext>
            </a:extLst>
          </p:cNvPr>
          <p:cNvSpPr txBox="1"/>
          <p:nvPr/>
        </p:nvSpPr>
        <p:spPr>
          <a:xfrm>
            <a:off x="2342819" y="1569920"/>
            <a:ext cx="539400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285750" marR="0" lvl="0" indent="-28575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/>
            </a:pPr>
            <a:r>
              <a:rPr lang="en-GB" sz="1800" b="1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GitHub</a:t>
            </a: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: </a:t>
            </a: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  <a:hlinkClick r:id="rId4"/>
              </a:rPr>
              <a:t>https://github.com/OpenScienceMOOC</a:t>
            </a: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  <a:p>
            <a:pPr marL="285750" marR="0" lvl="0" indent="-28575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/>
            </a:pPr>
            <a:r>
              <a:rPr lang="en-GB" b="1" dirty="0">
                <a:latin typeface="Liberation Sans" pitchFamily="18"/>
                <a:ea typeface="Microsoft YaHei" pitchFamily="2"/>
                <a:cs typeface="Lucida Sans" pitchFamily="2"/>
              </a:rPr>
              <a:t>Website</a:t>
            </a:r>
            <a:r>
              <a:rPr lang="en-GB" dirty="0">
                <a:latin typeface="Liberation Sans" pitchFamily="18"/>
                <a:ea typeface="Microsoft YaHei" pitchFamily="2"/>
                <a:cs typeface="Lucida Sans" pitchFamily="2"/>
              </a:rPr>
              <a:t>: </a:t>
            </a:r>
            <a:r>
              <a:rPr lang="en-GB" dirty="0">
                <a:latin typeface="Liberation Sans" pitchFamily="18"/>
                <a:ea typeface="Microsoft YaHei" pitchFamily="2"/>
                <a:cs typeface="Lucida Sans" pitchFamily="2"/>
                <a:hlinkClick r:id="rId5"/>
              </a:rPr>
              <a:t>https://opensciencemooc.eu</a:t>
            </a:r>
            <a:r>
              <a:rPr lang="en-GB" dirty="0">
                <a:latin typeface="Liberation Sans" pitchFamily="18"/>
                <a:ea typeface="Microsoft YaHei" pitchFamily="2"/>
                <a:cs typeface="Lucida Sans" pitchFamily="2"/>
              </a:rPr>
              <a:t>  </a:t>
            </a:r>
          </a:p>
          <a:p>
            <a:pPr marL="285750" marR="0" lvl="0" indent="-28575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/>
            </a:pPr>
            <a:r>
              <a:rPr lang="en-GB" sz="1800" b="1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Twitter</a:t>
            </a: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: </a:t>
            </a: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  <a:hlinkClick r:id="rId6"/>
              </a:rPr>
              <a:t>@</a:t>
            </a:r>
            <a:r>
              <a:rPr lang="en-GB" sz="1800" b="0" i="0" u="none" strike="noStrike" kern="1200" cap="none" dirty="0" err="1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  <a:hlinkClick r:id="rId6"/>
              </a:rPr>
              <a:t>OpenScienceMOOC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285750" marR="0" lvl="0" indent="-28575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/>
            </a:pPr>
            <a:r>
              <a:rPr lang="en-GB" b="1" dirty="0">
                <a:latin typeface="Liberation Sans" pitchFamily="18"/>
                <a:ea typeface="Microsoft YaHei" pitchFamily="2"/>
                <a:cs typeface="Lucida Sans" pitchFamily="2"/>
              </a:rPr>
              <a:t>Email</a:t>
            </a:r>
            <a:r>
              <a:rPr lang="en-GB" dirty="0">
                <a:latin typeface="Liberation Sans" pitchFamily="18"/>
                <a:ea typeface="Microsoft YaHei" pitchFamily="2"/>
                <a:cs typeface="Lucida Sans" pitchFamily="2"/>
              </a:rPr>
              <a:t>: </a:t>
            </a:r>
            <a:r>
              <a:rPr lang="en-GB" dirty="0">
                <a:latin typeface="Liberation Sans" pitchFamily="18"/>
                <a:ea typeface="Microsoft YaHei" pitchFamily="2"/>
                <a:cs typeface="Lucida Sans" pitchFamily="2"/>
                <a:hlinkClick r:id="rId7"/>
              </a:rPr>
              <a:t>info@opensciencemooc.eu</a:t>
            </a:r>
            <a:r>
              <a:rPr lang="en-GB" dirty="0"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</p:txBody>
      </p:sp>
      <p:pic>
        <p:nvPicPr>
          <p:cNvPr id="1026" name="Picture 2" descr="Code Ocean">
            <a:extLst>
              <a:ext uri="{FF2B5EF4-FFF2-40B4-BE49-F238E27FC236}">
                <a16:creationId xmlns:a16="http://schemas.microsoft.com/office/drawing/2014/main" id="{24BC6FA0-738D-4B0E-B9AD-E1D9548D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10634"/>
            <a:ext cx="5480999" cy="5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7168-6FEA-45B1-B69D-7B7122DE75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9" y="432000"/>
            <a:ext cx="9071640" cy="1250280"/>
          </a:xfrm>
        </p:spPr>
        <p:txBody>
          <a:bodyPr/>
          <a:lstStyle/>
          <a:p>
            <a:pPr lvl="0"/>
            <a:r>
              <a:rPr lang="en-GB" dirty="0"/>
              <a:t>Who is leading the change?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81F3B-FD15-4670-BF09-4535E3D480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9592" y="2008289"/>
            <a:ext cx="3431975" cy="1083524"/>
          </a:xfrm>
        </p:spPr>
        <p:txBody>
          <a:bodyPr>
            <a:normAutofit/>
          </a:bodyPr>
          <a:lstStyle/>
          <a:p>
            <a:pPr lvl="0" algn="ctr">
              <a:buSzPct val="45000"/>
            </a:pPr>
            <a:r>
              <a:rPr lang="en-GB" sz="2400" dirty="0"/>
              <a:t>Elsevier?</a:t>
            </a:r>
          </a:p>
          <a:p>
            <a:pPr lvl="0" algn="ctr">
              <a:buSzPct val="45000"/>
            </a:pPr>
            <a:r>
              <a:rPr lang="en-GB" sz="2400" dirty="0"/>
              <a:t>Springer Nature?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DBE02-2735-4FBA-B81A-12578A6B2174}"/>
              </a:ext>
            </a:extLst>
          </p:cNvPr>
          <p:cNvSpPr txBox="1"/>
          <p:nvPr/>
        </p:nvSpPr>
        <p:spPr>
          <a:xfrm>
            <a:off x="4717774" y="1731439"/>
            <a:ext cx="5146225" cy="276180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Organisations still stuck in a pre-digital mindset whose primary product was developed in the 17</a:t>
            </a:r>
            <a:r>
              <a:rPr lang="en-GB" sz="1800" b="0" i="0" u="none" strike="noStrike" kern="1200" cap="none" baseline="30000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th</a:t>
            </a:r>
            <a:r>
              <a:rPr lang="en-GB" sz="1800" b="0" i="0" u="none" strike="noStrike" kern="1200" cap="none" dirty="0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 Century.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dirty="0">
                <a:latin typeface="Liberation Sans" pitchFamily="18"/>
                <a:ea typeface="Microsoft YaHei" pitchFamily="2"/>
                <a:cs typeface="Lucida Sans" pitchFamily="2"/>
              </a:rPr>
              <a:t>We DO NOT share the same values and principles</a:t>
            </a:r>
            <a:r>
              <a:rPr lang="en-GB" dirty="0"/>
              <a:t>.</a:t>
            </a: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b="1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algn="ctr" hangingPunct="0"/>
            <a:r>
              <a:rPr lang="en-GB" dirty="0">
                <a:latin typeface="Liberation Sans" pitchFamily="18"/>
                <a:ea typeface="Microsoft YaHei" pitchFamily="2"/>
                <a:cs typeface="Lucida Sans" pitchFamily="2"/>
              </a:rPr>
              <a:t>But as individuals we are powerless to face these tasks alone.</a:t>
            </a:r>
          </a:p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GB" sz="1800" b="1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71795-8971-49DA-A913-7AE8487FC584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EB84CD-8B60-4974-8C23-C27B96F235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17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A68C11-4C78-4BAA-9556-4D6511CAF11D}"/>
              </a:ext>
            </a:extLst>
          </p:cNvPr>
          <p:cNvSpPr/>
          <p:nvPr/>
        </p:nvSpPr>
        <p:spPr>
          <a:xfrm>
            <a:off x="448627" y="3417822"/>
            <a:ext cx="3998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hangingPunct="0"/>
            <a:r>
              <a:rPr lang="en-GB" sz="3600" b="1" dirty="0">
                <a:latin typeface="Liberation Sans" pitchFamily="18"/>
                <a:ea typeface="Microsoft YaHei" pitchFamily="2"/>
                <a:cs typeface="Lucida Sans" pitchFamily="2"/>
              </a:rPr>
              <a:t>We can do better.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AAB09-C503-487E-B24E-9F599F68582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GB" dirty="0"/>
              <a:t>Our vision of the 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2FE40-2935-419B-9478-DC1050FB07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999" y="1411591"/>
            <a:ext cx="9071640" cy="3786089"/>
          </a:xfrm>
        </p:spPr>
        <p:txBody>
          <a:bodyPr>
            <a:normAutofit/>
          </a:bodyPr>
          <a:lstStyle/>
          <a:p>
            <a:pPr lvl="0" algn="ctr"/>
            <a:r>
              <a:rPr lang="en-GB" sz="4200" b="1" dirty="0"/>
              <a:t>To help make ‘Open’ the default setting for all global research.</a:t>
            </a:r>
          </a:p>
          <a:p>
            <a:pPr lvl="0" algn="ctr"/>
            <a:r>
              <a:rPr lang="en-GB" sz="200" b="1" dirty="0"/>
              <a:t> </a:t>
            </a:r>
          </a:p>
          <a:p>
            <a:pPr lvl="0" algn="ctr"/>
            <a:r>
              <a:rPr lang="en-GB" sz="2200" dirty="0"/>
              <a:t>We want to help create a welcoming and supporting community, with good tools, teachers, and role-models, and built upon a solid values-based foundation of freedom and equitable access to research.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C936AC-5385-4CF8-A55F-A8B05F09239F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02ADA3-E49C-461E-85A8-D624EDCFEBD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17120"/>
            <a:ext cx="1853999" cy="115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A72F4-1E0B-4AB2-AD45-491266E356B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9" y="405720"/>
            <a:ext cx="9071640" cy="1250280"/>
          </a:xfrm>
        </p:spPr>
        <p:txBody>
          <a:bodyPr/>
          <a:lstStyle/>
          <a:p>
            <a:pPr lvl="0"/>
            <a:r>
              <a:rPr lang="en-GB"/>
              <a:t>The way we do research has changed for good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9606-B971-43BA-A3EC-83A171D4F8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93327" y="2255761"/>
            <a:ext cx="9071640" cy="3288239"/>
          </a:xfrm>
        </p:spPr>
        <p:txBody>
          <a:bodyPr/>
          <a:lstStyle/>
          <a:p>
            <a:pPr lvl="0"/>
            <a:r>
              <a:rPr lang="en-GB" dirty="0"/>
              <a:t>	We now have new expectations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B02334-8AFE-4BB1-B9D0-BE6790A49E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8053" y="3229389"/>
            <a:ext cx="3036600" cy="3288239"/>
          </a:xfrm>
        </p:spPr>
        <p:txBody>
          <a:bodyPr/>
          <a:lstStyle/>
          <a:p>
            <a:pPr lvl="0" algn="ctr"/>
            <a:r>
              <a:rPr lang="en-GB" b="1" dirty="0"/>
              <a:t>Transparency</a:t>
            </a:r>
          </a:p>
          <a:p>
            <a:pPr lvl="0" algn="ctr"/>
            <a:r>
              <a:rPr lang="en-GB" sz="1800" dirty="0"/>
              <a:t>Not secrecy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5BF71-E99D-4DA9-9AAE-D38EE64AEA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00720" y="3229389"/>
            <a:ext cx="4440523" cy="3288239"/>
          </a:xfrm>
        </p:spPr>
        <p:txBody>
          <a:bodyPr/>
          <a:lstStyle/>
          <a:p>
            <a:pPr lvl="0" algn="ctr"/>
            <a:r>
              <a:rPr lang="en-GB" b="1" dirty="0"/>
              <a:t>Collaborative</a:t>
            </a:r>
          </a:p>
          <a:p>
            <a:pPr lvl="0" algn="ctr"/>
            <a:r>
              <a:rPr lang="en-GB" sz="1800" dirty="0"/>
              <a:t>Not solo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D556B1-A198-4A25-8573-AFAC90C26D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37320" y="3230548"/>
            <a:ext cx="4695794" cy="3288239"/>
          </a:xfrm>
        </p:spPr>
        <p:txBody>
          <a:bodyPr/>
          <a:lstStyle/>
          <a:p>
            <a:pPr lvl="0" algn="ctr"/>
            <a:r>
              <a:rPr lang="en-GB" b="1" dirty="0"/>
              <a:t>Continuous</a:t>
            </a:r>
          </a:p>
          <a:p>
            <a:pPr lvl="0" algn="ctr"/>
            <a:r>
              <a:rPr lang="en-GB" sz="1800" dirty="0"/>
              <a:t>Not discretised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3C3AB-5C08-485D-9F26-9838FF65D75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89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2A5FA2-D2AD-4AEC-BC49-5780DE7E7D11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9A38-490A-4A7B-864F-3A26C98D530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8360" y="203756"/>
            <a:ext cx="9071640" cy="1250280"/>
          </a:xfrm>
        </p:spPr>
        <p:txBody>
          <a:bodyPr/>
          <a:lstStyle/>
          <a:p>
            <a:pPr lvl="0"/>
            <a:r>
              <a:rPr lang="en-GB" b="1" dirty="0"/>
              <a:t>We should be training ourselves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D65F4-7993-4219-AFEA-B88897D3EA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0625" y="1509665"/>
            <a:ext cx="9071640" cy="3288239"/>
          </a:xfrm>
        </p:spPr>
        <p:txBody>
          <a:bodyPr/>
          <a:lstStyle/>
          <a:p>
            <a:pPr marL="285750" lvl="0" indent="-28575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Lucida Sans" pitchFamily="2"/>
              </a:rPr>
              <a:t>Sustained community engagement across disciplines</a:t>
            </a:r>
          </a:p>
          <a:p>
            <a:pPr marL="285750" lvl="0" indent="-28575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Lucida Sans" pitchFamily="2"/>
              </a:rPr>
              <a:t>Rethinking our mindset</a:t>
            </a:r>
          </a:p>
          <a:p>
            <a:pPr marL="285750" lvl="0" indent="-28575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Lucida Sans" pitchFamily="2"/>
              </a:rPr>
              <a:t>Changing the incentive system</a:t>
            </a:r>
          </a:p>
          <a:p>
            <a:pPr marL="285750" lvl="0" indent="-28575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dirty="0">
                <a:cs typeface="Lucida Sans" pitchFamily="2"/>
              </a:rPr>
              <a:t>New skills for inside/outside of academia</a:t>
            </a:r>
          </a:p>
          <a:p>
            <a:pPr lvl="0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D3E7A8-8EBD-4BDF-B601-99681805C5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89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C902FB-3C66-47F9-A12B-4DC09B2B8E29}"/>
              </a:ext>
            </a:extLst>
          </p:cNvPr>
          <p:cNvSpPr txBox="1"/>
          <p:nvPr/>
        </p:nvSpPr>
        <p:spPr>
          <a:xfrm>
            <a:off x="648360" y="4283452"/>
            <a:ext cx="5542200" cy="85859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285750" marR="0" lvl="0" indent="-28575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/>
            </a:pPr>
            <a:endParaRPr lang="en-GB" sz="18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D2D6F2-12AB-4096-B68D-40F59CCBB101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C55C3-6ECB-4E01-BF18-7DB1E741D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communication strategy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3C872-66BA-4644-8EC7-C2C59966155A}"/>
              </a:ext>
            </a:extLst>
          </p:cNvPr>
          <p:cNvSpPr/>
          <p:nvPr/>
        </p:nvSpPr>
        <p:spPr>
          <a:xfrm>
            <a:off x="778120" y="1219002"/>
            <a:ext cx="89207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4292E"/>
                </a:solidFill>
                <a:latin typeface="-apple-system"/>
              </a:rPr>
              <a:t>Messaging</a:t>
            </a:r>
          </a:p>
          <a:p>
            <a:r>
              <a:rPr lang="en-GB" sz="2400" b="1" dirty="0">
                <a:solidFill>
                  <a:srgbClr val="24292E"/>
                </a:solidFill>
                <a:latin typeface="-apple-system"/>
              </a:rPr>
              <a:t>For students: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4292E"/>
                </a:solidFill>
                <a:latin typeface="-apple-system"/>
              </a:rPr>
              <a:t> These skills will get you a job both inside and outside of academia.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4292E"/>
                </a:solidFill>
                <a:latin typeface="-apple-system"/>
              </a:rPr>
              <a:t> These skills will save you time during your research.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4292E"/>
                </a:solidFill>
                <a:latin typeface="-apple-system"/>
              </a:rPr>
              <a:t> These skills will make your output of better quality.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4292E"/>
                </a:solidFill>
                <a:latin typeface="-apple-system"/>
              </a:rPr>
              <a:t> These skills make peer review of your papers more efficient.</a:t>
            </a:r>
            <a:endParaRPr lang="en-GB" sz="2400" b="0" i="0" dirty="0">
              <a:solidFill>
                <a:srgbClr val="24292E"/>
              </a:solidFill>
              <a:effectLst/>
              <a:latin typeface="-apple-syste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3F793-A481-41C4-AF18-EDBD2B9FCDBC}"/>
              </a:ext>
            </a:extLst>
          </p:cNvPr>
          <p:cNvSpPr txBox="1"/>
          <p:nvPr/>
        </p:nvSpPr>
        <p:spPr>
          <a:xfrm>
            <a:off x="304801" y="3588891"/>
            <a:ext cx="8278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Also specific messages tailored for lab/institutional heads, policymakers, and librarians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4A8ACB-2A47-4B63-B878-D76ADD0C53DD}"/>
              </a:ext>
            </a:extLst>
          </p:cNvPr>
          <p:cNvSpPr/>
          <p:nvPr/>
        </p:nvSpPr>
        <p:spPr>
          <a:xfrm>
            <a:off x="304801" y="3911780"/>
            <a:ext cx="9163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https://github.com/OpenScienceMOOC/Main/blob/master/communication_strategy.md</a:t>
            </a:r>
            <a:r>
              <a:rPr lang="en-GB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789E6-CF9B-4322-A7C0-5D4EEC99975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89120"/>
            <a:ext cx="1853999" cy="11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B7E694-8985-43B4-BEF0-3D9C445FDBF2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</p:spTree>
    <p:extLst>
      <p:ext uri="{BB962C8B-B14F-4D97-AF65-F5344CB8AC3E}">
        <p14:creationId xmlns:p14="http://schemas.microsoft.com/office/powerpoint/2010/main" val="259893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36268-E4AE-4A63-B3DF-E1C326816F4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359" y="607860"/>
            <a:ext cx="9071640" cy="946440"/>
          </a:xfrm>
        </p:spPr>
        <p:txBody>
          <a:bodyPr/>
          <a:lstStyle/>
          <a:p>
            <a:pPr lvl="0"/>
            <a:r>
              <a:rPr lang="en-GB" dirty="0"/>
              <a:t>How do we get to where we want?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618D9-BD00-4BCE-B888-EA2E8D221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4359" y="1554300"/>
            <a:ext cx="8957693" cy="3288239"/>
          </a:xfrm>
        </p:spPr>
        <p:txBody>
          <a:bodyPr>
            <a:normAutofit/>
          </a:bodyPr>
          <a:lstStyle/>
          <a:p>
            <a:pPr lvl="0" algn="ctr">
              <a:buSzPct val="45000"/>
            </a:pPr>
            <a:r>
              <a:rPr lang="en-GB" dirty="0"/>
              <a:t>Imagine a future defined by the values of Open Science:</a:t>
            </a:r>
            <a:br>
              <a:rPr lang="en-GB" dirty="0"/>
            </a:br>
            <a:endParaRPr lang="en-GB" dirty="0"/>
          </a:p>
          <a:p>
            <a:pPr marL="2514600" lvl="4" indent="-457200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Freely available public good</a:t>
            </a:r>
          </a:p>
          <a:p>
            <a:pPr marL="2514600" lvl="4" indent="-457200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Rigorous and reproducible</a:t>
            </a:r>
          </a:p>
          <a:p>
            <a:pPr marL="2514600" lvl="4" indent="-457200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Open to ALL</a:t>
            </a:r>
          </a:p>
          <a:p>
            <a:pPr marL="2514600" lvl="4" indent="-457200">
              <a:buSzPct val="45000"/>
              <a:buFont typeface="Wingdings" panose="05000000000000000000" pitchFamily="2" charset="2"/>
              <a:buChar char="Ø"/>
            </a:pPr>
            <a:r>
              <a:rPr lang="en-GB" sz="2800" b="1" dirty="0"/>
              <a:t>Isn’t that just GOOD science?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BA078A-6B24-4077-907D-807684EA5F70}"/>
              </a:ext>
            </a:extLst>
          </p:cNvPr>
          <p:cNvSpPr txBox="1"/>
          <p:nvPr/>
        </p:nvSpPr>
        <p:spPr>
          <a:xfrm>
            <a:off x="144000" y="5197680"/>
            <a:ext cx="2556720" cy="346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GB" sz="1800" b="0" i="0" u="none" strike="noStrike" kern="1200" cap="none">
                <a:ln>
                  <a:noFill/>
                </a:ln>
                <a:latin typeface="Liberation Sans" pitchFamily="18"/>
                <a:ea typeface="Microsoft YaHei" pitchFamily="2"/>
                <a:cs typeface="Lucida Sans" pitchFamily="2"/>
              </a:rPr>
              <a:t>@OpenScienceMOOC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0A043-ABA1-4286-BF3C-E4A1155AC8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10000" y="4389120"/>
            <a:ext cx="1853999" cy="115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EAAFEE-82BC-4FEA-BF6E-6B81C90470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4000" y="126190"/>
            <a:ext cx="9719999" cy="5479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3514</TotalTime>
  <Words>915</Words>
  <Application>Microsoft Office PowerPoint</Application>
  <PresentationFormat>Custom</PresentationFormat>
  <Paragraphs>172</Paragraphs>
  <Slides>33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Microsoft YaHei</vt:lpstr>
      <vt:lpstr>-apple-system</vt:lpstr>
      <vt:lpstr>Arial</vt:lpstr>
      <vt:lpstr>Calibri</vt:lpstr>
      <vt:lpstr>Liberation Sans</vt:lpstr>
      <vt:lpstr>Liberation Serif</vt:lpstr>
      <vt:lpstr>Lucida Sans</vt:lpstr>
      <vt:lpstr>Open Sans</vt:lpstr>
      <vt:lpstr>Segoe UI</vt:lpstr>
      <vt:lpstr>Tahoma</vt:lpstr>
      <vt:lpstr>Wingdings</vt:lpstr>
      <vt:lpstr>Default</vt:lpstr>
      <vt:lpstr>Why Open Science</vt:lpstr>
      <vt:lpstr>Why Open Science now?</vt:lpstr>
      <vt:lpstr>PowerPoint Presentation</vt:lpstr>
      <vt:lpstr>Who is leading the change?</vt:lpstr>
      <vt:lpstr>Our vision of the future</vt:lpstr>
      <vt:lpstr>The way we do research has changed for good</vt:lpstr>
      <vt:lpstr>We should be training ourselves</vt:lpstr>
      <vt:lpstr>Our communication strategy</vt:lpstr>
      <vt:lpstr>How do we get to where we want?</vt:lpstr>
      <vt:lpstr>The best researchers have already reinvented themselves into Openness</vt:lpstr>
      <vt:lpstr>How do we fit in?</vt:lpstr>
      <vt:lpstr>Introducing the Open Science MOOC</vt:lpstr>
      <vt:lpstr>What do researchers care about?</vt:lpstr>
      <vt:lpstr>PowerPoint Presentation</vt:lpstr>
      <vt:lpstr>PowerPoint Presentation</vt:lpstr>
      <vt:lpstr>PowerPoint Presentation</vt:lpstr>
      <vt:lpstr>A fully interactive learning style</vt:lpstr>
      <vt:lpstr>Modular learning</vt:lpstr>
      <vt:lpstr>Open for re-use</vt:lpstr>
      <vt:lpstr>What about the MOOC provider?</vt:lpstr>
      <vt:lpstr>We are not alone</vt:lpstr>
      <vt:lpstr>Some of our Production Team</vt:lpstr>
      <vt:lpstr>We are guided by passion</vt:lpstr>
      <vt:lpstr>PowerPoint Presentation</vt:lpstr>
      <vt:lpstr>PowerPoint Presentation</vt:lpstr>
      <vt:lpstr>Skeptical? You should be.</vt:lpstr>
      <vt:lpstr>Status</vt:lpstr>
      <vt:lpstr>Already making ripples</vt:lpstr>
      <vt:lpstr>PowerPoint Presentation</vt:lpstr>
      <vt:lpstr>Others working in this space</vt:lpstr>
      <vt:lpstr>How do you want to shape your identity as a scientist?</vt:lpstr>
      <vt:lpstr>Help science work for society again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Open Science</dc:title>
  <dc:creator>jon tennant</dc:creator>
  <cp:lastModifiedBy>jon tennant</cp:lastModifiedBy>
  <cp:revision>98</cp:revision>
  <dcterms:created xsi:type="dcterms:W3CDTF">2018-09-06T16:25:20Z</dcterms:created>
  <dcterms:modified xsi:type="dcterms:W3CDTF">2018-11-26T09:40:12Z</dcterms:modified>
</cp:coreProperties>
</file>