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58" r:id="rId3"/>
    <p:sldId id="348" r:id="rId4"/>
    <p:sldId id="259" r:id="rId5"/>
    <p:sldId id="260" r:id="rId6"/>
    <p:sldId id="263" r:id="rId7"/>
    <p:sldId id="305" r:id="rId8"/>
    <p:sldId id="264" r:id="rId9"/>
    <p:sldId id="268" r:id="rId10"/>
    <p:sldId id="304" r:id="rId11"/>
    <p:sldId id="269" r:id="rId12"/>
    <p:sldId id="307" r:id="rId13"/>
    <p:sldId id="308" r:id="rId14"/>
    <p:sldId id="354" r:id="rId15"/>
    <p:sldId id="265" r:id="rId16"/>
    <p:sldId id="266" r:id="rId17"/>
    <p:sldId id="267" r:id="rId18"/>
    <p:sldId id="326" r:id="rId19"/>
    <p:sldId id="328" r:id="rId20"/>
    <p:sldId id="329" r:id="rId21"/>
    <p:sldId id="330" r:id="rId22"/>
    <p:sldId id="327" r:id="rId23"/>
    <p:sldId id="303" r:id="rId24"/>
    <p:sldId id="306" r:id="rId25"/>
    <p:sldId id="273" r:id="rId26"/>
    <p:sldId id="274" r:id="rId27"/>
    <p:sldId id="323" r:id="rId28"/>
    <p:sldId id="309" r:id="rId29"/>
    <p:sldId id="275" r:id="rId30"/>
    <p:sldId id="310" r:id="rId31"/>
    <p:sldId id="311" r:id="rId32"/>
    <p:sldId id="312" r:id="rId33"/>
    <p:sldId id="314" r:id="rId34"/>
    <p:sldId id="315" r:id="rId35"/>
    <p:sldId id="316" r:id="rId36"/>
    <p:sldId id="317" r:id="rId37"/>
    <p:sldId id="277" r:id="rId38"/>
    <p:sldId id="353" r:id="rId39"/>
    <p:sldId id="278" r:id="rId40"/>
    <p:sldId id="279" r:id="rId41"/>
    <p:sldId id="318" r:id="rId42"/>
    <p:sldId id="280" r:id="rId43"/>
    <p:sldId id="324" r:id="rId44"/>
    <p:sldId id="325" r:id="rId45"/>
    <p:sldId id="332" r:id="rId46"/>
    <p:sldId id="331" r:id="rId47"/>
    <p:sldId id="355" r:id="rId48"/>
    <p:sldId id="281" r:id="rId49"/>
    <p:sldId id="282" r:id="rId50"/>
    <p:sldId id="283" r:id="rId51"/>
    <p:sldId id="284" r:id="rId52"/>
    <p:sldId id="333" r:id="rId53"/>
    <p:sldId id="335" r:id="rId54"/>
    <p:sldId id="334" r:id="rId55"/>
    <p:sldId id="350" r:id="rId56"/>
    <p:sldId id="352" r:id="rId57"/>
    <p:sldId id="340" r:id="rId58"/>
    <p:sldId id="339" r:id="rId59"/>
    <p:sldId id="336" r:id="rId60"/>
    <p:sldId id="288" r:id="rId61"/>
    <p:sldId id="351" r:id="rId62"/>
    <p:sldId id="356" r:id="rId63"/>
    <p:sldId id="337" r:id="rId64"/>
    <p:sldId id="321" r:id="rId65"/>
    <p:sldId id="322" r:id="rId66"/>
    <p:sldId id="341" r:id="rId67"/>
    <p:sldId id="319" r:id="rId68"/>
    <p:sldId id="347" r:id="rId69"/>
    <p:sldId id="320" r:id="rId70"/>
    <p:sldId id="338" r:id="rId71"/>
    <p:sldId id="343" r:id="rId72"/>
    <p:sldId id="342" r:id="rId73"/>
    <p:sldId id="344" r:id="rId74"/>
    <p:sldId id="345" r:id="rId75"/>
    <p:sldId id="289" r:id="rId76"/>
    <p:sldId id="290" r:id="rId77"/>
    <p:sldId id="346" r:id="rId7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HP" id="{A9754854-4571-43A3-98AE-8BA110FF2BFE}">
          <p14:sldIdLst>
            <p14:sldId id="302"/>
            <p14:sldId id="258"/>
            <p14:sldId id="348"/>
            <p14:sldId id="259"/>
            <p14:sldId id="260"/>
            <p14:sldId id="263"/>
            <p14:sldId id="305"/>
            <p14:sldId id="264"/>
            <p14:sldId id="268"/>
            <p14:sldId id="304"/>
            <p14:sldId id="269"/>
            <p14:sldId id="307"/>
            <p14:sldId id="308"/>
            <p14:sldId id="354"/>
            <p14:sldId id="265"/>
            <p14:sldId id="266"/>
            <p14:sldId id="267"/>
            <p14:sldId id="326"/>
            <p14:sldId id="328"/>
            <p14:sldId id="329"/>
            <p14:sldId id="330"/>
            <p14:sldId id="327"/>
            <p14:sldId id="303"/>
            <p14:sldId id="306"/>
            <p14:sldId id="273"/>
            <p14:sldId id="274"/>
            <p14:sldId id="323"/>
          </p14:sldIdLst>
        </p14:section>
        <p14:section name="Estructuras de control en PHP" id="{07ED84DC-60CB-401B-B66C-A7695D49DE6F}">
          <p14:sldIdLst>
            <p14:sldId id="309"/>
            <p14:sldId id="275"/>
            <p14:sldId id="310"/>
            <p14:sldId id="311"/>
            <p14:sldId id="312"/>
            <p14:sldId id="314"/>
            <p14:sldId id="315"/>
            <p14:sldId id="316"/>
            <p14:sldId id="317"/>
          </p14:sldIdLst>
        </p14:section>
        <p14:section name="Funciones en PHP" id="{905E0EBB-DA6E-4EE3-96EE-CC50935A219E}">
          <p14:sldIdLst>
            <p14:sldId id="277"/>
            <p14:sldId id="353"/>
            <p14:sldId id="278"/>
            <p14:sldId id="279"/>
            <p14:sldId id="318"/>
            <p14:sldId id="280"/>
            <p14:sldId id="324"/>
            <p14:sldId id="325"/>
            <p14:sldId id="332"/>
            <p14:sldId id="331"/>
            <p14:sldId id="355"/>
            <p14:sldId id="281"/>
            <p14:sldId id="282"/>
            <p14:sldId id="283"/>
            <p14:sldId id="284"/>
          </p14:sldIdLst>
        </p14:section>
        <p14:section name="Clases y Objetos" id="{E350BBAC-77F4-4955-8021-4CCE4AE4C1FC}">
          <p14:sldIdLst>
            <p14:sldId id="333"/>
            <p14:sldId id="335"/>
            <p14:sldId id="334"/>
            <p14:sldId id="350"/>
            <p14:sldId id="352"/>
            <p14:sldId id="340"/>
            <p14:sldId id="339"/>
            <p14:sldId id="336"/>
            <p14:sldId id="288"/>
            <p14:sldId id="351"/>
            <p14:sldId id="356"/>
          </p14:sldIdLst>
        </p14:section>
        <p14:section name="Técnicas Web en PHP" id="{5B246793-72D6-4291-AF9B-073C85FF0BFE}">
          <p14:sldIdLst>
            <p14:sldId id="337"/>
            <p14:sldId id="321"/>
            <p14:sldId id="322"/>
            <p14:sldId id="341"/>
            <p14:sldId id="319"/>
            <p14:sldId id="347"/>
            <p14:sldId id="320"/>
          </p14:sldIdLst>
        </p14:section>
        <p14:section name="Programación en XML" id="{B571779B-A582-4FE5-AA02-D7C80224AF11}">
          <p14:sldIdLst>
            <p14:sldId id="338"/>
            <p14:sldId id="343"/>
            <p14:sldId id="342"/>
            <p14:sldId id="344"/>
            <p14:sldId id="345"/>
          </p14:sldIdLst>
        </p14:section>
        <p14:section name="Conclusiones" id="{77F93DE0-F47E-49FB-B6D8-D2FB94CF2DB8}">
          <p14:sldIdLst>
            <p14:sldId id="289"/>
            <p14:sldId id="290"/>
            <p14:sldId id="3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41" autoAdjust="0"/>
    <p:restoredTop sz="95394" autoAdjust="0"/>
  </p:normalViewPr>
  <p:slideViewPr>
    <p:cSldViewPr>
      <p:cViewPr varScale="1">
        <p:scale>
          <a:sx n="72" d="100"/>
          <a:sy n="72" d="100"/>
        </p:scale>
        <p:origin x="3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7" y="878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D1F2-A238-44CF-906B-C5AFF1ECEF7A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C18CA-D907-4A7E-8377-BCA67AD6216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59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D1F2-A238-44CF-906B-C5AFF1ECEF7A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C18CA-D907-4A7E-8377-BCA67AD6216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611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D1F2-A238-44CF-906B-C5AFF1ECEF7A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C18CA-D907-4A7E-8377-BCA67AD6216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2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D1F2-A238-44CF-906B-C5AFF1ECEF7A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C18CA-D907-4A7E-8377-BCA67AD6216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481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D1F2-A238-44CF-906B-C5AFF1ECEF7A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C18CA-D907-4A7E-8377-BCA67AD6216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5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D1F2-A238-44CF-906B-C5AFF1ECEF7A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C18CA-D907-4A7E-8377-BCA67AD6216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90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D1F2-A238-44CF-906B-C5AFF1ECEF7A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C18CA-D907-4A7E-8377-BCA67AD6216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54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D1F2-A238-44CF-906B-C5AFF1ECEF7A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C18CA-D907-4A7E-8377-BCA67AD6216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80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D1F2-A238-44CF-906B-C5AFF1ECEF7A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C18CA-D907-4A7E-8377-BCA67AD6216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49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D1F2-A238-44CF-906B-C5AFF1ECEF7A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C18CA-D907-4A7E-8377-BCA67AD6216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02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D1F2-A238-44CF-906B-C5AFF1ECEF7A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C18CA-D907-4A7E-8377-BCA67AD6216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02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8D1F2-A238-44CF-906B-C5AFF1ECEF7A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C18CA-D907-4A7E-8377-BCA67AD6216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508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ptherightway.com/" TargetMode="External"/><Relationship Id="rId2" Type="http://schemas.openxmlformats.org/officeDocument/2006/relationships/hyperlink" Target="http://php.n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bm.com/developerworks/library/x-xpathphp/" TargetMode="External"/><Relationship Id="rId4" Type="http://schemas.openxmlformats.org/officeDocument/2006/relationships/hyperlink" Target="http://www.ibm.com/developerworks/xml/library/x-xmlphp1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Introducción</a:t>
            </a:r>
            <a:r>
              <a:rPr lang="en-US" dirty="0"/>
              <a:t> a PHP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Jose Emilio Labra </a:t>
            </a:r>
            <a:r>
              <a:rPr lang="en-US" dirty="0" err="1"/>
              <a:t>Gayo</a:t>
            </a:r>
            <a:endParaRPr lang="en-US" dirty="0"/>
          </a:p>
          <a:p>
            <a:r>
              <a:rPr lang="en-US" dirty="0" err="1"/>
              <a:t>Depto</a:t>
            </a:r>
            <a:r>
              <a:rPr lang="en-US" dirty="0"/>
              <a:t>. </a:t>
            </a:r>
            <a:r>
              <a:rPr lang="en-US" dirty="0" err="1"/>
              <a:t>Informática</a:t>
            </a:r>
            <a:endParaRPr lang="en-US" dirty="0"/>
          </a:p>
          <a:p>
            <a:r>
              <a:rPr lang="en-US" dirty="0"/>
              <a:t>Universidad de Oviedo</a:t>
            </a:r>
          </a:p>
        </p:txBody>
      </p:sp>
    </p:spTree>
    <p:extLst>
      <p:ext uri="{BB962C8B-B14F-4D97-AF65-F5344CB8AC3E}">
        <p14:creationId xmlns:p14="http://schemas.microsoft.com/office/powerpoint/2010/main" val="515980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s-ES_tradnl" altLang="es-ES" sz="2800" dirty="0"/>
              <a:t>Variables </a:t>
            </a:r>
            <a:r>
              <a:rPr lang="es-ES_tradnl" altLang="es-ES" sz="2800" dirty="0" err="1"/>
              <a:t>variables</a:t>
            </a:r>
            <a:r>
              <a:rPr lang="es-ES_tradnl" altLang="es-ES" sz="2800" dirty="0"/>
              <a:t> (</a:t>
            </a:r>
            <a:r>
              <a:rPr lang="es-ES_tradnl" altLang="es-ES" sz="2800" dirty="0">
                <a:latin typeface="Consolas" panose="020B0609020204030204" pitchFamily="49" charset="0"/>
                <a:cs typeface="Consolas" panose="020B0609020204030204" pitchFamily="49" charset="0"/>
              </a:rPr>
              <a:t>$$</a:t>
            </a:r>
            <a:r>
              <a:rPr lang="es-ES_tradnl" altLang="es-ES" sz="2800" dirty="0"/>
              <a:t>)</a:t>
            </a:r>
          </a:p>
          <a:p>
            <a:pPr>
              <a:lnSpc>
                <a:spcPct val="90000"/>
              </a:lnSpc>
            </a:pPr>
            <a:endParaRPr lang="es-ES_tradnl" altLang="es-ES" sz="2800" dirty="0"/>
          </a:p>
          <a:p>
            <a:pPr lvl="1">
              <a:lnSpc>
                <a:spcPct val="90000"/>
              </a:lnSpc>
            </a:pPr>
            <a:endParaRPr lang="es-ES_tradnl" altLang="es-ES" dirty="0"/>
          </a:p>
          <a:p>
            <a:pPr lvl="1">
              <a:lnSpc>
                <a:spcPct val="90000"/>
              </a:lnSpc>
            </a:pPr>
            <a:endParaRPr lang="es-ES_tradnl" altLang="es-ES" dirty="0"/>
          </a:p>
          <a:p>
            <a:pPr>
              <a:lnSpc>
                <a:spcPct val="90000"/>
              </a:lnSpc>
            </a:pPr>
            <a:endParaRPr lang="es-ES_tradnl" altLang="es-ES" sz="2800" dirty="0"/>
          </a:p>
          <a:p>
            <a:pPr>
              <a:lnSpc>
                <a:spcPct val="90000"/>
              </a:lnSpc>
            </a:pPr>
            <a:r>
              <a:rPr lang="es-ES_tradnl" altLang="es-ES" sz="2800" dirty="0"/>
              <a:t>Asignación por referencia (</a:t>
            </a:r>
            <a:r>
              <a:rPr lang="es-ES_tradnl" altLang="es-ES" sz="2800" dirty="0">
                <a:latin typeface="Consolas" panose="020B0609020204030204" pitchFamily="49" charset="0"/>
                <a:cs typeface="Consolas" panose="020B0609020204030204" pitchFamily="49" charset="0"/>
              </a:rPr>
              <a:t>&amp;</a:t>
            </a:r>
            <a:r>
              <a:rPr lang="es-ES_tradnl" altLang="es-ES" sz="2800" dirty="0"/>
              <a:t>)</a:t>
            </a:r>
          </a:p>
          <a:p>
            <a:pPr lvl="1">
              <a:lnSpc>
                <a:spcPct val="90000"/>
              </a:lnSpc>
            </a:pPr>
            <a:endParaRPr lang="es-ES_tradnl" altLang="es-ES" dirty="0"/>
          </a:p>
          <a:p>
            <a:pPr>
              <a:lnSpc>
                <a:spcPct val="90000"/>
              </a:lnSpc>
            </a:pPr>
            <a:endParaRPr lang="es-ES_tradnl" altLang="es-ES" sz="2800" dirty="0"/>
          </a:p>
          <a:p>
            <a:pPr>
              <a:lnSpc>
                <a:spcPct val="90000"/>
              </a:lnSpc>
            </a:pPr>
            <a:endParaRPr lang="es-ES_tradnl" altLang="es-ES" sz="2800" dirty="0"/>
          </a:p>
          <a:p>
            <a:pPr>
              <a:lnSpc>
                <a:spcPct val="90000"/>
              </a:lnSpc>
            </a:pPr>
            <a:endParaRPr lang="es-ES_tradnl" altLang="es-ES" sz="2800" dirty="0"/>
          </a:p>
          <a:p>
            <a:pPr>
              <a:lnSpc>
                <a:spcPct val="90000"/>
              </a:lnSpc>
            </a:pPr>
            <a:r>
              <a:rPr lang="es-ES_tradnl" altLang="es-ES" sz="2800" dirty="0"/>
              <a:t>Eliminar una variable: </a:t>
            </a:r>
            <a:r>
              <a:rPr lang="es-ES_tradnl" altLang="es-ES" sz="2800" dirty="0" err="1">
                <a:solidFill>
                  <a:srgbClr val="0033CC"/>
                </a:solidFill>
              </a:rPr>
              <a:t>unset</a:t>
            </a:r>
            <a:endParaRPr lang="es-ES" altLang="es-ES" sz="2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619672" y="2348880"/>
            <a:ext cx="4996881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uno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saludo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$$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uno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"adios"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  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echo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$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saludo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 </a:t>
            </a:r>
            <a:r>
              <a:rPr lang="en-US" b="1" dirty="0">
                <a:solidFill>
                  <a:srgbClr val="557F5F"/>
                </a:solidFill>
                <a:latin typeface="Consolas"/>
              </a:rPr>
              <a:t>// </a:t>
            </a:r>
            <a:r>
              <a:rPr lang="en-US" b="1" dirty="0" err="1">
                <a:solidFill>
                  <a:srgbClr val="557F5F"/>
                </a:solidFill>
                <a:latin typeface="Consolas"/>
              </a:rPr>
              <a:t>escribe</a:t>
            </a:r>
            <a:r>
              <a:rPr lang="en-US" b="1" dirty="0">
                <a:solidFill>
                  <a:srgbClr val="557F5F"/>
                </a:solidFill>
                <a:latin typeface="Consolas"/>
              </a:rPr>
              <a:t> "adios"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619672" y="4077072"/>
            <a:ext cx="4996881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$x = 1 ;    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$r = &amp; $x;  </a:t>
            </a:r>
            <a:r>
              <a:rPr lang="en-US" dirty="0">
                <a:solidFill>
                  <a:srgbClr val="557F5F"/>
                </a:solidFill>
                <a:latin typeface="Consolas"/>
              </a:rPr>
              <a:t>// r </a:t>
            </a:r>
            <a:r>
              <a:rPr lang="en-US" dirty="0" err="1">
                <a:solidFill>
                  <a:srgbClr val="557F5F"/>
                </a:solidFill>
                <a:latin typeface="Consolas"/>
              </a:rPr>
              <a:t>es</a:t>
            </a:r>
            <a:r>
              <a:rPr lang="en-US" dirty="0">
                <a:solidFill>
                  <a:srgbClr val="557F5F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557F5F"/>
                </a:solidFill>
                <a:latin typeface="Consolas"/>
              </a:rPr>
              <a:t>una</a:t>
            </a:r>
            <a:r>
              <a:rPr lang="en-US" dirty="0">
                <a:solidFill>
                  <a:srgbClr val="557F5F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557F5F"/>
                </a:solidFill>
                <a:latin typeface="Consolas"/>
              </a:rPr>
              <a:t>referencia</a:t>
            </a:r>
            <a:r>
              <a:rPr lang="en-US" dirty="0">
                <a:solidFill>
                  <a:srgbClr val="557F5F"/>
                </a:solidFill>
                <a:latin typeface="Consolas"/>
              </a:rPr>
              <a:t> a x</a:t>
            </a:r>
          </a:p>
          <a:p>
            <a:r>
              <a:rPr lang="es-ES" dirty="0">
                <a:solidFill>
                  <a:srgbClr val="000000"/>
                </a:solidFill>
                <a:latin typeface="Consolas"/>
              </a:rPr>
              <a:t>$x = 2 ;    </a:t>
            </a:r>
            <a:r>
              <a:rPr lang="es-ES" dirty="0">
                <a:solidFill>
                  <a:srgbClr val="557F5F"/>
                </a:solidFill>
                <a:latin typeface="Consolas"/>
              </a:rPr>
              <a:t>// cambia el valor de x  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echo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$r;    </a:t>
            </a:r>
            <a:r>
              <a:rPr lang="en-US" b="1" dirty="0">
                <a:solidFill>
                  <a:srgbClr val="557F5F"/>
                </a:solidFill>
                <a:latin typeface="Consolas"/>
              </a:rPr>
              <a:t>// </a:t>
            </a:r>
            <a:r>
              <a:rPr lang="en-US" b="1" dirty="0" err="1">
                <a:solidFill>
                  <a:srgbClr val="557F5F"/>
                </a:solidFill>
                <a:latin typeface="Consolas"/>
              </a:rPr>
              <a:t>imprime</a:t>
            </a:r>
            <a:r>
              <a:rPr lang="en-US" b="1" dirty="0">
                <a:solidFill>
                  <a:srgbClr val="557F5F"/>
                </a:solidFill>
                <a:latin typeface="Consolas"/>
              </a:rPr>
              <a:t>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373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s-ES" dirty="0"/>
              <a:t>Ámbito de una variable</a:t>
            </a:r>
            <a:endParaRPr lang="es-ES" altLang="es-ES" dirty="0"/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22608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altLang="es-ES" sz="2800" dirty="0"/>
              <a:t>Ámbito (</a:t>
            </a:r>
            <a:r>
              <a:rPr lang="es-ES_tradnl" altLang="es-ES" sz="2800" dirty="0" err="1"/>
              <a:t>Scope</a:t>
            </a:r>
            <a:r>
              <a:rPr lang="es-ES_tradnl" altLang="es-ES" sz="2800" dirty="0"/>
              <a:t>) = contexto en el que está definida</a:t>
            </a:r>
          </a:p>
          <a:p>
            <a:pPr lvl="1"/>
            <a:r>
              <a:rPr lang="es-ES_tradnl" altLang="es-ES" sz="2400" dirty="0"/>
              <a:t>Si la variable se declara en una función, su ámbito es local a esa función</a:t>
            </a:r>
          </a:p>
          <a:p>
            <a:pPr lvl="1"/>
            <a:r>
              <a:rPr lang="es-ES_tradnl" altLang="es-ES" sz="2400" dirty="0"/>
              <a:t>Una variable local oculta una variable global con el mismo nombre</a:t>
            </a:r>
          </a:p>
          <a:p>
            <a:pPr lvl="1"/>
            <a:endParaRPr lang="es-ES_tradnl" altLang="es-ES" sz="2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1475656" y="4077072"/>
            <a:ext cx="5184576" cy="23083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$x = 1;            </a:t>
            </a:r>
            <a:r>
              <a:rPr lang="en-US" b="1" dirty="0">
                <a:solidFill>
                  <a:srgbClr val="557F5F"/>
                </a:solidFill>
                <a:latin typeface="Consolas"/>
              </a:rPr>
              <a:t>// variable global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endParaRPr lang="en-US" b="1" dirty="0">
              <a:solidFill>
                <a:srgbClr val="7F0055"/>
              </a:solidFill>
              <a:latin typeface="Consolas"/>
            </a:endParaRP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function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f()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$x = 2 ;         </a:t>
            </a:r>
            <a:r>
              <a:rPr lang="en-US" b="1" dirty="0">
                <a:solidFill>
                  <a:srgbClr val="557F5F"/>
                </a:solidFill>
                <a:latin typeface="Consolas"/>
              </a:rPr>
              <a:t>// variable local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f();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echo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$x;          </a:t>
            </a:r>
            <a:r>
              <a:rPr lang="en-US" b="1" dirty="0">
                <a:solidFill>
                  <a:srgbClr val="557F5F"/>
                </a:solidFill>
                <a:latin typeface="Consolas"/>
              </a:rPr>
              <a:t>// </a:t>
            </a:r>
            <a:r>
              <a:rPr lang="en-US" b="1" dirty="0" err="1">
                <a:solidFill>
                  <a:srgbClr val="557F5F"/>
                </a:solidFill>
                <a:latin typeface="Consolas"/>
              </a:rPr>
              <a:t>imprime</a:t>
            </a:r>
            <a:r>
              <a:rPr lang="en-US" b="1" dirty="0">
                <a:solidFill>
                  <a:srgbClr val="557F5F"/>
                </a:solidFill>
                <a:latin typeface="Consolas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2067530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Ámbito</a:t>
            </a:r>
            <a:r>
              <a:rPr lang="en-US" dirty="0"/>
              <a:t> global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global</a:t>
            </a:r>
            <a:r>
              <a:rPr lang="en-US" dirty="0"/>
              <a:t> </a:t>
            </a:r>
            <a:r>
              <a:rPr lang="en-US" dirty="0" err="1"/>
              <a:t>permite</a:t>
            </a:r>
            <a:r>
              <a:rPr lang="en-US" dirty="0"/>
              <a:t> </a:t>
            </a:r>
            <a:r>
              <a:rPr lang="en-US" dirty="0" err="1"/>
              <a:t>acceder</a:t>
            </a:r>
            <a:r>
              <a:rPr lang="en-US" dirty="0"/>
              <a:t> a la variable global</a:t>
            </a:r>
          </a:p>
          <a:p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971600" y="2420888"/>
            <a:ext cx="7344816" cy="23083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$x = 1;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function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f() {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global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$x ;    </a:t>
            </a:r>
            <a:r>
              <a:rPr lang="en-US" b="1" dirty="0">
                <a:solidFill>
                  <a:srgbClr val="557F5F"/>
                </a:solidFill>
                <a:latin typeface="Consolas"/>
              </a:rPr>
              <a:t>// $x se </a:t>
            </a:r>
            <a:r>
              <a:rPr lang="en-US" b="1" dirty="0" err="1">
                <a:solidFill>
                  <a:srgbClr val="557F5F"/>
                </a:solidFill>
                <a:latin typeface="Consolas"/>
              </a:rPr>
              <a:t>refiere</a:t>
            </a:r>
            <a:r>
              <a:rPr lang="en-US" b="1" dirty="0">
                <a:solidFill>
                  <a:srgbClr val="557F5F"/>
                </a:solidFill>
                <a:latin typeface="Consolas"/>
              </a:rPr>
              <a:t> a la x </a:t>
            </a:r>
            <a:r>
              <a:rPr lang="en-US" b="1" dirty="0" err="1">
                <a:solidFill>
                  <a:srgbClr val="557F5F"/>
                </a:solidFill>
                <a:latin typeface="Consolas"/>
              </a:rPr>
              <a:t>externa</a:t>
            </a:r>
            <a:endParaRPr lang="en-US" b="1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$x = 2 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f();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echo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$x;         </a:t>
            </a:r>
            <a:r>
              <a:rPr lang="en-US" b="1" dirty="0">
                <a:solidFill>
                  <a:srgbClr val="557F5F"/>
                </a:solidFill>
                <a:latin typeface="Consolas"/>
              </a:rPr>
              <a:t>// </a:t>
            </a:r>
            <a:r>
              <a:rPr lang="en-US" b="1" dirty="0" err="1">
                <a:solidFill>
                  <a:srgbClr val="557F5F"/>
                </a:solidFill>
                <a:latin typeface="Consolas"/>
              </a:rPr>
              <a:t>imprime</a:t>
            </a:r>
            <a:r>
              <a:rPr lang="en-US" b="1" dirty="0">
                <a:solidFill>
                  <a:srgbClr val="557F5F"/>
                </a:solidFill>
                <a:latin typeface="Consolas"/>
              </a:rPr>
              <a:t> 2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187624" y="5555073"/>
            <a:ext cx="7649979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/>
              <a:t>Nota</a:t>
            </a:r>
            <a:r>
              <a:rPr lang="en-US" dirty="0"/>
              <a:t>: </a:t>
            </a:r>
            <a:r>
              <a:rPr lang="en-US" dirty="0" err="1"/>
              <a:t>también</a:t>
            </a:r>
            <a:r>
              <a:rPr lang="en-US" dirty="0"/>
              <a:t>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usarse</a:t>
            </a:r>
            <a:r>
              <a:rPr lang="en-US" dirty="0"/>
              <a:t> el array GLOBALS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acceder</a:t>
            </a:r>
            <a:r>
              <a:rPr lang="en-US" dirty="0"/>
              <a:t> a variables </a:t>
            </a:r>
            <a:r>
              <a:rPr lang="en-US" dirty="0" err="1"/>
              <a:t>globales</a:t>
            </a:r>
            <a:endParaRPr lang="en-US" dirty="0"/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$GLOBALS["x"] = 2 ;</a:t>
            </a:r>
          </a:p>
        </p:txBody>
      </p:sp>
    </p:spTree>
    <p:extLst>
      <p:ext uri="{BB962C8B-B14F-4D97-AF65-F5344CB8AC3E}">
        <p14:creationId xmlns:p14="http://schemas.microsoft.com/office/powerpoint/2010/main" val="3640126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 </a:t>
            </a:r>
            <a:r>
              <a:rPr lang="en-US" dirty="0" err="1"/>
              <a:t>estáticas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Retienen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valor entre </a:t>
            </a:r>
            <a:r>
              <a:rPr lang="en-US" dirty="0" err="1"/>
              <a:t>llamadas</a:t>
            </a:r>
            <a:r>
              <a:rPr lang="en-US" dirty="0"/>
              <a:t> a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función</a:t>
            </a:r>
            <a:endParaRPr lang="en-US" dirty="0"/>
          </a:p>
          <a:p>
            <a:r>
              <a:rPr lang="en-US" dirty="0" err="1"/>
              <a:t>Sólo</a:t>
            </a:r>
            <a:r>
              <a:rPr lang="en-US" dirty="0"/>
              <a:t> son </a:t>
            </a:r>
            <a:r>
              <a:rPr lang="en-US" dirty="0" err="1"/>
              <a:t>visibles</a:t>
            </a:r>
            <a:r>
              <a:rPr lang="en-US" dirty="0"/>
              <a:t> </a:t>
            </a:r>
            <a:r>
              <a:rPr lang="en-US" dirty="0" err="1"/>
              <a:t>dentro</a:t>
            </a:r>
            <a:r>
              <a:rPr lang="en-US" dirty="0"/>
              <a:t> de </a:t>
            </a:r>
            <a:r>
              <a:rPr lang="en-US" dirty="0" err="1"/>
              <a:t>dicha</a:t>
            </a:r>
            <a:r>
              <a:rPr lang="en-US" dirty="0"/>
              <a:t> </a:t>
            </a:r>
            <a:r>
              <a:rPr lang="en-US" dirty="0" err="1"/>
              <a:t>función</a:t>
            </a:r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1331640" y="3140968"/>
            <a:ext cx="5250155" cy="31393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$x = 10;</a:t>
            </a:r>
          </a:p>
          <a:p>
            <a:endParaRPr lang="en-US" b="1" dirty="0">
              <a:solidFill>
                <a:srgbClr val="7F0055"/>
              </a:solidFill>
              <a:latin typeface="Consolas"/>
            </a:endParaRP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function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cuentaLlamadas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 static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$x = 0;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$x++;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 echo 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"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Llamada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$x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"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  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>
              <a:latin typeface="Consolas"/>
            </a:endParaRPr>
          </a:p>
          <a:p>
            <a:r>
              <a:rPr lang="en-US" dirty="0" err="1">
                <a:solidFill>
                  <a:srgbClr val="000000"/>
                </a:solidFill>
                <a:latin typeface="Consolas"/>
              </a:rPr>
              <a:t>cuentaLlamadas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();   </a:t>
            </a:r>
            <a:r>
              <a:rPr lang="en-US" dirty="0">
                <a:solidFill>
                  <a:srgbClr val="557F5F"/>
                </a:solidFill>
                <a:latin typeface="Consolas"/>
              </a:rPr>
              <a:t>// </a:t>
            </a:r>
            <a:r>
              <a:rPr lang="en-US" dirty="0" err="1">
                <a:solidFill>
                  <a:srgbClr val="557F5F"/>
                </a:solidFill>
                <a:latin typeface="Consolas"/>
              </a:rPr>
              <a:t>escribe</a:t>
            </a:r>
            <a:r>
              <a:rPr lang="en-US" dirty="0">
                <a:solidFill>
                  <a:srgbClr val="557F5F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557F5F"/>
                </a:solidFill>
                <a:latin typeface="Consolas"/>
              </a:rPr>
              <a:t>Llamada</a:t>
            </a:r>
            <a:r>
              <a:rPr lang="en-US" dirty="0">
                <a:solidFill>
                  <a:srgbClr val="557F5F"/>
                </a:solidFill>
                <a:latin typeface="Consolas"/>
              </a:rPr>
              <a:t> 1</a:t>
            </a:r>
          </a:p>
          <a:p>
            <a:r>
              <a:rPr lang="en-US" dirty="0" err="1">
                <a:solidFill>
                  <a:srgbClr val="000000"/>
                </a:solidFill>
                <a:latin typeface="Consolas"/>
              </a:rPr>
              <a:t>cuentaLlamadas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();   </a:t>
            </a:r>
            <a:r>
              <a:rPr lang="en-US" dirty="0">
                <a:solidFill>
                  <a:srgbClr val="557F5F"/>
                </a:solidFill>
                <a:latin typeface="Consolas"/>
              </a:rPr>
              <a:t>// </a:t>
            </a:r>
            <a:r>
              <a:rPr lang="en-US" dirty="0" err="1">
                <a:solidFill>
                  <a:srgbClr val="557F5F"/>
                </a:solidFill>
                <a:latin typeface="Consolas"/>
              </a:rPr>
              <a:t>escribe</a:t>
            </a:r>
            <a:r>
              <a:rPr lang="en-US" dirty="0">
                <a:solidFill>
                  <a:srgbClr val="557F5F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557F5F"/>
                </a:solidFill>
                <a:latin typeface="Consolas"/>
              </a:rPr>
              <a:t>Llamada</a:t>
            </a:r>
            <a:r>
              <a:rPr lang="en-US" dirty="0">
                <a:solidFill>
                  <a:srgbClr val="557F5F"/>
                </a:solidFill>
                <a:latin typeface="Consolas"/>
              </a:rPr>
              <a:t> 2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echo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$x;            </a:t>
            </a:r>
            <a:r>
              <a:rPr lang="en-US" b="1" dirty="0">
                <a:solidFill>
                  <a:srgbClr val="557F5F"/>
                </a:solidFill>
                <a:latin typeface="Consolas"/>
              </a:rPr>
              <a:t>// </a:t>
            </a:r>
            <a:r>
              <a:rPr lang="en-US" b="1" dirty="0" err="1">
                <a:solidFill>
                  <a:srgbClr val="557F5F"/>
                </a:solidFill>
                <a:latin typeface="Consolas"/>
              </a:rPr>
              <a:t>escribe</a:t>
            </a:r>
            <a:r>
              <a:rPr lang="en-US" b="1" dirty="0">
                <a:solidFill>
                  <a:srgbClr val="557F5F"/>
                </a:solidFill>
                <a:latin typeface="Consolas"/>
              </a:rPr>
              <a:t> 10</a:t>
            </a:r>
          </a:p>
        </p:txBody>
      </p:sp>
    </p:spTree>
    <p:extLst>
      <p:ext uri="{BB962C8B-B14F-4D97-AF65-F5344CB8AC3E}">
        <p14:creationId xmlns:p14="http://schemas.microsoft.com/office/powerpoint/2010/main" val="1253899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Ejercicios</a:t>
            </a:r>
            <a:r>
              <a:rPr lang="en-GB" dirty="0"/>
              <a:t> PHP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1"/>
            <a:ext cx="8579296" cy="1540768"/>
          </a:xfrm>
        </p:spPr>
        <p:txBody>
          <a:bodyPr/>
          <a:lstStyle/>
          <a:p>
            <a:r>
              <a:rPr lang="en-GB" dirty="0"/>
              <a:t>par($n): </a:t>
            </a:r>
            <a:r>
              <a:rPr lang="en-GB" dirty="0" err="1"/>
              <a:t>chequea</a:t>
            </a:r>
            <a:r>
              <a:rPr lang="en-GB" dirty="0"/>
              <a:t> que un nº </a:t>
            </a:r>
            <a:r>
              <a:rPr lang="en-GB" dirty="0" err="1"/>
              <a:t>es</a:t>
            </a:r>
            <a:r>
              <a:rPr lang="en-GB" dirty="0"/>
              <a:t> par</a:t>
            </a:r>
          </a:p>
          <a:p>
            <a:r>
              <a:rPr lang="en-GB" dirty="0"/>
              <a:t>factorial($n): </a:t>
            </a:r>
            <a:r>
              <a:rPr lang="en-GB" dirty="0" err="1"/>
              <a:t>calcula</a:t>
            </a:r>
            <a:r>
              <a:rPr lang="en-GB" dirty="0"/>
              <a:t> el factorial de un nº</a:t>
            </a:r>
          </a:p>
        </p:txBody>
      </p:sp>
      <p:pic>
        <p:nvPicPr>
          <p:cNvPr id="4" name="3 Imagen" descr="Bina_pencil_blu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179512" y="116632"/>
            <a:ext cx="1327876" cy="122413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877801" y="3302595"/>
            <a:ext cx="525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https://gist.github.com/labra/942032f1bae1686f5d09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611560" y="2871142"/>
            <a:ext cx="2639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Se </a:t>
            </a:r>
            <a:r>
              <a:rPr lang="en-GB" dirty="0" err="1"/>
              <a:t>puede</a:t>
            </a:r>
            <a:r>
              <a:rPr lang="en-GB" dirty="0"/>
              <a:t> </a:t>
            </a:r>
            <a:r>
              <a:rPr lang="en-GB" dirty="0" err="1"/>
              <a:t>utilizar</a:t>
            </a:r>
            <a:r>
              <a:rPr lang="en-GB" dirty="0"/>
              <a:t> </a:t>
            </a:r>
            <a:r>
              <a:rPr lang="en-GB" dirty="0" err="1"/>
              <a:t>PHPUnit</a:t>
            </a:r>
            <a:r>
              <a:rPr lang="en-GB" dirty="0"/>
              <a:t>: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3282241" y="3815233"/>
            <a:ext cx="5112568" cy="26776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400" b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s-ES" sz="1400" b="1" dirty="0">
                <a:solidFill>
                  <a:srgbClr val="7F0055"/>
                </a:solidFill>
                <a:latin typeface="Courier New" panose="02070309020205020404" pitchFamily="49" charset="0"/>
              </a:rPr>
              <a:t> </a:t>
            </a:r>
            <a:r>
              <a:rPr lang="es-ES" sz="14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ParFact</a:t>
            </a:r>
            <a:r>
              <a:rPr lang="es-E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 {</a:t>
            </a:r>
          </a:p>
          <a:p>
            <a:r>
              <a:rPr lang="es-ES" sz="1400" b="1" dirty="0">
                <a:solidFill>
                  <a:srgbClr val="7F0055"/>
                </a:solidFill>
                <a:latin typeface="Courier New" panose="02070309020205020404" pitchFamily="49" charset="0"/>
              </a:rPr>
              <a:t> </a:t>
            </a:r>
            <a:r>
              <a:rPr lang="es-ES" sz="1400" b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function</a:t>
            </a:r>
            <a:r>
              <a:rPr lang="es-ES" sz="1400" b="1" dirty="0">
                <a:solidFill>
                  <a:srgbClr val="7F0055"/>
                </a:solidFill>
                <a:latin typeface="Courier New" panose="02070309020205020404" pitchFamily="49" charset="0"/>
              </a:rPr>
              <a:t> </a:t>
            </a:r>
            <a:r>
              <a:rPr lang="es-E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par($x) {</a:t>
            </a:r>
          </a:p>
          <a:p>
            <a:r>
              <a:rPr lang="es-ES" sz="1400" b="1" dirty="0">
                <a:solidFill>
                  <a:srgbClr val="7F0055"/>
                </a:solidFill>
                <a:latin typeface="Courier New" panose="02070309020205020404" pitchFamily="49" charset="0"/>
              </a:rPr>
              <a:t>  </a:t>
            </a:r>
            <a:r>
              <a:rPr lang="es-ES" sz="1400" b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return</a:t>
            </a:r>
            <a:r>
              <a:rPr lang="es-ES" sz="1400" b="1" dirty="0">
                <a:solidFill>
                  <a:srgbClr val="7F0055"/>
                </a:solidFill>
                <a:latin typeface="Courier New" panose="02070309020205020404" pitchFamily="49" charset="0"/>
              </a:rPr>
              <a:t> </a:t>
            </a:r>
            <a:r>
              <a:rPr lang="es-E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$x % 2 == 0;</a:t>
            </a:r>
          </a:p>
          <a:p>
            <a:r>
              <a:rPr lang="es-E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</a:p>
          <a:p>
            <a:r>
              <a:rPr lang="es-ES" sz="1400" b="1" dirty="0">
                <a:solidFill>
                  <a:srgbClr val="7F0055"/>
                </a:solidFill>
                <a:latin typeface="Courier New" panose="02070309020205020404" pitchFamily="49" charset="0"/>
              </a:rPr>
              <a:t> </a:t>
            </a:r>
            <a:r>
              <a:rPr lang="es-ES" sz="1400" b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function</a:t>
            </a:r>
            <a:r>
              <a:rPr lang="es-ES" sz="1400" b="1" dirty="0">
                <a:solidFill>
                  <a:srgbClr val="7F0055"/>
                </a:solidFill>
                <a:latin typeface="Courier New" panose="02070309020205020404" pitchFamily="49" charset="0"/>
              </a:rPr>
              <a:t> </a:t>
            </a:r>
            <a:r>
              <a:rPr lang="es-ES" sz="14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fact</a:t>
            </a:r>
            <a:r>
              <a:rPr lang="es-E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($x) {</a:t>
            </a:r>
          </a:p>
          <a:p>
            <a:r>
              <a:rPr lang="es-ES" sz="1400" b="1" dirty="0">
                <a:solidFill>
                  <a:srgbClr val="7F0055"/>
                </a:solidFill>
                <a:latin typeface="Courier New" panose="02070309020205020404" pitchFamily="49" charset="0"/>
              </a:rPr>
              <a:t>  </a:t>
            </a:r>
            <a:r>
              <a:rPr lang="es-ES" sz="1400" b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if</a:t>
            </a:r>
            <a:r>
              <a:rPr lang="es-ES" sz="1400" b="1" dirty="0">
                <a:solidFill>
                  <a:srgbClr val="7F0055"/>
                </a:solidFill>
                <a:latin typeface="Courier New" panose="02070309020205020404" pitchFamily="49" charset="0"/>
              </a:rPr>
              <a:t> </a:t>
            </a:r>
            <a:r>
              <a:rPr lang="es-E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($x &lt; 0)</a:t>
            </a:r>
          </a:p>
          <a:p>
            <a:r>
              <a:rPr lang="en-US" sz="1400" b="1" dirty="0">
                <a:solidFill>
                  <a:srgbClr val="7F0055"/>
                </a:solidFill>
                <a:latin typeface="Courier New" panose="02070309020205020404" pitchFamily="49" charset="0"/>
              </a:rPr>
              <a:t>   throw new 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Exception ( </a:t>
            </a:r>
            <a:r>
              <a:rPr lang="en-US" sz="1400" b="1" dirty="0">
                <a:solidFill>
                  <a:srgbClr val="0000C0"/>
                </a:solidFill>
                <a:latin typeface="Courier New" panose="02070309020205020404" pitchFamily="49" charset="0"/>
              </a:rPr>
              <a:t>"Valor </a:t>
            </a:r>
            <a:r>
              <a:rPr lang="en-US" sz="1400" b="1" dirty="0" err="1">
                <a:solidFill>
                  <a:srgbClr val="0000C0"/>
                </a:solidFill>
                <a:latin typeface="Courier New" panose="02070309020205020404" pitchFamily="49" charset="0"/>
              </a:rPr>
              <a:t>negativo</a:t>
            </a:r>
            <a:r>
              <a:rPr lang="en-US" sz="1400" b="1" dirty="0">
                <a:solidFill>
                  <a:srgbClr val="0000C0"/>
                </a:solidFill>
                <a:latin typeface="Courier New" panose="02070309020205020404" pitchFamily="49" charset="0"/>
              </a:rPr>
              <a:t>" 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s-ES" sz="1400" b="1" dirty="0">
                <a:solidFill>
                  <a:srgbClr val="7F0055"/>
                </a:solidFill>
                <a:latin typeface="Courier New" panose="02070309020205020404" pitchFamily="49" charset="0"/>
              </a:rPr>
              <a:t>  </a:t>
            </a:r>
            <a:r>
              <a:rPr lang="es-ES" sz="1400" b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if</a:t>
            </a:r>
            <a:r>
              <a:rPr lang="es-ES" sz="1400" b="1" dirty="0">
                <a:solidFill>
                  <a:srgbClr val="7F0055"/>
                </a:solidFill>
                <a:latin typeface="Courier New" panose="02070309020205020404" pitchFamily="49" charset="0"/>
              </a:rPr>
              <a:t> </a:t>
            </a:r>
            <a:r>
              <a:rPr lang="es-E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($x == 0)</a:t>
            </a:r>
          </a:p>
          <a:p>
            <a:r>
              <a:rPr lang="es-ES" sz="1400" b="1" dirty="0">
                <a:solidFill>
                  <a:srgbClr val="7F0055"/>
                </a:solidFill>
                <a:latin typeface="Courier New" panose="02070309020205020404" pitchFamily="49" charset="0"/>
              </a:rPr>
              <a:t>   </a:t>
            </a:r>
            <a:r>
              <a:rPr lang="es-ES" sz="1400" b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return</a:t>
            </a:r>
            <a:r>
              <a:rPr lang="es-ES" sz="1400" b="1" dirty="0">
                <a:solidFill>
                  <a:srgbClr val="7F0055"/>
                </a:solidFill>
                <a:latin typeface="Courier New" panose="02070309020205020404" pitchFamily="49" charset="0"/>
              </a:rPr>
              <a:t> </a:t>
            </a:r>
            <a:r>
              <a:rPr lang="es-E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1;</a:t>
            </a:r>
          </a:p>
          <a:p>
            <a:r>
              <a:rPr lang="en-US" sz="1400" b="1" dirty="0">
                <a:solidFill>
                  <a:srgbClr val="7F0055"/>
                </a:solidFill>
                <a:latin typeface="Courier New" panose="02070309020205020404" pitchFamily="49" charset="0"/>
              </a:rPr>
              <a:t>  return 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$x * $this-&gt;fact ( $x - 1 );</a:t>
            </a:r>
          </a:p>
          <a:p>
            <a:r>
              <a:rPr lang="es-E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}</a:t>
            </a:r>
          </a:p>
          <a:p>
            <a:r>
              <a:rPr lang="es-E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4920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s-ES" dirty="0"/>
              <a:t>Tipos de datos</a:t>
            </a:r>
            <a:endParaRPr lang="es-ES" altLang="es-ES" dirty="0"/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r>
              <a:rPr lang="es-ES_tradnl" altLang="es-ES" dirty="0"/>
              <a:t>8 tipos primitivos</a:t>
            </a:r>
          </a:p>
          <a:p>
            <a:pPr lvl="1"/>
            <a:r>
              <a:rPr lang="es-ES_tradnl" altLang="es-ES" dirty="0"/>
              <a:t>Escalares</a:t>
            </a:r>
          </a:p>
          <a:p>
            <a:pPr lvl="2"/>
            <a:r>
              <a:rPr lang="es-ES_tradnl" altLang="es-ES" sz="2000" dirty="0" err="1"/>
              <a:t>boolean</a:t>
            </a:r>
            <a:r>
              <a:rPr lang="es-ES_tradnl" altLang="es-ES" sz="2000" dirty="0"/>
              <a:t>, </a:t>
            </a:r>
            <a:r>
              <a:rPr lang="es-ES_tradnl" altLang="es-ES" sz="2000" dirty="0" err="1"/>
              <a:t>integer</a:t>
            </a:r>
            <a:r>
              <a:rPr lang="es-ES_tradnl" altLang="es-ES" sz="2000" dirty="0"/>
              <a:t>, </a:t>
            </a:r>
            <a:r>
              <a:rPr lang="es-ES_tradnl" altLang="es-ES" sz="2000" dirty="0" err="1"/>
              <a:t>float</a:t>
            </a:r>
            <a:r>
              <a:rPr lang="es-ES_tradnl" altLang="es-ES" sz="2000" dirty="0"/>
              <a:t>, </a:t>
            </a:r>
            <a:r>
              <a:rPr lang="es-ES_tradnl" altLang="es-ES" sz="2000" dirty="0" err="1"/>
              <a:t>string</a:t>
            </a:r>
            <a:endParaRPr lang="es-ES_tradnl" altLang="es-ES" sz="2000" dirty="0"/>
          </a:p>
          <a:p>
            <a:pPr lvl="1"/>
            <a:r>
              <a:rPr lang="es-ES_tradnl" altLang="es-ES" dirty="0"/>
              <a:t>Complejos</a:t>
            </a:r>
          </a:p>
          <a:p>
            <a:pPr lvl="2"/>
            <a:r>
              <a:rPr lang="es-ES_tradnl" altLang="es-ES" sz="2000" dirty="0" err="1"/>
              <a:t>array</a:t>
            </a:r>
            <a:endParaRPr lang="es-ES_tradnl" altLang="es-ES" sz="2000" dirty="0"/>
          </a:p>
          <a:p>
            <a:pPr lvl="2"/>
            <a:r>
              <a:rPr lang="es-ES_tradnl" altLang="es-ES" sz="2000" dirty="0" err="1"/>
              <a:t>object</a:t>
            </a:r>
            <a:endParaRPr lang="es-ES_tradnl" altLang="es-ES" sz="2000" dirty="0"/>
          </a:p>
          <a:p>
            <a:pPr lvl="1"/>
            <a:r>
              <a:rPr lang="es-ES_tradnl" altLang="es-ES" dirty="0"/>
              <a:t>Especiales</a:t>
            </a:r>
          </a:p>
          <a:p>
            <a:pPr lvl="2"/>
            <a:r>
              <a:rPr lang="es-ES_tradnl" altLang="es-ES" sz="2000" dirty="0" err="1"/>
              <a:t>Resource</a:t>
            </a:r>
            <a:endParaRPr lang="es-ES_tradnl" altLang="es-ES" sz="2000" dirty="0"/>
          </a:p>
          <a:p>
            <a:pPr lvl="2"/>
            <a:r>
              <a:rPr lang="es-ES_tradnl" altLang="es-ES" sz="2000" dirty="0"/>
              <a:t>NULL</a:t>
            </a:r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1214011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s-ES" dirty="0"/>
              <a:t>Booleanos y Números</a:t>
            </a:r>
            <a:endParaRPr lang="es-ES" altLang="es-ES" dirty="0"/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4724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_tradnl" altLang="es-ES" dirty="0" err="1">
                <a:solidFill>
                  <a:srgbClr val="0066FF"/>
                </a:solidFill>
              </a:rPr>
              <a:t>Boolean</a:t>
            </a:r>
            <a:r>
              <a:rPr lang="es-ES_tradnl" altLang="es-ES" sz="2800" dirty="0"/>
              <a:t>: TRUE </a:t>
            </a:r>
            <a:r>
              <a:rPr lang="es-ES_tradnl" altLang="es-ES" sz="2800" dirty="0" err="1"/>
              <a:t>ó</a:t>
            </a:r>
            <a:r>
              <a:rPr lang="es-ES_tradnl" altLang="es-ES" sz="2800" dirty="0"/>
              <a:t> FALSE</a:t>
            </a:r>
          </a:p>
          <a:p>
            <a:pPr lvl="1"/>
            <a:r>
              <a:rPr lang="es-ES_tradnl" altLang="es-ES" sz="2400" dirty="0"/>
              <a:t>Valores </a:t>
            </a:r>
            <a:r>
              <a:rPr lang="es-ES_tradnl" altLang="es-ES" sz="2400" dirty="0" err="1"/>
              <a:t>Null</a:t>
            </a:r>
            <a:r>
              <a:rPr lang="es-ES_tradnl" altLang="es-ES" sz="2400" dirty="0"/>
              <a:t>, 0, "", 0.0, </a:t>
            </a:r>
            <a:r>
              <a:rPr lang="es-ES_tradnl" altLang="es-ES" sz="2400" dirty="0" err="1"/>
              <a:t>arrays</a:t>
            </a:r>
            <a:r>
              <a:rPr lang="es-ES_tradnl" altLang="es-ES" sz="2400" dirty="0"/>
              <a:t> vacíos, objetos vacíos = false</a:t>
            </a:r>
          </a:p>
          <a:p>
            <a:pPr marL="0" indent="0">
              <a:buNone/>
            </a:pPr>
            <a:r>
              <a:rPr lang="es-ES_tradnl" altLang="es-ES" dirty="0">
                <a:solidFill>
                  <a:srgbClr val="0066FF"/>
                </a:solidFill>
              </a:rPr>
              <a:t>Enteros</a:t>
            </a:r>
            <a:endParaRPr lang="es-ES_tradnl" altLang="es-ES" sz="2800" dirty="0"/>
          </a:p>
          <a:p>
            <a:pPr lvl="1"/>
            <a:r>
              <a:rPr lang="es-ES_tradnl" altLang="es-ES" sz="2400" dirty="0"/>
              <a:t>No hay </a:t>
            </a:r>
            <a:r>
              <a:rPr lang="es-ES_tradnl" altLang="es-ES" sz="2400" i="1" dirty="0" err="1"/>
              <a:t>unsigned</a:t>
            </a:r>
            <a:r>
              <a:rPr lang="es-ES_tradnl" altLang="es-ES" sz="2400" dirty="0"/>
              <a:t>. </a:t>
            </a:r>
          </a:p>
          <a:p>
            <a:pPr lvl="1"/>
            <a:r>
              <a:rPr lang="es-ES_tradnl" altLang="es-ES" sz="2400" dirty="0"/>
              <a:t>Tamaño dependiente de plataforma. </a:t>
            </a:r>
          </a:p>
          <a:p>
            <a:pPr lvl="2"/>
            <a:r>
              <a:rPr lang="es-ES_tradnl" altLang="es-ES" sz="2000" dirty="0"/>
              <a:t>Notación octal (empezar en 0)</a:t>
            </a:r>
          </a:p>
          <a:p>
            <a:pPr lvl="2"/>
            <a:r>
              <a:rPr lang="es-ES_tradnl" altLang="es-ES" sz="2000" dirty="0"/>
              <a:t>Hexadecimal (empezar en 0x)</a:t>
            </a:r>
          </a:p>
          <a:p>
            <a:pPr lvl="2"/>
            <a:r>
              <a:rPr lang="es-ES_tradnl" altLang="es-ES" sz="2000" dirty="0"/>
              <a:t>Binaria (empieza por 0b)</a:t>
            </a:r>
          </a:p>
          <a:p>
            <a:pPr marL="0" indent="0">
              <a:buNone/>
            </a:pPr>
            <a:r>
              <a:rPr lang="es-ES_tradnl" altLang="es-ES" dirty="0">
                <a:solidFill>
                  <a:srgbClr val="0066FF"/>
                </a:solidFill>
              </a:rPr>
              <a:t>Flotantes</a:t>
            </a:r>
          </a:p>
          <a:p>
            <a:pPr lvl="1"/>
            <a:r>
              <a:rPr lang="es-ES_tradnl" altLang="es-ES" sz="2400" dirty="0"/>
              <a:t>Válida notación científica</a:t>
            </a:r>
          </a:p>
          <a:p>
            <a:pPr lvl="1"/>
            <a:r>
              <a:rPr lang="es-ES_tradnl" altLang="es-ES" sz="2400" dirty="0"/>
              <a:t>Tamaño dependiente de plataforma.</a:t>
            </a:r>
          </a:p>
        </p:txBody>
      </p:sp>
    </p:spTree>
    <p:extLst>
      <p:ext uri="{BB962C8B-B14F-4D97-AF65-F5344CB8AC3E}">
        <p14:creationId xmlns:p14="http://schemas.microsoft.com/office/powerpoint/2010/main" val="5031122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s-ES" dirty="0" err="1"/>
              <a:t>Strings</a:t>
            </a:r>
            <a:endParaRPr lang="es-ES" altLang="es-ES" dirty="0"/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84784"/>
            <a:ext cx="8229600" cy="432048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s-ES_tradnl" altLang="es-ES" sz="2400" dirty="0"/>
              <a:t>Comillas simples: </a:t>
            </a:r>
            <a:r>
              <a:rPr lang="es-ES_tradnl" altLang="es-ES" sz="2400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'Hola amigo'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s-ES_tradnl" altLang="es-ES" sz="2400" dirty="0">
                <a:solidFill>
                  <a:schemeClr val="accent3">
                    <a:lumMod val="75000"/>
                  </a:schemeClr>
                </a:solidFill>
              </a:rPr>
              <a:t>\</a:t>
            </a:r>
            <a:r>
              <a:rPr lang="es-ES_tradnl" altLang="es-ES" sz="2400" dirty="0"/>
              <a:t> como carácter de escape sólo para ' y \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s-ES_tradnl" altLang="es-ES" sz="2400" dirty="0">
                <a:solidFill>
                  <a:schemeClr val="accent3">
                    <a:lumMod val="75000"/>
                  </a:schemeClr>
                </a:solidFill>
              </a:rPr>
              <a:t>"</a:t>
            </a:r>
            <a:r>
              <a:rPr lang="es-ES_tradnl" altLang="es-ES" sz="2400" dirty="0"/>
              <a:t> se trata como un carácter más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s-ES_tradnl" altLang="es-ES" sz="2400" dirty="0"/>
              <a:t>Las variables NO se interpretan</a:t>
            </a:r>
          </a:p>
          <a:p>
            <a:pPr>
              <a:lnSpc>
                <a:spcPct val="80000"/>
              </a:lnSpc>
            </a:pPr>
            <a:r>
              <a:rPr lang="es-ES_tradnl" altLang="es-ES" sz="2400" dirty="0"/>
              <a:t>Comillas dobles: </a:t>
            </a:r>
            <a:r>
              <a:rPr lang="es-ES_tradnl" altLang="es-ES" sz="2400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"Hola \n amigo"</a:t>
            </a:r>
            <a:endParaRPr lang="es-ES_tradnl" altLang="es-ES" sz="2400" dirty="0">
              <a:solidFill>
                <a:srgbClr val="0066FF"/>
              </a:solidFill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es-ES_tradnl" altLang="es-ES" sz="2400" dirty="0">
                <a:solidFill>
                  <a:schemeClr val="accent3">
                    <a:lumMod val="75000"/>
                  </a:schemeClr>
                </a:solidFill>
              </a:rPr>
              <a:t>\</a:t>
            </a:r>
            <a:r>
              <a:rPr lang="es-ES_tradnl" altLang="es-ES" sz="2400" dirty="0"/>
              <a:t> como carácter de escape en: </a:t>
            </a:r>
            <a:r>
              <a:rPr lang="es-ES_tradnl" altLang="es-ES" sz="240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\n, \r, \t, \$...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s-ES_tradnl" altLang="es-ES" sz="2400" dirty="0"/>
              <a:t>Las comillas dobles internas deben precederse con \</a:t>
            </a:r>
          </a:p>
          <a:p>
            <a:pPr lvl="1"/>
            <a:r>
              <a:rPr lang="es-ES_tradnl" altLang="es-ES" sz="2400" dirty="0"/>
              <a:t>Las variables SÍ se interpretan. </a:t>
            </a:r>
            <a:endParaRPr lang="en-US" sz="2000" b="1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ct val="80000"/>
              </a:lnSpc>
              <a:buNone/>
            </a:pPr>
            <a:endParaRPr lang="es-ES_tradnl" altLang="es-ES" sz="2400" i="1" dirty="0"/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" sz="2400" dirty="0"/>
              <a:t>Cadenas </a:t>
            </a:r>
            <a:r>
              <a:rPr lang="es-ES_tradnl" altLang="es-ES" sz="2400" i="1" dirty="0" err="1"/>
              <a:t>heredoc</a:t>
            </a:r>
            <a:endParaRPr lang="es-ES_tradnl" altLang="es-ES" sz="2400" i="1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s-ES_tradnl" altLang="es-ES" sz="2400" dirty="0"/>
              <a:t>Bloque de texto entre </a:t>
            </a:r>
            <a:r>
              <a:rPr lang="es-ES_tradnl" altLang="es-ES" sz="2400" dirty="0">
                <a:solidFill>
                  <a:srgbClr val="0066FF"/>
                </a:solidFill>
              </a:rPr>
              <a:t>&lt;&lt;&lt;identificador</a:t>
            </a:r>
            <a:r>
              <a:rPr lang="es-ES_tradnl" altLang="es-ES" sz="2400" dirty="0"/>
              <a:t> y otra aparición de </a:t>
            </a:r>
            <a:r>
              <a:rPr lang="es-ES_tradnl" altLang="es-ES" sz="2400" dirty="0">
                <a:solidFill>
                  <a:srgbClr val="0066FF"/>
                </a:solidFill>
              </a:rPr>
              <a:t>identificador</a:t>
            </a:r>
            <a:r>
              <a:rPr lang="es-ES_tradnl" altLang="es-ES" sz="2400" dirty="0"/>
              <a:t> 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5796136" y="5630728"/>
            <a:ext cx="2204450" cy="10772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$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poema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008282"/>
                </a:solidFill>
                <a:latin typeface="Consolas"/>
              </a:rPr>
              <a:t>&lt;&lt;&lt; Fin</a:t>
            </a:r>
          </a:p>
          <a:p>
            <a:r>
              <a:rPr lang="es-ES" sz="1600" dirty="0">
                <a:solidFill>
                  <a:srgbClr val="0000C0"/>
                </a:solidFill>
                <a:latin typeface="Consolas"/>
              </a:rPr>
              <a:t>Esto es una cadena</a:t>
            </a:r>
          </a:p>
          <a:p>
            <a:r>
              <a:rPr lang="es-ES" sz="1600" dirty="0">
                <a:solidFill>
                  <a:srgbClr val="0000C0"/>
                </a:solidFill>
                <a:latin typeface="Consolas"/>
              </a:rPr>
              <a:t>con dos líneas</a:t>
            </a:r>
          </a:p>
          <a:p>
            <a:r>
              <a:rPr lang="en-US" sz="1600" dirty="0">
                <a:solidFill>
                  <a:srgbClr val="008282"/>
                </a:solidFill>
                <a:latin typeface="Consolas"/>
              </a:rPr>
              <a:t>Fin;</a:t>
            </a:r>
            <a:endParaRPr lang="en-US" dirty="0"/>
          </a:p>
        </p:txBody>
      </p:sp>
      <p:sp>
        <p:nvSpPr>
          <p:cNvPr id="5" name="4 CuadroTexto"/>
          <p:cNvSpPr txBox="1"/>
          <p:nvPr/>
        </p:nvSpPr>
        <p:spPr>
          <a:xfrm>
            <a:off x="5652120" y="4435658"/>
            <a:ext cx="2877711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$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nombre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b="1" dirty="0">
                <a:solidFill>
                  <a:srgbClr val="0000C0"/>
                </a:solidFill>
                <a:latin typeface="Consolas"/>
              </a:rPr>
              <a:t>"Juan" ;</a:t>
            </a:r>
            <a:endParaRPr lang="en-US" sz="1600" dirty="0">
              <a:solidFill>
                <a:srgbClr val="008282"/>
              </a:solidFill>
              <a:latin typeface="Consolas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$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saludo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</a:t>
            </a:r>
            <a:r>
              <a:rPr lang="en-US" sz="1600" b="1" dirty="0">
                <a:solidFill>
                  <a:srgbClr val="0000C0"/>
                </a:solidFill>
                <a:latin typeface="Consolas"/>
              </a:rPr>
              <a:t>"</a:t>
            </a:r>
            <a:r>
              <a:rPr lang="en-US" sz="1600" b="1" dirty="0" err="1">
                <a:solidFill>
                  <a:srgbClr val="0000C0"/>
                </a:solidFill>
                <a:latin typeface="Consolas"/>
              </a:rPr>
              <a:t>Hola</a:t>
            </a:r>
            <a:r>
              <a:rPr lang="en-US" sz="1600" b="1" dirty="0">
                <a:solidFill>
                  <a:srgbClr val="0000C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$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nombre</a:t>
            </a:r>
            <a:r>
              <a:rPr lang="en-US" sz="1600" b="1" dirty="0">
                <a:solidFill>
                  <a:srgbClr val="0000C0"/>
                </a:solidFill>
                <a:latin typeface="Consolas"/>
              </a:rPr>
              <a:t>"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407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>
            <a:noAutofit/>
          </a:bodyPr>
          <a:lstStyle/>
          <a:p>
            <a:r>
              <a:rPr lang="en-US" sz="3600" dirty="0"/>
              <a:t>Array = </a:t>
            </a:r>
            <a:r>
              <a:rPr lang="en-US" sz="3600" dirty="0" err="1"/>
              <a:t>mapa</a:t>
            </a:r>
            <a:r>
              <a:rPr lang="en-US" sz="3600" dirty="0"/>
              <a:t> </a:t>
            </a:r>
            <a:r>
              <a:rPr lang="en-US" sz="3600" dirty="0" err="1"/>
              <a:t>ordenado</a:t>
            </a:r>
            <a:r>
              <a:rPr lang="en-US" sz="3600" dirty="0"/>
              <a:t> de </a:t>
            </a:r>
            <a:r>
              <a:rPr lang="en-US" sz="3600" dirty="0" err="1"/>
              <a:t>objetos</a:t>
            </a:r>
            <a:endParaRPr lang="en-US" sz="3600" dirty="0"/>
          </a:p>
          <a:p>
            <a:pPr lvl="1"/>
            <a:r>
              <a:rPr lang="en-US" sz="3200" dirty="0"/>
              <a:t>Se </a:t>
            </a:r>
            <a:r>
              <a:rPr lang="en-US" sz="3200" dirty="0" err="1"/>
              <a:t>crean</a:t>
            </a:r>
            <a:r>
              <a:rPr lang="en-US" sz="3200" dirty="0"/>
              <a:t> </a:t>
            </a:r>
            <a:r>
              <a:rPr lang="en-US" sz="3200" dirty="0" err="1"/>
              <a:t>mediante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array()</a:t>
            </a:r>
          </a:p>
          <a:p>
            <a:pPr lvl="1"/>
            <a:r>
              <a:rPr lang="en-US" sz="3200" dirty="0"/>
              <a:t>Se accede </a:t>
            </a:r>
            <a:r>
              <a:rPr lang="en-US" sz="3200" dirty="0" err="1"/>
              <a:t>mediante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[]</a:t>
            </a:r>
          </a:p>
          <a:p>
            <a:pPr lvl="1"/>
            <a:r>
              <a:rPr lang="en-US" sz="3200" dirty="0" err="1"/>
              <a:t>Recorrido</a:t>
            </a:r>
            <a:r>
              <a:rPr lang="en-US" sz="3200" dirty="0"/>
              <a:t> </a:t>
            </a:r>
            <a:r>
              <a:rPr lang="en-US" sz="3200" dirty="0" err="1"/>
              <a:t>mediante</a:t>
            </a:r>
            <a:r>
              <a:rPr lang="en-US" sz="3200" dirty="0"/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foreach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3200" dirty="0"/>
              <a:t>2 </a:t>
            </a:r>
            <a:r>
              <a:rPr lang="en-US" sz="3200" dirty="0" err="1"/>
              <a:t>tipos</a:t>
            </a:r>
            <a:r>
              <a:rPr lang="en-US" sz="3200" dirty="0"/>
              <a:t>:</a:t>
            </a:r>
          </a:p>
          <a:p>
            <a:pPr lvl="2"/>
            <a:r>
              <a:rPr lang="en-US" sz="2800" dirty="0"/>
              <a:t>Arrays </a:t>
            </a:r>
            <a:r>
              <a:rPr lang="en-US" sz="2800" dirty="0" err="1"/>
              <a:t>indexados</a:t>
            </a:r>
            <a:r>
              <a:rPr lang="en-US" sz="2800" dirty="0"/>
              <a:t>: clave = </a:t>
            </a:r>
            <a:r>
              <a:rPr lang="en-US" sz="2800" dirty="0" err="1"/>
              <a:t>entero</a:t>
            </a:r>
            <a:r>
              <a:rPr lang="en-US" sz="2800" dirty="0"/>
              <a:t> </a:t>
            </a:r>
          </a:p>
          <a:p>
            <a:pPr lvl="2"/>
            <a:r>
              <a:rPr lang="en-US" sz="2800" dirty="0"/>
              <a:t>Arrays </a:t>
            </a:r>
            <a:r>
              <a:rPr lang="en-US" sz="2800" dirty="0" err="1"/>
              <a:t>asociativos</a:t>
            </a:r>
            <a:r>
              <a:rPr lang="en-US" sz="2800" dirty="0"/>
              <a:t>: clave = String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861215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</a:t>
            </a:r>
            <a:r>
              <a:rPr lang="en-US" dirty="0" err="1"/>
              <a:t>indexados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068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Clave = </a:t>
            </a:r>
            <a:r>
              <a:rPr lang="en-US" dirty="0" err="1"/>
              <a:t>enteros</a:t>
            </a:r>
            <a:endParaRPr lang="en-US" dirty="0"/>
          </a:p>
          <a:p>
            <a:pPr lvl="1"/>
            <a:r>
              <a:rPr lang="en-US" dirty="0" err="1"/>
              <a:t>Comienza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0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755576" y="3068960"/>
            <a:ext cx="7529625" cy="31393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000000"/>
                </a:solidFill>
                <a:latin typeface="Consolas"/>
              </a:rPr>
              <a:t>$personas = </a:t>
            </a:r>
            <a:r>
              <a:rPr lang="es-ES" b="1" dirty="0" err="1">
                <a:solidFill>
                  <a:srgbClr val="7F0055"/>
                </a:solidFill>
                <a:latin typeface="Consolas"/>
              </a:rPr>
              <a:t>array</a:t>
            </a:r>
            <a:r>
              <a:rPr lang="es-ES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s-ES" b="1" dirty="0">
                <a:solidFill>
                  <a:srgbClr val="0000C0"/>
                </a:solidFill>
                <a:latin typeface="Consolas"/>
              </a:rPr>
              <a:t>"juan"</a:t>
            </a:r>
            <a:r>
              <a:rPr lang="es-ES" b="1" dirty="0">
                <a:solidFill>
                  <a:srgbClr val="000000"/>
                </a:solidFill>
                <a:latin typeface="Consolas"/>
              </a:rPr>
              <a:t>,</a:t>
            </a:r>
            <a:r>
              <a:rPr lang="es-ES" b="1" dirty="0">
                <a:solidFill>
                  <a:srgbClr val="0000C0"/>
                </a:solidFill>
                <a:latin typeface="Consolas"/>
              </a:rPr>
              <a:t>"</a:t>
            </a:r>
            <a:r>
              <a:rPr lang="es-ES" b="1" dirty="0" err="1">
                <a:solidFill>
                  <a:srgbClr val="0000C0"/>
                </a:solidFill>
                <a:latin typeface="Consolas"/>
              </a:rPr>
              <a:t>luis</a:t>
            </a:r>
            <a:r>
              <a:rPr lang="es-ES" b="1" dirty="0">
                <a:solidFill>
                  <a:srgbClr val="0000C0"/>
                </a:solidFill>
                <a:latin typeface="Consolas"/>
              </a:rPr>
              <a:t>"</a:t>
            </a:r>
            <a:r>
              <a:rPr lang="es-ES" b="1" dirty="0">
                <a:solidFill>
                  <a:srgbClr val="000000"/>
                </a:solidFill>
                <a:latin typeface="Consolas"/>
              </a:rPr>
              <a:t>,</a:t>
            </a:r>
            <a:r>
              <a:rPr lang="es-ES" b="1" dirty="0">
                <a:solidFill>
                  <a:srgbClr val="0000C0"/>
                </a:solidFill>
                <a:latin typeface="Consolas"/>
              </a:rPr>
              <a:t>"</a:t>
            </a:r>
            <a:r>
              <a:rPr lang="es-ES" b="1" dirty="0" err="1">
                <a:solidFill>
                  <a:srgbClr val="0000C0"/>
                </a:solidFill>
                <a:latin typeface="Consolas"/>
              </a:rPr>
              <a:t>ana</a:t>
            </a:r>
            <a:r>
              <a:rPr lang="es-ES" b="1" dirty="0">
                <a:solidFill>
                  <a:srgbClr val="0000C0"/>
                </a:solidFill>
                <a:latin typeface="Consolas"/>
              </a:rPr>
              <a:t>"</a:t>
            </a:r>
            <a:r>
              <a:rPr lang="es-ES" b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endParaRPr lang="en-US" dirty="0">
              <a:latin typeface="Consolas"/>
            </a:endParaRP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print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($personas[1]);    </a:t>
            </a:r>
            <a:r>
              <a:rPr lang="en-US" b="1" dirty="0">
                <a:solidFill>
                  <a:srgbClr val="557F5F"/>
                </a:solidFill>
                <a:latin typeface="Consolas"/>
              </a:rPr>
              <a:t>// </a:t>
            </a:r>
            <a:r>
              <a:rPr lang="en-US" b="1" dirty="0" err="1">
                <a:solidFill>
                  <a:srgbClr val="557F5F"/>
                </a:solidFill>
                <a:latin typeface="Consolas"/>
              </a:rPr>
              <a:t>luis</a:t>
            </a:r>
            <a:endParaRPr lang="en-US" b="1" dirty="0">
              <a:solidFill>
                <a:srgbClr val="557F5F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es-ES" dirty="0">
                <a:solidFill>
                  <a:srgbClr val="000000"/>
                </a:solidFill>
                <a:latin typeface="Consolas"/>
              </a:rPr>
              <a:t>$personas[3] = </a:t>
            </a:r>
            <a:r>
              <a:rPr lang="es-ES" dirty="0">
                <a:solidFill>
                  <a:srgbClr val="0000C0"/>
                </a:solidFill>
                <a:latin typeface="Consolas"/>
              </a:rPr>
              <a:t>"pepe"</a:t>
            </a:r>
            <a:r>
              <a:rPr lang="es-ES" dirty="0">
                <a:solidFill>
                  <a:srgbClr val="000000"/>
                </a:solidFill>
                <a:latin typeface="Consolas"/>
              </a:rPr>
              <a:t>;   </a:t>
            </a:r>
            <a:r>
              <a:rPr lang="es-ES" dirty="0">
                <a:solidFill>
                  <a:srgbClr val="557F5F"/>
                </a:solidFill>
                <a:latin typeface="Consolas"/>
              </a:rPr>
              <a:t>// Inserta un valor en posición 3</a:t>
            </a:r>
          </a:p>
          <a:p>
            <a:r>
              <a:rPr lang="es-ES" dirty="0">
                <a:solidFill>
                  <a:srgbClr val="000000"/>
                </a:solidFill>
                <a:latin typeface="Consolas"/>
              </a:rPr>
              <a:t>$personas[] = </a:t>
            </a:r>
            <a:r>
              <a:rPr lang="es-ES" dirty="0">
                <a:solidFill>
                  <a:srgbClr val="0000C0"/>
                </a:solidFill>
                <a:latin typeface="Consolas"/>
              </a:rPr>
              <a:t>"</a:t>
            </a:r>
            <a:r>
              <a:rPr lang="es-ES" dirty="0" err="1">
                <a:solidFill>
                  <a:srgbClr val="0000C0"/>
                </a:solidFill>
                <a:latin typeface="Consolas"/>
              </a:rPr>
              <a:t>kiko</a:t>
            </a:r>
            <a:r>
              <a:rPr lang="es-ES" dirty="0">
                <a:solidFill>
                  <a:srgbClr val="0000C0"/>
                </a:solidFill>
                <a:latin typeface="Consolas"/>
              </a:rPr>
              <a:t>"</a:t>
            </a:r>
            <a:r>
              <a:rPr lang="es-ES" dirty="0">
                <a:solidFill>
                  <a:srgbClr val="000000"/>
                </a:solidFill>
                <a:latin typeface="Consolas"/>
              </a:rPr>
              <a:t>;    </a:t>
            </a:r>
            <a:r>
              <a:rPr lang="es-ES" dirty="0">
                <a:solidFill>
                  <a:srgbClr val="557F5F"/>
                </a:solidFill>
                <a:latin typeface="Consolas"/>
              </a:rPr>
              <a:t>// Inserta valor al final</a:t>
            </a:r>
          </a:p>
          <a:p>
            <a:endParaRPr lang="en-US" dirty="0">
              <a:latin typeface="Consolas"/>
            </a:endParaRPr>
          </a:p>
          <a:p>
            <a:r>
              <a:rPr lang="en-US" b="1" dirty="0" err="1">
                <a:solidFill>
                  <a:srgbClr val="7F0055"/>
                </a:solidFill>
                <a:latin typeface="Consolas"/>
              </a:rPr>
              <a:t>foreach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($personas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as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$p) {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echo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$p . 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" "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559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-4528"/>
            <a:ext cx="8229600" cy="1143000"/>
          </a:xfrm>
        </p:spPr>
        <p:txBody>
          <a:bodyPr/>
          <a:lstStyle/>
          <a:p>
            <a:r>
              <a:rPr lang="es-ES" altLang="es-ES" dirty="0"/>
              <a:t>Historia de PHP</a:t>
            </a:r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1520" y="908720"/>
            <a:ext cx="7200800" cy="4464496"/>
          </a:xfrm>
          <a:noFill/>
          <a:ln/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s-ES_tradnl" altLang="es-ES" sz="2000" dirty="0">
                <a:solidFill>
                  <a:srgbClr val="0033CC"/>
                </a:solidFill>
              </a:rPr>
              <a:t>1995</a:t>
            </a:r>
            <a:r>
              <a:rPr lang="es-ES_tradnl" altLang="es-ES" sz="2000" dirty="0"/>
              <a:t>: Personal Home Page/</a:t>
            </a:r>
            <a:r>
              <a:rPr lang="es-ES_tradnl" altLang="es-ES" sz="2000" dirty="0" err="1"/>
              <a:t>Forms</a:t>
            </a:r>
            <a:r>
              <a:rPr lang="es-ES_tradnl" altLang="es-ES" sz="2000" dirty="0"/>
              <a:t> </a:t>
            </a:r>
            <a:r>
              <a:rPr lang="es-ES_tradnl" altLang="es-ES" sz="2000" dirty="0" err="1"/>
              <a:t>Interpreter</a:t>
            </a:r>
            <a:r>
              <a:rPr lang="es-ES_tradnl" altLang="es-ES" sz="2000" dirty="0"/>
              <a:t>, por </a:t>
            </a:r>
            <a:r>
              <a:rPr lang="es-ES_tradnl" altLang="es-ES" sz="2000" dirty="0" err="1"/>
              <a:t>Rasmus</a:t>
            </a:r>
            <a:r>
              <a:rPr lang="es-ES_tradnl" altLang="es-ES" sz="2000" dirty="0"/>
              <a:t> </a:t>
            </a:r>
            <a:r>
              <a:rPr lang="es-ES_tradnl" altLang="es-ES" sz="2000" dirty="0" err="1"/>
              <a:t>Lerdorf</a:t>
            </a:r>
            <a:endParaRPr lang="es-ES_tradnl" altLang="es-ES" sz="2000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s-ES_tradnl" altLang="es-ES" sz="1800" dirty="0"/>
              <a:t>Controlar nº accesos a su currículum vitae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s-ES_tradnl" altLang="es-ES" sz="1800" dirty="0"/>
              <a:t>Conjunto de programas en C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s-ES_tradnl" altLang="es-ES" sz="1800" dirty="0"/>
              <a:t>Liberado al dominio público</a:t>
            </a:r>
            <a:endParaRPr lang="es-ES_tradnl" altLang="es-ES" sz="1800" dirty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s-ES_tradnl" altLang="es-ES" sz="2000" dirty="0">
                <a:solidFill>
                  <a:srgbClr val="0033CC"/>
                </a:solidFill>
              </a:rPr>
              <a:t>1997</a:t>
            </a:r>
            <a:r>
              <a:rPr lang="es-ES_tradnl" altLang="es-ES" sz="2000" dirty="0"/>
              <a:t>: </a:t>
            </a:r>
            <a:r>
              <a:rPr lang="es-ES_tradnl" altLang="es-ES" sz="1800" dirty="0"/>
              <a:t>PHP/FI 2.0, PHP 3.0. </a:t>
            </a:r>
            <a:r>
              <a:rPr lang="es-ES_tradnl" altLang="es-ES" sz="1800" dirty="0" err="1"/>
              <a:t>Zeev</a:t>
            </a:r>
            <a:r>
              <a:rPr lang="es-ES_tradnl" altLang="es-ES" sz="1800" dirty="0"/>
              <a:t> </a:t>
            </a:r>
            <a:r>
              <a:rPr lang="es-ES_tradnl" altLang="es-ES" sz="1800" dirty="0" err="1"/>
              <a:t>Suraski</a:t>
            </a:r>
            <a:r>
              <a:rPr lang="es-ES_tradnl" altLang="es-ES" sz="1800" dirty="0"/>
              <a:t> y </a:t>
            </a:r>
            <a:r>
              <a:rPr lang="es-ES_tradnl" altLang="es-ES" sz="1800" dirty="0" err="1"/>
              <a:t>Andi</a:t>
            </a:r>
            <a:r>
              <a:rPr lang="es-ES_tradnl" altLang="es-ES" sz="1800" dirty="0"/>
              <a:t> </a:t>
            </a:r>
            <a:r>
              <a:rPr lang="es-ES_tradnl" altLang="es-ES" sz="1800" dirty="0" err="1"/>
              <a:t>Gutmans</a:t>
            </a:r>
            <a:endParaRPr lang="es-ES_tradnl" altLang="es-ES" sz="1800" dirty="0"/>
          </a:p>
          <a:p>
            <a:pPr lvl="1">
              <a:lnSpc>
                <a:spcPct val="80000"/>
              </a:lnSpc>
            </a:pPr>
            <a:r>
              <a:rPr lang="es-ES_tradnl" altLang="es-ES" sz="2000" dirty="0"/>
              <a:t>Renombrado a </a:t>
            </a:r>
            <a:r>
              <a:rPr lang="es-ES_tradnl" altLang="es-ES" sz="2000" dirty="0">
                <a:solidFill>
                  <a:srgbClr val="002060"/>
                </a:solidFill>
              </a:rPr>
              <a:t>PHP: </a:t>
            </a:r>
            <a:r>
              <a:rPr lang="es-ES_tradnl" altLang="es-ES" sz="2000" dirty="0" err="1">
                <a:solidFill>
                  <a:srgbClr val="002060"/>
                </a:solidFill>
              </a:rPr>
              <a:t>Hypertext</a:t>
            </a:r>
            <a:r>
              <a:rPr lang="es-ES_tradnl" altLang="es-ES" sz="2000" dirty="0">
                <a:solidFill>
                  <a:srgbClr val="002060"/>
                </a:solidFill>
              </a:rPr>
              <a:t> </a:t>
            </a:r>
            <a:r>
              <a:rPr lang="es-ES_tradnl" altLang="es-ES" sz="2000" dirty="0" err="1">
                <a:solidFill>
                  <a:srgbClr val="002060"/>
                </a:solidFill>
              </a:rPr>
              <a:t>Preprocessor</a:t>
            </a:r>
            <a:endParaRPr lang="es-ES_tradnl" altLang="es-ES" sz="2000" dirty="0"/>
          </a:p>
          <a:p>
            <a:pPr lvl="1">
              <a:lnSpc>
                <a:spcPct val="80000"/>
              </a:lnSpc>
            </a:pPr>
            <a:r>
              <a:rPr lang="es-ES_tradnl" altLang="es-ES" sz="2000" dirty="0"/>
              <a:t>Nuevas características: Módulos, objetos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" sz="2000" dirty="0">
                <a:solidFill>
                  <a:srgbClr val="0033CC"/>
                </a:solidFill>
              </a:rPr>
              <a:t>2000</a:t>
            </a:r>
            <a:r>
              <a:rPr lang="es-ES_tradnl" altLang="es-ES" sz="2000" dirty="0"/>
              <a:t>: PHP 4.0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s-ES_tradnl" altLang="es-ES" sz="1800" dirty="0"/>
              <a:t>Nuevo motor llamado </a:t>
            </a:r>
            <a:r>
              <a:rPr lang="es-ES_tradnl" altLang="es-ES" sz="1800" dirty="0" err="1"/>
              <a:t>Zend</a:t>
            </a:r>
            <a:r>
              <a:rPr lang="es-ES_tradnl" altLang="es-ES" sz="1800" dirty="0"/>
              <a:t>, soporte a nuevos servidores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altLang="es-ES" sz="2000" dirty="0">
                <a:solidFill>
                  <a:srgbClr val="0066FF"/>
                </a:solidFill>
              </a:rPr>
              <a:t>2004</a:t>
            </a:r>
            <a:r>
              <a:rPr lang="en-GB" altLang="es-ES" sz="2000" dirty="0"/>
              <a:t>: PHP 5.0 </a:t>
            </a:r>
          </a:p>
          <a:p>
            <a:pPr lvl="1">
              <a:lnSpc>
                <a:spcPct val="80000"/>
              </a:lnSpc>
            </a:pPr>
            <a:r>
              <a:rPr lang="en-GB" altLang="es-ES" sz="1800" dirty="0" err="1"/>
              <a:t>Zend</a:t>
            </a:r>
            <a:r>
              <a:rPr lang="en-GB" altLang="es-ES" sz="1800" dirty="0"/>
              <a:t> Engine 2.0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altLang="es-ES" sz="2000" dirty="0" err="1"/>
              <a:t>Mejor</a:t>
            </a:r>
            <a:r>
              <a:rPr lang="en-GB" altLang="es-ES" sz="2000" dirty="0"/>
              <a:t> </a:t>
            </a:r>
            <a:r>
              <a:rPr lang="en-GB" altLang="es-ES" sz="2000" dirty="0" err="1"/>
              <a:t>soporte</a:t>
            </a:r>
            <a:r>
              <a:rPr lang="en-GB" altLang="es-ES" sz="2000" dirty="0"/>
              <a:t> </a:t>
            </a:r>
            <a:r>
              <a:rPr lang="en-GB" altLang="es-ES" sz="2000" dirty="0" err="1"/>
              <a:t>para</a:t>
            </a:r>
            <a:r>
              <a:rPr lang="en-GB" altLang="es-ES" sz="2000" dirty="0"/>
              <a:t> POO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altLang="es-ES" sz="2000" dirty="0" err="1"/>
              <a:t>Integración</a:t>
            </a:r>
            <a:r>
              <a:rPr lang="en-GB" altLang="es-ES" sz="2000" dirty="0"/>
              <a:t> con </a:t>
            </a:r>
            <a:r>
              <a:rPr lang="en-GB" altLang="es-ES" sz="2000" dirty="0" err="1"/>
              <a:t>modelos</a:t>
            </a:r>
            <a:r>
              <a:rPr lang="en-GB" altLang="es-ES" sz="2000" dirty="0"/>
              <a:t> OO </a:t>
            </a:r>
            <a:r>
              <a:rPr lang="en-GB" altLang="es-ES" sz="2000" dirty="0" err="1"/>
              <a:t>externos</a:t>
            </a:r>
            <a:r>
              <a:rPr lang="en-GB" altLang="es-ES" sz="2000" dirty="0"/>
              <a:t> (COM, Java)</a:t>
            </a:r>
          </a:p>
          <a:p>
            <a:pPr lvl="1">
              <a:lnSpc>
                <a:spcPct val="80000"/>
              </a:lnSpc>
            </a:pPr>
            <a:r>
              <a:rPr lang="en-GB" altLang="es-ES" sz="2000" dirty="0" err="1"/>
              <a:t>Gestión</a:t>
            </a:r>
            <a:r>
              <a:rPr lang="en-GB" altLang="es-ES" sz="2000" dirty="0"/>
              <a:t> de </a:t>
            </a:r>
            <a:r>
              <a:rPr lang="en-GB" altLang="es-ES" sz="2000" dirty="0" err="1"/>
              <a:t>excepciones</a:t>
            </a:r>
            <a:endParaRPr lang="en-GB" altLang="es-ES" sz="2000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GB" altLang="es-ES" sz="2000" dirty="0"/>
              <a:t>Se </a:t>
            </a:r>
            <a:r>
              <a:rPr lang="en-GB" altLang="es-ES" sz="2000" dirty="0" err="1"/>
              <a:t>inicia</a:t>
            </a:r>
            <a:r>
              <a:rPr lang="en-GB" altLang="es-ES" sz="2000" dirty="0"/>
              <a:t> PHP 6 </a:t>
            </a:r>
            <a:r>
              <a:rPr lang="en-GB" altLang="es-ES" sz="2000" dirty="0" err="1"/>
              <a:t>pero</a:t>
            </a:r>
            <a:r>
              <a:rPr lang="en-GB" altLang="es-ES" sz="2000" dirty="0"/>
              <a:t> se </a:t>
            </a:r>
            <a:r>
              <a:rPr lang="en-GB" altLang="es-ES" sz="2000" dirty="0" err="1"/>
              <a:t>mantiene</a:t>
            </a:r>
            <a:r>
              <a:rPr lang="en-GB" altLang="es-ES" sz="2000" dirty="0"/>
              <a:t> en PHP 5.4 (2012)</a:t>
            </a:r>
          </a:p>
          <a:p>
            <a:pPr>
              <a:lnSpc>
                <a:spcPct val="80000"/>
              </a:lnSpc>
            </a:pPr>
            <a:r>
              <a:rPr lang="en-GB" altLang="es-ES" sz="2200" dirty="0">
                <a:solidFill>
                  <a:srgbClr val="0070C0"/>
                </a:solidFill>
              </a:rPr>
              <a:t>2013</a:t>
            </a:r>
            <a:r>
              <a:rPr lang="en-GB" altLang="es-ES" sz="2200" dirty="0"/>
              <a:t>: PHP 5.5, </a:t>
            </a:r>
            <a:r>
              <a:rPr lang="en-GB" altLang="es-ES" sz="2200" dirty="0" err="1"/>
              <a:t>HipHop</a:t>
            </a:r>
            <a:r>
              <a:rPr lang="en-GB" altLang="es-ES" sz="2200" dirty="0"/>
              <a:t> Virtual Machine (</a:t>
            </a:r>
            <a:r>
              <a:rPr lang="en-GB" altLang="es-ES" sz="2200" dirty="0" err="1"/>
              <a:t>facebook</a:t>
            </a:r>
            <a:r>
              <a:rPr lang="en-GB" altLang="es-ES" sz="2200" dirty="0"/>
              <a:t>)</a:t>
            </a:r>
          </a:p>
          <a:p>
            <a:pPr>
              <a:lnSpc>
                <a:spcPct val="80000"/>
              </a:lnSpc>
            </a:pPr>
            <a:r>
              <a:rPr lang="en-GB" altLang="es-ES" sz="2200" dirty="0">
                <a:solidFill>
                  <a:srgbClr val="0070C0"/>
                </a:solidFill>
              </a:rPr>
              <a:t>2014</a:t>
            </a:r>
            <a:r>
              <a:rPr lang="en-GB" altLang="es-ES" sz="2200" dirty="0"/>
              <a:t>: PHP 5.6 ≈ 6</a:t>
            </a:r>
          </a:p>
          <a:p>
            <a:pPr>
              <a:lnSpc>
                <a:spcPct val="80000"/>
              </a:lnSpc>
            </a:pPr>
            <a:r>
              <a:rPr lang="en-GB" altLang="es-ES" sz="2200" dirty="0">
                <a:solidFill>
                  <a:srgbClr val="0070C0"/>
                </a:solidFill>
              </a:rPr>
              <a:t>2015</a:t>
            </a:r>
            <a:r>
              <a:rPr lang="en-GB" altLang="es-ES" sz="2200" dirty="0"/>
              <a:t>: PHP 7</a:t>
            </a:r>
          </a:p>
          <a:p>
            <a:pPr>
              <a:lnSpc>
                <a:spcPct val="80000"/>
              </a:lnSpc>
            </a:pPr>
            <a:endParaRPr lang="en-GB" altLang="es-ES" sz="2200" dirty="0"/>
          </a:p>
          <a:p>
            <a:pPr>
              <a:lnSpc>
                <a:spcPct val="80000"/>
              </a:lnSpc>
            </a:pPr>
            <a:endParaRPr lang="en-GB" altLang="es-ES" sz="2200" dirty="0"/>
          </a:p>
          <a:p>
            <a:pPr>
              <a:lnSpc>
                <a:spcPct val="80000"/>
              </a:lnSpc>
            </a:pPr>
            <a:endParaRPr lang="en-GB" altLang="es-ES" sz="2200" dirty="0"/>
          </a:p>
          <a:p>
            <a:pPr marL="457200" lvl="1" indent="0">
              <a:lnSpc>
                <a:spcPct val="80000"/>
              </a:lnSpc>
              <a:buNone/>
            </a:pPr>
            <a:endParaRPr lang="en-GB" altLang="es-ES" sz="1800" dirty="0"/>
          </a:p>
        </p:txBody>
      </p:sp>
      <p:pic>
        <p:nvPicPr>
          <p:cNvPr id="4" name="3 Marcador de contenido" descr="r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61107" y="2636912"/>
            <a:ext cx="1693947" cy="23925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4 CuadroTexto"/>
          <p:cNvSpPr txBox="1"/>
          <p:nvPr/>
        </p:nvSpPr>
        <p:spPr>
          <a:xfrm>
            <a:off x="7236296" y="5157192"/>
            <a:ext cx="1318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1400" dirty="0" err="1"/>
              <a:t>Rasmus</a:t>
            </a:r>
            <a:r>
              <a:rPr lang="es-ES_tradnl" sz="1400" dirty="0"/>
              <a:t> </a:t>
            </a:r>
            <a:r>
              <a:rPr lang="es-ES_tradnl" sz="1400" dirty="0" err="1"/>
              <a:t>Lerdorf</a:t>
            </a:r>
            <a:endParaRPr lang="es-ES_tradnl" sz="1400" dirty="0"/>
          </a:p>
          <a:p>
            <a:pPr algn="ctr"/>
            <a:r>
              <a:rPr lang="es-ES_tradnl" sz="1400" dirty="0"/>
              <a:t>Creador PHP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5847099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</a:t>
            </a:r>
            <a:r>
              <a:rPr lang="en-US" dirty="0" err="1"/>
              <a:t>asociativos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2"/>
          </a:xfrm>
        </p:spPr>
        <p:txBody>
          <a:bodyPr/>
          <a:lstStyle/>
          <a:p>
            <a:r>
              <a:rPr lang="en-US" dirty="0"/>
              <a:t>Clave = String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971600" y="2636912"/>
            <a:ext cx="6136616" cy="20313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000000"/>
                </a:solidFill>
                <a:latin typeface="Consolas"/>
              </a:rPr>
              <a:t>$nota    = </a:t>
            </a:r>
            <a:r>
              <a:rPr lang="es-ES" b="1" dirty="0" err="1">
                <a:solidFill>
                  <a:srgbClr val="7F0055"/>
                </a:solidFill>
                <a:latin typeface="Consolas"/>
              </a:rPr>
              <a:t>array</a:t>
            </a:r>
            <a:r>
              <a:rPr lang="es-ES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s-ES" b="1" dirty="0">
                <a:solidFill>
                  <a:srgbClr val="0000C0"/>
                </a:solidFill>
                <a:latin typeface="Consolas"/>
              </a:rPr>
              <a:t>"juan" </a:t>
            </a:r>
            <a:r>
              <a:rPr lang="es-ES" b="1" dirty="0">
                <a:solidFill>
                  <a:srgbClr val="000000"/>
                </a:solidFill>
                <a:latin typeface="Consolas"/>
              </a:rPr>
              <a:t>=&gt; 5.5, </a:t>
            </a:r>
            <a:r>
              <a:rPr lang="es-ES" b="1" dirty="0">
                <a:solidFill>
                  <a:srgbClr val="0000C0"/>
                </a:solidFill>
                <a:latin typeface="Consolas"/>
              </a:rPr>
              <a:t>"</a:t>
            </a:r>
            <a:r>
              <a:rPr lang="es-ES" b="1" dirty="0" err="1">
                <a:solidFill>
                  <a:srgbClr val="0000C0"/>
                </a:solidFill>
                <a:latin typeface="Consolas"/>
              </a:rPr>
              <a:t>luis</a:t>
            </a:r>
            <a:r>
              <a:rPr lang="es-ES" b="1" dirty="0">
                <a:solidFill>
                  <a:srgbClr val="0000C0"/>
                </a:solidFill>
                <a:latin typeface="Consolas"/>
              </a:rPr>
              <a:t>" </a:t>
            </a:r>
            <a:r>
              <a:rPr lang="es-ES" b="1" dirty="0">
                <a:solidFill>
                  <a:srgbClr val="000000"/>
                </a:solidFill>
                <a:latin typeface="Consolas"/>
              </a:rPr>
              <a:t>=&gt; 8.5);</a:t>
            </a:r>
          </a:p>
          <a:p>
            <a:endParaRPr lang="en-US" dirty="0">
              <a:latin typeface="Consolas"/>
            </a:endParaRP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print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($nota[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'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luis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'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]);   </a:t>
            </a:r>
            <a:r>
              <a:rPr lang="en-US" b="1" dirty="0">
                <a:solidFill>
                  <a:srgbClr val="557F5F"/>
                </a:solidFill>
                <a:latin typeface="Consolas"/>
              </a:rPr>
              <a:t>// 8.5</a:t>
            </a:r>
          </a:p>
          <a:p>
            <a:endParaRPr lang="en-US" dirty="0">
              <a:latin typeface="Consolas"/>
            </a:endParaRPr>
          </a:p>
          <a:p>
            <a:r>
              <a:rPr lang="pt-BR" b="1" dirty="0" err="1">
                <a:solidFill>
                  <a:srgbClr val="7F0055"/>
                </a:solidFill>
                <a:latin typeface="Consolas"/>
              </a:rPr>
              <a:t>foreach</a:t>
            </a:r>
            <a:r>
              <a:rPr lang="pt-BR" b="1" dirty="0">
                <a:solidFill>
                  <a:srgbClr val="000000"/>
                </a:solidFill>
                <a:latin typeface="Consolas"/>
              </a:rPr>
              <a:t>($nota </a:t>
            </a:r>
            <a:r>
              <a:rPr lang="pt-BR" b="1" dirty="0">
                <a:solidFill>
                  <a:srgbClr val="7F0055"/>
                </a:solidFill>
                <a:latin typeface="Consolas"/>
              </a:rPr>
              <a:t>as </a:t>
            </a:r>
            <a:r>
              <a:rPr lang="pt-BR" b="1" dirty="0">
                <a:solidFill>
                  <a:srgbClr val="000000"/>
                </a:solidFill>
                <a:latin typeface="Consolas"/>
              </a:rPr>
              <a:t>$p =&gt; $n) {</a:t>
            </a:r>
          </a:p>
          <a:p>
            <a:r>
              <a:rPr lang="es-ES" b="1" dirty="0">
                <a:solidFill>
                  <a:srgbClr val="7F0055"/>
                </a:solidFill>
                <a:latin typeface="Consolas"/>
              </a:rPr>
              <a:t>  echo </a:t>
            </a:r>
            <a:r>
              <a:rPr lang="es-ES" b="1" dirty="0">
                <a:solidFill>
                  <a:srgbClr val="0000C0"/>
                </a:solidFill>
                <a:latin typeface="Consolas"/>
              </a:rPr>
              <a:t>"</a:t>
            </a:r>
            <a:r>
              <a:rPr lang="es-ES" b="1" dirty="0">
                <a:solidFill>
                  <a:srgbClr val="000000"/>
                </a:solidFill>
                <a:latin typeface="Consolas"/>
              </a:rPr>
              <a:t>$p</a:t>
            </a:r>
            <a:r>
              <a:rPr lang="es-ES" b="1" dirty="0">
                <a:solidFill>
                  <a:srgbClr val="0000C0"/>
                </a:solidFill>
                <a:latin typeface="Consolas"/>
              </a:rPr>
              <a:t> tiene un </a:t>
            </a:r>
            <a:r>
              <a:rPr lang="es-ES" b="1" dirty="0">
                <a:solidFill>
                  <a:srgbClr val="000000"/>
                </a:solidFill>
                <a:latin typeface="Consolas"/>
              </a:rPr>
              <a:t>$n</a:t>
            </a:r>
            <a:r>
              <a:rPr lang="es-ES" b="1" dirty="0">
                <a:solidFill>
                  <a:srgbClr val="0000C0"/>
                </a:solidFill>
                <a:latin typeface="Consolas"/>
              </a:rPr>
              <a:t>"</a:t>
            </a:r>
            <a:r>
              <a:rPr lang="es-E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230260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96752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Internamente</a:t>
            </a:r>
            <a:r>
              <a:rPr lang="en-US" dirty="0"/>
              <a:t> son </a:t>
            </a:r>
            <a:r>
              <a:rPr lang="en-US" dirty="0" err="1"/>
              <a:t>todo</a:t>
            </a:r>
            <a:r>
              <a:rPr lang="en-US" dirty="0"/>
              <a:t> arrays </a:t>
            </a:r>
            <a:r>
              <a:rPr lang="en-US" dirty="0" err="1"/>
              <a:t>asociativos</a:t>
            </a:r>
            <a:endParaRPr lang="en-US" dirty="0"/>
          </a:p>
          <a:p>
            <a:pPr lvl="1"/>
            <a:r>
              <a:rPr lang="en-US" dirty="0"/>
              <a:t>Las claves 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enteros</a:t>
            </a:r>
            <a:r>
              <a:rPr lang="en-US" dirty="0"/>
              <a:t> o strings</a:t>
            </a:r>
          </a:p>
          <a:p>
            <a:r>
              <a:rPr lang="en-US" dirty="0"/>
              <a:t>Los </a:t>
            </a:r>
            <a:r>
              <a:rPr lang="en-US" dirty="0" err="1"/>
              <a:t>valores</a:t>
            </a:r>
            <a:r>
              <a:rPr lang="en-US" dirty="0"/>
              <a:t> 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de </a:t>
            </a:r>
            <a:r>
              <a:rPr lang="en-US" dirty="0" err="1"/>
              <a:t>cualquier</a:t>
            </a:r>
            <a:r>
              <a:rPr lang="en-US" dirty="0"/>
              <a:t> </a:t>
            </a:r>
            <a:r>
              <a:rPr lang="en-US" dirty="0" err="1"/>
              <a:t>tipo</a:t>
            </a:r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755576" y="3438677"/>
            <a:ext cx="4996881" cy="14773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cosas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array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"pepe"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, 2,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array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(2,3));</a:t>
            </a:r>
          </a:p>
          <a:p>
            <a:endParaRPr lang="en-US" dirty="0">
              <a:latin typeface="Consolas"/>
            </a:endParaRPr>
          </a:p>
          <a:p>
            <a:r>
              <a:rPr lang="en-US" b="1" dirty="0" err="1">
                <a:solidFill>
                  <a:srgbClr val="7F0055"/>
                </a:solidFill>
                <a:latin typeface="Consolas"/>
              </a:rPr>
              <a:t>foreach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($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cosas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as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$c)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var_dump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($c);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747467" y="4725144"/>
            <a:ext cx="5503430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 err="1">
                <a:latin typeface="Consolas" panose="020B0609020204030204" pitchFamily="49" charset="0"/>
                <a:cs typeface="Consolas" panose="020B0609020204030204" pitchFamily="49" charset="0"/>
              </a:rPr>
              <a:t>array</a:t>
            </a:r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(3) { [0] =&gt; </a:t>
            </a:r>
            <a:r>
              <a:rPr lang="es-ES" dirty="0" err="1"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(4) "pepe" </a:t>
            </a:r>
          </a:p>
          <a:p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           [1] =&gt; </a:t>
            </a:r>
            <a:r>
              <a:rPr lang="es-E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(2) </a:t>
            </a:r>
          </a:p>
          <a:p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           [2] =&gt; </a:t>
            </a:r>
            <a:r>
              <a:rPr lang="es-ES" dirty="0" err="1">
                <a:latin typeface="Consolas" panose="020B0609020204030204" pitchFamily="49" charset="0"/>
                <a:cs typeface="Consolas" panose="020B0609020204030204" pitchFamily="49" charset="0"/>
              </a:rPr>
              <a:t>array</a:t>
            </a:r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(2) { [0]=&gt; </a:t>
            </a:r>
            <a:r>
              <a:rPr lang="es-E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(2) </a:t>
            </a:r>
          </a:p>
          <a:p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[1]=&gt; </a:t>
            </a:r>
            <a:r>
              <a:rPr lang="es-E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(3) </a:t>
            </a:r>
          </a:p>
          <a:p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} </a:t>
            </a:r>
          </a:p>
          <a:p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         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1561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</a:t>
            </a:r>
            <a:r>
              <a:rPr lang="en-US" dirty="0" err="1"/>
              <a:t>multidimensionales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92696"/>
          </a:xfrm>
        </p:spPr>
        <p:txBody>
          <a:bodyPr/>
          <a:lstStyle/>
          <a:p>
            <a:r>
              <a:rPr lang="en-US" dirty="0"/>
              <a:t>Arrays </a:t>
            </a:r>
            <a:r>
              <a:rPr lang="en-US" dirty="0" err="1"/>
              <a:t>cuyos</a:t>
            </a:r>
            <a:r>
              <a:rPr lang="en-US" dirty="0"/>
              <a:t> </a:t>
            </a:r>
            <a:r>
              <a:rPr lang="en-US" dirty="0" err="1"/>
              <a:t>valores</a:t>
            </a:r>
            <a:r>
              <a:rPr lang="en-US" dirty="0"/>
              <a:t> son arrays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611560" y="2636912"/>
            <a:ext cx="5376793" cy="31393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matriz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array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array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(4,5),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      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array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(8,2),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      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array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(3,6));</a:t>
            </a:r>
          </a:p>
          <a:p>
            <a:endParaRPr lang="en-US" dirty="0">
              <a:latin typeface="Consolas"/>
            </a:endParaRP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for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($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= 0; $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&lt; count($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matriz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); $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fila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matriz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[$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]; 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for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($j = 0; $j &lt; count($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fila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); $j++) {</a:t>
            </a:r>
          </a:p>
          <a:p>
            <a:r>
              <a:rPr lang="pl-PL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pl-PL" b="1" dirty="0">
                <a:solidFill>
                  <a:srgbClr val="7F0055"/>
                </a:solidFill>
                <a:latin typeface="Consolas"/>
              </a:rPr>
              <a:t>echo </a:t>
            </a:r>
            <a:r>
              <a:rPr lang="pl-PL" b="1" dirty="0">
                <a:solidFill>
                  <a:srgbClr val="0000C0"/>
                </a:solidFill>
                <a:latin typeface="Consolas"/>
              </a:rPr>
              <a:t>"(</a:t>
            </a:r>
            <a:r>
              <a:rPr lang="pl-PL" b="1" dirty="0">
                <a:solidFill>
                  <a:srgbClr val="000000"/>
                </a:solidFill>
                <a:latin typeface="Consolas"/>
              </a:rPr>
              <a:t>$i</a:t>
            </a:r>
            <a:r>
              <a:rPr lang="pl-PL" b="1" dirty="0">
                <a:solidFill>
                  <a:srgbClr val="0000C0"/>
                </a:solidFill>
                <a:latin typeface="Consolas"/>
              </a:rPr>
              <a:t>,</a:t>
            </a:r>
            <a:r>
              <a:rPr lang="pl-PL" b="1" dirty="0">
                <a:solidFill>
                  <a:srgbClr val="000000"/>
                </a:solidFill>
                <a:latin typeface="Consolas"/>
              </a:rPr>
              <a:t>$j</a:t>
            </a:r>
            <a:r>
              <a:rPr lang="pl-PL" b="1" dirty="0">
                <a:solidFill>
                  <a:srgbClr val="0000C0"/>
                </a:solidFill>
                <a:latin typeface="Consolas"/>
              </a:rPr>
              <a:t>)</a:t>
            </a:r>
            <a:r>
              <a:rPr lang="es-ES" b="1" dirty="0">
                <a:solidFill>
                  <a:srgbClr val="0000C0"/>
                </a:solidFill>
                <a:latin typeface="Consolas"/>
              </a:rPr>
              <a:t>=</a:t>
            </a:r>
            <a:r>
              <a:rPr lang="pl-PL" b="1" dirty="0">
                <a:solidFill>
                  <a:srgbClr val="000000"/>
                </a:solidFill>
                <a:latin typeface="Consolas"/>
              </a:rPr>
              <a:t>$fila[$j]</a:t>
            </a:r>
            <a:r>
              <a:rPr lang="pl-PL" b="1" dirty="0">
                <a:solidFill>
                  <a:srgbClr val="0000C0"/>
                </a:solidFill>
                <a:latin typeface="Consolas"/>
              </a:rPr>
              <a:t> "</a:t>
            </a:r>
            <a:r>
              <a:rPr lang="pl-PL" b="1" dirty="0">
                <a:solidFill>
                  <a:srgbClr val="000000"/>
                </a:solidFill>
                <a:latin typeface="Consolas"/>
              </a:rPr>
              <a:t>; 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}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echo 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"\n"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228184" y="4823048"/>
            <a:ext cx="2210862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(0,0)=4 (0,1)=5 </a:t>
            </a:r>
            <a:b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(1,0)=8 (1,1)=2 </a:t>
            </a:r>
            <a:b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(2,0)=3 (2,1)=6 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9208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Recursos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/>
          <a:lstStyle/>
          <a:p>
            <a:r>
              <a:rPr lang="es-ES_tradnl" altLang="es-ES" sz="2800" dirty="0"/>
              <a:t>El tipo de datos </a:t>
            </a:r>
            <a:r>
              <a:rPr lang="es-ES_tradnl" altLang="es-ES" sz="2800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Resource</a:t>
            </a:r>
            <a:r>
              <a:rPr lang="es-ES_tradnl" altLang="es-ES" sz="2800" dirty="0"/>
              <a:t> referencia un recurso externo</a:t>
            </a:r>
          </a:p>
          <a:p>
            <a:r>
              <a:rPr lang="es-ES_tradnl" altLang="es-ES" sz="2800" dirty="0"/>
              <a:t>Cuando no hay más referencias a un recurso se libera automáticamente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619672" y="3356992"/>
            <a:ext cx="3603872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function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search()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$res =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database_connect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database_query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($res);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160483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Sistema</a:t>
            </a:r>
            <a:r>
              <a:rPr lang="en-US" dirty="0"/>
              <a:t> de </a:t>
            </a:r>
            <a:r>
              <a:rPr lang="en-US" dirty="0" err="1"/>
              <a:t>tipos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7859216" cy="3268960"/>
          </a:xfrm>
        </p:spPr>
        <p:txBody>
          <a:bodyPr>
            <a:noAutofit/>
          </a:bodyPr>
          <a:lstStyle/>
          <a:p>
            <a:r>
              <a:rPr lang="es-ES_tradnl" altLang="es-ES" sz="2800" dirty="0"/>
              <a:t>Sistema de tipos dinámico</a:t>
            </a:r>
          </a:p>
          <a:p>
            <a:r>
              <a:rPr lang="es-ES_tradnl" altLang="es-ES" sz="2800" dirty="0"/>
              <a:t>Modificación de tipo al vuelo</a:t>
            </a:r>
          </a:p>
          <a:p>
            <a:pPr lvl="1"/>
            <a:endParaRPr lang="es-ES" sz="1800" dirty="0">
              <a:solidFill>
                <a:srgbClr val="557F5F"/>
              </a:solidFill>
              <a:latin typeface="Consolas"/>
            </a:endParaRPr>
          </a:p>
          <a:p>
            <a:pPr marL="0" lvl="1">
              <a:lnSpc>
                <a:spcPct val="90000"/>
              </a:lnSpc>
            </a:pPr>
            <a:endParaRPr lang="es-ES_tradnl" altLang="es-ES" dirty="0"/>
          </a:p>
          <a:p>
            <a:pPr marL="0" lvl="1">
              <a:lnSpc>
                <a:spcPct val="90000"/>
              </a:lnSpc>
            </a:pPr>
            <a:r>
              <a:rPr lang="es-ES_tradnl" altLang="es-ES" dirty="0"/>
              <a:t>Existe ahormado al estilo C.</a:t>
            </a:r>
          </a:p>
          <a:p>
            <a:pPr marL="0" lvl="1">
              <a:lnSpc>
                <a:spcPct val="90000"/>
              </a:lnSpc>
            </a:pPr>
            <a:endParaRPr lang="es-ES_tradnl" altLang="es-ES" dirty="0"/>
          </a:p>
          <a:p>
            <a:endParaRPr lang="es-ES_tradnl" altLang="es-ES" sz="2800" dirty="0"/>
          </a:p>
          <a:p>
            <a:r>
              <a:rPr lang="es-ES_tradnl" altLang="es-ES" sz="2800" dirty="0"/>
              <a:t>Algunas funciones útiles:</a:t>
            </a:r>
          </a:p>
          <a:p>
            <a:pPr lvl="1">
              <a:lnSpc>
                <a:spcPct val="80000"/>
              </a:lnSpc>
            </a:pPr>
            <a:r>
              <a:rPr lang="es-ES_tradnl" altLang="es-ES" sz="2400" dirty="0" err="1">
                <a:solidFill>
                  <a:srgbClr val="0066FF"/>
                </a:solidFill>
              </a:rPr>
              <a:t>var_dump</a:t>
            </a:r>
            <a:r>
              <a:rPr lang="es-ES_tradnl" altLang="es-ES" sz="2400" dirty="0">
                <a:solidFill>
                  <a:srgbClr val="0033CC"/>
                </a:solidFill>
              </a:rPr>
              <a:t> : </a:t>
            </a:r>
            <a:r>
              <a:rPr lang="es-ES_tradnl" altLang="es-ES" sz="2400" dirty="0"/>
              <a:t>Tipo y valor de una expresión</a:t>
            </a:r>
            <a:endParaRPr lang="es-ES_tradnl" altLang="es-ES" sz="2400" dirty="0">
              <a:solidFill>
                <a:srgbClr val="0033CC"/>
              </a:solidFill>
            </a:endParaRPr>
          </a:p>
          <a:p>
            <a:pPr lvl="1">
              <a:lnSpc>
                <a:spcPct val="80000"/>
              </a:lnSpc>
            </a:pPr>
            <a:r>
              <a:rPr lang="es-ES_tradnl" altLang="es-ES" sz="2400" dirty="0" err="1">
                <a:solidFill>
                  <a:srgbClr val="0066FF"/>
                </a:solidFill>
              </a:rPr>
              <a:t>gettype</a:t>
            </a:r>
            <a:r>
              <a:rPr lang="es-ES_tradnl" altLang="es-ES" sz="2400" dirty="0">
                <a:solidFill>
                  <a:srgbClr val="0033CC"/>
                </a:solidFill>
              </a:rPr>
              <a:t>: </a:t>
            </a:r>
            <a:r>
              <a:rPr lang="es-ES_tradnl" altLang="es-ES" sz="2400" dirty="0"/>
              <a:t>Obtener representación </a:t>
            </a:r>
            <a:r>
              <a:rPr lang="es-ES_tradnl" altLang="es-ES" sz="2400" i="1" dirty="0"/>
              <a:t>legible</a:t>
            </a:r>
            <a:r>
              <a:rPr lang="es-ES_tradnl" altLang="es-ES" sz="2400" dirty="0"/>
              <a:t> del tipo</a:t>
            </a:r>
            <a:endParaRPr lang="es-ES_tradnl" altLang="es-ES" sz="2400" dirty="0">
              <a:solidFill>
                <a:srgbClr val="0033CC"/>
              </a:solidFill>
            </a:endParaRPr>
          </a:p>
          <a:p>
            <a:pPr lvl="1">
              <a:lnSpc>
                <a:spcPct val="80000"/>
              </a:lnSpc>
            </a:pPr>
            <a:r>
              <a:rPr lang="es-ES_tradnl" altLang="es-ES" sz="2400" dirty="0" err="1">
                <a:solidFill>
                  <a:srgbClr val="0066FF"/>
                </a:solidFill>
              </a:rPr>
              <a:t>is_</a:t>
            </a:r>
            <a:r>
              <a:rPr lang="es-ES_tradnl" altLang="es-ES" sz="2400" dirty="0" err="1">
                <a:solidFill>
                  <a:schemeClr val="accent6">
                    <a:lumMod val="75000"/>
                  </a:schemeClr>
                </a:solidFill>
              </a:rPr>
              <a:t>tipo</a:t>
            </a:r>
            <a:r>
              <a:rPr lang="es-ES_tradnl" altLang="es-ES" sz="2400" dirty="0"/>
              <a:t>: Comprobar tipo: (</a:t>
            </a:r>
            <a:r>
              <a:rPr lang="es-ES_tradnl" altLang="es-ES" sz="2400" dirty="0" err="1">
                <a:solidFill>
                  <a:srgbClr val="0033CC"/>
                </a:solidFill>
              </a:rPr>
              <a:t>is_int</a:t>
            </a:r>
            <a:r>
              <a:rPr lang="es-ES_tradnl" altLang="es-ES" sz="2400" dirty="0"/>
              <a:t>, </a:t>
            </a:r>
            <a:r>
              <a:rPr lang="es-ES_tradnl" altLang="es-ES" sz="2400" dirty="0" err="1">
                <a:solidFill>
                  <a:srgbClr val="0033CC"/>
                </a:solidFill>
              </a:rPr>
              <a:t>is_string</a:t>
            </a:r>
            <a:r>
              <a:rPr lang="es-ES_tradnl" altLang="es-ES" sz="2400" dirty="0"/>
              <a:t>, etc.)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408109" y="4010009"/>
            <a:ext cx="4743606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>
                <a:solidFill>
                  <a:srgbClr val="000000"/>
                </a:solidFill>
                <a:latin typeface="Consolas"/>
              </a:rPr>
              <a:t>$n = 10;            </a:t>
            </a:r>
            <a:r>
              <a:rPr lang="pt-BR" dirty="0">
                <a:solidFill>
                  <a:srgbClr val="557F5F"/>
                </a:solidFill>
                <a:latin typeface="Consolas"/>
              </a:rPr>
              <a:t>// $n es </a:t>
            </a:r>
            <a:r>
              <a:rPr lang="pt-BR" dirty="0" err="1">
                <a:solidFill>
                  <a:srgbClr val="557F5F"/>
                </a:solidFill>
                <a:latin typeface="Consolas"/>
              </a:rPr>
              <a:t>integer</a:t>
            </a:r>
            <a:endParaRPr lang="pt-BR" dirty="0">
              <a:solidFill>
                <a:srgbClr val="557F5F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$b = (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 $n;  </a:t>
            </a:r>
            <a:r>
              <a:rPr lang="en-US" dirty="0">
                <a:solidFill>
                  <a:srgbClr val="557F5F"/>
                </a:solidFill>
                <a:latin typeface="Consolas"/>
              </a:rPr>
              <a:t>// $b </a:t>
            </a:r>
            <a:r>
              <a:rPr lang="en-US" dirty="0" err="1">
                <a:solidFill>
                  <a:srgbClr val="557F5F"/>
                </a:solidFill>
                <a:latin typeface="Consolas"/>
              </a:rPr>
              <a:t>es</a:t>
            </a:r>
            <a:r>
              <a:rPr lang="en-US" dirty="0">
                <a:solidFill>
                  <a:srgbClr val="557F5F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557F5F"/>
                </a:solidFill>
                <a:latin typeface="Consolas"/>
              </a:rPr>
              <a:t>boolean</a:t>
            </a:r>
            <a:endParaRPr lang="en-US" dirty="0">
              <a:solidFill>
                <a:srgbClr val="557F5F"/>
              </a:solidFill>
              <a:latin typeface="Consola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408109" y="2654402"/>
            <a:ext cx="4870244" cy="7017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s-ES" dirty="0">
                <a:solidFill>
                  <a:srgbClr val="000000"/>
                </a:solidFill>
                <a:latin typeface="Consolas"/>
              </a:rPr>
              <a:t>$edad = 21;        </a:t>
            </a:r>
            <a:r>
              <a:rPr lang="es-ES" dirty="0">
                <a:solidFill>
                  <a:srgbClr val="557F5F"/>
                </a:solidFill>
                <a:latin typeface="Consolas"/>
              </a:rPr>
              <a:t>// $edad es entera</a:t>
            </a:r>
          </a:p>
          <a:p>
            <a:pPr>
              <a:spcBef>
                <a:spcPct val="20000"/>
              </a:spcBef>
            </a:pPr>
            <a:r>
              <a:rPr lang="es-ES" dirty="0">
                <a:solidFill>
                  <a:srgbClr val="000000"/>
                </a:solidFill>
                <a:latin typeface="Consolas"/>
              </a:rPr>
              <a:t>$edad = </a:t>
            </a:r>
            <a:r>
              <a:rPr lang="es-ES" dirty="0">
                <a:solidFill>
                  <a:srgbClr val="0000C0"/>
                </a:solidFill>
                <a:latin typeface="Consolas"/>
              </a:rPr>
              <a:t>"Joven"</a:t>
            </a:r>
            <a:r>
              <a:rPr lang="es-ES" dirty="0">
                <a:solidFill>
                  <a:srgbClr val="000000"/>
                </a:solidFill>
                <a:latin typeface="Consolas"/>
              </a:rPr>
              <a:t>;   </a:t>
            </a:r>
            <a:r>
              <a:rPr lang="es-ES" dirty="0">
                <a:solidFill>
                  <a:srgbClr val="557F5F"/>
                </a:solidFill>
                <a:latin typeface="Consolas"/>
              </a:rPr>
              <a:t>// $edad es </a:t>
            </a:r>
            <a:r>
              <a:rPr lang="es-ES" dirty="0" err="1">
                <a:solidFill>
                  <a:srgbClr val="557F5F"/>
                </a:solidFill>
                <a:latin typeface="Consolas"/>
              </a:rPr>
              <a:t>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7198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s-ES" dirty="0"/>
              <a:t>Constantes globales</a:t>
            </a:r>
            <a:endParaRPr lang="es-ES" altLang="es-ES" dirty="0"/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12776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altLang="es-ES" sz="2800" dirty="0"/>
              <a:t>Se crean usando la función </a:t>
            </a:r>
            <a:r>
              <a:rPr lang="es-ES_tradnl" altLang="es-ES" sz="2800" dirty="0">
                <a:solidFill>
                  <a:srgbClr val="0033CC"/>
                </a:solidFill>
              </a:rPr>
              <a:t>define()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	</a:t>
            </a:r>
            <a:endParaRPr lang="es-ES_tradnl" altLang="es-ES" sz="2000" dirty="0"/>
          </a:p>
          <a:p>
            <a:pPr lvl="1"/>
            <a:r>
              <a:rPr lang="es-ES_tradnl" altLang="es-ES" sz="2400" dirty="0"/>
              <a:t>Su valor no puede alterarse ni pueden redefinirse</a:t>
            </a:r>
          </a:p>
          <a:p>
            <a:pPr lvl="1"/>
            <a:r>
              <a:rPr lang="es-ES_tradnl" altLang="es-ES" sz="2400" dirty="0"/>
              <a:t>Ámbito global</a:t>
            </a:r>
          </a:p>
          <a:p>
            <a:pPr lvl="1"/>
            <a:r>
              <a:rPr lang="es-ES_tradnl" altLang="es-ES" sz="2400" dirty="0"/>
              <a:t>Sólo existen constantes de los tipos escalares</a:t>
            </a:r>
          </a:p>
          <a:p>
            <a:pPr lvl="1"/>
            <a:endParaRPr lang="es-ES_tradnl" altLang="es-ES" sz="2400" dirty="0"/>
          </a:p>
          <a:p>
            <a:pPr lvl="1"/>
            <a:endParaRPr lang="es-ES_tradnl" altLang="es-ES" sz="2400" dirty="0"/>
          </a:p>
          <a:p>
            <a:pPr marL="0" indent="0">
              <a:buNone/>
            </a:pPr>
            <a:endParaRPr lang="es-ES_tradnl" altLang="es-ES" sz="2800" dirty="0"/>
          </a:p>
          <a:p>
            <a:pPr marL="0" indent="0">
              <a:buNone/>
            </a:pPr>
            <a:r>
              <a:rPr lang="es-ES_tradnl" altLang="es-ES" sz="2800" dirty="0"/>
              <a:t>Hay muchas constantes predefinidas</a:t>
            </a:r>
          </a:p>
          <a:p>
            <a:pPr marL="457200" lvl="1" indent="0">
              <a:buNone/>
            </a:pPr>
            <a:r>
              <a:rPr lang="es-ES_tradnl" altLang="es-ES" sz="2400" dirty="0"/>
              <a:t>Dependen de módulos disponibles</a:t>
            </a:r>
          </a:p>
          <a:p>
            <a:pPr lvl="1"/>
            <a:r>
              <a:rPr lang="es-ES_tradnl" altLang="es-ES" sz="2400" dirty="0"/>
              <a:t>Si se usa una constante no definida, se define sobre la marcha y su valor será un </a:t>
            </a:r>
            <a:r>
              <a:rPr lang="es-ES_tradnl" altLang="es-ES" sz="2400" dirty="0" err="1"/>
              <a:t>string</a:t>
            </a:r>
            <a:r>
              <a:rPr lang="es-ES_tradnl" altLang="es-ES" sz="2400" dirty="0"/>
              <a:t> con su nombre</a:t>
            </a:r>
            <a:endParaRPr lang="es-ES" altLang="es-ES" sz="2400" dirty="0"/>
          </a:p>
        </p:txBody>
      </p:sp>
      <p:sp>
        <p:nvSpPr>
          <p:cNvPr id="2" name="1 CuadroTexto"/>
          <p:cNvSpPr txBox="1"/>
          <p:nvPr/>
        </p:nvSpPr>
        <p:spPr>
          <a:xfrm>
            <a:off x="1259632" y="3536481"/>
            <a:ext cx="7656263" cy="7017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latin typeface="Consolas"/>
              </a:rPr>
              <a:t>define(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'ALTURA_MAXIMA'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,200);</a:t>
            </a:r>
          </a:p>
          <a:p>
            <a:pPr lvl="0">
              <a:spcBef>
                <a:spcPct val="20000"/>
              </a:spcBef>
            </a:pPr>
            <a:r>
              <a:rPr lang="es-ES" b="1" dirty="0">
                <a:solidFill>
                  <a:srgbClr val="7F0055"/>
                </a:solidFill>
                <a:latin typeface="Consolas"/>
              </a:rPr>
              <a:t>echo </a:t>
            </a:r>
            <a:r>
              <a:rPr lang="es-ES" b="1" dirty="0">
                <a:solidFill>
                  <a:srgbClr val="000000"/>
                </a:solidFill>
                <a:latin typeface="Consolas"/>
              </a:rPr>
              <a:t>ALTURA_MAXIMA;          </a:t>
            </a:r>
            <a:r>
              <a:rPr lang="es-ES" b="1" dirty="0">
                <a:solidFill>
                  <a:srgbClr val="557F5F"/>
                </a:solidFill>
                <a:latin typeface="Consolas"/>
              </a:rPr>
              <a:t>// se referencian sin comillas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7460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s-ES"/>
              <a:t>Operadores</a:t>
            </a:r>
            <a:endParaRPr lang="es-ES" altLang="es-ES"/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altLang="es-ES" sz="2800" dirty="0"/>
              <a:t>Aritméticos: </a:t>
            </a:r>
            <a:r>
              <a:rPr lang="es-ES_tradnl" altLang="es-ES" sz="2800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+, -, *, /, %</a:t>
            </a:r>
          </a:p>
          <a:p>
            <a:pPr marL="0" indent="0">
              <a:buNone/>
            </a:pPr>
            <a:r>
              <a:rPr lang="es-ES_tradnl" altLang="es-ES" sz="2800" dirty="0"/>
              <a:t>Asignación </a:t>
            </a:r>
            <a:r>
              <a:rPr lang="es-ES_tradnl" altLang="es-ES" sz="28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</a:p>
          <a:p>
            <a:pPr lvl="1"/>
            <a:r>
              <a:rPr lang="es-ES_tradnl" altLang="es-ES" sz="2400" dirty="0"/>
              <a:t>Combinado para todos los aritméticos y </a:t>
            </a:r>
            <a:r>
              <a:rPr lang="es-ES_tradnl" altLang="es-ES" sz="2400" dirty="0" err="1"/>
              <a:t>strings</a:t>
            </a:r>
            <a:r>
              <a:rPr lang="es-ES_tradnl" altLang="es-ES" sz="2400" dirty="0"/>
              <a:t> (</a:t>
            </a:r>
            <a:r>
              <a:rPr lang="es-ES_tradnl" altLang="es-ES" sz="2400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+=</a:t>
            </a:r>
            <a:r>
              <a:rPr lang="es-ES_tradnl" altLang="es-ES" sz="2400" dirty="0"/>
              <a:t>, </a:t>
            </a:r>
            <a:r>
              <a:rPr lang="es-ES_tradnl" altLang="es-ES" sz="2400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.=</a:t>
            </a:r>
            <a:r>
              <a:rPr lang="es-ES_tradnl" altLang="es-ES" sz="2400" dirty="0"/>
              <a:t>)</a:t>
            </a:r>
          </a:p>
          <a:p>
            <a:pPr marL="0" indent="0">
              <a:buNone/>
            </a:pPr>
            <a:r>
              <a:rPr lang="es-ES_tradnl" altLang="es-ES" sz="2800" dirty="0"/>
              <a:t>Bits: </a:t>
            </a:r>
            <a:r>
              <a:rPr lang="es-ES_tradnl" altLang="es-ES" sz="28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&amp;, |, ^, ~, &lt;&lt;, &gt;&gt;</a:t>
            </a:r>
            <a:r>
              <a:rPr lang="es-ES_tradnl" altLang="es-ES" sz="2800" dirty="0"/>
              <a:t> </a:t>
            </a:r>
          </a:p>
          <a:p>
            <a:pPr lvl="1"/>
            <a:r>
              <a:rPr lang="es-ES_tradnl" altLang="es-ES" sz="2400" dirty="0"/>
              <a:t>Con </a:t>
            </a:r>
            <a:r>
              <a:rPr lang="es-ES_tradnl" altLang="es-ES" sz="2400" dirty="0" err="1"/>
              <a:t>Strings</a:t>
            </a:r>
            <a:r>
              <a:rPr lang="es-ES_tradnl" altLang="es-ES" sz="2400" dirty="0"/>
              <a:t>, operan sobre los bytes de los caracteres</a:t>
            </a:r>
          </a:p>
          <a:p>
            <a:pPr marL="0" indent="0">
              <a:buNone/>
            </a:pPr>
            <a:r>
              <a:rPr lang="es-ES_tradnl" altLang="es-ES" sz="2800" dirty="0"/>
              <a:t>Lógicos: </a:t>
            </a:r>
          </a:p>
          <a:p>
            <a:pPr lvl="1"/>
            <a:r>
              <a:rPr lang="es-ES_tradnl" altLang="es-ES" sz="24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and, </a:t>
            </a:r>
            <a:r>
              <a:rPr lang="es-ES_tradnl" altLang="es-ES" sz="2400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</a:t>
            </a:r>
            <a:r>
              <a:rPr lang="es-ES_tradnl" altLang="es-ES" sz="24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s-ES_tradnl" altLang="es-ES" sz="2400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s-ES_tradnl" altLang="es-ES" sz="24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!, &amp;&amp;, ||</a:t>
            </a:r>
            <a:endParaRPr lang="en-GB" altLang="es-ES" sz="2400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s-ES_tradnl" altLang="es-ES" sz="2800" dirty="0"/>
              <a:t>Comparación: </a:t>
            </a:r>
          </a:p>
          <a:p>
            <a:pPr marL="0" indent="0">
              <a:buNone/>
            </a:pPr>
            <a:r>
              <a:rPr lang="es-ES_tradnl" altLang="es-ES" sz="28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==,===,!=,&lt;&gt;,!==,&lt;,&gt;,&lt;=,&gt;=,?:</a:t>
            </a:r>
          </a:p>
          <a:p>
            <a:r>
              <a:rPr lang="es-ES_tradnl" altLang="es-ES" sz="2800" dirty="0"/>
              <a:t>Incremento: </a:t>
            </a:r>
            <a:r>
              <a:rPr lang="es-ES_tradnl" altLang="es-ES" sz="28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--, ++</a:t>
            </a:r>
            <a:r>
              <a:rPr lang="es-ES_tradnl" altLang="es-ES" sz="2800" dirty="0"/>
              <a:t> (pre y postfijo)</a:t>
            </a:r>
          </a:p>
          <a:p>
            <a:pPr marL="0" indent="0">
              <a:buNone/>
            </a:pPr>
            <a:endParaRPr lang="es-ES_tradnl" altLang="es-ES" sz="2800" dirty="0"/>
          </a:p>
        </p:txBody>
      </p:sp>
    </p:spTree>
    <p:extLst>
      <p:ext uri="{BB962C8B-B14F-4D97-AF65-F5344CB8AC3E}">
        <p14:creationId xmlns:p14="http://schemas.microsoft.com/office/powerpoint/2010/main" val="29539096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Operadores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altLang="es-ES" sz="2800" dirty="0"/>
              <a:t>Concatenación de </a:t>
            </a:r>
            <a:r>
              <a:rPr lang="es-ES_tradnl" altLang="es-ES" sz="2800" dirty="0" err="1">
                <a:solidFill>
                  <a:srgbClr val="002060"/>
                </a:solidFill>
              </a:rPr>
              <a:t>Strings</a:t>
            </a:r>
            <a:r>
              <a:rPr lang="es-ES_tradnl" altLang="es-ES" sz="2800" dirty="0"/>
              <a:t>:  </a:t>
            </a:r>
            <a:r>
              <a:rPr lang="es-ES_tradnl" altLang="es-ES" sz="2800" b="1" dirty="0"/>
              <a:t>.</a:t>
            </a:r>
            <a:r>
              <a:rPr lang="es-ES_tradnl" altLang="es-ES" sz="2800" dirty="0"/>
              <a:t>  y  </a:t>
            </a:r>
            <a:r>
              <a:rPr lang="es-ES_tradnl" altLang="es-ES" sz="2800" b="1" dirty="0"/>
              <a:t>.=</a:t>
            </a:r>
            <a:endParaRPr lang="es-ES" altLang="es-ES" sz="2800" b="1" dirty="0"/>
          </a:p>
          <a:p>
            <a:endParaRPr lang="es-ES_tradnl" altLang="es-ES" sz="2800" dirty="0"/>
          </a:p>
          <a:p>
            <a:r>
              <a:rPr lang="es-ES_tradnl" altLang="es-ES" sz="2800" dirty="0"/>
              <a:t>Control de errores: @ (oculta errores)</a:t>
            </a:r>
          </a:p>
          <a:p>
            <a:pPr lvl="1"/>
            <a:r>
              <a:rPr lang="es-ES_tradnl" altLang="es-ES" sz="2400" dirty="0"/>
              <a:t>Se mantienen en variable </a:t>
            </a:r>
            <a:r>
              <a:rPr lang="es-ES_tradnl" altLang="es-ES" sz="2400" dirty="0">
                <a:solidFill>
                  <a:srgbClr val="0033CC"/>
                </a:solidFill>
              </a:rPr>
              <a:t>$</a:t>
            </a:r>
            <a:r>
              <a:rPr lang="es-ES_tradnl" altLang="es-ES" sz="2400" dirty="0" err="1">
                <a:solidFill>
                  <a:srgbClr val="0033CC"/>
                </a:solidFill>
              </a:rPr>
              <a:t>php_errormsg</a:t>
            </a:r>
            <a:r>
              <a:rPr lang="es-ES_tradnl" altLang="es-ES" sz="2400" dirty="0"/>
              <a:t>)</a:t>
            </a:r>
          </a:p>
          <a:p>
            <a:endParaRPr lang="es-ES_tradnl" altLang="es-ES" sz="2800" dirty="0"/>
          </a:p>
          <a:p>
            <a:r>
              <a:rPr lang="es-ES_tradnl" altLang="es-ES" sz="2800" dirty="0"/>
              <a:t>Ejecución: ` ... ` (acento grave). </a:t>
            </a:r>
          </a:p>
          <a:p>
            <a:pPr lvl="1"/>
            <a:r>
              <a:rPr lang="es-ES_tradnl" altLang="es-ES" sz="2400" dirty="0"/>
              <a:t>Ejecuta algo en el SO y la salida es el valor de la expresión.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316881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Estructuras</a:t>
            </a:r>
            <a:r>
              <a:rPr lang="en-US" dirty="0"/>
              <a:t> de control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3360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/>
              <a:t>Condicional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3131840" y="2777729"/>
            <a:ext cx="2210862" cy="14773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condición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dirty="0" err="1">
                <a:solidFill>
                  <a:srgbClr val="000000"/>
                </a:solidFill>
                <a:latin typeface="Consolas"/>
              </a:rPr>
              <a:t>sentencias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else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dirty="0" err="1">
                <a:solidFill>
                  <a:srgbClr val="000000"/>
                </a:solidFill>
                <a:latin typeface="Consolas"/>
              </a:rPr>
              <a:t>sentencias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678351" y="2777729"/>
            <a:ext cx="2210862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condición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dirty="0" err="1">
                <a:solidFill>
                  <a:srgbClr val="000000"/>
                </a:solidFill>
                <a:latin typeface="Consolas"/>
              </a:rPr>
              <a:t>sentencias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5672602" y="2777729"/>
            <a:ext cx="3097323" cy="20313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condición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sentencias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 </a:t>
            </a:r>
            <a:r>
              <a:rPr lang="en-US" b="1" dirty="0" err="1">
                <a:solidFill>
                  <a:srgbClr val="7F0055"/>
                </a:solidFill>
                <a:latin typeface="Consolas"/>
              </a:rPr>
              <a:t>elseif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(condición2)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sentencias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else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sentencias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7" name="6 CuadroTexto"/>
          <p:cNvSpPr txBox="1"/>
          <p:nvPr/>
        </p:nvSpPr>
        <p:spPr>
          <a:xfrm>
            <a:off x="678351" y="5301208"/>
            <a:ext cx="35759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Operador</a:t>
            </a:r>
            <a:r>
              <a:rPr lang="en-US" sz="2800" dirty="0"/>
              <a:t> </a:t>
            </a:r>
            <a:r>
              <a:rPr lang="en-US" sz="2800" dirty="0" err="1"/>
              <a:t>condicional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321655" y="5962826"/>
            <a:ext cx="3730508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condición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)? valor1 : valor2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590371" y="1623566"/>
            <a:ext cx="23533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/>
              <a:t>Sentencia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</a:p>
        </p:txBody>
      </p:sp>
    </p:spTree>
    <p:extLst>
      <p:ext uri="{BB962C8B-B14F-4D97-AF65-F5344CB8AC3E}">
        <p14:creationId xmlns:p14="http://schemas.microsoft.com/office/powerpoint/2010/main" val="411114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Ecosistema</a:t>
            </a:r>
            <a:r>
              <a:rPr lang="en-GB" dirty="0"/>
              <a:t> PHP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/>
              <a:t>Página</a:t>
            </a:r>
            <a:r>
              <a:rPr lang="en-GB" dirty="0"/>
              <a:t> </a:t>
            </a:r>
            <a:r>
              <a:rPr lang="en-GB" dirty="0" err="1"/>
              <a:t>oficial</a:t>
            </a:r>
            <a:r>
              <a:rPr lang="en-GB" dirty="0"/>
              <a:t>: </a:t>
            </a:r>
            <a:r>
              <a:rPr lang="en-GB" dirty="0">
                <a:solidFill>
                  <a:srgbClr val="002060"/>
                </a:solidFill>
              </a:rPr>
              <a:t>http://php.net/</a:t>
            </a:r>
          </a:p>
          <a:p>
            <a:r>
              <a:rPr lang="en-GB" dirty="0" err="1"/>
              <a:t>Editores</a:t>
            </a:r>
            <a:r>
              <a:rPr lang="en-GB" dirty="0"/>
              <a:t>: Eclipse PDT, </a:t>
            </a:r>
            <a:r>
              <a:rPr lang="en-GB" dirty="0" err="1"/>
              <a:t>PHPStorm</a:t>
            </a:r>
            <a:endParaRPr lang="en-GB" dirty="0"/>
          </a:p>
          <a:p>
            <a:r>
              <a:rPr lang="en-GB" dirty="0" err="1"/>
              <a:t>Estilo</a:t>
            </a:r>
            <a:r>
              <a:rPr lang="en-GB" dirty="0"/>
              <a:t>: </a:t>
            </a:r>
            <a:r>
              <a:rPr lang="en-GB" dirty="0">
                <a:solidFill>
                  <a:srgbClr val="002060"/>
                </a:solidFill>
              </a:rPr>
              <a:t>http://www.phptherightway.com/</a:t>
            </a:r>
          </a:p>
          <a:p>
            <a:r>
              <a:rPr lang="en-GB" dirty="0" err="1"/>
              <a:t>Gestión</a:t>
            </a:r>
            <a:r>
              <a:rPr lang="en-GB" dirty="0"/>
              <a:t> de </a:t>
            </a:r>
            <a:r>
              <a:rPr lang="en-GB" dirty="0" err="1"/>
              <a:t>paquetes</a:t>
            </a:r>
            <a:r>
              <a:rPr lang="en-GB" dirty="0"/>
              <a:t>: PEAR, Composer</a:t>
            </a:r>
          </a:p>
          <a:p>
            <a:r>
              <a:rPr lang="en-GB" dirty="0" err="1"/>
              <a:t>Recomendado</a:t>
            </a:r>
            <a:r>
              <a:rPr lang="en-GB" dirty="0"/>
              <a:t>: </a:t>
            </a:r>
            <a:r>
              <a:rPr lang="en-GB" dirty="0">
                <a:solidFill>
                  <a:srgbClr val="002060"/>
                </a:solidFill>
              </a:rPr>
              <a:t>XAMPP</a:t>
            </a:r>
          </a:p>
          <a:p>
            <a:r>
              <a:rPr lang="en-GB" dirty="0" err="1"/>
              <a:t>Ejecución</a:t>
            </a:r>
            <a:r>
              <a:rPr lang="en-GB" dirty="0"/>
              <a:t>: </a:t>
            </a:r>
            <a:r>
              <a:rPr lang="en-GB" dirty="0" err="1">
                <a:solidFill>
                  <a:srgbClr val="002060"/>
                </a:solidFill>
              </a:rPr>
              <a:t>php</a:t>
            </a:r>
            <a:endParaRPr lang="en-GB" dirty="0">
              <a:solidFill>
                <a:srgbClr val="002060"/>
              </a:solidFill>
            </a:endParaRPr>
          </a:p>
          <a:p>
            <a:r>
              <a:rPr lang="en-GB" dirty="0" err="1"/>
              <a:t>Interactivo</a:t>
            </a:r>
            <a:r>
              <a:rPr lang="en-GB" dirty="0"/>
              <a:t>:</a:t>
            </a:r>
          </a:p>
          <a:p>
            <a:pPr lvl="1"/>
            <a:r>
              <a:rPr lang="en-GB" dirty="0" err="1"/>
              <a:t>php</a:t>
            </a:r>
            <a:r>
              <a:rPr lang="en-GB" dirty="0"/>
              <a:t> -a</a:t>
            </a:r>
          </a:p>
        </p:txBody>
      </p:sp>
    </p:spTree>
    <p:extLst>
      <p:ext uri="{BB962C8B-B14F-4D97-AF65-F5344CB8AC3E}">
        <p14:creationId xmlns:p14="http://schemas.microsoft.com/office/powerpoint/2010/main" val="35652951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Sintaxis</a:t>
            </a:r>
            <a:r>
              <a:rPr lang="en-US" dirty="0"/>
              <a:t> </a:t>
            </a:r>
            <a:r>
              <a:rPr lang="en-US" dirty="0" err="1"/>
              <a:t>alternativa</a:t>
            </a:r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3275897" y="1557005"/>
            <a:ext cx="2300630" cy="163121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7F0055"/>
                </a:solidFill>
                <a:latin typeface="Consolas"/>
              </a:rPr>
              <a:t>if </a:t>
            </a:r>
            <a:r>
              <a:rPr lang="en-US" sz="20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nsolas"/>
              </a:rPr>
              <a:t>condición</a:t>
            </a:r>
            <a:r>
              <a:rPr lang="en-US" sz="2000" b="1" dirty="0">
                <a:solidFill>
                  <a:srgbClr val="000000"/>
                </a:solidFill>
                <a:latin typeface="Consolas"/>
              </a:rPr>
              <a:t>):</a:t>
            </a:r>
          </a:p>
          <a:p>
            <a:r>
              <a:rPr lang="en-US" sz="20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sentencias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2000" b="1" dirty="0">
                <a:solidFill>
                  <a:srgbClr val="7F0055"/>
                </a:solidFill>
                <a:latin typeface="Consolas"/>
              </a:rPr>
              <a:t>else</a:t>
            </a:r>
            <a:r>
              <a:rPr lang="en-US" sz="2000" b="1" dirty="0">
                <a:solidFill>
                  <a:srgbClr val="000000"/>
                </a:solidFill>
                <a:latin typeface="Consolas"/>
              </a:rPr>
              <a:t>:</a:t>
            </a:r>
          </a:p>
          <a:p>
            <a:r>
              <a:rPr lang="en-US" sz="20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sentencias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2000" b="1" dirty="0" err="1">
                <a:solidFill>
                  <a:srgbClr val="7F0055"/>
                </a:solidFill>
                <a:latin typeface="Consolas"/>
              </a:rPr>
              <a:t>endif</a:t>
            </a:r>
            <a:r>
              <a:rPr lang="en-US" sz="2000" b="1" dirty="0">
                <a:solidFill>
                  <a:srgbClr val="000000"/>
                </a:solidFill>
                <a:latin typeface="Consolas"/>
              </a:rPr>
              <a:t>;</a:t>
            </a:r>
            <a:endParaRPr lang="en-US" sz="2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467543" y="3429000"/>
            <a:ext cx="8358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La </a:t>
            </a:r>
            <a:r>
              <a:rPr lang="en-US" sz="2400" dirty="0" err="1"/>
              <a:t>sintaxis</a:t>
            </a:r>
            <a:r>
              <a:rPr lang="en-US" sz="2400" dirty="0"/>
              <a:t> </a:t>
            </a:r>
            <a:r>
              <a:rPr lang="en-US" sz="2400" dirty="0" err="1"/>
              <a:t>alternativa</a:t>
            </a:r>
            <a:r>
              <a:rPr lang="en-US" sz="2400" dirty="0"/>
              <a:t> </a:t>
            </a:r>
            <a:r>
              <a:rPr lang="en-US" sz="2400" dirty="0" err="1"/>
              <a:t>es</a:t>
            </a:r>
            <a:r>
              <a:rPr lang="en-US" sz="2400" dirty="0"/>
              <a:t> </a:t>
            </a:r>
            <a:r>
              <a:rPr lang="en-US" sz="2400" dirty="0" err="1"/>
              <a:t>muy</a:t>
            </a:r>
            <a:r>
              <a:rPr lang="en-US" sz="2400" dirty="0"/>
              <a:t> </a:t>
            </a:r>
            <a:r>
              <a:rPr lang="en-US" sz="2400" dirty="0" err="1"/>
              <a:t>útil</a:t>
            </a:r>
            <a:r>
              <a:rPr lang="en-US" sz="2400" dirty="0"/>
              <a:t> </a:t>
            </a:r>
            <a:r>
              <a:rPr lang="en-US" sz="2400" dirty="0" err="1"/>
              <a:t>cuando</a:t>
            </a:r>
            <a:r>
              <a:rPr lang="en-US" sz="2400" dirty="0"/>
              <a:t> se </a:t>
            </a:r>
            <a:r>
              <a:rPr lang="en-US" sz="2400" dirty="0" err="1"/>
              <a:t>mezcla</a:t>
            </a:r>
            <a:r>
              <a:rPr lang="en-US" sz="2400" dirty="0"/>
              <a:t> con HTML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284006" y="4058488"/>
            <a:ext cx="3730508" cy="14773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nsolas"/>
              </a:rPr>
              <a:t>&lt;?</a:t>
            </a:r>
            <a:r>
              <a:rPr lang="en-US" dirty="0" err="1">
                <a:solidFill>
                  <a:srgbClr val="FF0000"/>
                </a:solidFill>
                <a:latin typeface="Consolas"/>
              </a:rPr>
              <a:t>php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($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usuario_ok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 :</a:t>
            </a:r>
            <a:r>
              <a:rPr lang="en-US" b="1" dirty="0">
                <a:solidFill>
                  <a:srgbClr val="FF0000"/>
                </a:solidFill>
                <a:latin typeface="Consolas"/>
              </a:rPr>
              <a:t>?&gt;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3F7F7F"/>
                </a:solidFill>
                <a:latin typeface="Consolas"/>
              </a:rPr>
              <a:t>p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&gt;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Usuario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registrado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3F7F7F"/>
                </a:solidFill>
                <a:latin typeface="Consolas"/>
              </a:rPr>
              <a:t>p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FF0000"/>
                </a:solidFill>
                <a:latin typeface="Consolas"/>
              </a:rPr>
              <a:t>&lt;?</a:t>
            </a:r>
            <a:r>
              <a:rPr lang="en-US" dirty="0" err="1">
                <a:solidFill>
                  <a:srgbClr val="FF0000"/>
                </a:solidFill>
                <a:latin typeface="Consolas"/>
              </a:rPr>
              <a:t>php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else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: </a:t>
            </a:r>
            <a:r>
              <a:rPr lang="en-US" b="1" dirty="0">
                <a:solidFill>
                  <a:srgbClr val="FF0000"/>
                </a:solidFill>
                <a:latin typeface="Consolas"/>
              </a:rPr>
              <a:t>?&gt;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3F7F7F"/>
                </a:solidFill>
                <a:latin typeface="Consolas"/>
              </a:rPr>
              <a:t>p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&gt;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Usuario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no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válido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3F7F7F"/>
                </a:solidFill>
                <a:latin typeface="Consolas"/>
              </a:rPr>
              <a:t>p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FF0000"/>
                </a:solidFill>
                <a:latin typeface="Consolas"/>
              </a:rPr>
              <a:t>&lt;?</a:t>
            </a:r>
            <a:r>
              <a:rPr lang="en-US" dirty="0" err="1">
                <a:solidFill>
                  <a:srgbClr val="FF0000"/>
                </a:solidFill>
                <a:latin typeface="Consolas"/>
              </a:rPr>
              <a:t>php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/>
              </a:rPr>
              <a:t>endif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nsolas"/>
              </a:rPr>
              <a:t>?&gt;</a:t>
            </a:r>
            <a:endParaRPr lang="en-US" dirty="0"/>
          </a:p>
        </p:txBody>
      </p:sp>
      <p:sp>
        <p:nvSpPr>
          <p:cNvPr id="7" name="6 CuadroTexto"/>
          <p:cNvSpPr txBox="1"/>
          <p:nvPr/>
        </p:nvSpPr>
        <p:spPr>
          <a:xfrm>
            <a:off x="467544" y="5661248"/>
            <a:ext cx="83586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Puede</a:t>
            </a:r>
            <a:r>
              <a:rPr lang="en-US" sz="2400" dirty="0"/>
              <a:t> </a:t>
            </a:r>
            <a:r>
              <a:rPr lang="en-US" sz="2400" dirty="0" err="1"/>
              <a:t>utilizarse</a:t>
            </a:r>
            <a:r>
              <a:rPr lang="en-US" sz="2400" dirty="0"/>
              <a:t> </a:t>
            </a:r>
            <a:r>
              <a:rPr lang="en-US" sz="2400" dirty="0" err="1"/>
              <a:t>también</a:t>
            </a:r>
            <a:r>
              <a:rPr lang="en-US" sz="2400" dirty="0"/>
              <a:t> con </a:t>
            </a:r>
            <a:r>
              <a:rPr lang="en-US" sz="2400" dirty="0" err="1"/>
              <a:t>otras</a:t>
            </a:r>
            <a:r>
              <a:rPr lang="en-US" sz="2400" dirty="0"/>
              <a:t> </a:t>
            </a:r>
            <a:r>
              <a:rPr lang="en-US" sz="2400" dirty="0" err="1"/>
              <a:t>estructuras</a:t>
            </a:r>
            <a:r>
              <a:rPr lang="en-US" sz="2400" dirty="0"/>
              <a:t> de control: 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while, for,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foreach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y switch</a:t>
            </a:r>
          </a:p>
        </p:txBody>
      </p:sp>
    </p:spTree>
    <p:extLst>
      <p:ext uri="{BB962C8B-B14F-4D97-AF65-F5344CB8AC3E}">
        <p14:creationId xmlns:p14="http://schemas.microsoft.com/office/powerpoint/2010/main" val="35806857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496356" y="2852936"/>
            <a:ext cx="4896544" cy="23083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switch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($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nombre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  case 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'Juan'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: </a:t>
            </a:r>
            <a:r>
              <a:rPr lang="en-US" b="1" dirty="0">
                <a:solidFill>
                  <a:srgbClr val="557F5F"/>
                </a:solidFill>
                <a:latin typeface="Consolas"/>
              </a:rPr>
              <a:t>// </a:t>
            </a:r>
            <a:r>
              <a:rPr lang="en-US" b="1" dirty="0" err="1">
                <a:solidFill>
                  <a:srgbClr val="557F5F"/>
                </a:solidFill>
                <a:latin typeface="Consolas"/>
              </a:rPr>
              <a:t>sentencias</a:t>
            </a:r>
            <a:endParaRPr lang="en-US" b="1" dirty="0">
              <a:solidFill>
                <a:srgbClr val="557F5F"/>
              </a:solidFill>
              <a:latin typeface="Consolas"/>
            </a:endParaRP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                break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  case 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'Luis'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: </a:t>
            </a:r>
            <a:r>
              <a:rPr lang="en-US" b="1" dirty="0">
                <a:solidFill>
                  <a:srgbClr val="557F5F"/>
                </a:solidFill>
                <a:latin typeface="Consolas"/>
              </a:rPr>
              <a:t>// </a:t>
            </a:r>
            <a:r>
              <a:rPr lang="en-US" b="1" dirty="0" err="1">
                <a:solidFill>
                  <a:srgbClr val="557F5F"/>
                </a:solidFill>
                <a:latin typeface="Consolas"/>
              </a:rPr>
              <a:t>sentencias</a:t>
            </a:r>
            <a:endParaRPr lang="en-US" b="1" dirty="0">
              <a:solidFill>
                <a:srgbClr val="557F5F"/>
              </a:solidFill>
              <a:latin typeface="Consolas"/>
            </a:endParaRP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                break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  default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:     </a:t>
            </a:r>
            <a:r>
              <a:rPr lang="en-US" b="1" dirty="0">
                <a:solidFill>
                  <a:srgbClr val="557F5F"/>
                </a:solidFill>
                <a:latin typeface="Consolas"/>
              </a:rPr>
              <a:t>// </a:t>
            </a:r>
            <a:r>
              <a:rPr lang="en-US" b="1" dirty="0" err="1">
                <a:solidFill>
                  <a:srgbClr val="557F5F"/>
                </a:solidFill>
                <a:latin typeface="Consolas"/>
              </a:rPr>
              <a:t>sentencias</a:t>
            </a:r>
            <a:endParaRPr lang="en-US" b="1" dirty="0">
              <a:solidFill>
                <a:srgbClr val="557F5F"/>
              </a:solidFill>
              <a:latin typeface="Consolas"/>
            </a:endParaRP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                break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83568" y="1844824"/>
            <a:ext cx="3028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Similar a </a:t>
            </a:r>
            <a:r>
              <a:rPr lang="en-US" sz="2800" dirty="0" err="1"/>
              <a:t>lenguaje</a:t>
            </a:r>
            <a:r>
              <a:rPr lang="en-US" sz="2800" dirty="0"/>
              <a:t> C</a:t>
            </a:r>
          </a:p>
        </p:txBody>
      </p:sp>
    </p:spTree>
    <p:extLst>
      <p:ext uri="{BB962C8B-B14F-4D97-AF65-F5344CB8AC3E}">
        <p14:creationId xmlns:p14="http://schemas.microsoft.com/office/powerpoint/2010/main" val="14381055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while, do...while, for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/>
          <a:lstStyle/>
          <a:p>
            <a:r>
              <a:rPr lang="en-US" dirty="0" err="1"/>
              <a:t>Similares</a:t>
            </a:r>
            <a:r>
              <a:rPr lang="en-US" dirty="0"/>
              <a:t> a C, C++, Java,...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988515" y="2204864"/>
            <a:ext cx="3024336" cy="20313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$total = 0;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1;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while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($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&lt;= 10)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$total += 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++;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echo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$total; </a:t>
            </a:r>
            <a:r>
              <a:rPr lang="en-US" b="1" dirty="0">
                <a:solidFill>
                  <a:srgbClr val="557F5F"/>
                </a:solidFill>
                <a:latin typeface="Consolas"/>
              </a:rPr>
              <a:t>// 55</a:t>
            </a:r>
            <a:endParaRPr lang="en-US" dirty="0"/>
          </a:p>
        </p:txBody>
      </p:sp>
      <p:sp>
        <p:nvSpPr>
          <p:cNvPr id="5" name="4 CuadroTexto"/>
          <p:cNvSpPr txBox="1"/>
          <p:nvPr/>
        </p:nvSpPr>
        <p:spPr>
          <a:xfrm>
            <a:off x="4932040" y="2204864"/>
            <a:ext cx="3024336" cy="20313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$total = 0;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1;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do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$total += 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++; 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while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($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&lt;= 10);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echo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$total; </a:t>
            </a:r>
            <a:r>
              <a:rPr lang="en-US" b="1" dirty="0">
                <a:solidFill>
                  <a:srgbClr val="557F5F"/>
                </a:solidFill>
                <a:latin typeface="Consolas"/>
              </a:rPr>
              <a:t>// 55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669985" y="6021288"/>
            <a:ext cx="6030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También</a:t>
            </a:r>
            <a:r>
              <a:rPr lang="en-US" sz="2400" dirty="0"/>
              <a:t> se </a:t>
            </a:r>
            <a:r>
              <a:rPr lang="en-US" sz="2400" dirty="0" err="1"/>
              <a:t>puede</a:t>
            </a:r>
            <a:r>
              <a:rPr lang="en-US" sz="2400" dirty="0"/>
              <a:t> </a:t>
            </a:r>
            <a:r>
              <a:rPr lang="en-US" sz="2400" dirty="0" err="1"/>
              <a:t>utilizar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break </a:t>
            </a:r>
            <a:r>
              <a:rPr lang="en-US" sz="2400" dirty="0"/>
              <a:t>y </a:t>
            </a:r>
            <a:r>
              <a:rPr lang="en-US" sz="24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continue</a:t>
            </a:r>
            <a:endParaRPr lang="en-US" sz="2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2020959" y="4497794"/>
            <a:ext cx="3983783" cy="14773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$total = 0;</a:t>
            </a:r>
          </a:p>
          <a:p>
            <a:r>
              <a:rPr lang="nn-NO" b="1" dirty="0">
                <a:solidFill>
                  <a:srgbClr val="7F0055"/>
                </a:solidFill>
                <a:latin typeface="Consolas"/>
              </a:rPr>
              <a:t>for 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($i = 0; $i &lt;= 10; $i++)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$total += 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echo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$total; </a:t>
            </a:r>
            <a:r>
              <a:rPr lang="en-US" b="1" dirty="0">
                <a:solidFill>
                  <a:srgbClr val="557F5F"/>
                </a:solidFill>
                <a:latin typeface="Consolas"/>
              </a:rPr>
              <a:t>// 55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2687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foreach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Iteraciones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los </a:t>
            </a:r>
            <a:r>
              <a:rPr lang="en-US" dirty="0" err="1"/>
              <a:t>valores</a:t>
            </a:r>
            <a:r>
              <a:rPr lang="en-US" dirty="0"/>
              <a:t> de un array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979712" y="2852936"/>
            <a:ext cx="3888432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lista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array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(1,2,3,4,5);</a:t>
            </a:r>
          </a:p>
          <a:p>
            <a:r>
              <a:rPr lang="en-US" b="1" dirty="0" err="1">
                <a:solidFill>
                  <a:srgbClr val="7F0055"/>
                </a:solidFill>
                <a:latin typeface="Consolas"/>
              </a:rPr>
              <a:t>foreach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($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lista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as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$valor)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echo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$valor;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979712" y="5054358"/>
            <a:ext cx="6769802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000000"/>
                </a:solidFill>
                <a:latin typeface="Consolas"/>
              </a:rPr>
              <a:t>$lista = </a:t>
            </a:r>
            <a:r>
              <a:rPr lang="es-ES" b="1" dirty="0" err="1">
                <a:solidFill>
                  <a:srgbClr val="7F0055"/>
                </a:solidFill>
                <a:latin typeface="Consolas"/>
              </a:rPr>
              <a:t>array</a:t>
            </a:r>
            <a:r>
              <a:rPr lang="es-ES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s-ES" b="1" dirty="0">
                <a:solidFill>
                  <a:srgbClr val="0000C0"/>
                </a:solidFill>
                <a:latin typeface="Consolas"/>
              </a:rPr>
              <a:t>"</a:t>
            </a:r>
            <a:r>
              <a:rPr lang="es-ES" b="1" dirty="0" err="1">
                <a:solidFill>
                  <a:srgbClr val="0000C0"/>
                </a:solidFill>
                <a:latin typeface="Consolas"/>
              </a:rPr>
              <a:t>ana</a:t>
            </a:r>
            <a:r>
              <a:rPr lang="es-ES" b="1" dirty="0">
                <a:solidFill>
                  <a:srgbClr val="0000C0"/>
                </a:solidFill>
                <a:latin typeface="Consolas"/>
              </a:rPr>
              <a:t>" </a:t>
            </a:r>
            <a:r>
              <a:rPr lang="es-ES" b="1" dirty="0">
                <a:solidFill>
                  <a:srgbClr val="000000"/>
                </a:solidFill>
                <a:latin typeface="Consolas"/>
              </a:rPr>
              <a:t>=&gt; 4, </a:t>
            </a:r>
            <a:r>
              <a:rPr lang="es-ES" b="1" dirty="0">
                <a:solidFill>
                  <a:srgbClr val="0000C0"/>
                </a:solidFill>
                <a:latin typeface="Consolas"/>
              </a:rPr>
              <a:t>"mar" </a:t>
            </a:r>
            <a:r>
              <a:rPr lang="es-ES" b="1" dirty="0">
                <a:solidFill>
                  <a:srgbClr val="000000"/>
                </a:solidFill>
                <a:latin typeface="Consolas"/>
              </a:rPr>
              <a:t>=&gt; 7, </a:t>
            </a:r>
            <a:r>
              <a:rPr lang="es-ES" b="1" dirty="0">
                <a:solidFill>
                  <a:srgbClr val="0000C0"/>
                </a:solidFill>
                <a:latin typeface="Consolas"/>
              </a:rPr>
              <a:t>"</a:t>
            </a:r>
            <a:r>
              <a:rPr lang="es-ES" b="1" dirty="0" err="1">
                <a:solidFill>
                  <a:srgbClr val="0000C0"/>
                </a:solidFill>
                <a:latin typeface="Consolas"/>
              </a:rPr>
              <a:t>luis</a:t>
            </a:r>
            <a:r>
              <a:rPr lang="es-ES" b="1" dirty="0">
                <a:solidFill>
                  <a:srgbClr val="0000C0"/>
                </a:solidFill>
                <a:latin typeface="Consolas"/>
              </a:rPr>
              <a:t>" </a:t>
            </a:r>
            <a:r>
              <a:rPr lang="es-ES" b="1" dirty="0">
                <a:solidFill>
                  <a:srgbClr val="000000"/>
                </a:solidFill>
                <a:latin typeface="Consolas"/>
              </a:rPr>
              <a:t>=&gt; 2);</a:t>
            </a:r>
          </a:p>
          <a:p>
            <a:r>
              <a:rPr lang="en-US" b="1" dirty="0" err="1">
                <a:solidFill>
                  <a:srgbClr val="7F0055"/>
                </a:solidFill>
                <a:latin typeface="Consolas"/>
              </a:rPr>
              <a:t>foreach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($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lista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as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$clave=&gt;$valor) {</a:t>
            </a:r>
          </a:p>
          <a:p>
            <a:r>
              <a:rPr lang="es-E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s-ES" b="1" dirty="0">
                <a:solidFill>
                  <a:srgbClr val="7F0055"/>
                </a:solidFill>
                <a:latin typeface="Consolas"/>
              </a:rPr>
              <a:t>echo </a:t>
            </a:r>
            <a:r>
              <a:rPr lang="es-ES" b="1" dirty="0">
                <a:solidFill>
                  <a:srgbClr val="0000C0"/>
                </a:solidFill>
                <a:latin typeface="Consolas"/>
              </a:rPr>
              <a:t>"</a:t>
            </a:r>
            <a:r>
              <a:rPr lang="es-ES" b="1" dirty="0">
                <a:solidFill>
                  <a:srgbClr val="000000"/>
                </a:solidFill>
                <a:latin typeface="Consolas"/>
              </a:rPr>
              <a:t>$clave</a:t>
            </a:r>
            <a:r>
              <a:rPr lang="es-ES" b="1" dirty="0">
                <a:solidFill>
                  <a:srgbClr val="0000C0"/>
                </a:solidFill>
                <a:latin typeface="Consolas"/>
              </a:rPr>
              <a:t> tiene un </a:t>
            </a:r>
            <a:r>
              <a:rPr lang="es-ES" b="1" dirty="0">
                <a:solidFill>
                  <a:srgbClr val="000000"/>
                </a:solidFill>
                <a:latin typeface="Consolas"/>
              </a:rPr>
              <a:t>$valor</a:t>
            </a:r>
            <a:r>
              <a:rPr lang="es-ES" b="1" dirty="0">
                <a:solidFill>
                  <a:srgbClr val="0000C0"/>
                </a:solidFill>
                <a:latin typeface="Consolas"/>
              </a:rPr>
              <a:t>"</a:t>
            </a:r>
            <a:r>
              <a:rPr lang="es-E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827584" y="2195572"/>
            <a:ext cx="55451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7F0055"/>
                </a:solidFill>
                <a:latin typeface="Consolas"/>
              </a:rPr>
              <a:t>foreach</a:t>
            </a:r>
            <a:r>
              <a:rPr lang="en-US" sz="2000" b="1" dirty="0">
                <a:solidFill>
                  <a:srgbClr val="7F0055"/>
                </a:solidFill>
                <a:latin typeface="Consolas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nsolas"/>
              </a:rPr>
              <a:t>($array </a:t>
            </a:r>
            <a:r>
              <a:rPr lang="en-US" sz="2000" b="1" dirty="0">
                <a:solidFill>
                  <a:srgbClr val="7F0055"/>
                </a:solidFill>
                <a:latin typeface="Consolas"/>
              </a:rPr>
              <a:t>as </a:t>
            </a:r>
            <a:r>
              <a:rPr lang="en-US" sz="2000" b="1" dirty="0">
                <a:solidFill>
                  <a:srgbClr val="000000"/>
                </a:solidFill>
                <a:latin typeface="Consolas"/>
              </a:rPr>
              <a:t>$v) { </a:t>
            </a:r>
            <a:r>
              <a:rPr lang="en-US" sz="2000" b="1" dirty="0" err="1">
                <a:solidFill>
                  <a:srgbClr val="000000"/>
                </a:solidFill>
                <a:latin typeface="Consolas"/>
              </a:rPr>
              <a:t>sentencias</a:t>
            </a:r>
            <a:r>
              <a:rPr lang="en-US" sz="2000" b="1" dirty="0">
                <a:solidFill>
                  <a:srgbClr val="000000"/>
                </a:solidFill>
                <a:latin typeface="Consolas"/>
              </a:rPr>
              <a:t>; }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827584" y="4365104"/>
            <a:ext cx="6391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7F0055"/>
                </a:solidFill>
                <a:latin typeface="Consolas"/>
              </a:rPr>
              <a:t>foreach</a:t>
            </a:r>
            <a:r>
              <a:rPr lang="en-US" sz="2000" b="1" dirty="0">
                <a:solidFill>
                  <a:srgbClr val="7F0055"/>
                </a:solidFill>
                <a:latin typeface="Consolas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nsolas"/>
              </a:rPr>
              <a:t>($array </a:t>
            </a:r>
            <a:r>
              <a:rPr lang="en-US" sz="2000" b="1" dirty="0">
                <a:solidFill>
                  <a:srgbClr val="7F0055"/>
                </a:solidFill>
                <a:latin typeface="Consolas"/>
              </a:rPr>
              <a:t>as </a:t>
            </a:r>
            <a:r>
              <a:rPr lang="en-US" sz="2000" b="1" dirty="0">
                <a:solidFill>
                  <a:srgbClr val="000000"/>
                </a:solidFill>
                <a:latin typeface="Consolas"/>
              </a:rPr>
              <a:t>$k =&gt; $v) { </a:t>
            </a:r>
            <a:r>
              <a:rPr lang="en-US" sz="2000" b="1" dirty="0" err="1">
                <a:solidFill>
                  <a:srgbClr val="000000"/>
                </a:solidFill>
                <a:latin typeface="Consolas"/>
              </a:rPr>
              <a:t>sentencias</a:t>
            </a:r>
            <a:r>
              <a:rPr lang="en-US" sz="2000" b="1" dirty="0">
                <a:solidFill>
                  <a:srgbClr val="000000"/>
                </a:solidFill>
                <a:latin typeface="Consolas"/>
              </a:rPr>
              <a:t>; }</a:t>
            </a:r>
          </a:p>
        </p:txBody>
      </p:sp>
    </p:spTree>
    <p:extLst>
      <p:ext uri="{BB962C8B-B14F-4D97-AF65-F5344CB8AC3E}">
        <p14:creationId xmlns:p14="http://schemas.microsoft.com/office/powerpoint/2010/main" val="3251314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Excepciones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try...catch...throw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Similares</a:t>
            </a:r>
            <a:r>
              <a:rPr lang="en-US" dirty="0"/>
              <a:t> a Java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148064" y="6117981"/>
            <a:ext cx="33568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PHP 5.5 </a:t>
            </a:r>
            <a:r>
              <a:rPr lang="en-US" sz="2400" dirty="0" err="1"/>
              <a:t>admite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778717" y="1772816"/>
            <a:ext cx="4870244" cy="39703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function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inverso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($x)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(!$x)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throw new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Exception(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'Div. cero.'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return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1/$x;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>
              <a:latin typeface="Consolas"/>
            </a:endParaRP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try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echo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inverso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(5) . 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"\n"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echo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inverso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(0) . 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"\n"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catch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(Exception $e) {</a:t>
            </a:r>
          </a:p>
          <a:p>
            <a:r>
              <a:rPr lang="pt-BR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pt-BR" b="1" dirty="0" err="1">
                <a:solidFill>
                  <a:srgbClr val="7F0055"/>
                </a:solidFill>
                <a:latin typeface="Consolas"/>
              </a:rPr>
              <a:t>echo</a:t>
            </a:r>
            <a:r>
              <a:rPr lang="pt-BR" b="1" dirty="0">
                <a:solidFill>
                  <a:srgbClr val="7F0055"/>
                </a:solidFill>
                <a:latin typeface="Consolas"/>
              </a:rPr>
              <a:t> </a:t>
            </a:r>
            <a:r>
              <a:rPr lang="pt-BR" b="1" dirty="0">
                <a:solidFill>
                  <a:srgbClr val="0000C0"/>
                </a:solidFill>
                <a:latin typeface="Consolas"/>
              </a:rPr>
              <a:t>'</a:t>
            </a:r>
            <a:r>
              <a:rPr lang="pt-BR" b="1" dirty="0" err="1">
                <a:solidFill>
                  <a:srgbClr val="0000C0"/>
                </a:solidFill>
                <a:latin typeface="Consolas"/>
              </a:rPr>
              <a:t>Excepción</a:t>
            </a:r>
            <a:r>
              <a:rPr lang="pt-BR" b="1" dirty="0">
                <a:solidFill>
                  <a:srgbClr val="0000C0"/>
                </a:solidFill>
                <a:latin typeface="Consolas"/>
              </a:rPr>
              <a:t> capturada: '</a:t>
            </a:r>
            <a:r>
              <a:rPr lang="pt-BR" b="1" dirty="0">
                <a:solidFill>
                  <a:srgbClr val="000000"/>
                </a:solidFill>
                <a:latin typeface="Consolas"/>
              </a:rPr>
              <a:t>,  </a:t>
            </a:r>
          </a:p>
          <a:p>
            <a:r>
              <a:rPr lang="pt-BR" b="1" dirty="0">
                <a:solidFill>
                  <a:srgbClr val="000000"/>
                </a:solidFill>
                <a:latin typeface="Consolas"/>
              </a:rPr>
              <a:t>         $e-&gt;</a:t>
            </a:r>
            <a:r>
              <a:rPr lang="pt-BR" b="1" dirty="0" err="1">
                <a:solidFill>
                  <a:srgbClr val="000000"/>
                </a:solidFill>
                <a:latin typeface="Consolas"/>
              </a:rPr>
              <a:t>getMessage</a:t>
            </a:r>
            <a:r>
              <a:rPr lang="pt-BR" b="1" dirty="0">
                <a:solidFill>
                  <a:srgbClr val="000000"/>
                </a:solidFill>
                <a:latin typeface="Consolas"/>
              </a:rPr>
              <a:t>(), </a:t>
            </a:r>
            <a:r>
              <a:rPr lang="pt-BR" b="1" dirty="0">
                <a:solidFill>
                  <a:srgbClr val="0000C0"/>
                </a:solidFill>
                <a:latin typeface="Consolas"/>
              </a:rPr>
              <a:t>"\n"</a:t>
            </a:r>
            <a:r>
              <a:rPr lang="pt-BR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762" y="2780928"/>
            <a:ext cx="37444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NOTA:</a:t>
            </a:r>
          </a:p>
          <a:p>
            <a:r>
              <a:rPr lang="en-US" sz="2000" dirty="0"/>
              <a:t>El valor </a:t>
            </a:r>
            <a:r>
              <a:rPr lang="en-US" sz="2000" dirty="0" err="1"/>
              <a:t>lanzado</a:t>
            </a:r>
            <a:r>
              <a:rPr lang="en-US" sz="2000" dirty="0"/>
              <a:t> </a:t>
            </a:r>
            <a:r>
              <a:rPr lang="en-US" sz="2000" dirty="0" err="1"/>
              <a:t>mediante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throw </a:t>
            </a:r>
            <a:r>
              <a:rPr lang="en-US" sz="2000" dirty="0" err="1"/>
              <a:t>debe</a:t>
            </a:r>
            <a:r>
              <a:rPr lang="en-US" sz="2000" dirty="0"/>
              <a:t> </a:t>
            </a:r>
            <a:r>
              <a:rPr lang="en-US" sz="2000" dirty="0" err="1"/>
              <a:t>ser</a:t>
            </a:r>
            <a:r>
              <a:rPr lang="en-US" sz="2000" dirty="0"/>
              <a:t> de </a:t>
            </a:r>
            <a:r>
              <a:rPr lang="en-US" sz="2000" dirty="0" err="1"/>
              <a:t>clase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Exception</a:t>
            </a:r>
            <a:r>
              <a:rPr lang="en-US" sz="2000" dirty="0"/>
              <a:t> o de </a:t>
            </a:r>
            <a:r>
              <a:rPr lang="en-US" sz="2000" dirty="0" err="1"/>
              <a:t>una</a:t>
            </a:r>
            <a:r>
              <a:rPr lang="en-US" sz="2000" dirty="0"/>
              <a:t> </a:t>
            </a:r>
            <a:r>
              <a:rPr lang="en-US" sz="2000" dirty="0" err="1"/>
              <a:t>subclase</a:t>
            </a:r>
            <a:r>
              <a:rPr lang="en-US" sz="2000" dirty="0"/>
              <a:t> de 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Exception</a:t>
            </a:r>
          </a:p>
        </p:txBody>
      </p:sp>
    </p:spTree>
    <p:extLst>
      <p:ext uri="{BB962C8B-B14F-4D97-AF65-F5344CB8AC3E}">
        <p14:creationId xmlns:p14="http://schemas.microsoft.com/office/powerpoint/2010/main" val="27291315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exit, return, die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43057" y="1456962"/>
            <a:ext cx="8229600" cy="3052936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exit</a:t>
            </a:r>
            <a:r>
              <a:rPr lang="en-US" sz="2400" dirty="0"/>
              <a:t> </a:t>
            </a:r>
            <a:r>
              <a:rPr lang="en-US" sz="2400" dirty="0" err="1"/>
              <a:t>finaliza</a:t>
            </a:r>
            <a:r>
              <a:rPr lang="en-US" sz="2400" dirty="0"/>
              <a:t> la </a:t>
            </a:r>
            <a:r>
              <a:rPr lang="en-US" sz="2400" dirty="0" err="1"/>
              <a:t>ejecución</a:t>
            </a:r>
            <a:endParaRPr lang="en-US" sz="2400" dirty="0"/>
          </a:p>
          <a:p>
            <a:pPr lvl="1"/>
            <a:r>
              <a:rPr lang="en-US" sz="2000" dirty="0" err="1"/>
              <a:t>Parámetro</a:t>
            </a:r>
            <a:r>
              <a:rPr lang="en-US" sz="2000" dirty="0"/>
              <a:t> </a:t>
            </a:r>
            <a:r>
              <a:rPr lang="en-US" sz="2000" dirty="0" err="1"/>
              <a:t>opcional</a:t>
            </a:r>
            <a:r>
              <a:rPr lang="en-US" sz="2000" dirty="0"/>
              <a:t>: nº (status de </a:t>
            </a:r>
            <a:r>
              <a:rPr lang="en-US" sz="2000" dirty="0" err="1"/>
              <a:t>salida</a:t>
            </a:r>
            <a:r>
              <a:rPr lang="en-US" sz="2000" dirty="0"/>
              <a:t>), </a:t>
            </a:r>
            <a:r>
              <a:rPr lang="en-US" sz="2000" dirty="0" err="1"/>
              <a:t>mensaje</a:t>
            </a:r>
            <a:endParaRPr lang="en-US" sz="2000" dirty="0"/>
          </a:p>
          <a:p>
            <a:r>
              <a:rPr lang="en-US" sz="24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</a:p>
          <a:p>
            <a:pPr lvl="1"/>
            <a:r>
              <a:rPr lang="en-US" sz="2000" dirty="0" err="1"/>
              <a:t>Finaliza</a:t>
            </a:r>
            <a:r>
              <a:rPr lang="en-US" sz="2000" dirty="0"/>
              <a:t> la </a:t>
            </a:r>
            <a:r>
              <a:rPr lang="en-US" sz="2000" dirty="0" err="1"/>
              <a:t>ejecución</a:t>
            </a:r>
            <a:r>
              <a:rPr lang="en-US" sz="2000" dirty="0"/>
              <a:t> del </a:t>
            </a:r>
            <a:r>
              <a:rPr lang="en-US" sz="2000" dirty="0" err="1"/>
              <a:t>cuerpo</a:t>
            </a:r>
            <a:r>
              <a:rPr lang="en-US" sz="2000" dirty="0"/>
              <a:t> de </a:t>
            </a:r>
            <a:r>
              <a:rPr lang="en-US" sz="2000" dirty="0" err="1"/>
              <a:t>una</a:t>
            </a:r>
            <a:r>
              <a:rPr lang="en-US" sz="2000" dirty="0"/>
              <a:t> </a:t>
            </a:r>
            <a:r>
              <a:rPr lang="en-US" sz="2000" dirty="0" err="1"/>
              <a:t>función</a:t>
            </a:r>
            <a:endParaRPr lang="en-US" sz="2000" dirty="0"/>
          </a:p>
          <a:p>
            <a:pPr lvl="1"/>
            <a:r>
              <a:rPr lang="en-US" sz="2000" dirty="0" err="1"/>
              <a:t>Dentro</a:t>
            </a:r>
            <a:r>
              <a:rPr lang="en-US" sz="2000" dirty="0"/>
              <a:t> de un script, </a:t>
            </a:r>
            <a:r>
              <a:rPr lang="en-US" sz="2000" dirty="0" err="1"/>
              <a:t>finaliza</a:t>
            </a:r>
            <a:r>
              <a:rPr lang="en-US" sz="2000" dirty="0"/>
              <a:t> el script</a:t>
            </a:r>
          </a:p>
          <a:p>
            <a:r>
              <a:rPr lang="en-US" sz="24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die(</a:t>
            </a:r>
            <a:r>
              <a:rPr lang="en-US" sz="2400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mensaje</a:t>
            </a:r>
            <a:r>
              <a:rPr lang="en-US" sz="24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400" dirty="0"/>
              <a:t> </a:t>
            </a:r>
          </a:p>
          <a:p>
            <a:pPr lvl="1"/>
            <a:r>
              <a:rPr lang="en-US" sz="2000" dirty="0"/>
              <a:t>similar a 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exit(</a:t>
            </a:r>
            <a:r>
              <a:rPr lang="en-US" sz="2000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mensaje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243057" y="4653136"/>
            <a:ext cx="7276351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db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mysqli_connect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"localhost"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, $USERNAME, $PASSWORD);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(!$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db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die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"No se 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puede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conectar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 a base de 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datos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"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951333" y="5880353"/>
            <a:ext cx="7149714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db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mysqli_connect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"localhost"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, $USERNAME, $PASSWORD)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or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die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"No se 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puede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conectar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 a base de 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datos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"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);</a:t>
            </a:r>
            <a:endParaRPr lang="en-US" dirty="0"/>
          </a:p>
        </p:txBody>
      </p:sp>
      <p:sp>
        <p:nvSpPr>
          <p:cNvPr id="6" name="5 CuadroTexto"/>
          <p:cNvSpPr txBox="1"/>
          <p:nvPr/>
        </p:nvSpPr>
        <p:spPr>
          <a:xfrm>
            <a:off x="7380312" y="520713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Suele</a:t>
            </a:r>
            <a:r>
              <a:rPr lang="en-US" dirty="0"/>
              <a:t> </a:t>
            </a:r>
            <a:r>
              <a:rPr lang="en-US" dirty="0" err="1"/>
              <a:t>escribirse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: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15450" y="4342597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Ejemplo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9586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goto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Continuar</a:t>
            </a:r>
            <a:r>
              <a:rPr lang="en-US" dirty="0"/>
              <a:t> la </a:t>
            </a:r>
            <a:r>
              <a:rPr lang="en-US" dirty="0" err="1"/>
              <a:t>ejecución</a:t>
            </a:r>
            <a:r>
              <a:rPr lang="en-US" dirty="0"/>
              <a:t> en </a:t>
            </a:r>
            <a:r>
              <a:rPr lang="en-US" dirty="0" err="1"/>
              <a:t>otro</a:t>
            </a:r>
            <a:r>
              <a:rPr lang="en-US" dirty="0"/>
              <a:t> </a:t>
            </a:r>
            <a:r>
              <a:rPr lang="en-US" dirty="0" err="1"/>
              <a:t>lugar</a:t>
            </a:r>
            <a:endParaRPr lang="en-US" dirty="0"/>
          </a:p>
          <a:p>
            <a:pPr lvl="1"/>
            <a:r>
              <a:rPr lang="en-US" dirty="0"/>
              <a:t>El </a:t>
            </a:r>
            <a:r>
              <a:rPr lang="en-US" dirty="0" err="1"/>
              <a:t>lugar</a:t>
            </a:r>
            <a:r>
              <a:rPr lang="en-US" dirty="0"/>
              <a:t> se </a:t>
            </a:r>
            <a:r>
              <a:rPr lang="en-US" dirty="0" err="1"/>
              <a:t>indica</a:t>
            </a:r>
            <a:r>
              <a:rPr lang="en-US" dirty="0"/>
              <a:t> </a:t>
            </a:r>
            <a:r>
              <a:rPr lang="en-US" dirty="0" err="1"/>
              <a:t>mediante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etiqueta</a:t>
            </a:r>
            <a:endParaRPr lang="en-US" dirty="0"/>
          </a:p>
          <a:p>
            <a:pPr lvl="2"/>
            <a:r>
              <a:rPr lang="en-US" dirty="0" err="1"/>
              <a:t>Debe</a:t>
            </a:r>
            <a:r>
              <a:rPr lang="en-US" dirty="0"/>
              <a:t> </a:t>
            </a:r>
            <a:r>
              <a:rPr lang="en-US" dirty="0" err="1"/>
              <a:t>estar</a:t>
            </a:r>
            <a:r>
              <a:rPr lang="en-US" dirty="0"/>
              <a:t> en el </a:t>
            </a:r>
            <a:r>
              <a:rPr lang="en-US" dirty="0" err="1"/>
              <a:t>mismo</a:t>
            </a:r>
            <a:r>
              <a:rPr lang="en-US" dirty="0"/>
              <a:t> </a:t>
            </a:r>
            <a:r>
              <a:rPr lang="en-US" dirty="0" err="1"/>
              <a:t>ámbito</a:t>
            </a:r>
            <a:endParaRPr lang="en-US" dirty="0"/>
          </a:p>
          <a:p>
            <a:pPr lvl="1"/>
            <a:r>
              <a:rPr lang="en-US" dirty="0"/>
              <a:t>En general, </a:t>
            </a:r>
            <a:r>
              <a:rPr lang="en-US" dirty="0" err="1"/>
              <a:t>siempre</a:t>
            </a:r>
            <a:r>
              <a:rPr lang="en-US" dirty="0"/>
              <a:t> se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escribir</a:t>
            </a:r>
            <a:r>
              <a:rPr lang="en-US" dirty="0"/>
              <a:t> de </a:t>
            </a:r>
            <a:r>
              <a:rPr lang="en-US" dirty="0" err="1"/>
              <a:t>otra</a:t>
            </a:r>
            <a:r>
              <a:rPr lang="en-US" dirty="0"/>
              <a:t> forma</a:t>
            </a:r>
          </a:p>
          <a:p>
            <a:pPr lvl="1"/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1187624" y="4005064"/>
            <a:ext cx="4363695" cy="258532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n-NO" b="1" dirty="0">
                <a:solidFill>
                  <a:srgbClr val="7F0055"/>
                </a:solidFill>
                <a:latin typeface="Consolas"/>
              </a:rPr>
              <a:t>for 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($i = 0; $i &lt; $count; $i++) {</a:t>
            </a:r>
          </a:p>
          <a:p>
            <a:r>
              <a:rPr lang="en-US" dirty="0">
                <a:solidFill>
                  <a:srgbClr val="557F5F"/>
                </a:solidFill>
                <a:latin typeface="Consolas"/>
              </a:rPr>
              <a:t>   // </a:t>
            </a:r>
            <a:r>
              <a:rPr lang="en-US" dirty="0" err="1">
                <a:solidFill>
                  <a:srgbClr val="557F5F"/>
                </a:solidFill>
                <a:latin typeface="Consolas"/>
              </a:rPr>
              <a:t>sentencias</a:t>
            </a:r>
            <a:r>
              <a:rPr lang="en-US" dirty="0">
                <a:solidFill>
                  <a:srgbClr val="557F5F"/>
                </a:solidFill>
                <a:latin typeface="Consolas"/>
              </a:rPr>
              <a:t>...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 if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($error) {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b="1" dirty="0" err="1">
                <a:solidFill>
                  <a:srgbClr val="7F0055"/>
                </a:solidFill>
                <a:latin typeface="Consolas"/>
              </a:rPr>
              <a:t>goto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finalizar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>
              <a:latin typeface="Consolas"/>
            </a:endParaRPr>
          </a:p>
          <a:p>
            <a:r>
              <a:rPr lang="en-US" dirty="0" err="1">
                <a:solidFill>
                  <a:srgbClr val="000000"/>
                </a:solidFill>
                <a:latin typeface="Consolas"/>
              </a:rPr>
              <a:t>finalizar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557F5F"/>
                </a:solidFill>
                <a:latin typeface="Consolas"/>
              </a:rPr>
              <a:t>// </a:t>
            </a:r>
            <a:r>
              <a:rPr lang="en-US" dirty="0" err="1">
                <a:solidFill>
                  <a:srgbClr val="557F5F"/>
                </a:solidFill>
                <a:latin typeface="Consolas"/>
              </a:rPr>
              <a:t>sentencias</a:t>
            </a:r>
            <a:r>
              <a:rPr lang="en-US" dirty="0">
                <a:solidFill>
                  <a:srgbClr val="557F5F"/>
                </a:solidFill>
                <a:latin typeface="Consolas"/>
              </a:rPr>
              <a:t>...</a:t>
            </a:r>
            <a:endParaRPr lang="en-US" dirty="0"/>
          </a:p>
        </p:txBody>
      </p:sp>
      <p:sp>
        <p:nvSpPr>
          <p:cNvPr id="5" name="4 CuadroTexto"/>
          <p:cNvSpPr txBox="1"/>
          <p:nvPr/>
        </p:nvSpPr>
        <p:spPr>
          <a:xfrm rot="20786559">
            <a:off x="5536200" y="4457030"/>
            <a:ext cx="359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/>
              <a:t>Goto</a:t>
            </a:r>
            <a:r>
              <a:rPr lang="en-US" b="1" i="1" dirty="0"/>
              <a:t> Statement considered harmful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1652" y="4784725"/>
            <a:ext cx="15240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CuadroTexto 6"/>
          <p:cNvSpPr txBox="1"/>
          <p:nvPr/>
        </p:nvSpPr>
        <p:spPr>
          <a:xfrm>
            <a:off x="7049518" y="6367910"/>
            <a:ext cx="2108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_tradnl" sz="1400" dirty="0" err="1"/>
              <a:t>Edsger</a:t>
            </a:r>
            <a:r>
              <a:rPr lang="es-ES_tradnl" sz="1400" dirty="0"/>
              <a:t> </a:t>
            </a:r>
            <a:r>
              <a:rPr lang="es-ES_tradnl" sz="1400" dirty="0" err="1"/>
              <a:t>Disjkstra</a:t>
            </a:r>
            <a:endParaRPr lang="es-ES_tradnl" sz="1400" dirty="0"/>
          </a:p>
          <a:p>
            <a:pPr algn="r"/>
            <a:r>
              <a:rPr lang="es-ES_tradnl" sz="1000" dirty="0"/>
              <a:t>Fuente: </a:t>
            </a:r>
            <a:r>
              <a:rPr lang="es-ES_tradnl" sz="1000" dirty="0" err="1"/>
              <a:t>Communications</a:t>
            </a:r>
            <a:r>
              <a:rPr lang="es-ES_tradnl" sz="1000" dirty="0"/>
              <a:t> of </a:t>
            </a:r>
            <a:r>
              <a:rPr lang="es-ES_tradnl" sz="1000" dirty="0" err="1"/>
              <a:t>the</a:t>
            </a:r>
            <a:r>
              <a:rPr lang="es-ES_tradnl" sz="1000" dirty="0"/>
              <a:t> ACM</a:t>
            </a:r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105921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s-ES"/>
              <a:t>Funciones en PHP</a:t>
            </a:r>
            <a:endParaRPr lang="en-GB" altLang="es-ES"/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572872" cy="457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altLang="es-ES" sz="2800" dirty="0"/>
              <a:t>Declaración mediante </a:t>
            </a:r>
            <a:r>
              <a:rPr lang="es-ES_tradnl" altLang="es-ES" sz="2800" dirty="0" err="1"/>
              <a:t>function</a:t>
            </a:r>
            <a:endParaRPr lang="es-ES_tradnl" altLang="es-ES" sz="2800" dirty="0"/>
          </a:p>
          <a:p>
            <a:pPr lvl="1"/>
            <a:r>
              <a:rPr lang="es-ES_tradnl" altLang="es-ES" sz="2400" dirty="0"/>
              <a:t>Puede utilizarse recursividad</a:t>
            </a:r>
          </a:p>
          <a:p>
            <a:pPr lvl="1"/>
            <a:r>
              <a:rPr lang="es-ES_tradnl" altLang="es-ES" sz="2400" dirty="0"/>
              <a:t>Nombres de funciones no sensibles mayúsculas/minúsculas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259632" y="3068960"/>
            <a:ext cx="6389891" cy="286232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function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factorial($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num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if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($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num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== 0)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  return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1;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en-US" b="1" dirty="0" err="1">
                <a:solidFill>
                  <a:srgbClr val="7F0055"/>
                </a:solidFill>
                <a:latin typeface="Consolas"/>
              </a:rPr>
              <a:t>elseif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($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num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&gt; 0)</a:t>
            </a:r>
          </a:p>
          <a:p>
            <a:r>
              <a:rPr lang="pt-BR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pt-BR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pt-BR" b="1" dirty="0">
                <a:solidFill>
                  <a:srgbClr val="7F0055"/>
                </a:solidFill>
                <a:latin typeface="Consolas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Consolas"/>
              </a:rPr>
              <a:t>$num * </a:t>
            </a:r>
            <a:r>
              <a:rPr lang="pt-BR" b="1" dirty="0" err="1">
                <a:solidFill>
                  <a:srgbClr val="000000"/>
                </a:solidFill>
                <a:latin typeface="Consolas"/>
              </a:rPr>
              <a:t>factorial</a:t>
            </a:r>
            <a:r>
              <a:rPr lang="pt-BR" b="1" dirty="0">
                <a:solidFill>
                  <a:srgbClr val="000000"/>
                </a:solidFill>
                <a:latin typeface="Consolas"/>
              </a:rPr>
              <a:t>($num - 1);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else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  throw new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Exception ( 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"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Argumento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negativo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"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endParaRPr lang="en-US" dirty="0">
              <a:latin typeface="Consolas"/>
            </a:endParaRP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echo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Factorial(5); </a:t>
            </a:r>
            <a:r>
              <a:rPr lang="en-US" b="1" dirty="0">
                <a:solidFill>
                  <a:srgbClr val="557F5F"/>
                </a:solidFill>
                <a:latin typeface="Consolas"/>
              </a:rPr>
              <a:t>// 120</a:t>
            </a:r>
          </a:p>
        </p:txBody>
      </p:sp>
    </p:spTree>
    <p:extLst>
      <p:ext uri="{BB962C8B-B14F-4D97-AF65-F5344CB8AC3E}">
        <p14:creationId xmlns:p14="http://schemas.microsoft.com/office/powerpoint/2010/main" val="11040411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Ejercicios</a:t>
            </a:r>
            <a:r>
              <a:rPr lang="en-GB" dirty="0"/>
              <a:t> PHP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r>
              <a:rPr lang="en-GB" dirty="0" err="1"/>
              <a:t>Implementar</a:t>
            </a:r>
            <a:r>
              <a:rPr lang="en-GB" dirty="0"/>
              <a:t>:</a:t>
            </a:r>
          </a:p>
          <a:p>
            <a:r>
              <a:rPr lang="en-GB" dirty="0" err="1"/>
              <a:t>factores</a:t>
            </a:r>
            <a:r>
              <a:rPr lang="en-GB" dirty="0"/>
              <a:t>($n): </a:t>
            </a:r>
            <a:r>
              <a:rPr lang="en-GB" dirty="0" err="1"/>
              <a:t>calcula</a:t>
            </a:r>
            <a:r>
              <a:rPr lang="en-GB" dirty="0"/>
              <a:t> los </a:t>
            </a:r>
            <a:r>
              <a:rPr lang="en-GB" dirty="0" err="1"/>
              <a:t>factores</a:t>
            </a:r>
            <a:r>
              <a:rPr lang="en-GB" dirty="0"/>
              <a:t> </a:t>
            </a:r>
            <a:r>
              <a:rPr lang="en-GB" dirty="0" err="1"/>
              <a:t>primos</a:t>
            </a:r>
            <a:r>
              <a:rPr lang="en-GB" dirty="0"/>
              <a:t> de un nº</a:t>
            </a:r>
          </a:p>
        </p:txBody>
      </p:sp>
      <p:pic>
        <p:nvPicPr>
          <p:cNvPr id="4" name="3 Imagen" descr="Bina_pencil_blu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179512" y="116632"/>
            <a:ext cx="1327876" cy="1224136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910397" y="6313348"/>
            <a:ext cx="5242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https://gist.github.com/labra/0430c8f00db9f4198421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940640" y="3645024"/>
            <a:ext cx="3816424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dirty="0">
                <a:latin typeface="Consolas" panose="020B0609020204030204" pitchFamily="49" charset="0"/>
                <a:cs typeface="Consolas" panose="020B0609020204030204" pitchFamily="49" charset="0"/>
              </a:rPr>
              <a:t>factores(84) = [1,2,2,3,7]</a:t>
            </a:r>
            <a:endParaRPr lang="es-E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645024"/>
            <a:ext cx="3433663" cy="24355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ángulo 7"/>
          <p:cNvSpPr/>
          <p:nvPr/>
        </p:nvSpPr>
        <p:spPr>
          <a:xfrm>
            <a:off x="3773284" y="5895863"/>
            <a:ext cx="2075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/>
              <a:t>Utilizando</a:t>
            </a:r>
            <a:r>
              <a:rPr lang="en-GB" dirty="0"/>
              <a:t> </a:t>
            </a:r>
            <a:r>
              <a:rPr lang="en-GB" dirty="0" err="1"/>
              <a:t>PHPUnit</a:t>
            </a:r>
            <a:r>
              <a:rPr lang="en-GB" dirty="0"/>
              <a:t>: </a:t>
            </a:r>
            <a:endParaRPr lang="es-ES" dirty="0"/>
          </a:p>
        </p:txBody>
      </p:sp>
      <p:sp>
        <p:nvSpPr>
          <p:cNvPr id="10" name="Rectángulo 9"/>
          <p:cNvSpPr/>
          <p:nvPr/>
        </p:nvSpPr>
        <p:spPr>
          <a:xfrm>
            <a:off x="1763688" y="3137317"/>
            <a:ext cx="9476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/>
              <a:t>Ejemplo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296699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s-ES"/>
              <a:t>Funciones en PHP</a:t>
            </a:r>
            <a:endParaRPr lang="en-GB" altLang="es-ES"/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628800"/>
            <a:ext cx="8153400" cy="4176464"/>
          </a:xfrm>
        </p:spPr>
        <p:txBody>
          <a:bodyPr>
            <a:noAutofit/>
          </a:bodyPr>
          <a:lstStyle/>
          <a:p>
            <a:r>
              <a:rPr lang="es-ES_tradnl" altLang="es-ES" sz="2800" dirty="0"/>
              <a:t>No existe sobrecarga de funciones, no se pueden redefinir funciones ni eliminar funciones ya definidas</a:t>
            </a:r>
          </a:p>
          <a:p>
            <a:r>
              <a:rPr lang="es-ES_tradnl" altLang="es-ES" sz="2800" dirty="0"/>
              <a:t>Visibilidad de las variables</a:t>
            </a:r>
          </a:p>
          <a:p>
            <a:pPr lvl="1"/>
            <a:r>
              <a:rPr lang="es-ES_tradnl" altLang="es-ES" sz="2400" dirty="0"/>
              <a:t>Referencias a variables dentro del cuerpo de la función se entiende como referencia local</a:t>
            </a:r>
          </a:p>
          <a:p>
            <a:pPr lvl="1"/>
            <a:r>
              <a:rPr lang="es-ES_tradnl" altLang="es-ES" sz="2400" dirty="0"/>
              <a:t>Si la variable no se declara en el interior de la función, su uso produce una declaración implícita</a:t>
            </a:r>
          </a:p>
          <a:p>
            <a:pPr lvl="1"/>
            <a:r>
              <a:rPr lang="es-ES_tradnl" altLang="es-ES" sz="2400" dirty="0"/>
              <a:t>Consecuencia: variables globales no visibles desde funciones</a:t>
            </a:r>
          </a:p>
          <a:p>
            <a:pPr lvl="2"/>
            <a:r>
              <a:rPr lang="es-ES_tradnl" altLang="es-ES" sz="2000" dirty="0"/>
              <a:t>A menos que se declaren como </a:t>
            </a:r>
            <a:r>
              <a:rPr lang="es-ES_tradnl" altLang="es-ES" sz="2000" dirty="0">
                <a:solidFill>
                  <a:srgbClr val="0033CC"/>
                </a:solidFill>
              </a:rPr>
              <a:t>global</a:t>
            </a:r>
            <a:endParaRPr lang="en-GB" altLang="es-ES" sz="20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26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/>
              <a:t>Incrustación en páginas Web (I)</a:t>
            </a:r>
          </a:p>
        </p:txBody>
      </p:sp>
      <p:sp>
        <p:nvSpPr>
          <p:cNvPr id="410627" name="Rectangle 3"/>
          <p:cNvSpPr>
            <a:spLocks noChangeArrowheads="1"/>
          </p:cNvSpPr>
          <p:nvPr/>
        </p:nvSpPr>
        <p:spPr bwMode="auto">
          <a:xfrm>
            <a:off x="304800" y="1628800"/>
            <a:ext cx="8382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20000"/>
              </a:spcBef>
            </a:pPr>
            <a:r>
              <a:rPr lang="es-ES_tradnl" altLang="es-ES" sz="2000" dirty="0">
                <a:latin typeface="Arial" charset="0"/>
              </a:rPr>
              <a:t>Código PHP está dentro de una página HTML</a:t>
            </a:r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</a:pPr>
            <a:r>
              <a:rPr lang="es-ES_tradnl" altLang="es-ES" sz="2000" dirty="0">
                <a:latin typeface="Arial" charset="0"/>
              </a:rPr>
              <a:t>El servidor interpreta el código</a:t>
            </a:r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</a:pPr>
            <a:r>
              <a:rPr lang="es-ES_tradnl" altLang="es-ES" sz="2000" dirty="0">
                <a:latin typeface="Arial" charset="0"/>
              </a:rPr>
              <a:t>DESPUÉS de interpretarlo, servidor devuelve resultado</a:t>
            </a:r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</a:pPr>
            <a:r>
              <a:rPr lang="es-ES_tradnl" altLang="es-ES" sz="2000" dirty="0">
                <a:latin typeface="Arial" charset="0"/>
              </a:rPr>
              <a:t>Secuencia de escape: Indicar dónde empieza y acaba el código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</a:pPr>
            <a:r>
              <a:rPr lang="es-ES_tradnl" altLang="es-ES" sz="2000" dirty="0">
                <a:latin typeface="Arial" charset="0"/>
              </a:rPr>
              <a:t>Varias opciones: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</a:pPr>
            <a:endParaRPr lang="es-ES_tradnl" altLang="es-ES" sz="2000" dirty="0">
              <a:latin typeface="Arial" charset="0"/>
            </a:endParaRPr>
          </a:p>
          <a:p>
            <a:pPr marL="400050" lvl="1" indent="0">
              <a:lnSpc>
                <a:spcPct val="90000"/>
              </a:lnSpc>
              <a:spcBef>
                <a:spcPct val="20000"/>
              </a:spcBef>
            </a:pPr>
            <a:r>
              <a:rPr lang="es-ES_tradnl" altLang="es-ES" sz="2000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&lt;? </a:t>
            </a:r>
            <a:r>
              <a:rPr lang="es-ES_tradnl" altLang="es-ES" sz="20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código PHP</a:t>
            </a:r>
            <a:r>
              <a:rPr lang="es-ES_tradnl" altLang="es-ES" sz="2000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?&gt;</a:t>
            </a:r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</a:pPr>
            <a:endParaRPr lang="es-ES_tradnl" altLang="es-ES" sz="2000" dirty="0">
              <a:solidFill>
                <a:srgbClr val="00206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</a:pPr>
            <a:r>
              <a:rPr lang="es-ES_tradnl" altLang="es-ES" sz="2000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&lt;script </a:t>
            </a:r>
            <a:r>
              <a:rPr lang="es-ES_tradnl" altLang="es-ES" sz="2000" dirty="0" err="1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language</a:t>
            </a:r>
            <a:r>
              <a:rPr lang="es-ES_tradnl" altLang="es-ES" sz="2000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s-ES_tradnl" altLang="es-ES" sz="2000" dirty="0" err="1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php</a:t>
            </a:r>
            <a:r>
              <a:rPr lang="es-ES_tradnl" altLang="es-ES" sz="2000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"&gt; </a:t>
            </a:r>
            <a:r>
              <a:rPr lang="es-ES_tradnl" altLang="es-ES" sz="20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código PHP</a:t>
            </a:r>
            <a:r>
              <a:rPr lang="es-ES_tradnl" altLang="es-ES" sz="2000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&lt;/script&gt;</a:t>
            </a:r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</a:pPr>
            <a:endParaRPr lang="es-ES_tradnl" altLang="es-ES" sz="2000" dirty="0">
              <a:solidFill>
                <a:srgbClr val="00206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</a:pPr>
            <a:r>
              <a:rPr lang="es-ES_tradnl" altLang="es-ES" sz="2000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&lt;?</a:t>
            </a:r>
            <a:r>
              <a:rPr lang="es-ES_tradnl" altLang="es-ES" sz="2000" dirty="0" err="1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php</a:t>
            </a:r>
            <a:r>
              <a:rPr lang="es-ES_tradnl" altLang="es-ES" sz="2000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_tradnl" altLang="es-ES" sz="20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código PHP</a:t>
            </a:r>
            <a:r>
              <a:rPr lang="es-ES_tradnl" altLang="es-ES" sz="2000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?&gt;</a:t>
            </a:r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</a:pPr>
            <a:endParaRPr lang="es-ES_tradnl" altLang="es-ES" sz="2000" dirty="0">
              <a:solidFill>
                <a:srgbClr val="00206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</a:pPr>
            <a:r>
              <a:rPr lang="es-ES_tradnl" altLang="es-ES" sz="2000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&lt;% </a:t>
            </a:r>
            <a:r>
              <a:rPr lang="es-ES_tradnl" altLang="es-ES" sz="20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código PHP</a:t>
            </a:r>
            <a:r>
              <a:rPr lang="es-ES_tradnl" altLang="es-ES" sz="2000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%&gt;</a:t>
            </a:r>
          </a:p>
        </p:txBody>
      </p:sp>
    </p:spTree>
    <p:extLst>
      <p:ext uri="{BB962C8B-B14F-4D97-AF65-F5344CB8AC3E}">
        <p14:creationId xmlns:p14="http://schemas.microsoft.com/office/powerpoint/2010/main" val="545612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s-ES" dirty="0" err="1"/>
              <a:t>Parámetros</a:t>
            </a:r>
            <a:r>
              <a:rPr lang="en-GB" altLang="es-ES" dirty="0"/>
              <a:t> </a:t>
            </a:r>
            <a:r>
              <a:rPr lang="en-GB" altLang="es-ES" dirty="0" err="1"/>
              <a:t>por</a:t>
            </a:r>
            <a:r>
              <a:rPr lang="en-GB" altLang="es-ES" dirty="0"/>
              <a:t> </a:t>
            </a:r>
            <a:r>
              <a:rPr lang="en-GB" altLang="es-ES" dirty="0" err="1"/>
              <a:t>valor</a:t>
            </a:r>
            <a:endParaRPr lang="en-GB" altLang="es-ES" dirty="0"/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74196"/>
            <a:ext cx="8839200" cy="5257800"/>
          </a:xfrm>
        </p:spPr>
        <p:txBody>
          <a:bodyPr>
            <a:noAutofit/>
          </a:bodyPr>
          <a:lstStyle/>
          <a:p>
            <a:r>
              <a:rPr lang="es-ES_tradnl" altLang="es-ES" dirty="0"/>
              <a:t>Paso por valor</a:t>
            </a:r>
          </a:p>
          <a:p>
            <a:pPr lvl="1"/>
            <a:r>
              <a:rPr lang="es-ES_tradnl" altLang="es-ES" dirty="0"/>
              <a:t>Mecanismo por defecto</a:t>
            </a:r>
          </a:p>
          <a:p>
            <a:pPr lvl="1"/>
            <a:r>
              <a:rPr lang="es-ES_tradnl" altLang="es-ES" dirty="0"/>
              <a:t>Si se modifica dentro, no afecta a la variable pasada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691680" y="3789040"/>
            <a:ext cx="5184576" cy="23083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$x = 1;            </a:t>
            </a:r>
            <a:r>
              <a:rPr lang="en-US" b="1" dirty="0">
                <a:solidFill>
                  <a:srgbClr val="557F5F"/>
                </a:solidFill>
                <a:latin typeface="Consolas"/>
              </a:rPr>
              <a:t>// variable global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endParaRPr lang="en-US" b="1" dirty="0">
              <a:solidFill>
                <a:srgbClr val="7F0055"/>
              </a:solidFill>
              <a:latin typeface="Consolas"/>
            </a:endParaRP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function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f($x)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$x++ ;         </a:t>
            </a:r>
            <a:r>
              <a:rPr lang="en-US" b="1" dirty="0">
                <a:solidFill>
                  <a:srgbClr val="557F5F"/>
                </a:solidFill>
                <a:latin typeface="Consolas"/>
              </a:rPr>
              <a:t>// variable local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f($x);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echo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$x;          </a:t>
            </a:r>
            <a:r>
              <a:rPr lang="en-US" b="1" dirty="0">
                <a:solidFill>
                  <a:srgbClr val="557F5F"/>
                </a:solidFill>
                <a:latin typeface="Consolas"/>
              </a:rPr>
              <a:t>// </a:t>
            </a:r>
            <a:r>
              <a:rPr lang="en-US" b="1" dirty="0" err="1">
                <a:solidFill>
                  <a:srgbClr val="557F5F"/>
                </a:solidFill>
                <a:latin typeface="Consolas"/>
              </a:rPr>
              <a:t>imprime</a:t>
            </a:r>
            <a:r>
              <a:rPr lang="en-US" b="1" dirty="0">
                <a:solidFill>
                  <a:srgbClr val="557F5F"/>
                </a:solidFill>
                <a:latin typeface="Consolas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40608838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Parámetros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referencia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Paso por referencia</a:t>
            </a:r>
          </a:p>
          <a:p>
            <a:pPr lvl="1"/>
            <a:r>
              <a:rPr lang="es-ES" dirty="0"/>
              <a:t>Se indica mediante 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</a:t>
            </a:r>
            <a:r>
              <a:rPr lang="es-ES" dirty="0"/>
              <a:t> antes del parámetro</a:t>
            </a:r>
          </a:p>
          <a:p>
            <a:pPr lvl="1"/>
            <a:r>
              <a:rPr lang="es-ES" dirty="0"/>
              <a:t>Si se modifica dentro, afecta a la variable pasada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691680" y="3789040"/>
            <a:ext cx="5184576" cy="23083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$x = 1;            </a:t>
            </a:r>
            <a:r>
              <a:rPr lang="en-US" b="1" dirty="0">
                <a:solidFill>
                  <a:srgbClr val="557F5F"/>
                </a:solidFill>
                <a:latin typeface="Consolas"/>
              </a:rPr>
              <a:t>// variable global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endParaRPr lang="en-US" b="1" dirty="0">
              <a:solidFill>
                <a:srgbClr val="7F0055"/>
              </a:solidFill>
              <a:latin typeface="Consolas"/>
            </a:endParaRP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function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f(&amp;$x)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$x++ ;         </a:t>
            </a:r>
            <a:r>
              <a:rPr lang="en-US" b="1" dirty="0">
                <a:solidFill>
                  <a:srgbClr val="557F5F"/>
                </a:solidFill>
                <a:latin typeface="Consolas"/>
              </a:rPr>
              <a:t>// variable local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f($x);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echo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$x;          </a:t>
            </a:r>
            <a:r>
              <a:rPr lang="en-US" b="1" dirty="0">
                <a:solidFill>
                  <a:srgbClr val="557F5F"/>
                </a:solidFill>
                <a:latin typeface="Consolas"/>
              </a:rPr>
              <a:t>// </a:t>
            </a:r>
            <a:r>
              <a:rPr lang="en-US" b="1" dirty="0" err="1">
                <a:solidFill>
                  <a:srgbClr val="557F5F"/>
                </a:solidFill>
                <a:latin typeface="Consolas"/>
              </a:rPr>
              <a:t>imprime</a:t>
            </a:r>
            <a:r>
              <a:rPr lang="en-US" b="1" dirty="0">
                <a:solidFill>
                  <a:srgbClr val="557F5F"/>
                </a:solidFill>
                <a:latin typeface="Consolas"/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27927669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s-ES" dirty="0" err="1"/>
              <a:t>Parámetros</a:t>
            </a:r>
            <a:r>
              <a:rPr lang="en-GB" altLang="es-ES" dirty="0"/>
              <a:t> con </a:t>
            </a:r>
            <a:r>
              <a:rPr lang="en-GB" altLang="es-ES" dirty="0" err="1"/>
              <a:t>valor</a:t>
            </a:r>
            <a:r>
              <a:rPr lang="en-GB" altLang="es-ES" dirty="0"/>
              <a:t> </a:t>
            </a:r>
            <a:r>
              <a:rPr lang="en-GB" altLang="es-ES" dirty="0" err="1"/>
              <a:t>por</a:t>
            </a:r>
            <a:r>
              <a:rPr lang="en-GB" altLang="es-ES" dirty="0"/>
              <a:t> </a:t>
            </a:r>
            <a:r>
              <a:rPr lang="en-GB" altLang="es-ES" dirty="0" err="1"/>
              <a:t>defecto</a:t>
            </a:r>
            <a:endParaRPr lang="en-GB" altLang="es-ES" dirty="0"/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7848600" cy="2015480"/>
          </a:xfrm>
        </p:spPr>
        <p:txBody>
          <a:bodyPr anchor="ctr">
            <a:noAutofit/>
          </a:bodyPr>
          <a:lstStyle/>
          <a:p>
            <a:r>
              <a:rPr lang="es-ES_tradnl" altLang="es-ES" sz="2800" dirty="0"/>
              <a:t>Parámetros con valor por defecto</a:t>
            </a:r>
          </a:p>
          <a:p>
            <a:pPr lvl="1"/>
            <a:r>
              <a:rPr lang="es-ES_tradnl" altLang="es-ES" sz="2400" dirty="0"/>
              <a:t>Si no se pasa valor, se inicializa al valor por defecto</a:t>
            </a:r>
          </a:p>
          <a:p>
            <a:pPr lvl="1"/>
            <a:r>
              <a:rPr lang="es-ES_tradnl" altLang="es-ES" sz="2400" dirty="0"/>
              <a:t>Se pueden tener cualquier nº de parámetros por defecto</a:t>
            </a:r>
          </a:p>
          <a:p>
            <a:pPr lvl="1"/>
            <a:r>
              <a:rPr lang="es-ES_tradnl" altLang="es-ES" sz="2400" dirty="0"/>
              <a:t>Restricción: los parámetros por defecto deben ir después del resto de parámetros</a:t>
            </a:r>
          </a:p>
        </p:txBody>
      </p:sp>
      <p:sp>
        <p:nvSpPr>
          <p:cNvPr id="437253" name="Text Box 5"/>
          <p:cNvSpPr txBox="1">
            <a:spLocks noChangeArrowheads="1"/>
          </p:cNvSpPr>
          <p:nvPr/>
        </p:nvSpPr>
        <p:spPr bwMode="auto">
          <a:xfrm>
            <a:off x="1691680" y="4221088"/>
            <a:ext cx="4104456" cy="1754326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54000" rIns="54000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function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f2($x = 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"Juan"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echo 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"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Hola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$x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"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f2(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"Luis"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); </a:t>
            </a:r>
            <a:r>
              <a:rPr lang="en-US" dirty="0">
                <a:solidFill>
                  <a:srgbClr val="557F5F"/>
                </a:solidFill>
                <a:latin typeface="Consolas"/>
              </a:rPr>
              <a:t>// </a:t>
            </a:r>
            <a:r>
              <a:rPr lang="en-US" dirty="0" err="1">
                <a:solidFill>
                  <a:srgbClr val="557F5F"/>
                </a:solidFill>
                <a:latin typeface="Consolas"/>
              </a:rPr>
              <a:t>Hola</a:t>
            </a:r>
            <a:r>
              <a:rPr lang="en-US" dirty="0">
                <a:solidFill>
                  <a:srgbClr val="557F5F"/>
                </a:solidFill>
                <a:latin typeface="Consolas"/>
              </a:rPr>
              <a:t> Luis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f2();       </a:t>
            </a:r>
            <a:r>
              <a:rPr lang="en-US" dirty="0">
                <a:solidFill>
                  <a:srgbClr val="557F5F"/>
                </a:solidFill>
                <a:latin typeface="Consolas"/>
              </a:rPr>
              <a:t>// </a:t>
            </a:r>
            <a:r>
              <a:rPr lang="en-US" dirty="0" err="1">
                <a:solidFill>
                  <a:srgbClr val="557F5F"/>
                </a:solidFill>
                <a:latin typeface="Consolas"/>
              </a:rPr>
              <a:t>Hola</a:t>
            </a:r>
            <a:r>
              <a:rPr lang="en-US" dirty="0">
                <a:solidFill>
                  <a:srgbClr val="557F5F"/>
                </a:solidFill>
                <a:latin typeface="Consolas"/>
              </a:rPr>
              <a:t> Juan</a:t>
            </a:r>
          </a:p>
        </p:txBody>
      </p:sp>
    </p:spTree>
    <p:extLst>
      <p:ext uri="{BB962C8B-B14F-4D97-AF65-F5344CB8AC3E}">
        <p14:creationId xmlns:p14="http://schemas.microsoft.com/office/powerpoint/2010/main" val="42154960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Parámetros</a:t>
            </a:r>
            <a:r>
              <a:rPr lang="en-US" dirty="0"/>
              <a:t> variables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2"/>
          </a:xfrm>
        </p:spPr>
        <p:txBody>
          <a:bodyPr/>
          <a:lstStyle/>
          <a:p>
            <a:r>
              <a:rPr lang="en-US" dirty="0"/>
              <a:t>Se </a:t>
            </a:r>
            <a:r>
              <a:rPr lang="en-US" dirty="0" err="1"/>
              <a:t>declara</a:t>
            </a:r>
            <a:r>
              <a:rPr lang="en-US" dirty="0"/>
              <a:t> la </a:t>
            </a:r>
            <a:r>
              <a:rPr lang="en-US" dirty="0" err="1"/>
              <a:t>función</a:t>
            </a:r>
            <a:r>
              <a:rPr lang="en-US" dirty="0"/>
              <a:t> sin </a:t>
            </a:r>
            <a:r>
              <a:rPr lang="en-US" dirty="0" err="1"/>
              <a:t>parámetros</a:t>
            </a:r>
            <a:endParaRPr lang="en-US" dirty="0"/>
          </a:p>
          <a:p>
            <a:pPr lvl="1"/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func_num_args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/>
              <a:t> </a:t>
            </a:r>
            <a:r>
              <a:rPr lang="en-US" dirty="0" err="1"/>
              <a:t>devuelve</a:t>
            </a:r>
            <a:r>
              <a:rPr lang="en-US" dirty="0"/>
              <a:t> nº de </a:t>
            </a:r>
            <a:r>
              <a:rPr lang="en-US" dirty="0" err="1"/>
              <a:t>argumentos</a:t>
            </a:r>
            <a:endParaRPr lang="en-US" dirty="0"/>
          </a:p>
          <a:p>
            <a:pPr lvl="1"/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func_get_arg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(n)</a:t>
            </a:r>
            <a:r>
              <a:rPr lang="en-US" dirty="0"/>
              <a:t> </a:t>
            </a:r>
            <a:r>
              <a:rPr lang="en-US" dirty="0" err="1"/>
              <a:t>devuelve</a:t>
            </a:r>
            <a:r>
              <a:rPr lang="en-US" dirty="0"/>
              <a:t> </a:t>
            </a:r>
            <a:r>
              <a:rPr lang="en-US" dirty="0" err="1"/>
              <a:t>argumento</a:t>
            </a:r>
            <a:r>
              <a:rPr lang="en-US" dirty="0"/>
              <a:t>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403648" y="3441680"/>
            <a:ext cx="5756704" cy="31393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function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sumaArgumentos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suma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0;</a:t>
            </a:r>
          </a:p>
          <a:p>
            <a:r>
              <a:rPr lang="nn-NO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for 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($i = 0; $i &lt; func_num_args(); $i++)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suma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+=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func_get_arg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return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$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suma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es-ES" b="1" dirty="0">
                <a:solidFill>
                  <a:srgbClr val="7F0055"/>
                </a:solidFill>
                <a:latin typeface="Consolas"/>
              </a:rPr>
              <a:t>echo </a:t>
            </a:r>
            <a:r>
              <a:rPr lang="es-ES" b="1" dirty="0" err="1">
                <a:solidFill>
                  <a:srgbClr val="000000"/>
                </a:solidFill>
                <a:latin typeface="Consolas"/>
              </a:rPr>
              <a:t>sumaArgumentos</a:t>
            </a:r>
            <a:r>
              <a:rPr lang="es-ES" b="1" dirty="0">
                <a:solidFill>
                  <a:srgbClr val="000000"/>
                </a:solidFill>
                <a:latin typeface="Consolas"/>
              </a:rPr>
              <a:t>(1, 5, 9); </a:t>
            </a:r>
            <a:r>
              <a:rPr lang="es-ES" b="1" dirty="0">
                <a:solidFill>
                  <a:srgbClr val="557F5F"/>
                </a:solidFill>
                <a:latin typeface="Consolas"/>
              </a:rPr>
              <a:t>// 15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echo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sumaArgumentos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(1, 5);    </a:t>
            </a:r>
            <a:r>
              <a:rPr lang="en-US" b="1" dirty="0">
                <a:solidFill>
                  <a:srgbClr val="557F5F"/>
                </a:solidFill>
                <a:latin typeface="Consolas"/>
              </a:rPr>
              <a:t>// 6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echo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sumaArgumentos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();        </a:t>
            </a:r>
            <a:r>
              <a:rPr lang="en-US" b="1" dirty="0">
                <a:solidFill>
                  <a:srgbClr val="557F5F"/>
                </a:solidFill>
                <a:latin typeface="Consolas"/>
              </a:rPr>
              <a:t>//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244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Parámetros</a:t>
            </a:r>
            <a:r>
              <a:rPr lang="en-US" dirty="0"/>
              <a:t> con </a:t>
            </a:r>
            <a:r>
              <a:rPr lang="en-US" dirty="0" err="1"/>
              <a:t>tipo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10034"/>
            <a:ext cx="8229600" cy="4525963"/>
          </a:xfrm>
        </p:spPr>
        <p:txBody>
          <a:bodyPr/>
          <a:lstStyle/>
          <a:p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declararse</a:t>
            </a:r>
            <a:r>
              <a:rPr lang="en-US" dirty="0"/>
              <a:t> </a:t>
            </a:r>
            <a:r>
              <a:rPr lang="en-US" dirty="0" err="1"/>
              <a:t>tipo</a:t>
            </a:r>
            <a:r>
              <a:rPr lang="en-US" dirty="0"/>
              <a:t> de </a:t>
            </a:r>
            <a:r>
              <a:rPr lang="en-US" dirty="0" err="1"/>
              <a:t>parámetros</a:t>
            </a:r>
            <a:endParaRPr lang="en-US" dirty="0"/>
          </a:p>
          <a:p>
            <a:pPr lvl="1"/>
            <a:r>
              <a:rPr lang="en-US" dirty="0" err="1"/>
              <a:t>Invocar</a:t>
            </a:r>
            <a:r>
              <a:rPr lang="en-US" dirty="0"/>
              <a:t> con </a:t>
            </a:r>
            <a:r>
              <a:rPr lang="en-US" dirty="0" err="1"/>
              <a:t>tipo</a:t>
            </a:r>
            <a:r>
              <a:rPr lang="en-US" dirty="0"/>
              <a:t> </a:t>
            </a:r>
            <a:r>
              <a:rPr lang="en-US" dirty="0" err="1"/>
              <a:t>incorrecto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 E</a:t>
            </a:r>
            <a:r>
              <a:rPr lang="en-US" dirty="0"/>
              <a:t>rror </a:t>
            </a:r>
            <a:r>
              <a:rPr lang="en-US" dirty="0" err="1"/>
              <a:t>ejecución</a:t>
            </a:r>
            <a:endParaRPr lang="en-US" dirty="0"/>
          </a:p>
          <a:p>
            <a:pPr lvl="1"/>
            <a:r>
              <a:rPr lang="en-US" dirty="0"/>
              <a:t>No se </a:t>
            </a:r>
            <a:r>
              <a:rPr lang="en-US" dirty="0" err="1"/>
              <a:t>utiliza</a:t>
            </a:r>
            <a:r>
              <a:rPr lang="en-US" dirty="0"/>
              <a:t> con </a:t>
            </a:r>
            <a:r>
              <a:rPr lang="en-US" dirty="0" err="1"/>
              <a:t>tipos</a:t>
            </a:r>
            <a:r>
              <a:rPr lang="en-US" dirty="0"/>
              <a:t> </a:t>
            </a:r>
            <a:r>
              <a:rPr lang="en-US" dirty="0" err="1"/>
              <a:t>escalares</a:t>
            </a:r>
            <a:endParaRPr lang="en-US" dirty="0"/>
          </a:p>
          <a:p>
            <a:pPr lvl="2"/>
            <a:r>
              <a:rPr lang="en-US" dirty="0"/>
              <a:t>Se </a:t>
            </a:r>
            <a:r>
              <a:rPr lang="en-US" dirty="0" err="1"/>
              <a:t>utiliza</a:t>
            </a:r>
            <a:r>
              <a:rPr lang="en-US" dirty="0"/>
              <a:t> con </a:t>
            </a:r>
            <a:r>
              <a:rPr lang="en-US" dirty="0" err="1"/>
              <a:t>clases</a:t>
            </a:r>
            <a:r>
              <a:rPr lang="en-US" dirty="0"/>
              <a:t>, interfaces, arrays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979712" y="3429000"/>
            <a:ext cx="5688632" cy="31393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class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Animal {}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class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Perro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extends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Animal {}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class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Casa {}</a:t>
            </a:r>
          </a:p>
          <a:p>
            <a:endParaRPr lang="en-US" dirty="0">
              <a:latin typeface="Consolas"/>
            </a:endParaRP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function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respira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(Animal $a)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echo 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"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Respirando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..." </a:t>
            </a:r>
            <a:r>
              <a:rPr lang="en-US" b="1" dirty="0">
                <a:solidFill>
                  <a:srgbClr val="000000"/>
                </a:solidFill>
                <a:highlight>
                  <a:srgbClr val="D4D4D4"/>
                </a:highlight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>
              <a:latin typeface="Consolas"/>
            </a:endParaRPr>
          </a:p>
          <a:p>
            <a:r>
              <a:rPr lang="en-US" dirty="0" err="1">
                <a:solidFill>
                  <a:srgbClr val="000000"/>
                </a:solidFill>
                <a:latin typeface="Consolas"/>
              </a:rPr>
              <a:t>respira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new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Animal);  </a:t>
            </a:r>
            <a:r>
              <a:rPr lang="en-US" b="1" dirty="0">
                <a:solidFill>
                  <a:srgbClr val="557F5F"/>
                </a:solidFill>
                <a:latin typeface="Consolas"/>
              </a:rPr>
              <a:t>// ok</a:t>
            </a:r>
          </a:p>
          <a:p>
            <a:r>
              <a:rPr lang="en-US" dirty="0" err="1">
                <a:solidFill>
                  <a:srgbClr val="000000"/>
                </a:solidFill>
                <a:latin typeface="Consolas"/>
              </a:rPr>
              <a:t>respira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new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Perro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);   </a:t>
            </a:r>
            <a:r>
              <a:rPr lang="en-US" b="1" dirty="0">
                <a:solidFill>
                  <a:srgbClr val="557F5F"/>
                </a:solidFill>
                <a:latin typeface="Consolas"/>
              </a:rPr>
              <a:t>// ok</a:t>
            </a:r>
          </a:p>
          <a:p>
            <a:r>
              <a:rPr lang="en-US" dirty="0" err="1">
                <a:solidFill>
                  <a:srgbClr val="000000"/>
                </a:solidFill>
                <a:latin typeface="Consolas"/>
              </a:rPr>
              <a:t>respira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new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Casa);    </a:t>
            </a:r>
            <a:r>
              <a:rPr lang="en-US" b="1" dirty="0">
                <a:solidFill>
                  <a:srgbClr val="557F5F"/>
                </a:solidFill>
                <a:latin typeface="Consolas"/>
              </a:rPr>
              <a:t>// error</a:t>
            </a:r>
          </a:p>
        </p:txBody>
      </p:sp>
    </p:spTree>
    <p:extLst>
      <p:ext uri="{BB962C8B-B14F-4D97-AF65-F5344CB8AC3E}">
        <p14:creationId xmlns:p14="http://schemas.microsoft.com/office/powerpoint/2010/main" val="29915673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Devolver</a:t>
            </a:r>
            <a:r>
              <a:rPr lang="en-US" dirty="0"/>
              <a:t> </a:t>
            </a:r>
            <a:r>
              <a:rPr lang="en-US" dirty="0" err="1"/>
              <a:t>valores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Mediante</a:t>
            </a:r>
            <a:r>
              <a:rPr lang="en-US" dirty="0"/>
              <a:t>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dirty="0"/>
              <a:t> se </a:t>
            </a:r>
            <a:r>
              <a:rPr lang="en-US" dirty="0" err="1"/>
              <a:t>devuelve</a:t>
            </a:r>
            <a:r>
              <a:rPr lang="en-US" dirty="0"/>
              <a:t> un valor</a:t>
            </a:r>
          </a:p>
          <a:p>
            <a:pPr lvl="1"/>
            <a:r>
              <a:rPr lang="en-US" dirty="0"/>
              <a:t>Para </a:t>
            </a:r>
            <a:r>
              <a:rPr lang="en-US" dirty="0" err="1"/>
              <a:t>devolver</a:t>
            </a:r>
            <a:r>
              <a:rPr lang="en-US" dirty="0"/>
              <a:t> </a:t>
            </a:r>
            <a:r>
              <a:rPr lang="en-US" dirty="0" err="1"/>
              <a:t>varios</a:t>
            </a:r>
            <a:r>
              <a:rPr lang="en-US" dirty="0"/>
              <a:t> </a:t>
            </a:r>
            <a:r>
              <a:rPr lang="en-US" dirty="0" err="1"/>
              <a:t>valores</a:t>
            </a:r>
            <a:r>
              <a:rPr lang="en-US" dirty="0"/>
              <a:t> (</a:t>
            </a:r>
            <a:r>
              <a:rPr lang="en-US" dirty="0" err="1"/>
              <a:t>utilizar</a:t>
            </a:r>
            <a:r>
              <a:rPr lang="en-US" dirty="0"/>
              <a:t>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array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Si no se </a:t>
            </a:r>
            <a:r>
              <a:rPr lang="en-US" dirty="0" err="1"/>
              <a:t>devuelve</a:t>
            </a:r>
            <a:r>
              <a:rPr lang="en-US" dirty="0"/>
              <a:t> nada se </a:t>
            </a:r>
            <a:r>
              <a:rPr lang="en-US" dirty="0" err="1"/>
              <a:t>asume</a:t>
            </a:r>
            <a:r>
              <a:rPr lang="en-US" dirty="0"/>
              <a:t>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</a:p>
          <a:p>
            <a:r>
              <a:rPr lang="en-US" dirty="0" err="1"/>
              <a:t>Normalmente</a:t>
            </a:r>
            <a:r>
              <a:rPr lang="en-US" dirty="0"/>
              <a:t> se </a:t>
            </a:r>
            <a:r>
              <a:rPr lang="en-US" dirty="0" err="1"/>
              <a:t>hace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copia</a:t>
            </a:r>
            <a:r>
              <a:rPr lang="en-US" dirty="0"/>
              <a:t> al </a:t>
            </a:r>
            <a:r>
              <a:rPr lang="en-US" dirty="0" err="1"/>
              <a:t>devolver</a:t>
            </a:r>
            <a:endParaRPr lang="en-US" dirty="0"/>
          </a:p>
          <a:p>
            <a:pPr lvl="1"/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usarse</a:t>
            </a:r>
            <a:r>
              <a:rPr lang="en-US" dirty="0"/>
              <a:t>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devolver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referencia</a:t>
            </a:r>
            <a:endParaRPr lang="en-US" dirty="0"/>
          </a:p>
          <a:p>
            <a:pPr lvl="2"/>
            <a:r>
              <a:rPr lang="en-US" dirty="0"/>
              <a:t>No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necesario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mejorar</a:t>
            </a:r>
            <a:r>
              <a:rPr lang="en-US" dirty="0"/>
              <a:t> </a:t>
            </a:r>
            <a:r>
              <a:rPr lang="en-US" dirty="0" err="1"/>
              <a:t>rendimiento</a:t>
            </a:r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2129338" y="2996952"/>
            <a:ext cx="3350597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function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devuelve2()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return array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"Juan"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,23);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232436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Funciones</a:t>
            </a:r>
            <a:r>
              <a:rPr lang="en-US" dirty="0"/>
              <a:t> </a:t>
            </a:r>
            <a:r>
              <a:rPr lang="en-US" dirty="0" err="1"/>
              <a:t>anónimas</a:t>
            </a:r>
            <a:r>
              <a:rPr lang="en-US" dirty="0"/>
              <a:t> ó </a:t>
            </a:r>
            <a:r>
              <a:rPr lang="en-US" dirty="0" err="1"/>
              <a:t>clausuras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PHP </a:t>
            </a:r>
            <a:r>
              <a:rPr lang="en-US" dirty="0" err="1"/>
              <a:t>permite</a:t>
            </a:r>
            <a:r>
              <a:rPr lang="en-US" dirty="0"/>
              <a:t> </a:t>
            </a:r>
            <a:r>
              <a:rPr lang="en-US" dirty="0" err="1"/>
              <a:t>utilizar</a:t>
            </a:r>
            <a:r>
              <a:rPr lang="en-US" dirty="0"/>
              <a:t> </a:t>
            </a:r>
            <a:r>
              <a:rPr lang="en-US" dirty="0" err="1"/>
              <a:t>funciones</a:t>
            </a:r>
            <a:r>
              <a:rPr lang="en-US" dirty="0"/>
              <a:t> sin </a:t>
            </a:r>
            <a:r>
              <a:rPr lang="en-US" dirty="0" err="1"/>
              <a:t>nombre</a:t>
            </a:r>
            <a:endParaRPr lang="en-US" dirty="0"/>
          </a:p>
          <a:p>
            <a:pPr lvl="1"/>
            <a:r>
              <a:rPr lang="en-US" dirty="0" err="1"/>
              <a:t>Útil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crear</a:t>
            </a:r>
            <a:r>
              <a:rPr lang="en-US" dirty="0"/>
              <a:t> </a:t>
            </a:r>
            <a:r>
              <a:rPr lang="en-US" dirty="0" err="1"/>
              <a:t>funciones</a:t>
            </a:r>
            <a:r>
              <a:rPr lang="en-US" dirty="0"/>
              <a:t> de forma </a:t>
            </a:r>
            <a:r>
              <a:rPr lang="en-US" dirty="0" err="1"/>
              <a:t>rápida</a:t>
            </a:r>
            <a:endParaRPr lang="en-US" dirty="0"/>
          </a:p>
          <a:p>
            <a:pPr lvl="1"/>
            <a:r>
              <a:rPr lang="en-US" dirty="0" err="1"/>
              <a:t>Funciones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admiten</a:t>
            </a:r>
            <a:r>
              <a:rPr lang="en-US" dirty="0"/>
              <a:t> </a:t>
            </a:r>
            <a:r>
              <a:rPr lang="en-US" dirty="0" err="1"/>
              <a:t>funciones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parámetros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asignarse</a:t>
            </a:r>
            <a:r>
              <a:rPr lang="en-US" dirty="0"/>
              <a:t> a variables</a:t>
            </a:r>
          </a:p>
          <a:p>
            <a:pPr lvl="1"/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251520" y="3379469"/>
            <a:ext cx="8669361" cy="14773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000000"/>
                </a:solidFill>
                <a:latin typeface="Consolas"/>
              </a:rPr>
              <a:t>$lista = </a:t>
            </a:r>
            <a:r>
              <a:rPr lang="es-ES" b="1" dirty="0" err="1">
                <a:solidFill>
                  <a:srgbClr val="7F0055"/>
                </a:solidFill>
                <a:latin typeface="Consolas"/>
              </a:rPr>
              <a:t>array</a:t>
            </a:r>
            <a:r>
              <a:rPr lang="es-ES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s-ES" b="1" dirty="0">
                <a:solidFill>
                  <a:srgbClr val="0000C0"/>
                </a:solidFill>
                <a:latin typeface="Consolas"/>
              </a:rPr>
              <a:t>"pepe"</a:t>
            </a:r>
            <a:r>
              <a:rPr lang="es-ES" b="1" dirty="0">
                <a:solidFill>
                  <a:srgbClr val="000000"/>
                </a:solidFill>
                <a:latin typeface="Consolas"/>
              </a:rPr>
              <a:t>,</a:t>
            </a:r>
            <a:r>
              <a:rPr lang="es-ES" b="1" dirty="0">
                <a:solidFill>
                  <a:srgbClr val="0000C0"/>
                </a:solidFill>
                <a:latin typeface="Consolas"/>
              </a:rPr>
              <a:t>"</a:t>
            </a:r>
            <a:r>
              <a:rPr lang="es-ES" b="1" dirty="0" err="1">
                <a:solidFill>
                  <a:srgbClr val="0000C0"/>
                </a:solidFill>
                <a:latin typeface="Consolas"/>
              </a:rPr>
              <a:t>federico</a:t>
            </a:r>
            <a:r>
              <a:rPr lang="es-ES" b="1" dirty="0">
                <a:solidFill>
                  <a:srgbClr val="0000C0"/>
                </a:solidFill>
                <a:latin typeface="Consolas"/>
              </a:rPr>
              <a:t>"</a:t>
            </a:r>
            <a:r>
              <a:rPr lang="es-ES" b="1" dirty="0">
                <a:solidFill>
                  <a:srgbClr val="000000"/>
                </a:solidFill>
                <a:latin typeface="Consolas"/>
              </a:rPr>
              <a:t>,</a:t>
            </a:r>
            <a:r>
              <a:rPr lang="es-ES" b="1" dirty="0">
                <a:solidFill>
                  <a:srgbClr val="0000C0"/>
                </a:solidFill>
                <a:latin typeface="Consolas"/>
              </a:rPr>
              <a:t>"juan"</a:t>
            </a:r>
            <a:r>
              <a:rPr lang="es-ES" b="1" dirty="0">
                <a:solidFill>
                  <a:srgbClr val="000000"/>
                </a:solidFill>
                <a:latin typeface="Consolas"/>
              </a:rPr>
              <a:t>,</a:t>
            </a:r>
            <a:r>
              <a:rPr lang="es-ES" b="1" dirty="0">
                <a:solidFill>
                  <a:srgbClr val="0000C0"/>
                </a:solidFill>
                <a:latin typeface="Consolas"/>
              </a:rPr>
              <a:t>"</a:t>
            </a:r>
            <a:r>
              <a:rPr lang="es-ES" b="1" dirty="0" err="1">
                <a:solidFill>
                  <a:srgbClr val="0000C0"/>
                </a:solidFill>
                <a:latin typeface="Consolas"/>
              </a:rPr>
              <a:t>ana</a:t>
            </a:r>
            <a:r>
              <a:rPr lang="es-ES" b="1" dirty="0">
                <a:solidFill>
                  <a:srgbClr val="0000C0"/>
                </a:solidFill>
                <a:latin typeface="Consolas"/>
              </a:rPr>
              <a:t>"</a:t>
            </a:r>
            <a:r>
              <a:rPr lang="es-ES" b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filtro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array_filter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lista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, </a:t>
            </a:r>
          </a:p>
          <a:p>
            <a:r>
              <a:rPr lang="en-US" b="1" dirty="0">
                <a:solidFill>
                  <a:srgbClr val="000000"/>
                </a:solidFill>
                <a:latin typeface="Consolas"/>
              </a:rPr>
              <a:t>                      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function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($n) {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return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strlen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($n) == 4); });</a:t>
            </a:r>
          </a:p>
          <a:p>
            <a:r>
              <a:rPr lang="en-US" dirty="0">
                <a:solidFill>
                  <a:srgbClr val="557F5F"/>
                </a:solidFill>
                <a:latin typeface="Consolas"/>
              </a:rPr>
              <a:t>// </a:t>
            </a:r>
            <a:r>
              <a:rPr lang="en-US" dirty="0" err="1">
                <a:solidFill>
                  <a:srgbClr val="557F5F"/>
                </a:solidFill>
                <a:latin typeface="Consolas"/>
              </a:rPr>
              <a:t>pepe</a:t>
            </a:r>
            <a:r>
              <a:rPr lang="en-US" dirty="0">
                <a:solidFill>
                  <a:srgbClr val="557F5F"/>
                </a:solidFill>
                <a:latin typeface="Consolas"/>
              </a:rPr>
              <a:t>, </a:t>
            </a:r>
            <a:r>
              <a:rPr lang="en-US" dirty="0" err="1">
                <a:solidFill>
                  <a:srgbClr val="557F5F"/>
                </a:solidFill>
                <a:latin typeface="Consolas"/>
              </a:rPr>
              <a:t>juan</a:t>
            </a:r>
            <a:endParaRPr lang="en-US" dirty="0">
              <a:solidFill>
                <a:srgbClr val="557F5F"/>
              </a:solidFill>
              <a:latin typeface="Consola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51520" y="5589240"/>
            <a:ext cx="5756704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suma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function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($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a,$b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 {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return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$a + $b; };</a:t>
            </a:r>
          </a:p>
          <a:p>
            <a:endParaRPr lang="en-US" dirty="0">
              <a:latin typeface="Consolas"/>
            </a:endParaRP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echo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$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suma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(2,3);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02031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494FDA-785A-4157-A013-2022B5CE7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Funciones de orden superior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B6C5CB-7352-4DC0-8652-FED65AF78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Se pueden usar funciones como argumentos</a:t>
            </a:r>
          </a:p>
          <a:p>
            <a:pPr lvl="1"/>
            <a:r>
              <a:rPr lang="es-ES" dirty="0"/>
              <a:t>Crear funciones y asignarlas como otros valores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E06AD44-DDF6-4D5B-9EB1-D5E31CAF8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624" y="2952188"/>
            <a:ext cx="7056784" cy="3139321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$suma3  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 </a:t>
            </a: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function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$x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return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$x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+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3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};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endParaRPr kumimoji="0" lang="es-ES" altLang="es-ES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$aplica2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 </a:t>
            </a: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function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$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f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$x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dirty="0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return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$f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$f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$x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};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echo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$aplica2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$suma3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4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 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echo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$aplica2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function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$x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 { </a:t>
            </a:r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return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$x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*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$x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; },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5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endParaRPr kumimoji="0" lang="es-ES" altLang="es-E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19184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s-ES"/>
              <a:t>Funciones predefinidas: strings</a:t>
            </a:r>
            <a:endParaRPr lang="en-GB" altLang="es-ES"/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12776"/>
            <a:ext cx="8839200" cy="5445224"/>
          </a:xfrm>
        </p:spPr>
        <p:txBody>
          <a:bodyPr>
            <a:noAutofit/>
          </a:bodyPr>
          <a:lstStyle/>
          <a:p>
            <a:r>
              <a:rPr lang="es-ES_tradnl" altLang="es-ES" sz="2400" dirty="0"/>
              <a:t>PHP tiene gran cantidad de funciones predefinidas y bibliotecas</a:t>
            </a:r>
          </a:p>
          <a:p>
            <a:pPr lvl="1"/>
            <a:r>
              <a:rPr lang="es-ES_tradnl" altLang="es-ES" sz="2400" dirty="0" err="1">
                <a:solidFill>
                  <a:srgbClr val="0033CC"/>
                </a:solidFill>
              </a:rPr>
              <a:t>chr</a:t>
            </a:r>
            <a:r>
              <a:rPr lang="es-ES_tradnl" altLang="es-ES" sz="2400" dirty="0"/>
              <a:t>: devuelve carácter dado el código ASCII</a:t>
            </a:r>
          </a:p>
          <a:p>
            <a:pPr lvl="1"/>
            <a:r>
              <a:rPr lang="es-ES_tradnl" altLang="es-ES" sz="2400" dirty="0" err="1">
                <a:solidFill>
                  <a:srgbClr val="0033CC"/>
                </a:solidFill>
              </a:rPr>
              <a:t>chunk_split</a:t>
            </a:r>
            <a:r>
              <a:rPr lang="es-ES_tradnl" altLang="es-ES" sz="2400" dirty="0"/>
              <a:t>: divide </a:t>
            </a:r>
            <a:r>
              <a:rPr lang="es-ES_tradnl" altLang="es-ES" sz="2400" dirty="0" err="1"/>
              <a:t>string</a:t>
            </a:r>
            <a:r>
              <a:rPr lang="es-ES_tradnl" altLang="es-ES" sz="2400" dirty="0"/>
              <a:t> en líneas de longitud fija</a:t>
            </a:r>
          </a:p>
          <a:p>
            <a:pPr lvl="1"/>
            <a:r>
              <a:rPr lang="es-ES_tradnl" altLang="es-ES" sz="2400" dirty="0" err="1">
                <a:solidFill>
                  <a:srgbClr val="0033CC"/>
                </a:solidFill>
              </a:rPr>
              <a:t>count_chars</a:t>
            </a:r>
            <a:r>
              <a:rPr lang="es-ES_tradnl" altLang="es-ES" sz="2400" dirty="0"/>
              <a:t>: nº de caracteres en un </a:t>
            </a:r>
            <a:r>
              <a:rPr lang="es-ES_tradnl" altLang="es-ES" sz="2400" dirty="0" err="1"/>
              <a:t>string</a:t>
            </a:r>
            <a:endParaRPr lang="es-ES_tradnl" altLang="es-ES" sz="2400" dirty="0"/>
          </a:p>
          <a:p>
            <a:pPr lvl="1"/>
            <a:r>
              <a:rPr lang="es-ES_tradnl" altLang="es-ES" sz="2400" dirty="0">
                <a:solidFill>
                  <a:srgbClr val="0033CC"/>
                </a:solidFill>
              </a:rPr>
              <a:t>echo</a:t>
            </a:r>
            <a:r>
              <a:rPr lang="es-ES_tradnl" altLang="es-ES" sz="2400" dirty="0"/>
              <a:t>: imprime en la página resultante uno o más </a:t>
            </a:r>
            <a:r>
              <a:rPr lang="es-ES_tradnl" altLang="es-ES" sz="2400" dirty="0" err="1"/>
              <a:t>strings</a:t>
            </a:r>
            <a:r>
              <a:rPr lang="es-ES_tradnl" altLang="es-ES" sz="2400" dirty="0"/>
              <a:t> </a:t>
            </a:r>
          </a:p>
          <a:p>
            <a:pPr lvl="2"/>
            <a:r>
              <a:rPr lang="es-ES_tradnl" altLang="es-ES" sz="1800" dirty="0"/>
              <a:t>No es una función, sino un elemento del lenguaje</a:t>
            </a:r>
          </a:p>
          <a:p>
            <a:pPr lvl="1"/>
            <a:r>
              <a:rPr lang="es-ES_tradnl" altLang="es-ES" sz="2400" dirty="0" err="1">
                <a:solidFill>
                  <a:srgbClr val="0033CC"/>
                </a:solidFill>
              </a:rPr>
              <a:t>implode</a:t>
            </a:r>
            <a:r>
              <a:rPr lang="es-ES_tradnl" altLang="es-ES" sz="2400" dirty="0"/>
              <a:t>/</a:t>
            </a:r>
            <a:r>
              <a:rPr lang="es-ES_tradnl" altLang="es-ES" sz="2400" dirty="0" err="1">
                <a:solidFill>
                  <a:srgbClr val="0033CC"/>
                </a:solidFill>
              </a:rPr>
              <a:t>join</a:t>
            </a:r>
            <a:r>
              <a:rPr lang="es-ES_tradnl" altLang="es-ES" sz="2400" dirty="0"/>
              <a:t>: concatena varios </a:t>
            </a:r>
            <a:r>
              <a:rPr lang="es-ES_tradnl" altLang="es-ES" sz="2400" dirty="0" err="1"/>
              <a:t>strings</a:t>
            </a:r>
            <a:r>
              <a:rPr lang="es-ES_tradnl" altLang="es-ES" sz="2400" dirty="0"/>
              <a:t> usando otra cadena como "pegamento" (ambos nombres son equivalentes)</a:t>
            </a:r>
          </a:p>
          <a:p>
            <a:pPr lvl="1"/>
            <a:r>
              <a:rPr lang="es-ES_tradnl" altLang="es-ES" sz="2400" dirty="0" err="1">
                <a:solidFill>
                  <a:srgbClr val="0033CC"/>
                </a:solidFill>
              </a:rPr>
              <a:t>ltrim</a:t>
            </a:r>
            <a:r>
              <a:rPr lang="es-ES_tradnl" altLang="es-ES" sz="2400" dirty="0"/>
              <a:t>, </a:t>
            </a:r>
            <a:r>
              <a:rPr lang="es-ES_tradnl" altLang="es-ES" sz="2400" dirty="0" err="1">
                <a:solidFill>
                  <a:srgbClr val="0033CC"/>
                </a:solidFill>
              </a:rPr>
              <a:t>rtrim</a:t>
            </a:r>
            <a:r>
              <a:rPr lang="es-ES_tradnl" altLang="es-ES" sz="2400" dirty="0"/>
              <a:t>, </a:t>
            </a:r>
            <a:r>
              <a:rPr lang="es-ES_tradnl" altLang="es-ES" sz="2400" dirty="0" err="1">
                <a:solidFill>
                  <a:srgbClr val="0033CC"/>
                </a:solidFill>
              </a:rPr>
              <a:t>trim</a:t>
            </a:r>
            <a:r>
              <a:rPr lang="es-ES_tradnl" altLang="es-ES" sz="2400" dirty="0"/>
              <a:t>: eliminan espacio en blanco de un </a:t>
            </a:r>
            <a:r>
              <a:rPr lang="es-ES_tradnl" altLang="es-ES" sz="2400" dirty="0" err="1"/>
              <a:t>string</a:t>
            </a:r>
            <a:endParaRPr lang="es-ES_tradnl" altLang="es-ES" sz="2400" dirty="0"/>
          </a:p>
          <a:p>
            <a:pPr lvl="1"/>
            <a:r>
              <a:rPr lang="es-ES_tradnl" altLang="es-ES" sz="2400" dirty="0" err="1">
                <a:solidFill>
                  <a:srgbClr val="0033CC"/>
                </a:solidFill>
              </a:rPr>
              <a:t>printf</a:t>
            </a:r>
            <a:r>
              <a:rPr lang="es-ES_tradnl" altLang="es-ES" sz="2400" dirty="0"/>
              <a:t> / </a:t>
            </a:r>
            <a:r>
              <a:rPr lang="es-ES_tradnl" altLang="es-ES" sz="2400" dirty="0" err="1">
                <a:solidFill>
                  <a:srgbClr val="0033CC"/>
                </a:solidFill>
              </a:rPr>
              <a:t>sprintf</a:t>
            </a:r>
            <a:r>
              <a:rPr lang="es-ES_tradnl" altLang="es-ES" sz="2400" dirty="0"/>
              <a:t> / </a:t>
            </a:r>
            <a:r>
              <a:rPr lang="es-ES_tradnl" altLang="es-ES" sz="2400" dirty="0" err="1">
                <a:solidFill>
                  <a:srgbClr val="0033CC"/>
                </a:solidFill>
              </a:rPr>
              <a:t>scanf</a:t>
            </a:r>
            <a:r>
              <a:rPr lang="es-ES_tradnl" altLang="es-ES" sz="2400" dirty="0"/>
              <a:t>: similares a C</a:t>
            </a:r>
          </a:p>
          <a:p>
            <a:pPr lvl="1"/>
            <a:r>
              <a:rPr lang="es-ES_tradnl" altLang="es-ES" sz="2400" dirty="0" err="1">
                <a:solidFill>
                  <a:srgbClr val="0033CC"/>
                </a:solidFill>
              </a:rPr>
              <a:t>substr_count</a:t>
            </a:r>
            <a:r>
              <a:rPr lang="es-ES_tradnl" altLang="es-ES" sz="2400" dirty="0"/>
              <a:t>: cuenta ocurrencias de </a:t>
            </a:r>
            <a:r>
              <a:rPr lang="es-ES_tradnl" altLang="es-ES" sz="2400" dirty="0" err="1"/>
              <a:t>substrings</a:t>
            </a:r>
            <a:endParaRPr lang="es-ES_tradnl" altLang="es-ES" sz="2400" dirty="0"/>
          </a:p>
          <a:p>
            <a:pPr lvl="1"/>
            <a:r>
              <a:rPr lang="es-ES_tradnl" altLang="es-ES" sz="2400" dirty="0" err="1">
                <a:solidFill>
                  <a:srgbClr val="0033CC"/>
                </a:solidFill>
              </a:rPr>
              <a:t>substr_replace</a:t>
            </a:r>
            <a:r>
              <a:rPr lang="es-ES_tradnl" altLang="es-ES" sz="2400" dirty="0"/>
              <a:t>: sustituye ocurrencias de </a:t>
            </a:r>
            <a:r>
              <a:rPr lang="es-ES_tradnl" altLang="es-ES" sz="2400" dirty="0" err="1"/>
              <a:t>substrings</a:t>
            </a:r>
            <a:endParaRPr lang="en-GB" altLang="es-ES" sz="2400" dirty="0"/>
          </a:p>
        </p:txBody>
      </p:sp>
    </p:spTree>
    <p:extLst>
      <p:ext uri="{BB962C8B-B14F-4D97-AF65-F5344CB8AC3E}">
        <p14:creationId xmlns:p14="http://schemas.microsoft.com/office/powerpoint/2010/main" val="195681870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s-ES"/>
              <a:t>Funciones predefinidas: strings (II)</a:t>
            </a:r>
            <a:endParaRPr lang="en-GB" altLang="es-ES"/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altLang="es-ES" sz="2800" dirty="0" err="1">
                <a:solidFill>
                  <a:srgbClr val="0033CC"/>
                </a:solidFill>
              </a:rPr>
              <a:t>strlen</a:t>
            </a:r>
            <a:r>
              <a:rPr lang="es-ES_tradnl" altLang="es-ES" sz="2800" dirty="0"/>
              <a:t>: calcula longitud de un </a:t>
            </a:r>
            <a:r>
              <a:rPr lang="es-ES_tradnl" altLang="es-ES" sz="2800" dirty="0" err="1"/>
              <a:t>string</a:t>
            </a:r>
            <a:endParaRPr lang="es-ES_tradnl" altLang="es-ES" sz="2800" dirty="0"/>
          </a:p>
          <a:p>
            <a:r>
              <a:rPr lang="es-ES_tradnl" altLang="es-ES" sz="2800" dirty="0" err="1">
                <a:solidFill>
                  <a:srgbClr val="0033CC"/>
                </a:solidFill>
              </a:rPr>
              <a:t>strip_tags</a:t>
            </a:r>
            <a:r>
              <a:rPr lang="es-ES_tradnl" altLang="es-ES" sz="2800" dirty="0"/>
              <a:t>: elimina etiquetas HTML y PHP de un </a:t>
            </a:r>
            <a:r>
              <a:rPr lang="es-ES_tradnl" altLang="es-ES" sz="2800" dirty="0" err="1"/>
              <a:t>string</a:t>
            </a:r>
            <a:endParaRPr lang="es-ES_tradnl" altLang="es-ES" sz="2800" dirty="0"/>
          </a:p>
          <a:p>
            <a:r>
              <a:rPr lang="es-ES_tradnl" altLang="es-ES" sz="2800" dirty="0" err="1">
                <a:solidFill>
                  <a:srgbClr val="0033CC"/>
                </a:solidFill>
              </a:rPr>
              <a:t>strcmp</a:t>
            </a:r>
            <a:r>
              <a:rPr lang="es-ES_tradnl" altLang="es-ES" sz="2800" dirty="0"/>
              <a:t>, </a:t>
            </a:r>
            <a:r>
              <a:rPr lang="es-ES_tradnl" altLang="es-ES" sz="2800" dirty="0" err="1">
                <a:solidFill>
                  <a:srgbClr val="0033CC"/>
                </a:solidFill>
              </a:rPr>
              <a:t>strncmp</a:t>
            </a:r>
            <a:r>
              <a:rPr lang="es-ES_tradnl" altLang="es-ES" sz="2800" dirty="0"/>
              <a:t>... Comparación de </a:t>
            </a:r>
            <a:r>
              <a:rPr lang="es-ES_tradnl" altLang="es-ES" sz="2800" dirty="0" err="1"/>
              <a:t>strings</a:t>
            </a:r>
            <a:endParaRPr lang="es-ES_tradnl" altLang="es-ES" sz="2800" dirty="0"/>
          </a:p>
          <a:p>
            <a:r>
              <a:rPr lang="es-ES_tradnl" altLang="es-ES" sz="2800" dirty="0"/>
              <a:t>Tratamiento avanzado</a:t>
            </a:r>
          </a:p>
          <a:p>
            <a:pPr lvl="1"/>
            <a:r>
              <a:rPr lang="es-ES_tradnl" altLang="es-ES" dirty="0" err="1">
                <a:solidFill>
                  <a:srgbClr val="0033CC"/>
                </a:solidFill>
              </a:rPr>
              <a:t>soundex</a:t>
            </a:r>
            <a:endParaRPr lang="es-ES_tradnl" altLang="es-ES" dirty="0">
              <a:solidFill>
                <a:srgbClr val="0033CC"/>
              </a:solidFill>
            </a:endParaRPr>
          </a:p>
          <a:p>
            <a:pPr lvl="1"/>
            <a:r>
              <a:rPr lang="es-ES_tradnl" altLang="es-ES" dirty="0" err="1">
                <a:solidFill>
                  <a:srgbClr val="0033CC"/>
                </a:solidFill>
              </a:rPr>
              <a:t>levenshtein</a:t>
            </a:r>
            <a:endParaRPr lang="es-ES_tradnl" altLang="es-ES" dirty="0">
              <a:solidFill>
                <a:srgbClr val="0033CC"/>
              </a:solidFill>
            </a:endParaRPr>
          </a:p>
          <a:p>
            <a:pPr lvl="1"/>
            <a:r>
              <a:rPr lang="es-ES_tradnl" altLang="es-ES" dirty="0" err="1">
                <a:solidFill>
                  <a:srgbClr val="0033CC"/>
                </a:solidFill>
              </a:rPr>
              <a:t>similar_text</a:t>
            </a:r>
            <a:endParaRPr lang="es-ES_tradnl" altLang="es-ES" dirty="0">
              <a:solidFill>
                <a:srgbClr val="0033CC"/>
              </a:solidFill>
            </a:endParaRPr>
          </a:p>
          <a:p>
            <a:pPr lvl="1"/>
            <a:r>
              <a:rPr lang="es-ES_tradnl" altLang="es-ES" dirty="0" err="1">
                <a:solidFill>
                  <a:srgbClr val="0033CC"/>
                </a:solidFill>
              </a:rPr>
              <a:t>parse_str</a:t>
            </a:r>
            <a:r>
              <a:rPr lang="es-ES_tradnl" altLang="es-ES" dirty="0"/>
              <a:t> (analizar cadena tipo GET y fijar variables)</a:t>
            </a:r>
          </a:p>
        </p:txBody>
      </p:sp>
    </p:spTree>
    <p:extLst>
      <p:ext uri="{BB962C8B-B14F-4D97-AF65-F5344CB8AC3E}">
        <p14:creationId xmlns:p14="http://schemas.microsoft.com/office/powerpoint/2010/main" val="2151853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611560" y="980728"/>
            <a:ext cx="11977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hola.php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56710" name="Text Box 6"/>
          <p:cNvSpPr txBox="1">
            <a:spLocks noChangeArrowheads="1"/>
          </p:cNvSpPr>
          <p:nvPr/>
        </p:nvSpPr>
        <p:spPr bwMode="auto">
          <a:xfrm>
            <a:off x="622896" y="1389748"/>
            <a:ext cx="7469752" cy="4708981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8080"/>
                </a:solidFill>
                <a:latin typeface="Consolas"/>
              </a:rPr>
              <a:t>&lt;html&gt;</a:t>
            </a:r>
            <a:endParaRPr lang="en-US" sz="2000" dirty="0">
              <a:solidFill>
                <a:srgbClr val="008080"/>
              </a:solidFill>
              <a:highlight>
                <a:srgbClr val="D4D4D4"/>
              </a:highlight>
              <a:latin typeface="Consolas"/>
            </a:endParaRPr>
          </a:p>
          <a:p>
            <a:r>
              <a:rPr lang="en-US" sz="2000" dirty="0">
                <a:solidFill>
                  <a:srgbClr val="008080"/>
                </a:solidFill>
                <a:latin typeface="Consolas"/>
              </a:rPr>
              <a:t>&lt;</a:t>
            </a:r>
            <a:r>
              <a:rPr lang="en-US" sz="2000" dirty="0">
                <a:solidFill>
                  <a:srgbClr val="3F7F7F"/>
                </a:solidFill>
                <a:latin typeface="Consolas"/>
              </a:rPr>
              <a:t>head</a:t>
            </a:r>
            <a:r>
              <a:rPr lang="en-US" sz="2000" dirty="0">
                <a:solidFill>
                  <a:srgbClr val="008080"/>
                </a:solidFill>
                <a:latin typeface="Consolas"/>
              </a:rPr>
              <a:t>&gt;</a:t>
            </a:r>
          </a:p>
          <a:p>
            <a:r>
              <a:rPr lang="en-US" sz="20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dirty="0">
                <a:solidFill>
                  <a:srgbClr val="008080"/>
                </a:solidFill>
                <a:latin typeface="Consolas"/>
              </a:rPr>
              <a:t>&lt;</a:t>
            </a:r>
            <a:r>
              <a:rPr lang="en-US" sz="2000" dirty="0">
                <a:solidFill>
                  <a:srgbClr val="3F7F7F"/>
                </a:solidFill>
                <a:latin typeface="Consolas"/>
              </a:rPr>
              <a:t>title</a:t>
            </a:r>
            <a:r>
              <a:rPr lang="en-US" sz="2000" dirty="0">
                <a:solidFill>
                  <a:srgbClr val="008080"/>
                </a:solidFill>
                <a:latin typeface="Consolas"/>
              </a:rPr>
              <a:t>&gt;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Hola</a:t>
            </a:r>
            <a:r>
              <a:rPr lang="en-US" sz="2000" dirty="0">
                <a:solidFill>
                  <a:srgbClr val="008080"/>
                </a:solidFill>
                <a:latin typeface="Consolas"/>
              </a:rPr>
              <a:t>&lt;/</a:t>
            </a:r>
            <a:r>
              <a:rPr lang="en-US" sz="2000" dirty="0">
                <a:solidFill>
                  <a:srgbClr val="3F7F7F"/>
                </a:solidFill>
                <a:latin typeface="Consolas"/>
              </a:rPr>
              <a:t>title</a:t>
            </a:r>
            <a:r>
              <a:rPr lang="en-US" sz="2000" dirty="0">
                <a:solidFill>
                  <a:srgbClr val="008080"/>
                </a:solidFill>
                <a:latin typeface="Consolas"/>
              </a:rPr>
              <a:t>&gt;</a:t>
            </a:r>
          </a:p>
          <a:p>
            <a:r>
              <a:rPr lang="en-US" sz="2000" dirty="0">
                <a:solidFill>
                  <a:srgbClr val="008080"/>
                </a:solidFill>
                <a:latin typeface="Consolas"/>
              </a:rPr>
              <a:t>&lt;/</a:t>
            </a:r>
            <a:r>
              <a:rPr lang="en-US" sz="2000" dirty="0">
                <a:solidFill>
                  <a:srgbClr val="3F7F7F"/>
                </a:solidFill>
                <a:latin typeface="Consolas"/>
              </a:rPr>
              <a:t>head</a:t>
            </a:r>
            <a:r>
              <a:rPr lang="en-US" sz="2000" dirty="0">
                <a:solidFill>
                  <a:srgbClr val="008080"/>
                </a:solidFill>
                <a:latin typeface="Consolas"/>
              </a:rPr>
              <a:t>&gt;</a:t>
            </a:r>
          </a:p>
          <a:p>
            <a:r>
              <a:rPr lang="en-US" sz="2000" dirty="0">
                <a:solidFill>
                  <a:srgbClr val="008080"/>
                </a:solidFill>
                <a:latin typeface="Consolas"/>
              </a:rPr>
              <a:t>&lt;</a:t>
            </a:r>
            <a:r>
              <a:rPr lang="en-US" sz="2000" dirty="0">
                <a:solidFill>
                  <a:srgbClr val="3F7F7F"/>
                </a:solidFill>
                <a:latin typeface="Consolas"/>
              </a:rPr>
              <a:t>body</a:t>
            </a:r>
            <a:r>
              <a:rPr lang="en-US" sz="2000" dirty="0">
                <a:solidFill>
                  <a:srgbClr val="008080"/>
                </a:solidFill>
                <a:latin typeface="Consolas"/>
              </a:rPr>
              <a:t>&gt;</a:t>
            </a:r>
          </a:p>
          <a:p>
            <a:r>
              <a:rPr lang="en-US" sz="2000" dirty="0">
                <a:solidFill>
                  <a:srgbClr val="008080"/>
                </a:solidFill>
                <a:latin typeface="Consolas"/>
              </a:rPr>
              <a:t>&lt;</a:t>
            </a:r>
            <a:r>
              <a:rPr lang="en-US" sz="2000" dirty="0">
                <a:solidFill>
                  <a:srgbClr val="3F7F7F"/>
                </a:solidFill>
                <a:latin typeface="Consolas"/>
              </a:rPr>
              <a:t>h1</a:t>
            </a:r>
            <a:r>
              <a:rPr lang="en-US" sz="2000" dirty="0">
                <a:solidFill>
                  <a:srgbClr val="008080"/>
                </a:solidFill>
                <a:latin typeface="Consolas"/>
              </a:rPr>
              <a:t>&gt;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Fecha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: </a:t>
            </a:r>
            <a:r>
              <a:rPr lang="en-US" sz="2000" dirty="0">
                <a:solidFill>
                  <a:srgbClr val="FF0000"/>
                </a:solidFill>
                <a:latin typeface="Consolas"/>
              </a:rPr>
              <a:t>&lt;?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= date(</a:t>
            </a:r>
            <a:r>
              <a:rPr lang="en-US" sz="2000" dirty="0">
                <a:solidFill>
                  <a:srgbClr val="0000C0"/>
                </a:solidFill>
                <a:latin typeface="Consolas"/>
              </a:rPr>
              <a:t>"</a:t>
            </a:r>
            <a:r>
              <a:rPr lang="en-US" sz="2000" dirty="0" err="1">
                <a:solidFill>
                  <a:srgbClr val="0000C0"/>
                </a:solidFill>
                <a:latin typeface="Consolas"/>
              </a:rPr>
              <a:t>d.m.y</a:t>
            </a:r>
            <a:r>
              <a:rPr lang="en-US" sz="2000" dirty="0">
                <a:solidFill>
                  <a:srgbClr val="0000C0"/>
                </a:solidFill>
                <a:latin typeface="Consolas"/>
              </a:rPr>
              <a:t>"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)</a:t>
            </a:r>
            <a:r>
              <a:rPr lang="en-US" sz="2000" dirty="0">
                <a:solidFill>
                  <a:srgbClr val="FF0000"/>
                </a:solidFill>
                <a:latin typeface="Consolas"/>
              </a:rPr>
              <a:t>?&gt;</a:t>
            </a:r>
            <a:r>
              <a:rPr lang="en-US" sz="2000" dirty="0">
                <a:solidFill>
                  <a:srgbClr val="008080"/>
                </a:solidFill>
                <a:latin typeface="Consolas"/>
              </a:rPr>
              <a:t>&lt;/</a:t>
            </a:r>
            <a:r>
              <a:rPr lang="en-US" sz="2000" dirty="0">
                <a:solidFill>
                  <a:srgbClr val="3F7F7F"/>
                </a:solidFill>
                <a:latin typeface="Consolas"/>
              </a:rPr>
              <a:t>h1</a:t>
            </a:r>
            <a:r>
              <a:rPr lang="en-US" sz="2000" dirty="0">
                <a:solidFill>
                  <a:srgbClr val="008080"/>
                </a:solidFill>
                <a:latin typeface="Consolas"/>
              </a:rPr>
              <a:t>&gt;</a:t>
            </a:r>
          </a:p>
          <a:p>
            <a:r>
              <a:rPr lang="en-US" sz="2000" dirty="0">
                <a:solidFill>
                  <a:srgbClr val="FF0000"/>
                </a:solidFill>
                <a:latin typeface="Consolas"/>
              </a:rPr>
              <a:t>&lt;?</a:t>
            </a:r>
            <a:r>
              <a:rPr lang="en-US" sz="2000" dirty="0" err="1">
                <a:solidFill>
                  <a:srgbClr val="FF0000"/>
                </a:solidFill>
                <a:latin typeface="Consolas"/>
              </a:rPr>
              <a:t>php</a:t>
            </a:r>
            <a:endParaRPr lang="en-US" sz="2000" dirty="0">
              <a:solidFill>
                <a:srgbClr val="FF0000"/>
              </a:solidFill>
              <a:latin typeface="Consolas"/>
            </a:endParaRPr>
          </a:p>
          <a:p>
            <a:r>
              <a:rPr lang="en-US" sz="2000" b="1" dirty="0">
                <a:solidFill>
                  <a:srgbClr val="7F0055"/>
                </a:solidFill>
                <a:latin typeface="Consolas"/>
              </a:rPr>
              <a:t>if </a:t>
            </a:r>
            <a:r>
              <a:rPr lang="en-US" sz="2000" b="1" dirty="0">
                <a:solidFill>
                  <a:srgbClr val="000000"/>
                </a:solidFill>
                <a:latin typeface="Consolas"/>
              </a:rPr>
              <a:t>(date (</a:t>
            </a:r>
            <a:r>
              <a:rPr lang="en-US" sz="2000" b="1" dirty="0">
                <a:solidFill>
                  <a:srgbClr val="0000C0"/>
                </a:solidFill>
                <a:latin typeface="Consolas"/>
              </a:rPr>
              <a:t>"d"</a:t>
            </a:r>
            <a:r>
              <a:rPr lang="en-US" sz="2000" b="1" dirty="0">
                <a:solidFill>
                  <a:srgbClr val="000000"/>
                </a:solidFill>
                <a:latin typeface="Consolas"/>
              </a:rPr>
              <a:t>) % 2 == 0) {</a:t>
            </a:r>
          </a:p>
          <a:p>
            <a:r>
              <a:rPr lang="es-ES" sz="2000" b="1" dirty="0">
                <a:solidFill>
                  <a:srgbClr val="7F0055"/>
                </a:solidFill>
                <a:latin typeface="Consolas"/>
              </a:rPr>
              <a:t> echo </a:t>
            </a:r>
            <a:r>
              <a:rPr lang="es-ES" sz="2000" b="1" dirty="0">
                <a:solidFill>
                  <a:srgbClr val="0000C0"/>
                </a:solidFill>
                <a:latin typeface="Consolas"/>
              </a:rPr>
              <a:t>"Hoy es un día par"</a:t>
            </a:r>
            <a:r>
              <a:rPr lang="es-ES" sz="20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2000" dirty="0">
                <a:solidFill>
                  <a:srgbClr val="000000"/>
                </a:solidFill>
                <a:latin typeface="Consolas"/>
              </a:rPr>
              <a:t>} </a:t>
            </a:r>
            <a:r>
              <a:rPr lang="en-US" sz="2000" b="1" dirty="0">
                <a:solidFill>
                  <a:srgbClr val="7F0055"/>
                </a:solidFill>
                <a:latin typeface="Consolas"/>
              </a:rPr>
              <a:t>else </a:t>
            </a:r>
            <a:r>
              <a:rPr lang="en-US" sz="2000" b="1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s-ES" sz="2000" b="1" dirty="0">
                <a:solidFill>
                  <a:srgbClr val="7F0055"/>
                </a:solidFill>
                <a:latin typeface="Consolas"/>
              </a:rPr>
              <a:t> echo </a:t>
            </a:r>
            <a:r>
              <a:rPr lang="es-ES" sz="2000" b="1" dirty="0">
                <a:solidFill>
                  <a:srgbClr val="0000C0"/>
                </a:solidFill>
                <a:latin typeface="Consolas"/>
              </a:rPr>
              <a:t>"Hoy es un día impar"</a:t>
            </a:r>
            <a:r>
              <a:rPr lang="es-ES" sz="20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20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en-US" sz="2000" dirty="0">
                <a:solidFill>
                  <a:srgbClr val="FF0000"/>
                </a:solidFill>
                <a:latin typeface="Consolas"/>
              </a:rPr>
              <a:t>?&gt;</a:t>
            </a:r>
          </a:p>
          <a:p>
            <a:r>
              <a:rPr lang="en-US" sz="2000" dirty="0">
                <a:solidFill>
                  <a:srgbClr val="008080"/>
                </a:solidFill>
                <a:latin typeface="Consolas"/>
              </a:rPr>
              <a:t>&lt;/</a:t>
            </a:r>
            <a:r>
              <a:rPr lang="en-US" sz="2000" dirty="0">
                <a:solidFill>
                  <a:srgbClr val="3F7F7F"/>
                </a:solidFill>
                <a:latin typeface="Consolas"/>
              </a:rPr>
              <a:t>body</a:t>
            </a:r>
            <a:r>
              <a:rPr lang="en-US" sz="2000" dirty="0">
                <a:solidFill>
                  <a:srgbClr val="008080"/>
                </a:solidFill>
                <a:latin typeface="Consolas"/>
              </a:rPr>
              <a:t>&gt;</a:t>
            </a:r>
          </a:p>
          <a:p>
            <a:r>
              <a:rPr lang="en-US" sz="2000" dirty="0">
                <a:solidFill>
                  <a:srgbClr val="008080"/>
                </a:solidFill>
                <a:latin typeface="Consolas"/>
              </a:rPr>
              <a:t>&lt;/html&gt;</a:t>
            </a:r>
            <a:endParaRPr lang="en-US" sz="2000" dirty="0">
              <a:solidFill>
                <a:srgbClr val="008080"/>
              </a:solidFill>
              <a:highlight>
                <a:srgbClr val="D4D4D4"/>
              </a:highlight>
              <a:latin typeface="Consola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Hola</a:t>
            </a:r>
            <a:r>
              <a:rPr lang="en-US" dirty="0"/>
              <a:t> </a:t>
            </a:r>
            <a:r>
              <a:rPr lang="en-US" dirty="0" err="1"/>
              <a:t>Mundo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2254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altLang="es-ES"/>
              <a:t>Funciones predefinidas: </a:t>
            </a:r>
            <a:br>
              <a:rPr lang="es-ES_tradnl" altLang="es-ES"/>
            </a:br>
            <a:r>
              <a:rPr lang="es-ES_tradnl" altLang="es-ES"/>
              <a:t>manejo de ficheros</a:t>
            </a:r>
            <a:endParaRPr lang="en-GB" altLang="es-ES"/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s-ES_tradnl" altLang="es-ES" sz="2400" dirty="0"/>
              <a:t>Permiten trabajar con ficheros remotos</a:t>
            </a:r>
          </a:p>
          <a:p>
            <a:r>
              <a:rPr lang="es-ES_tradnl" altLang="es-ES" sz="2400" dirty="0"/>
              <a:t>Algunas solo funcionan con ficheros locales (ejemplo: </a:t>
            </a:r>
            <a:r>
              <a:rPr lang="es-ES_tradnl" altLang="es-ES" sz="2400" dirty="0" err="1">
                <a:solidFill>
                  <a:srgbClr val="0033CC"/>
                </a:solidFill>
              </a:rPr>
              <a:t>fileatime</a:t>
            </a:r>
            <a:r>
              <a:rPr lang="es-ES_tradnl" altLang="es-ES" sz="2400" dirty="0"/>
              <a:t>)</a:t>
            </a:r>
          </a:p>
          <a:p>
            <a:pPr lvl="1"/>
            <a:r>
              <a:rPr lang="es-ES_tradnl" altLang="es-ES" sz="2000" dirty="0" err="1">
                <a:solidFill>
                  <a:srgbClr val="0033CC"/>
                </a:solidFill>
              </a:rPr>
              <a:t>fopen</a:t>
            </a:r>
            <a:r>
              <a:rPr lang="es-ES_tradnl" altLang="es-ES" sz="2000" dirty="0"/>
              <a:t>, </a:t>
            </a:r>
            <a:r>
              <a:rPr lang="es-ES_tradnl" altLang="es-ES" sz="2000" dirty="0" err="1">
                <a:solidFill>
                  <a:srgbClr val="0033CC"/>
                </a:solidFill>
              </a:rPr>
              <a:t>fclose</a:t>
            </a:r>
            <a:endParaRPr lang="es-ES_tradnl" altLang="es-ES" sz="2000" dirty="0">
              <a:solidFill>
                <a:srgbClr val="0033CC"/>
              </a:solidFill>
            </a:endParaRPr>
          </a:p>
          <a:p>
            <a:pPr lvl="1"/>
            <a:r>
              <a:rPr lang="es-ES_tradnl" altLang="es-ES" sz="2000" dirty="0" err="1">
                <a:solidFill>
                  <a:srgbClr val="0033CC"/>
                </a:solidFill>
              </a:rPr>
              <a:t>chgrp</a:t>
            </a:r>
            <a:r>
              <a:rPr lang="es-ES_tradnl" altLang="es-ES" sz="2000" dirty="0"/>
              <a:t>, </a:t>
            </a:r>
            <a:r>
              <a:rPr lang="es-ES_tradnl" altLang="es-ES" sz="2000" dirty="0" err="1">
                <a:solidFill>
                  <a:srgbClr val="0033CC"/>
                </a:solidFill>
              </a:rPr>
              <a:t>chmod</a:t>
            </a:r>
            <a:r>
              <a:rPr lang="es-ES_tradnl" altLang="es-ES" sz="2000" dirty="0"/>
              <a:t>, </a:t>
            </a:r>
            <a:r>
              <a:rPr lang="es-ES_tradnl" altLang="es-ES" sz="2000" dirty="0" err="1">
                <a:solidFill>
                  <a:srgbClr val="0033CC"/>
                </a:solidFill>
              </a:rPr>
              <a:t>chown</a:t>
            </a:r>
            <a:endParaRPr lang="es-ES_tradnl" altLang="es-ES" sz="2000" dirty="0">
              <a:solidFill>
                <a:srgbClr val="0033CC"/>
              </a:solidFill>
            </a:endParaRPr>
          </a:p>
          <a:p>
            <a:pPr lvl="1"/>
            <a:r>
              <a:rPr lang="es-ES_tradnl" altLang="es-ES" sz="2000" dirty="0" err="1">
                <a:solidFill>
                  <a:srgbClr val="0033CC"/>
                </a:solidFill>
              </a:rPr>
              <a:t>feof</a:t>
            </a:r>
            <a:endParaRPr lang="es-ES_tradnl" altLang="es-ES" sz="2000" dirty="0">
              <a:solidFill>
                <a:srgbClr val="0033CC"/>
              </a:solidFill>
            </a:endParaRPr>
          </a:p>
          <a:p>
            <a:pPr lvl="1"/>
            <a:r>
              <a:rPr lang="es-ES_tradnl" altLang="es-ES" sz="2000" dirty="0" err="1">
                <a:solidFill>
                  <a:srgbClr val="0033CC"/>
                </a:solidFill>
              </a:rPr>
              <a:t>fgetc</a:t>
            </a:r>
            <a:r>
              <a:rPr lang="es-ES_tradnl" altLang="es-ES" sz="2000" dirty="0"/>
              <a:t>, </a:t>
            </a:r>
            <a:r>
              <a:rPr lang="es-ES_tradnl" altLang="es-ES" sz="2000" dirty="0" err="1">
                <a:solidFill>
                  <a:srgbClr val="0033CC"/>
                </a:solidFill>
              </a:rPr>
              <a:t>fgets</a:t>
            </a:r>
            <a:r>
              <a:rPr lang="es-ES_tradnl" altLang="es-ES" sz="2000" dirty="0"/>
              <a:t>, </a:t>
            </a:r>
            <a:r>
              <a:rPr lang="es-ES_tradnl" altLang="es-ES" sz="2000" dirty="0" err="1">
                <a:solidFill>
                  <a:srgbClr val="0033CC"/>
                </a:solidFill>
              </a:rPr>
              <a:t>fscanf</a:t>
            </a:r>
            <a:endParaRPr lang="es-ES_tradnl" altLang="es-ES" sz="2000" dirty="0">
              <a:solidFill>
                <a:srgbClr val="0033CC"/>
              </a:solidFill>
            </a:endParaRPr>
          </a:p>
          <a:p>
            <a:pPr lvl="1"/>
            <a:r>
              <a:rPr lang="es-ES_tradnl" altLang="es-ES" sz="2000" dirty="0" err="1">
                <a:solidFill>
                  <a:srgbClr val="0033CC"/>
                </a:solidFill>
              </a:rPr>
              <a:t>tmpfile</a:t>
            </a:r>
            <a:endParaRPr lang="es-ES_tradnl" altLang="es-ES" sz="2000" dirty="0">
              <a:solidFill>
                <a:srgbClr val="0033CC"/>
              </a:solidFill>
            </a:endParaRPr>
          </a:p>
          <a:p>
            <a:pPr lvl="1"/>
            <a:r>
              <a:rPr lang="es-ES_tradnl" altLang="es-ES" sz="2000" dirty="0" err="1">
                <a:solidFill>
                  <a:srgbClr val="0033CC"/>
                </a:solidFill>
              </a:rPr>
              <a:t>copy</a:t>
            </a:r>
            <a:r>
              <a:rPr lang="es-ES_tradnl" altLang="es-ES" sz="2000" dirty="0"/>
              <a:t>, </a:t>
            </a:r>
            <a:r>
              <a:rPr lang="es-ES_tradnl" altLang="es-ES" sz="2000" dirty="0" err="1">
                <a:solidFill>
                  <a:srgbClr val="0033CC"/>
                </a:solidFill>
              </a:rPr>
              <a:t>delete</a:t>
            </a:r>
            <a:r>
              <a:rPr lang="es-ES_tradnl" altLang="es-ES" sz="2000" dirty="0"/>
              <a:t>, </a:t>
            </a:r>
            <a:r>
              <a:rPr lang="es-ES_tradnl" altLang="es-ES" sz="2000" dirty="0" err="1">
                <a:solidFill>
                  <a:srgbClr val="0033CC"/>
                </a:solidFill>
              </a:rPr>
              <a:t>rename</a:t>
            </a:r>
            <a:endParaRPr lang="es-ES_tradnl" altLang="es-ES" sz="2000" dirty="0">
              <a:solidFill>
                <a:srgbClr val="0033CC"/>
              </a:solidFill>
            </a:endParaRPr>
          </a:p>
          <a:p>
            <a:pPr lvl="1"/>
            <a:r>
              <a:rPr lang="es-ES_tradnl" altLang="es-ES" sz="2000" dirty="0" err="1">
                <a:solidFill>
                  <a:srgbClr val="0033CC"/>
                </a:solidFill>
              </a:rPr>
              <a:t>parse_ini_file</a:t>
            </a:r>
            <a:endParaRPr lang="es-ES_tradnl" altLang="es-ES" sz="2000" dirty="0">
              <a:solidFill>
                <a:srgbClr val="0033CC"/>
              </a:solidFill>
            </a:endParaRPr>
          </a:p>
          <a:p>
            <a:pPr lvl="1"/>
            <a:r>
              <a:rPr lang="es-ES_tradnl" altLang="es-ES" sz="2000" dirty="0" err="1">
                <a:solidFill>
                  <a:srgbClr val="0033CC"/>
                </a:solidFill>
              </a:rPr>
              <a:t>fileperms</a:t>
            </a:r>
            <a:r>
              <a:rPr lang="es-ES_tradnl" altLang="es-ES" sz="2000" dirty="0"/>
              <a:t>, </a:t>
            </a:r>
            <a:r>
              <a:rPr lang="es-ES_tradnl" altLang="es-ES" sz="2000" dirty="0" err="1">
                <a:solidFill>
                  <a:srgbClr val="0033CC"/>
                </a:solidFill>
              </a:rPr>
              <a:t>filesize</a:t>
            </a:r>
            <a:r>
              <a:rPr lang="es-ES_tradnl" altLang="es-ES" sz="2000" dirty="0"/>
              <a:t>, </a:t>
            </a:r>
            <a:r>
              <a:rPr lang="es-ES_tradnl" altLang="es-ES" sz="2000" dirty="0" err="1">
                <a:solidFill>
                  <a:srgbClr val="0033CC"/>
                </a:solidFill>
              </a:rPr>
              <a:t>file_exists</a:t>
            </a:r>
            <a:r>
              <a:rPr lang="es-ES_tradnl" altLang="es-ES" sz="2000" dirty="0"/>
              <a:t>, </a:t>
            </a:r>
            <a:r>
              <a:rPr lang="es-ES_tradnl" altLang="es-ES" sz="2000" dirty="0" err="1">
                <a:solidFill>
                  <a:srgbClr val="0033CC"/>
                </a:solidFill>
              </a:rPr>
              <a:t>file_get_contents</a:t>
            </a:r>
            <a:endParaRPr lang="es-ES_tradnl" altLang="es-ES" sz="2000" dirty="0">
              <a:solidFill>
                <a:srgbClr val="0033CC"/>
              </a:solidFill>
            </a:endParaRPr>
          </a:p>
          <a:p>
            <a:pPr lvl="1"/>
            <a:r>
              <a:rPr lang="es-ES_tradnl" altLang="es-ES" sz="2000" dirty="0"/>
              <a:t>[muchas más]</a:t>
            </a:r>
            <a:endParaRPr lang="en-GB" altLang="es-ES" sz="2000" dirty="0"/>
          </a:p>
        </p:txBody>
      </p:sp>
    </p:spTree>
    <p:extLst>
      <p:ext uri="{BB962C8B-B14F-4D97-AF65-F5344CB8AC3E}">
        <p14:creationId xmlns:p14="http://schemas.microsoft.com/office/powerpoint/2010/main" val="159713952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altLang="es-ES"/>
              <a:t>Funciones predefinidas: </a:t>
            </a:r>
            <a:br>
              <a:rPr lang="es-ES" altLang="es-ES"/>
            </a:br>
            <a:r>
              <a:rPr lang="es-ES" altLang="es-ES"/>
              <a:t>configuración</a:t>
            </a:r>
          </a:p>
        </p:txBody>
      </p:sp>
      <p:sp>
        <p:nvSpPr>
          <p:cNvPr id="4454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s-ES" altLang="es-ES" sz="2800" dirty="0"/>
              <a:t>Función </a:t>
            </a:r>
            <a:r>
              <a:rPr lang="es-ES" altLang="es-ES" sz="2800" dirty="0" err="1">
                <a:solidFill>
                  <a:schemeClr val="tx2"/>
                </a:solidFill>
              </a:rPr>
              <a:t>phpinfo</a:t>
            </a:r>
            <a:r>
              <a:rPr lang="es-ES" altLang="es-ES" sz="2800" dirty="0">
                <a:solidFill>
                  <a:schemeClr val="tx2"/>
                </a:solidFill>
              </a:rPr>
              <a:t>()</a:t>
            </a:r>
          </a:p>
          <a:p>
            <a:pPr lvl="1"/>
            <a:r>
              <a:rPr lang="es-ES" altLang="es-ES" sz="2400" dirty="0"/>
              <a:t>Si se incluye en una página, ofrece todo tipo de detalles sobre configuración, servidor, variables disponibles, etc.</a:t>
            </a:r>
          </a:p>
          <a:p>
            <a:pPr lvl="1"/>
            <a:r>
              <a:rPr lang="es-ES" altLang="es-ES" sz="2400" dirty="0"/>
              <a:t>Muy útil para el desarrollador (conocer detalles del servidor)</a:t>
            </a:r>
          </a:p>
          <a:p>
            <a:pPr lvl="1"/>
            <a:r>
              <a:rPr lang="es-ES" altLang="es-ES" sz="2400" dirty="0"/>
              <a:t>Por supuesto, ofrecer sus resultados al público puede comprometer la seguridad del sitio</a:t>
            </a:r>
          </a:p>
          <a:p>
            <a:r>
              <a:rPr lang="es-ES" altLang="es-ES" sz="2800" dirty="0"/>
              <a:t>Función </a:t>
            </a:r>
            <a:r>
              <a:rPr lang="es-ES" altLang="es-ES" sz="2800" dirty="0" err="1">
                <a:solidFill>
                  <a:schemeClr val="tx2"/>
                </a:solidFill>
              </a:rPr>
              <a:t>phpversion</a:t>
            </a:r>
            <a:r>
              <a:rPr lang="es-ES" altLang="es-ES" sz="2800" dirty="0">
                <a:solidFill>
                  <a:schemeClr val="tx2"/>
                </a:solidFill>
              </a:rPr>
              <a:t>()</a:t>
            </a:r>
          </a:p>
          <a:p>
            <a:pPr lvl="1"/>
            <a:r>
              <a:rPr lang="es-ES" altLang="es-ES" sz="2400" dirty="0"/>
              <a:t>Devuelve la versión de PHP que se está usando</a:t>
            </a:r>
          </a:p>
        </p:txBody>
      </p:sp>
    </p:spTree>
    <p:extLst>
      <p:ext uri="{BB962C8B-B14F-4D97-AF65-F5344CB8AC3E}">
        <p14:creationId xmlns:p14="http://schemas.microsoft.com/office/powerpoint/2010/main" val="369643424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Clases</a:t>
            </a:r>
            <a:r>
              <a:rPr lang="en-US" dirty="0"/>
              <a:t> y </a:t>
            </a:r>
            <a:r>
              <a:rPr lang="en-US" dirty="0" err="1"/>
              <a:t>Objetos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0688"/>
          </a:xfrm>
        </p:spPr>
        <p:txBody>
          <a:bodyPr/>
          <a:lstStyle/>
          <a:p>
            <a:r>
              <a:rPr lang="en-US" dirty="0"/>
              <a:t>Las </a:t>
            </a:r>
            <a:r>
              <a:rPr lang="en-US" dirty="0" err="1"/>
              <a:t>últimas</a:t>
            </a:r>
            <a:r>
              <a:rPr lang="en-US" dirty="0"/>
              <a:t> </a:t>
            </a:r>
            <a:r>
              <a:rPr lang="en-US" dirty="0" err="1"/>
              <a:t>versiones</a:t>
            </a:r>
            <a:r>
              <a:rPr lang="en-US" dirty="0"/>
              <a:t> de PHP </a:t>
            </a:r>
            <a:r>
              <a:rPr lang="en-US" dirty="0" err="1"/>
              <a:t>soportan</a:t>
            </a:r>
            <a:r>
              <a:rPr lang="en-US" dirty="0"/>
              <a:t> POO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95534" y="2132856"/>
            <a:ext cx="5250155" cy="424731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class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Persona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private 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$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nombre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$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edad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function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__construct($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nombre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,$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edad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=0)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$this-&gt;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nombre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= 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nombre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$this-&gt;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edad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 = 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edad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}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function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envejecer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 { $this-&gt;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edad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++; }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</a:p>
          <a:p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function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return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$this-&gt;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nombre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. 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': '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. </a:t>
            </a:r>
          </a:p>
          <a:p>
            <a:r>
              <a:rPr lang="en-US" b="1" dirty="0">
                <a:solidFill>
                  <a:srgbClr val="000000"/>
                </a:solidFill>
                <a:latin typeface="Consolas"/>
              </a:rPr>
              <a:t>          $this-&gt;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edad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. 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' 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años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'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}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5" name="4 CuadroTexto"/>
          <p:cNvSpPr txBox="1"/>
          <p:nvPr/>
        </p:nvSpPr>
        <p:spPr>
          <a:xfrm>
            <a:off x="4716016" y="4756113"/>
            <a:ext cx="4248472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juan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new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Persona(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"Juan"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,23);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juan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-&gt;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envejecer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echo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$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juan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-&gt;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();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716016" y="6189917"/>
            <a:ext cx="2393604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Juan: 24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años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7 Llamada con línea 1"/>
          <p:cNvSpPr/>
          <p:nvPr/>
        </p:nvSpPr>
        <p:spPr>
          <a:xfrm>
            <a:off x="5912818" y="2858155"/>
            <a:ext cx="3051670" cy="936104"/>
          </a:xfrm>
          <a:prstGeom prst="borderCallout1">
            <a:avLst>
              <a:gd name="adj1" fmla="val 41169"/>
              <a:gd name="adj2" fmla="val -1394"/>
              <a:gd name="adj3" fmla="val 59198"/>
              <a:gd name="adj4" fmla="val -15159"/>
            </a:avLst>
          </a:prstGeom>
          <a:ln>
            <a:tailEnd type="stealth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Constructor. </a:t>
            </a:r>
            <a:r>
              <a:rPr lang="en-US" dirty="0" err="1"/>
              <a:t>También</a:t>
            </a:r>
            <a:r>
              <a:rPr lang="en-US" dirty="0"/>
              <a:t>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usarse</a:t>
            </a:r>
            <a:r>
              <a:rPr lang="en-US" dirty="0"/>
              <a:t>: _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_destruct()</a:t>
            </a:r>
          </a:p>
        </p:txBody>
      </p:sp>
    </p:spTree>
    <p:extLst>
      <p:ext uri="{BB962C8B-B14F-4D97-AF65-F5344CB8AC3E}">
        <p14:creationId xmlns:p14="http://schemas.microsoft.com/office/powerpoint/2010/main" val="143193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Herencia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2"/>
          </a:xfrm>
        </p:spPr>
        <p:txBody>
          <a:bodyPr/>
          <a:lstStyle/>
          <a:p>
            <a:r>
              <a:rPr lang="en-US" dirty="0" err="1"/>
              <a:t>Mediante</a:t>
            </a:r>
            <a:r>
              <a:rPr lang="en-US" dirty="0"/>
              <a:t> </a:t>
            </a:r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extends </a:t>
            </a:r>
            <a:r>
              <a:rPr lang="en-US" dirty="0"/>
              <a:t>se </a:t>
            </a:r>
            <a:r>
              <a:rPr lang="en-US" dirty="0" err="1"/>
              <a:t>permite</a:t>
            </a:r>
            <a:r>
              <a:rPr lang="en-US" dirty="0"/>
              <a:t> </a:t>
            </a:r>
            <a:r>
              <a:rPr lang="en-US" dirty="0" err="1"/>
              <a:t>herencia</a:t>
            </a:r>
            <a:r>
              <a:rPr lang="en-US" dirty="0"/>
              <a:t> simple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95535" y="2348880"/>
            <a:ext cx="6389891" cy="23083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class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Empleado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extends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Persona {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private 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$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empresa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function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__construct($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nombre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,$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edad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,$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empresa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 parent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::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__construct($</a:t>
            </a:r>
            <a:r>
              <a:rPr lang="en-US" b="1" i="1" dirty="0" err="1">
                <a:solidFill>
                  <a:srgbClr val="000000"/>
                </a:solidFill>
                <a:latin typeface="Consolas"/>
              </a:rPr>
              <a:t>nombre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,$</a:t>
            </a:r>
            <a:r>
              <a:rPr lang="en-US" b="1" i="1" dirty="0" err="1">
                <a:solidFill>
                  <a:srgbClr val="000000"/>
                </a:solidFill>
                <a:latin typeface="Consolas"/>
              </a:rPr>
              <a:t>edad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$this-&gt;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empresa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empresa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}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4797152"/>
            <a:ext cx="6389891" cy="17543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$personas =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array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new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Persona(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"Pepe"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,22),</a:t>
            </a:r>
          </a:p>
          <a:p>
            <a:r>
              <a:rPr lang="en-US" b="1" dirty="0">
                <a:solidFill>
                  <a:srgbClr val="000000"/>
                </a:solidFill>
                <a:latin typeface="Consolas"/>
              </a:rPr>
              <a:t>                 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new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Empleado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"Luis"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,34,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"IBM"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));</a:t>
            </a:r>
          </a:p>
          <a:p>
            <a:endParaRPr lang="en-US" b="1" dirty="0">
              <a:solidFill>
                <a:srgbClr val="7F0055"/>
              </a:solidFill>
              <a:latin typeface="Consolas"/>
            </a:endParaRPr>
          </a:p>
          <a:p>
            <a:r>
              <a:rPr lang="en-US" b="1" dirty="0" err="1">
                <a:solidFill>
                  <a:srgbClr val="7F0055"/>
                </a:solidFill>
                <a:latin typeface="Consolas"/>
              </a:rPr>
              <a:t>foreach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($personas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as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$p) $p-&gt;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envejecer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endParaRPr lang="en-US" b="1" dirty="0">
              <a:solidFill>
                <a:srgbClr val="7F0055"/>
              </a:solidFill>
              <a:latin typeface="Consolas"/>
            </a:endParaRPr>
          </a:p>
          <a:p>
            <a:r>
              <a:rPr lang="en-US" b="1" dirty="0" err="1">
                <a:solidFill>
                  <a:srgbClr val="7F0055"/>
                </a:solidFill>
                <a:latin typeface="Consolas"/>
              </a:rPr>
              <a:t>foreach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($personas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as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$p)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echo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$p-&gt;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();</a:t>
            </a:r>
            <a:endParaRPr lang="en-US" dirty="0"/>
          </a:p>
        </p:txBody>
      </p:sp>
      <p:sp>
        <p:nvSpPr>
          <p:cNvPr id="6" name="5 CuadroTexto"/>
          <p:cNvSpPr txBox="1"/>
          <p:nvPr/>
        </p:nvSpPr>
        <p:spPr>
          <a:xfrm>
            <a:off x="6516216" y="5877272"/>
            <a:ext cx="2393604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Pepe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: 23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años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Luis: 35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años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245870" y="2708920"/>
            <a:ext cx="934295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Persona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7150203" y="3717032"/>
            <a:ext cx="1125629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Empleado</a:t>
            </a:r>
            <a:endParaRPr lang="en-US" dirty="0"/>
          </a:p>
        </p:txBody>
      </p:sp>
      <p:sp>
        <p:nvSpPr>
          <p:cNvPr id="9" name="8 Triángulo isósceles"/>
          <p:cNvSpPr/>
          <p:nvPr/>
        </p:nvSpPr>
        <p:spPr>
          <a:xfrm>
            <a:off x="7582668" y="3078252"/>
            <a:ext cx="260697" cy="286290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10 Conector recto"/>
          <p:cNvCxnSpPr>
            <a:stCxn id="9" idx="3"/>
            <a:endCxn id="8" idx="0"/>
          </p:cNvCxnSpPr>
          <p:nvPr/>
        </p:nvCxnSpPr>
        <p:spPr>
          <a:xfrm>
            <a:off x="7713017" y="3364542"/>
            <a:ext cx="1" cy="3524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125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Clases</a:t>
            </a:r>
            <a:r>
              <a:rPr lang="en-US" dirty="0"/>
              <a:t> </a:t>
            </a:r>
            <a:r>
              <a:rPr lang="en-US" dirty="0" err="1"/>
              <a:t>abstractas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323528" y="1556792"/>
            <a:ext cx="4237057" cy="424731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abstract class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Figura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private 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$x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$y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function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__construct($x, $y)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$this-&gt;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$x; $this-&gt;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$y;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}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abstract function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area();</a:t>
            </a:r>
          </a:p>
          <a:p>
            <a:endParaRPr lang="en-US" b="1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function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mover($dx,$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dy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$this-&gt;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+=$dx;  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$this-&gt;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+=$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dy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}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851920" y="3140968"/>
            <a:ext cx="4870244" cy="34163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class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Circulo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extends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Figura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private 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$radio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;</a:t>
            </a:r>
          </a:p>
          <a:p>
            <a:r>
              <a:rPr lang="fr-FR" b="1" dirty="0">
                <a:solidFill>
                  <a:srgbClr val="7F0055"/>
                </a:solidFill>
                <a:latin typeface="Consolas"/>
              </a:rPr>
              <a:t> </a:t>
            </a:r>
          </a:p>
          <a:p>
            <a:r>
              <a:rPr lang="fr-FR" b="1" dirty="0">
                <a:solidFill>
                  <a:srgbClr val="7F0055"/>
                </a:solidFill>
                <a:latin typeface="Consolas"/>
              </a:rPr>
              <a:t> </a:t>
            </a:r>
            <a:r>
              <a:rPr lang="fr-FR" b="1" dirty="0" err="1">
                <a:solidFill>
                  <a:srgbClr val="7F0055"/>
                </a:solidFill>
                <a:latin typeface="Consolas"/>
              </a:rPr>
              <a:t>function</a:t>
            </a:r>
            <a:r>
              <a:rPr lang="fr-FR" b="1" dirty="0">
                <a:solidFill>
                  <a:srgbClr val="7F0055"/>
                </a:solidFill>
                <a:latin typeface="Consolas"/>
              </a:rPr>
              <a:t> </a:t>
            </a:r>
            <a:r>
              <a:rPr lang="fr-FR" b="1" dirty="0">
                <a:solidFill>
                  <a:srgbClr val="000000"/>
                </a:solidFill>
                <a:latin typeface="Consolas"/>
              </a:rPr>
              <a:t>__</a:t>
            </a:r>
            <a:r>
              <a:rPr lang="fr-FR" b="1" dirty="0" err="1">
                <a:solidFill>
                  <a:srgbClr val="000000"/>
                </a:solidFill>
                <a:latin typeface="Consolas"/>
              </a:rPr>
              <a:t>construct</a:t>
            </a:r>
            <a:r>
              <a:rPr lang="fr-FR" b="1" dirty="0">
                <a:solidFill>
                  <a:srgbClr val="000000"/>
                </a:solidFill>
                <a:latin typeface="Consolas"/>
              </a:rPr>
              <a:t>($</a:t>
            </a:r>
            <a:r>
              <a:rPr lang="fr-FR" b="1" dirty="0" err="1">
                <a:solidFill>
                  <a:srgbClr val="000000"/>
                </a:solidFill>
                <a:latin typeface="Consolas"/>
              </a:rPr>
              <a:t>radio,$x,$y</a:t>
            </a:r>
            <a:r>
              <a:rPr lang="fr-FR" b="1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parent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::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__construct($</a:t>
            </a:r>
            <a:r>
              <a:rPr lang="en-US" b="1" i="1" dirty="0" err="1">
                <a:solidFill>
                  <a:srgbClr val="000000"/>
                </a:solidFill>
                <a:latin typeface="Consolas"/>
              </a:rPr>
              <a:t>x,$y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$this-&gt;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radio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$radio;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}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function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area() {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return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pi() *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pow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($this-&gt;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radio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,2);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}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95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Ejercicio</a:t>
            </a:r>
            <a:r>
              <a:rPr lang="en-GB" dirty="0"/>
              <a:t> </a:t>
            </a:r>
            <a:r>
              <a:rPr lang="en-GB" dirty="0" err="1"/>
              <a:t>Figuras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err="1"/>
              <a:t>Crear</a:t>
            </a:r>
            <a:r>
              <a:rPr lang="en-GB" sz="2800" dirty="0"/>
              <a:t> </a:t>
            </a:r>
            <a:r>
              <a:rPr lang="en-GB" sz="2800" dirty="0" err="1"/>
              <a:t>una</a:t>
            </a:r>
            <a:r>
              <a:rPr lang="en-GB" sz="2800" dirty="0"/>
              <a:t> </a:t>
            </a:r>
            <a:r>
              <a:rPr lang="en-GB" sz="2800" dirty="0" err="1"/>
              <a:t>clase</a:t>
            </a:r>
            <a:r>
              <a:rPr lang="en-GB" sz="2800" dirty="0"/>
              <a:t> </a:t>
            </a:r>
            <a:r>
              <a:rPr lang="en-GB" sz="2800" dirty="0" err="1"/>
              <a:t>Figura</a:t>
            </a:r>
            <a:r>
              <a:rPr lang="en-GB" sz="2800" dirty="0"/>
              <a:t> con 2 </a:t>
            </a:r>
            <a:r>
              <a:rPr lang="en-GB" sz="2800" dirty="0" err="1"/>
              <a:t>atributos</a:t>
            </a:r>
            <a:r>
              <a:rPr lang="en-GB" sz="2800" dirty="0"/>
              <a:t> (</a:t>
            </a:r>
            <a:r>
              <a:rPr lang="en-GB" sz="2800" dirty="0" err="1"/>
              <a:t>x,y</a:t>
            </a:r>
            <a:r>
              <a:rPr lang="en-GB" sz="2800" dirty="0"/>
              <a:t>)</a:t>
            </a:r>
          </a:p>
          <a:p>
            <a:pPr lvl="1"/>
            <a:r>
              <a:rPr lang="en-GB" sz="2400" dirty="0" err="1"/>
              <a:t>Método</a:t>
            </a:r>
            <a:r>
              <a:rPr lang="en-GB" sz="2400" dirty="0"/>
              <a:t> </a:t>
            </a:r>
            <a:r>
              <a:rPr lang="en-GB" sz="2400" dirty="0" err="1"/>
              <a:t>que</a:t>
            </a:r>
            <a:r>
              <a:rPr lang="en-GB" sz="2400" dirty="0"/>
              <a:t> </a:t>
            </a:r>
            <a:r>
              <a:rPr lang="en-GB" sz="2400" dirty="0" err="1"/>
              <a:t>permita</a:t>
            </a:r>
            <a:r>
              <a:rPr lang="en-GB" sz="2400" dirty="0"/>
              <a:t> mover la </a:t>
            </a:r>
            <a:r>
              <a:rPr lang="en-GB" sz="2400" dirty="0" err="1"/>
              <a:t>figura</a:t>
            </a:r>
            <a:endParaRPr lang="en-GB" sz="2400" dirty="0"/>
          </a:p>
          <a:p>
            <a:r>
              <a:rPr lang="en-GB" sz="2800" dirty="0" err="1"/>
              <a:t>Crear</a:t>
            </a:r>
            <a:r>
              <a:rPr lang="en-GB" sz="2800" dirty="0"/>
              <a:t> </a:t>
            </a:r>
            <a:r>
              <a:rPr lang="en-GB" sz="2800" dirty="0" err="1"/>
              <a:t>una</a:t>
            </a:r>
            <a:r>
              <a:rPr lang="en-GB" sz="2800" dirty="0"/>
              <a:t> </a:t>
            </a:r>
            <a:r>
              <a:rPr lang="en-GB" sz="2800" dirty="0" err="1"/>
              <a:t>clase</a:t>
            </a:r>
            <a:r>
              <a:rPr lang="en-GB" sz="2800" dirty="0"/>
              <a:t> </a:t>
            </a:r>
            <a:r>
              <a:rPr lang="en-GB" sz="2800" dirty="0" err="1">
                <a:solidFill>
                  <a:schemeClr val="tx2"/>
                </a:solidFill>
              </a:rPr>
              <a:t>Rect</a:t>
            </a:r>
            <a:r>
              <a:rPr lang="en-GB" sz="2800" dirty="0">
                <a:solidFill>
                  <a:schemeClr val="tx2"/>
                </a:solidFill>
              </a:rPr>
              <a:t> </a:t>
            </a:r>
            <a:r>
              <a:rPr lang="en-GB" sz="2800" dirty="0"/>
              <a:t>para </a:t>
            </a:r>
            <a:r>
              <a:rPr lang="en-GB" sz="2800" dirty="0" err="1"/>
              <a:t>representar</a:t>
            </a:r>
            <a:r>
              <a:rPr lang="en-GB" sz="2800" dirty="0"/>
              <a:t> </a:t>
            </a:r>
            <a:r>
              <a:rPr lang="en-GB" sz="2800" dirty="0" err="1"/>
              <a:t>Rectángulos</a:t>
            </a:r>
            <a:endParaRPr lang="en-GB" sz="2800" dirty="0"/>
          </a:p>
          <a:p>
            <a:pPr lvl="1"/>
            <a:r>
              <a:rPr lang="en-GB" sz="2400" dirty="0" err="1"/>
              <a:t>Atributos</a:t>
            </a:r>
            <a:r>
              <a:rPr lang="en-GB" sz="2400" dirty="0"/>
              <a:t> a (</a:t>
            </a:r>
            <a:r>
              <a:rPr lang="en-GB" sz="2400" dirty="0" err="1"/>
              <a:t>ancho</a:t>
            </a:r>
            <a:r>
              <a:rPr lang="en-GB" sz="2400" dirty="0"/>
              <a:t>) y b (</a:t>
            </a:r>
            <a:r>
              <a:rPr lang="en-GB" sz="2400" dirty="0" err="1"/>
              <a:t>altura</a:t>
            </a:r>
            <a:r>
              <a:rPr lang="en-GB" sz="2400" dirty="0"/>
              <a:t>)</a:t>
            </a:r>
          </a:p>
          <a:p>
            <a:r>
              <a:rPr lang="en-GB" sz="2800" dirty="0" err="1"/>
              <a:t>Crear</a:t>
            </a:r>
            <a:r>
              <a:rPr lang="en-GB" sz="2800" dirty="0"/>
              <a:t> </a:t>
            </a:r>
            <a:r>
              <a:rPr lang="en-GB" sz="2800" dirty="0" err="1"/>
              <a:t>una</a:t>
            </a:r>
            <a:r>
              <a:rPr lang="en-GB" sz="2800" dirty="0"/>
              <a:t> </a:t>
            </a:r>
            <a:r>
              <a:rPr lang="en-GB" sz="2800" dirty="0" err="1"/>
              <a:t>clase</a:t>
            </a:r>
            <a:r>
              <a:rPr lang="en-GB" sz="2800" dirty="0"/>
              <a:t> </a:t>
            </a:r>
            <a:r>
              <a:rPr lang="en-GB" sz="2800" dirty="0" err="1">
                <a:solidFill>
                  <a:schemeClr val="tx2"/>
                </a:solidFill>
              </a:rPr>
              <a:t>Circulo</a:t>
            </a:r>
            <a:r>
              <a:rPr lang="en-GB" sz="2800" dirty="0">
                <a:solidFill>
                  <a:schemeClr val="tx2"/>
                </a:solidFill>
              </a:rPr>
              <a:t> </a:t>
            </a:r>
            <a:r>
              <a:rPr lang="en-GB" sz="2800" dirty="0"/>
              <a:t>para </a:t>
            </a:r>
            <a:r>
              <a:rPr lang="en-GB" sz="2800" dirty="0" err="1"/>
              <a:t>representar</a:t>
            </a:r>
            <a:r>
              <a:rPr lang="en-GB" sz="2800" dirty="0"/>
              <a:t>  </a:t>
            </a:r>
            <a:r>
              <a:rPr lang="en-GB" sz="2800" dirty="0" err="1"/>
              <a:t>Círculos</a:t>
            </a:r>
            <a:endParaRPr lang="en-GB" sz="2800" dirty="0"/>
          </a:p>
          <a:p>
            <a:pPr lvl="1"/>
            <a:r>
              <a:rPr lang="en-GB" sz="2400" dirty="0" err="1"/>
              <a:t>Atributo</a:t>
            </a:r>
            <a:r>
              <a:rPr lang="en-GB" sz="2400" dirty="0"/>
              <a:t> r (radio)</a:t>
            </a:r>
          </a:p>
          <a:p>
            <a:r>
              <a:rPr lang="en-GB" sz="2800" dirty="0" err="1"/>
              <a:t>Crear</a:t>
            </a:r>
            <a:r>
              <a:rPr lang="en-GB" sz="2800" dirty="0"/>
              <a:t> </a:t>
            </a:r>
            <a:r>
              <a:rPr lang="en-GB" sz="2800" dirty="0" err="1"/>
              <a:t>método</a:t>
            </a:r>
            <a:r>
              <a:rPr lang="en-GB" sz="2800" dirty="0"/>
              <a:t> </a:t>
            </a:r>
            <a:r>
              <a:rPr lang="en-GB" sz="2800" dirty="0">
                <a:solidFill>
                  <a:schemeClr val="tx2"/>
                </a:solidFill>
              </a:rPr>
              <a:t>area() </a:t>
            </a:r>
            <a:r>
              <a:rPr lang="en-GB" sz="2800" dirty="0"/>
              <a:t>para </a:t>
            </a:r>
            <a:r>
              <a:rPr lang="en-GB" sz="2800" dirty="0" err="1"/>
              <a:t>calcular</a:t>
            </a:r>
            <a:r>
              <a:rPr lang="en-GB" sz="2800" dirty="0"/>
              <a:t> el </a:t>
            </a:r>
            <a:r>
              <a:rPr lang="en-GB" sz="2800" dirty="0" err="1"/>
              <a:t>área</a:t>
            </a:r>
            <a:endParaRPr lang="en-GB" sz="2800" dirty="0"/>
          </a:p>
          <a:p>
            <a:r>
              <a:rPr lang="en-GB" sz="2800" dirty="0" err="1"/>
              <a:t>Crear</a:t>
            </a:r>
            <a:r>
              <a:rPr lang="en-GB" sz="2800" dirty="0"/>
              <a:t> </a:t>
            </a:r>
            <a:r>
              <a:rPr lang="en-GB" sz="2800" dirty="0" err="1"/>
              <a:t>método</a:t>
            </a:r>
            <a:r>
              <a:rPr lang="en-GB" sz="2800" dirty="0"/>
              <a:t> </a:t>
            </a:r>
            <a:r>
              <a:rPr lang="en-GB" sz="2800" dirty="0" err="1">
                <a:solidFill>
                  <a:schemeClr val="tx2"/>
                </a:solidFill>
              </a:rPr>
              <a:t>area_figuras</a:t>
            </a:r>
            <a:r>
              <a:rPr lang="en-GB" sz="2800" dirty="0">
                <a:solidFill>
                  <a:schemeClr val="tx2"/>
                </a:solidFill>
              </a:rPr>
              <a:t>()</a:t>
            </a:r>
            <a:r>
              <a:rPr lang="en-GB" sz="2800" dirty="0"/>
              <a:t> </a:t>
            </a:r>
            <a:r>
              <a:rPr lang="en-GB" sz="2800" dirty="0" err="1"/>
              <a:t>que</a:t>
            </a:r>
            <a:r>
              <a:rPr lang="en-GB" sz="2800" dirty="0"/>
              <a:t> </a:t>
            </a:r>
            <a:r>
              <a:rPr lang="en-GB" sz="2800" dirty="0" err="1"/>
              <a:t>calcula</a:t>
            </a:r>
            <a:r>
              <a:rPr lang="en-GB" sz="2800" dirty="0"/>
              <a:t> el </a:t>
            </a:r>
            <a:r>
              <a:rPr lang="en-GB" sz="2800" dirty="0" err="1"/>
              <a:t>área</a:t>
            </a:r>
            <a:r>
              <a:rPr lang="en-GB" sz="2800" dirty="0"/>
              <a:t> de </a:t>
            </a:r>
            <a:r>
              <a:rPr lang="en-GB" sz="2800" dirty="0" err="1"/>
              <a:t>una</a:t>
            </a:r>
            <a:r>
              <a:rPr lang="en-GB" sz="2800" dirty="0"/>
              <a:t> </a:t>
            </a:r>
            <a:r>
              <a:rPr lang="en-GB" sz="2800" dirty="0" err="1"/>
              <a:t>lista</a:t>
            </a:r>
            <a:r>
              <a:rPr lang="en-GB" sz="2800" dirty="0"/>
              <a:t> de </a:t>
            </a:r>
            <a:r>
              <a:rPr lang="en-GB" sz="2800" dirty="0" err="1"/>
              <a:t>figuras</a:t>
            </a:r>
            <a:endParaRPr lang="en-GB" sz="2800" dirty="0"/>
          </a:p>
        </p:txBody>
      </p:sp>
      <p:pic>
        <p:nvPicPr>
          <p:cNvPr id="4" name="3 Imagen" descr="Bina_pencil_blu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179512" y="116632"/>
            <a:ext cx="1327876" cy="122413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3805294" y="6488668"/>
            <a:ext cx="5338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https://gist.github.com/labra/507059826c2bd2e9b694</a:t>
            </a:r>
          </a:p>
        </p:txBody>
      </p:sp>
    </p:spTree>
    <p:extLst>
      <p:ext uri="{BB962C8B-B14F-4D97-AF65-F5344CB8AC3E}">
        <p14:creationId xmlns:p14="http://schemas.microsoft.com/office/powerpoint/2010/main" val="181706669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Ejercicio</a:t>
            </a:r>
            <a:r>
              <a:rPr lang="en-GB" dirty="0"/>
              <a:t> con </a:t>
            </a:r>
            <a:r>
              <a:rPr lang="en-GB" dirty="0" err="1"/>
              <a:t>agregación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800" dirty="0" err="1"/>
              <a:t>Modelar</a:t>
            </a:r>
            <a:r>
              <a:rPr lang="en-GB" sz="2800" dirty="0"/>
              <a:t> </a:t>
            </a:r>
            <a:r>
              <a:rPr lang="en-GB" sz="2800" dirty="0" err="1"/>
              <a:t>cursos</a:t>
            </a:r>
            <a:r>
              <a:rPr lang="en-GB" sz="2800" dirty="0"/>
              <a:t> con </a:t>
            </a:r>
            <a:r>
              <a:rPr lang="en-GB" sz="2800" dirty="0" err="1"/>
              <a:t>alumnos</a:t>
            </a:r>
            <a:endParaRPr lang="en-GB" sz="2800" dirty="0"/>
          </a:p>
          <a:p>
            <a:r>
              <a:rPr lang="en-GB" sz="2800" dirty="0" err="1"/>
              <a:t>Una</a:t>
            </a:r>
            <a:r>
              <a:rPr lang="en-GB" sz="2800" dirty="0"/>
              <a:t> </a:t>
            </a:r>
            <a:r>
              <a:rPr lang="en-GB" sz="2800" dirty="0" err="1"/>
              <a:t>clase</a:t>
            </a:r>
            <a:r>
              <a:rPr lang="en-GB" sz="2800" dirty="0"/>
              <a:t> </a:t>
            </a:r>
            <a:r>
              <a:rPr lang="en-GB" sz="2800" dirty="0" err="1"/>
              <a:t>curso</a:t>
            </a:r>
            <a:r>
              <a:rPr lang="en-GB" sz="2800" dirty="0"/>
              <a:t> </a:t>
            </a:r>
            <a:r>
              <a:rPr lang="en-GB" sz="2800" dirty="0" err="1"/>
              <a:t>compuesta</a:t>
            </a:r>
            <a:r>
              <a:rPr lang="en-GB" sz="2800" dirty="0"/>
              <a:t> </a:t>
            </a:r>
            <a:r>
              <a:rPr lang="en-GB" sz="2800" dirty="0" err="1"/>
              <a:t>por</a:t>
            </a:r>
            <a:r>
              <a:rPr lang="en-GB" sz="2800" dirty="0"/>
              <a:t>:</a:t>
            </a:r>
          </a:p>
          <a:p>
            <a:pPr lvl="1"/>
            <a:r>
              <a:rPr lang="en-GB" sz="2400" dirty="0" err="1"/>
              <a:t>Nombre</a:t>
            </a:r>
            <a:r>
              <a:rPr lang="en-GB" sz="2400" dirty="0"/>
              <a:t> del </a:t>
            </a:r>
            <a:r>
              <a:rPr lang="en-GB" sz="2400" dirty="0" err="1"/>
              <a:t>curso</a:t>
            </a:r>
            <a:endParaRPr lang="en-GB" sz="2400" dirty="0"/>
          </a:p>
          <a:p>
            <a:pPr lvl="1"/>
            <a:r>
              <a:rPr lang="en-GB" sz="2400" dirty="0" err="1"/>
              <a:t>Lista</a:t>
            </a:r>
            <a:r>
              <a:rPr lang="en-GB" sz="2400" dirty="0"/>
              <a:t> de </a:t>
            </a:r>
            <a:r>
              <a:rPr lang="en-GB" sz="2400" dirty="0" err="1"/>
              <a:t>alumnos</a:t>
            </a:r>
            <a:endParaRPr lang="en-GB" sz="2400" dirty="0"/>
          </a:p>
          <a:p>
            <a:r>
              <a:rPr lang="en-GB" sz="2800" dirty="0" err="1"/>
              <a:t>Una</a:t>
            </a:r>
            <a:r>
              <a:rPr lang="en-GB" sz="2800" dirty="0"/>
              <a:t> </a:t>
            </a:r>
            <a:r>
              <a:rPr lang="en-GB" sz="2800" dirty="0" err="1"/>
              <a:t>clase</a:t>
            </a:r>
            <a:r>
              <a:rPr lang="en-GB" sz="2800" dirty="0"/>
              <a:t> </a:t>
            </a:r>
            <a:r>
              <a:rPr lang="en-GB" sz="2800" dirty="0" err="1"/>
              <a:t>alumno</a:t>
            </a:r>
            <a:r>
              <a:rPr lang="en-GB" sz="2800" dirty="0"/>
              <a:t> </a:t>
            </a:r>
            <a:r>
              <a:rPr lang="en-GB" sz="2800" dirty="0" err="1"/>
              <a:t>compuesta</a:t>
            </a:r>
            <a:r>
              <a:rPr lang="en-GB" sz="2800" dirty="0"/>
              <a:t> </a:t>
            </a:r>
            <a:r>
              <a:rPr lang="en-GB" sz="2800" dirty="0" err="1"/>
              <a:t>por</a:t>
            </a:r>
            <a:endParaRPr lang="en-GB" sz="2800" dirty="0"/>
          </a:p>
          <a:p>
            <a:pPr lvl="1"/>
            <a:r>
              <a:rPr lang="en-GB" sz="2400" dirty="0"/>
              <a:t>id del </a:t>
            </a:r>
            <a:r>
              <a:rPr lang="en-GB" sz="2400" dirty="0" err="1"/>
              <a:t>alumno</a:t>
            </a:r>
            <a:endParaRPr lang="en-GB" sz="2400" dirty="0"/>
          </a:p>
          <a:p>
            <a:pPr lvl="1"/>
            <a:r>
              <a:rPr lang="en-GB" sz="2400" dirty="0"/>
              <a:t>nota del </a:t>
            </a:r>
            <a:r>
              <a:rPr lang="en-GB" sz="2400" dirty="0" err="1"/>
              <a:t>alumno</a:t>
            </a:r>
            <a:endParaRPr lang="en-GB" sz="2400" dirty="0"/>
          </a:p>
          <a:p>
            <a:r>
              <a:rPr lang="en-GB" sz="2800" dirty="0" err="1"/>
              <a:t>Definir</a:t>
            </a:r>
            <a:r>
              <a:rPr lang="en-GB" sz="2800" dirty="0"/>
              <a:t> </a:t>
            </a:r>
            <a:r>
              <a:rPr lang="en-GB" sz="2800" dirty="0" err="1"/>
              <a:t>métodos</a:t>
            </a:r>
            <a:r>
              <a:rPr lang="en-GB" sz="2800" dirty="0"/>
              <a:t> de </a:t>
            </a:r>
            <a:r>
              <a:rPr lang="en-GB" sz="2800" dirty="0" err="1"/>
              <a:t>curso</a:t>
            </a:r>
            <a:r>
              <a:rPr lang="en-GB" sz="2800" dirty="0"/>
              <a:t>: </a:t>
            </a:r>
          </a:p>
          <a:p>
            <a:pPr lvl="1"/>
            <a:r>
              <a:rPr lang="en-GB" sz="2400" dirty="0" err="1"/>
              <a:t>getNota</a:t>
            </a:r>
            <a:r>
              <a:rPr lang="en-GB" sz="2400" dirty="0"/>
              <a:t>(id)</a:t>
            </a:r>
          </a:p>
          <a:p>
            <a:pPr lvl="1"/>
            <a:r>
              <a:rPr lang="en-GB" sz="2400" dirty="0" err="1"/>
              <a:t>ponNota</a:t>
            </a:r>
            <a:r>
              <a:rPr lang="en-GB" sz="2400" dirty="0"/>
              <a:t>(</a:t>
            </a:r>
            <a:r>
              <a:rPr lang="en-GB" sz="2400" dirty="0" err="1"/>
              <a:t>id,nota</a:t>
            </a:r>
            <a:r>
              <a:rPr lang="en-GB" sz="2400" dirty="0"/>
              <a:t>)</a:t>
            </a:r>
          </a:p>
          <a:p>
            <a:pPr lvl="1"/>
            <a:r>
              <a:rPr lang="en-GB" sz="2400" dirty="0"/>
              <a:t>media</a:t>
            </a:r>
          </a:p>
          <a:p>
            <a:endParaRPr lang="en-GB" sz="2800" dirty="0"/>
          </a:p>
        </p:txBody>
      </p:sp>
      <p:pic>
        <p:nvPicPr>
          <p:cNvPr id="4" name="3 Imagen" descr="Bina_pencil_blu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179512" y="116632"/>
            <a:ext cx="1327876" cy="1224136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5724128" y="2348880"/>
            <a:ext cx="864096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err="1"/>
              <a:t>Curso</a:t>
            </a:r>
            <a:endParaRPr lang="en-GB" dirty="0"/>
          </a:p>
        </p:txBody>
      </p:sp>
      <p:sp>
        <p:nvSpPr>
          <p:cNvPr id="6" name="Rectángulo 5"/>
          <p:cNvSpPr/>
          <p:nvPr/>
        </p:nvSpPr>
        <p:spPr>
          <a:xfrm>
            <a:off x="7956376" y="2348880"/>
            <a:ext cx="1008112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err="1"/>
              <a:t>Alumno</a:t>
            </a:r>
            <a:endParaRPr lang="en-GB" dirty="0"/>
          </a:p>
        </p:txBody>
      </p:sp>
      <p:sp>
        <p:nvSpPr>
          <p:cNvPr id="7" name="Rombo 6"/>
          <p:cNvSpPr/>
          <p:nvPr/>
        </p:nvSpPr>
        <p:spPr>
          <a:xfrm>
            <a:off x="6588224" y="2564904"/>
            <a:ext cx="432048" cy="216024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Conector recto 8"/>
          <p:cNvCxnSpPr>
            <a:stCxn id="7" idx="3"/>
            <a:endCxn id="6" idx="1"/>
          </p:cNvCxnSpPr>
          <p:nvPr/>
        </p:nvCxnSpPr>
        <p:spPr>
          <a:xfrm>
            <a:off x="7020272" y="2672916"/>
            <a:ext cx="9361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7484969" y="232904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1..n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6857020" y="23488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922314" y="6450199"/>
            <a:ext cx="527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https://gist.github.com/labra/1f8ed2a054936bbdd4cc</a:t>
            </a:r>
          </a:p>
        </p:txBody>
      </p:sp>
    </p:spTree>
    <p:extLst>
      <p:ext uri="{BB962C8B-B14F-4D97-AF65-F5344CB8AC3E}">
        <p14:creationId xmlns:p14="http://schemas.microsoft.com/office/powerpoint/2010/main" val="316324332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Constantes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>
            <a:noAutofit/>
          </a:bodyPr>
          <a:lstStyle/>
          <a:p>
            <a:r>
              <a:rPr lang="en-US" dirty="0" err="1"/>
              <a:t>Constantes</a:t>
            </a:r>
            <a:r>
              <a:rPr lang="en-US" dirty="0"/>
              <a:t> </a:t>
            </a:r>
            <a:r>
              <a:rPr lang="en-US" dirty="0" err="1"/>
              <a:t>dentro</a:t>
            </a:r>
            <a:r>
              <a:rPr lang="en-US" dirty="0"/>
              <a:t> de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clase</a:t>
            </a:r>
            <a:endParaRPr lang="en-US" dirty="0"/>
          </a:p>
          <a:p>
            <a:pPr lvl="1"/>
            <a:r>
              <a:rPr lang="en-US" dirty="0"/>
              <a:t>Su valor no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modificarse</a:t>
            </a:r>
            <a:endParaRPr lang="en-US" dirty="0"/>
          </a:p>
          <a:p>
            <a:pPr lvl="1"/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accederse</a:t>
            </a:r>
            <a:r>
              <a:rPr lang="en-US" dirty="0"/>
              <a:t> </a:t>
            </a:r>
            <a:r>
              <a:rPr lang="en-US" dirty="0" err="1"/>
              <a:t>mediante</a:t>
            </a:r>
            <a:r>
              <a:rPr lang="en-US" dirty="0"/>
              <a:t> </a:t>
            </a:r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/>
              <a:t> ó </a:t>
            </a:r>
            <a:r>
              <a:rPr lang="en-US" dirty="0" err="1"/>
              <a:t>mediante</a:t>
            </a:r>
            <a:r>
              <a:rPr lang="en-US" dirty="0"/>
              <a:t> </a:t>
            </a:r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self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422591" y="3789040"/>
            <a:ext cx="4743606" cy="17543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class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MétodoPago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en-US" b="1" dirty="0" err="1">
                <a:solidFill>
                  <a:srgbClr val="7F0055"/>
                </a:solidFill>
                <a:latin typeface="Consolas"/>
              </a:rPr>
              <a:t>const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TARJETA_CREDITO = 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'CREDITO'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en-US" b="1" dirty="0" err="1">
                <a:solidFill>
                  <a:srgbClr val="7F0055"/>
                </a:solidFill>
                <a:latin typeface="Consolas"/>
              </a:rPr>
              <a:t>const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CONTADO         = 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'CONTADO'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b="1" dirty="0">
              <a:solidFill>
                <a:srgbClr val="7F0055"/>
              </a:solidFill>
              <a:latin typeface="Consolas"/>
            </a:endParaRP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echo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MétodoPago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::</a:t>
            </a:r>
            <a:r>
              <a:rPr lang="en-US" b="1" i="1" dirty="0">
                <a:solidFill>
                  <a:srgbClr val="0000C0"/>
                </a:solidFill>
                <a:latin typeface="Consolas"/>
              </a:rPr>
              <a:t>TARJETA_CREDITO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17024513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/>
          <a:lstStyle/>
          <a:p>
            <a:r>
              <a:rPr lang="en-US" dirty="0" err="1"/>
              <a:t>Describen</a:t>
            </a:r>
            <a:r>
              <a:rPr lang="en-US" dirty="0"/>
              <a:t> </a:t>
            </a:r>
            <a:r>
              <a:rPr lang="en-US" dirty="0" err="1"/>
              <a:t>conjuntos</a:t>
            </a:r>
            <a:r>
              <a:rPr lang="en-US" dirty="0"/>
              <a:t> de </a:t>
            </a:r>
            <a:r>
              <a:rPr lang="en-US" dirty="0" err="1"/>
              <a:t>métodos</a:t>
            </a:r>
            <a:r>
              <a:rPr lang="en-US" dirty="0"/>
              <a:t> y </a:t>
            </a:r>
            <a:r>
              <a:rPr lang="en-US" dirty="0" err="1"/>
              <a:t>constantes</a:t>
            </a:r>
            <a:endParaRPr lang="en-US" dirty="0"/>
          </a:p>
          <a:p>
            <a:pPr lvl="1"/>
            <a:r>
              <a:rPr lang="en-US" dirty="0" err="1"/>
              <a:t>Permiten</a:t>
            </a:r>
            <a:r>
              <a:rPr lang="en-US" dirty="0"/>
              <a:t> </a:t>
            </a:r>
            <a:r>
              <a:rPr lang="en-US" dirty="0" err="1"/>
              <a:t>herencia</a:t>
            </a:r>
            <a:r>
              <a:rPr lang="en-US" dirty="0"/>
              <a:t> </a:t>
            </a:r>
            <a:r>
              <a:rPr lang="en-US" dirty="0" err="1"/>
              <a:t>múltiple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1403648" y="2925369"/>
            <a:ext cx="5503430" cy="34163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interface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a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function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a();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>
              <a:latin typeface="Consolas"/>
            </a:endParaRP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interface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b {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function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b();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>
              <a:latin typeface="Consolas"/>
            </a:endParaRP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class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AB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implements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a, b {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function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a() {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echo 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"AB 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implementa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 a"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 }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function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b() {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echo 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"AB 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implementa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 b"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 }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5139200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Traits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0688"/>
          </a:xfrm>
        </p:spPr>
        <p:txBody>
          <a:bodyPr/>
          <a:lstStyle/>
          <a:p>
            <a:r>
              <a:rPr lang="en-US" dirty="0" err="1"/>
              <a:t>Permiten</a:t>
            </a:r>
            <a:r>
              <a:rPr lang="en-US" dirty="0"/>
              <a:t> </a:t>
            </a:r>
            <a:r>
              <a:rPr lang="en-US" dirty="0" err="1"/>
              <a:t>reutilizar</a:t>
            </a:r>
            <a:r>
              <a:rPr lang="en-US" dirty="0"/>
              <a:t> </a:t>
            </a:r>
            <a:r>
              <a:rPr lang="en-US" dirty="0" err="1"/>
              <a:t>métodos</a:t>
            </a:r>
            <a:r>
              <a:rPr lang="en-US" dirty="0"/>
              <a:t> entre </a:t>
            </a:r>
            <a:r>
              <a:rPr lang="en-US" dirty="0" err="1"/>
              <a:t>clases</a:t>
            </a:r>
            <a:endParaRPr lang="en-US" dirty="0"/>
          </a:p>
        </p:txBody>
      </p:sp>
      <p:sp>
        <p:nvSpPr>
          <p:cNvPr id="6" name="5 CuadroTexto"/>
          <p:cNvSpPr txBox="1"/>
          <p:nvPr/>
        </p:nvSpPr>
        <p:spPr>
          <a:xfrm>
            <a:off x="678969" y="2276872"/>
            <a:ext cx="4490332" cy="17543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trait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Saludador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function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saluda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($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nombre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s-E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s-ES" b="1" dirty="0">
                <a:solidFill>
                  <a:srgbClr val="7F0055"/>
                </a:solidFill>
                <a:latin typeface="Consolas"/>
              </a:rPr>
              <a:t>echo </a:t>
            </a:r>
            <a:r>
              <a:rPr lang="es-ES" b="1" dirty="0">
                <a:solidFill>
                  <a:srgbClr val="0000C0"/>
                </a:solidFill>
                <a:latin typeface="Consolas"/>
              </a:rPr>
              <a:t>"Hola </a:t>
            </a:r>
            <a:r>
              <a:rPr lang="es-ES" b="1" dirty="0">
                <a:solidFill>
                  <a:srgbClr val="000000"/>
                </a:solidFill>
                <a:latin typeface="Consolas"/>
              </a:rPr>
              <a:t>$nombre</a:t>
            </a:r>
            <a:r>
              <a:rPr lang="es-ES" b="1" dirty="0">
                <a:solidFill>
                  <a:srgbClr val="0000C0"/>
                </a:solidFill>
                <a:latin typeface="Consolas"/>
              </a:rPr>
              <a:t>! soy un "</a:t>
            </a:r>
            <a:r>
              <a:rPr lang="es-ES" b="1" dirty="0">
                <a:solidFill>
                  <a:srgbClr val="000000"/>
                </a:solidFill>
                <a:latin typeface="Consolas"/>
              </a:rPr>
              <a:t> . 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get_class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($this);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}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508104" y="2297231"/>
            <a:ext cx="3105036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class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Coche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use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Saludador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557F5F"/>
                </a:solidFill>
                <a:latin typeface="Consolas"/>
              </a:rPr>
              <a:t>// ... 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9" name="8 Rectángulo"/>
          <p:cNvSpPr/>
          <p:nvPr/>
        </p:nvSpPr>
        <p:spPr>
          <a:xfrm>
            <a:off x="1545358" y="5157192"/>
            <a:ext cx="6412207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$c =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new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Coche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$a =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new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Lápiz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s-ES" dirty="0">
                <a:solidFill>
                  <a:srgbClr val="000000"/>
                </a:solidFill>
                <a:latin typeface="Consolas"/>
              </a:rPr>
              <a:t>$c-&gt;saluda(</a:t>
            </a:r>
            <a:r>
              <a:rPr lang="es-ES" dirty="0">
                <a:solidFill>
                  <a:srgbClr val="0000C0"/>
                </a:solidFill>
                <a:latin typeface="Consolas"/>
              </a:rPr>
              <a:t>"Pepe"</a:t>
            </a:r>
            <a:r>
              <a:rPr lang="es-ES" dirty="0">
                <a:solidFill>
                  <a:srgbClr val="000000"/>
                </a:solidFill>
                <a:latin typeface="Consolas"/>
              </a:rPr>
              <a:t>); </a:t>
            </a:r>
            <a:r>
              <a:rPr lang="es-ES" dirty="0">
                <a:solidFill>
                  <a:srgbClr val="557F5F"/>
                </a:solidFill>
                <a:latin typeface="Consolas"/>
              </a:rPr>
              <a:t>// Hola Pepe! soy un Coche</a:t>
            </a:r>
          </a:p>
          <a:p>
            <a:r>
              <a:rPr lang="es-ES" dirty="0">
                <a:solidFill>
                  <a:srgbClr val="000000"/>
                </a:solidFill>
                <a:latin typeface="Consolas"/>
              </a:rPr>
              <a:t>$a-&gt;saluda(</a:t>
            </a:r>
            <a:r>
              <a:rPr lang="es-ES" dirty="0">
                <a:solidFill>
                  <a:srgbClr val="0000C0"/>
                </a:solidFill>
                <a:latin typeface="Consolas"/>
              </a:rPr>
              <a:t>"Juan"</a:t>
            </a:r>
            <a:r>
              <a:rPr lang="es-ES" dirty="0">
                <a:solidFill>
                  <a:srgbClr val="000000"/>
                </a:solidFill>
                <a:latin typeface="Consolas"/>
              </a:rPr>
              <a:t>); </a:t>
            </a:r>
            <a:r>
              <a:rPr lang="es-ES" dirty="0">
                <a:solidFill>
                  <a:srgbClr val="557F5F"/>
                </a:solidFill>
                <a:latin typeface="Consolas"/>
              </a:rPr>
              <a:t>// Hola Juan! soy un Lápiz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5508104" y="3717032"/>
            <a:ext cx="3105036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class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Lápiz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use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Saludador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557F5F"/>
                </a:solidFill>
                <a:latin typeface="Consolas"/>
              </a:rPr>
              <a:t>// ...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29178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/>
              <a:t>Elementos básicos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4191000"/>
          </a:xfrm>
        </p:spPr>
        <p:txBody>
          <a:bodyPr>
            <a:noAutofit/>
          </a:bodyPr>
          <a:lstStyle/>
          <a:p>
            <a:r>
              <a:rPr lang="es-ES_tradnl" altLang="es-ES" sz="2800" dirty="0"/>
              <a:t>Separador de instrucciones</a:t>
            </a:r>
            <a:r>
              <a:rPr lang="es-ES_tradnl" altLang="es-ES" sz="2400" dirty="0"/>
              <a:t>: </a:t>
            </a:r>
            <a:r>
              <a:rPr lang="es-ES_tradnl" altLang="es-ES" sz="2400" dirty="0">
                <a:solidFill>
                  <a:srgbClr val="002060"/>
                </a:solidFill>
              </a:rPr>
              <a:t>punto y coma</a:t>
            </a:r>
            <a:r>
              <a:rPr lang="es-ES_tradnl" altLang="es-ES" sz="2400" dirty="0"/>
              <a:t> </a:t>
            </a:r>
            <a:r>
              <a:rPr lang="es-ES_tradnl" altLang="es-ES" sz="2400" b="1" dirty="0">
                <a:solidFill>
                  <a:srgbClr val="002060"/>
                </a:solidFill>
              </a:rPr>
              <a:t>;</a:t>
            </a:r>
          </a:p>
          <a:p>
            <a:endParaRPr lang="es-ES_tradnl" altLang="es-ES" sz="2400" dirty="0"/>
          </a:p>
          <a:p>
            <a:endParaRPr lang="es-ES_tradnl" altLang="es-ES" sz="2400" dirty="0"/>
          </a:p>
          <a:p>
            <a:endParaRPr lang="es-ES_tradnl" altLang="es-ES" sz="2400" dirty="0"/>
          </a:p>
          <a:p>
            <a:r>
              <a:rPr lang="es-ES_tradnl" altLang="es-ES" sz="2800" dirty="0"/>
              <a:t>Mayúsculas/minúsculas</a:t>
            </a:r>
          </a:p>
          <a:p>
            <a:pPr lvl="1"/>
            <a:r>
              <a:rPr lang="es-ES_tradnl" altLang="es-ES" sz="2400" dirty="0"/>
              <a:t>Identificadores y nombres de variables: Se distinguen</a:t>
            </a:r>
          </a:p>
          <a:p>
            <a:pPr lvl="2"/>
            <a:r>
              <a:rPr lang="es-ES_tradnl" altLang="es-ES" sz="2000" dirty="0"/>
              <a:t>Es diferente </a:t>
            </a:r>
            <a:r>
              <a:rPr lang="es-ES_tradnl" altLang="es-ES" sz="2000" dirty="0">
                <a:solidFill>
                  <a:srgbClr val="002060"/>
                </a:solidFill>
              </a:rPr>
              <a:t>$nombre</a:t>
            </a:r>
            <a:r>
              <a:rPr lang="es-ES_tradnl" altLang="es-ES" sz="2000" dirty="0"/>
              <a:t> de </a:t>
            </a:r>
            <a:r>
              <a:rPr lang="es-ES_tradnl" altLang="es-ES" sz="2000" dirty="0">
                <a:solidFill>
                  <a:srgbClr val="002060"/>
                </a:solidFill>
              </a:rPr>
              <a:t>$Nombre</a:t>
            </a:r>
          </a:p>
          <a:p>
            <a:pPr lvl="1"/>
            <a:r>
              <a:rPr lang="es-ES_tradnl" altLang="es-ES" sz="2400" dirty="0"/>
              <a:t>Excepción: en nombres de funciones no se distinguen</a:t>
            </a:r>
          </a:p>
          <a:p>
            <a:pPr lvl="2"/>
            <a:r>
              <a:rPr lang="es-ES_tradnl" altLang="es-ES" sz="2000" dirty="0"/>
              <a:t>Es lo mismo: </a:t>
            </a:r>
            <a:r>
              <a:rPr lang="es-ES_tradnl" altLang="es-E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print_r</a:t>
            </a:r>
            <a:r>
              <a:rPr lang="es-ES_tradnl" altLang="es-E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s-ES_tradnl" altLang="es-E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Print_r</a:t>
            </a:r>
            <a:endParaRPr lang="es-ES_tradnl" altLang="es-E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547664" y="1910735"/>
            <a:ext cx="7254552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>
            <a:spAutoFit/>
          </a:bodyPr>
          <a:lstStyle/>
          <a:p>
            <a:pPr lvl="1"/>
            <a:r>
              <a:rPr lang="es-ES_tradnl" altLang="es-ES" sz="2000" b="1" dirty="0"/>
              <a:t>Nota</a:t>
            </a:r>
            <a:r>
              <a:rPr lang="es-ES_tradnl" altLang="es-ES" sz="2000" dirty="0"/>
              <a:t>: Cierre de la secuencia de escape, </a:t>
            </a:r>
            <a:r>
              <a:rPr lang="es-ES_tradnl" altLang="es-ES" sz="2000" dirty="0">
                <a:solidFill>
                  <a:srgbClr val="FF0000"/>
                </a:solidFill>
              </a:rPr>
              <a:t>?&gt;</a:t>
            </a:r>
            <a:r>
              <a:rPr lang="es-ES_tradnl" altLang="es-ES" sz="2000" dirty="0"/>
              <a:t>, implica separación de instrucciones. y en este caso no hace falta el </a:t>
            </a:r>
            <a:r>
              <a:rPr lang="es-ES_tradnl" altLang="es-ES" sz="2000" b="1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95935483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/>
              <a:t>Modularización</a:t>
            </a:r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435280" cy="4525963"/>
          </a:xfrm>
        </p:spPr>
        <p:txBody>
          <a:bodyPr/>
          <a:lstStyle/>
          <a:p>
            <a:r>
              <a:rPr lang="es-ES_tradnl" altLang="es-ES" sz="2400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require</a:t>
            </a:r>
            <a:r>
              <a:rPr lang="es-ES_tradnl" altLang="es-ES" sz="24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s-ES_tradnl" altLang="es-ES" sz="2400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nombreFichero</a:t>
            </a:r>
            <a:r>
              <a:rPr lang="es-ES_tradnl" altLang="es-ES" sz="24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/>
            <a:r>
              <a:rPr lang="es-ES_tradnl" altLang="es-ES" dirty="0"/>
              <a:t>Incluye (y  evalúa) el fichero</a:t>
            </a:r>
          </a:p>
          <a:p>
            <a:pPr lvl="1"/>
            <a:r>
              <a:rPr lang="es-ES_tradnl" altLang="es-ES" dirty="0"/>
              <a:t>Si no lo encuentra, error fatal y fin de ejecución</a:t>
            </a:r>
          </a:p>
          <a:p>
            <a:r>
              <a:rPr lang="es-ES_tradnl" altLang="es-ES" sz="2400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include</a:t>
            </a:r>
            <a:r>
              <a:rPr lang="es-ES_tradnl" altLang="es-ES" sz="24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s-ES_tradnl" altLang="es-ES" sz="2400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nombreFichero</a:t>
            </a:r>
            <a:r>
              <a:rPr lang="es-ES_tradnl" altLang="es-ES" sz="24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/>
            <a:r>
              <a:rPr lang="es-ES_tradnl" altLang="es-ES" dirty="0"/>
              <a:t>Como </a:t>
            </a:r>
            <a:r>
              <a:rPr lang="es-ES_tradnl" altLang="es-ES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require</a:t>
            </a:r>
            <a:r>
              <a:rPr lang="es-ES_tradnl" altLang="es-ES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s-ES_tradnl" altLang="es-ES" dirty="0">
                <a:solidFill>
                  <a:schemeClr val="accent2"/>
                </a:solidFill>
              </a:rPr>
              <a:t>,</a:t>
            </a:r>
            <a:r>
              <a:rPr lang="es-ES_tradnl" altLang="es-ES" dirty="0"/>
              <a:t> pero si el fichero no aparece se produce sólo un </a:t>
            </a:r>
            <a:r>
              <a:rPr lang="es-ES_tradnl" altLang="es-ES" i="1" dirty="0" err="1"/>
              <a:t>warning</a:t>
            </a:r>
            <a:r>
              <a:rPr lang="es-ES_tradnl" altLang="es-ES" dirty="0"/>
              <a:t>.</a:t>
            </a:r>
          </a:p>
          <a:p>
            <a:r>
              <a:rPr lang="es-ES_tradnl" altLang="es-ES" sz="2400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require_once</a:t>
            </a:r>
            <a:r>
              <a:rPr lang="es-ES_tradnl" altLang="es-ES" sz="24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s-ES_tradnl" altLang="es-ES" sz="2400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include_once</a:t>
            </a:r>
            <a:endParaRPr lang="es-ES_tradnl" altLang="es-ES" sz="2400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s-ES_tradnl" altLang="es-ES" dirty="0"/>
              <a:t>Como las anteriores pero sólo carga el fichero una vez</a:t>
            </a:r>
            <a:endParaRPr lang="es-ES_tradnl" altLang="es-ES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52337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Ejercicio</a:t>
            </a:r>
            <a:r>
              <a:rPr lang="en-GB" dirty="0"/>
              <a:t> Hashes y Arrays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/>
          <a:lstStyle/>
          <a:p>
            <a:r>
              <a:rPr lang="en-GB" dirty="0" err="1"/>
              <a:t>Corregir</a:t>
            </a:r>
            <a:r>
              <a:rPr lang="en-GB" dirty="0"/>
              <a:t> </a:t>
            </a:r>
            <a:r>
              <a:rPr lang="en-GB" dirty="0" err="1"/>
              <a:t>exámenes</a:t>
            </a:r>
            <a:r>
              <a:rPr lang="en-GB" dirty="0"/>
              <a:t>. </a:t>
            </a:r>
            <a:r>
              <a:rPr lang="en-GB" dirty="0" err="1"/>
              <a:t>Aciertos</a:t>
            </a:r>
            <a:r>
              <a:rPr lang="en-GB" dirty="0"/>
              <a:t>: +1, </a:t>
            </a:r>
            <a:r>
              <a:rPr lang="en-GB" dirty="0" err="1"/>
              <a:t>fallos</a:t>
            </a:r>
            <a:r>
              <a:rPr lang="en-GB" dirty="0"/>
              <a:t>: -0.25</a:t>
            </a:r>
          </a:p>
          <a:p>
            <a:endParaRPr lang="en-GB" dirty="0"/>
          </a:p>
        </p:txBody>
      </p:sp>
      <p:pic>
        <p:nvPicPr>
          <p:cNvPr id="4" name="3 Imagen" descr="Bina_pencil_blu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179512" y="116632"/>
            <a:ext cx="1327876" cy="122413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57200" y="2509727"/>
            <a:ext cx="537679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 {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GB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pregunta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n-GB" b="1" dirty="0">
                <a:solidFill>
                  <a:srgbClr val="008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GB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correcta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"a"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},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GB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pregunta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n-GB" b="1" dirty="0">
                <a:solidFill>
                  <a:srgbClr val="008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2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GB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correcta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"b"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}]</a:t>
            </a:r>
            <a:endParaRPr lang="en-GB" dirty="0"/>
          </a:p>
        </p:txBody>
      </p:sp>
      <p:sp>
        <p:nvSpPr>
          <p:cNvPr id="6" name="CuadroTexto 5"/>
          <p:cNvSpPr txBox="1"/>
          <p:nvPr/>
        </p:nvSpPr>
        <p:spPr>
          <a:xfrm>
            <a:off x="457200" y="3413870"/>
            <a:ext cx="8162812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 {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GB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alumno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n-GB" b="1" dirty="0">
                <a:solidFill>
                  <a:srgbClr val="008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2456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s-E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"respuestas"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=&gt; [{ </a:t>
            </a:r>
            <a:r>
              <a:rPr lang="es-E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"pregunta"</a:t>
            </a:r>
            <a:r>
              <a:rPr lang="es-ES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s-ES" b="1" dirty="0">
                <a:solidFill>
                  <a:srgbClr val="008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</a:t>
            </a:r>
            <a:r>
              <a:rPr lang="es-ES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s-E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"respuesta"</a:t>
            </a:r>
            <a:r>
              <a:rPr lang="es-ES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s-E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"a"</a:t>
            </a:r>
            <a:r>
              <a:rPr lang="es-ES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},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 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 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GB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pregunta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n-GB" b="1" dirty="0">
                <a:solidFill>
                  <a:srgbClr val="008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2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GB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respuesta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"b"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}]},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GB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alumno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n-GB" b="1" dirty="0">
                <a:solidFill>
                  <a:srgbClr val="008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4321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s-E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"respuestas"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=&gt; [{ </a:t>
            </a:r>
            <a:r>
              <a:rPr lang="es-E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"pregunta"</a:t>
            </a:r>
            <a:r>
              <a:rPr lang="es-ES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s-ES" b="1" dirty="0">
                <a:solidFill>
                  <a:srgbClr val="008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</a:t>
            </a:r>
            <a:r>
              <a:rPr lang="es-ES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s-E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"respuesta"</a:t>
            </a:r>
            <a:r>
              <a:rPr lang="es-ES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s-E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"b"</a:t>
            </a:r>
            <a:r>
              <a:rPr lang="es-ES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},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 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 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GB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pregunta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n-GB" b="1" dirty="0">
                <a:solidFill>
                  <a:srgbClr val="008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2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GB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respuesta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"b"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}]}]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57200" y="5552534"/>
            <a:ext cx="487024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 {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GB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alumno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n-GB" b="1" dirty="0">
                <a:solidFill>
                  <a:srgbClr val="008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2456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"nota"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n-GB" b="1" dirty="0">
                <a:solidFill>
                  <a:srgbClr val="008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2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},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GB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alumno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n-GB" b="1" dirty="0">
                <a:solidFill>
                  <a:srgbClr val="008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4321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"nota"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n-GB" b="1" dirty="0">
                <a:solidFill>
                  <a:srgbClr val="008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0.75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r>
              <a:rPr lang="en-GB" b="1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]</a:t>
            </a:r>
            <a:endParaRPr lang="en-GB" dirty="0"/>
          </a:p>
        </p:txBody>
      </p:sp>
      <p:sp>
        <p:nvSpPr>
          <p:cNvPr id="8" name="CuadroTexto 7"/>
          <p:cNvSpPr txBox="1"/>
          <p:nvPr/>
        </p:nvSpPr>
        <p:spPr>
          <a:xfrm>
            <a:off x="3635896" y="6488668"/>
            <a:ext cx="535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https://gist.github.com/labra/de3923e1e4753bd1756b</a:t>
            </a:r>
          </a:p>
        </p:txBody>
      </p:sp>
    </p:spTree>
    <p:extLst>
      <p:ext uri="{BB962C8B-B14F-4D97-AF65-F5344CB8AC3E}">
        <p14:creationId xmlns:p14="http://schemas.microsoft.com/office/powerpoint/2010/main" val="216407851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121A7A-B830-4B1B-ABEA-817367A07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JSON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754FF5-79AE-427E-BAB3-8A820832F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r>
              <a:rPr lang="es-ES" dirty="0" err="1"/>
              <a:t>json_decode</a:t>
            </a:r>
            <a:r>
              <a:rPr lang="es-ES" dirty="0"/>
              <a:t>(</a:t>
            </a:r>
            <a:r>
              <a:rPr lang="es-ES" dirty="0" err="1"/>
              <a:t>string</a:t>
            </a:r>
            <a:r>
              <a:rPr lang="es-ES" dirty="0"/>
              <a:t>): Convierte </a:t>
            </a:r>
            <a:r>
              <a:rPr lang="es-ES" dirty="0" err="1"/>
              <a:t>String</a:t>
            </a:r>
            <a:r>
              <a:rPr lang="es-ES" dirty="0"/>
              <a:t> </a:t>
            </a:r>
            <a:r>
              <a:rPr lang="es-ES" dirty="0" err="1"/>
              <a:t>Json</a:t>
            </a:r>
            <a:r>
              <a:rPr lang="es-ES" dirty="0"/>
              <a:t> en valor</a:t>
            </a:r>
          </a:p>
          <a:p>
            <a:r>
              <a:rPr lang="es-ES" dirty="0" err="1"/>
              <a:t>json_encode</a:t>
            </a:r>
            <a:r>
              <a:rPr lang="es-ES" dirty="0"/>
              <a:t>(valor): Convierte valor en </a:t>
            </a:r>
            <a:r>
              <a:rPr lang="es-ES" dirty="0" err="1"/>
              <a:t>String</a:t>
            </a:r>
            <a:r>
              <a:rPr lang="es-ES" dirty="0"/>
              <a:t> </a:t>
            </a:r>
            <a:r>
              <a:rPr lang="es-ES" dirty="0" err="1"/>
              <a:t>Json</a:t>
            </a:r>
            <a:endParaRPr lang="es-ES" dirty="0"/>
          </a:p>
          <a:p>
            <a:endParaRPr lang="es-E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6FA133A-738B-44E5-BBD8-5243CE014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781" y="3892255"/>
            <a:ext cx="8570437" cy="1477328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$pepe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 </a:t>
            </a:r>
            <a:r>
              <a:rPr kumimoji="0" lang="es-ES" altLang="es-ES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json_decode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'{ "id": 23, "nombre": "Pepe", "edad": 34 }'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$pepe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-&gt;</a:t>
            </a: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edad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++;</a:t>
            </a: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b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echo </a:t>
            </a:r>
            <a:r>
              <a:rPr kumimoji="0" lang="es-ES" altLang="es-ES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json_encode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$pepe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); </a:t>
            </a:r>
            <a:r>
              <a:rPr kumimoji="0" lang="es-ES" altLang="es-ES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// {"id":23,"nombre":"Pepe","edad":35}</a:t>
            </a:r>
            <a:endParaRPr kumimoji="0" lang="es-ES" altLang="es-E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34309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Técnicas</a:t>
            </a:r>
            <a:r>
              <a:rPr lang="en-US" dirty="0"/>
              <a:t> Web en PHP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7149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21 Imagen" descr="laptop-clip-ar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727549"/>
            <a:ext cx="1924050" cy="200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Llamada de nube"/>
          <p:cNvSpPr/>
          <p:nvPr/>
        </p:nvSpPr>
        <p:spPr>
          <a:xfrm>
            <a:off x="4045514" y="4003974"/>
            <a:ext cx="2592388" cy="2089150"/>
          </a:xfrm>
          <a:prstGeom prst="cloudCallout">
            <a:avLst>
              <a:gd name="adj1" fmla="val 11384"/>
              <a:gd name="adj2" fmla="val 5475"/>
            </a:avLst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800" dirty="0">
                <a:solidFill>
                  <a:schemeClr val="bg1"/>
                </a:solidFill>
              </a:rPr>
              <a:t>WWW</a:t>
            </a:r>
          </a:p>
        </p:txBody>
      </p:sp>
      <p:sp>
        <p:nvSpPr>
          <p:cNvPr id="15" name="14 Flecha derecha"/>
          <p:cNvSpPr/>
          <p:nvPr/>
        </p:nvSpPr>
        <p:spPr>
          <a:xfrm>
            <a:off x="1979712" y="3667845"/>
            <a:ext cx="5616624" cy="56643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             GET http://ejemplo.com/form.html</a:t>
            </a: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53234" y="1851963"/>
            <a:ext cx="8019165" cy="15696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&lt;form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method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=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7F007F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"post"</a:t>
            </a:r>
            <a:endParaRPr kumimoji="0" lang="es-E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800080"/>
                </a:solidFill>
                <a:latin typeface="Consolas" pitchFamily="49" charset="0"/>
                <a:ea typeface="Calibri" pitchFamily="34" charset="0"/>
                <a:cs typeface="Consolas" pitchFamily="49" charset="0"/>
              </a:rPr>
              <a:t>      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action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=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7F007F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"http://ejemplo.com/procesa"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&gt;</a:t>
            </a:r>
            <a:endParaRPr kumimoji="0" lang="es-E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Consolas" pitchFamily="49" charset="0"/>
            </a:endParaRPr>
          </a:p>
          <a:p>
            <a:pPr lvl="0" eaLnBrk="0" hangingPunct="0"/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&lt;label&gt;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Nombre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:             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&lt;input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name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=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7F007F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"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7F007F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cliente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7F007F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"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&gt;</a:t>
            </a:r>
            <a:r>
              <a:rPr lang="en-US" sz="1600" dirty="0">
                <a:solidFill>
                  <a:srgbClr val="000080"/>
                </a:solidFill>
                <a:latin typeface="Consolas" pitchFamily="49" charset="0"/>
                <a:ea typeface="Calibri" pitchFamily="34" charset="0"/>
                <a:cs typeface="Consolas" pitchFamily="49" charset="0"/>
              </a:rPr>
              <a:t>&lt;/label&gt;&lt;</a:t>
            </a:r>
            <a:r>
              <a:rPr lang="en-US" sz="1600" dirty="0" err="1">
                <a:solidFill>
                  <a:srgbClr val="000080"/>
                </a:solidFill>
                <a:latin typeface="Consolas" pitchFamily="49" charset="0"/>
                <a:ea typeface="Calibri" pitchFamily="34" charset="0"/>
                <a:cs typeface="Consolas" pitchFamily="49" charset="0"/>
              </a:rPr>
              <a:t>br</a:t>
            </a:r>
            <a:r>
              <a:rPr lang="en-US" sz="1600" dirty="0">
                <a:solidFill>
                  <a:srgbClr val="000080"/>
                </a:solidFill>
                <a:latin typeface="Consolas" pitchFamily="49" charset="0"/>
                <a:ea typeface="Calibri" pitchFamily="34" charset="0"/>
                <a:cs typeface="Consolas" pitchFamily="49" charset="0"/>
              </a:rPr>
              <a:t>&gt;</a:t>
            </a:r>
            <a:endParaRPr kumimoji="0" lang="es-E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Consolas" pitchFamily="49" charset="0"/>
            </a:endParaRPr>
          </a:p>
          <a:p>
            <a:pPr lvl="0" eaLnBrk="0" hangingPunct="0"/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&lt;label&gt;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Correo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electrónico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: 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&lt;input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name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=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7F007F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"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7F007F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correo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7F007F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"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&gt;</a:t>
            </a:r>
            <a:r>
              <a:rPr lang="en-US" sz="1600" dirty="0">
                <a:solidFill>
                  <a:srgbClr val="000080"/>
                </a:solidFill>
                <a:latin typeface="Consolas" pitchFamily="49" charset="0"/>
                <a:ea typeface="Calibri" pitchFamily="34" charset="0"/>
                <a:cs typeface="Consolas" pitchFamily="49" charset="0"/>
              </a:rPr>
              <a:t>&lt;/label&gt;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&lt;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br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&gt;</a:t>
            </a:r>
            <a:endParaRPr kumimoji="0" lang="es-E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&lt;button&gt;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Enviar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&lt;/button&gt;</a:t>
            </a:r>
            <a:endParaRPr kumimoji="0" lang="es-E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&lt;/</a:t>
            </a:r>
            <a:r>
              <a:rPr kumimoji="0" lang="es-ES" sz="16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form</a:t>
            </a:r>
            <a:r>
              <a:rPr kumimoji="0" lang="es-ES" sz="16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&gt;</a:t>
            </a:r>
            <a:endParaRPr kumimoji="0" lang="es-E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Formularios en la Web</a:t>
            </a:r>
          </a:p>
        </p:txBody>
      </p:sp>
      <p:pic>
        <p:nvPicPr>
          <p:cNvPr id="5" name="4 Marcador de contenido" descr="formulario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3727549"/>
            <a:ext cx="2785882" cy="171767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5 CuadroTexto"/>
          <p:cNvSpPr txBox="1"/>
          <p:nvPr/>
        </p:nvSpPr>
        <p:spPr>
          <a:xfrm>
            <a:off x="153235" y="5517009"/>
            <a:ext cx="9794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1800" dirty="0">
                <a:solidFill>
                  <a:schemeClr val="tx1"/>
                </a:solidFill>
                <a:latin typeface="+mn-lt"/>
              </a:rPr>
              <a:t>Usuario</a:t>
            </a:r>
          </a:p>
        </p:txBody>
      </p:sp>
      <p:sp>
        <p:nvSpPr>
          <p:cNvPr id="7" name="6 Retraso"/>
          <p:cNvSpPr/>
          <p:nvPr/>
        </p:nvSpPr>
        <p:spPr>
          <a:xfrm rot="16200000">
            <a:off x="153483" y="4509120"/>
            <a:ext cx="1080120" cy="792088"/>
          </a:xfrm>
          <a:prstGeom prst="flowChartDelay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ES" sz="1800">
              <a:solidFill>
                <a:schemeClr val="tx1"/>
              </a:solidFill>
            </a:endParaRPr>
          </a:p>
        </p:txBody>
      </p:sp>
      <p:sp>
        <p:nvSpPr>
          <p:cNvPr id="8" name="7 Elipse"/>
          <p:cNvSpPr/>
          <p:nvPr/>
        </p:nvSpPr>
        <p:spPr>
          <a:xfrm>
            <a:off x="369507" y="4005064"/>
            <a:ext cx="648072" cy="648072"/>
          </a:xfrm>
          <a:prstGeom prst="ellipse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ES" sz="1800">
              <a:solidFill>
                <a:schemeClr val="tx1"/>
              </a:solidFill>
            </a:endParaRPr>
          </a:p>
        </p:txBody>
      </p:sp>
      <p:pic>
        <p:nvPicPr>
          <p:cNvPr id="9" name="25 Imagen" descr="server-outline-clip-art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3500438"/>
            <a:ext cx="136842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CuadroTexto"/>
          <p:cNvSpPr txBox="1"/>
          <p:nvPr/>
        </p:nvSpPr>
        <p:spPr>
          <a:xfrm>
            <a:off x="7740799" y="5732463"/>
            <a:ext cx="104457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1800" dirty="0">
                <a:solidFill>
                  <a:schemeClr val="tx1"/>
                </a:solidFill>
                <a:latin typeface="+mn-lt"/>
              </a:rPr>
              <a:t>Servidor</a:t>
            </a:r>
          </a:p>
        </p:txBody>
      </p:sp>
      <p:pic>
        <p:nvPicPr>
          <p:cNvPr id="13" name="12 Imagen" descr="formularioRellen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59632" y="3727549"/>
            <a:ext cx="2785882" cy="171767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18" name="17 Grupo"/>
          <p:cNvGrpSpPr/>
          <p:nvPr/>
        </p:nvGrpSpPr>
        <p:grpSpPr>
          <a:xfrm>
            <a:off x="4045514" y="5048549"/>
            <a:ext cx="3550822" cy="945524"/>
            <a:chOff x="4045514" y="5048549"/>
            <a:chExt cx="3550822" cy="945524"/>
          </a:xfrm>
        </p:grpSpPr>
        <p:sp>
          <p:nvSpPr>
            <p:cNvPr id="12" name="11 Flecha derecha"/>
            <p:cNvSpPr/>
            <p:nvPr/>
          </p:nvSpPr>
          <p:spPr>
            <a:xfrm>
              <a:off x="4045514" y="5048549"/>
              <a:ext cx="3550822" cy="566439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POST http://ejemplo.com/procesa</a:t>
              </a:r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4266740" y="5470853"/>
              <a:ext cx="2371162" cy="52322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s-ES" sz="1400" dirty="0">
                  <a:latin typeface="Consolas" pitchFamily="49" charset="0"/>
                  <a:cs typeface="Consolas" pitchFamily="49" charset="0"/>
                </a:rPr>
                <a:t>cliente = pepe</a:t>
              </a:r>
            </a:p>
            <a:p>
              <a:r>
                <a:rPr lang="es-ES" sz="1400" dirty="0">
                  <a:latin typeface="Consolas" pitchFamily="49" charset="0"/>
                  <a:cs typeface="Consolas" pitchFamily="49" charset="0"/>
                </a:rPr>
                <a:t>correo = pepe@kiko.com</a:t>
              </a:r>
            </a:p>
          </p:txBody>
        </p:sp>
      </p:grpSp>
      <p:sp>
        <p:nvSpPr>
          <p:cNvPr id="16" name="15 Rectángulo"/>
          <p:cNvSpPr/>
          <p:nvPr/>
        </p:nvSpPr>
        <p:spPr>
          <a:xfrm>
            <a:off x="153235" y="1521845"/>
            <a:ext cx="3326552" cy="3385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s-ES" sz="1600" dirty="0">
                <a:latin typeface="Consolas" pitchFamily="49" charset="0"/>
                <a:cs typeface="Consolas" pitchFamily="49" charset="0"/>
              </a:rPr>
              <a:t>http://ejemplo.com/form.html</a:t>
            </a:r>
            <a:endParaRPr lang="es-ES" sz="1600" dirty="0"/>
          </a:p>
        </p:txBody>
      </p:sp>
      <p:sp>
        <p:nvSpPr>
          <p:cNvPr id="17" name="16 Flecha derecha"/>
          <p:cNvSpPr/>
          <p:nvPr/>
        </p:nvSpPr>
        <p:spPr>
          <a:xfrm flipH="1">
            <a:off x="4045513" y="4234284"/>
            <a:ext cx="3550822" cy="56643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form.html</a:t>
            </a:r>
          </a:p>
        </p:txBody>
      </p:sp>
    </p:spTree>
    <p:extLst>
      <p:ext uri="{BB962C8B-B14F-4D97-AF65-F5344CB8AC3E}">
        <p14:creationId xmlns:p14="http://schemas.microsoft.com/office/powerpoint/2010/main" val="418678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18046" y="1951749"/>
            <a:ext cx="5756704" cy="23083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nsolas"/>
              </a:rPr>
              <a:t>&lt;?</a:t>
            </a:r>
            <a:r>
              <a:rPr lang="en-US" dirty="0" err="1">
                <a:solidFill>
                  <a:srgbClr val="FF0000"/>
                </a:solidFill>
                <a:latin typeface="Consolas"/>
              </a:rPr>
              <a:t>php</a:t>
            </a:r>
            <a:endParaRPr lang="en-US" dirty="0">
              <a:solidFill>
                <a:srgbClr val="FF0000"/>
              </a:solidFill>
              <a:latin typeface="Consolas"/>
            </a:endParaRP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($_SERVER[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'REQUEST_METHOD'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]==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'POST'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pt-BR" b="1" dirty="0">
                <a:solidFill>
                  <a:srgbClr val="7F0055"/>
                </a:solidFill>
                <a:latin typeface="Consolas"/>
              </a:rPr>
              <a:t>   </a:t>
            </a:r>
            <a:r>
              <a:rPr lang="pt-BR" b="1" dirty="0" err="1">
                <a:solidFill>
                  <a:srgbClr val="7F0055"/>
                </a:solidFill>
                <a:latin typeface="Consolas"/>
              </a:rPr>
              <a:t>echo</a:t>
            </a:r>
            <a:r>
              <a:rPr lang="pt-BR" b="1" dirty="0">
                <a:solidFill>
                  <a:srgbClr val="7F0055"/>
                </a:solidFill>
                <a:latin typeface="Consolas"/>
              </a:rPr>
              <a:t> </a:t>
            </a:r>
            <a:r>
              <a:rPr lang="pt-BR" b="1" dirty="0">
                <a:solidFill>
                  <a:srgbClr val="0000C0"/>
                </a:solidFill>
                <a:latin typeface="Consolas"/>
              </a:rPr>
              <a:t>"&lt;h1&gt;</a:t>
            </a:r>
            <a:r>
              <a:rPr lang="pt-BR" b="1" dirty="0" err="1">
                <a:solidFill>
                  <a:srgbClr val="0000C0"/>
                </a:solidFill>
                <a:latin typeface="Consolas"/>
              </a:rPr>
              <a:t>Hola</a:t>
            </a:r>
            <a:r>
              <a:rPr lang="pt-BR" b="1" dirty="0">
                <a:solidFill>
                  <a:srgbClr val="0000C0"/>
                </a:solidFill>
                <a:latin typeface="Consolas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Consolas"/>
              </a:rPr>
              <a:t>{$_POST[</a:t>
            </a:r>
            <a:r>
              <a:rPr lang="pt-BR" b="1" dirty="0">
                <a:solidFill>
                  <a:srgbClr val="0000C0"/>
                </a:solidFill>
                <a:latin typeface="Consolas"/>
              </a:rPr>
              <a:t>'cliente'</a:t>
            </a:r>
            <a:r>
              <a:rPr lang="pt-BR" b="1" dirty="0">
                <a:solidFill>
                  <a:srgbClr val="000000"/>
                </a:solidFill>
                <a:latin typeface="Consolas"/>
              </a:rPr>
              <a:t>]}</a:t>
            </a:r>
            <a:r>
              <a:rPr lang="pt-BR" b="1" dirty="0">
                <a:solidFill>
                  <a:srgbClr val="0000C0"/>
                </a:solidFill>
                <a:latin typeface="Consolas"/>
              </a:rPr>
              <a:t>&lt;/h1&gt;"</a:t>
            </a:r>
            <a:r>
              <a:rPr lang="pt-BR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 echo 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"&lt;p&gt;Email: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{$_POST[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'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correo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'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]}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&lt;/p&gt;"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else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 die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"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Invocación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incorrecta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"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en-US" dirty="0">
                <a:solidFill>
                  <a:srgbClr val="FF0000"/>
                </a:solidFill>
                <a:latin typeface="Consolas"/>
              </a:rPr>
              <a:t>?&gt;</a:t>
            </a:r>
            <a:endParaRPr lang="en-US" dirty="0"/>
          </a:p>
        </p:txBody>
      </p:sp>
      <p:pic>
        <p:nvPicPr>
          <p:cNvPr id="6" name="21 Imagen" descr="laptop-clip-ar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005064"/>
            <a:ext cx="1924050" cy="200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Llamada de nube"/>
          <p:cNvSpPr/>
          <p:nvPr/>
        </p:nvSpPr>
        <p:spPr>
          <a:xfrm>
            <a:off x="4045514" y="4281489"/>
            <a:ext cx="2592388" cy="2089150"/>
          </a:xfrm>
          <a:prstGeom prst="cloudCallout">
            <a:avLst>
              <a:gd name="adj1" fmla="val 11384"/>
              <a:gd name="adj2" fmla="val 5475"/>
            </a:avLst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800" dirty="0">
                <a:solidFill>
                  <a:schemeClr val="bg1"/>
                </a:solidFill>
              </a:rPr>
              <a:t>WWW</a:t>
            </a:r>
          </a:p>
        </p:txBody>
      </p:sp>
      <p:sp>
        <p:nvSpPr>
          <p:cNvPr id="11" name="10 Retraso"/>
          <p:cNvSpPr/>
          <p:nvPr/>
        </p:nvSpPr>
        <p:spPr>
          <a:xfrm rot="16200000">
            <a:off x="153483" y="4786635"/>
            <a:ext cx="1080120" cy="792088"/>
          </a:xfrm>
          <a:prstGeom prst="flowChartDelay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ES" sz="1800">
              <a:solidFill>
                <a:schemeClr val="tx1"/>
              </a:solidFill>
            </a:endParaRPr>
          </a:p>
        </p:txBody>
      </p:sp>
      <p:pic>
        <p:nvPicPr>
          <p:cNvPr id="13" name="25 Imagen" descr="server-outline-clip-ar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3777953"/>
            <a:ext cx="136842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Procesando</a:t>
            </a:r>
            <a:r>
              <a:rPr lang="en-US" dirty="0"/>
              <a:t> un </a:t>
            </a:r>
            <a:r>
              <a:rPr lang="en-US" dirty="0" err="1"/>
              <a:t>formulario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1480" y="1268760"/>
            <a:ext cx="8229600" cy="748680"/>
          </a:xfrm>
        </p:spPr>
        <p:txBody>
          <a:bodyPr/>
          <a:lstStyle/>
          <a:p>
            <a:r>
              <a:rPr lang="en-US" dirty="0" err="1"/>
              <a:t>Valores</a:t>
            </a:r>
            <a:r>
              <a:rPr lang="en-US" dirty="0"/>
              <a:t> </a:t>
            </a:r>
            <a:r>
              <a:rPr lang="en-US" dirty="0" err="1"/>
              <a:t>accesibles</a:t>
            </a:r>
            <a:r>
              <a:rPr lang="en-US" dirty="0"/>
              <a:t> en arrays $_POST, $_GET, etc.</a:t>
            </a:r>
          </a:p>
        </p:txBody>
      </p:sp>
      <p:sp>
        <p:nvSpPr>
          <p:cNvPr id="8" name="7 Flecha derecha"/>
          <p:cNvSpPr/>
          <p:nvPr/>
        </p:nvSpPr>
        <p:spPr>
          <a:xfrm>
            <a:off x="1979712" y="3945360"/>
            <a:ext cx="5616624" cy="56643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             GET http://ejemplo.com/form.html</a:t>
            </a:r>
          </a:p>
        </p:txBody>
      </p:sp>
      <p:pic>
        <p:nvPicPr>
          <p:cNvPr id="9" name="4 Marcador de contenido" descr="formular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59632" y="4005064"/>
            <a:ext cx="2785882" cy="171767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9 CuadroTexto"/>
          <p:cNvSpPr txBox="1"/>
          <p:nvPr/>
        </p:nvSpPr>
        <p:spPr>
          <a:xfrm>
            <a:off x="153235" y="5794524"/>
            <a:ext cx="9794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1800" dirty="0">
                <a:solidFill>
                  <a:schemeClr val="tx1"/>
                </a:solidFill>
                <a:latin typeface="+mn-lt"/>
              </a:rPr>
              <a:t>Usuario</a:t>
            </a:r>
          </a:p>
        </p:txBody>
      </p:sp>
      <p:sp>
        <p:nvSpPr>
          <p:cNvPr id="12" name="11 Elipse"/>
          <p:cNvSpPr/>
          <p:nvPr/>
        </p:nvSpPr>
        <p:spPr>
          <a:xfrm>
            <a:off x="369507" y="4282579"/>
            <a:ext cx="648072" cy="648072"/>
          </a:xfrm>
          <a:prstGeom prst="ellipse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ES" sz="180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7740799" y="6009978"/>
            <a:ext cx="104457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1800" dirty="0">
                <a:solidFill>
                  <a:schemeClr val="tx1"/>
                </a:solidFill>
                <a:latin typeface="+mn-lt"/>
              </a:rPr>
              <a:t>Servidor</a:t>
            </a:r>
          </a:p>
        </p:txBody>
      </p:sp>
      <p:pic>
        <p:nvPicPr>
          <p:cNvPr id="15" name="14 Imagen" descr="formularioRellen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59632" y="4005064"/>
            <a:ext cx="2785882" cy="171767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16" name="15 Grupo"/>
          <p:cNvGrpSpPr/>
          <p:nvPr/>
        </p:nvGrpSpPr>
        <p:grpSpPr>
          <a:xfrm>
            <a:off x="4045514" y="5326064"/>
            <a:ext cx="3550822" cy="945524"/>
            <a:chOff x="4045514" y="5048549"/>
            <a:chExt cx="3550822" cy="945524"/>
          </a:xfrm>
        </p:grpSpPr>
        <p:sp>
          <p:nvSpPr>
            <p:cNvPr id="17" name="16 Flecha derecha"/>
            <p:cNvSpPr/>
            <p:nvPr/>
          </p:nvSpPr>
          <p:spPr>
            <a:xfrm>
              <a:off x="4045514" y="5048549"/>
              <a:ext cx="3550822" cy="566439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POST http://ejemplo.com/procesa</a:t>
              </a: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4266740" y="5470853"/>
              <a:ext cx="2371162" cy="52322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s-ES" sz="1400" dirty="0">
                  <a:latin typeface="Consolas" pitchFamily="49" charset="0"/>
                  <a:cs typeface="Consolas" pitchFamily="49" charset="0"/>
                </a:rPr>
                <a:t>cliente = pepe</a:t>
              </a:r>
            </a:p>
            <a:p>
              <a:r>
                <a:rPr lang="es-ES" sz="1400" dirty="0">
                  <a:latin typeface="Consolas" pitchFamily="49" charset="0"/>
                  <a:cs typeface="Consolas" pitchFamily="49" charset="0"/>
                </a:rPr>
                <a:t>correo = pepe@kiko.com</a:t>
              </a:r>
            </a:p>
          </p:txBody>
        </p:sp>
      </p:grpSp>
      <p:sp>
        <p:nvSpPr>
          <p:cNvPr id="19" name="18 Flecha derecha"/>
          <p:cNvSpPr/>
          <p:nvPr/>
        </p:nvSpPr>
        <p:spPr>
          <a:xfrm flipH="1">
            <a:off x="4045513" y="4511799"/>
            <a:ext cx="3550822" cy="56643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form.html</a:t>
            </a:r>
          </a:p>
        </p:txBody>
      </p:sp>
      <p:sp>
        <p:nvSpPr>
          <p:cNvPr id="20" name="19 Flecha derecha"/>
          <p:cNvSpPr/>
          <p:nvPr/>
        </p:nvSpPr>
        <p:spPr>
          <a:xfrm flipH="1">
            <a:off x="3923928" y="6194921"/>
            <a:ext cx="3550822" cy="56643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resultado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338" y="4005065"/>
            <a:ext cx="2811175" cy="1745354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1" name="20 CuadroTexto"/>
          <p:cNvSpPr txBox="1"/>
          <p:nvPr/>
        </p:nvSpPr>
        <p:spPr>
          <a:xfrm>
            <a:off x="297499" y="6151568"/>
            <a:ext cx="3603872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80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3F7F7F"/>
                </a:solidFill>
                <a:latin typeface="Consolas"/>
              </a:rPr>
              <a:t>h1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&gt;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Hola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Pepe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3F7F7F"/>
                </a:solidFill>
                <a:latin typeface="Consolas"/>
              </a:rPr>
              <a:t>h1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8080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3F7F7F"/>
                </a:solidFill>
                <a:latin typeface="Consolas"/>
              </a:rPr>
              <a:t>p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Email: pepe@kiko.com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3F7F7F"/>
                </a:solidFill>
                <a:latin typeface="Consolas"/>
              </a:rPr>
              <a:t>p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&gt;</a:t>
            </a:r>
          </a:p>
        </p:txBody>
      </p:sp>
      <p:sp>
        <p:nvSpPr>
          <p:cNvPr id="22" name="21 Flecha derecha"/>
          <p:cNvSpPr/>
          <p:nvPr/>
        </p:nvSpPr>
        <p:spPr>
          <a:xfrm rot="13261316">
            <a:off x="7164288" y="3429000"/>
            <a:ext cx="792088" cy="5163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8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8" grpId="0" animBg="1"/>
      <p:bldP spid="10" grpId="0"/>
      <p:bldP spid="12" grpId="0" animBg="1"/>
      <p:bldP spid="14" grpId="0"/>
      <p:bldP spid="19" grpId="0" animBg="1"/>
      <p:bldP spid="20" grpId="0" animBg="1"/>
      <p:bldP spid="21" grpId="0" animBg="1"/>
      <p:bldP spid="22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Todo</a:t>
            </a:r>
            <a:r>
              <a:rPr lang="en-US" dirty="0"/>
              <a:t> en un solo </a:t>
            </a:r>
            <a:r>
              <a:rPr lang="en-US" dirty="0" err="1"/>
              <a:t>fichero</a:t>
            </a:r>
            <a:r>
              <a:rPr lang="en-US" dirty="0"/>
              <a:t> PHP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67544" y="1340768"/>
            <a:ext cx="7276351" cy="535531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3F7F7F"/>
                </a:solidFill>
                <a:latin typeface="Consolas"/>
              </a:rPr>
              <a:t>&lt;html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&gt;&lt;</a:t>
            </a:r>
            <a:r>
              <a:rPr lang="en-US" dirty="0">
                <a:solidFill>
                  <a:srgbClr val="3F7F7F"/>
                </a:solidFill>
                <a:latin typeface="Consolas"/>
              </a:rPr>
              <a:t>head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&gt;&lt;</a:t>
            </a:r>
            <a:r>
              <a:rPr lang="en-US" dirty="0">
                <a:solidFill>
                  <a:srgbClr val="3F7F7F"/>
                </a:solidFill>
                <a:latin typeface="Consolas"/>
              </a:rPr>
              <a:t>title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&gt;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Formulario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3F7F7F"/>
                </a:solidFill>
                <a:latin typeface="Consolas"/>
              </a:rPr>
              <a:t>title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&gt;&lt;/</a:t>
            </a:r>
            <a:r>
              <a:rPr lang="en-US" dirty="0">
                <a:solidFill>
                  <a:srgbClr val="3F7F7F"/>
                </a:solidFill>
                <a:latin typeface="Consolas"/>
              </a:rPr>
              <a:t>head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8080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3F7F7F"/>
                </a:solidFill>
                <a:latin typeface="Consolas"/>
              </a:rPr>
              <a:t>body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FF0000"/>
                </a:solidFill>
                <a:latin typeface="Consolas"/>
              </a:rPr>
              <a:t>&lt;?</a:t>
            </a:r>
            <a:r>
              <a:rPr lang="en-US" dirty="0" err="1">
                <a:solidFill>
                  <a:srgbClr val="FF0000"/>
                </a:solidFill>
                <a:latin typeface="Consolas"/>
              </a:rPr>
              <a:t>php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($_SERVER[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'REQUEST_METHOD'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] == 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'GET'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 : </a:t>
            </a:r>
            <a:r>
              <a:rPr lang="en-US" b="1" dirty="0">
                <a:solidFill>
                  <a:srgbClr val="FF0000"/>
                </a:solidFill>
                <a:latin typeface="Consolas"/>
              </a:rPr>
              <a:t>?&gt;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3F7F7F"/>
                </a:solidFill>
                <a:latin typeface="Consolas"/>
              </a:rPr>
              <a:t>form </a:t>
            </a:r>
            <a:r>
              <a:rPr lang="en-US" dirty="0">
                <a:solidFill>
                  <a:srgbClr val="7F007F"/>
                </a:solidFill>
                <a:latin typeface="Consolas"/>
              </a:rPr>
              <a:t>action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="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&lt;?</a:t>
            </a:r>
            <a:r>
              <a:rPr lang="en-US" dirty="0" err="1">
                <a:solidFill>
                  <a:srgbClr val="FF0000"/>
                </a:solidFill>
                <a:latin typeface="Consolas"/>
              </a:rPr>
              <a:t>php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echo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$_SERVER[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'PHP_SELF'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] </a:t>
            </a:r>
            <a:r>
              <a:rPr lang="en-US" b="1" dirty="0">
                <a:solidFill>
                  <a:srgbClr val="FF0000"/>
                </a:solidFill>
                <a:latin typeface="Consolas"/>
              </a:rPr>
              <a:t>?&gt;" </a:t>
            </a:r>
          </a:p>
          <a:p>
            <a:r>
              <a:rPr lang="en-US" b="1" dirty="0">
                <a:solidFill>
                  <a:srgbClr val="FF0000"/>
                </a:solidFill>
                <a:latin typeface="Consolas"/>
              </a:rPr>
              <a:t>       </a:t>
            </a:r>
            <a:r>
              <a:rPr lang="en-US" b="1" dirty="0">
                <a:solidFill>
                  <a:srgbClr val="7F007F"/>
                </a:solidFill>
                <a:latin typeface="Consolas"/>
              </a:rPr>
              <a:t>method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b="1" i="1" dirty="0">
                <a:solidFill>
                  <a:srgbClr val="2A00FF"/>
                </a:solidFill>
                <a:latin typeface="Consolas"/>
              </a:rPr>
              <a:t>"POST"</a:t>
            </a:r>
            <a:r>
              <a:rPr lang="en-US" b="1" i="1" dirty="0">
                <a:solidFill>
                  <a:srgbClr val="008080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3F7F7F"/>
                </a:solidFill>
                <a:latin typeface="Consolas"/>
              </a:rPr>
              <a:t>label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&gt;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Nombre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:             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 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3F7F7F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7F007F"/>
                </a:solidFill>
                <a:latin typeface="Consolas"/>
              </a:rPr>
              <a:t>name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i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i="1" dirty="0" err="1">
                <a:solidFill>
                  <a:srgbClr val="2A00FF"/>
                </a:solidFill>
                <a:latin typeface="Consolas"/>
              </a:rPr>
              <a:t>cliente</a:t>
            </a:r>
            <a:r>
              <a:rPr lang="en-US" i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i="1" dirty="0">
                <a:solidFill>
                  <a:srgbClr val="008080"/>
                </a:solidFill>
                <a:latin typeface="Consolas"/>
              </a:rPr>
              <a:t>&gt;&lt;/</a:t>
            </a:r>
            <a:r>
              <a:rPr lang="en-US" i="1" dirty="0">
                <a:solidFill>
                  <a:srgbClr val="3F7F7F"/>
                </a:solidFill>
                <a:latin typeface="Consolas"/>
              </a:rPr>
              <a:t>label</a:t>
            </a:r>
            <a:r>
              <a:rPr lang="en-US" i="1" dirty="0">
                <a:solidFill>
                  <a:srgbClr val="008080"/>
                </a:solidFill>
                <a:latin typeface="Consolas"/>
              </a:rPr>
              <a:t>&gt;&lt;</a:t>
            </a:r>
            <a:r>
              <a:rPr lang="en-US" i="1" dirty="0" err="1">
                <a:solidFill>
                  <a:srgbClr val="3F7F7F"/>
                </a:solidFill>
                <a:latin typeface="Consolas"/>
              </a:rPr>
              <a:t>br</a:t>
            </a:r>
            <a:r>
              <a:rPr lang="en-US" i="1" dirty="0">
                <a:solidFill>
                  <a:srgbClr val="008080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3F7F7F"/>
                </a:solidFill>
                <a:latin typeface="Consolas"/>
              </a:rPr>
              <a:t>label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&gt;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Correo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electrónico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: 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 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3F7F7F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7F007F"/>
                </a:solidFill>
                <a:latin typeface="Consolas"/>
              </a:rPr>
              <a:t>name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i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i="1" dirty="0" err="1">
                <a:solidFill>
                  <a:srgbClr val="2A00FF"/>
                </a:solidFill>
                <a:latin typeface="Consolas"/>
              </a:rPr>
              <a:t>correo</a:t>
            </a:r>
            <a:r>
              <a:rPr lang="en-US" i="1" dirty="0">
                <a:solidFill>
                  <a:srgbClr val="2A00FF"/>
                </a:solidFill>
                <a:latin typeface="Consolas"/>
              </a:rPr>
              <a:t>" </a:t>
            </a:r>
            <a:r>
              <a:rPr lang="en-US" i="1" dirty="0">
                <a:solidFill>
                  <a:srgbClr val="7F007F"/>
                </a:solidFill>
                <a:latin typeface="Consolas"/>
              </a:rPr>
              <a:t>type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i="1" dirty="0">
                <a:solidFill>
                  <a:srgbClr val="2A00FF"/>
                </a:solidFill>
                <a:latin typeface="Consolas"/>
              </a:rPr>
              <a:t>"email"</a:t>
            </a:r>
            <a:r>
              <a:rPr lang="en-US" i="1" dirty="0">
                <a:solidFill>
                  <a:srgbClr val="008080"/>
                </a:solidFill>
                <a:latin typeface="Consolas"/>
              </a:rPr>
              <a:t>&gt;&lt;/</a:t>
            </a:r>
            <a:r>
              <a:rPr lang="en-US" i="1" dirty="0">
                <a:solidFill>
                  <a:srgbClr val="3F7F7F"/>
                </a:solidFill>
                <a:latin typeface="Consolas"/>
              </a:rPr>
              <a:t>label</a:t>
            </a:r>
            <a:r>
              <a:rPr lang="en-US" i="1" dirty="0">
                <a:solidFill>
                  <a:srgbClr val="008080"/>
                </a:solidFill>
                <a:latin typeface="Consolas"/>
              </a:rPr>
              <a:t>&gt;&lt;</a:t>
            </a:r>
            <a:r>
              <a:rPr lang="en-US" i="1" dirty="0" err="1">
                <a:solidFill>
                  <a:srgbClr val="3F7F7F"/>
                </a:solidFill>
                <a:latin typeface="Consolas"/>
              </a:rPr>
              <a:t>br</a:t>
            </a:r>
            <a:r>
              <a:rPr lang="en-US" i="1" dirty="0">
                <a:solidFill>
                  <a:srgbClr val="008080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3F7F7F"/>
                </a:solidFill>
                <a:latin typeface="Consolas"/>
              </a:rPr>
              <a:t>button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&gt;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Enviar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3F7F7F"/>
                </a:solidFill>
                <a:latin typeface="Consolas"/>
              </a:rPr>
              <a:t>button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3F7F7F"/>
                </a:solidFill>
                <a:latin typeface="Consolas"/>
              </a:rPr>
              <a:t>form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FF0000"/>
                </a:solidFill>
                <a:latin typeface="Consolas"/>
              </a:rPr>
              <a:t>&lt;?</a:t>
            </a:r>
            <a:r>
              <a:rPr lang="en-US" dirty="0" err="1">
                <a:solidFill>
                  <a:srgbClr val="FF0000"/>
                </a:solidFill>
                <a:latin typeface="Consolas"/>
              </a:rPr>
              <a:t>php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/>
              </a:rPr>
              <a:t>elseif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($_SERVER[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'REQUEST_METHOD'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] == 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'POST'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 :</a:t>
            </a:r>
          </a:p>
          <a:p>
            <a:r>
              <a:rPr lang="pt-BR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pt-BR" b="1" dirty="0" err="1">
                <a:solidFill>
                  <a:srgbClr val="7F0055"/>
                </a:solidFill>
                <a:latin typeface="Consolas"/>
              </a:rPr>
              <a:t>echo</a:t>
            </a:r>
            <a:r>
              <a:rPr lang="pt-BR" b="1" dirty="0">
                <a:solidFill>
                  <a:srgbClr val="7F0055"/>
                </a:solidFill>
                <a:latin typeface="Consolas"/>
              </a:rPr>
              <a:t> </a:t>
            </a:r>
            <a:r>
              <a:rPr lang="pt-BR" b="1" dirty="0">
                <a:solidFill>
                  <a:srgbClr val="0000C0"/>
                </a:solidFill>
                <a:latin typeface="Consolas"/>
              </a:rPr>
              <a:t>"&lt;h1&gt;</a:t>
            </a:r>
            <a:r>
              <a:rPr lang="pt-BR" b="1" dirty="0" err="1">
                <a:solidFill>
                  <a:srgbClr val="0000C0"/>
                </a:solidFill>
                <a:latin typeface="Consolas"/>
              </a:rPr>
              <a:t>Hola</a:t>
            </a:r>
            <a:r>
              <a:rPr lang="pt-BR" b="1" dirty="0">
                <a:solidFill>
                  <a:srgbClr val="0000C0"/>
                </a:solidFill>
                <a:latin typeface="Consolas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Consolas"/>
              </a:rPr>
              <a:t>{$_POST[</a:t>
            </a:r>
            <a:r>
              <a:rPr lang="pt-BR" b="1" dirty="0">
                <a:solidFill>
                  <a:srgbClr val="0000C0"/>
                </a:solidFill>
                <a:latin typeface="Consolas"/>
              </a:rPr>
              <a:t>'cliente'</a:t>
            </a:r>
            <a:r>
              <a:rPr lang="pt-BR" b="1" dirty="0">
                <a:solidFill>
                  <a:srgbClr val="000000"/>
                </a:solidFill>
                <a:latin typeface="Consolas"/>
              </a:rPr>
              <a:t>]}</a:t>
            </a:r>
            <a:r>
              <a:rPr lang="pt-BR" b="1" dirty="0">
                <a:solidFill>
                  <a:srgbClr val="0000C0"/>
                </a:solidFill>
                <a:latin typeface="Consolas"/>
              </a:rPr>
              <a:t>&lt;/h1&gt;"</a:t>
            </a:r>
            <a:r>
              <a:rPr lang="pt-BR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echo 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"&lt;p&gt;Email: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{$_POST[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'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correo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'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]}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&lt;/p&gt;"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  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else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die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"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Sólo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 se 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admiten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peticiones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 GET y POST."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/>
              </a:rPr>
              <a:t>endif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nsolas"/>
              </a:rPr>
              <a:t>?&gt;</a:t>
            </a:r>
          </a:p>
          <a:p>
            <a:r>
              <a:rPr lang="en-US" dirty="0">
                <a:solidFill>
                  <a:srgbClr val="008080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3F7F7F"/>
                </a:solidFill>
                <a:latin typeface="Consolas"/>
              </a:rPr>
              <a:t>body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&gt;&lt;/</a:t>
            </a:r>
            <a:r>
              <a:rPr lang="en-US" dirty="0">
                <a:solidFill>
                  <a:srgbClr val="3F7F7F"/>
                </a:solidFill>
                <a:latin typeface="Consolas"/>
              </a:rPr>
              <a:t>html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73097853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Formularios</a:t>
            </a:r>
            <a:r>
              <a:rPr lang="en-US" dirty="0"/>
              <a:t> y PHP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/>
          <a:lstStyle/>
          <a:p>
            <a:r>
              <a:rPr lang="en-US" dirty="0" err="1"/>
              <a:t>Valores</a:t>
            </a:r>
            <a:r>
              <a:rPr lang="en-US" dirty="0"/>
              <a:t> </a:t>
            </a:r>
            <a:r>
              <a:rPr lang="en-US" dirty="0" err="1"/>
              <a:t>accesibles</a:t>
            </a:r>
            <a:r>
              <a:rPr lang="en-US" dirty="0"/>
              <a:t> </a:t>
            </a:r>
            <a:r>
              <a:rPr lang="en-US" dirty="0" err="1"/>
              <a:t>mediante</a:t>
            </a:r>
            <a:r>
              <a:rPr lang="en-US" dirty="0"/>
              <a:t> arrays </a:t>
            </a:r>
            <a:r>
              <a:rPr lang="en-US" dirty="0" err="1"/>
              <a:t>globales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$_POST</a:t>
            </a:r>
            <a:r>
              <a:rPr lang="en-US" dirty="0"/>
              <a:t> </a:t>
            </a:r>
            <a:r>
              <a:rPr lang="en-US" dirty="0" err="1"/>
              <a:t>valores</a:t>
            </a:r>
            <a:r>
              <a:rPr lang="en-US" dirty="0"/>
              <a:t> </a:t>
            </a:r>
            <a:r>
              <a:rPr lang="en-US" dirty="0" err="1"/>
              <a:t>pasados</a:t>
            </a:r>
            <a:r>
              <a:rPr lang="en-US" dirty="0"/>
              <a:t> </a:t>
            </a:r>
            <a:r>
              <a:rPr lang="en-US" dirty="0" err="1"/>
              <a:t>usando</a:t>
            </a:r>
            <a:r>
              <a:rPr lang="en-US" dirty="0"/>
              <a:t> </a:t>
            </a:r>
            <a:r>
              <a:rPr lang="en-US" dirty="0" err="1"/>
              <a:t>método</a:t>
            </a:r>
            <a:r>
              <a:rPr lang="en-US" dirty="0"/>
              <a:t> POST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$_GET</a:t>
            </a:r>
            <a:r>
              <a:rPr lang="en-US" dirty="0"/>
              <a:t> </a:t>
            </a:r>
            <a:r>
              <a:rPr lang="en-US" dirty="0" err="1"/>
              <a:t>valores</a:t>
            </a:r>
            <a:r>
              <a:rPr lang="en-US" dirty="0"/>
              <a:t> </a:t>
            </a:r>
            <a:r>
              <a:rPr lang="en-US" dirty="0" err="1"/>
              <a:t>pasados</a:t>
            </a:r>
            <a:r>
              <a:rPr lang="en-US" dirty="0"/>
              <a:t> </a:t>
            </a:r>
            <a:r>
              <a:rPr lang="en-US" dirty="0" err="1"/>
              <a:t>usando</a:t>
            </a:r>
            <a:r>
              <a:rPr lang="en-US" dirty="0"/>
              <a:t> </a:t>
            </a:r>
            <a:r>
              <a:rPr lang="en-US" dirty="0" err="1"/>
              <a:t>método</a:t>
            </a:r>
            <a:r>
              <a:rPr lang="en-US" dirty="0"/>
              <a:t> GET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$_COOKIE</a:t>
            </a:r>
            <a:r>
              <a:rPr lang="en-US" dirty="0"/>
              <a:t> </a:t>
            </a:r>
            <a:r>
              <a:rPr lang="en-US" dirty="0" err="1"/>
              <a:t>valores</a:t>
            </a:r>
            <a:r>
              <a:rPr lang="en-US" dirty="0"/>
              <a:t> </a:t>
            </a:r>
            <a:r>
              <a:rPr lang="en-US" dirty="0" err="1"/>
              <a:t>pasados</a:t>
            </a:r>
            <a:r>
              <a:rPr lang="en-US" dirty="0"/>
              <a:t> </a:t>
            </a:r>
            <a:r>
              <a:rPr lang="en-US" dirty="0" err="1"/>
              <a:t>mediante</a:t>
            </a:r>
            <a:r>
              <a:rPr lang="en-US" dirty="0"/>
              <a:t> cookies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$_FILES</a:t>
            </a:r>
            <a:r>
              <a:rPr lang="en-US" dirty="0"/>
              <a:t> </a:t>
            </a:r>
            <a:r>
              <a:rPr lang="en-US" dirty="0" err="1"/>
              <a:t>ficheros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han</a:t>
            </a:r>
            <a:r>
              <a:rPr lang="en-US" dirty="0"/>
              <a:t> </a:t>
            </a:r>
            <a:r>
              <a:rPr lang="en-US" dirty="0" err="1"/>
              <a:t>sido</a:t>
            </a:r>
            <a:r>
              <a:rPr lang="en-US" dirty="0"/>
              <a:t> </a:t>
            </a:r>
            <a:r>
              <a:rPr lang="en-US" dirty="0" err="1"/>
              <a:t>subidos</a:t>
            </a:r>
            <a:r>
              <a:rPr lang="en-US" dirty="0"/>
              <a:t> (uploaded)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$_SERVER</a:t>
            </a:r>
            <a:r>
              <a:rPr lang="en-US" dirty="0"/>
              <a:t> </a:t>
            </a:r>
            <a:r>
              <a:rPr lang="en-US" dirty="0" err="1"/>
              <a:t>información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el </a:t>
            </a:r>
            <a:r>
              <a:rPr lang="en-US" dirty="0" err="1"/>
              <a:t>servidor</a:t>
            </a:r>
            <a:endParaRPr lang="en-US" dirty="0"/>
          </a:p>
          <a:p>
            <a:pPr lvl="1"/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$_ENV </a:t>
            </a:r>
            <a:r>
              <a:rPr lang="en-US" dirty="0" err="1"/>
              <a:t>información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el </a:t>
            </a:r>
            <a:r>
              <a:rPr lang="en-US" dirty="0" err="1"/>
              <a:t>entorno</a:t>
            </a:r>
            <a:endParaRPr lang="en-US" dirty="0"/>
          </a:p>
          <a:p>
            <a:pPr lvl="1"/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$_REQUEST</a:t>
            </a:r>
            <a:r>
              <a:rPr lang="en-US" dirty="0"/>
              <a:t> junta </a:t>
            </a:r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$_GET, $_POST</a:t>
            </a:r>
            <a:r>
              <a:rPr lang="en-US" dirty="0"/>
              <a:t> y </a:t>
            </a:r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$_COOKIE</a:t>
            </a:r>
            <a:r>
              <a:rPr lang="en-US" dirty="0"/>
              <a:t> en </a:t>
            </a:r>
            <a:r>
              <a:rPr lang="en-US" dirty="0" err="1"/>
              <a:t>uno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25189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Subiendo</a:t>
            </a:r>
            <a:r>
              <a:rPr lang="en-US" dirty="0"/>
              <a:t> </a:t>
            </a:r>
            <a:r>
              <a:rPr lang="en-US" dirty="0" err="1"/>
              <a:t>ficheros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Array </a:t>
            </a:r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$_FILES</a:t>
            </a:r>
            <a:r>
              <a:rPr lang="en-US" dirty="0"/>
              <a:t> </a:t>
            </a:r>
            <a:r>
              <a:rPr lang="en-US" dirty="0" err="1"/>
              <a:t>contiene</a:t>
            </a:r>
            <a:r>
              <a:rPr lang="en-US" dirty="0"/>
              <a:t> </a:t>
            </a:r>
            <a:r>
              <a:rPr lang="en-US" dirty="0" err="1"/>
              <a:t>información</a:t>
            </a:r>
            <a:endParaRPr lang="en-US" dirty="0"/>
          </a:p>
          <a:p>
            <a:pPr lvl="1"/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/>
              <a:t>: </a:t>
            </a:r>
            <a:r>
              <a:rPr lang="en-US" dirty="0" err="1"/>
              <a:t>nombre</a:t>
            </a:r>
            <a:r>
              <a:rPr lang="en-US" dirty="0"/>
              <a:t> del </a:t>
            </a:r>
            <a:r>
              <a:rPr lang="en-US" dirty="0" err="1"/>
              <a:t>fichero</a:t>
            </a:r>
            <a:endParaRPr lang="en-US" dirty="0"/>
          </a:p>
          <a:p>
            <a:pPr lvl="1"/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dirty="0"/>
              <a:t>: </a:t>
            </a:r>
            <a:r>
              <a:rPr lang="en-US" dirty="0" err="1"/>
              <a:t>tipo</a:t>
            </a:r>
            <a:r>
              <a:rPr lang="en-US" dirty="0"/>
              <a:t> MIME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size</a:t>
            </a:r>
            <a:r>
              <a:rPr lang="en-US" dirty="0"/>
              <a:t>: </a:t>
            </a:r>
            <a:r>
              <a:rPr lang="en-US" dirty="0" err="1"/>
              <a:t>tamaño</a:t>
            </a:r>
            <a:endParaRPr lang="en-US" dirty="0"/>
          </a:p>
          <a:p>
            <a:pPr lvl="1"/>
            <a:r>
              <a:rPr lang="en-US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tmp_name</a:t>
            </a:r>
            <a:r>
              <a:rPr lang="en-US" dirty="0"/>
              <a:t>: </a:t>
            </a:r>
            <a:r>
              <a:rPr lang="en-US" dirty="0" err="1"/>
              <a:t>nombre</a:t>
            </a:r>
            <a:r>
              <a:rPr lang="en-US" dirty="0"/>
              <a:t> del </a:t>
            </a:r>
            <a:r>
              <a:rPr lang="en-US" dirty="0" err="1"/>
              <a:t>fichero</a:t>
            </a:r>
            <a:r>
              <a:rPr lang="en-US" dirty="0"/>
              <a:t> temporal en el </a:t>
            </a:r>
            <a:r>
              <a:rPr lang="en-US" dirty="0" err="1"/>
              <a:t>sistema</a:t>
            </a:r>
            <a:r>
              <a:rPr lang="en-US" dirty="0"/>
              <a:t> de </a:t>
            </a:r>
            <a:r>
              <a:rPr lang="en-US" dirty="0" err="1"/>
              <a:t>archivos</a:t>
            </a:r>
            <a:r>
              <a:rPr lang="en-US" dirty="0"/>
              <a:t> del </a:t>
            </a:r>
            <a:r>
              <a:rPr lang="en-US" dirty="0" err="1"/>
              <a:t>servidor</a:t>
            </a:r>
            <a:endParaRPr lang="en-US" dirty="0"/>
          </a:p>
          <a:p>
            <a:r>
              <a:rPr lang="en-US" dirty="0"/>
              <a:t>2 </a:t>
            </a:r>
            <a:r>
              <a:rPr lang="en-US" dirty="0" err="1"/>
              <a:t>funciones</a:t>
            </a:r>
            <a:r>
              <a:rPr lang="en-US" dirty="0"/>
              <a:t> </a:t>
            </a:r>
            <a:r>
              <a:rPr lang="en-US" dirty="0" err="1"/>
              <a:t>útiles</a:t>
            </a:r>
            <a:r>
              <a:rPr lang="en-US" dirty="0"/>
              <a:t>:</a:t>
            </a:r>
          </a:p>
          <a:p>
            <a:pPr lvl="1"/>
            <a:r>
              <a:rPr lang="en-US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is_uploaded_file</a:t>
            </a:r>
            <a:r>
              <a:rPr lang="en-US" dirty="0"/>
              <a:t>: true </a:t>
            </a:r>
            <a:r>
              <a:rPr lang="en-US" dirty="0" err="1"/>
              <a:t>si</a:t>
            </a:r>
            <a:r>
              <a:rPr lang="en-US" dirty="0"/>
              <a:t> el </a:t>
            </a:r>
            <a:r>
              <a:rPr lang="en-US" dirty="0" err="1"/>
              <a:t>fichero</a:t>
            </a:r>
            <a:r>
              <a:rPr lang="en-US" dirty="0"/>
              <a:t> se </a:t>
            </a:r>
            <a:r>
              <a:rPr lang="en-US" dirty="0" err="1"/>
              <a:t>subió</a:t>
            </a:r>
            <a:endParaRPr lang="en-US" dirty="0"/>
          </a:p>
          <a:p>
            <a:pPr lvl="1"/>
            <a:r>
              <a:rPr lang="en-US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move_uploaded_file</a:t>
            </a:r>
            <a:r>
              <a:rPr lang="en-US" dirty="0"/>
              <a:t>: </a:t>
            </a:r>
            <a:r>
              <a:rPr lang="en-US" dirty="0" err="1"/>
              <a:t>mueve</a:t>
            </a:r>
            <a:r>
              <a:rPr lang="en-US" dirty="0"/>
              <a:t> el </a:t>
            </a:r>
            <a:r>
              <a:rPr lang="en-US" dirty="0" err="1"/>
              <a:t>fichero</a:t>
            </a:r>
            <a:r>
              <a:rPr lang="en-US" dirty="0"/>
              <a:t> </a:t>
            </a:r>
            <a:r>
              <a:rPr lang="en-US" dirty="0" err="1"/>
              <a:t>subido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76363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Técnicas</a:t>
            </a:r>
            <a:r>
              <a:rPr lang="en-US" dirty="0"/>
              <a:t> Web en PHP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header</a:t>
            </a:r>
            <a:r>
              <a:rPr lang="en-US" dirty="0"/>
              <a:t> </a:t>
            </a:r>
            <a:r>
              <a:rPr lang="en-US" dirty="0" err="1"/>
              <a:t>permite</a:t>
            </a:r>
            <a:r>
              <a:rPr lang="en-US" dirty="0"/>
              <a:t> </a:t>
            </a:r>
            <a:r>
              <a:rPr lang="en-US" dirty="0" err="1"/>
              <a:t>enviar</a:t>
            </a:r>
            <a:r>
              <a:rPr lang="en-US" dirty="0"/>
              <a:t> </a:t>
            </a:r>
            <a:r>
              <a:rPr lang="en-US" dirty="0" err="1"/>
              <a:t>cabeceras</a:t>
            </a:r>
            <a:r>
              <a:rPr lang="en-US" dirty="0"/>
              <a:t> HTTP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755576" y="2564904"/>
            <a:ext cx="7782900" cy="34163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nsolas"/>
              </a:rPr>
              <a:t>&lt;?</a:t>
            </a:r>
            <a:r>
              <a:rPr lang="en-US" dirty="0" err="1">
                <a:solidFill>
                  <a:srgbClr val="FF0000"/>
                </a:solidFill>
                <a:latin typeface="Consolas"/>
              </a:rPr>
              <a:t>php</a:t>
            </a:r>
            <a:endParaRPr lang="en-US" dirty="0">
              <a:solidFill>
                <a:srgbClr val="FF0000"/>
              </a:solidFill>
              <a:latin typeface="Consolas"/>
            </a:endParaRP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switch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($_GET[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'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formato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'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]) { 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case 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'xml'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: 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header(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'Content-type: application/xml'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s-E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s-ES" b="1" dirty="0">
                <a:solidFill>
                  <a:srgbClr val="7F0055"/>
                </a:solidFill>
                <a:latin typeface="Consolas"/>
              </a:rPr>
              <a:t>echo </a:t>
            </a:r>
            <a:r>
              <a:rPr lang="es-ES" b="1" dirty="0">
                <a:solidFill>
                  <a:srgbClr val="0000C0"/>
                </a:solidFill>
                <a:latin typeface="Consolas"/>
              </a:rPr>
              <a:t>"&lt;alumno id='23'&gt;&lt;nombre&gt;Pepe&lt;/nombre&gt;&lt;/alumno&gt;"</a:t>
            </a:r>
            <a:r>
              <a:rPr lang="es-E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break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  default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header(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'Content-type: text/html'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pt-BR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pt-BR" b="1" dirty="0" err="1">
                <a:solidFill>
                  <a:srgbClr val="7F0055"/>
                </a:solidFill>
                <a:latin typeface="Consolas"/>
              </a:rPr>
              <a:t>echo</a:t>
            </a:r>
            <a:r>
              <a:rPr lang="pt-BR" b="1" dirty="0">
                <a:solidFill>
                  <a:srgbClr val="7F0055"/>
                </a:solidFill>
                <a:latin typeface="Consolas"/>
              </a:rPr>
              <a:t> </a:t>
            </a:r>
            <a:r>
              <a:rPr lang="pt-BR" b="1" dirty="0">
                <a:solidFill>
                  <a:srgbClr val="0000C0"/>
                </a:solidFill>
                <a:latin typeface="Consolas"/>
              </a:rPr>
              <a:t>"&lt;</a:t>
            </a:r>
            <a:r>
              <a:rPr lang="pt-BR" b="1" dirty="0" err="1">
                <a:solidFill>
                  <a:srgbClr val="0000C0"/>
                </a:solidFill>
                <a:latin typeface="Consolas"/>
              </a:rPr>
              <a:t>html</a:t>
            </a:r>
            <a:r>
              <a:rPr lang="pt-BR" b="1" dirty="0">
                <a:solidFill>
                  <a:srgbClr val="0000C0"/>
                </a:solidFill>
                <a:latin typeface="Consolas"/>
              </a:rPr>
              <a:t>&gt;&lt;h1&gt;Pepe&lt;/h1&gt;&lt;/</a:t>
            </a:r>
            <a:r>
              <a:rPr lang="pt-BR" b="1" dirty="0" err="1">
                <a:solidFill>
                  <a:srgbClr val="0000C0"/>
                </a:solidFill>
                <a:latin typeface="Consolas"/>
              </a:rPr>
              <a:t>html</a:t>
            </a:r>
            <a:r>
              <a:rPr lang="pt-BR" b="1" dirty="0">
                <a:solidFill>
                  <a:srgbClr val="0000C0"/>
                </a:solidFill>
                <a:latin typeface="Consolas"/>
              </a:rPr>
              <a:t>&gt;"</a:t>
            </a:r>
            <a:r>
              <a:rPr lang="pt-BR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break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} </a:t>
            </a:r>
          </a:p>
          <a:p>
            <a:r>
              <a:rPr lang="en-US" dirty="0">
                <a:solidFill>
                  <a:srgbClr val="FF0000"/>
                </a:solidFill>
                <a:latin typeface="Consolas"/>
              </a:rPr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3525356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Comentarios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altLang="es-ES" sz="2800" dirty="0"/>
              <a:t>Comentarios</a:t>
            </a:r>
            <a:r>
              <a:rPr lang="es-ES_tradnl" altLang="es-ES" sz="2400" dirty="0"/>
              <a:t>: Estilo C, C++ y </a:t>
            </a:r>
            <a:r>
              <a:rPr lang="es-ES_tradnl" altLang="es-ES" sz="2400" dirty="0" err="1"/>
              <a:t>shell</a:t>
            </a:r>
            <a:endParaRPr lang="es-ES_tradnl" altLang="es-ES" sz="2400" dirty="0"/>
          </a:p>
          <a:p>
            <a:pPr lvl="1"/>
            <a:r>
              <a:rPr lang="es-ES_tradnl" altLang="es-ES" sz="2400" dirty="0"/>
              <a:t>Varias líneas estilo Java: </a:t>
            </a:r>
          </a:p>
          <a:p>
            <a:pPr lvl="1"/>
            <a:r>
              <a:rPr lang="es-ES_tradnl" altLang="es-ES" sz="2400" dirty="0">
                <a:solidFill>
                  <a:srgbClr val="002060"/>
                </a:solidFill>
              </a:rPr>
              <a:t>        </a:t>
            </a:r>
            <a:r>
              <a:rPr lang="es-ES_tradnl" altLang="es-ES" sz="2400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 Esto es un comentario </a:t>
            </a:r>
          </a:p>
          <a:p>
            <a:pPr lvl="1"/>
            <a:r>
              <a:rPr lang="es-ES_tradnl" altLang="es-ES" sz="2400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*/</a:t>
            </a:r>
          </a:p>
          <a:p>
            <a:pPr lvl="1"/>
            <a:r>
              <a:rPr lang="es-ES_tradnl" altLang="es-ES" sz="2400" dirty="0"/>
              <a:t>En línea estilo Java: </a:t>
            </a:r>
            <a:r>
              <a:rPr lang="es-ES_tradnl" altLang="es-ES" sz="2400" dirty="0">
                <a:solidFill>
                  <a:srgbClr val="002060"/>
                </a:solidFill>
              </a:rPr>
              <a:t>   </a:t>
            </a:r>
          </a:p>
          <a:p>
            <a:pPr lvl="1"/>
            <a:r>
              <a:rPr lang="es-ES_tradnl" altLang="es-ES" sz="2400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// Esta línea es un comentario</a:t>
            </a:r>
          </a:p>
          <a:p>
            <a:pPr lvl="1"/>
            <a:r>
              <a:rPr lang="es-ES_tradnl" altLang="es-ES" sz="2400" dirty="0"/>
              <a:t>En línea estilo </a:t>
            </a:r>
            <a:r>
              <a:rPr lang="es-ES_tradnl" altLang="es-ES" sz="2400" dirty="0" err="1"/>
              <a:t>shell</a:t>
            </a:r>
            <a:r>
              <a:rPr lang="es-ES_tradnl" altLang="es-ES" sz="2400" dirty="0"/>
              <a:t>      </a:t>
            </a:r>
          </a:p>
          <a:p>
            <a:pPr lvl="1"/>
            <a:r>
              <a:rPr lang="es-ES_tradnl" altLang="es-ES" sz="2400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# Esta línea es un comentario</a:t>
            </a:r>
          </a:p>
          <a:p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1580064" y="5301208"/>
            <a:ext cx="7254552" cy="132343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_tradnl" altLang="es-ES" sz="2000" b="1" dirty="0"/>
              <a:t>NOTA</a:t>
            </a:r>
            <a:r>
              <a:rPr lang="es-ES_tradnl" altLang="es-ES" sz="2000" dirty="0"/>
              <a:t>: Los comentarios “de línea” se dan por finalizados cuando llega un cierre de la secuencia de escape</a:t>
            </a:r>
          </a:p>
          <a:p>
            <a:pPr lvl="1"/>
            <a:r>
              <a:rPr lang="es-ES_tradnl" altLang="es-ES" sz="2000" dirty="0"/>
              <a:t>Los comentarios no afectan al HTML:</a:t>
            </a:r>
          </a:p>
          <a:p>
            <a:pPr algn="ctr">
              <a:buFontTx/>
              <a:buNone/>
            </a:pPr>
            <a:r>
              <a:rPr lang="es-ES_tradnl" altLang="es-ES" sz="2000" dirty="0">
                <a:solidFill>
                  <a:srgbClr val="002060"/>
                </a:solidFill>
              </a:rPr>
              <a:t>// Esto no se ve</a:t>
            </a:r>
            <a:r>
              <a:rPr lang="es-ES_tradnl" altLang="es-ES" sz="2000" dirty="0"/>
              <a:t> </a:t>
            </a:r>
            <a:r>
              <a:rPr lang="es-ES_tradnl" altLang="es-ES" sz="2000" b="1" dirty="0">
                <a:solidFill>
                  <a:srgbClr val="CC0000"/>
                </a:solidFill>
              </a:rPr>
              <a:t>?&gt;</a:t>
            </a:r>
            <a:r>
              <a:rPr lang="es-ES_tradnl" altLang="es-ES" sz="2000" dirty="0"/>
              <a:t> </a:t>
            </a:r>
            <a:r>
              <a:rPr lang="es-ES_tradnl" altLang="es-ES" sz="2000" dirty="0">
                <a:solidFill>
                  <a:srgbClr val="0033CC"/>
                </a:solidFill>
              </a:rPr>
              <a:t>Esto sí se ve</a:t>
            </a:r>
            <a:endParaRPr lang="es-ES" altLang="es-ES" sz="2000" dirty="0"/>
          </a:p>
        </p:txBody>
      </p:sp>
    </p:spTree>
    <p:extLst>
      <p:ext uri="{BB962C8B-B14F-4D97-AF65-F5344CB8AC3E}">
        <p14:creationId xmlns:p14="http://schemas.microsoft.com/office/powerpoint/2010/main" val="85127871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Manipulando</a:t>
            </a:r>
            <a:r>
              <a:rPr lang="en-US" dirty="0"/>
              <a:t> XML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PHP </a:t>
            </a:r>
            <a:r>
              <a:rPr lang="en-US" dirty="0" err="1"/>
              <a:t>contiene</a:t>
            </a:r>
            <a:r>
              <a:rPr lang="en-US" dirty="0"/>
              <a:t> </a:t>
            </a:r>
            <a:r>
              <a:rPr lang="en-US" dirty="0" err="1"/>
              <a:t>varios</a:t>
            </a:r>
            <a:r>
              <a:rPr lang="en-US" dirty="0"/>
              <a:t> </a:t>
            </a:r>
            <a:r>
              <a:rPr lang="en-US" dirty="0" err="1"/>
              <a:t>procesadores</a:t>
            </a:r>
            <a:r>
              <a:rPr lang="en-US" dirty="0"/>
              <a:t> de XML</a:t>
            </a:r>
          </a:p>
          <a:p>
            <a:pPr lvl="1"/>
            <a:r>
              <a:rPr lang="en-US" dirty="0" err="1"/>
              <a:t>Analizador</a:t>
            </a:r>
            <a:r>
              <a:rPr lang="en-US" dirty="0"/>
              <a:t> SAX (</a:t>
            </a:r>
            <a:r>
              <a:rPr lang="en-US" dirty="0" err="1"/>
              <a:t>basado</a:t>
            </a:r>
            <a:r>
              <a:rPr lang="en-US" dirty="0"/>
              <a:t> en </a:t>
            </a:r>
            <a:r>
              <a:rPr lang="en-US" dirty="0" err="1"/>
              <a:t>eventos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DOM</a:t>
            </a:r>
          </a:p>
          <a:p>
            <a:pPr lvl="1"/>
            <a:r>
              <a:rPr lang="en-US" dirty="0" err="1"/>
              <a:t>SimpleXML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39804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Cargar</a:t>
            </a:r>
            <a:r>
              <a:rPr lang="en-US" dirty="0"/>
              <a:t>/</a:t>
            </a:r>
            <a:r>
              <a:rPr lang="en-US" dirty="0" err="1"/>
              <a:t>Validar</a:t>
            </a:r>
            <a:r>
              <a:rPr lang="en-US" dirty="0"/>
              <a:t> XML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525963"/>
          </a:xfrm>
        </p:spPr>
        <p:txBody>
          <a:bodyPr/>
          <a:lstStyle/>
          <a:p>
            <a:r>
              <a:rPr lang="en-US" dirty="0" err="1"/>
              <a:t>Clase</a:t>
            </a:r>
            <a:r>
              <a:rPr lang="en-US" dirty="0"/>
              <a:t> </a:t>
            </a:r>
            <a:r>
              <a:rPr lang="en-US" dirty="0" err="1"/>
              <a:t>DOMDocument</a:t>
            </a:r>
            <a:r>
              <a:rPr lang="en-US" dirty="0"/>
              <a:t> </a:t>
            </a:r>
            <a:r>
              <a:rPr lang="en-US" dirty="0" err="1"/>
              <a:t>contiene</a:t>
            </a:r>
            <a:r>
              <a:rPr lang="en-US" dirty="0"/>
              <a:t> </a:t>
            </a:r>
            <a:r>
              <a:rPr lang="en-US" dirty="0" err="1"/>
              <a:t>métodos</a:t>
            </a:r>
            <a:r>
              <a:rPr lang="en-US" dirty="0"/>
              <a:t> de </a:t>
            </a:r>
            <a:r>
              <a:rPr lang="en-US" dirty="0" err="1"/>
              <a:t>manipulación</a:t>
            </a:r>
            <a:r>
              <a:rPr lang="en-US" dirty="0"/>
              <a:t> DOM</a:t>
            </a:r>
          </a:p>
          <a:p>
            <a:pPr lvl="1"/>
            <a:r>
              <a:rPr lang="en-US" sz="24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load</a:t>
            </a:r>
            <a:r>
              <a:rPr lang="en-US" sz="2400" dirty="0"/>
              <a:t>: </a:t>
            </a:r>
            <a:r>
              <a:rPr lang="en-US" sz="2400" dirty="0" err="1"/>
              <a:t>carga</a:t>
            </a:r>
            <a:r>
              <a:rPr lang="en-US" sz="2400" dirty="0"/>
              <a:t> </a:t>
            </a:r>
            <a:r>
              <a:rPr lang="en-US" sz="2400" dirty="0" err="1"/>
              <a:t>fichero</a:t>
            </a:r>
            <a:r>
              <a:rPr lang="en-US" sz="2400" dirty="0"/>
              <a:t> XML</a:t>
            </a:r>
          </a:p>
          <a:p>
            <a:pPr lvl="1"/>
            <a:r>
              <a:rPr lang="en-US" sz="24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validate</a:t>
            </a:r>
            <a:r>
              <a:rPr lang="en-US" sz="2400" dirty="0"/>
              <a:t>: </a:t>
            </a:r>
            <a:r>
              <a:rPr lang="en-US" sz="2400" dirty="0" err="1"/>
              <a:t>valida</a:t>
            </a:r>
            <a:r>
              <a:rPr lang="en-US" sz="2400" dirty="0"/>
              <a:t> contra un DTD</a:t>
            </a:r>
          </a:p>
          <a:p>
            <a:pPr lvl="1"/>
            <a:r>
              <a:rPr lang="en-US" sz="2400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schemavalidate</a:t>
            </a:r>
            <a:r>
              <a:rPr lang="en-US" sz="2400" dirty="0"/>
              <a:t>: </a:t>
            </a:r>
            <a:r>
              <a:rPr lang="en-US" sz="2400" dirty="0" err="1"/>
              <a:t>valida</a:t>
            </a:r>
            <a:r>
              <a:rPr lang="en-US" sz="2400" dirty="0"/>
              <a:t> contra un Schema</a:t>
            </a:r>
          </a:p>
          <a:p>
            <a:pPr lvl="1"/>
            <a:r>
              <a:rPr lang="en-US" sz="2400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saveXML</a:t>
            </a:r>
            <a:r>
              <a:rPr lang="en-US" sz="2400" dirty="0"/>
              <a:t>: </a:t>
            </a:r>
            <a:r>
              <a:rPr lang="en-US" sz="2400" dirty="0" err="1"/>
              <a:t>guarda</a:t>
            </a:r>
            <a:r>
              <a:rPr lang="en-US" sz="2400" dirty="0"/>
              <a:t> </a:t>
            </a:r>
            <a:r>
              <a:rPr lang="en-US" sz="2400" dirty="0" err="1"/>
              <a:t>fichero</a:t>
            </a:r>
            <a:r>
              <a:rPr lang="en-US" sz="2400" dirty="0"/>
              <a:t> XML en un String</a:t>
            </a:r>
          </a:p>
          <a:p>
            <a:pPr lvl="1"/>
            <a:r>
              <a:rPr lang="en-US" sz="24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save</a:t>
            </a:r>
            <a:r>
              <a:rPr lang="en-US" sz="2400" dirty="0"/>
              <a:t>: </a:t>
            </a:r>
            <a:r>
              <a:rPr lang="en-US" sz="2400" dirty="0" err="1"/>
              <a:t>guarda</a:t>
            </a:r>
            <a:r>
              <a:rPr lang="en-US" sz="2400" dirty="0"/>
              <a:t> en </a:t>
            </a:r>
            <a:r>
              <a:rPr lang="en-US" sz="2400" dirty="0" err="1"/>
              <a:t>fichero</a:t>
            </a:r>
            <a:endParaRPr lang="en-US" sz="2400" dirty="0"/>
          </a:p>
        </p:txBody>
      </p:sp>
      <p:sp>
        <p:nvSpPr>
          <p:cNvPr id="4" name="3 CuadroTexto"/>
          <p:cNvSpPr txBox="1"/>
          <p:nvPr/>
        </p:nvSpPr>
        <p:spPr>
          <a:xfrm>
            <a:off x="3203848" y="4653136"/>
            <a:ext cx="5123518" cy="20313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$doc =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new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DomDocument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$doc-&gt;load($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fileName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endParaRPr lang="en-US" dirty="0">
              <a:latin typeface="Consolas"/>
            </a:endParaRP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($doc-&gt;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schemaValidate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($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schemaFile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)) 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 echo 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"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Válido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"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else  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 echo 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"No 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Válido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"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99686122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Crear</a:t>
            </a:r>
            <a:r>
              <a:rPr lang="en-US" dirty="0"/>
              <a:t> XML </a:t>
            </a:r>
            <a:r>
              <a:rPr lang="en-US" dirty="0" err="1"/>
              <a:t>mediante</a:t>
            </a:r>
            <a:r>
              <a:rPr lang="en-US" dirty="0"/>
              <a:t> DOM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61233" y="1412776"/>
            <a:ext cx="8416086" cy="39703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lista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array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"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Pepe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"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,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"Juan"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$doc =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new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DOMDocument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"1.0"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alumnos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$doc-&gt;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appendChild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($doc-&gt;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createElement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'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alumnos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'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)); </a:t>
            </a:r>
          </a:p>
          <a:p>
            <a:endParaRPr lang="en-US" dirty="0">
              <a:latin typeface="Consolas"/>
            </a:endParaRPr>
          </a:p>
          <a:p>
            <a:r>
              <a:rPr lang="en-US" b="1" dirty="0" err="1">
                <a:solidFill>
                  <a:srgbClr val="7F0055"/>
                </a:solidFill>
                <a:latin typeface="Consolas"/>
              </a:rPr>
              <a:t>foreach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($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lista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as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$n) {</a:t>
            </a:r>
          </a:p>
          <a:p>
            <a:r>
              <a:rPr lang="es-ES" dirty="0">
                <a:solidFill>
                  <a:srgbClr val="000000"/>
                </a:solidFill>
                <a:latin typeface="Consolas"/>
              </a:rPr>
              <a:t>  $alumno = $alumnos-&gt;</a:t>
            </a:r>
            <a:r>
              <a:rPr lang="es-ES" dirty="0" err="1">
                <a:solidFill>
                  <a:srgbClr val="000000"/>
                </a:solidFill>
                <a:latin typeface="Consolas"/>
              </a:rPr>
              <a:t>appendChild</a:t>
            </a:r>
            <a:r>
              <a:rPr lang="es-ES" dirty="0">
                <a:solidFill>
                  <a:srgbClr val="000000"/>
                </a:solidFill>
                <a:latin typeface="Consolas"/>
              </a:rPr>
              <a:t>($</a:t>
            </a:r>
            <a:r>
              <a:rPr lang="es-ES" dirty="0" err="1">
                <a:solidFill>
                  <a:srgbClr val="000000"/>
                </a:solidFill>
                <a:latin typeface="Consolas"/>
              </a:rPr>
              <a:t>doc</a:t>
            </a:r>
            <a:r>
              <a:rPr lang="es-ES" dirty="0">
                <a:solidFill>
                  <a:srgbClr val="000000"/>
                </a:solidFill>
                <a:latin typeface="Consolas"/>
              </a:rPr>
              <a:t>-&gt;</a:t>
            </a:r>
            <a:r>
              <a:rPr lang="es-ES" dirty="0" err="1">
                <a:solidFill>
                  <a:srgbClr val="000000"/>
                </a:solidFill>
                <a:latin typeface="Consolas"/>
              </a:rPr>
              <a:t>createElement</a:t>
            </a:r>
            <a:r>
              <a:rPr lang="es-E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s-ES" dirty="0">
                <a:solidFill>
                  <a:srgbClr val="0000C0"/>
                </a:solidFill>
                <a:latin typeface="Consolas"/>
              </a:rPr>
              <a:t>'alumno'</a:t>
            </a:r>
            <a:r>
              <a:rPr lang="es-ES" dirty="0">
                <a:solidFill>
                  <a:srgbClr val="000000"/>
                </a:solidFill>
                <a:latin typeface="Consolas"/>
              </a:rPr>
              <a:t>));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nombre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alumno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-&gt;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appendChild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($doc-&gt;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createElement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'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nombre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'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nombre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-&gt;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appendChild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($doc-&gt;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createTextNode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($n));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header(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"Content-type: text/xml"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echo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$doc-&gt;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saveXML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();</a:t>
            </a:r>
            <a:endParaRPr lang="en-US" dirty="0"/>
          </a:p>
        </p:txBody>
      </p:sp>
      <p:sp>
        <p:nvSpPr>
          <p:cNvPr id="5" name="4 CuadroTexto"/>
          <p:cNvSpPr txBox="1"/>
          <p:nvPr/>
        </p:nvSpPr>
        <p:spPr>
          <a:xfrm>
            <a:off x="5580112" y="4372948"/>
            <a:ext cx="3258496" cy="2308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80"/>
                </a:solidFill>
                <a:latin typeface="Consolas"/>
              </a:rPr>
              <a:t>&lt;</a:t>
            </a:r>
            <a:r>
              <a:rPr lang="en-US" dirty="0" err="1">
                <a:solidFill>
                  <a:srgbClr val="3F7F7F"/>
                </a:solidFill>
                <a:latin typeface="Consolas"/>
              </a:rPr>
              <a:t>alumnos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8080"/>
                </a:solidFill>
                <a:latin typeface="Consolas"/>
              </a:rPr>
              <a:t>&lt;</a:t>
            </a:r>
            <a:r>
              <a:rPr lang="en-US" dirty="0" err="1">
                <a:solidFill>
                  <a:srgbClr val="3F7F7F"/>
                </a:solidFill>
                <a:latin typeface="Consolas"/>
              </a:rPr>
              <a:t>alumno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8080"/>
                </a:solidFill>
                <a:latin typeface="Consolas"/>
              </a:rPr>
              <a:t>  &lt;</a:t>
            </a:r>
            <a:r>
              <a:rPr lang="en-US" dirty="0" err="1">
                <a:solidFill>
                  <a:srgbClr val="3F7F7F"/>
                </a:solidFill>
                <a:latin typeface="Consolas"/>
              </a:rPr>
              <a:t>nombre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&gt;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Pepe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&lt;/</a:t>
            </a:r>
            <a:r>
              <a:rPr lang="en-US" dirty="0" err="1">
                <a:solidFill>
                  <a:srgbClr val="3F7F7F"/>
                </a:solidFill>
                <a:latin typeface="Consolas"/>
              </a:rPr>
              <a:t>nombre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8080"/>
                </a:solidFill>
                <a:latin typeface="Consolas"/>
              </a:rPr>
              <a:t>&lt;/</a:t>
            </a:r>
            <a:r>
              <a:rPr lang="en-US" dirty="0" err="1">
                <a:solidFill>
                  <a:srgbClr val="3F7F7F"/>
                </a:solidFill>
                <a:latin typeface="Consolas"/>
              </a:rPr>
              <a:t>alumno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8080"/>
                </a:solidFill>
                <a:latin typeface="Consolas"/>
              </a:rPr>
              <a:t>&lt;</a:t>
            </a:r>
            <a:r>
              <a:rPr lang="en-US" dirty="0" err="1">
                <a:solidFill>
                  <a:srgbClr val="3F7F7F"/>
                </a:solidFill>
                <a:latin typeface="Consolas"/>
              </a:rPr>
              <a:t>alumno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8080"/>
                </a:solidFill>
                <a:latin typeface="Consolas"/>
              </a:rPr>
              <a:t>  &lt;</a:t>
            </a:r>
            <a:r>
              <a:rPr lang="en-US" dirty="0" err="1">
                <a:solidFill>
                  <a:srgbClr val="3F7F7F"/>
                </a:solidFill>
                <a:latin typeface="Consolas"/>
              </a:rPr>
              <a:t>nombre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Juan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&lt;/</a:t>
            </a:r>
            <a:r>
              <a:rPr lang="en-US" dirty="0" err="1">
                <a:solidFill>
                  <a:srgbClr val="3F7F7F"/>
                </a:solidFill>
                <a:latin typeface="Consolas"/>
              </a:rPr>
              <a:t>nombre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8080"/>
                </a:solidFill>
                <a:latin typeface="Consolas"/>
              </a:rPr>
              <a:t>&lt;/</a:t>
            </a:r>
            <a:r>
              <a:rPr lang="en-US" dirty="0" err="1">
                <a:solidFill>
                  <a:srgbClr val="3F7F7F"/>
                </a:solidFill>
                <a:latin typeface="Consolas"/>
              </a:rPr>
              <a:t>alumno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8080"/>
                </a:solidFill>
                <a:latin typeface="Consolas"/>
              </a:rPr>
              <a:t>&lt;/</a:t>
            </a:r>
            <a:r>
              <a:rPr lang="en-US" dirty="0" err="1">
                <a:solidFill>
                  <a:srgbClr val="3F7F7F"/>
                </a:solidFill>
                <a:latin typeface="Consolas"/>
              </a:rPr>
              <a:t>alumnos</a:t>
            </a:r>
            <a:r>
              <a:rPr lang="en-US" dirty="0">
                <a:solidFill>
                  <a:srgbClr val="008080"/>
                </a:solidFill>
                <a:latin typeface="Consolas"/>
              </a:rPr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45236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Acceder</a:t>
            </a:r>
            <a:r>
              <a:rPr lang="en-US" dirty="0"/>
              <a:t> </a:t>
            </a:r>
            <a:r>
              <a:rPr lang="en-US" dirty="0" err="1"/>
              <a:t>mediante</a:t>
            </a:r>
            <a:r>
              <a:rPr lang="en-US" dirty="0"/>
              <a:t> </a:t>
            </a:r>
            <a:r>
              <a:rPr lang="en-US" dirty="0" err="1"/>
              <a:t>XPath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/>
          <a:lstStyle/>
          <a:p>
            <a:r>
              <a:rPr lang="en-US" dirty="0" err="1"/>
              <a:t>Clase</a:t>
            </a:r>
            <a:r>
              <a:rPr lang="en-US" dirty="0"/>
              <a:t> </a:t>
            </a:r>
            <a:r>
              <a:rPr lang="en-US" dirty="0" err="1"/>
              <a:t>DOMXPath</a:t>
            </a:r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1547664" y="2564903"/>
            <a:ext cx="5184576" cy="258532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$doc =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new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DomDocument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$doc-&gt;load(</a:t>
            </a:r>
            <a:r>
              <a:rPr lang="en-US" dirty="0">
                <a:solidFill>
                  <a:srgbClr val="0066FF"/>
                </a:solidFill>
                <a:latin typeface="Consolas"/>
              </a:rPr>
              <a:t>"alumnos.xml"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expr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   =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new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DOMXPath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($doc);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nombres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expr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-&gt;query(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"//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nombre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endParaRPr lang="en-US" b="1" dirty="0">
              <a:solidFill>
                <a:srgbClr val="7F0055"/>
              </a:solidFill>
              <a:latin typeface="Consolas"/>
            </a:endParaRPr>
          </a:p>
          <a:p>
            <a:r>
              <a:rPr lang="en-US" b="1" dirty="0" err="1">
                <a:solidFill>
                  <a:srgbClr val="7F0055"/>
                </a:solidFill>
                <a:latin typeface="Consolas"/>
              </a:rPr>
              <a:t>foreach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($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nombres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as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$n)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echo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$n-&gt;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nodeValue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. 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"&lt;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br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/&gt;"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5058805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Transformar</a:t>
            </a:r>
            <a:r>
              <a:rPr lang="en-US" dirty="0"/>
              <a:t> </a:t>
            </a:r>
            <a:r>
              <a:rPr lang="en-US" dirty="0" err="1"/>
              <a:t>mediante</a:t>
            </a:r>
            <a:r>
              <a:rPr lang="en-US" dirty="0"/>
              <a:t> XSLT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/>
          <a:lstStyle/>
          <a:p>
            <a:r>
              <a:rPr lang="en-US" dirty="0" err="1"/>
              <a:t>Clase</a:t>
            </a:r>
            <a:r>
              <a:rPr lang="en-US" dirty="0"/>
              <a:t> </a:t>
            </a:r>
            <a:r>
              <a:rPr lang="en-US" dirty="0" err="1"/>
              <a:t>XSLTProcessor</a:t>
            </a:r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1475656" y="2636912"/>
            <a:ext cx="5376793" cy="31393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$doc =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new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DOMDocument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$doc-&gt;load(</a:t>
            </a:r>
            <a:r>
              <a:rPr lang="en-US" dirty="0">
                <a:solidFill>
                  <a:srgbClr val="0066FF"/>
                </a:solidFill>
                <a:latin typeface="Consolas"/>
              </a:rPr>
              <a:t>"alumnos.xml"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xsl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new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DOMDocument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xsl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-&gt;load(</a:t>
            </a:r>
            <a:r>
              <a:rPr lang="en-US" dirty="0">
                <a:solidFill>
                  <a:srgbClr val="0066FF"/>
                </a:solidFill>
                <a:latin typeface="Consolas"/>
              </a:rPr>
              <a:t>"alumnos.xsl"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xslProc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new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XSLTProcessor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xslProc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-&gt;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importStylesheet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xsl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newDoc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$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xslProc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-&gt;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transformToDoc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($doc);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echo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$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newDoc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-&gt;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saveHTML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11426724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i="1"/>
              <a:t>Ventajas de PHP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534400" cy="3733800"/>
          </a:xfrm>
          <a:noFill/>
          <a:ln/>
        </p:spPr>
        <p:txBody>
          <a:bodyPr>
            <a:noAutofit/>
          </a:bodyPr>
          <a:lstStyle/>
          <a:p>
            <a:r>
              <a:rPr lang="es-ES_tradnl" altLang="es-ES" sz="2800" dirty="0"/>
              <a:t>Tecnología del servidor</a:t>
            </a:r>
          </a:p>
          <a:p>
            <a:r>
              <a:rPr lang="es-ES_tradnl" altLang="es-ES" sz="2800" dirty="0"/>
              <a:t>Gran cantidad de módulos desarrollados por terceros</a:t>
            </a:r>
          </a:p>
          <a:p>
            <a:pPr lvl="1"/>
            <a:r>
              <a:rPr lang="es-ES_tradnl" altLang="es-ES" dirty="0"/>
              <a:t>Bibliotecas para "casi todo"</a:t>
            </a:r>
          </a:p>
          <a:p>
            <a:r>
              <a:rPr lang="es-ES_tradnl" altLang="es-ES" sz="2800" dirty="0"/>
              <a:t>Soporte en gran cantidad de servidores</a:t>
            </a:r>
          </a:p>
          <a:p>
            <a:r>
              <a:rPr lang="es-ES_tradnl" altLang="es-ES" sz="2800" dirty="0"/>
              <a:t>Gratuito y no-propietario</a:t>
            </a:r>
          </a:p>
          <a:p>
            <a:r>
              <a:rPr lang="es-ES_tradnl" altLang="es-ES" sz="2800" dirty="0"/>
              <a:t>Muy dinámico (muchas cosas se resuelven en ejecución)</a:t>
            </a:r>
          </a:p>
          <a:p>
            <a:r>
              <a:rPr lang="es-ES_tradnl" altLang="es-ES" sz="2800" dirty="0"/>
              <a:t>Uso extendido</a:t>
            </a:r>
          </a:p>
          <a:p>
            <a:pPr lvl="1"/>
            <a:r>
              <a:rPr lang="es-ES_tradnl" altLang="es-ES" dirty="0"/>
              <a:t>Mucha documentación</a:t>
            </a:r>
            <a:endParaRPr lang="en-GB" altLang="es-ES" dirty="0"/>
          </a:p>
        </p:txBody>
      </p:sp>
      <p:pic>
        <p:nvPicPr>
          <p:cNvPr id="461828" name="Picture 4" descr="C:\Documents and Settings\Jose Emilio Labra\Datos de programa\Microsoft\Media Catalog\Downloaded Clips\cl85\j033463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990600"/>
            <a:ext cx="1143000" cy="100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714697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8DF4E-E563-492F-8B7E-FE98FADA04B5}" type="slidenum">
              <a:rPr lang="es-ES_tradnl" altLang="es-ES"/>
              <a:pPr/>
              <a:t>76</a:t>
            </a:fld>
            <a:endParaRPr lang="es-ES_tradnl" altLang="es-ES"/>
          </a:p>
        </p:txBody>
      </p:sp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/>
              <a:t>Desventajas de PHP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620000" cy="3657600"/>
          </a:xfrm>
          <a:noFill/>
          <a:ln/>
        </p:spPr>
        <p:txBody>
          <a:bodyPr>
            <a:normAutofit/>
          </a:bodyPr>
          <a:lstStyle/>
          <a:p>
            <a:r>
              <a:rPr lang="es-ES_tradnl" altLang="es-ES" sz="2800" dirty="0"/>
              <a:t>Lenguaje interpretado </a:t>
            </a:r>
            <a:r>
              <a:rPr lang="es-ES_tradnl" altLang="es-ES" sz="2800" dirty="0">
                <a:sym typeface="Symbol" pitchFamily="18" charset="2"/>
              </a:rPr>
              <a:t> Eficiencia?</a:t>
            </a:r>
            <a:endParaRPr lang="es-ES_tradnl" altLang="es-ES" sz="2800" dirty="0"/>
          </a:p>
          <a:p>
            <a:r>
              <a:rPr lang="es-ES_tradnl" altLang="es-ES" sz="2800" dirty="0"/>
              <a:t>Sin comprobación estática de tipos </a:t>
            </a:r>
          </a:p>
          <a:p>
            <a:pPr lvl="1"/>
            <a:r>
              <a:rPr lang="es-ES_tradnl" altLang="es-ES" dirty="0"/>
              <a:t>Errores en tiempo de ejecución</a:t>
            </a:r>
          </a:p>
          <a:p>
            <a:r>
              <a:rPr lang="es-ES_tradnl" altLang="es-ES" sz="2800" dirty="0"/>
              <a:t>Detalles de sintaxis poco habituales</a:t>
            </a:r>
          </a:p>
          <a:p>
            <a:pPr lvl="1"/>
            <a:r>
              <a:rPr lang="es-ES_tradnl" altLang="es-ES" dirty="0"/>
              <a:t>Uso de -&gt; en vez de .</a:t>
            </a:r>
          </a:p>
          <a:p>
            <a:pPr lvl="1"/>
            <a:r>
              <a:rPr lang="es-ES_tradnl" altLang="es-ES" dirty="0"/>
              <a:t>Uso de $ con las variables</a:t>
            </a:r>
          </a:p>
        </p:txBody>
      </p:sp>
      <p:pic>
        <p:nvPicPr>
          <p:cNvPr id="462852" name="Picture 4" descr="C:\Documents and Settings\Jose Emilio Labra\Datos de programa\Microsoft\Media Catalog\Downloaded Clips\cl82\j032623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914400"/>
            <a:ext cx="1219200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034615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Referencias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Espeficicación</a:t>
            </a:r>
            <a:r>
              <a:rPr lang="en-US" dirty="0"/>
              <a:t>:</a:t>
            </a:r>
          </a:p>
          <a:p>
            <a:pPr lvl="1"/>
            <a:r>
              <a:rPr lang="es-ES" dirty="0">
                <a:hlinkClick r:id="rId2"/>
              </a:rPr>
              <a:t>http://php.net/</a:t>
            </a:r>
            <a:endParaRPr lang="es-ES" dirty="0"/>
          </a:p>
          <a:p>
            <a:r>
              <a:rPr lang="es-ES" dirty="0"/>
              <a:t>Recomendaciones:</a:t>
            </a:r>
          </a:p>
          <a:p>
            <a:pPr lvl="1"/>
            <a:r>
              <a:rPr lang="es-ES" dirty="0">
                <a:hlinkClick r:id="rId3"/>
              </a:rPr>
              <a:t>http://www.phptherightway.com/</a:t>
            </a:r>
            <a:endParaRPr lang="es-ES" dirty="0"/>
          </a:p>
          <a:p>
            <a:r>
              <a:rPr lang="en-US" dirty="0"/>
              <a:t>PHP y XML</a:t>
            </a:r>
          </a:p>
          <a:p>
            <a:pPr lvl="1"/>
            <a:r>
              <a:rPr lang="es-ES" sz="2000" dirty="0">
                <a:hlinkClick r:id="rId4"/>
              </a:rPr>
              <a:t>http://www.ibm.com/developerworks/xml/library/x-xmlphp1</a:t>
            </a:r>
            <a:endParaRPr lang="es-ES" sz="2000" dirty="0"/>
          </a:p>
          <a:p>
            <a:pPr lvl="1"/>
            <a:r>
              <a:rPr lang="es-ES" sz="2000" dirty="0">
                <a:hlinkClick r:id="rId5"/>
              </a:rPr>
              <a:t>http://www.ibm.com/developerworks/library/x-xpathphp/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4018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s-ES"/>
              <a:t>Identificadores</a:t>
            </a:r>
            <a:endParaRPr lang="es-ES" altLang="es-ES"/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524000"/>
            <a:ext cx="8640960" cy="3417168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s-ES_tradnl" altLang="es-ES" sz="2800" dirty="0"/>
              <a:t>Comienza por letra o _, seguido  de alfanuméricos y/o subrayados</a:t>
            </a:r>
          </a:p>
          <a:p>
            <a:pPr>
              <a:lnSpc>
                <a:spcPct val="110000"/>
              </a:lnSpc>
            </a:pPr>
            <a:r>
              <a:rPr lang="es-ES_tradnl" altLang="es-ES" dirty="0"/>
              <a:t>Reglas similares a otros lenguajes de programación</a:t>
            </a:r>
          </a:p>
          <a:p>
            <a:pPr lvl="1">
              <a:lnSpc>
                <a:spcPct val="110000"/>
              </a:lnSpc>
            </a:pPr>
            <a:r>
              <a:rPr lang="es-ES_tradnl" altLang="es-ES" sz="2400" dirty="0"/>
              <a:t>Distingue mayúsculas y minúsculas</a:t>
            </a:r>
          </a:p>
          <a:p>
            <a:pPr lvl="1">
              <a:lnSpc>
                <a:spcPct val="110000"/>
              </a:lnSpc>
            </a:pPr>
            <a:r>
              <a:rPr lang="es-ES_tradnl" altLang="es-ES" sz="2400" dirty="0"/>
              <a:t>Se pueden usar vocales acentuadas y demás</a:t>
            </a:r>
          </a:p>
        </p:txBody>
      </p:sp>
      <p:sp>
        <p:nvSpPr>
          <p:cNvPr id="2" name="1 Rectángulo"/>
          <p:cNvSpPr/>
          <p:nvPr/>
        </p:nvSpPr>
        <p:spPr>
          <a:xfrm>
            <a:off x="1835696" y="4378389"/>
            <a:ext cx="6081744" cy="7355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>
              <a:lnSpc>
                <a:spcPct val="110000"/>
              </a:lnSpc>
            </a:pPr>
            <a:r>
              <a:rPr lang="es-ES_tradnl" altLang="es-ES" sz="2000" dirty="0"/>
              <a:t>Convención habitual: </a:t>
            </a:r>
            <a:r>
              <a:rPr lang="es-ES_tradnl" altLang="es-ES" sz="2000" dirty="0" err="1"/>
              <a:t>snake_case</a:t>
            </a:r>
            <a:endParaRPr lang="es-ES_tradnl" altLang="es-ES" sz="2000" dirty="0"/>
          </a:p>
          <a:p>
            <a:pPr lvl="2">
              <a:lnSpc>
                <a:spcPct val="110000"/>
              </a:lnSpc>
            </a:pPr>
            <a:r>
              <a:rPr lang="es-ES_tradnl" altLang="es-ES" dirty="0"/>
              <a:t>Ejemplo: </a:t>
            </a:r>
            <a:r>
              <a:rPr lang="es-ES_tradnl" altLang="es-ES" b="1" dirty="0" err="1">
                <a:latin typeface="Courier New" pitchFamily="49" charset="0"/>
              </a:rPr>
              <a:t>mysql_affected_rows</a:t>
            </a:r>
            <a:endParaRPr lang="es-ES_tradnl" altLang="es-ES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425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/>
              <a:t>Variables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2548879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s-ES_tradnl" altLang="es-ES" b="1" dirty="0"/>
              <a:t>Siempre van precedidas por símbolo $</a:t>
            </a:r>
          </a:p>
          <a:p>
            <a:pPr lvl="1">
              <a:lnSpc>
                <a:spcPct val="90000"/>
              </a:lnSpc>
            </a:pPr>
            <a:r>
              <a:rPr lang="es-ES_tradnl" altLang="es-ES" sz="24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$nombre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s-ES_tradnl" altLang="es-ES" dirty="0"/>
              <a:t>No se especifica el tipo</a:t>
            </a:r>
          </a:p>
          <a:p>
            <a:pPr lvl="1">
              <a:lnSpc>
                <a:spcPct val="90000"/>
              </a:lnSpc>
            </a:pPr>
            <a:r>
              <a:rPr lang="es-ES_tradnl" altLang="es-ES" sz="24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$edad = 21;</a:t>
            </a:r>
            <a:r>
              <a:rPr lang="es-ES_tradnl" altLang="es-ES" sz="2400" dirty="0">
                <a:solidFill>
                  <a:srgbClr val="0033CC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s-ES_tradnl" altLang="es-ES" sz="2800" dirty="0"/>
              <a:t>No es necesario </a:t>
            </a:r>
            <a:r>
              <a:rPr lang="es-ES_tradnl" altLang="es-ES" sz="2800" i="1" dirty="0"/>
              <a:t>declarar</a:t>
            </a:r>
            <a:r>
              <a:rPr lang="es-ES_tradnl" altLang="es-ES" sz="2800" dirty="0"/>
              <a:t> las variables</a:t>
            </a:r>
          </a:p>
          <a:p>
            <a:pPr lvl="1">
              <a:lnSpc>
                <a:spcPct val="90000"/>
              </a:lnSpc>
            </a:pPr>
            <a:endParaRPr lang="es-ES_tradnl" altLang="es-ES" sz="2400" dirty="0">
              <a:solidFill>
                <a:srgbClr val="0033CC"/>
              </a:solidFill>
            </a:endParaRPr>
          </a:p>
          <a:p>
            <a:pPr marL="0" lvl="1">
              <a:lnSpc>
                <a:spcPct val="90000"/>
              </a:lnSpc>
            </a:pPr>
            <a:endParaRPr lang="es-ES_tradnl" altLang="es-ES" b="1" dirty="0">
              <a:solidFill>
                <a:srgbClr val="0066FF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5496" y="5229200"/>
            <a:ext cx="9073008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>
              <a:lnSpc>
                <a:spcPct val="90000"/>
              </a:lnSpc>
            </a:pPr>
            <a:r>
              <a:rPr lang="es-ES_tradnl" altLang="es-ES" sz="2000" b="1" dirty="0">
                <a:solidFill>
                  <a:schemeClr val="tx1"/>
                </a:solidFill>
              </a:rPr>
              <a:t>NOTA</a:t>
            </a:r>
            <a:r>
              <a:rPr lang="es-ES_tradnl" altLang="es-ES" sz="2000" dirty="0"/>
              <a:t>: </a:t>
            </a:r>
          </a:p>
          <a:p>
            <a:pPr marL="0" lvl="1">
              <a:lnSpc>
                <a:spcPct val="90000"/>
              </a:lnSpc>
            </a:pPr>
            <a:r>
              <a:rPr lang="es-ES_tradnl" altLang="es-ES" sz="2000" dirty="0"/>
              <a:t>No hay chequeo estático de tipos </a:t>
            </a:r>
            <a:r>
              <a:rPr lang="es-ES_tradnl" altLang="es-ES" sz="2000" dirty="0">
                <a:sym typeface="Symbol"/>
              </a:rPr>
              <a:t> Pueden aparecer e</a:t>
            </a:r>
            <a:r>
              <a:rPr lang="es-ES_tradnl" altLang="es-ES" sz="2000" dirty="0"/>
              <a:t>rrores en tiempo de ejecución</a:t>
            </a:r>
          </a:p>
          <a:p>
            <a:pPr marL="0" lvl="1">
              <a:lnSpc>
                <a:spcPct val="90000"/>
              </a:lnSpc>
            </a:pPr>
            <a:r>
              <a:rPr lang="es-ES_tradnl" altLang="es-ES" sz="2000" dirty="0"/>
              <a:t>En PHP 7 se añaden más posibilidades para declaraciones y chequeo de tipos</a:t>
            </a:r>
          </a:p>
          <a:p>
            <a:pPr marL="0" lvl="1">
              <a:lnSpc>
                <a:spcPct val="90000"/>
              </a:lnSpc>
            </a:pPr>
            <a:r>
              <a:rPr lang="es-ES_tradnl" altLang="es-ES" sz="2000" dirty="0"/>
              <a:t>Lenguaje </a:t>
            </a:r>
            <a:r>
              <a:rPr lang="es-ES_tradnl" altLang="es-ES" sz="2000" dirty="0" err="1"/>
              <a:t>Hack</a:t>
            </a:r>
            <a:r>
              <a:rPr lang="es-ES_tradnl" altLang="es-ES" sz="2000" dirty="0"/>
              <a:t> (Facebook) añade sistema de tipos a PHP</a:t>
            </a:r>
          </a:p>
        </p:txBody>
      </p:sp>
    </p:spTree>
    <p:extLst>
      <p:ext uri="{BB962C8B-B14F-4D97-AF65-F5344CB8AC3E}">
        <p14:creationId xmlns:p14="http://schemas.microsoft.com/office/powerpoint/2010/main" val="1892485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20649</TotalTime>
  <Words>5604</Words>
  <Application>Microsoft Office PowerPoint</Application>
  <PresentationFormat>Presentación en pantalla (4:3)</PresentationFormat>
  <Paragraphs>986</Paragraphs>
  <Slides>77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77</vt:i4>
      </vt:variant>
    </vt:vector>
  </HeadingPairs>
  <TitlesOfParts>
    <vt:vector size="84" baseType="lpstr">
      <vt:lpstr>Arial</vt:lpstr>
      <vt:lpstr>Calibri</vt:lpstr>
      <vt:lpstr>Consolas</vt:lpstr>
      <vt:lpstr>Courier New</vt:lpstr>
      <vt:lpstr>Symbol</vt:lpstr>
      <vt:lpstr>Wingdings</vt:lpstr>
      <vt:lpstr>Tema de Office</vt:lpstr>
      <vt:lpstr>Introducción a PHP</vt:lpstr>
      <vt:lpstr>Historia de PHP</vt:lpstr>
      <vt:lpstr>Ecosistema PHP</vt:lpstr>
      <vt:lpstr>Incrustación en páginas Web (I)</vt:lpstr>
      <vt:lpstr>Hola Mundo</vt:lpstr>
      <vt:lpstr>Elementos básicos</vt:lpstr>
      <vt:lpstr>Comentarios</vt:lpstr>
      <vt:lpstr>Identificadores</vt:lpstr>
      <vt:lpstr>Variables</vt:lpstr>
      <vt:lpstr>Variables</vt:lpstr>
      <vt:lpstr>Ámbito de una variable</vt:lpstr>
      <vt:lpstr>Ámbito global</vt:lpstr>
      <vt:lpstr>Variables estáticas</vt:lpstr>
      <vt:lpstr>Ejercicios PHP</vt:lpstr>
      <vt:lpstr>Tipos de datos</vt:lpstr>
      <vt:lpstr>Booleanos y Números</vt:lpstr>
      <vt:lpstr>Strings</vt:lpstr>
      <vt:lpstr>Arrays</vt:lpstr>
      <vt:lpstr>Arrays indexados</vt:lpstr>
      <vt:lpstr>Arrays asociativos</vt:lpstr>
      <vt:lpstr>Arrays</vt:lpstr>
      <vt:lpstr>Arrays multidimensionales</vt:lpstr>
      <vt:lpstr>Recursos</vt:lpstr>
      <vt:lpstr>Sistema de tipos</vt:lpstr>
      <vt:lpstr>Constantes globales</vt:lpstr>
      <vt:lpstr>Operadores</vt:lpstr>
      <vt:lpstr>Operadores</vt:lpstr>
      <vt:lpstr>Estructuras de control</vt:lpstr>
      <vt:lpstr>Condicional</vt:lpstr>
      <vt:lpstr>Sintaxis alternativa</vt:lpstr>
      <vt:lpstr>switch</vt:lpstr>
      <vt:lpstr>while, do...while, for</vt:lpstr>
      <vt:lpstr>foreach</vt:lpstr>
      <vt:lpstr>Excepciones:  try...catch...throw</vt:lpstr>
      <vt:lpstr>exit, return, die</vt:lpstr>
      <vt:lpstr>goto</vt:lpstr>
      <vt:lpstr>Funciones en PHP</vt:lpstr>
      <vt:lpstr>Ejercicios PHP</vt:lpstr>
      <vt:lpstr>Funciones en PHP</vt:lpstr>
      <vt:lpstr>Parámetros por valor</vt:lpstr>
      <vt:lpstr>Parámetros por referencia</vt:lpstr>
      <vt:lpstr>Parámetros con valor por defecto</vt:lpstr>
      <vt:lpstr>Parámetros variables</vt:lpstr>
      <vt:lpstr>Parámetros con tipo</vt:lpstr>
      <vt:lpstr>Devolver valores</vt:lpstr>
      <vt:lpstr>Funciones anónimas ó clausuras</vt:lpstr>
      <vt:lpstr>Funciones de orden superior</vt:lpstr>
      <vt:lpstr>Funciones predefinidas: strings</vt:lpstr>
      <vt:lpstr>Funciones predefinidas: strings (II)</vt:lpstr>
      <vt:lpstr>Funciones predefinidas:  manejo de ficheros</vt:lpstr>
      <vt:lpstr>Funciones predefinidas:  configuración</vt:lpstr>
      <vt:lpstr>Clases y Objetos</vt:lpstr>
      <vt:lpstr>Herencia</vt:lpstr>
      <vt:lpstr>Clases abstractas</vt:lpstr>
      <vt:lpstr>Ejercicio Figuras</vt:lpstr>
      <vt:lpstr>Ejercicio con agregación</vt:lpstr>
      <vt:lpstr>Constantes</vt:lpstr>
      <vt:lpstr>Interfaces</vt:lpstr>
      <vt:lpstr>Traits</vt:lpstr>
      <vt:lpstr>Modularización</vt:lpstr>
      <vt:lpstr>Ejercicio Hashes y Arrays</vt:lpstr>
      <vt:lpstr>JSON</vt:lpstr>
      <vt:lpstr>Técnicas Web en PHP</vt:lpstr>
      <vt:lpstr>Formularios en la Web</vt:lpstr>
      <vt:lpstr>Procesando un formulario</vt:lpstr>
      <vt:lpstr>Todo en un solo fichero PHP</vt:lpstr>
      <vt:lpstr>Formularios y PHP</vt:lpstr>
      <vt:lpstr>Subiendo ficheros</vt:lpstr>
      <vt:lpstr>Técnicas Web en PHP</vt:lpstr>
      <vt:lpstr>Manipulando XML</vt:lpstr>
      <vt:lpstr>Cargar/Validar XML</vt:lpstr>
      <vt:lpstr>Crear XML mediante DOM</vt:lpstr>
      <vt:lpstr>Acceder mediante XPath</vt:lpstr>
      <vt:lpstr>Transformar mediante XSLT</vt:lpstr>
      <vt:lpstr>Ventajas de PHP</vt:lpstr>
      <vt:lpstr>Desventajas de PHP</vt:lpstr>
      <vt:lpstr>Referencias</vt:lpstr>
    </vt:vector>
  </TitlesOfParts>
  <Company>Uniovi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Lenguaje PHP</dc:title>
  <dc:creator>Jose Labra</dc:creator>
  <cp:lastModifiedBy>JOSE EMILIO LABRA GAYO</cp:lastModifiedBy>
  <cp:revision>137</cp:revision>
  <dcterms:created xsi:type="dcterms:W3CDTF">2013-09-17T23:14:35Z</dcterms:created>
  <dcterms:modified xsi:type="dcterms:W3CDTF">2017-10-11T18:39:01Z</dcterms:modified>
</cp:coreProperties>
</file>