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393" r:id="rId2"/>
    <p:sldId id="342" r:id="rId3"/>
    <p:sldId id="337" r:id="rId4"/>
    <p:sldId id="338" r:id="rId5"/>
    <p:sldId id="395" r:id="rId6"/>
    <p:sldId id="384" r:id="rId7"/>
    <p:sldId id="340" r:id="rId8"/>
    <p:sldId id="347" r:id="rId9"/>
    <p:sldId id="379" r:id="rId10"/>
    <p:sldId id="357" r:id="rId11"/>
    <p:sldId id="346" r:id="rId12"/>
    <p:sldId id="348" r:id="rId13"/>
    <p:sldId id="396" r:id="rId14"/>
    <p:sldId id="378" r:id="rId15"/>
    <p:sldId id="354" r:id="rId16"/>
    <p:sldId id="400" r:id="rId17"/>
    <p:sldId id="350" r:id="rId18"/>
    <p:sldId id="355" r:id="rId19"/>
    <p:sldId id="365" r:id="rId20"/>
    <p:sldId id="349" r:id="rId21"/>
    <p:sldId id="376" r:id="rId22"/>
    <p:sldId id="386" r:id="rId23"/>
    <p:sldId id="387" r:id="rId24"/>
    <p:sldId id="388" r:id="rId25"/>
    <p:sldId id="367" r:id="rId26"/>
    <p:sldId id="364" r:id="rId27"/>
    <p:sldId id="366" r:id="rId28"/>
    <p:sldId id="345" r:id="rId29"/>
    <p:sldId id="343" r:id="rId30"/>
    <p:sldId id="344" r:id="rId31"/>
    <p:sldId id="391" r:id="rId32"/>
    <p:sldId id="368" r:id="rId33"/>
    <p:sldId id="351" r:id="rId34"/>
    <p:sldId id="369" r:id="rId35"/>
    <p:sldId id="397" r:id="rId36"/>
    <p:sldId id="398" r:id="rId37"/>
    <p:sldId id="373" r:id="rId38"/>
    <p:sldId id="374" r:id="rId39"/>
    <p:sldId id="370" r:id="rId40"/>
    <p:sldId id="371" r:id="rId41"/>
    <p:sldId id="380" r:id="rId42"/>
    <p:sldId id="372" r:id="rId43"/>
    <p:sldId id="381" r:id="rId44"/>
    <p:sldId id="390" r:id="rId45"/>
    <p:sldId id="392" r:id="rId46"/>
    <p:sldId id="375" r:id="rId47"/>
    <p:sldId id="394" r:id="rId48"/>
    <p:sldId id="363" r:id="rId49"/>
    <p:sldId id="377" r:id="rId50"/>
    <p:sldId id="341" r:id="rId51"/>
    <p:sldId id="361" r:id="rId52"/>
    <p:sldId id="362" r:id="rId53"/>
    <p:sldId id="399" r:id="rId54"/>
    <p:sldId id="383" r:id="rId55"/>
    <p:sldId id="382" r:id="rId56"/>
    <p:sldId id="352" r:id="rId57"/>
    <p:sldId id="353" r:id="rId58"/>
    <p:sldId id="356" r:id="rId59"/>
    <p:sldId id="359" r:id="rId60"/>
    <p:sldId id="360" r:id="rId6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B576806-BB34-4AC4-B0BC-9A43FC773398}">
          <p14:sldIdLst/>
        </p14:section>
        <p14:section name="Computación servidor" id="{BA962940-3F2C-4F86-89B9-8A748E81A8D5}">
          <p14:sldIdLst>
            <p14:sldId id="393"/>
            <p14:sldId id="342"/>
            <p14:sldId id="337"/>
            <p14:sldId id="338"/>
            <p14:sldId id="395"/>
            <p14:sldId id="384"/>
            <p14:sldId id="340"/>
            <p14:sldId id="347"/>
            <p14:sldId id="379"/>
            <p14:sldId id="357"/>
            <p14:sldId id="346"/>
            <p14:sldId id="348"/>
            <p14:sldId id="396"/>
            <p14:sldId id="378"/>
            <p14:sldId id="354"/>
            <p14:sldId id="400"/>
            <p14:sldId id="350"/>
            <p14:sldId id="355"/>
            <p14:sldId id="365"/>
            <p14:sldId id="349"/>
            <p14:sldId id="376"/>
            <p14:sldId id="386"/>
            <p14:sldId id="387"/>
            <p14:sldId id="388"/>
            <p14:sldId id="367"/>
            <p14:sldId id="364"/>
            <p14:sldId id="366"/>
            <p14:sldId id="345"/>
            <p14:sldId id="343"/>
            <p14:sldId id="344"/>
            <p14:sldId id="391"/>
            <p14:sldId id="368"/>
            <p14:sldId id="351"/>
            <p14:sldId id="369"/>
            <p14:sldId id="397"/>
            <p14:sldId id="398"/>
            <p14:sldId id="373"/>
            <p14:sldId id="374"/>
            <p14:sldId id="370"/>
            <p14:sldId id="371"/>
            <p14:sldId id="380"/>
            <p14:sldId id="372"/>
            <p14:sldId id="381"/>
            <p14:sldId id="390"/>
            <p14:sldId id="392"/>
            <p14:sldId id="375"/>
            <p14:sldId id="394"/>
            <p14:sldId id="363"/>
            <p14:sldId id="377"/>
            <p14:sldId id="341"/>
            <p14:sldId id="361"/>
            <p14:sldId id="362"/>
            <p14:sldId id="399"/>
            <p14:sldId id="383"/>
            <p14:sldId id="382"/>
            <p14:sldId id="352"/>
            <p14:sldId id="353"/>
            <p14:sldId id="356"/>
            <p14:sldId id="359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434" autoAdjust="0"/>
  </p:normalViewPr>
  <p:slideViewPr>
    <p:cSldViewPr>
      <p:cViewPr>
        <p:scale>
          <a:sx n="66" d="100"/>
          <a:sy n="66" d="100"/>
        </p:scale>
        <p:origin x="1304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0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1FC4D-FEC4-441A-9E3D-D07F43B5D1FD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10572-A40A-4B12-A463-F09DE26D84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66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10572-A40A-4B12-A463-F09DE26D84C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0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5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1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2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8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9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8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0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0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8D1F2-A238-44CF-906B-C5AFF1ECEF7A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0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JavaScript/Guide/Using_promis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.green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ursosLabra/EjemploNode/blob/master/52_parseBody.js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ursosLabra/EjemploNode/blob/master/53_staticHTML.j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ursosLabra/EjemploNode/blob/master/54_formulario.js" TargetMode="External"/><Relationship Id="rId2" Type="http://schemas.openxmlformats.org/officeDocument/2006/relationships/hyperlink" Target="https://goo.gl/AdpRn2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ursosLabra/EjemploNode/blob/master/55_restServer.js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ursosLabra/EjemploNode/blob/master/59_negotiator.j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ursosLabra/EjemploNode/blob/master/test/testApiSimple.js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ursosLabra/EjemploNode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en el </a:t>
            </a:r>
            <a:r>
              <a:rPr lang="en-US" dirty="0" err="1"/>
              <a:t>servidor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NodeJs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Jose Emilio Labra </a:t>
            </a:r>
            <a:r>
              <a:rPr lang="en-US" dirty="0" err="1"/>
              <a:t>Gayo</a:t>
            </a:r>
            <a:endParaRPr lang="en-US" dirty="0"/>
          </a:p>
          <a:p>
            <a:r>
              <a:rPr lang="en-US" dirty="0" err="1"/>
              <a:t>Depto</a:t>
            </a:r>
            <a:r>
              <a:rPr lang="en-US" dirty="0"/>
              <a:t>. </a:t>
            </a:r>
            <a:r>
              <a:rPr lang="en-US" dirty="0" err="1"/>
              <a:t>Informática</a:t>
            </a:r>
            <a:endParaRPr lang="en-US" dirty="0"/>
          </a:p>
          <a:p>
            <a:r>
              <a:rPr lang="en-US" dirty="0"/>
              <a:t>Universidad de Oviedo</a:t>
            </a:r>
          </a:p>
        </p:txBody>
      </p:sp>
    </p:spTree>
    <p:extLst>
      <p:ext uri="{BB962C8B-B14F-4D97-AF65-F5344CB8AC3E}">
        <p14:creationId xmlns:p14="http://schemas.microsoft.com/office/powerpoint/2010/main" val="160885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3616080C-CDCE-424F-A880-005D70006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09" y="3429000"/>
            <a:ext cx="4536191" cy="2862322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input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"fichero.txt"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cb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err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datos) {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err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throw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err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datos =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datos.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toUpperCase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(datos);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readFile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input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'utf8'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cb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Callbacks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4295" y="1410673"/>
            <a:ext cx="8229600" cy="4525963"/>
          </a:xfrm>
        </p:spPr>
        <p:txBody>
          <a:bodyPr/>
          <a:lstStyle/>
          <a:p>
            <a:r>
              <a:rPr lang="en-GB" dirty="0" err="1" smtClean="0"/>
              <a:t>Callback</a:t>
            </a:r>
            <a:r>
              <a:rPr lang="en-GB" dirty="0" smtClean="0"/>
              <a:t>: </a:t>
            </a:r>
          </a:p>
          <a:p>
            <a:pPr lvl="1"/>
            <a:r>
              <a:rPr lang="en-GB" dirty="0" err="1" smtClean="0"/>
              <a:t>Función</a:t>
            </a:r>
            <a:r>
              <a:rPr lang="en-GB" dirty="0" smtClean="0"/>
              <a:t> que se </a:t>
            </a:r>
            <a:r>
              <a:rPr lang="en-GB" dirty="0" err="1" smtClean="0"/>
              <a:t>pasa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argumento</a:t>
            </a:r>
            <a:r>
              <a:rPr lang="en-GB" dirty="0" smtClean="0"/>
              <a:t> a </a:t>
            </a:r>
            <a:r>
              <a:rPr lang="en-GB" dirty="0" err="1" smtClean="0"/>
              <a:t>otra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La </a:t>
            </a:r>
            <a:r>
              <a:rPr lang="en-GB" dirty="0" err="1"/>
              <a:t>otra</a:t>
            </a:r>
            <a:r>
              <a:rPr lang="en-GB" dirty="0"/>
              <a:t> </a:t>
            </a:r>
            <a:r>
              <a:rPr lang="en-GB" dirty="0" err="1"/>
              <a:t>función</a:t>
            </a:r>
            <a:r>
              <a:rPr lang="en-GB" dirty="0"/>
              <a:t> </a:t>
            </a:r>
            <a:r>
              <a:rPr lang="en-GB" dirty="0" err="1"/>
              <a:t>invoca</a:t>
            </a:r>
            <a:r>
              <a:rPr lang="en-GB" dirty="0"/>
              <a:t> el </a:t>
            </a:r>
            <a:r>
              <a:rPr lang="en-GB" dirty="0" err="1"/>
              <a:t>callback</a:t>
            </a:r>
            <a:r>
              <a:rPr lang="en-GB" dirty="0"/>
              <a:t> al </a:t>
            </a:r>
            <a:r>
              <a:rPr lang="en-GB" dirty="0" err="1"/>
              <a:t>finalizar</a:t>
            </a:r>
            <a:endParaRPr lang="en-GB" dirty="0"/>
          </a:p>
        </p:txBody>
      </p:sp>
      <p:sp>
        <p:nvSpPr>
          <p:cNvPr id="7" name="Cerrar corchete 6"/>
          <p:cNvSpPr/>
          <p:nvPr/>
        </p:nvSpPr>
        <p:spPr>
          <a:xfrm>
            <a:off x="827584" y="4302020"/>
            <a:ext cx="3161262" cy="1791275"/>
          </a:xfrm>
          <a:prstGeom prst="rightBracket">
            <a:avLst/>
          </a:prstGeom>
          <a:gradFill flip="none" rotWithShape="1">
            <a:gsLst>
              <a:gs pos="63000">
                <a:schemeClr val="accent1">
                  <a:lumMod val="5000"/>
                  <a:lumOff val="95000"/>
                  <a:alpha val="24000"/>
                </a:schemeClr>
              </a:gs>
              <a:gs pos="99000">
                <a:schemeClr val="accent1">
                  <a:lumMod val="45000"/>
                  <a:lumOff val="5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uadroTexto 7"/>
          <p:cNvSpPr txBox="1"/>
          <p:nvPr/>
        </p:nvSpPr>
        <p:spPr>
          <a:xfrm>
            <a:off x="4572000" y="3502749"/>
            <a:ext cx="2997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Puede</a:t>
            </a:r>
            <a:r>
              <a:rPr lang="en-GB" dirty="0"/>
              <a:t> </a:t>
            </a:r>
            <a:r>
              <a:rPr lang="en-GB" dirty="0" err="1"/>
              <a:t>simplificarse</a:t>
            </a:r>
            <a:r>
              <a:rPr lang="en-GB" dirty="0"/>
              <a:t> </a:t>
            </a:r>
            <a:r>
              <a:rPr lang="en-GB" dirty="0" err="1"/>
              <a:t>mediante</a:t>
            </a:r>
            <a:r>
              <a:rPr lang="en-GB" dirty="0"/>
              <a:t> </a:t>
            </a:r>
          </a:p>
          <a:p>
            <a:r>
              <a:rPr lang="en-GB" dirty="0" err="1"/>
              <a:t>funciones</a:t>
            </a:r>
            <a:r>
              <a:rPr lang="en-GB" dirty="0"/>
              <a:t> </a:t>
            </a:r>
            <a:r>
              <a:rPr lang="en-GB" dirty="0" err="1"/>
              <a:t>anónimas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BE4E233-9C36-49B5-93B6-43A7C3848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1660" y="4459308"/>
            <a:ext cx="5246485" cy="1477328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readFile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input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'utf8'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,(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err,datos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)=&gt;{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err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throw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err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datos =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datos.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toUpperCase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(datos);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});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Flecha arriba 4"/>
          <p:cNvSpPr/>
          <p:nvPr/>
        </p:nvSpPr>
        <p:spPr>
          <a:xfrm>
            <a:off x="3491880" y="6093295"/>
            <a:ext cx="216024" cy="360041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2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Programación asíncrona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372877"/>
            <a:ext cx="8229600" cy="1108720"/>
          </a:xfrm>
        </p:spPr>
        <p:txBody>
          <a:bodyPr>
            <a:normAutofit lnSpcReduction="10000"/>
          </a:bodyPr>
          <a:lstStyle/>
          <a:p>
            <a:r>
              <a:rPr lang="es-ES_tradnl" dirty="0"/>
              <a:t>E/S asíncrona mediante </a:t>
            </a:r>
            <a:r>
              <a:rPr lang="es-ES_tradnl" i="1" dirty="0" err="1"/>
              <a:t>callbacks</a:t>
            </a:r>
            <a:endParaRPr lang="es-ES_tradnl" i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457200" y="2464051"/>
            <a:ext cx="702307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resultado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query(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'SELECT * FROM posts WHERE id = 1'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hacer_algo_con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resultado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hacer_otra_cosa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34008" y="1960981"/>
            <a:ext cx="2652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/>
              <a:t>Modelo síncrono</a:t>
            </a:r>
            <a:endParaRPr lang="es-ES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474752" y="4227344"/>
            <a:ext cx="8162812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query(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'SELECT * FROM posts WHERE id = 1'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resultado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hacer_algo_con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resultado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hacer_otra_cosa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4008" y="3724641"/>
            <a:ext cx="2823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/>
              <a:t>Modelo asíncrono</a:t>
            </a:r>
            <a:endParaRPr lang="es-ES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562071" y="5666572"/>
            <a:ext cx="5610329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/>
              <a:t>callback</a:t>
            </a:r>
            <a:r>
              <a:rPr lang="en-GB" dirty="0"/>
              <a:t> </a:t>
            </a:r>
            <a:r>
              <a:rPr lang="en-GB" dirty="0" err="1"/>
              <a:t>es</a:t>
            </a:r>
            <a:r>
              <a:rPr lang="en-GB" dirty="0"/>
              <a:t> </a:t>
            </a:r>
            <a:r>
              <a:rPr lang="en-GB" dirty="0" err="1"/>
              <a:t>invocada</a:t>
            </a:r>
            <a:r>
              <a:rPr lang="en-GB" dirty="0"/>
              <a:t> </a:t>
            </a:r>
            <a:r>
              <a:rPr lang="en-GB" dirty="0" err="1"/>
              <a:t>cuando</a:t>
            </a:r>
            <a:r>
              <a:rPr lang="en-GB" dirty="0"/>
              <a:t> la </a:t>
            </a:r>
            <a:r>
              <a:rPr lang="en-GB" dirty="0" err="1"/>
              <a:t>consulta</a:t>
            </a:r>
            <a:r>
              <a:rPr lang="en-GB" dirty="0"/>
              <a:t> </a:t>
            </a:r>
            <a:r>
              <a:rPr lang="en-GB" dirty="0" err="1"/>
              <a:t>finalice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recibe</a:t>
            </a:r>
            <a:r>
              <a:rPr lang="en-GB" dirty="0"/>
              <a:t> los </a:t>
            </a:r>
            <a:r>
              <a:rPr lang="en-GB" dirty="0" err="1"/>
              <a:t>resultados</a:t>
            </a:r>
            <a:r>
              <a:rPr lang="en-GB" dirty="0"/>
              <a:t> de la </a:t>
            </a:r>
            <a:r>
              <a:rPr lang="en-GB" dirty="0" err="1"/>
              <a:t>consulta</a:t>
            </a:r>
            <a:endParaRPr lang="en-GB" dirty="0"/>
          </a:p>
          <a:p>
            <a:pPr lvl="1"/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hacer_otra_cosa</a:t>
            </a:r>
            <a:r>
              <a:rPr lang="en-GB" dirty="0"/>
              <a:t> no </a:t>
            </a:r>
            <a:r>
              <a:rPr lang="en-GB" dirty="0" err="1"/>
              <a:t>espera</a:t>
            </a:r>
            <a:r>
              <a:rPr lang="en-GB" dirty="0"/>
              <a:t> a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finalice</a:t>
            </a:r>
            <a:r>
              <a:rPr lang="en-GB" dirty="0"/>
              <a:t> la </a:t>
            </a:r>
            <a:r>
              <a:rPr lang="en-GB" dirty="0" err="1"/>
              <a:t>consulta</a:t>
            </a:r>
            <a:endParaRPr lang="en-GB" dirty="0"/>
          </a:p>
        </p:txBody>
      </p:sp>
      <p:sp>
        <p:nvSpPr>
          <p:cNvPr id="9" name="CuadroTexto 8"/>
          <p:cNvSpPr txBox="1"/>
          <p:nvPr/>
        </p:nvSpPr>
        <p:spPr>
          <a:xfrm>
            <a:off x="2987824" y="3345948"/>
            <a:ext cx="518457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hacer_otra_cosa</a:t>
            </a:r>
            <a:r>
              <a:rPr lang="en-GB" dirty="0"/>
              <a:t> </a:t>
            </a:r>
            <a:r>
              <a:rPr lang="en-GB" dirty="0" err="1"/>
              <a:t>espera</a:t>
            </a:r>
            <a:r>
              <a:rPr lang="en-GB" dirty="0"/>
              <a:t> hasta </a:t>
            </a:r>
            <a:r>
              <a:rPr lang="en-GB" dirty="0" err="1"/>
              <a:t>que</a:t>
            </a:r>
            <a:r>
              <a:rPr lang="en-GB" dirty="0"/>
              <a:t> la </a:t>
            </a:r>
            <a:r>
              <a:rPr lang="en-GB" dirty="0" err="1"/>
              <a:t>consulta</a:t>
            </a:r>
            <a:r>
              <a:rPr lang="en-GB" dirty="0"/>
              <a:t> </a:t>
            </a:r>
            <a:r>
              <a:rPr lang="en-GB" dirty="0" err="1"/>
              <a:t>finalice</a:t>
            </a:r>
            <a:endParaRPr lang="en-GB" dirty="0"/>
          </a:p>
        </p:txBody>
      </p:sp>
      <p:sp>
        <p:nvSpPr>
          <p:cNvPr id="10" name="CuadroTexto 9"/>
          <p:cNvSpPr txBox="1"/>
          <p:nvPr/>
        </p:nvSpPr>
        <p:spPr>
          <a:xfrm>
            <a:off x="3611196" y="6589902"/>
            <a:ext cx="555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Buena </a:t>
            </a:r>
            <a:r>
              <a:rPr lang="en-GB" sz="1400" dirty="0" err="1"/>
              <a:t>introducción</a:t>
            </a:r>
            <a:r>
              <a:rPr lang="en-GB" sz="1400" dirty="0"/>
              <a:t>: </a:t>
            </a:r>
            <a:r>
              <a:rPr lang="en-GB" sz="1400" dirty="0">
                <a:solidFill>
                  <a:schemeClr val="tx2"/>
                </a:solidFill>
              </a:rPr>
              <a:t>https://github.com/maxogden/art-of-node#callbacks</a:t>
            </a:r>
          </a:p>
        </p:txBody>
      </p:sp>
    </p:spTree>
    <p:extLst>
      <p:ext uri="{BB962C8B-B14F-4D97-AF65-F5344CB8AC3E}">
        <p14:creationId xmlns:p14="http://schemas.microsoft.com/office/powerpoint/2010/main" val="198176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228F8357-DC11-4728-85EC-416E43180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21" y="2348881"/>
            <a:ext cx="5616128" cy="369331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let</a:t>
            </a:r>
            <a:r>
              <a:rPr lang="es-ES" altLang="es-ES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color = 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'azul'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verColor</a:t>
            </a:r>
            <a:r>
              <a:rPr lang="es-ES" altLang="es-ES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dirty="0" smtClean="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prueba(() =&gt; </a:t>
            </a:r>
            <a:r>
              <a:rPr lang="es-ES" altLang="es-ES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verColor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dirty="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2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));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color = 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'verde'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verColor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dirty="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3</a:t>
            </a:r>
            <a:r>
              <a:rPr lang="es-ES" altLang="es-ES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b="1" dirty="0" smtClean="0">
              <a:solidFill>
                <a:srgbClr val="00008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lang="es-ES" altLang="es-ES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verColor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(x) { 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console.log(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lang="es-ES" altLang="es-ES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verColor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${x}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): 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${color}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 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b="1" dirty="0" smtClean="0">
              <a:solidFill>
                <a:srgbClr val="00008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lang="es-ES" altLang="es-ES" b="1" dirty="0" smtClean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prueba(</a:t>
            </a:r>
            <a:r>
              <a:rPr lang="es-ES" altLang="es-ES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f,x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{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setTimeout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(f, </a:t>
            </a:r>
            <a:r>
              <a:rPr lang="es-ES" altLang="es-ES" dirty="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500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Programación asíncrona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 lnSpcReduction="10000"/>
          </a:bodyPr>
          <a:lstStyle/>
          <a:p>
            <a:r>
              <a:rPr lang="es-ES" dirty="0"/>
              <a:t>Ejercicio...</a:t>
            </a:r>
          </a:p>
        </p:txBody>
      </p:sp>
      <p:sp>
        <p:nvSpPr>
          <p:cNvPr id="6" name="CuadroTexto 5"/>
          <p:cNvSpPr txBox="1"/>
          <p:nvPr/>
        </p:nvSpPr>
        <p:spPr>
          <a:xfrm rot="20509097">
            <a:off x="6046803" y="2544981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/>
              <a:t>¿Qué escribe?</a:t>
            </a:r>
            <a:endParaRPr lang="es-ES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958685" y="5107733"/>
            <a:ext cx="3827281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Nota:</a:t>
            </a:r>
          </a:p>
          <a:p>
            <a:r>
              <a:rPr lang="en-GB" sz="2000" dirty="0"/>
              <a:t>Las </a:t>
            </a:r>
            <a:r>
              <a:rPr lang="en-GB" sz="2000" dirty="0" err="1"/>
              <a:t>funciones</a:t>
            </a:r>
            <a:r>
              <a:rPr lang="en-GB" sz="2000" dirty="0"/>
              <a:t> no se </a:t>
            </a:r>
            <a:r>
              <a:rPr lang="en-GB" sz="2000" dirty="0" err="1"/>
              <a:t>ejecutan</a:t>
            </a:r>
            <a:r>
              <a:rPr lang="en-GB" sz="2000" dirty="0"/>
              <a:t> hasta </a:t>
            </a:r>
            <a:r>
              <a:rPr lang="en-GB" sz="2000" dirty="0" err="1"/>
              <a:t>que</a:t>
            </a:r>
            <a:r>
              <a:rPr lang="en-GB" sz="2000" dirty="0"/>
              <a:t> no son </a:t>
            </a:r>
            <a:r>
              <a:rPr lang="en-GB" sz="2000" dirty="0" err="1"/>
              <a:t>invocadas</a:t>
            </a:r>
            <a:endParaRPr lang="en-GB" sz="20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5C937E3-70F3-4F6A-B64A-AEAA65958D07}"/>
              </a:ext>
            </a:extLst>
          </p:cNvPr>
          <p:cNvSpPr txBox="1"/>
          <p:nvPr/>
        </p:nvSpPr>
        <p:spPr>
          <a:xfrm>
            <a:off x="372447" y="6204592"/>
            <a:ext cx="5668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es-ES" i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setTimeout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f,</a:t>
            </a:r>
            <a:r>
              <a:rPr lang="es-ES" altLang="es-ES" dirty="0" err="1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x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r>
              <a:rPr lang="es-ES" dirty="0"/>
              <a:t>llama a f después de </a:t>
            </a:r>
            <a:r>
              <a:rPr lang="es-ES" altLang="es-ES" dirty="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x </a:t>
            </a:r>
            <a:r>
              <a:rPr lang="es-ES" dirty="0"/>
              <a:t>milisegundos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189FF149-9F75-4E4E-A6E9-13C585DFF9EB}"/>
              </a:ext>
            </a:extLst>
          </p:cNvPr>
          <p:cNvCxnSpPr>
            <a:cxnSpLocks/>
          </p:cNvCxnSpPr>
          <p:nvPr/>
        </p:nvCxnSpPr>
        <p:spPr>
          <a:xfrm flipV="1">
            <a:off x="1187624" y="5707471"/>
            <a:ext cx="288032" cy="5748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48F7780-529C-4643-8968-0F896AA4DA11}"/>
              </a:ext>
            </a:extLst>
          </p:cNvPr>
          <p:cNvSpPr txBox="1"/>
          <p:nvPr/>
        </p:nvSpPr>
        <p:spPr>
          <a:xfrm>
            <a:off x="6300192" y="3406822"/>
            <a:ext cx="2553998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err="1">
                <a:solidFill>
                  <a:schemeClr val="bg1"/>
                </a:solidFill>
                <a:latin typeface="Consolas" panose="020B0609020204030204" pitchFamily="49" charset="0"/>
              </a:rPr>
              <a:t>verColor</a:t>
            </a:r>
            <a:r>
              <a:rPr lang="pt-BR" dirty="0">
                <a:solidFill>
                  <a:schemeClr val="bg1"/>
                </a:solidFill>
                <a:latin typeface="Consolas" panose="020B0609020204030204" pitchFamily="49" charset="0"/>
              </a:rPr>
              <a:t>(1): azul</a:t>
            </a:r>
          </a:p>
          <a:p>
            <a:r>
              <a:rPr lang="pt-BR" dirty="0" err="1">
                <a:solidFill>
                  <a:schemeClr val="bg1"/>
                </a:solidFill>
                <a:latin typeface="Consolas" panose="020B0609020204030204" pitchFamily="49" charset="0"/>
              </a:rPr>
              <a:t>verColor</a:t>
            </a:r>
            <a:r>
              <a:rPr lang="pt-BR" dirty="0">
                <a:solidFill>
                  <a:schemeClr val="bg1"/>
                </a:solidFill>
                <a:latin typeface="Consolas" panose="020B0609020204030204" pitchFamily="49" charset="0"/>
              </a:rPr>
              <a:t>(3): verde</a:t>
            </a:r>
          </a:p>
          <a:p>
            <a:r>
              <a:rPr lang="pt-BR" dirty="0" err="1">
                <a:solidFill>
                  <a:schemeClr val="bg1"/>
                </a:solidFill>
                <a:latin typeface="Consolas" panose="020B0609020204030204" pitchFamily="49" charset="0"/>
              </a:rPr>
              <a:t>verColor</a:t>
            </a:r>
            <a:r>
              <a:rPr lang="pt-BR" dirty="0">
                <a:solidFill>
                  <a:schemeClr val="bg1"/>
                </a:solidFill>
                <a:latin typeface="Consolas" panose="020B0609020204030204" pitchFamily="49" charset="0"/>
              </a:rPr>
              <a:t>(2): verde</a:t>
            </a:r>
            <a:endParaRPr lang="es-E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7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FAC6D-BF44-4F40-A49E-D7C03B6E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Programación asíncrona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3ECB19-B7C3-4C04-BDC0-F34AEAB76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2808312"/>
          </a:xfrm>
        </p:spPr>
        <p:txBody>
          <a:bodyPr/>
          <a:lstStyle/>
          <a:p>
            <a:r>
              <a:rPr lang="es-ES" dirty="0" err="1"/>
              <a:t>NodeJs</a:t>
            </a:r>
            <a:r>
              <a:rPr lang="es-ES" dirty="0"/>
              <a:t> favorece programación asíncrona</a:t>
            </a:r>
          </a:p>
          <a:p>
            <a:pPr lvl="1"/>
            <a:r>
              <a:rPr lang="es-ES" dirty="0"/>
              <a:t>La mayoría de las funciones son asíncronas</a:t>
            </a:r>
          </a:p>
          <a:p>
            <a:pPr lvl="1"/>
            <a:r>
              <a:rPr lang="es-ES" dirty="0"/>
              <a:t>Ejemplo: </a:t>
            </a:r>
            <a:r>
              <a:rPr lang="es-ES" altLang="es-ES" sz="2400" i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readFile</a:t>
            </a:r>
            <a:r>
              <a:rPr lang="es-ES" altLang="es-ES" sz="24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(file[,</a:t>
            </a:r>
            <a:r>
              <a:rPr lang="es-ES" altLang="es-ES" sz="24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options</a:t>
            </a:r>
            <a:r>
              <a:rPr lang="es-ES" altLang="es-ES" sz="24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],</a:t>
            </a:r>
            <a:r>
              <a:rPr lang="es-ES" altLang="es-ES" sz="2400" dirty="0" err="1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callback</a:t>
            </a:r>
            <a:r>
              <a:rPr lang="es-ES" altLang="es-ES" sz="24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endParaRPr lang="es-ES" dirty="0"/>
          </a:p>
          <a:p>
            <a:pPr lvl="2"/>
            <a:r>
              <a:rPr lang="es-ES" dirty="0"/>
              <a:t>En ese caso, </a:t>
            </a:r>
            <a:r>
              <a:rPr lang="es-ES" altLang="es-ES" dirty="0" err="1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callback</a:t>
            </a:r>
            <a:r>
              <a:rPr lang="es-ES" altLang="es-ES" dirty="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dirty="0" smtClean="0"/>
              <a:t>será invocada con 2 </a:t>
            </a:r>
            <a:r>
              <a:rPr lang="es-ES" dirty="0"/>
              <a:t>argumentos:</a:t>
            </a:r>
          </a:p>
          <a:p>
            <a:pPr lvl="3"/>
            <a:r>
              <a:rPr lang="es-ES" dirty="0" err="1">
                <a:latin typeface="Consolas" panose="020B0609020204030204" pitchFamily="49" charset="0"/>
              </a:rPr>
              <a:t>err</a:t>
            </a:r>
            <a:r>
              <a:rPr lang="es-ES" dirty="0"/>
              <a:t>: </a:t>
            </a:r>
            <a:r>
              <a:rPr lang="es-ES" dirty="0" smtClean="0"/>
              <a:t> Contendrá </a:t>
            </a:r>
            <a:r>
              <a:rPr lang="es-ES" dirty="0"/>
              <a:t>información del error (si se produjo)</a:t>
            </a:r>
          </a:p>
          <a:p>
            <a:pPr lvl="3"/>
            <a:r>
              <a:rPr lang="es-ES" dirty="0">
                <a:latin typeface="Consolas" panose="020B0609020204030204" pitchFamily="49" charset="0"/>
              </a:rPr>
              <a:t>data</a:t>
            </a:r>
            <a:r>
              <a:rPr lang="es-ES" dirty="0"/>
              <a:t>: Contendrá los datos </a:t>
            </a:r>
            <a:r>
              <a:rPr lang="es-ES" dirty="0" smtClean="0"/>
              <a:t>leídos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82363" y="5013176"/>
            <a:ext cx="7922553" cy="1545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" sz="3200" dirty="0">
                <a:solidFill>
                  <a:prstClr val="black"/>
                </a:solidFill>
              </a:rPr>
              <a:t>Nota: también existen funciones síncronas:</a:t>
            </a:r>
          </a:p>
          <a:p>
            <a:pPr lvl="1">
              <a:spcBef>
                <a:spcPct val="20000"/>
              </a:spcBef>
            </a:pPr>
            <a:r>
              <a:rPr lang="es-ES" sz="2800" dirty="0">
                <a:solidFill>
                  <a:prstClr val="black"/>
                </a:solidFill>
              </a:rPr>
              <a:t>Ejemplo: </a:t>
            </a:r>
            <a:r>
              <a:rPr lang="es-ES" altLang="es-ES" sz="2400" i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readFileSync</a:t>
            </a:r>
            <a:r>
              <a:rPr lang="es-ES" altLang="es-ES" sz="24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(file[,</a:t>
            </a:r>
            <a:r>
              <a:rPr lang="es-ES" altLang="es-ES" sz="24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options</a:t>
            </a:r>
            <a:r>
              <a:rPr lang="es-ES" altLang="es-ES" sz="24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])</a:t>
            </a:r>
            <a:endParaRPr lang="es-ES" altLang="es-ES" sz="2800" dirty="0">
              <a:solidFill>
                <a:srgbClr val="00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20000"/>
              </a:spcBef>
            </a:pPr>
            <a:r>
              <a:rPr lang="es-ES" sz="2400" dirty="0">
                <a:solidFill>
                  <a:srgbClr val="FF0000"/>
                </a:solidFill>
              </a:rPr>
              <a:t>PERO se desaconseja su uso, ya que bloquean el </a:t>
            </a:r>
            <a:r>
              <a:rPr lang="es-ES" sz="2400" dirty="0" smtClean="0">
                <a:solidFill>
                  <a:srgbClr val="FF0000"/>
                </a:solidFill>
              </a:rPr>
              <a:t>programa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5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Programación</a:t>
            </a:r>
            <a:r>
              <a:rPr lang="en-GB" dirty="0"/>
              <a:t> </a:t>
            </a:r>
            <a:r>
              <a:rPr lang="en-GB" dirty="0" err="1"/>
              <a:t>asíncrona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Ejercicio</a:t>
            </a:r>
            <a:r>
              <a:rPr lang="en-GB" dirty="0"/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dirty="0"/>
              <a:t>Crear un programa que lea el contenido de un fichero e indique el tamaño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err="1"/>
              <a:t>Crear</a:t>
            </a:r>
            <a:r>
              <a:rPr lang="en-GB" dirty="0"/>
              <a:t> un </a:t>
            </a:r>
            <a:r>
              <a:rPr lang="en-GB" dirty="0" err="1"/>
              <a:t>programa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lea los </a:t>
            </a:r>
            <a:r>
              <a:rPr lang="en-GB" dirty="0" err="1"/>
              <a:t>contenidos</a:t>
            </a:r>
            <a:r>
              <a:rPr lang="en-GB" dirty="0"/>
              <a:t> de dos </a:t>
            </a:r>
            <a:r>
              <a:rPr lang="en-GB" dirty="0" err="1"/>
              <a:t>ficheros</a:t>
            </a:r>
            <a:r>
              <a:rPr lang="en-GB" dirty="0"/>
              <a:t> e </a:t>
            </a:r>
            <a:r>
              <a:rPr lang="en-GB" dirty="0" err="1"/>
              <a:t>indique</a:t>
            </a:r>
            <a:r>
              <a:rPr lang="en-GB" dirty="0"/>
              <a:t> </a:t>
            </a:r>
            <a:r>
              <a:rPr lang="en-GB" dirty="0" err="1"/>
              <a:t>cuál</a:t>
            </a:r>
            <a:r>
              <a:rPr lang="en-GB" dirty="0"/>
              <a:t> de </a:t>
            </a:r>
            <a:r>
              <a:rPr lang="en-GB" dirty="0" err="1"/>
              <a:t>ellos</a:t>
            </a:r>
            <a:r>
              <a:rPr lang="en-GB" dirty="0"/>
              <a:t> </a:t>
            </a:r>
            <a:r>
              <a:rPr lang="en-GB" dirty="0" err="1"/>
              <a:t>es</a:t>
            </a:r>
            <a:r>
              <a:rPr lang="en-GB" dirty="0"/>
              <a:t> mayor.</a:t>
            </a:r>
          </a:p>
          <a:p>
            <a:pPr lvl="1"/>
            <a:endParaRPr lang="en-GB" dirty="0"/>
          </a:p>
        </p:txBody>
      </p:sp>
      <p:pic>
        <p:nvPicPr>
          <p:cNvPr id="4" name="3 Imagen" descr="Bina_pencil_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116632"/>
            <a:ext cx="132787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1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Programación</a:t>
            </a:r>
            <a:r>
              <a:rPr lang="en-GB" dirty="0"/>
              <a:t> </a:t>
            </a:r>
            <a:r>
              <a:rPr lang="en-GB" dirty="0" err="1"/>
              <a:t>asíncrona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8"/>
          </a:xfrm>
        </p:spPr>
        <p:txBody>
          <a:bodyPr/>
          <a:lstStyle/>
          <a:p>
            <a:r>
              <a:rPr lang="en-GB" dirty="0" err="1"/>
              <a:t>Código</a:t>
            </a:r>
            <a:r>
              <a:rPr lang="en-GB" dirty="0"/>
              <a:t> </a:t>
            </a:r>
            <a:r>
              <a:rPr lang="en-GB" dirty="0" err="1"/>
              <a:t>asíncrono</a:t>
            </a:r>
            <a:r>
              <a:rPr lang="en-GB" dirty="0"/>
              <a:t> </a:t>
            </a:r>
            <a:r>
              <a:rPr lang="en-GB" dirty="0" err="1"/>
              <a:t>puede</a:t>
            </a:r>
            <a:r>
              <a:rPr lang="en-GB" dirty="0"/>
              <a:t> </a:t>
            </a:r>
            <a:r>
              <a:rPr lang="en-GB" dirty="0" err="1"/>
              <a:t>ser</a:t>
            </a:r>
            <a:r>
              <a:rPr lang="en-GB" dirty="0"/>
              <a:t> </a:t>
            </a:r>
            <a:r>
              <a:rPr lang="en-GB" dirty="0" err="1"/>
              <a:t>difícil</a:t>
            </a:r>
            <a:r>
              <a:rPr lang="en-GB" dirty="0"/>
              <a:t> de </a:t>
            </a:r>
            <a:r>
              <a:rPr lang="en-GB" dirty="0" err="1"/>
              <a:t>gestionar</a:t>
            </a:r>
            <a:endParaRPr lang="en-GB" dirty="0"/>
          </a:p>
          <a:p>
            <a:pPr lvl="1"/>
            <a:r>
              <a:rPr lang="en-GB" dirty="0" err="1"/>
              <a:t>Código</a:t>
            </a:r>
            <a:r>
              <a:rPr lang="en-GB" dirty="0"/>
              <a:t> </a:t>
            </a:r>
            <a:r>
              <a:rPr lang="en-GB" dirty="0" err="1"/>
              <a:t>piramidal</a:t>
            </a:r>
            <a:r>
              <a:rPr lang="en-GB" dirty="0"/>
              <a:t> (</a:t>
            </a:r>
            <a:r>
              <a:rPr lang="en-GB" dirty="0">
                <a:solidFill>
                  <a:schemeClr val="tx2"/>
                </a:solidFill>
              </a:rPr>
              <a:t>callbackhell.com</a:t>
            </a:r>
            <a:r>
              <a:rPr lang="en-GB" dirty="0" smtClean="0"/>
              <a:t>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64921" y="2728297"/>
            <a:ext cx="7253909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altLang="es-ES" sz="16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.readFile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f1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'utf8'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(err,datos1) =&gt; {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s-ES" altLang="es-ES" sz="16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lang="es-ES" altLang="es-ES" sz="16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err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r>
              <a:rPr lang="es-ES" altLang="es-ES" sz="16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throw</a:t>
            </a:r>
            <a:r>
              <a:rPr lang="es-ES" altLang="es-ES" sz="16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lang="es-ES" altLang="es-ES" sz="16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Cannot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read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from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${</a:t>
            </a:r>
            <a:r>
              <a:rPr lang="es-ES" altLang="es-ES" sz="16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f1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s-ES" altLang="es-ES" sz="16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.readFile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f2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'utf8'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(err,datos2) =&gt; {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lang="es-ES" altLang="es-ES" sz="16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lang="es-ES" altLang="es-ES" sz="16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err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r>
              <a:rPr lang="es-ES" altLang="es-ES" sz="16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throw</a:t>
            </a:r>
            <a:r>
              <a:rPr lang="es-ES" altLang="es-ES" sz="16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lang="es-ES" altLang="es-ES" sz="16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Cannot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read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from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${</a:t>
            </a:r>
            <a:r>
              <a:rPr lang="es-ES" altLang="es-ES" sz="16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f2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lang="es-ES" altLang="es-ES" sz="16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.readFile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f3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'utf8'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(err,datos3) =&gt; {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 </a:t>
            </a:r>
            <a:r>
              <a:rPr lang="es-ES" altLang="es-ES" sz="16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lang="es-ES" altLang="es-ES" sz="16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err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r>
              <a:rPr lang="es-ES" altLang="es-ES" sz="16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throw</a:t>
            </a:r>
            <a:r>
              <a:rPr lang="es-ES" altLang="es-ES" sz="16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lang="es-ES" altLang="es-ES" sz="16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Cannot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read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from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${</a:t>
            </a:r>
            <a:r>
              <a:rPr lang="es-ES" altLang="es-ES" sz="16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f3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 </a:t>
            </a:r>
            <a:r>
              <a:rPr lang="es-ES" altLang="es-ES" sz="1600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datos1.</a:t>
            </a:r>
            <a:r>
              <a:rPr lang="es-ES" altLang="es-ES" sz="1600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length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 datos2.</a:t>
            </a:r>
            <a:r>
              <a:rPr lang="es-ES" altLang="es-ES" sz="1600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length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 datos3.</a:t>
            </a:r>
            <a:r>
              <a:rPr lang="es-ES" altLang="es-ES" sz="1600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length</a:t>
            </a:r>
            <a:br>
              <a:rPr lang="es-ES" altLang="es-ES" sz="1600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 </a:t>
            </a:r>
            <a:r>
              <a:rPr lang="es-ES" altLang="es-ES" sz="1600" b="1" i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600" dirty="0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`Datos totales leídos: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${</a:t>
            </a:r>
            <a:r>
              <a:rPr lang="es-ES" altLang="es-ES" sz="1600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})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})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})</a:t>
            </a:r>
            <a:endParaRPr lang="en-GB" sz="1600" dirty="0">
              <a:latin typeface="Consolas" panose="020B0609020204030204" pitchFamily="49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39552" y="566124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/>
              <a:t>Patrones</a:t>
            </a:r>
            <a:r>
              <a:rPr lang="en-GB" sz="2400" dirty="0"/>
              <a:t> que </a:t>
            </a:r>
            <a:r>
              <a:rPr lang="en-GB" sz="2400" dirty="0" err="1"/>
              <a:t>facilitan</a:t>
            </a:r>
            <a:r>
              <a:rPr lang="en-GB" sz="2400" dirty="0"/>
              <a:t> </a:t>
            </a:r>
            <a:r>
              <a:rPr lang="en-GB" sz="2400" dirty="0" err="1"/>
              <a:t>organización</a:t>
            </a:r>
            <a:r>
              <a:rPr lang="en-GB" sz="2400" dirty="0"/>
              <a:t> de </a:t>
            </a:r>
            <a:r>
              <a:rPr lang="en-GB" sz="2400" dirty="0" err="1"/>
              <a:t>código</a:t>
            </a:r>
            <a:r>
              <a:rPr lang="en-GB" sz="2400" dirty="0"/>
              <a:t>: </a:t>
            </a:r>
          </a:p>
          <a:p>
            <a:pPr lvl="1"/>
            <a:r>
              <a:rPr lang="en-GB" sz="2400" dirty="0"/>
              <a:t>Promises: </a:t>
            </a:r>
            <a:r>
              <a:rPr lang="en-GB" sz="1200" dirty="0">
                <a:hlinkClick r:id="rId2"/>
              </a:rPr>
              <a:t>https://</a:t>
            </a:r>
            <a:r>
              <a:rPr lang="en-GB" sz="1200" dirty="0" smtClean="0">
                <a:hlinkClick r:id="rId2"/>
              </a:rPr>
              <a:t>developer.mozilla.org/en-US/docs/Web/JavaScript/Guide/Using_promises</a:t>
            </a:r>
            <a:endParaRPr lang="en-GB" sz="2400" dirty="0" smtClean="0"/>
          </a:p>
          <a:p>
            <a:pPr lvl="1"/>
            <a:r>
              <a:rPr lang="en-GB" sz="2400" dirty="0" err="1" smtClean="0"/>
              <a:t>async</a:t>
            </a:r>
            <a:r>
              <a:rPr lang="en-GB" sz="2400" dirty="0" smtClean="0"/>
              <a:t>/await</a:t>
            </a:r>
            <a:r>
              <a:rPr lang="en-GB" sz="2400" dirty="0"/>
              <a:t>, ...</a:t>
            </a:r>
          </a:p>
        </p:txBody>
      </p:sp>
    </p:spTree>
    <p:extLst>
      <p:ext uri="{BB962C8B-B14F-4D97-AF65-F5344CB8AC3E}">
        <p14:creationId xmlns:p14="http://schemas.microsoft.com/office/powerpoint/2010/main" val="7531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Programación</a:t>
            </a:r>
            <a:r>
              <a:rPr lang="en-GB" dirty="0" smtClean="0"/>
              <a:t> </a:t>
            </a:r>
            <a:r>
              <a:rPr lang="en-GB" dirty="0" err="1" smtClean="0"/>
              <a:t>asíncrona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417638"/>
            <a:ext cx="8229600" cy="892696"/>
          </a:xfrm>
        </p:spPr>
        <p:txBody>
          <a:bodyPr/>
          <a:lstStyle/>
          <a:p>
            <a:r>
              <a:rPr lang="en-GB" dirty="0" err="1" smtClean="0"/>
              <a:t>Async</a:t>
            </a:r>
            <a:r>
              <a:rPr lang="en-GB" dirty="0" smtClean="0"/>
              <a:t>/await </a:t>
            </a:r>
            <a:r>
              <a:rPr lang="en-GB" dirty="0" err="1" smtClean="0"/>
              <a:t>introducidos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ES2017</a:t>
            </a:r>
          </a:p>
          <a:p>
            <a:pPr lvl="1"/>
            <a:r>
              <a:rPr lang="en-GB" dirty="0" err="1" smtClean="0"/>
              <a:t>Patrón</a:t>
            </a:r>
            <a:r>
              <a:rPr lang="en-GB" dirty="0" smtClean="0"/>
              <a:t> </a:t>
            </a:r>
            <a:r>
              <a:rPr lang="en-GB" dirty="0" err="1" smtClean="0"/>
              <a:t>async</a:t>
            </a:r>
            <a:r>
              <a:rPr lang="en-GB" dirty="0" smtClean="0"/>
              <a:t>/await </a:t>
            </a:r>
            <a:r>
              <a:rPr lang="en-GB" dirty="0" err="1" smtClean="0"/>
              <a:t>mejora</a:t>
            </a:r>
            <a:r>
              <a:rPr lang="en-GB" dirty="0" smtClean="0"/>
              <a:t> </a:t>
            </a:r>
            <a:r>
              <a:rPr lang="en-GB" dirty="0" err="1" smtClean="0"/>
              <a:t>legibilidad</a:t>
            </a:r>
            <a:r>
              <a:rPr lang="en-GB" dirty="0" smtClean="0"/>
              <a:t> del </a:t>
            </a:r>
            <a:r>
              <a:rPr lang="en-GB" dirty="0" err="1" smtClean="0"/>
              <a:t>código</a:t>
            </a:r>
            <a:endParaRPr lang="en-GB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674514" y="2585999"/>
            <a:ext cx="77829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readFileAsync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lang="es-ES" altLang="es-ES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promisify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lang="es-ES" altLang="es-ES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.readFile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async</a:t>
            </a:r>
            <a:r>
              <a:rPr lang="es-ES" altLang="es-ES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lang="es-ES" altLang="es-ES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i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main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{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datos1 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lang="es-ES" altLang="es-ES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await</a:t>
            </a:r>
            <a:r>
              <a:rPr lang="es-ES" altLang="es-ES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readFileAsync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f1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'utf8'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datos2 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lang="es-ES" altLang="es-ES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await</a:t>
            </a:r>
            <a:r>
              <a:rPr lang="es-ES" altLang="es-ES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readFileAsync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f2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'utf8'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datos3 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lang="es-ES" altLang="es-ES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await</a:t>
            </a:r>
            <a:r>
              <a:rPr lang="es-ES" altLang="es-ES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readFileAsync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f3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'utf8'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 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datos1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length 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 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datos2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length 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 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datos3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length</a:t>
            </a:r>
            <a:br>
              <a:rPr lang="es-ES" altLang="es-ES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b="1" i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dirty="0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`Datos totales leídos: 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${</a:t>
            </a:r>
            <a:r>
              <a:rPr lang="es-ES" altLang="es-ES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b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i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main</a:t>
            </a:r>
            <a:r>
              <a:rPr lang="es-ES" altLang="es-ES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();</a:t>
            </a:r>
            <a:endParaRPr lang="es-ES" altLang="es-ES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80550" y="5589240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Promisify</a:t>
            </a:r>
            <a:r>
              <a:rPr lang="en-GB" sz="2800" dirty="0" smtClean="0"/>
              <a:t> = </a:t>
            </a:r>
            <a:r>
              <a:rPr lang="en-GB" sz="2800" dirty="0" err="1" smtClean="0"/>
              <a:t>convierte</a:t>
            </a:r>
            <a:r>
              <a:rPr lang="en-GB" sz="2800" dirty="0" smtClean="0"/>
              <a:t> </a:t>
            </a:r>
            <a:r>
              <a:rPr lang="en-GB" sz="2800" dirty="0" err="1" smtClean="0"/>
              <a:t>funciones</a:t>
            </a:r>
            <a:r>
              <a:rPr lang="en-GB" sz="2800" dirty="0" smtClean="0"/>
              <a:t> </a:t>
            </a:r>
            <a:r>
              <a:rPr lang="en-GB" sz="2800" dirty="0" err="1" smtClean="0"/>
              <a:t>basadas</a:t>
            </a:r>
            <a:r>
              <a:rPr lang="en-GB" sz="2800" dirty="0" smtClean="0"/>
              <a:t> </a:t>
            </a:r>
            <a:r>
              <a:rPr lang="en-GB" sz="2800" dirty="0" err="1" smtClean="0"/>
              <a:t>en</a:t>
            </a:r>
            <a:r>
              <a:rPr lang="en-GB" sz="2800" dirty="0" smtClean="0"/>
              <a:t> </a:t>
            </a:r>
            <a:r>
              <a:rPr lang="en-GB" sz="2800" dirty="0" err="1" smtClean="0"/>
              <a:t>callback</a:t>
            </a:r>
            <a:r>
              <a:rPr lang="en-GB" sz="2800" dirty="0" smtClean="0"/>
              <a:t> </a:t>
            </a:r>
            <a:r>
              <a:rPr lang="en-GB" sz="2800" dirty="0" err="1" smtClean="0"/>
              <a:t>en</a:t>
            </a:r>
            <a:r>
              <a:rPr lang="en-GB" sz="2800" dirty="0" smtClean="0"/>
              <a:t> </a:t>
            </a:r>
            <a:r>
              <a:rPr lang="en-GB" sz="2800" dirty="0" err="1" smtClean="0"/>
              <a:t>funciones</a:t>
            </a:r>
            <a:r>
              <a:rPr lang="en-GB" sz="2800" dirty="0" smtClean="0"/>
              <a:t> que </a:t>
            </a:r>
            <a:r>
              <a:rPr lang="en-GB" sz="2800" dirty="0" err="1" smtClean="0"/>
              <a:t>devuelven</a:t>
            </a:r>
            <a:r>
              <a:rPr lang="en-GB" sz="2800" dirty="0" smtClean="0"/>
              <a:t> Promises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20607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Arquitectura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eventos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188840"/>
          </a:xfrm>
        </p:spPr>
        <p:txBody>
          <a:bodyPr/>
          <a:lstStyle/>
          <a:p>
            <a:r>
              <a:rPr lang="en-GB" dirty="0" err="1"/>
              <a:t>NodeJs</a:t>
            </a:r>
            <a:r>
              <a:rPr lang="en-GB" dirty="0"/>
              <a:t> se </a:t>
            </a:r>
            <a:r>
              <a:rPr lang="en-GB" dirty="0" err="1"/>
              <a:t>basa</a:t>
            </a:r>
            <a:r>
              <a:rPr lang="en-GB" dirty="0"/>
              <a:t> en </a:t>
            </a:r>
            <a:r>
              <a:rPr lang="en-GB" dirty="0" err="1"/>
              <a:t>eventos</a:t>
            </a:r>
            <a:endParaRPr lang="en-GB" dirty="0"/>
          </a:p>
          <a:p>
            <a:pPr lvl="1"/>
            <a:r>
              <a:rPr lang="en-GB" dirty="0"/>
              <a:t>Un </a:t>
            </a:r>
            <a:r>
              <a:rPr lang="en-GB" dirty="0" err="1"/>
              <a:t>único</a:t>
            </a:r>
            <a:r>
              <a:rPr lang="en-GB" dirty="0"/>
              <a:t> </a:t>
            </a:r>
            <a:r>
              <a:rPr lang="en-GB" dirty="0" err="1"/>
              <a:t>hilo</a:t>
            </a:r>
            <a:r>
              <a:rPr lang="en-GB" dirty="0"/>
              <a:t> ó </a:t>
            </a:r>
            <a:r>
              <a:rPr lang="en-GB" i="1" dirty="0"/>
              <a:t>thread</a:t>
            </a:r>
          </a:p>
          <a:p>
            <a:pPr lvl="1"/>
            <a:r>
              <a:rPr lang="en-GB" dirty="0" err="1"/>
              <a:t>Bucle</a:t>
            </a:r>
            <a:r>
              <a:rPr lang="en-GB" dirty="0"/>
              <a:t> de </a:t>
            </a:r>
            <a:r>
              <a:rPr lang="en-GB" dirty="0" err="1"/>
              <a:t>eventos</a:t>
            </a:r>
            <a:r>
              <a:rPr lang="en-GB" dirty="0"/>
              <a:t>:</a:t>
            </a:r>
          </a:p>
          <a:p>
            <a:pPr lvl="2"/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3707904" y="2517535"/>
            <a:ext cx="4824536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repeat forever {</a:t>
            </a:r>
          </a:p>
          <a:p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detectar</a:t>
            </a:r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evento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invocar</a:t>
            </a:r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manejador</a:t>
            </a:r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 de </a:t>
            </a:r>
            <a:r>
              <a:rPr lang="en-GB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evento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76481" y="4221088"/>
            <a:ext cx="8791037" cy="20005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err="1"/>
              <a:t>Detalles</a:t>
            </a:r>
            <a:endParaRPr lang="en-GB" sz="2800" dirty="0"/>
          </a:p>
          <a:p>
            <a:pPr lvl="1"/>
            <a:r>
              <a:rPr lang="en-GB" sz="2400" dirty="0"/>
              <a:t>Un </a:t>
            </a:r>
            <a:r>
              <a:rPr lang="en-GB" sz="2400" dirty="0" err="1"/>
              <a:t>único</a:t>
            </a:r>
            <a:r>
              <a:rPr lang="en-GB" sz="2400" dirty="0"/>
              <a:t> </a:t>
            </a:r>
            <a:r>
              <a:rPr lang="en-GB" sz="2400" dirty="0" err="1"/>
              <a:t>manejador</a:t>
            </a:r>
            <a:r>
              <a:rPr lang="en-GB" sz="2400" dirty="0"/>
              <a:t> de </a:t>
            </a:r>
            <a:r>
              <a:rPr lang="en-GB" sz="2400" dirty="0" err="1"/>
              <a:t>eventos</a:t>
            </a:r>
            <a:r>
              <a:rPr lang="en-GB" sz="2400" dirty="0"/>
              <a:t> </a:t>
            </a:r>
            <a:r>
              <a:rPr lang="en-GB" sz="2400" dirty="0" err="1"/>
              <a:t>ejecutándose</a:t>
            </a:r>
            <a:r>
              <a:rPr lang="en-GB" sz="2400" dirty="0"/>
              <a:t> en </a:t>
            </a:r>
            <a:r>
              <a:rPr lang="en-GB" sz="2400" dirty="0" err="1"/>
              <a:t>cada</a:t>
            </a:r>
            <a:r>
              <a:rPr lang="en-GB" sz="2400" dirty="0"/>
              <a:t> </a:t>
            </a:r>
            <a:r>
              <a:rPr lang="en-GB" sz="2400" dirty="0" err="1"/>
              <a:t>momento</a:t>
            </a:r>
            <a:endParaRPr lang="en-GB" sz="2400" dirty="0"/>
          </a:p>
          <a:p>
            <a:pPr lvl="1"/>
            <a:r>
              <a:rPr lang="en-GB" sz="2400" dirty="0" err="1"/>
              <a:t>Cada</a:t>
            </a:r>
            <a:r>
              <a:rPr lang="en-GB" sz="2400" dirty="0"/>
              <a:t> </a:t>
            </a:r>
            <a:r>
              <a:rPr lang="en-GB" sz="2400" dirty="0" err="1"/>
              <a:t>manejador</a:t>
            </a:r>
            <a:r>
              <a:rPr lang="en-GB" sz="2400" dirty="0"/>
              <a:t> de </a:t>
            </a:r>
            <a:r>
              <a:rPr lang="en-GB" sz="2400" dirty="0" err="1"/>
              <a:t>eventos</a:t>
            </a:r>
            <a:r>
              <a:rPr lang="en-GB" sz="2400" dirty="0"/>
              <a:t> se </a:t>
            </a:r>
            <a:r>
              <a:rPr lang="en-GB" sz="2400" dirty="0" err="1"/>
              <a:t>ejecuta</a:t>
            </a:r>
            <a:r>
              <a:rPr lang="en-GB" sz="2400" dirty="0"/>
              <a:t> hasta el final</a:t>
            </a:r>
          </a:p>
          <a:p>
            <a:pPr lvl="2"/>
            <a:r>
              <a:rPr lang="en-GB" sz="2400" dirty="0"/>
              <a:t>Sin </a:t>
            </a:r>
            <a:r>
              <a:rPr lang="en-GB" sz="2400" dirty="0" err="1"/>
              <a:t>interrupción</a:t>
            </a:r>
            <a:endParaRPr lang="en-GB" sz="2400" dirty="0"/>
          </a:p>
          <a:p>
            <a:pPr lvl="1"/>
            <a:r>
              <a:rPr lang="en-GB" sz="2400" dirty="0"/>
              <a:t>No hay </a:t>
            </a:r>
            <a:r>
              <a:rPr lang="en-GB" sz="2400" dirty="0" err="1"/>
              <a:t>que</a:t>
            </a:r>
            <a:r>
              <a:rPr lang="en-GB" sz="2400" dirty="0"/>
              <a:t> </a:t>
            </a:r>
            <a:r>
              <a:rPr lang="en-GB" sz="2400" dirty="0" err="1"/>
              <a:t>preocuparse</a:t>
            </a:r>
            <a:r>
              <a:rPr lang="en-GB" sz="2400" dirty="0"/>
              <a:t> de </a:t>
            </a:r>
            <a:r>
              <a:rPr lang="en-GB" sz="2400" dirty="0" err="1"/>
              <a:t>sincronización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43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Arquitectura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eventos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r>
              <a:rPr lang="en-GB" dirty="0" err="1"/>
              <a:t>Objetos</a:t>
            </a:r>
            <a:r>
              <a:rPr lang="en-GB" dirty="0"/>
              <a:t> </a:t>
            </a:r>
            <a:r>
              <a:rPr lang="en-GB" dirty="0" err="1"/>
              <a:t>emisores</a:t>
            </a:r>
            <a:r>
              <a:rPr lang="en-GB" dirty="0"/>
              <a:t> de </a:t>
            </a:r>
            <a:r>
              <a:rPr lang="en-GB" dirty="0" err="1"/>
              <a:t>eventos</a:t>
            </a:r>
            <a:r>
              <a:rPr lang="en-GB" dirty="0"/>
              <a:t>  (</a:t>
            </a:r>
            <a:r>
              <a:rPr lang="en-GB" dirty="0" err="1"/>
              <a:t>EventEmitter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Emiten</a:t>
            </a:r>
            <a:r>
              <a:rPr lang="en-GB" dirty="0"/>
              <a:t> </a:t>
            </a:r>
            <a:r>
              <a:rPr lang="en-GB" dirty="0" err="1"/>
              <a:t>eventos</a:t>
            </a:r>
            <a:r>
              <a:rPr lang="en-GB" dirty="0"/>
              <a:t> </a:t>
            </a:r>
            <a:r>
              <a:rPr lang="en-GB" dirty="0" err="1" smtClean="0"/>
              <a:t>indentificados</a:t>
            </a:r>
            <a:r>
              <a:rPr lang="en-GB" dirty="0" smtClean="0"/>
              <a:t> con </a:t>
            </a:r>
            <a:r>
              <a:rPr lang="en-GB" dirty="0"/>
              <a:t>un string</a:t>
            </a:r>
          </a:p>
          <a:p>
            <a:pPr lvl="2"/>
            <a:r>
              <a:rPr lang="en-GB" dirty="0" err="1"/>
              <a:t>Ejemplo</a:t>
            </a:r>
            <a:r>
              <a:rPr lang="en-GB" dirty="0"/>
              <a:t>: '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data</a:t>
            </a:r>
            <a:r>
              <a:rPr lang="en-GB" dirty="0"/>
              <a:t>', </a:t>
            </a:r>
            <a:r>
              <a:rPr lang="en-GB" dirty="0">
                <a:latin typeface="Consolas" panose="020B0609020204030204" pitchFamily="49" charset="0"/>
              </a:rPr>
              <a:t>'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end</a:t>
            </a:r>
            <a:r>
              <a:rPr lang="en-GB" dirty="0"/>
              <a:t>', '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request</a:t>
            </a:r>
            <a:r>
              <a:rPr lang="en-GB" dirty="0"/>
              <a:t>', '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connection</a:t>
            </a:r>
            <a:r>
              <a:rPr lang="en-GB" dirty="0"/>
              <a:t>'...</a:t>
            </a:r>
          </a:p>
          <a:p>
            <a:r>
              <a:rPr lang="en-GB" i="1" dirty="0"/>
              <a:t>Event listeners</a:t>
            </a:r>
            <a:r>
              <a:rPr lang="en-GB" dirty="0"/>
              <a:t> = </a:t>
            </a:r>
            <a:r>
              <a:rPr lang="en-GB" dirty="0" err="1"/>
              <a:t>funciones</a:t>
            </a:r>
            <a:r>
              <a:rPr lang="en-GB" dirty="0"/>
              <a:t> </a:t>
            </a:r>
            <a:r>
              <a:rPr lang="en-GB" dirty="0" err="1"/>
              <a:t>asociadas</a:t>
            </a:r>
            <a:r>
              <a:rPr lang="en-GB" dirty="0"/>
              <a:t> a </a:t>
            </a:r>
            <a:r>
              <a:rPr lang="en-GB" dirty="0" err="1"/>
              <a:t>eventos</a:t>
            </a:r>
            <a:r>
              <a:rPr lang="en-GB" dirty="0"/>
              <a:t> </a:t>
            </a:r>
          </a:p>
          <a:p>
            <a:pPr lvl="1"/>
            <a:r>
              <a:rPr lang="en-GB" dirty="0" err="1" smtClean="0"/>
              <a:t>Invocadas</a:t>
            </a:r>
            <a:r>
              <a:rPr lang="en-GB" dirty="0" smtClean="0"/>
              <a:t> </a:t>
            </a:r>
            <a:r>
              <a:rPr lang="en-GB" dirty="0"/>
              <a:t>al </a:t>
            </a:r>
            <a:r>
              <a:rPr lang="en-GB" dirty="0" err="1"/>
              <a:t>producirse</a:t>
            </a:r>
            <a:r>
              <a:rPr lang="en-GB" dirty="0"/>
              <a:t> </a:t>
            </a:r>
            <a:r>
              <a:rPr lang="en-GB" dirty="0" err="1"/>
              <a:t>dichos</a:t>
            </a:r>
            <a:r>
              <a:rPr lang="en-GB" dirty="0"/>
              <a:t> </a:t>
            </a:r>
            <a:r>
              <a:rPr lang="en-GB" dirty="0" err="1"/>
              <a:t>eventos</a:t>
            </a:r>
            <a:endParaRPr lang="en-GB" dirty="0"/>
          </a:p>
          <a:p>
            <a:r>
              <a:rPr lang="en-GB" dirty="0" err="1"/>
              <a:t>Métodos</a:t>
            </a:r>
            <a:r>
              <a:rPr lang="en-GB" dirty="0"/>
              <a:t> para </a:t>
            </a:r>
            <a:r>
              <a:rPr lang="en-GB" dirty="0" err="1"/>
              <a:t>asociar</a:t>
            </a:r>
            <a:r>
              <a:rPr lang="en-GB" dirty="0"/>
              <a:t> </a:t>
            </a:r>
            <a:r>
              <a:rPr lang="en-GB" i="1" dirty="0" smtClean="0"/>
              <a:t>listeners </a:t>
            </a:r>
            <a:r>
              <a:rPr lang="en-GB" dirty="0" smtClean="0"/>
              <a:t>a </a:t>
            </a:r>
            <a:r>
              <a:rPr lang="en-GB" dirty="0" err="1" smtClean="0"/>
              <a:t>eventos</a:t>
            </a:r>
            <a:r>
              <a:rPr lang="en-GB" dirty="0" smtClean="0"/>
              <a:t>: </a:t>
            </a:r>
            <a:endParaRPr lang="en-GB" dirty="0"/>
          </a:p>
          <a:p>
            <a:pPr lvl="1"/>
            <a:r>
              <a:rPr lang="en-GB" sz="2400" dirty="0" err="1">
                <a:latin typeface="Consolas" panose="020B0609020204030204" pitchFamily="49" charset="0"/>
              </a:rPr>
              <a:t>addListener</a:t>
            </a:r>
            <a:r>
              <a:rPr lang="en-GB" sz="2400" dirty="0"/>
              <a:t>, </a:t>
            </a:r>
            <a:r>
              <a:rPr lang="en-GB" sz="2400" dirty="0">
                <a:latin typeface="Consolas" panose="020B0609020204030204" pitchFamily="49" charset="0"/>
              </a:rPr>
              <a:t>on</a:t>
            </a:r>
            <a:r>
              <a:rPr lang="en-GB" sz="2400" dirty="0"/>
              <a:t>, </a:t>
            </a:r>
            <a:r>
              <a:rPr lang="en-GB" sz="2400" dirty="0">
                <a:latin typeface="Consolas" panose="020B0609020204030204" pitchFamily="49" charset="0"/>
              </a:rPr>
              <a:t>once</a:t>
            </a:r>
            <a:r>
              <a:rPr lang="en-GB" sz="2400" dirty="0"/>
              <a:t>, </a:t>
            </a:r>
            <a:r>
              <a:rPr lang="en-GB" sz="2400" dirty="0" err="1">
                <a:latin typeface="Consolas" panose="020B0609020204030204" pitchFamily="49" charset="0"/>
              </a:rPr>
              <a:t>removeListener</a:t>
            </a:r>
            <a:r>
              <a:rPr lang="en-GB" sz="2400" dirty="0"/>
              <a:t>, </a:t>
            </a:r>
            <a:r>
              <a:rPr lang="en-GB" sz="2400" dirty="0" smtClean="0"/>
              <a:t>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8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Arquitectura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eventos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7927" y="1404710"/>
            <a:ext cx="8229600" cy="820688"/>
          </a:xfrm>
        </p:spPr>
        <p:txBody>
          <a:bodyPr/>
          <a:lstStyle/>
          <a:p>
            <a:r>
              <a:rPr lang="en-GB" dirty="0" err="1"/>
              <a:t>Asociar</a:t>
            </a:r>
            <a:r>
              <a:rPr lang="en-GB" dirty="0"/>
              <a:t> listeners de </a:t>
            </a:r>
            <a:r>
              <a:rPr lang="en-GB" dirty="0" err="1"/>
              <a:t>eventos</a:t>
            </a:r>
            <a:endParaRPr lang="en-GB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66184FD-7800-46A9-8FA4-76136B9D3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281" y="2225398"/>
            <a:ext cx="6084168" cy="3139321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http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'http'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server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http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createServer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server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on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request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procesa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server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listen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3000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'Servidor arrancado'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procesa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request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response) {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let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request.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`URL solicitada: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${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response.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end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"Hola"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377FAB1-625D-4206-865B-A05EFEA23B5C}"/>
              </a:ext>
            </a:extLst>
          </p:cNvPr>
          <p:cNvSpPr/>
          <p:nvPr/>
        </p:nvSpPr>
        <p:spPr>
          <a:xfrm>
            <a:off x="457200" y="2852936"/>
            <a:ext cx="706712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6E9ABA81-C248-483C-A605-3DC3C2FB599F}"/>
              </a:ext>
            </a:extLst>
          </p:cNvPr>
          <p:cNvSpPr/>
          <p:nvPr/>
        </p:nvSpPr>
        <p:spPr>
          <a:xfrm rot="2298226">
            <a:off x="2979227" y="3068634"/>
            <a:ext cx="254005" cy="989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4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Javascript</a:t>
            </a:r>
            <a:r>
              <a:rPr lang="en-GB" dirty="0"/>
              <a:t> en </a:t>
            </a:r>
            <a:r>
              <a:rPr lang="en-GB" dirty="0" err="1"/>
              <a:t>servidor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385775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err="1"/>
              <a:t>Intentos</a:t>
            </a:r>
            <a:r>
              <a:rPr lang="en-GB" sz="2800" dirty="0"/>
              <a:t> </a:t>
            </a:r>
            <a:r>
              <a:rPr lang="en-GB" sz="2800" dirty="0" err="1"/>
              <a:t>iniciales</a:t>
            </a:r>
            <a:r>
              <a:rPr lang="en-GB" sz="2800" dirty="0"/>
              <a:t> </a:t>
            </a:r>
            <a:r>
              <a:rPr lang="en-GB" sz="2800" dirty="0" err="1"/>
              <a:t>fallidos</a:t>
            </a:r>
            <a:r>
              <a:rPr lang="en-GB" sz="2800" dirty="0"/>
              <a:t>:</a:t>
            </a:r>
          </a:p>
          <a:p>
            <a:pPr lvl="1"/>
            <a:r>
              <a:rPr lang="en-GB" sz="2400" dirty="0"/>
              <a:t>Netscape (1994), Microsoft IIS</a:t>
            </a:r>
          </a:p>
          <a:p>
            <a:r>
              <a:rPr lang="en-GB" sz="2800" dirty="0" err="1"/>
              <a:t>Javascript</a:t>
            </a:r>
            <a:r>
              <a:rPr lang="en-GB" sz="2800" dirty="0"/>
              <a:t> engine race (2008/9)</a:t>
            </a:r>
          </a:p>
          <a:p>
            <a:pPr lvl="1"/>
            <a:r>
              <a:rPr lang="en-GB" sz="2400" dirty="0"/>
              <a:t>V8 (Google), Rhino (Mozilla)</a:t>
            </a:r>
          </a:p>
          <a:p>
            <a:r>
              <a:rPr lang="en-GB" sz="2800" dirty="0" err="1"/>
              <a:t>CommonJs</a:t>
            </a:r>
            <a:r>
              <a:rPr lang="en-GB" sz="2800" dirty="0"/>
              <a:t> (2009)</a:t>
            </a:r>
          </a:p>
          <a:p>
            <a:pPr lvl="1"/>
            <a:r>
              <a:rPr lang="en-GB" sz="2400" dirty="0" err="1"/>
              <a:t>Especificaciones</a:t>
            </a:r>
            <a:r>
              <a:rPr lang="en-GB" sz="2400" dirty="0"/>
              <a:t> para </a:t>
            </a:r>
            <a:r>
              <a:rPr lang="en-GB" sz="2400" dirty="0" err="1"/>
              <a:t>Javascript</a:t>
            </a:r>
            <a:r>
              <a:rPr lang="en-GB" sz="2400" dirty="0"/>
              <a:t> en </a:t>
            </a:r>
            <a:r>
              <a:rPr lang="en-GB" sz="2400" dirty="0" err="1"/>
              <a:t>servidor</a:t>
            </a:r>
            <a:endParaRPr lang="en-GB" sz="2400" dirty="0"/>
          </a:p>
          <a:p>
            <a:r>
              <a:rPr lang="en-GB" sz="2800" dirty="0"/>
              <a:t>Node.js (2009)</a:t>
            </a:r>
          </a:p>
          <a:p>
            <a:r>
              <a:rPr lang="es-ES" sz="2800" dirty="0"/>
              <a:t>Node.js v4 (2015) y soporte para </a:t>
            </a:r>
            <a:r>
              <a:rPr lang="es-ES" sz="2800" dirty="0" smtClean="0"/>
              <a:t>ES6</a:t>
            </a:r>
          </a:p>
          <a:p>
            <a:r>
              <a:rPr lang="es-ES" sz="2800" dirty="0" err="1" smtClean="0"/>
              <a:t>NodeJs</a:t>
            </a:r>
            <a:r>
              <a:rPr lang="es-ES" sz="2800" dirty="0" smtClean="0"/>
              <a:t> v10 (2018)</a:t>
            </a:r>
          </a:p>
          <a:p>
            <a:pPr lvl="1"/>
            <a:r>
              <a:rPr lang="es-ES" sz="2400" dirty="0" smtClean="0"/>
              <a:t>Compatibilidad con V8 </a:t>
            </a:r>
            <a:r>
              <a:rPr lang="es-ES" sz="2400" dirty="0" err="1" smtClean="0"/>
              <a:t>Javascript</a:t>
            </a:r>
            <a:r>
              <a:rPr lang="es-ES" sz="2400" dirty="0"/>
              <a:t>: </a:t>
            </a:r>
            <a:r>
              <a:rPr lang="es-ES" sz="2400" dirty="0" smtClean="0">
                <a:hlinkClick r:id="rId2"/>
              </a:rPr>
              <a:t>https</a:t>
            </a:r>
            <a:r>
              <a:rPr lang="es-ES" sz="2400" dirty="0">
                <a:hlinkClick r:id="rId2"/>
              </a:rPr>
              <a:t>://node.green</a:t>
            </a:r>
            <a:r>
              <a:rPr lang="es-ES" sz="2400" dirty="0" smtClean="0">
                <a:hlinkClick r:id="rId2"/>
              </a:rPr>
              <a:t>/</a:t>
            </a:r>
            <a:endParaRPr lang="es-ES" sz="2400" dirty="0" smtClean="0"/>
          </a:p>
          <a:p>
            <a:pPr lvl="1"/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020161" y="6476810"/>
            <a:ext cx="5123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http://talks.continuation.io/nova-node-meetup-9-15</a:t>
            </a:r>
          </a:p>
        </p:txBody>
      </p:sp>
    </p:spTree>
    <p:extLst>
      <p:ext uri="{BB962C8B-B14F-4D97-AF65-F5344CB8AC3E}">
        <p14:creationId xmlns:p14="http://schemas.microsoft.com/office/powerpoint/2010/main" val="25811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Sistema de </a:t>
            </a:r>
            <a:r>
              <a:rPr lang="en-GB" dirty="0" err="1"/>
              <a:t>módulos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67406"/>
            <a:ext cx="8229600" cy="1180728"/>
          </a:xfrm>
        </p:spPr>
        <p:txBody>
          <a:bodyPr/>
          <a:lstStyle/>
          <a:p>
            <a:r>
              <a:rPr lang="en-GB" dirty="0" err="1"/>
              <a:t>nodeJs</a:t>
            </a:r>
            <a:r>
              <a:rPr lang="en-GB" dirty="0"/>
              <a:t> </a:t>
            </a:r>
            <a:r>
              <a:rPr lang="en-GB" dirty="0" err="1"/>
              <a:t>utiliza</a:t>
            </a:r>
            <a:r>
              <a:rPr lang="en-GB" dirty="0"/>
              <a:t> </a:t>
            </a:r>
            <a:r>
              <a:rPr lang="en-GB" dirty="0" err="1"/>
              <a:t>sistema</a:t>
            </a:r>
            <a:r>
              <a:rPr lang="en-GB" dirty="0"/>
              <a:t> de </a:t>
            </a:r>
            <a:r>
              <a:rPr lang="en-GB" dirty="0" err="1"/>
              <a:t>módulos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Inicialmente</a:t>
            </a:r>
            <a:r>
              <a:rPr lang="en-GB" dirty="0"/>
              <a:t> </a:t>
            </a:r>
            <a:r>
              <a:rPr lang="en-GB" dirty="0" err="1"/>
              <a:t>basado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CommonJs</a:t>
            </a:r>
            <a:endParaRPr lang="en-GB" dirty="0"/>
          </a:p>
          <a:p>
            <a:pPr lvl="1"/>
            <a:r>
              <a:rPr lang="en-GB" dirty="0">
                <a:latin typeface="Consolas" panose="020B0609020204030204" pitchFamily="49" charset="0"/>
              </a:rPr>
              <a:t>require</a:t>
            </a:r>
            <a:r>
              <a:rPr lang="en-GB" dirty="0"/>
              <a:t> </a:t>
            </a:r>
            <a:r>
              <a:rPr lang="en-GB" dirty="0" err="1"/>
              <a:t>importa</a:t>
            </a:r>
            <a:r>
              <a:rPr lang="en-GB" dirty="0"/>
              <a:t> un </a:t>
            </a:r>
            <a:r>
              <a:rPr lang="en-GB" dirty="0" err="1"/>
              <a:t>módulo</a:t>
            </a:r>
            <a:endParaRPr lang="en-GB" dirty="0"/>
          </a:p>
          <a:p>
            <a:pPr lvl="1"/>
            <a:r>
              <a:rPr lang="en-GB" dirty="0">
                <a:latin typeface="Consolas" panose="020B0609020204030204" pitchFamily="49" charset="0"/>
              </a:rPr>
              <a:t>exports </a:t>
            </a:r>
            <a:r>
              <a:rPr lang="en-GB" dirty="0" err="1"/>
              <a:t>declara</a:t>
            </a:r>
            <a:r>
              <a:rPr lang="en-GB" dirty="0"/>
              <a:t> </a:t>
            </a:r>
            <a:r>
              <a:rPr lang="en-GB" dirty="0" err="1"/>
              <a:t>objeto</a:t>
            </a:r>
            <a:r>
              <a:rPr lang="en-GB" dirty="0"/>
              <a:t> que </a:t>
            </a:r>
            <a:r>
              <a:rPr lang="en-GB" dirty="0" err="1"/>
              <a:t>estará</a:t>
            </a:r>
            <a:r>
              <a:rPr lang="en-GB" dirty="0"/>
              <a:t> </a:t>
            </a:r>
            <a:r>
              <a:rPr lang="en-GB" dirty="0" err="1"/>
              <a:t>disponible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7" name="CuadroTexto 6"/>
          <p:cNvSpPr txBox="1"/>
          <p:nvPr/>
        </p:nvSpPr>
        <p:spPr>
          <a:xfrm>
            <a:off x="179512" y="3621712"/>
            <a:ext cx="11440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persona.js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9148927-50CC-49EC-8988-51298975C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991044"/>
            <a:ext cx="5688632" cy="2862322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EDAD_VOTO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18</a:t>
            </a:r>
            <a:b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persona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{</a:t>
            </a:r>
            <a:b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nombre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kumimoji="0" lang="es-ES" altLang="es-ES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"Juan"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b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edad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20</a:t>
            </a:r>
            <a:b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b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 </a:t>
            </a:r>
            <a:r>
              <a:rPr kumimoji="0" lang="es-ES" altLang="es-ES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puedeVotar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 {</a:t>
            </a:r>
            <a:b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return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persona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edad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&gt;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EDAD_VOTO</a:t>
            </a:r>
            <a:b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b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module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exports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persona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module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exports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puedeVotar 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puedeVotar</a:t>
            </a:r>
            <a:r>
              <a:rPr kumimoji="0" lang="es-ES" altLang="es-E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endParaRPr kumimoji="0" lang="es-ES" altLang="es-E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4C323C23-34EA-4E84-A891-2F6B38A4B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4365104"/>
            <a:ext cx="5364088" cy="120032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persona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'./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ersona'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persona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nombre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persona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puedeVotar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());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14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Módulos</a:t>
            </a:r>
            <a:r>
              <a:rPr lang="en-GB" dirty="0"/>
              <a:t> y </a:t>
            </a:r>
            <a:r>
              <a:rPr lang="en-GB" dirty="0" err="1"/>
              <a:t>clases</a:t>
            </a:r>
            <a:r>
              <a:rPr lang="en-GB" dirty="0"/>
              <a:t> (ES6)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en-GB" dirty="0" err="1"/>
              <a:t>Módulo</a:t>
            </a:r>
            <a:r>
              <a:rPr lang="en-GB" dirty="0"/>
              <a:t> de </a:t>
            </a:r>
            <a:r>
              <a:rPr lang="en-GB" dirty="0" err="1"/>
              <a:t>gestión</a:t>
            </a:r>
            <a:r>
              <a:rPr lang="en-GB" dirty="0"/>
              <a:t> </a:t>
            </a:r>
            <a:r>
              <a:rPr lang="en-GB" dirty="0" err="1"/>
              <a:t>alumnos</a:t>
            </a:r>
            <a:endParaRPr lang="en-GB" dirty="0"/>
          </a:p>
        </p:txBody>
      </p:sp>
      <p:sp>
        <p:nvSpPr>
          <p:cNvPr id="7" name="CuadroTexto 6"/>
          <p:cNvSpPr txBox="1"/>
          <p:nvPr/>
        </p:nvSpPr>
        <p:spPr>
          <a:xfrm>
            <a:off x="4570185" y="3936252"/>
            <a:ext cx="152323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Forma de </a:t>
            </a:r>
            <a:r>
              <a:rPr lang="en-GB" dirty="0" err="1"/>
              <a:t>uso</a:t>
            </a:r>
            <a:r>
              <a:rPr lang="en-GB" dirty="0"/>
              <a:t>: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94782ED-B39D-492A-89E5-8FAA7E9EC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0" y="2246530"/>
            <a:ext cx="7083025" cy="3785652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class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Alumno {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constructor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(nombre) {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nombre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nombre 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edad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0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setEdad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(edad) {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edad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edad;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saluda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 {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s-ES" altLang="es-ES" sz="16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`Soy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${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nombre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mi edad es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${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edad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module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exports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.Alumno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= Alumno ;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6E7FFDF-9773-4CDD-8CB8-4908FD73A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782" y="2979779"/>
            <a:ext cx="5292080" cy="132343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Alumno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'./alumno'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).Alumno;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let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juan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new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Alumno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"Juan"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juan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setEdad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24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juan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saluda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();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E3B0937-E8D6-48A1-B2E5-1944AC16E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894" y="5812702"/>
            <a:ext cx="3275856" cy="830997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exports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Alumno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class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{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0790A2E-F3F8-4FA9-8FF3-E810E5DEE187}"/>
              </a:ext>
            </a:extLst>
          </p:cNvPr>
          <p:cNvSpPr txBox="1"/>
          <p:nvPr/>
        </p:nvSpPr>
        <p:spPr>
          <a:xfrm>
            <a:off x="2052978" y="6262607"/>
            <a:ext cx="264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Se puede simplificar como</a:t>
            </a:r>
          </a:p>
        </p:txBody>
      </p:sp>
    </p:spTree>
    <p:extLst>
      <p:ext uri="{BB962C8B-B14F-4D97-AF65-F5344CB8AC3E}">
        <p14:creationId xmlns:p14="http://schemas.microsoft.com/office/powerpoint/2010/main" val="362622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Pruebas</a:t>
            </a:r>
            <a:r>
              <a:rPr lang="en-GB" dirty="0"/>
              <a:t> </a:t>
            </a:r>
            <a:r>
              <a:rPr lang="en-GB" dirty="0" err="1"/>
              <a:t>unitarias</a:t>
            </a:r>
            <a:r>
              <a:rPr lang="en-GB" dirty="0"/>
              <a:t>: mocha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2188840"/>
          </a:xfrm>
        </p:spPr>
        <p:txBody>
          <a:bodyPr/>
          <a:lstStyle/>
          <a:p>
            <a:r>
              <a:rPr lang="en-GB" dirty="0" err="1"/>
              <a:t>Ejercicio</a:t>
            </a:r>
            <a:r>
              <a:rPr lang="en-GB" dirty="0"/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dirty="0"/>
              <a:t>Crear una función que comprueba si un nº es par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dirty="0"/>
              <a:t>Crear una función que calcule el factorial de un nº</a:t>
            </a:r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3 Imagen" descr="Bina_pencil_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116632"/>
            <a:ext cx="1327876" cy="122413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92021" y="3198490"/>
            <a:ext cx="6133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Sugerencia: Desarrollo TDD mediante</a:t>
            </a:r>
          </a:p>
          <a:p>
            <a:r>
              <a:rPr lang="es-ES" dirty="0"/>
              <a:t>Fichero de pruebas: </a:t>
            </a:r>
          </a:p>
          <a:p>
            <a:r>
              <a:rPr lang="en-GB" dirty="0"/>
              <a:t>	https://gist.github.com/labra/43bb6607265cf9601fca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98CAF1B-B087-435E-BEBA-FC0FE27315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091" y="4121820"/>
            <a:ext cx="3798709" cy="2680257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28DEEFEB-1CE2-4DB0-BC4B-1F0D820AC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4555308"/>
            <a:ext cx="4356721" cy="224676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par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(x) { </a:t>
            </a: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kumimoji="0" lang="es-ES" altLang="es-E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(x %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2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==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0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 }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factorial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(x) {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kumimoji="0" lang="es-ES" altLang="es-E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(x &lt;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0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throw</a:t>
            </a:r>
            <a:r>
              <a:rPr kumimoji="0" lang="es-ES" altLang="es-E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"valor negativo"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kumimoji="0" lang="es-ES" altLang="es-E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(x ==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0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kumimoji="0" lang="es-ES" altLang="es-E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1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else</a:t>
            </a:r>
            <a:r>
              <a:rPr kumimoji="0" lang="es-ES" altLang="es-E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kumimoji="0" lang="es-ES" altLang="es-E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x * </a:t>
            </a:r>
            <a:r>
              <a:rPr kumimoji="0" lang="es-ES" altLang="es-E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factorial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(x -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1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}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module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exports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par</a:t>
            </a:r>
            <a:r>
              <a:rPr kumimoji="0" lang="es-ES" altLang="es-E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par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module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exports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factorial</a:t>
            </a:r>
            <a:r>
              <a:rPr kumimoji="0" lang="es-ES" altLang="es-E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factorial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45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Descomposición factores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2188840"/>
          </a:xfrm>
        </p:spPr>
        <p:txBody>
          <a:bodyPr/>
          <a:lstStyle/>
          <a:p>
            <a:r>
              <a:rPr lang="en-GB" dirty="0" err="1"/>
              <a:t>Ejercicio</a:t>
            </a:r>
            <a:r>
              <a:rPr lang="en-GB" dirty="0"/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dirty="0"/>
              <a:t>Crear una función que calcule los factores de un nº</a:t>
            </a:r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3 Imagen" descr="Bina_pencil_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116632"/>
            <a:ext cx="1327876" cy="122413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968351" y="6080529"/>
            <a:ext cx="624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Fichero de pruebas: </a:t>
            </a:r>
          </a:p>
          <a:p>
            <a:r>
              <a:rPr lang="en-GB" dirty="0"/>
              <a:t>	https://gist.github.com/labra/da7138683bec4a772521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940640" y="3645024"/>
            <a:ext cx="381642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>
                <a:latin typeface="Consolas" panose="020B0609020204030204" pitchFamily="49" charset="0"/>
                <a:cs typeface="Consolas" panose="020B0609020204030204" pitchFamily="49" charset="0"/>
              </a:rPr>
              <a:t>factores(84) = [1,2,2,3,7]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45024"/>
            <a:ext cx="3433663" cy="2435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ángulo 9"/>
          <p:cNvSpPr/>
          <p:nvPr/>
        </p:nvSpPr>
        <p:spPr>
          <a:xfrm>
            <a:off x="1763688" y="3137317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Ejemplo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28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Curso y alumnos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2188840"/>
          </a:xfrm>
        </p:spPr>
        <p:txBody>
          <a:bodyPr>
            <a:noAutofit/>
          </a:bodyPr>
          <a:lstStyle/>
          <a:p>
            <a:r>
              <a:rPr lang="en-GB" sz="2400" dirty="0" err="1"/>
              <a:t>Ejercicio</a:t>
            </a:r>
            <a:r>
              <a:rPr lang="en-GB" sz="2400" dirty="0"/>
              <a:t>: </a:t>
            </a:r>
            <a:r>
              <a:rPr lang="en-GB" sz="2000" dirty="0" err="1"/>
              <a:t>Modelar</a:t>
            </a:r>
            <a:r>
              <a:rPr lang="en-GB" sz="2000" dirty="0"/>
              <a:t> </a:t>
            </a:r>
            <a:r>
              <a:rPr lang="en-GB" sz="2000" dirty="0" err="1"/>
              <a:t>cursos</a:t>
            </a:r>
            <a:r>
              <a:rPr lang="en-GB" sz="2000" dirty="0"/>
              <a:t> con </a:t>
            </a:r>
            <a:r>
              <a:rPr lang="en-GB" sz="2000" dirty="0" err="1"/>
              <a:t>alumnos</a:t>
            </a:r>
            <a:endParaRPr lang="en-GB" sz="2000" dirty="0"/>
          </a:p>
          <a:p>
            <a:r>
              <a:rPr lang="en-GB" sz="2000" dirty="0" err="1"/>
              <a:t>Curso</a:t>
            </a:r>
            <a:r>
              <a:rPr lang="en-GB" sz="2000" dirty="0"/>
              <a:t> </a:t>
            </a:r>
            <a:r>
              <a:rPr lang="en-GB" sz="2000" dirty="0" err="1"/>
              <a:t>compuesto</a:t>
            </a:r>
            <a:r>
              <a:rPr lang="en-GB" sz="2000" dirty="0"/>
              <a:t> </a:t>
            </a:r>
            <a:r>
              <a:rPr lang="en-GB" sz="2000" dirty="0" err="1"/>
              <a:t>por</a:t>
            </a:r>
            <a:r>
              <a:rPr lang="en-GB" sz="2000" dirty="0"/>
              <a:t>:</a:t>
            </a:r>
          </a:p>
          <a:p>
            <a:pPr lvl="1"/>
            <a:r>
              <a:rPr lang="en-GB" sz="1800" dirty="0" err="1"/>
              <a:t>Nombre</a:t>
            </a:r>
            <a:r>
              <a:rPr lang="en-GB" sz="1800" dirty="0"/>
              <a:t> del </a:t>
            </a:r>
            <a:r>
              <a:rPr lang="en-GB" sz="1800" dirty="0" err="1"/>
              <a:t>curso</a:t>
            </a:r>
            <a:endParaRPr lang="en-GB" sz="1800" dirty="0"/>
          </a:p>
          <a:p>
            <a:pPr lvl="1"/>
            <a:r>
              <a:rPr lang="en-GB" sz="1800" dirty="0" err="1"/>
              <a:t>Lista</a:t>
            </a:r>
            <a:r>
              <a:rPr lang="en-GB" sz="1800" dirty="0"/>
              <a:t> de </a:t>
            </a:r>
            <a:r>
              <a:rPr lang="en-GB" sz="1800" dirty="0" err="1"/>
              <a:t>alumnos</a:t>
            </a:r>
            <a:endParaRPr lang="en-GB" sz="1800" dirty="0"/>
          </a:p>
          <a:p>
            <a:r>
              <a:rPr lang="en-GB" sz="2000" dirty="0" err="1"/>
              <a:t>Alumno</a:t>
            </a:r>
            <a:r>
              <a:rPr lang="en-GB" sz="2000" dirty="0"/>
              <a:t> </a:t>
            </a:r>
            <a:r>
              <a:rPr lang="en-GB" sz="2000" dirty="0" err="1"/>
              <a:t>compuesto</a:t>
            </a:r>
            <a:r>
              <a:rPr lang="en-GB" sz="2000" dirty="0"/>
              <a:t> </a:t>
            </a:r>
            <a:r>
              <a:rPr lang="en-GB" sz="2000" dirty="0" err="1"/>
              <a:t>por</a:t>
            </a:r>
            <a:endParaRPr lang="en-GB" sz="2000" dirty="0"/>
          </a:p>
          <a:p>
            <a:pPr lvl="1"/>
            <a:r>
              <a:rPr lang="en-GB" sz="1800" dirty="0"/>
              <a:t>id del </a:t>
            </a:r>
            <a:r>
              <a:rPr lang="en-GB" sz="1800" dirty="0" err="1"/>
              <a:t>alumno</a:t>
            </a:r>
            <a:endParaRPr lang="en-GB" sz="1800" dirty="0"/>
          </a:p>
          <a:p>
            <a:pPr lvl="1"/>
            <a:r>
              <a:rPr lang="en-GB" sz="1800" dirty="0"/>
              <a:t>nota del </a:t>
            </a:r>
            <a:r>
              <a:rPr lang="en-GB" sz="1800" dirty="0" err="1"/>
              <a:t>alumno</a:t>
            </a:r>
            <a:endParaRPr lang="en-GB" sz="1800" dirty="0"/>
          </a:p>
          <a:p>
            <a:r>
              <a:rPr lang="en-GB" sz="2000" dirty="0" err="1"/>
              <a:t>Definir</a:t>
            </a:r>
            <a:r>
              <a:rPr lang="en-GB" sz="2000" dirty="0"/>
              <a:t> </a:t>
            </a:r>
            <a:r>
              <a:rPr lang="en-GB" sz="2000" dirty="0" err="1"/>
              <a:t>métodos</a:t>
            </a:r>
            <a:r>
              <a:rPr lang="en-GB" sz="2000" dirty="0"/>
              <a:t> de </a:t>
            </a:r>
            <a:r>
              <a:rPr lang="en-GB" sz="2000" dirty="0" err="1"/>
              <a:t>curso</a:t>
            </a:r>
            <a:r>
              <a:rPr lang="en-GB" sz="2000" dirty="0"/>
              <a:t>: </a:t>
            </a:r>
          </a:p>
          <a:p>
            <a:pPr lvl="1"/>
            <a:r>
              <a:rPr lang="en-GB" sz="1800" dirty="0" err="1"/>
              <a:t>getNota</a:t>
            </a:r>
            <a:r>
              <a:rPr lang="en-GB" sz="1800" dirty="0"/>
              <a:t>(id)</a:t>
            </a:r>
          </a:p>
          <a:p>
            <a:pPr lvl="1"/>
            <a:r>
              <a:rPr lang="en-GB" sz="1800" dirty="0" err="1"/>
              <a:t>ponNota</a:t>
            </a:r>
            <a:r>
              <a:rPr lang="en-GB" sz="1800" dirty="0"/>
              <a:t>(</a:t>
            </a:r>
            <a:r>
              <a:rPr lang="en-GB" sz="1800" dirty="0" err="1"/>
              <a:t>id,nota</a:t>
            </a:r>
            <a:r>
              <a:rPr lang="en-GB" sz="1800" dirty="0"/>
              <a:t>)</a:t>
            </a:r>
          </a:p>
          <a:p>
            <a:pPr lvl="1"/>
            <a:r>
              <a:rPr lang="en-GB" sz="1800" dirty="0"/>
              <a:t>media</a:t>
            </a:r>
          </a:p>
          <a:p>
            <a:endParaRPr lang="en-GB" sz="2000" dirty="0"/>
          </a:p>
          <a:p>
            <a:pPr lvl="1"/>
            <a:endParaRPr lang="en-GB" sz="2000" dirty="0"/>
          </a:p>
        </p:txBody>
      </p:sp>
      <p:pic>
        <p:nvPicPr>
          <p:cNvPr id="4" name="3 Imagen" descr="Bina_pencil_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116632"/>
            <a:ext cx="1327876" cy="122413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45661" y="6021288"/>
            <a:ext cx="6018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Fichero de pruebas: </a:t>
            </a:r>
          </a:p>
          <a:p>
            <a:r>
              <a:rPr lang="en-GB" dirty="0"/>
              <a:t>	https://gist.github.com/labra/660f4944af612fef2f26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5724128" y="2348880"/>
            <a:ext cx="864096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/>
              <a:t>Curso</a:t>
            </a:r>
            <a:endParaRPr lang="en-GB" dirty="0"/>
          </a:p>
        </p:txBody>
      </p:sp>
      <p:sp>
        <p:nvSpPr>
          <p:cNvPr id="12" name="Rectángulo 11"/>
          <p:cNvSpPr/>
          <p:nvPr/>
        </p:nvSpPr>
        <p:spPr>
          <a:xfrm>
            <a:off x="7956376" y="2348880"/>
            <a:ext cx="100811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/>
              <a:t>Alumno</a:t>
            </a:r>
            <a:endParaRPr lang="en-GB" dirty="0"/>
          </a:p>
        </p:txBody>
      </p:sp>
      <p:sp>
        <p:nvSpPr>
          <p:cNvPr id="13" name="Rombo 12"/>
          <p:cNvSpPr/>
          <p:nvPr/>
        </p:nvSpPr>
        <p:spPr>
          <a:xfrm>
            <a:off x="6588224" y="2564904"/>
            <a:ext cx="432048" cy="21602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Conector recto 13"/>
          <p:cNvCxnSpPr>
            <a:stCxn id="13" idx="3"/>
            <a:endCxn id="12" idx="1"/>
          </p:cNvCxnSpPr>
          <p:nvPr/>
        </p:nvCxnSpPr>
        <p:spPr>
          <a:xfrm>
            <a:off x="7020272" y="2672916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7484969" y="232904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1..n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6857020" y="2348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519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Sistema de </a:t>
            </a:r>
            <a:r>
              <a:rPr lang="en-GB" dirty="0" err="1"/>
              <a:t>módulos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Existen</a:t>
            </a:r>
            <a:r>
              <a:rPr lang="en-GB" dirty="0"/>
              <a:t> multiples </a:t>
            </a:r>
            <a:r>
              <a:rPr lang="en-GB" dirty="0" err="1"/>
              <a:t>módulos</a:t>
            </a:r>
            <a:r>
              <a:rPr lang="en-GB" dirty="0"/>
              <a:t> en </a:t>
            </a:r>
            <a:r>
              <a:rPr lang="en-GB" dirty="0" err="1"/>
              <a:t>NodeJs</a:t>
            </a:r>
            <a:endParaRPr lang="en-GB" dirty="0"/>
          </a:p>
          <a:p>
            <a:r>
              <a:rPr lang="en-GB" dirty="0" err="1"/>
              <a:t>Algunos</a:t>
            </a:r>
            <a:r>
              <a:rPr lang="en-GB" dirty="0"/>
              <a:t> </a:t>
            </a:r>
            <a:r>
              <a:rPr lang="en-GB" dirty="0" err="1"/>
              <a:t>módulos</a:t>
            </a:r>
            <a:r>
              <a:rPr lang="en-GB" dirty="0"/>
              <a:t> </a:t>
            </a:r>
            <a:r>
              <a:rPr lang="en-GB" i="1" dirty="0"/>
              <a:t>core</a:t>
            </a:r>
            <a:r>
              <a:rPr lang="en-GB" dirty="0"/>
              <a:t>. </a:t>
            </a:r>
            <a:r>
              <a:rPr lang="en-GB" dirty="0">
                <a:latin typeface="Consolas" panose="020B0609020204030204" pitchFamily="49" charset="0"/>
              </a:rPr>
              <a:t>'http</a:t>
            </a:r>
            <a:r>
              <a:rPr lang="en-GB" dirty="0"/>
              <a:t>', </a:t>
            </a:r>
            <a:r>
              <a:rPr lang="en-GB" dirty="0">
                <a:latin typeface="Consolas" panose="020B0609020204030204" pitchFamily="49" charset="0"/>
              </a:rPr>
              <a:t>'fs</a:t>
            </a:r>
            <a:r>
              <a:rPr lang="en-GB" dirty="0"/>
              <a:t>', </a:t>
            </a:r>
            <a:r>
              <a:rPr lang="en-GB" dirty="0">
                <a:latin typeface="Consolas" panose="020B0609020204030204" pitchFamily="49" charset="0"/>
              </a:rPr>
              <a:t>'</a:t>
            </a:r>
            <a:r>
              <a:rPr lang="en-GB" dirty="0" err="1">
                <a:latin typeface="Consolas" panose="020B0609020204030204" pitchFamily="49" charset="0"/>
              </a:rPr>
              <a:t>tcp</a:t>
            </a:r>
            <a:r>
              <a:rPr lang="en-GB" dirty="0"/>
              <a:t>', etc.</a:t>
            </a:r>
          </a:p>
          <a:p>
            <a:r>
              <a:rPr lang="en-GB" dirty="0" err="1"/>
              <a:t>Fichero</a:t>
            </a:r>
            <a:r>
              <a:rPr lang="en-GB" dirty="0"/>
              <a:t> 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package.json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Permite</a:t>
            </a:r>
            <a:r>
              <a:rPr lang="en-GB" dirty="0"/>
              <a:t> </a:t>
            </a:r>
            <a:r>
              <a:rPr lang="en-GB" dirty="0" err="1"/>
              <a:t>controlar</a:t>
            </a:r>
            <a:r>
              <a:rPr lang="en-GB" dirty="0"/>
              <a:t> </a:t>
            </a:r>
            <a:r>
              <a:rPr lang="en-GB" dirty="0" err="1"/>
              <a:t>dependencias</a:t>
            </a:r>
            <a:r>
              <a:rPr lang="en-GB" dirty="0"/>
              <a:t> a </a:t>
            </a:r>
            <a:r>
              <a:rPr lang="en-GB" dirty="0" err="1"/>
              <a:t>través</a:t>
            </a:r>
            <a:r>
              <a:rPr lang="en-GB" dirty="0"/>
              <a:t> de </a:t>
            </a:r>
            <a:r>
              <a:rPr lang="en-GB" dirty="0" err="1">
                <a:solidFill>
                  <a:srgbClr val="002060"/>
                </a:solidFill>
              </a:rPr>
              <a:t>npm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GB" dirty="0" err="1"/>
              <a:t>Convención</a:t>
            </a:r>
            <a:r>
              <a:rPr lang="en-GB" dirty="0"/>
              <a:t> para </a:t>
            </a:r>
            <a:r>
              <a:rPr lang="en-GB" dirty="0" err="1"/>
              <a:t>buscar</a:t>
            </a:r>
            <a:r>
              <a:rPr lang="en-GB" dirty="0"/>
              <a:t> </a:t>
            </a:r>
            <a:r>
              <a:rPr lang="en-GB" dirty="0" err="1"/>
              <a:t>módulos</a:t>
            </a:r>
            <a:r>
              <a:rPr lang="en-GB" dirty="0"/>
              <a:t>:</a:t>
            </a:r>
          </a:p>
          <a:p>
            <a:pPr lvl="1"/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require('/home/</a:t>
            </a:r>
            <a:r>
              <a:rPr lang="en-GB" sz="20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pepe</a:t>
            </a: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/m.js')</a:t>
            </a:r>
            <a:r>
              <a:rPr lang="en-GB" sz="2000" dirty="0"/>
              <a:t>: </a:t>
            </a:r>
            <a:r>
              <a:rPr lang="en-GB" sz="2000" dirty="0" err="1"/>
              <a:t>módulo</a:t>
            </a:r>
            <a:r>
              <a:rPr lang="en-GB" sz="2000" dirty="0"/>
              <a:t> local</a:t>
            </a:r>
          </a:p>
          <a:p>
            <a:pPr lvl="1"/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require('./circulo.js')</a:t>
            </a:r>
            <a:r>
              <a:rPr lang="en-GB" sz="2000" dirty="0"/>
              <a:t>: </a:t>
            </a:r>
            <a:r>
              <a:rPr lang="en-GB" sz="2000" dirty="0" err="1"/>
              <a:t>módulo</a:t>
            </a:r>
            <a:r>
              <a:rPr lang="en-GB" sz="2000" dirty="0"/>
              <a:t> local en </a:t>
            </a:r>
            <a:r>
              <a:rPr lang="en-GB" sz="2000" dirty="0" err="1"/>
              <a:t>mismo</a:t>
            </a:r>
            <a:r>
              <a:rPr lang="en-GB" sz="2000" dirty="0"/>
              <a:t> </a:t>
            </a:r>
            <a:r>
              <a:rPr lang="en-GB" sz="2000" dirty="0" err="1"/>
              <a:t>directorio</a:t>
            </a:r>
            <a:endParaRPr lang="en-GB" sz="2000" dirty="0"/>
          </a:p>
          <a:p>
            <a:pPr lvl="1"/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require('http')</a:t>
            </a:r>
            <a:r>
              <a:rPr lang="en-GB" sz="2000" dirty="0"/>
              <a:t>: </a:t>
            </a:r>
            <a:r>
              <a:rPr lang="en-GB" sz="2000" dirty="0" err="1"/>
              <a:t>módulo</a:t>
            </a:r>
            <a:r>
              <a:rPr lang="en-GB" sz="2000" dirty="0"/>
              <a:t> core</a:t>
            </a:r>
          </a:p>
          <a:p>
            <a:pPr lvl="1"/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require('</a:t>
            </a:r>
            <a:r>
              <a:rPr lang="en-GB" sz="20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pepe</a:t>
            </a: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  <a:r>
              <a:rPr lang="en-GB" sz="2000" dirty="0"/>
              <a:t>: se </a:t>
            </a:r>
            <a:r>
              <a:rPr lang="en-GB" sz="2000" dirty="0" err="1"/>
              <a:t>busca</a:t>
            </a:r>
            <a:r>
              <a:rPr lang="en-GB" sz="2000" dirty="0"/>
              <a:t> en </a:t>
            </a:r>
            <a:r>
              <a:rPr lang="en-GB" sz="2000" dirty="0" err="1"/>
              <a:t>directorio</a:t>
            </a:r>
            <a:r>
              <a:rPr lang="en-GB" sz="2000" dirty="0"/>
              <a:t> </a:t>
            </a:r>
            <a:r>
              <a:rPr lang="en-GB" sz="20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node_modules</a:t>
            </a:r>
            <a:endParaRPr lang="en-GB" sz="20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GB" sz="2400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0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Streams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en-GB" dirty="0" err="1" smtClean="0"/>
              <a:t>Representan</a:t>
            </a:r>
            <a:r>
              <a:rPr lang="en-GB" dirty="0" smtClean="0"/>
              <a:t> </a:t>
            </a:r>
            <a:r>
              <a:rPr lang="en-GB" dirty="0" err="1"/>
              <a:t>flujos</a:t>
            </a:r>
            <a:r>
              <a:rPr lang="en-GB" dirty="0"/>
              <a:t> de </a:t>
            </a:r>
            <a:r>
              <a:rPr lang="en-GB" dirty="0" err="1"/>
              <a:t>datos</a:t>
            </a:r>
            <a:endParaRPr lang="en-GB" dirty="0"/>
          </a:p>
          <a:p>
            <a:pPr lvl="1"/>
            <a:r>
              <a:rPr lang="en-GB" dirty="0" smtClean="0"/>
              <a:t>Son </a:t>
            </a:r>
            <a:r>
              <a:rPr lang="en-GB" dirty="0" err="1" smtClean="0"/>
              <a:t>emisores</a:t>
            </a:r>
            <a:r>
              <a:rPr lang="en-GB" dirty="0" smtClean="0"/>
              <a:t> de </a:t>
            </a:r>
            <a:r>
              <a:rPr lang="en-GB" dirty="0" err="1" smtClean="0"/>
              <a:t>eventos</a:t>
            </a:r>
            <a:r>
              <a:rPr lang="en-GB" dirty="0" smtClean="0"/>
              <a:t>:</a:t>
            </a:r>
          </a:p>
          <a:p>
            <a:pPr lvl="2"/>
            <a:r>
              <a:rPr lang="en-GB" dirty="0" err="1" smtClean="0"/>
              <a:t>Instancias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EventEmitter</a:t>
            </a:r>
            <a:endParaRPr lang="en-GB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GB" dirty="0" err="1"/>
              <a:t>Ejemplos</a:t>
            </a:r>
            <a:r>
              <a:rPr lang="en-GB" dirty="0"/>
              <a:t>: 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stdout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stdin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request</a:t>
            </a:r>
            <a:r>
              <a:rPr lang="en-GB" dirty="0"/>
              <a:t>, ...</a:t>
            </a:r>
          </a:p>
          <a:p>
            <a:pPr lvl="1"/>
            <a:r>
              <a:rPr lang="en-GB" dirty="0" err="1"/>
              <a:t>Pueden</a:t>
            </a:r>
            <a:r>
              <a:rPr lang="en-GB" dirty="0"/>
              <a:t> </a:t>
            </a:r>
            <a:r>
              <a:rPr lang="en-GB" dirty="0" err="1"/>
              <a:t>ser</a:t>
            </a:r>
            <a:r>
              <a:rPr lang="en-GB" dirty="0"/>
              <a:t> 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Readable</a:t>
            </a:r>
            <a:r>
              <a:rPr lang="en-GB" dirty="0"/>
              <a:t>, 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Writable</a:t>
            </a:r>
            <a:r>
              <a:rPr lang="en-GB" dirty="0"/>
              <a:t>, ó ambos</a:t>
            </a:r>
          </a:p>
          <a:p>
            <a:pPr lvl="1"/>
            <a:r>
              <a:rPr lang="en-GB" dirty="0" err="1"/>
              <a:t>Eventos</a:t>
            </a:r>
            <a:r>
              <a:rPr lang="en-GB" dirty="0"/>
              <a:t>:</a:t>
            </a:r>
          </a:p>
          <a:p>
            <a:pPr lvl="2"/>
            <a:r>
              <a:rPr lang="en-GB" dirty="0"/>
              <a:t>'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GB" dirty="0"/>
              <a:t>': </a:t>
            </a:r>
            <a:r>
              <a:rPr lang="en-GB" dirty="0" err="1"/>
              <a:t>Datos</a:t>
            </a:r>
            <a:r>
              <a:rPr lang="en-GB" dirty="0"/>
              <a:t> </a:t>
            </a:r>
            <a:r>
              <a:rPr lang="en-GB" dirty="0" err="1"/>
              <a:t>recibidos</a:t>
            </a:r>
            <a:r>
              <a:rPr lang="en-GB" dirty="0"/>
              <a:t>, </a:t>
            </a:r>
          </a:p>
          <a:p>
            <a:pPr lvl="2"/>
            <a:r>
              <a:rPr lang="en-GB" dirty="0"/>
              <a:t>'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GB" dirty="0"/>
              <a:t>': Fin de </a:t>
            </a:r>
            <a:r>
              <a:rPr lang="en-GB" dirty="0" err="1"/>
              <a:t>datos</a:t>
            </a:r>
            <a:endParaRPr lang="en-GB" dirty="0"/>
          </a:p>
          <a:p>
            <a:pPr lvl="2"/>
            <a:r>
              <a:rPr lang="en-GB" dirty="0"/>
              <a:t>'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r>
              <a:rPr lang="en-GB" dirty="0"/>
              <a:t>': Error </a:t>
            </a:r>
            <a:r>
              <a:rPr lang="en-GB" dirty="0" err="1"/>
              <a:t>recibiendo</a:t>
            </a:r>
            <a:r>
              <a:rPr lang="en-GB" dirty="0"/>
              <a:t>/</a:t>
            </a:r>
            <a:r>
              <a:rPr lang="en-GB" dirty="0" err="1"/>
              <a:t>escribiendo</a:t>
            </a:r>
            <a:r>
              <a:rPr lang="en-GB" dirty="0"/>
              <a:t> </a:t>
            </a:r>
            <a:r>
              <a:rPr lang="en-GB" dirty="0" err="1"/>
              <a:t>datos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5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Streams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r>
              <a:rPr lang="en-GB" dirty="0" err="1"/>
              <a:t>Métodos</a:t>
            </a:r>
            <a:r>
              <a:rPr lang="en-GB" dirty="0"/>
              <a:t>: 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setEncoding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i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/>
              <a:t>: </a:t>
            </a:r>
            <a:r>
              <a:rPr lang="en-GB" i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GB" dirty="0"/>
              <a:t> </a:t>
            </a:r>
            <a:r>
              <a:rPr lang="en-GB" dirty="0" err="1"/>
              <a:t>puede</a:t>
            </a:r>
            <a:r>
              <a:rPr lang="en-GB" dirty="0"/>
              <a:t> </a:t>
            </a:r>
            <a:r>
              <a:rPr lang="en-GB" dirty="0" err="1"/>
              <a:t>ser</a:t>
            </a:r>
            <a:r>
              <a:rPr lang="en-GB" dirty="0"/>
              <a:t> 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'utf8</a:t>
            </a:r>
            <a:r>
              <a:rPr lang="en-GB" dirty="0"/>
              <a:t>', 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'hex</a:t>
            </a:r>
            <a:r>
              <a:rPr lang="en-GB" dirty="0"/>
              <a:t>'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read()</a:t>
            </a:r>
            <a:r>
              <a:rPr lang="en-GB" dirty="0"/>
              <a:t>: leer </a:t>
            </a:r>
            <a:r>
              <a:rPr lang="en-GB" dirty="0" err="1"/>
              <a:t>datos</a:t>
            </a:r>
            <a:endParaRPr lang="en-GB" dirty="0"/>
          </a:p>
          <a:p>
            <a:pPr lvl="1"/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write()</a:t>
            </a:r>
            <a:r>
              <a:rPr lang="en-GB" dirty="0"/>
              <a:t>: </a:t>
            </a:r>
            <a:r>
              <a:rPr lang="en-GB" dirty="0" err="1"/>
              <a:t>escribir</a:t>
            </a:r>
            <a:r>
              <a:rPr lang="en-GB" dirty="0"/>
              <a:t> </a:t>
            </a:r>
            <a:r>
              <a:rPr lang="en-GB" dirty="0" err="1"/>
              <a:t>datos</a:t>
            </a:r>
            <a:endParaRPr lang="en-GB" dirty="0"/>
          </a:p>
          <a:p>
            <a:pPr lvl="1"/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pause()</a:t>
            </a:r>
            <a:r>
              <a:rPr lang="en-GB" dirty="0"/>
              <a:t>: </a:t>
            </a:r>
            <a:r>
              <a:rPr lang="en-GB" dirty="0" err="1"/>
              <a:t>detener</a:t>
            </a:r>
            <a:r>
              <a:rPr lang="en-GB" dirty="0"/>
              <a:t> emission de </a:t>
            </a:r>
            <a:r>
              <a:rPr lang="en-GB" dirty="0" err="1"/>
              <a:t>datos</a:t>
            </a:r>
            <a:endParaRPr lang="en-GB" dirty="0"/>
          </a:p>
          <a:p>
            <a:pPr lvl="1"/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resume()</a:t>
            </a:r>
            <a:r>
              <a:rPr lang="en-GB" dirty="0"/>
              <a:t>: </a:t>
            </a:r>
            <a:r>
              <a:rPr lang="en-GB" dirty="0" err="1"/>
              <a:t>continuar</a:t>
            </a:r>
            <a:r>
              <a:rPr lang="en-GB" dirty="0"/>
              <a:t> </a:t>
            </a:r>
            <a:r>
              <a:rPr lang="en-GB" dirty="0" err="1"/>
              <a:t>emitiendo</a:t>
            </a:r>
            <a:r>
              <a:rPr lang="en-GB" dirty="0"/>
              <a:t> </a:t>
            </a:r>
            <a:r>
              <a:rPr lang="en-GB" dirty="0" err="1"/>
              <a:t>datos</a:t>
            </a:r>
            <a:endParaRPr lang="en-GB" dirty="0"/>
          </a:p>
          <a:p>
            <a:pPr lvl="1"/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pipe(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destino,opciones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/>
              <a:t>: </a:t>
            </a:r>
            <a:r>
              <a:rPr lang="en-GB" dirty="0" err="1"/>
              <a:t>enlazar</a:t>
            </a:r>
            <a:r>
              <a:rPr lang="en-GB" dirty="0"/>
              <a:t> </a:t>
            </a:r>
            <a:r>
              <a:rPr lang="en-GB" dirty="0" err="1"/>
              <a:t>datos</a:t>
            </a:r>
            <a:r>
              <a:rPr lang="en-GB" dirty="0"/>
              <a:t> en </a:t>
            </a:r>
            <a:r>
              <a:rPr lang="en-GB" dirty="0" err="1"/>
              <a:t>destino</a:t>
            </a:r>
            <a:endParaRPr lang="en-GB" dirty="0"/>
          </a:p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unpipe</a:t>
            </a:r>
            <a:r>
              <a:rPr lang="en-GB" dirty="0"/>
              <a:t>: </a:t>
            </a:r>
            <a:r>
              <a:rPr lang="en-GB" dirty="0" err="1"/>
              <a:t>deshacer</a:t>
            </a:r>
            <a:r>
              <a:rPr lang="en-GB" dirty="0"/>
              <a:t> los enlaces </a:t>
            </a:r>
            <a:r>
              <a:rPr lang="en-GB" dirty="0" err="1"/>
              <a:t>existentes</a:t>
            </a:r>
            <a:endParaRPr lang="en-GB" dirty="0"/>
          </a:p>
          <a:p>
            <a:pPr lvl="1"/>
            <a:r>
              <a:rPr lang="en-GB" dirty="0"/>
              <a:t>...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6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Objeto </a:t>
            </a:r>
            <a:r>
              <a:rPr lang="es-ES_tradnl" dirty="0" err="1"/>
              <a:t>process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Objeto global, único en cada aplicación</a:t>
            </a:r>
          </a:p>
          <a:p>
            <a:pPr lvl="1"/>
            <a:r>
              <a:rPr lang="es-ES_tradnl" dirty="0"/>
              <a:t>Contiene información sobre proceso y contexto</a:t>
            </a:r>
          </a:p>
          <a:p>
            <a:pPr lvl="2"/>
            <a:r>
              <a:rPr lang="es-ES_tradnl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process.argv</a:t>
            </a:r>
            <a:r>
              <a:rPr lang="es-ES_tradnl" dirty="0"/>
              <a:t> 	= Argumentos de invocación</a:t>
            </a:r>
          </a:p>
          <a:p>
            <a:pPr lvl="2"/>
            <a:r>
              <a:rPr lang="es-ES_tradnl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process.env</a:t>
            </a:r>
            <a:r>
              <a:rPr lang="es-ES_tradnl" dirty="0">
                <a:solidFill>
                  <a:schemeClr val="tx2"/>
                </a:solidFill>
              </a:rPr>
              <a:t> </a:t>
            </a:r>
            <a:r>
              <a:rPr lang="es-ES_tradnl" dirty="0"/>
              <a:t>	= Variables de entorno</a:t>
            </a:r>
          </a:p>
          <a:p>
            <a:pPr lvl="2"/>
            <a:r>
              <a:rPr lang="es-ES_tradnl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process.stdin</a:t>
            </a:r>
            <a:r>
              <a:rPr lang="es-ES_tradnl" dirty="0">
                <a:latin typeface="Consolas" panose="020B0609020204030204" pitchFamily="49" charset="0"/>
                <a:cs typeface="Consolas" panose="020B0609020204030204" pitchFamily="49" charset="0"/>
              </a:rPr>
              <a:t> 	= </a:t>
            </a:r>
            <a:r>
              <a:rPr lang="es-ES_tradnl" dirty="0" err="1"/>
              <a:t>Stream</a:t>
            </a:r>
            <a:r>
              <a:rPr lang="es-ES_tradnl" dirty="0"/>
              <a:t> de entrada</a:t>
            </a:r>
          </a:p>
          <a:p>
            <a:pPr lvl="2"/>
            <a:r>
              <a:rPr lang="es-ES_tradnl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process.stdout</a:t>
            </a:r>
            <a:r>
              <a:rPr lang="es-ES_tradnl" dirty="0">
                <a:latin typeface="Consolas" panose="020B0609020204030204" pitchFamily="49" charset="0"/>
                <a:cs typeface="Consolas" panose="020B0609020204030204" pitchFamily="49" charset="0"/>
              </a:rPr>
              <a:t> 	= </a:t>
            </a:r>
            <a:r>
              <a:rPr lang="es-ES_tradnl" dirty="0" err="1"/>
              <a:t>Stream</a:t>
            </a:r>
            <a:r>
              <a:rPr lang="es-ES_tradnl" dirty="0"/>
              <a:t> de salida</a:t>
            </a:r>
          </a:p>
          <a:p>
            <a:pPr lvl="2"/>
            <a:r>
              <a:rPr lang="es-ES_tradnl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process.stderr</a:t>
            </a:r>
            <a:r>
              <a:rPr lang="es-ES_tradnl" dirty="0"/>
              <a:t> 	=  </a:t>
            </a:r>
            <a:r>
              <a:rPr lang="es-ES_tradnl" dirty="0" err="1"/>
              <a:t>Stream</a:t>
            </a:r>
            <a:r>
              <a:rPr lang="es-ES_tradnl" dirty="0"/>
              <a:t> de error</a:t>
            </a:r>
          </a:p>
          <a:p>
            <a:pPr lvl="2"/>
            <a:r>
              <a:rPr lang="es-ES_tradnl" dirty="0"/>
              <a:t>...</a:t>
            </a:r>
          </a:p>
          <a:p>
            <a:pPr lvl="1"/>
            <a:endParaRPr lang="es-ES_tradnl" dirty="0"/>
          </a:p>
          <a:p>
            <a:pPr lvl="2"/>
            <a:endParaRPr lang="es-ES_tradnl" dirty="0"/>
          </a:p>
          <a:p>
            <a:pPr lvl="2"/>
            <a:endParaRPr lang="es-ES_tradnl" dirty="0"/>
          </a:p>
          <a:p>
            <a:pPr lvl="2"/>
            <a:endParaRPr lang="es-ES_tradnl" dirty="0"/>
          </a:p>
          <a:p>
            <a:pPr lvl="2"/>
            <a:endParaRPr lang="es-ES_tradnl" dirty="0"/>
          </a:p>
          <a:p>
            <a:pPr lvl="2"/>
            <a:endParaRPr lang="es-ES_tradnl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96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Línea</a:t>
            </a:r>
            <a:r>
              <a:rPr lang="en-GB" dirty="0"/>
              <a:t> de </a:t>
            </a:r>
            <a:r>
              <a:rPr lang="en-GB" dirty="0" err="1"/>
              <a:t>comandos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Ejemplo</a:t>
            </a:r>
            <a:r>
              <a:rPr lang="en-GB" dirty="0"/>
              <a:t> </a:t>
            </a:r>
            <a:r>
              <a:rPr lang="en-GB" dirty="0" err="1"/>
              <a:t>programa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lee </a:t>
            </a:r>
            <a:r>
              <a:rPr lang="en-GB" dirty="0" err="1"/>
              <a:t>argumentos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1043608" y="2621811"/>
            <a:ext cx="6263253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let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process.argv.slice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(2);</a:t>
            </a: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args.length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== 1)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console.log(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"¡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Hola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 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[0] + "!");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console.log(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Número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 de 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argumentos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incorrecto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dirty="0"/>
          </a:p>
        </p:txBody>
      </p:sp>
      <p:sp>
        <p:nvSpPr>
          <p:cNvPr id="6" name="CuadroTexto 5"/>
          <p:cNvSpPr txBox="1"/>
          <p:nvPr/>
        </p:nvSpPr>
        <p:spPr>
          <a:xfrm>
            <a:off x="1043608" y="5104140"/>
            <a:ext cx="6263253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Consolas" panose="020B0609020204030204" pitchFamily="49" charset="0"/>
              </a:rPr>
              <a:t>$ </a:t>
            </a:r>
            <a:r>
              <a:rPr lang="es-ES" dirty="0" err="1">
                <a:solidFill>
                  <a:schemeClr val="bg1"/>
                </a:solidFill>
                <a:latin typeface="Consolas" panose="020B0609020204030204" pitchFamily="49" charset="0"/>
              </a:rPr>
              <a:t>node</a:t>
            </a:r>
            <a:r>
              <a:rPr lang="es-ES" dirty="0">
                <a:solidFill>
                  <a:schemeClr val="bg1"/>
                </a:solidFill>
                <a:latin typeface="Consolas" panose="020B0609020204030204" pitchFamily="49" charset="0"/>
              </a:rPr>
              <a:t> hola.js pepe</a:t>
            </a:r>
          </a:p>
          <a:p>
            <a:r>
              <a:rPr lang="es-ES" dirty="0">
                <a:solidFill>
                  <a:schemeClr val="bg1"/>
                </a:solidFill>
                <a:latin typeface="Consolas" panose="020B0609020204030204" pitchFamily="49" charset="0"/>
              </a:rPr>
              <a:t>¡Hola Pepe!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306861" y="2636912"/>
            <a:ext cx="7938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hola.js</a:t>
            </a:r>
          </a:p>
        </p:txBody>
      </p:sp>
    </p:spTree>
    <p:extLst>
      <p:ext uri="{BB962C8B-B14F-4D97-AF65-F5344CB8AC3E}">
        <p14:creationId xmlns:p14="http://schemas.microsoft.com/office/powerpoint/2010/main" val="116777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err="1"/>
              <a:t>Desarrollado</a:t>
            </a:r>
            <a:r>
              <a:rPr lang="en-GB" sz="2800" dirty="0"/>
              <a:t> en 2009 </a:t>
            </a:r>
            <a:r>
              <a:rPr lang="en-GB" sz="2800" dirty="0" err="1"/>
              <a:t>por</a:t>
            </a:r>
            <a:r>
              <a:rPr lang="en-GB" sz="2800" dirty="0"/>
              <a:t> Ryan Dahl</a:t>
            </a:r>
          </a:p>
          <a:p>
            <a:r>
              <a:rPr lang="en-GB" sz="2800" dirty="0" err="1"/>
              <a:t>Entorno</a:t>
            </a:r>
            <a:r>
              <a:rPr lang="en-GB" sz="2800" dirty="0"/>
              <a:t> de </a:t>
            </a:r>
            <a:r>
              <a:rPr lang="en-GB" sz="2800" dirty="0" err="1"/>
              <a:t>ejecución</a:t>
            </a:r>
            <a:r>
              <a:rPr lang="en-GB" sz="2800" dirty="0"/>
              <a:t> de </a:t>
            </a:r>
            <a:r>
              <a:rPr lang="en-GB" sz="2800" dirty="0" err="1"/>
              <a:t>Javascript</a:t>
            </a:r>
            <a:r>
              <a:rPr lang="en-GB" sz="2800" dirty="0"/>
              <a:t> en </a:t>
            </a:r>
            <a:r>
              <a:rPr lang="en-GB" sz="2800" dirty="0" err="1"/>
              <a:t>servidor</a:t>
            </a:r>
            <a:endParaRPr lang="en-GB" sz="2800" dirty="0"/>
          </a:p>
          <a:p>
            <a:pPr lvl="1"/>
            <a:r>
              <a:rPr lang="en-GB" sz="2400" dirty="0"/>
              <a:t>Entrada/</a:t>
            </a:r>
            <a:r>
              <a:rPr lang="en-GB" sz="2400" dirty="0" err="1"/>
              <a:t>Salida</a:t>
            </a:r>
            <a:r>
              <a:rPr lang="en-GB" sz="2400" dirty="0"/>
              <a:t> sin </a:t>
            </a:r>
            <a:r>
              <a:rPr lang="en-GB" sz="2400" dirty="0" err="1"/>
              <a:t>bloqueo</a:t>
            </a:r>
            <a:endParaRPr lang="en-GB" sz="2400" dirty="0"/>
          </a:p>
          <a:p>
            <a:pPr lvl="1"/>
            <a:r>
              <a:rPr lang="en-GB" sz="2400" dirty="0" err="1"/>
              <a:t>Arquitectura</a:t>
            </a:r>
            <a:r>
              <a:rPr lang="en-GB" sz="2400" dirty="0"/>
              <a:t> </a:t>
            </a:r>
            <a:r>
              <a:rPr lang="en-GB" sz="2400" dirty="0" err="1"/>
              <a:t>basada</a:t>
            </a:r>
            <a:r>
              <a:rPr lang="en-GB" sz="2400" dirty="0"/>
              <a:t> en </a:t>
            </a:r>
            <a:r>
              <a:rPr lang="en-GB" sz="2400" dirty="0" err="1"/>
              <a:t>eventos</a:t>
            </a:r>
            <a:endParaRPr lang="en-GB" sz="2400" dirty="0"/>
          </a:p>
          <a:p>
            <a:r>
              <a:rPr lang="en-GB" dirty="0" err="1"/>
              <a:t>Ventajas</a:t>
            </a:r>
            <a:endParaRPr lang="en-GB" dirty="0"/>
          </a:p>
          <a:p>
            <a:pPr lvl="1"/>
            <a:r>
              <a:rPr lang="en-GB" dirty="0" err="1"/>
              <a:t>Sencillez</a:t>
            </a:r>
            <a:endParaRPr lang="en-GB" dirty="0"/>
          </a:p>
          <a:p>
            <a:pPr lvl="1"/>
            <a:r>
              <a:rPr lang="en-GB" dirty="0" err="1"/>
              <a:t>Fácil</a:t>
            </a:r>
            <a:r>
              <a:rPr lang="en-GB" dirty="0"/>
              <a:t> </a:t>
            </a:r>
            <a:r>
              <a:rPr lang="en-GB" dirty="0" err="1"/>
              <a:t>escalabilidad</a:t>
            </a:r>
            <a:endParaRPr lang="en-GB" dirty="0"/>
          </a:p>
          <a:p>
            <a:r>
              <a:rPr lang="en-GB" dirty="0"/>
              <a:t>Buena </a:t>
            </a:r>
            <a:r>
              <a:rPr lang="en-GB" dirty="0" err="1"/>
              <a:t>aceptación</a:t>
            </a:r>
            <a:r>
              <a:rPr lang="en-GB" dirty="0"/>
              <a:t> industrial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8913" y="2681543"/>
            <a:ext cx="1576735" cy="2619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uadroTexto 4"/>
          <p:cNvSpPr txBox="1"/>
          <p:nvPr/>
        </p:nvSpPr>
        <p:spPr>
          <a:xfrm>
            <a:off x="7101172" y="5300918"/>
            <a:ext cx="201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Ryan Dahl, Fuente: Wikipedia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NodeJs</a:t>
            </a:r>
            <a:endParaRPr lang="en-GB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838" y="188640"/>
            <a:ext cx="2396838" cy="64807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427984" y="5885996"/>
            <a:ext cx="4836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Vídeos</a:t>
            </a:r>
            <a:r>
              <a:rPr lang="en-GB" dirty="0"/>
              <a:t> </a:t>
            </a:r>
            <a:r>
              <a:rPr lang="en-GB" dirty="0" err="1"/>
              <a:t>recomendados</a:t>
            </a:r>
            <a:r>
              <a:rPr lang="en-GB" dirty="0"/>
              <a:t>: </a:t>
            </a:r>
          </a:p>
          <a:p>
            <a:r>
              <a:rPr lang="en-GB" dirty="0"/>
              <a:t>http://goo.gl/DvUqlp (2012, </a:t>
            </a:r>
            <a:r>
              <a:rPr lang="en-GB" dirty="0" err="1"/>
              <a:t>entrevista</a:t>
            </a:r>
            <a:r>
              <a:rPr lang="en-GB" dirty="0"/>
              <a:t>)</a:t>
            </a:r>
          </a:p>
          <a:p>
            <a:r>
              <a:rPr lang="en-GB" dirty="0"/>
              <a:t>http://goo.gl/jT6xpa (2009, </a:t>
            </a:r>
            <a:r>
              <a:rPr lang="en-GB" dirty="0" err="1"/>
              <a:t>Presentación</a:t>
            </a:r>
            <a:r>
              <a:rPr lang="en-GB" dirty="0"/>
              <a:t> original)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2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Línea</a:t>
            </a:r>
            <a:r>
              <a:rPr lang="en-GB" dirty="0"/>
              <a:t> de commandos: </a:t>
            </a:r>
            <a:r>
              <a:rPr lang="en-GB" dirty="0" err="1"/>
              <a:t>stdin</a:t>
            </a:r>
            <a:r>
              <a:rPr lang="en-GB" dirty="0"/>
              <a:t>/</a:t>
            </a:r>
            <a:r>
              <a:rPr lang="en-GB" dirty="0" err="1"/>
              <a:t>stdout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748680"/>
          </a:xfrm>
        </p:spPr>
        <p:txBody>
          <a:bodyPr>
            <a:noAutofit/>
          </a:bodyPr>
          <a:lstStyle/>
          <a:p>
            <a:r>
              <a:rPr lang="en-GB" sz="2800" dirty="0" err="1"/>
              <a:t>Ejemplo</a:t>
            </a:r>
            <a:r>
              <a:rPr lang="en-GB" sz="2800" dirty="0"/>
              <a:t> con </a:t>
            </a:r>
            <a:r>
              <a:rPr lang="en-GB" sz="2800" dirty="0" err="1"/>
              <a:t>stdin</a:t>
            </a:r>
            <a:r>
              <a:rPr lang="en-GB" sz="2800" dirty="0"/>
              <a:t>, </a:t>
            </a:r>
            <a:r>
              <a:rPr lang="en-GB" sz="2800" dirty="0" err="1"/>
              <a:t>stdout</a:t>
            </a:r>
            <a:endParaRPr lang="en-GB" sz="2800" dirty="0"/>
          </a:p>
          <a:p>
            <a:pPr lvl="1"/>
            <a:r>
              <a:rPr lang="en-GB" sz="2400" dirty="0" err="1"/>
              <a:t>Solicitar</a:t>
            </a:r>
            <a:r>
              <a:rPr lang="en-GB" sz="2400" dirty="0"/>
              <a:t> un </a:t>
            </a:r>
            <a:r>
              <a:rPr lang="en-GB" sz="2400" dirty="0" err="1"/>
              <a:t>número</a:t>
            </a:r>
            <a:r>
              <a:rPr lang="en-GB" sz="2400" dirty="0"/>
              <a:t> y </a:t>
            </a:r>
            <a:r>
              <a:rPr lang="en-GB" sz="2400" dirty="0" err="1"/>
              <a:t>devolver</a:t>
            </a:r>
            <a:r>
              <a:rPr lang="en-GB" sz="2400" dirty="0"/>
              <a:t> el </a:t>
            </a:r>
            <a:r>
              <a:rPr lang="en-GB" sz="2400" dirty="0" err="1"/>
              <a:t>doble</a:t>
            </a:r>
            <a:r>
              <a:rPr lang="en-GB" sz="2400" dirty="0"/>
              <a:t> del </a:t>
            </a:r>
            <a:r>
              <a:rPr lang="en-GB" sz="2400" dirty="0" err="1"/>
              <a:t>número</a:t>
            </a:r>
            <a:endParaRPr lang="en-GB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22212" y="2556845"/>
            <a:ext cx="734481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pideNum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s-ES" dirty="0">
                <a:solidFill>
                  <a:srgbClr val="2A00FF"/>
                </a:solidFill>
                <a:latin typeface="Consolas" panose="020B0609020204030204" pitchFamily="49" charset="0"/>
              </a:rPr>
              <a:t>"Teclea un número"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s-E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s-E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s-E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num</a:t>
            </a:r>
            <a:r>
              <a:rPr lang="es-E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 console.log(</a:t>
            </a:r>
            <a:r>
              <a:rPr lang="es-ES" dirty="0">
                <a:solidFill>
                  <a:srgbClr val="2A00FF"/>
                </a:solidFill>
                <a:latin typeface="Consolas" panose="020B0609020204030204" pitchFamily="49" charset="0"/>
              </a:rPr>
              <a:t>"El doble de tu número es "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 + (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num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 * 2) 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process.exit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030324" y="3516255"/>
            <a:ext cx="7344816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pideNum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msg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callback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process.stdin.resume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process.stdout.write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msg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": 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process.stdin.once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'data'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(data)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isNaN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(data))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process.stdout.write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Debe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ser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 un 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número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\n"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pideNum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msg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callback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}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callback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(data);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}});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Juego</a:t>
            </a:r>
            <a:endParaRPr lang="en-GB" dirty="0"/>
          </a:p>
        </p:txBody>
      </p:sp>
      <p:pic>
        <p:nvPicPr>
          <p:cNvPr id="4" name="3 Imagen" descr="Bina_pencil_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116632"/>
            <a:ext cx="1327876" cy="1224136"/>
          </a:xfrm>
          <a:prstGeom prst="rect">
            <a:avLst/>
          </a:prstGeom>
        </p:spPr>
      </p:pic>
      <p:sp>
        <p:nvSpPr>
          <p:cNvPr id="17" name="Marcador de contenido 2"/>
          <p:cNvSpPr>
            <a:spLocks noGrp="1"/>
          </p:cNvSpPr>
          <p:nvPr>
            <p:ph idx="1"/>
          </p:nvPr>
        </p:nvSpPr>
        <p:spPr>
          <a:xfrm>
            <a:off x="683568" y="3789040"/>
            <a:ext cx="8229600" cy="748680"/>
          </a:xfrm>
        </p:spPr>
        <p:txBody>
          <a:bodyPr/>
          <a:lstStyle/>
          <a:p>
            <a:r>
              <a:rPr lang="en-GB" dirty="0" err="1"/>
              <a:t>Juego</a:t>
            </a:r>
            <a:r>
              <a:rPr lang="en-GB" dirty="0"/>
              <a:t> de </a:t>
            </a:r>
            <a:r>
              <a:rPr lang="en-GB" dirty="0" err="1"/>
              <a:t>adivinar</a:t>
            </a:r>
            <a:r>
              <a:rPr lang="en-GB" dirty="0"/>
              <a:t> un nº entre 0 y 100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1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Sistema de </a:t>
            </a:r>
            <a:r>
              <a:rPr lang="en-GB" dirty="0" err="1"/>
              <a:t>ficheros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3512" y="1457432"/>
            <a:ext cx="8229600" cy="4525963"/>
          </a:xfrm>
        </p:spPr>
        <p:txBody>
          <a:bodyPr/>
          <a:lstStyle/>
          <a:p>
            <a:r>
              <a:rPr lang="en-GB" dirty="0" err="1"/>
              <a:t>Módulo</a:t>
            </a:r>
            <a:r>
              <a:rPr lang="en-GB" dirty="0"/>
              <a:t> </a:t>
            </a:r>
            <a:r>
              <a:rPr lang="en-GB" dirty="0" err="1"/>
              <a:t>predefinido</a:t>
            </a:r>
            <a:r>
              <a:rPr lang="en-GB" dirty="0"/>
              <a:t> 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'fs'</a:t>
            </a:r>
          </a:p>
          <a:p>
            <a:pPr lvl="1"/>
            <a:r>
              <a:rPr lang="en-GB" dirty="0" err="1"/>
              <a:t>Envuelve</a:t>
            </a:r>
            <a:r>
              <a:rPr lang="en-GB" dirty="0"/>
              <a:t> </a:t>
            </a:r>
            <a:r>
              <a:rPr lang="en-GB" dirty="0" err="1"/>
              <a:t>llamadas</a:t>
            </a:r>
            <a:r>
              <a:rPr lang="en-GB" dirty="0"/>
              <a:t> a </a:t>
            </a:r>
            <a:r>
              <a:rPr lang="en-GB" dirty="0" err="1"/>
              <a:t>funciones</a:t>
            </a:r>
            <a:r>
              <a:rPr lang="en-GB" dirty="0"/>
              <a:t> POSIX</a:t>
            </a:r>
          </a:p>
          <a:p>
            <a:pPr lvl="1"/>
            <a:r>
              <a:rPr lang="en-GB" dirty="0"/>
              <a:t>Los </a:t>
            </a:r>
            <a:r>
              <a:rPr lang="en-GB" dirty="0" err="1"/>
              <a:t>métodos</a:t>
            </a:r>
            <a:r>
              <a:rPr lang="en-GB" dirty="0"/>
              <a:t> </a:t>
            </a:r>
            <a:r>
              <a:rPr lang="en-GB" dirty="0" err="1"/>
              <a:t>tienen</a:t>
            </a:r>
            <a:r>
              <a:rPr lang="en-GB" dirty="0"/>
              <a:t> forma </a:t>
            </a:r>
            <a:r>
              <a:rPr lang="en-GB" dirty="0" err="1"/>
              <a:t>síncrona</a:t>
            </a:r>
            <a:r>
              <a:rPr lang="en-GB" dirty="0"/>
              <a:t> y </a:t>
            </a:r>
            <a:r>
              <a:rPr lang="en-GB" dirty="0" err="1"/>
              <a:t>asíncrona</a:t>
            </a:r>
            <a:endParaRPr lang="en-GB" dirty="0"/>
          </a:p>
          <a:p>
            <a:pPr lvl="1"/>
            <a:r>
              <a:rPr lang="en-GB" dirty="0"/>
              <a:t>Forma </a:t>
            </a:r>
            <a:r>
              <a:rPr lang="en-GB" dirty="0" err="1"/>
              <a:t>asíncrona</a:t>
            </a:r>
            <a:r>
              <a:rPr lang="en-GB" dirty="0"/>
              <a:t>:</a:t>
            </a:r>
          </a:p>
          <a:p>
            <a:pPr lvl="2"/>
            <a:r>
              <a:rPr lang="en-GB" dirty="0"/>
              <a:t>Se </a:t>
            </a:r>
            <a:r>
              <a:rPr lang="en-GB" dirty="0" err="1"/>
              <a:t>usa</a:t>
            </a:r>
            <a:r>
              <a:rPr lang="en-GB" dirty="0"/>
              <a:t> un </a:t>
            </a:r>
            <a:r>
              <a:rPr lang="en-GB" dirty="0" err="1"/>
              <a:t>callback</a:t>
            </a:r>
            <a:r>
              <a:rPr lang="en-GB" dirty="0"/>
              <a:t> </a:t>
            </a:r>
            <a:r>
              <a:rPr lang="en-GB" dirty="0" err="1"/>
              <a:t>como</a:t>
            </a:r>
            <a:r>
              <a:rPr lang="en-GB" dirty="0"/>
              <a:t> </a:t>
            </a:r>
            <a:r>
              <a:rPr lang="en-GB" dirty="0" err="1"/>
              <a:t>último</a:t>
            </a:r>
            <a:r>
              <a:rPr lang="en-GB" dirty="0"/>
              <a:t> </a:t>
            </a:r>
            <a:r>
              <a:rPr lang="en-GB" dirty="0" err="1"/>
              <a:t>argumento</a:t>
            </a:r>
            <a:endParaRPr lang="en-GB" dirty="0"/>
          </a:p>
          <a:p>
            <a:pPr lvl="2"/>
            <a:r>
              <a:rPr lang="en-GB" dirty="0" err="1"/>
              <a:t>Convención</a:t>
            </a:r>
            <a:r>
              <a:rPr lang="en-GB" dirty="0"/>
              <a:t>: Primer </a:t>
            </a:r>
            <a:r>
              <a:rPr lang="en-GB" dirty="0" err="1"/>
              <a:t>argumento</a:t>
            </a:r>
            <a:r>
              <a:rPr lang="en-GB" dirty="0"/>
              <a:t> del </a:t>
            </a:r>
            <a:r>
              <a:rPr lang="en-GB" dirty="0" err="1"/>
              <a:t>callback</a:t>
            </a:r>
            <a:r>
              <a:rPr lang="en-GB" dirty="0"/>
              <a:t> = </a:t>
            </a:r>
            <a:r>
              <a:rPr lang="en-GB" dirty="0" err="1"/>
              <a:t>excepción</a:t>
            </a:r>
            <a:endParaRPr lang="en-GB" dirty="0"/>
          </a:p>
          <a:p>
            <a:pPr lvl="3"/>
            <a:r>
              <a:rPr lang="en-GB" dirty="0"/>
              <a:t>Si se </a:t>
            </a:r>
            <a:r>
              <a:rPr lang="en-GB" dirty="0" err="1"/>
              <a:t>ejecuta</a:t>
            </a:r>
            <a:r>
              <a:rPr lang="en-GB" dirty="0"/>
              <a:t> con </a:t>
            </a:r>
            <a:r>
              <a:rPr lang="en-GB" dirty="0" err="1"/>
              <a:t>éxito</a:t>
            </a:r>
            <a:r>
              <a:rPr lang="en-GB" dirty="0"/>
              <a:t>, primer </a:t>
            </a:r>
            <a:r>
              <a:rPr lang="en-GB" dirty="0" err="1"/>
              <a:t>argumento</a:t>
            </a:r>
            <a:r>
              <a:rPr lang="en-GB" dirty="0"/>
              <a:t> = 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 </a:t>
            </a:r>
            <a:r>
              <a:rPr lang="en-GB" dirty="0"/>
              <a:t>ó 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</a:p>
          <a:p>
            <a:pPr lvl="1"/>
            <a:r>
              <a:rPr lang="en-GB" dirty="0"/>
              <a:t>Forma </a:t>
            </a:r>
            <a:r>
              <a:rPr lang="en-GB" dirty="0" err="1"/>
              <a:t>síncrona</a:t>
            </a:r>
            <a:r>
              <a:rPr lang="en-GB" dirty="0"/>
              <a:t>: </a:t>
            </a:r>
          </a:p>
          <a:p>
            <a:pPr lvl="2"/>
            <a:r>
              <a:rPr lang="en-GB" dirty="0"/>
              <a:t>No se </a:t>
            </a:r>
            <a:r>
              <a:rPr lang="en-GB" dirty="0" err="1"/>
              <a:t>utiliza</a:t>
            </a:r>
            <a:r>
              <a:rPr lang="en-GB" dirty="0"/>
              <a:t> </a:t>
            </a:r>
            <a:r>
              <a:rPr lang="en-GB" dirty="0" err="1"/>
              <a:t>último</a:t>
            </a:r>
            <a:r>
              <a:rPr lang="en-GB" dirty="0"/>
              <a:t> </a:t>
            </a:r>
            <a:r>
              <a:rPr lang="en-GB" dirty="0" err="1"/>
              <a:t>argumento</a:t>
            </a:r>
            <a:r>
              <a:rPr lang="en-GB" dirty="0"/>
              <a:t> </a:t>
            </a:r>
            <a:r>
              <a:rPr lang="en-GB" dirty="0" err="1"/>
              <a:t>callback</a:t>
            </a:r>
            <a:endParaRPr lang="en-GB" dirty="0"/>
          </a:p>
          <a:p>
            <a:pPr lvl="2"/>
            <a:r>
              <a:rPr lang="en-GB" dirty="0"/>
              <a:t>Se </a:t>
            </a:r>
            <a:r>
              <a:rPr lang="en-GB" dirty="0" err="1"/>
              <a:t>lanzan</a:t>
            </a:r>
            <a:r>
              <a:rPr lang="en-GB" dirty="0"/>
              <a:t> </a:t>
            </a:r>
            <a:r>
              <a:rPr lang="en-GB" dirty="0" err="1"/>
              <a:t>excepciones</a:t>
            </a:r>
            <a:r>
              <a:rPr lang="en-GB" dirty="0"/>
              <a:t> </a:t>
            </a:r>
            <a:r>
              <a:rPr lang="en-GB" dirty="0" err="1"/>
              <a:t>directamente</a:t>
            </a:r>
            <a:endParaRPr lang="en-GB" dirty="0"/>
          </a:p>
          <a:p>
            <a:pPr lvl="3"/>
            <a:endParaRPr lang="en-GB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3"/>
            <a:endParaRPr lang="en-GB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3"/>
            <a:endParaRPr lang="en-GB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3"/>
            <a:endParaRPr lang="en-GB" dirty="0"/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423512" y="6396335"/>
            <a:ext cx="826328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GB" sz="2400" dirty="0"/>
              <a:t>Se </a:t>
            </a:r>
            <a:r>
              <a:rPr lang="en-GB" sz="2400" dirty="0" err="1"/>
              <a:t>recomienda</a:t>
            </a:r>
            <a:r>
              <a:rPr lang="en-GB" sz="2400" dirty="0"/>
              <a:t> </a:t>
            </a:r>
            <a:r>
              <a:rPr lang="en-GB" sz="2400" dirty="0" err="1"/>
              <a:t>usar</a:t>
            </a:r>
            <a:r>
              <a:rPr lang="en-GB" sz="2400" dirty="0"/>
              <a:t> </a:t>
            </a:r>
            <a:r>
              <a:rPr lang="en-GB" sz="2400" dirty="0" err="1"/>
              <a:t>operaciones</a:t>
            </a:r>
            <a:r>
              <a:rPr lang="en-GB" sz="2400" dirty="0"/>
              <a:t> </a:t>
            </a:r>
            <a:r>
              <a:rPr lang="en-GB" sz="2400" dirty="0" err="1"/>
              <a:t>asíncronas</a:t>
            </a:r>
            <a:r>
              <a:rPr lang="en-GB" sz="2400" dirty="0"/>
              <a:t> para </a:t>
            </a:r>
            <a:r>
              <a:rPr lang="en-GB" sz="2400" dirty="0" err="1"/>
              <a:t>evitar</a:t>
            </a:r>
            <a:r>
              <a:rPr lang="en-GB" sz="2400" dirty="0"/>
              <a:t> </a:t>
            </a:r>
            <a:r>
              <a:rPr lang="en-GB" sz="2400" dirty="0" err="1"/>
              <a:t>bloqueos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877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Sistema de </a:t>
            </a:r>
            <a:r>
              <a:rPr lang="en-GB" dirty="0" err="1"/>
              <a:t>ficheros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Sistema de </a:t>
            </a:r>
            <a:r>
              <a:rPr lang="en-GB" dirty="0" err="1"/>
              <a:t>ficheros</a:t>
            </a:r>
            <a:endParaRPr lang="en-GB" dirty="0"/>
          </a:p>
          <a:p>
            <a:r>
              <a:rPr lang="en-GB" dirty="0"/>
              <a:t>Leer un </a:t>
            </a:r>
            <a:r>
              <a:rPr lang="en-GB" dirty="0" err="1"/>
              <a:t>fichero</a:t>
            </a:r>
            <a:r>
              <a:rPr lang="en-GB" dirty="0"/>
              <a:t> y </a:t>
            </a:r>
            <a:r>
              <a:rPr lang="en-GB" dirty="0" err="1"/>
              <a:t>convertir</a:t>
            </a:r>
            <a:r>
              <a:rPr lang="en-GB" dirty="0"/>
              <a:t> a </a:t>
            </a:r>
            <a:r>
              <a:rPr lang="en-GB" dirty="0" err="1"/>
              <a:t>mayúsculas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611560" y="2898487"/>
            <a:ext cx="8162812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fs = require(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'fs'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input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process.argv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[2], output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process.argv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[3];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fs.readFile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(input, 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'utf8'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(err, data)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(err)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"No se 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puede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 leer 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input +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err;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data =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data.toUpperCase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fs.writeFile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(output,data,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'utf8'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(err)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(err)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"No se 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puede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escribir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 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output +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err;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console.log(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2A00FF"/>
                </a:solidFill>
                <a:latin typeface="Consolas" panose="020B0609020204030204" pitchFamily="49" charset="0"/>
              </a:rPr>
              <a:t>Contenidos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A00FF"/>
                </a:solidFill>
                <a:latin typeface="Consolas" panose="020B0609020204030204" pitchFamily="49" charset="0"/>
              </a:rPr>
              <a:t>guardados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 en..."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output);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});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console.log(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Cargando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..."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+ input);</a:t>
            </a:r>
          </a:p>
        </p:txBody>
      </p:sp>
    </p:spTree>
    <p:extLst>
      <p:ext uri="{BB962C8B-B14F-4D97-AF65-F5344CB8AC3E}">
        <p14:creationId xmlns:p14="http://schemas.microsoft.com/office/powerpoint/2010/main" val="73771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Módulo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http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Ofrece</a:t>
            </a:r>
            <a:r>
              <a:rPr lang="en-GB" dirty="0"/>
              <a:t> </a:t>
            </a:r>
            <a:r>
              <a:rPr lang="en-GB" dirty="0" err="1"/>
              <a:t>funcionalidad</a:t>
            </a:r>
            <a:r>
              <a:rPr lang="en-GB" dirty="0"/>
              <a:t> de http</a:t>
            </a:r>
          </a:p>
          <a:p>
            <a:r>
              <a:rPr lang="en-GB" dirty="0" err="1"/>
              <a:t>Métodos</a:t>
            </a:r>
            <a:endParaRPr lang="en-GB" dirty="0"/>
          </a:p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http.get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opciones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/>
              <a:t>: </a:t>
            </a:r>
            <a:r>
              <a:rPr lang="en-GB" dirty="0" err="1"/>
              <a:t>crea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petición</a:t>
            </a:r>
            <a:r>
              <a:rPr lang="en-GB" dirty="0"/>
              <a:t> get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http.request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opciones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/>
              <a:t>: </a:t>
            </a:r>
            <a:r>
              <a:rPr lang="en-GB" dirty="0" err="1"/>
              <a:t>crea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petición</a:t>
            </a:r>
            <a:r>
              <a:rPr lang="en-GB" dirty="0"/>
              <a:t> </a:t>
            </a:r>
          </a:p>
          <a:p>
            <a:pPr lvl="2"/>
            <a:r>
              <a:rPr lang="en-GB" dirty="0" err="1"/>
              <a:t>Devuelve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instancia</a:t>
            </a:r>
            <a:r>
              <a:rPr lang="en-GB" dirty="0"/>
              <a:t> de </a:t>
            </a:r>
            <a:r>
              <a:rPr lang="en-GB" dirty="0" err="1"/>
              <a:t>ClientRequest</a:t>
            </a:r>
            <a:endParaRPr lang="en-GB" dirty="0"/>
          </a:p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http.createServer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GB" dirty="0"/>
              <a:t>: </a:t>
            </a:r>
            <a:r>
              <a:rPr lang="en-GB" dirty="0" err="1"/>
              <a:t>crea</a:t>
            </a:r>
            <a:r>
              <a:rPr lang="en-GB" dirty="0"/>
              <a:t> un </a:t>
            </a:r>
            <a:r>
              <a:rPr lang="en-GB" dirty="0" err="1"/>
              <a:t>servidor</a:t>
            </a:r>
            <a:endParaRPr lang="en-GB" dirty="0"/>
          </a:p>
          <a:p>
            <a:pPr lvl="2"/>
            <a:r>
              <a:rPr lang="en-GB" dirty="0" err="1"/>
              <a:t>Devuelve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instancia</a:t>
            </a:r>
            <a:r>
              <a:rPr lang="en-GB" dirty="0"/>
              <a:t> de </a:t>
            </a:r>
            <a:r>
              <a:rPr lang="en-GB" dirty="0" smtClean="0"/>
              <a:t>Server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0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http request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206178"/>
            <a:ext cx="8229600" cy="820688"/>
          </a:xfrm>
        </p:spPr>
        <p:txBody>
          <a:bodyPr/>
          <a:lstStyle/>
          <a:p>
            <a:r>
              <a:rPr lang="en-GB" dirty="0" err="1"/>
              <a:t>Crea</a:t>
            </a:r>
            <a:r>
              <a:rPr lang="en-GB" dirty="0"/>
              <a:t> </a:t>
            </a:r>
            <a:r>
              <a:rPr lang="en-GB" dirty="0" err="1"/>
              <a:t>petición</a:t>
            </a:r>
            <a:r>
              <a:rPr lang="en-GB" dirty="0"/>
              <a:t> http (</a:t>
            </a:r>
            <a:r>
              <a:rPr lang="en-GB" dirty="0" err="1"/>
              <a:t>objeto</a:t>
            </a:r>
            <a:r>
              <a:rPr lang="en-GB" dirty="0"/>
              <a:t> </a:t>
            </a:r>
            <a:r>
              <a:rPr lang="en-GB" dirty="0" err="1"/>
              <a:t>ClientRequest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2 </a:t>
            </a:r>
            <a:r>
              <a:rPr lang="en-GB" dirty="0" err="1"/>
              <a:t>Parámetros</a:t>
            </a:r>
            <a:r>
              <a:rPr lang="en-GB" dirty="0"/>
              <a:t>: </a:t>
            </a:r>
            <a:r>
              <a:rPr lang="en-GB" dirty="0">
                <a:latin typeface="Consolas" panose="020B0609020204030204" pitchFamily="49" charset="0"/>
              </a:rPr>
              <a:t>options</a:t>
            </a:r>
            <a:r>
              <a:rPr lang="en-GB" dirty="0"/>
              <a:t> = </a:t>
            </a:r>
            <a:r>
              <a:rPr lang="en-GB" dirty="0" err="1"/>
              <a:t>opciones</a:t>
            </a:r>
            <a:r>
              <a:rPr lang="en-GB" dirty="0"/>
              <a:t> de la </a:t>
            </a:r>
            <a:r>
              <a:rPr lang="en-GB" dirty="0" err="1"/>
              <a:t>petición</a:t>
            </a:r>
            <a:endParaRPr lang="en-GB" dirty="0"/>
          </a:p>
          <a:p>
            <a:pPr lvl="1"/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callback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GB" dirty="0"/>
              <a:t>se </a:t>
            </a:r>
            <a:r>
              <a:rPr lang="en-GB" dirty="0" err="1"/>
              <a:t>invoca</a:t>
            </a:r>
            <a:r>
              <a:rPr lang="en-GB" dirty="0"/>
              <a:t> con </a:t>
            </a:r>
            <a:r>
              <a:rPr lang="en-GB" dirty="0" err="1"/>
              <a:t>respuesta</a:t>
            </a:r>
            <a:r>
              <a:rPr lang="en-GB" dirty="0"/>
              <a:t> </a:t>
            </a:r>
            <a:r>
              <a:rPr lang="en-GB" dirty="0" err="1"/>
              <a:t>recibida</a:t>
            </a:r>
            <a:endParaRPr lang="en-GB" dirty="0"/>
          </a:p>
          <a:p>
            <a:pPr lvl="2"/>
            <a:r>
              <a:rPr lang="en-GB" dirty="0"/>
              <a:t>La </a:t>
            </a:r>
            <a:r>
              <a:rPr lang="en-GB" dirty="0" err="1"/>
              <a:t>respuesta</a:t>
            </a:r>
            <a:r>
              <a:rPr lang="en-GB" dirty="0"/>
              <a:t> </a:t>
            </a:r>
            <a:r>
              <a:rPr lang="en-GB" dirty="0" err="1"/>
              <a:t>es</a:t>
            </a:r>
            <a:r>
              <a:rPr lang="en-GB" dirty="0"/>
              <a:t> un </a:t>
            </a:r>
            <a:r>
              <a:rPr lang="en-GB" dirty="0" err="1"/>
              <a:t>EventEmitter</a:t>
            </a:r>
            <a:r>
              <a:rPr lang="en-GB" dirty="0"/>
              <a:t>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70020" y="3212976"/>
            <a:ext cx="7803959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6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sz="16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http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s-ES" altLang="es-ES" sz="1600" i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'http'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sz="16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options</a:t>
            </a:r>
            <a:r>
              <a:rPr lang="es-ES" altLang="es-ES" sz="16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{ </a:t>
            </a:r>
            <a:r>
              <a:rPr lang="es-ES" altLang="es-ES" sz="16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hostname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'www.uniovi.es'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s-ES" altLang="es-ES" sz="16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port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lang="es-ES" altLang="es-ES" sz="1600" dirty="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80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         </a:t>
            </a:r>
            <a:r>
              <a:rPr lang="es-ES" altLang="es-ES" sz="16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path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'/'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s-ES" altLang="es-ES" sz="16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method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'GET'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let</a:t>
            </a:r>
            <a:r>
              <a:rPr lang="es-ES" altLang="es-ES" sz="16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''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sz="1600" b="1" dirty="0" smtClean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</a:t>
            </a:r>
            <a:r>
              <a:rPr lang="es-ES" altLang="es-ES" sz="16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lang="es-ES" altLang="es-ES" sz="16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http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600" dirty="0" err="1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request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options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response =&gt; {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response.</a:t>
            </a:r>
            <a:r>
              <a:rPr lang="es-ES" altLang="es-ES" sz="16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on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"data"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datos =&gt; { </a:t>
            </a:r>
            <a:r>
              <a:rPr lang="es-ES" altLang="es-ES" sz="16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+=datos;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</a:t>
            </a:r>
            <a:r>
              <a:rPr lang="es-ES" altLang="es-ES" sz="1600" b="1" i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600" dirty="0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"%d bytes recibidos "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datos.</a:t>
            </a:r>
            <a:r>
              <a:rPr lang="es-ES" altLang="es-ES" sz="16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length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});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response.</a:t>
            </a:r>
            <a:r>
              <a:rPr lang="es-ES" altLang="es-ES" sz="16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on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s-ES" altLang="es-ES" sz="16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end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s-ES" altLang="es-ES" sz="16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{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</a:t>
            </a:r>
            <a:r>
              <a:rPr lang="es-ES" altLang="es-ES" sz="1600" b="1" i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600" dirty="0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6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"Datos totales = " 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 </a:t>
            </a:r>
            <a:r>
              <a:rPr lang="es-ES" altLang="es-ES" sz="16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6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length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});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});</a:t>
            </a:r>
            <a:b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6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</a:t>
            </a:r>
            <a:r>
              <a:rPr lang="es-ES" altLang="es-ES" sz="16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600" dirty="0" err="1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end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();</a:t>
            </a:r>
            <a:endParaRPr lang="es-ES" altLang="es-ES" sz="3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0348A-2868-4467-BA7F-14565FB59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Consolas" panose="020B0609020204030204" pitchFamily="49" charset="0"/>
              </a:rPr>
              <a:t>http </a:t>
            </a:r>
            <a:r>
              <a:rPr lang="es-ES" dirty="0" err="1">
                <a:latin typeface="Consolas" panose="020B0609020204030204" pitchFamily="49" charset="0"/>
              </a:rPr>
              <a:t>get</a:t>
            </a:r>
            <a:endParaRPr lang="es-ES" dirty="0">
              <a:latin typeface="Consolas" panose="020B0609020204030204" pitchFamily="49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BCBBF5-00CA-4674-9D1E-FDF89FBC1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s-ES" dirty="0"/>
              <a:t>Crea petición GET</a:t>
            </a:r>
          </a:p>
          <a:p>
            <a:pPr lvl="1"/>
            <a:r>
              <a:rPr lang="es-ES" dirty="0"/>
              <a:t>Similar a </a:t>
            </a:r>
            <a:r>
              <a:rPr lang="es-ES" dirty="0">
                <a:latin typeface="Consolas" panose="020B0609020204030204" pitchFamily="49" charset="0"/>
              </a:rPr>
              <a:t>http </a:t>
            </a:r>
            <a:r>
              <a:rPr lang="es-ES" dirty="0" err="1">
                <a:latin typeface="Consolas" panose="020B0609020204030204" pitchFamily="49" charset="0"/>
              </a:rPr>
              <a:t>request</a:t>
            </a:r>
            <a:r>
              <a:rPr lang="es-ES" dirty="0"/>
              <a:t> pero usa siempre </a:t>
            </a:r>
            <a:r>
              <a:rPr lang="es-ES" dirty="0">
                <a:latin typeface="Consolas" panose="020B0609020204030204" pitchFamily="49" charset="0"/>
              </a:rPr>
              <a:t>GET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12E789C-8DC9-4230-9013-C9449C226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2796898"/>
            <a:ext cx="7056784" cy="329320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http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'http'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let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total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='';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http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get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"http://www.uniovi.es"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response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=&gt;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{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response.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on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"data"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datos</a:t>
            </a:r>
            <a:r>
              <a:rPr lang="es-ES" altLang="es-ES" sz="16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=&gt;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{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total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+=datos; 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sz="16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"%d bytes recibidos 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datos.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length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});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response.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on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end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 {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sz="16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"Datos totales = "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+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total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length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});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}).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on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'error'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(e) =&gt; {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s-ES" altLang="es-ES" sz="16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Got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error: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${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e.</a:t>
            </a:r>
            <a:r>
              <a:rPr kumimoji="0" lang="es-ES" altLang="es-E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message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});</a:t>
            </a:r>
            <a:endParaRPr kumimoji="0" lang="es-ES" altLang="es-E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nsolas" panose="020B0609020204030204" pitchFamily="49" charset="0"/>
              </a:rPr>
              <a:t>http </a:t>
            </a:r>
            <a:r>
              <a:rPr lang="en-GB" dirty="0" err="1">
                <a:latin typeface="Consolas" panose="020B0609020204030204" pitchFamily="49" charset="0"/>
              </a:rPr>
              <a:t>createServer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Crea</a:t>
            </a:r>
            <a:r>
              <a:rPr lang="en-GB" dirty="0"/>
              <a:t> un </a:t>
            </a:r>
            <a:r>
              <a:rPr lang="en-GB" dirty="0" err="1"/>
              <a:t>servidor</a:t>
            </a:r>
            <a:r>
              <a:rPr lang="en-GB" dirty="0"/>
              <a:t> http</a:t>
            </a:r>
          </a:p>
          <a:p>
            <a:r>
              <a:rPr lang="en-GB" dirty="0" err="1"/>
              <a:t>Asocia</a:t>
            </a:r>
            <a:r>
              <a:rPr lang="en-GB" dirty="0"/>
              <a:t> un listener a </a:t>
            </a:r>
            <a:r>
              <a:rPr lang="en-GB" dirty="0" err="1"/>
              <a:t>cada</a:t>
            </a:r>
            <a:r>
              <a:rPr lang="en-GB" dirty="0"/>
              <a:t> </a:t>
            </a:r>
            <a:r>
              <a:rPr lang="en-GB" dirty="0" err="1"/>
              <a:t>petición</a:t>
            </a:r>
            <a:endParaRPr lang="en-GB" dirty="0"/>
          </a:p>
          <a:p>
            <a:pPr lvl="1"/>
            <a:r>
              <a:rPr lang="en-GB" dirty="0"/>
              <a:t>El listener </a:t>
            </a:r>
            <a:r>
              <a:rPr lang="en-GB" dirty="0" err="1"/>
              <a:t>muestra</a:t>
            </a:r>
            <a:r>
              <a:rPr lang="en-GB" dirty="0"/>
              <a:t> la </a:t>
            </a:r>
            <a:r>
              <a:rPr lang="en-GB" dirty="0" err="1"/>
              <a:t>url</a:t>
            </a:r>
            <a:r>
              <a:rPr lang="en-GB" dirty="0"/>
              <a:t> y </a:t>
            </a:r>
            <a:r>
              <a:rPr lang="en-GB" dirty="0" err="1"/>
              <a:t>escribe</a:t>
            </a:r>
            <a:r>
              <a:rPr lang="en-GB" dirty="0"/>
              <a:t> </a:t>
            </a:r>
            <a:r>
              <a:rPr lang="en-GB" dirty="0" err="1"/>
              <a:t>Hola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251520" y="3429000"/>
            <a:ext cx="6389891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http=require(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'http'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server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http.createServer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server.on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'request'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procesa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server.listen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(3000);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procesa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request,response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console.log(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"URL 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solicitada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 = 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+ request.url);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response.setHeader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"Content-Type"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"text/html"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response.write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"&lt;p&gt;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Hola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&lt;/p&gt;"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response.end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dirty="0"/>
          </a:p>
        </p:txBody>
      </p:sp>
      <p:sp>
        <p:nvSpPr>
          <p:cNvPr id="6" name="CuadroTexto 5"/>
          <p:cNvSpPr txBox="1"/>
          <p:nvPr/>
        </p:nvSpPr>
        <p:spPr>
          <a:xfrm>
            <a:off x="4767034" y="4011338"/>
            <a:ext cx="416011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http.createServer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procesa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).listen(3000);</a:t>
            </a:r>
          </a:p>
        </p:txBody>
      </p:sp>
      <p:sp>
        <p:nvSpPr>
          <p:cNvPr id="7" name="Cerrar corchete 6"/>
          <p:cNvSpPr/>
          <p:nvPr/>
        </p:nvSpPr>
        <p:spPr>
          <a:xfrm>
            <a:off x="1716331" y="3769183"/>
            <a:ext cx="3050703" cy="792088"/>
          </a:xfrm>
          <a:prstGeom prst="rightBracket">
            <a:avLst/>
          </a:prstGeom>
          <a:gradFill flip="none" rotWithShape="1">
            <a:gsLst>
              <a:gs pos="63000">
                <a:schemeClr val="accent1">
                  <a:lumMod val="5000"/>
                  <a:lumOff val="95000"/>
                  <a:alpha val="24000"/>
                </a:schemeClr>
              </a:gs>
              <a:gs pos="99000">
                <a:schemeClr val="accent1">
                  <a:lumMod val="45000"/>
                  <a:lumOff val="5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uadroTexto 7"/>
          <p:cNvSpPr txBox="1"/>
          <p:nvPr/>
        </p:nvSpPr>
        <p:spPr>
          <a:xfrm>
            <a:off x="4767034" y="3622750"/>
            <a:ext cx="376893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/>
              <a:t>Puede</a:t>
            </a:r>
            <a:r>
              <a:rPr lang="en-GB" dirty="0"/>
              <a:t> </a:t>
            </a:r>
            <a:r>
              <a:rPr lang="en-GB" dirty="0" err="1"/>
              <a:t>simplificarse</a:t>
            </a:r>
            <a:r>
              <a:rPr lang="en-GB" dirty="0"/>
              <a:t> </a:t>
            </a:r>
            <a:r>
              <a:rPr lang="en-GB" dirty="0" err="1"/>
              <a:t>como</a:t>
            </a:r>
            <a:r>
              <a:rPr lang="en-GB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2622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Esquema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628648" y="3748775"/>
            <a:ext cx="838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Cliente</a:t>
            </a:r>
            <a:endParaRPr lang="en-GB" dirty="0"/>
          </a:p>
        </p:txBody>
      </p:sp>
      <p:sp>
        <p:nvSpPr>
          <p:cNvPr id="6" name="CuadroTexto 5"/>
          <p:cNvSpPr txBox="1"/>
          <p:nvPr/>
        </p:nvSpPr>
        <p:spPr>
          <a:xfrm>
            <a:off x="3292944" y="3777805"/>
            <a:ext cx="76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server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859820" y="3573032"/>
            <a:ext cx="1059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listener</a:t>
            </a:r>
          </a:p>
          <a:p>
            <a:r>
              <a:rPr lang="en-GB" dirty="0"/>
              <a:t>(</a:t>
            </a:r>
            <a:r>
              <a:rPr lang="en-GB" dirty="0" err="1"/>
              <a:t>procesa</a:t>
            </a:r>
            <a:r>
              <a:rPr lang="en-GB" dirty="0"/>
              <a:t>)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214461" y="3658457"/>
            <a:ext cx="90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console</a:t>
            </a:r>
          </a:p>
        </p:txBody>
      </p:sp>
      <p:cxnSp>
        <p:nvCxnSpPr>
          <p:cNvPr id="10" name="Conector recto 9"/>
          <p:cNvCxnSpPr/>
          <p:nvPr/>
        </p:nvCxnSpPr>
        <p:spPr>
          <a:xfrm flipH="1">
            <a:off x="986098" y="4293096"/>
            <a:ext cx="2590" cy="2376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3635896" y="4293096"/>
            <a:ext cx="0" cy="2376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6389288" y="4293096"/>
            <a:ext cx="0" cy="2376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7685432" y="4219363"/>
            <a:ext cx="66" cy="2450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110999" y="1225072"/>
            <a:ext cx="5054589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http=require(</a:t>
            </a:r>
            <a:r>
              <a:rPr lang="en-GB" sz="1400" b="1" dirty="0">
                <a:solidFill>
                  <a:srgbClr val="2A00FF"/>
                </a:solidFill>
                <a:latin typeface="Consolas" panose="020B0609020204030204" pitchFamily="49" charset="0"/>
              </a:rPr>
              <a:t>'http'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server = 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http.createServer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server.on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'request'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procesa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server.listen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(3000);</a:t>
            </a:r>
          </a:p>
          <a:p>
            <a:endParaRPr lang="en-GB" sz="1400" dirty="0">
              <a:latin typeface="Consolas" panose="020B0609020204030204" pitchFamily="49" charset="0"/>
            </a:endParaRPr>
          </a:p>
          <a:p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procesa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req,response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console.log(req.url);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response.setHeader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"Content-Type"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"text/html"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response.write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"&lt;p&gt;</a:t>
            </a:r>
            <a:r>
              <a:rPr lang="en-GB" sz="1400" dirty="0" err="1">
                <a:solidFill>
                  <a:srgbClr val="2A00FF"/>
                </a:solidFill>
                <a:latin typeface="Consolas" panose="020B0609020204030204" pitchFamily="49" charset="0"/>
              </a:rPr>
              <a:t>Hola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&lt;/p&gt;"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response.end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/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988688" y="4653605"/>
            <a:ext cx="2592288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991279" y="4345828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GET /</a:t>
            </a:r>
            <a:r>
              <a:rPr lang="en-GB" sz="1400" dirty="0" err="1"/>
              <a:t>pepe</a:t>
            </a:r>
            <a:endParaRPr lang="en-GB" sz="1400" dirty="0"/>
          </a:p>
        </p:txBody>
      </p:sp>
      <p:sp>
        <p:nvSpPr>
          <p:cNvPr id="17" name="Rectángulo 16"/>
          <p:cNvSpPr/>
          <p:nvPr/>
        </p:nvSpPr>
        <p:spPr>
          <a:xfrm>
            <a:off x="3577001" y="4643445"/>
            <a:ext cx="11779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adroTexto 17"/>
          <p:cNvSpPr txBox="1"/>
          <p:nvPr/>
        </p:nvSpPr>
        <p:spPr>
          <a:xfrm>
            <a:off x="3760716" y="4679449"/>
            <a:ext cx="2228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/>
              <a:t>crea</a:t>
            </a:r>
            <a:r>
              <a:rPr lang="en-GB" sz="1200" dirty="0"/>
              <a:t> </a:t>
            </a:r>
            <a:r>
              <a:rPr lang="en-GB" sz="1200" dirty="0">
                <a:solidFill>
                  <a:schemeClr val="tx2"/>
                </a:solidFill>
              </a:rPr>
              <a:t>request</a:t>
            </a:r>
          </a:p>
          <a:p>
            <a:r>
              <a:rPr lang="en-GB" sz="1200" dirty="0" err="1"/>
              <a:t>crea</a:t>
            </a:r>
            <a:r>
              <a:rPr lang="en-GB" sz="1200" dirty="0"/>
              <a:t> </a:t>
            </a:r>
            <a:r>
              <a:rPr lang="en-GB" sz="1200" dirty="0">
                <a:solidFill>
                  <a:schemeClr val="tx2"/>
                </a:solidFill>
              </a:rPr>
              <a:t>response</a:t>
            </a:r>
          </a:p>
          <a:p>
            <a:r>
              <a:rPr lang="en-GB" sz="1200" dirty="0"/>
              <a:t>emit('request',</a:t>
            </a:r>
            <a:r>
              <a:rPr lang="en-GB" sz="1200" dirty="0" err="1">
                <a:solidFill>
                  <a:schemeClr val="tx2"/>
                </a:solidFill>
              </a:rPr>
              <a:t>request</a:t>
            </a:r>
            <a:r>
              <a:rPr lang="en-GB" sz="1200" dirty="0" err="1"/>
              <a:t>,</a:t>
            </a:r>
            <a:r>
              <a:rPr lang="en-GB" sz="1200" dirty="0" err="1">
                <a:solidFill>
                  <a:schemeClr val="tx2"/>
                </a:solidFill>
              </a:rPr>
              <a:t>response</a:t>
            </a:r>
            <a:r>
              <a:rPr lang="en-GB" sz="1200" dirty="0"/>
              <a:t>)</a:t>
            </a:r>
          </a:p>
        </p:txBody>
      </p:sp>
      <p:cxnSp>
        <p:nvCxnSpPr>
          <p:cNvPr id="20" name="Conector recto de flecha 19"/>
          <p:cNvCxnSpPr>
            <a:stCxn id="17" idx="2"/>
          </p:cNvCxnSpPr>
          <p:nvPr/>
        </p:nvCxnSpPr>
        <p:spPr>
          <a:xfrm>
            <a:off x="3635896" y="5363525"/>
            <a:ext cx="2681384" cy="1016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6330621" y="5373685"/>
            <a:ext cx="112206" cy="31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cto de flecha 29"/>
          <p:cNvCxnSpPr/>
          <p:nvPr/>
        </p:nvCxnSpPr>
        <p:spPr>
          <a:xfrm>
            <a:off x="6461751" y="5445693"/>
            <a:ext cx="1204757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/>
          <p:cNvSpPr txBox="1"/>
          <p:nvPr/>
        </p:nvSpPr>
        <p:spPr>
          <a:xfrm>
            <a:off x="6332747" y="5131827"/>
            <a:ext cx="1401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console.log(req.url)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685498" y="5261027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GB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pepe</a:t>
            </a:r>
            <a:endParaRPr lang="en-GB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2039059" y="5667330"/>
            <a:ext cx="3954929" cy="6001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response.setHeader</a:t>
            </a:r>
            <a:r>
              <a:rPr lang="en-GB" sz="1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100" dirty="0">
                <a:solidFill>
                  <a:srgbClr val="2A00FF"/>
                </a:solidFill>
                <a:latin typeface="Consolas" panose="020B0609020204030204" pitchFamily="49" charset="0"/>
              </a:rPr>
              <a:t>"Content-Type"</a:t>
            </a:r>
            <a:r>
              <a:rPr lang="en-GB" sz="11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sz="1100" dirty="0">
                <a:solidFill>
                  <a:srgbClr val="2A00FF"/>
                </a:solidFill>
                <a:latin typeface="Consolas" panose="020B0609020204030204" pitchFamily="49" charset="0"/>
              </a:rPr>
              <a:t>"text/html"</a:t>
            </a:r>
            <a:r>
              <a:rPr lang="en-GB" sz="1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response.write</a:t>
            </a:r>
            <a:r>
              <a:rPr lang="en-GB" sz="1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100" dirty="0">
                <a:solidFill>
                  <a:srgbClr val="2A00FF"/>
                </a:solidFill>
                <a:latin typeface="Consolas" panose="020B0609020204030204" pitchFamily="49" charset="0"/>
              </a:rPr>
              <a:t>"&lt;p&gt;</a:t>
            </a:r>
            <a:r>
              <a:rPr lang="en-GB" sz="1100" dirty="0" err="1">
                <a:solidFill>
                  <a:srgbClr val="2A00FF"/>
                </a:solidFill>
                <a:latin typeface="Consolas" panose="020B0609020204030204" pitchFamily="49" charset="0"/>
              </a:rPr>
              <a:t>Hola</a:t>
            </a:r>
            <a:r>
              <a:rPr lang="en-GB" sz="1100" dirty="0">
                <a:solidFill>
                  <a:srgbClr val="2A00FF"/>
                </a:solidFill>
                <a:latin typeface="Consolas" panose="020B0609020204030204" pitchFamily="49" charset="0"/>
              </a:rPr>
              <a:t>&lt;/p&gt;"</a:t>
            </a:r>
            <a:r>
              <a:rPr lang="en-GB" sz="1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response.end</a:t>
            </a:r>
            <a:r>
              <a:rPr lang="en-GB" sz="11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</p:txBody>
      </p:sp>
      <p:cxnSp>
        <p:nvCxnSpPr>
          <p:cNvPr id="36" name="Conector recto de flecha 35"/>
          <p:cNvCxnSpPr/>
          <p:nvPr/>
        </p:nvCxnSpPr>
        <p:spPr>
          <a:xfrm flipH="1">
            <a:off x="986098" y="5680454"/>
            <a:ext cx="5297007" cy="6728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ángulo 39"/>
          <p:cNvSpPr/>
          <p:nvPr/>
        </p:nvSpPr>
        <p:spPr>
          <a:xfrm>
            <a:off x="316642" y="5792672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Hola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86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21" grpId="0" animBg="1"/>
      <p:bldP spid="33" grpId="0"/>
      <p:bldP spid="34" grpId="0"/>
      <p:bldP spid="35" grpId="0" animBg="1"/>
      <p:bldP spid="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Clase</a:t>
            </a:r>
            <a:r>
              <a:rPr lang="en-GB" dirty="0"/>
              <a:t> Server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2620888"/>
          </a:xfrm>
        </p:spPr>
        <p:txBody>
          <a:bodyPr>
            <a:normAutofit/>
          </a:bodyPr>
          <a:lstStyle/>
          <a:p>
            <a:pPr marL="0" lvl="2"/>
            <a:r>
              <a:rPr lang="en-GB" sz="2800" dirty="0" err="1"/>
              <a:t>Representa</a:t>
            </a:r>
            <a:r>
              <a:rPr lang="en-GB" sz="2800" dirty="0"/>
              <a:t> un </a:t>
            </a:r>
            <a:r>
              <a:rPr lang="en-GB" sz="2800" dirty="0" err="1"/>
              <a:t>servidor</a:t>
            </a:r>
            <a:r>
              <a:rPr lang="en-GB" sz="2800" dirty="0"/>
              <a:t> Web</a:t>
            </a:r>
          </a:p>
          <a:p>
            <a:pPr marL="0" lvl="2"/>
            <a:r>
              <a:rPr lang="en-GB" sz="2800" dirty="0" err="1"/>
              <a:t>Es</a:t>
            </a:r>
            <a:r>
              <a:rPr lang="en-GB" sz="2800" dirty="0"/>
              <a:t> un </a:t>
            </a:r>
            <a:r>
              <a:rPr lang="en-GB" sz="2800" dirty="0" err="1"/>
              <a:t>EventEmitter</a:t>
            </a:r>
            <a:endParaRPr lang="en-GB" sz="2800" dirty="0"/>
          </a:p>
          <a:p>
            <a:pPr marL="457200" lvl="3"/>
            <a:r>
              <a:rPr lang="en-GB" sz="2400" dirty="0" err="1"/>
              <a:t>Eventos</a:t>
            </a:r>
            <a:r>
              <a:rPr lang="en-GB" sz="2400" dirty="0"/>
              <a:t>: </a:t>
            </a:r>
            <a:r>
              <a:rPr lang="en-GB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'request', 'connect', 'close',...</a:t>
            </a:r>
          </a:p>
          <a:p>
            <a:pPr marL="0" lvl="2"/>
            <a:r>
              <a:rPr lang="en-GB" sz="2800" dirty="0" err="1"/>
              <a:t>Métodos</a:t>
            </a:r>
            <a:endParaRPr lang="en-GB" sz="2800" dirty="0"/>
          </a:p>
          <a:p>
            <a:pPr marL="457200" lvl="3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server.listen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(Puerto,...)</a:t>
            </a:r>
            <a:r>
              <a:rPr lang="en-GB" dirty="0"/>
              <a:t>:</a:t>
            </a:r>
            <a:r>
              <a:rPr lang="en-GB" dirty="0" err="1"/>
              <a:t>comienza</a:t>
            </a:r>
            <a:r>
              <a:rPr lang="en-GB" dirty="0"/>
              <a:t> a </a:t>
            </a:r>
            <a:r>
              <a:rPr lang="en-GB" dirty="0" err="1"/>
              <a:t>aceptar</a:t>
            </a:r>
            <a:r>
              <a:rPr lang="en-GB" dirty="0"/>
              <a:t> </a:t>
            </a:r>
            <a:r>
              <a:rPr lang="en-GB" dirty="0" err="1"/>
              <a:t>conexiones</a:t>
            </a:r>
            <a:r>
              <a:rPr lang="en-GB" dirty="0"/>
              <a:t> en Puerto</a:t>
            </a:r>
          </a:p>
          <a:p>
            <a:pPr marL="457200" lvl="3"/>
            <a:endParaRPr lang="en-GB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385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r>
              <a:rPr lang="en-GB" dirty="0" err="1"/>
              <a:t>Implementado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v8</a:t>
            </a:r>
          </a:p>
          <a:p>
            <a:pPr lvl="1"/>
            <a:r>
              <a:rPr lang="en-GB" dirty="0"/>
              <a:t>Motor </a:t>
            </a:r>
            <a:r>
              <a:rPr lang="en-GB" dirty="0" err="1"/>
              <a:t>javascript</a:t>
            </a:r>
            <a:r>
              <a:rPr lang="en-GB" dirty="0"/>
              <a:t> de Google</a:t>
            </a:r>
          </a:p>
          <a:p>
            <a:pPr lvl="1"/>
            <a:r>
              <a:rPr lang="en-GB" dirty="0" err="1"/>
              <a:t>Compilación</a:t>
            </a:r>
            <a:r>
              <a:rPr lang="en-GB" dirty="0"/>
              <a:t> Just In Time</a:t>
            </a:r>
          </a:p>
          <a:p>
            <a:r>
              <a:rPr lang="en-GB" dirty="0" err="1"/>
              <a:t>Proporciona</a:t>
            </a:r>
            <a:r>
              <a:rPr lang="en-GB" dirty="0"/>
              <a:t> </a:t>
            </a:r>
            <a:r>
              <a:rPr lang="en-GB" dirty="0" err="1"/>
              <a:t>entorno</a:t>
            </a:r>
            <a:r>
              <a:rPr lang="en-GB" dirty="0"/>
              <a:t> de bajo </a:t>
            </a:r>
            <a:r>
              <a:rPr lang="en-GB" dirty="0" err="1"/>
              <a:t>nivel</a:t>
            </a:r>
            <a:endParaRPr lang="en-GB" dirty="0"/>
          </a:p>
          <a:p>
            <a:r>
              <a:rPr lang="en-GB" dirty="0" err="1"/>
              <a:t>Contiene</a:t>
            </a:r>
            <a:r>
              <a:rPr lang="en-GB" dirty="0"/>
              <a:t> </a:t>
            </a:r>
            <a:r>
              <a:rPr lang="en-GB" dirty="0" err="1"/>
              <a:t>muuuuchos</a:t>
            </a:r>
            <a:r>
              <a:rPr lang="en-GB" dirty="0"/>
              <a:t> </a:t>
            </a:r>
            <a:r>
              <a:rPr lang="en-GB" dirty="0" err="1"/>
              <a:t>paquetes</a:t>
            </a:r>
            <a:r>
              <a:rPr lang="en-GB" dirty="0"/>
              <a:t> de </a:t>
            </a:r>
            <a:r>
              <a:rPr lang="en-GB" dirty="0" err="1"/>
              <a:t>más</a:t>
            </a:r>
            <a:r>
              <a:rPr lang="en-GB" dirty="0"/>
              <a:t> alto </a:t>
            </a:r>
            <a:r>
              <a:rPr lang="en-GB" dirty="0" err="1"/>
              <a:t>nivel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Express: framework web MVC</a:t>
            </a:r>
          </a:p>
          <a:p>
            <a:pPr lvl="1"/>
            <a:r>
              <a:rPr lang="en-GB" dirty="0" err="1"/>
              <a:t>Nodemon</a:t>
            </a:r>
            <a:r>
              <a:rPr lang="en-GB" dirty="0"/>
              <a:t>: </a:t>
            </a:r>
            <a:r>
              <a:rPr lang="en-GB" dirty="0" err="1"/>
              <a:t>Permite</a:t>
            </a:r>
            <a:r>
              <a:rPr lang="en-GB" dirty="0"/>
              <a:t> </a:t>
            </a:r>
            <a:r>
              <a:rPr lang="en-GB" dirty="0" err="1"/>
              <a:t>hacer</a:t>
            </a:r>
            <a:r>
              <a:rPr lang="en-GB" dirty="0"/>
              <a:t> </a:t>
            </a:r>
            <a:r>
              <a:rPr lang="en-GB" dirty="0" err="1"/>
              <a:t>cambios</a:t>
            </a:r>
            <a:r>
              <a:rPr lang="en-GB" dirty="0"/>
              <a:t> </a:t>
            </a:r>
            <a:r>
              <a:rPr lang="en-GB" i="1" dirty="0" err="1"/>
              <a:t>en</a:t>
            </a:r>
            <a:r>
              <a:rPr lang="en-GB" i="1" dirty="0"/>
              <a:t> </a:t>
            </a:r>
            <a:r>
              <a:rPr lang="en-GB" i="1" dirty="0" err="1"/>
              <a:t>caliente</a:t>
            </a:r>
            <a:endParaRPr lang="en-GB" i="1" dirty="0"/>
          </a:p>
          <a:p>
            <a:pPr lvl="1"/>
            <a:r>
              <a:rPr lang="en-GB" dirty="0"/>
              <a:t>....</a:t>
            </a:r>
          </a:p>
          <a:p>
            <a:endParaRPr lang="en-GB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NodeJs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3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Consolas" panose="020B0609020204030204" pitchFamily="49" charset="0"/>
              </a:rPr>
              <a:t>IncomingMessage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Son </a:t>
            </a:r>
            <a:r>
              <a:rPr lang="en-GB" dirty="0" err="1"/>
              <a:t>creados</a:t>
            </a:r>
            <a:r>
              <a:rPr lang="en-GB" dirty="0"/>
              <a:t>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http.server</a:t>
            </a:r>
            <a:endParaRPr lang="en-GB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GB" dirty="0"/>
              <a:t>Primer </a:t>
            </a:r>
            <a:r>
              <a:rPr lang="en-GB" dirty="0" err="1"/>
              <a:t>argumento</a:t>
            </a:r>
            <a:r>
              <a:rPr lang="en-GB" dirty="0"/>
              <a:t> de </a:t>
            </a:r>
            <a:r>
              <a:rPr lang="en-GB" dirty="0" err="1"/>
              <a:t>evento</a:t>
            </a:r>
            <a:r>
              <a:rPr lang="en-GB" dirty="0"/>
              <a:t> 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'request</a:t>
            </a:r>
            <a:r>
              <a:rPr lang="en-GB" dirty="0"/>
              <a:t>'</a:t>
            </a:r>
          </a:p>
          <a:p>
            <a:r>
              <a:rPr lang="en-GB" dirty="0" err="1"/>
              <a:t>Implementa</a:t>
            </a:r>
            <a:r>
              <a:rPr lang="en-GB" dirty="0"/>
              <a:t> </a:t>
            </a:r>
            <a:r>
              <a:rPr lang="en-GB" dirty="0" err="1" smtClean="0">
                <a:latin typeface="Consolas" panose="020B0609020204030204" pitchFamily="49" charset="0"/>
              </a:rPr>
              <a:t>stream.Readable</a:t>
            </a:r>
            <a:endParaRPr lang="en-GB" dirty="0">
              <a:latin typeface="Consolas" panose="020B0609020204030204" pitchFamily="49" charset="0"/>
            </a:endParaRPr>
          </a:p>
          <a:p>
            <a:pPr lvl="1"/>
            <a:r>
              <a:rPr lang="en-GB" dirty="0" err="1"/>
              <a:t>Eventos</a:t>
            </a:r>
            <a:r>
              <a:rPr lang="en-GB" dirty="0"/>
              <a:t>: '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GB" dirty="0"/>
              <a:t>' , '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GB" dirty="0"/>
              <a:t>',...</a:t>
            </a:r>
          </a:p>
          <a:p>
            <a:r>
              <a:rPr lang="en-GB" dirty="0" err="1"/>
              <a:t>Métodos</a:t>
            </a:r>
            <a:r>
              <a:rPr lang="en-GB" dirty="0"/>
              <a:t>: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httpVersion</a:t>
            </a:r>
            <a:endParaRPr lang="en-GB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headers</a:t>
            </a:r>
            <a:r>
              <a:rPr lang="en-GB" dirty="0"/>
              <a:t>: </a:t>
            </a:r>
            <a:r>
              <a:rPr lang="en-GB" dirty="0" err="1"/>
              <a:t>Objeto</a:t>
            </a:r>
            <a:r>
              <a:rPr lang="en-GB" dirty="0"/>
              <a:t> </a:t>
            </a:r>
            <a:r>
              <a:rPr lang="en-GB" dirty="0" err="1"/>
              <a:t>Json</a:t>
            </a:r>
            <a:r>
              <a:rPr lang="en-GB" dirty="0"/>
              <a:t> con </a:t>
            </a:r>
            <a:r>
              <a:rPr lang="en-GB" dirty="0" err="1"/>
              <a:t>cabeceras</a:t>
            </a:r>
            <a:endParaRPr lang="en-GB" dirty="0"/>
          </a:p>
          <a:p>
            <a:pPr lvl="1"/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GB" dirty="0"/>
              <a:t>: </a:t>
            </a:r>
            <a:r>
              <a:rPr lang="en-GB" dirty="0" err="1"/>
              <a:t>puede</a:t>
            </a:r>
            <a:r>
              <a:rPr lang="en-GB" dirty="0"/>
              <a:t> </a:t>
            </a:r>
            <a:r>
              <a:rPr lang="en-GB" dirty="0" err="1"/>
              <a:t>ser</a:t>
            </a:r>
            <a:r>
              <a:rPr lang="en-GB" dirty="0"/>
              <a:t> 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GET, PUT, POST, DELETE</a:t>
            </a:r>
            <a:r>
              <a:rPr lang="en-GB" dirty="0"/>
              <a:t>,...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GB" dirty="0"/>
              <a:t>: string con la URL </a:t>
            </a:r>
            <a:r>
              <a:rPr lang="en-GB" dirty="0" err="1"/>
              <a:t>solicitada</a:t>
            </a:r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Consolas" panose="020B0609020204030204" pitchFamily="49" charset="0"/>
              </a:rPr>
              <a:t>IncomingMessage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8804" y="1239764"/>
            <a:ext cx="8229600" cy="616378"/>
          </a:xfrm>
        </p:spPr>
        <p:txBody>
          <a:bodyPr/>
          <a:lstStyle/>
          <a:p>
            <a:r>
              <a:rPr lang="en-GB" dirty="0" err="1"/>
              <a:t>Ejemplo</a:t>
            </a:r>
            <a:r>
              <a:rPr lang="en-GB" dirty="0"/>
              <a:t>, </a:t>
            </a:r>
            <a:r>
              <a:rPr lang="en-GB" dirty="0" err="1"/>
              <a:t>obtener</a:t>
            </a:r>
            <a:r>
              <a:rPr lang="en-GB" dirty="0"/>
              <a:t> </a:t>
            </a:r>
            <a:r>
              <a:rPr lang="en-GB" dirty="0" err="1"/>
              <a:t>datos</a:t>
            </a:r>
            <a:r>
              <a:rPr lang="en-GB" dirty="0"/>
              <a:t> POST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1520" y="1856141"/>
            <a:ext cx="4673074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http = require(</a:t>
            </a:r>
            <a:r>
              <a:rPr lang="en-GB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'http'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qs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require(</a:t>
            </a:r>
            <a:r>
              <a:rPr lang="en-GB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sz="1600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querystring</a:t>
            </a:r>
            <a:r>
              <a:rPr lang="en-GB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GB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http.createServer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procesa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).listen(3000);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procesa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req,resp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parseBody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req,resp,saluda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saluda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post,req,resp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resp.end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s-ES" sz="1600" dirty="0">
                <a:solidFill>
                  <a:srgbClr val="2A00FF"/>
                </a:solidFill>
                <a:latin typeface="Consolas" panose="020B0609020204030204" pitchFamily="49" charset="0"/>
              </a:rPr>
              <a:t>"nombre "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post.nombre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s-ES" sz="1600" dirty="0">
                <a:solidFill>
                  <a:srgbClr val="2A00FF"/>
                </a:solidFill>
                <a:latin typeface="Consolas" panose="020B0609020204030204" pitchFamily="49" charset="0"/>
              </a:rPr>
              <a:t>", edad= "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post.edad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435216" y="2933658"/>
            <a:ext cx="4336444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parseBody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resp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next) {</a:t>
            </a:r>
          </a:p>
          <a:p>
            <a:pPr lvl="0"/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 let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body = </a:t>
            </a:r>
            <a:r>
              <a:rPr lang="en-GB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''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req.on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dirty="0">
                <a:solidFill>
                  <a:srgbClr val="2A00FF"/>
                </a:solidFill>
                <a:latin typeface="Consolas" panose="020B0609020204030204" pitchFamily="49" charset="0"/>
              </a:rPr>
              <a:t>'data'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data =&gt; {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body += data;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body.length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&gt; 1e6) {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console.log(</a:t>
            </a:r>
            <a:r>
              <a:rPr lang="en-GB" sz="1600" dirty="0">
                <a:solidFill>
                  <a:srgbClr val="2A00FF"/>
                </a:solidFill>
                <a:latin typeface="Consolas" panose="020B0609020204030204" pitchFamily="49" charset="0"/>
              </a:rPr>
              <a:t>"Body too big!"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req.connection.destroy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});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req.on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dirty="0">
                <a:solidFill>
                  <a:srgbClr val="2A00FF"/>
                </a:solidFill>
                <a:latin typeface="Consolas" panose="020B0609020204030204" pitchFamily="49" charset="0"/>
              </a:rPr>
              <a:t>'end'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=&gt; {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var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post =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qs.parse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(body);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next(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post,req,resp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});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23619" y="6485809"/>
            <a:ext cx="8793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Probar con: </a:t>
            </a:r>
            <a:r>
              <a:rPr lang="es-ES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curl</a:t>
            </a:r>
            <a:r>
              <a:rPr lang="es-ES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-X POST -d "nombre=</a:t>
            </a:r>
            <a:r>
              <a:rPr lang="es-ES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pepe&amp;edad</a:t>
            </a:r>
            <a:r>
              <a:rPr lang="es-ES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=34" http://127.0.0.1:3000</a:t>
            </a:r>
            <a:endParaRPr lang="en-GB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719805" y="89339"/>
            <a:ext cx="1367682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1100" dirty="0" smtClean="0"/>
              <a:t>Try it: </a:t>
            </a:r>
            <a:r>
              <a:rPr lang="en-GB" sz="1100" dirty="0" smtClean="0">
                <a:hlinkClick r:id="rId2"/>
              </a:rPr>
              <a:t>52_parseBody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7903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ServerResponse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en-GB" dirty="0" err="1"/>
              <a:t>Objeto</a:t>
            </a:r>
            <a:r>
              <a:rPr lang="en-GB" dirty="0"/>
              <a:t> </a:t>
            </a:r>
            <a:r>
              <a:rPr lang="en-GB" dirty="0" err="1"/>
              <a:t>creado</a:t>
            </a:r>
            <a:r>
              <a:rPr lang="en-GB" dirty="0"/>
              <a:t> </a:t>
            </a:r>
            <a:r>
              <a:rPr lang="en-GB" dirty="0" err="1"/>
              <a:t>por</a:t>
            </a:r>
            <a:r>
              <a:rPr lang="en-GB" dirty="0"/>
              <a:t>  </a:t>
            </a:r>
            <a:r>
              <a:rPr lang="en-GB" dirty="0" err="1"/>
              <a:t>http.Server</a:t>
            </a:r>
            <a:endParaRPr lang="en-GB" dirty="0"/>
          </a:p>
          <a:p>
            <a:pPr lvl="1"/>
            <a:r>
              <a:rPr lang="en-GB" dirty="0"/>
              <a:t>Segundo </a:t>
            </a:r>
            <a:r>
              <a:rPr lang="en-GB" dirty="0" err="1"/>
              <a:t>argumento</a:t>
            </a:r>
            <a:r>
              <a:rPr lang="en-GB" dirty="0"/>
              <a:t> de </a:t>
            </a:r>
            <a:r>
              <a:rPr lang="en-GB" dirty="0" err="1"/>
              <a:t>evento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'request'</a:t>
            </a:r>
          </a:p>
          <a:p>
            <a:r>
              <a:rPr lang="en-GB" dirty="0" err="1"/>
              <a:t>Implementa</a:t>
            </a:r>
            <a:r>
              <a:rPr lang="en-GB" dirty="0"/>
              <a:t> </a:t>
            </a:r>
            <a:r>
              <a:rPr lang="en-GB" dirty="0" err="1"/>
              <a:t>interfaz</a:t>
            </a:r>
            <a:r>
              <a:rPr lang="en-GB" dirty="0"/>
              <a:t> 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Writable</a:t>
            </a:r>
            <a:r>
              <a:rPr lang="en-GB" dirty="0"/>
              <a:t> Stream</a:t>
            </a:r>
          </a:p>
          <a:p>
            <a:r>
              <a:rPr lang="en-GB" dirty="0" err="1"/>
              <a:t>Métodos</a:t>
            </a:r>
            <a:r>
              <a:rPr lang="en-GB" dirty="0"/>
              <a:t>:</a:t>
            </a:r>
          </a:p>
          <a:p>
            <a:pPr lvl="1"/>
            <a:r>
              <a:rPr lang="en-GB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writeHead</a:t>
            </a:r>
            <a:r>
              <a:rPr lang="en-GB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(status, headers)</a:t>
            </a:r>
            <a:r>
              <a:rPr lang="en-GB" sz="2400" dirty="0"/>
              <a:t>: </a:t>
            </a:r>
            <a:r>
              <a:rPr lang="en-GB" sz="2400" dirty="0" err="1"/>
              <a:t>envía</a:t>
            </a:r>
            <a:r>
              <a:rPr lang="en-GB" sz="2400" dirty="0"/>
              <a:t> </a:t>
            </a:r>
            <a:r>
              <a:rPr lang="en-GB" sz="2400" dirty="0" err="1"/>
              <a:t>cabecera</a:t>
            </a:r>
            <a:r>
              <a:rPr lang="en-GB" sz="2400" dirty="0"/>
              <a:t> de </a:t>
            </a:r>
            <a:r>
              <a:rPr lang="en-GB" sz="2400" dirty="0" err="1"/>
              <a:t>respuesta</a:t>
            </a:r>
            <a:endParaRPr lang="en-GB" sz="2400" dirty="0"/>
          </a:p>
          <a:p>
            <a:pPr lvl="1"/>
            <a:r>
              <a:rPr lang="en-GB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statusCode</a:t>
            </a:r>
            <a:r>
              <a:rPr lang="en-GB" sz="2400" dirty="0"/>
              <a:t>: </a:t>
            </a:r>
            <a:r>
              <a:rPr lang="en-GB" sz="2400" dirty="0" err="1"/>
              <a:t>controla</a:t>
            </a:r>
            <a:r>
              <a:rPr lang="en-GB" sz="2400" dirty="0"/>
              <a:t> el </a:t>
            </a:r>
            <a:r>
              <a:rPr lang="en-GB" sz="2400" dirty="0" err="1"/>
              <a:t>código</a:t>
            </a:r>
            <a:r>
              <a:rPr lang="en-GB" sz="2400" dirty="0"/>
              <a:t> de </a:t>
            </a:r>
            <a:r>
              <a:rPr lang="en-GB" sz="2400" dirty="0" err="1"/>
              <a:t>estado</a:t>
            </a:r>
            <a:endParaRPr lang="en-GB" sz="2400" dirty="0"/>
          </a:p>
          <a:p>
            <a:pPr lvl="1"/>
            <a:r>
              <a:rPr lang="en-GB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setHeader</a:t>
            </a:r>
            <a:r>
              <a:rPr lang="en-GB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GB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removeHeader</a:t>
            </a:r>
            <a:r>
              <a:rPr lang="en-GB" sz="2400" dirty="0"/>
              <a:t>: </a:t>
            </a:r>
            <a:r>
              <a:rPr lang="en-GB" sz="2400" dirty="0" err="1"/>
              <a:t>añade</a:t>
            </a:r>
            <a:r>
              <a:rPr lang="en-GB" sz="2400" dirty="0"/>
              <a:t>/</a:t>
            </a:r>
            <a:r>
              <a:rPr lang="en-GB" sz="2400" dirty="0" err="1"/>
              <a:t>borra</a:t>
            </a:r>
            <a:r>
              <a:rPr lang="en-GB" sz="2400" dirty="0"/>
              <a:t> entradas en </a:t>
            </a:r>
            <a:r>
              <a:rPr lang="en-GB" sz="2400" dirty="0" err="1"/>
              <a:t>cabecera</a:t>
            </a:r>
            <a:endParaRPr lang="en-GB" sz="2400" dirty="0"/>
          </a:p>
          <a:p>
            <a:pPr lvl="1"/>
            <a:r>
              <a:rPr lang="en-GB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en-GB" sz="2400" dirty="0"/>
              <a:t>: </a:t>
            </a:r>
            <a:r>
              <a:rPr lang="en-GB" sz="2400" dirty="0" err="1"/>
              <a:t>Envía</a:t>
            </a:r>
            <a:r>
              <a:rPr lang="en-GB" sz="2400" dirty="0"/>
              <a:t> </a:t>
            </a:r>
            <a:r>
              <a:rPr lang="en-GB" sz="2400" dirty="0" err="1"/>
              <a:t>una</a:t>
            </a:r>
            <a:r>
              <a:rPr lang="en-GB" sz="2400" dirty="0"/>
              <a:t> </a:t>
            </a:r>
            <a:r>
              <a:rPr lang="en-GB" sz="2400" dirty="0" err="1"/>
              <a:t>porción</a:t>
            </a:r>
            <a:r>
              <a:rPr lang="en-GB" sz="2400" dirty="0"/>
              <a:t> de </a:t>
            </a:r>
            <a:r>
              <a:rPr lang="en-GB" sz="2400" dirty="0" err="1"/>
              <a:t>datos</a:t>
            </a:r>
            <a:endParaRPr lang="en-GB" sz="2400" dirty="0"/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end</a:t>
            </a:r>
            <a:r>
              <a:rPr lang="en-GB" sz="2400" dirty="0"/>
              <a:t>: </a:t>
            </a:r>
            <a:r>
              <a:rPr lang="en-GB" sz="2400" dirty="0" err="1"/>
              <a:t>Indica</a:t>
            </a:r>
            <a:r>
              <a:rPr lang="en-GB" sz="2400" dirty="0"/>
              <a:t> </a:t>
            </a:r>
            <a:r>
              <a:rPr lang="en-GB" sz="2400" dirty="0" err="1"/>
              <a:t>que</a:t>
            </a:r>
            <a:r>
              <a:rPr lang="en-GB" sz="2400" dirty="0"/>
              <a:t> </a:t>
            </a:r>
            <a:r>
              <a:rPr lang="en-GB" sz="2400" dirty="0" err="1"/>
              <a:t>ya</a:t>
            </a:r>
            <a:r>
              <a:rPr lang="en-GB" sz="2400" dirty="0"/>
              <a:t> no se </a:t>
            </a:r>
            <a:r>
              <a:rPr lang="en-GB" sz="2400" dirty="0" err="1"/>
              <a:t>va</a:t>
            </a:r>
            <a:r>
              <a:rPr lang="en-GB" sz="2400" dirty="0"/>
              <a:t> a </a:t>
            </a:r>
            <a:r>
              <a:rPr lang="en-GB" sz="2400" dirty="0" err="1"/>
              <a:t>enviar</a:t>
            </a:r>
            <a:r>
              <a:rPr lang="en-GB" sz="2400" dirty="0"/>
              <a:t> </a:t>
            </a:r>
            <a:r>
              <a:rPr lang="en-GB" sz="2400" dirty="0" err="1"/>
              <a:t>más</a:t>
            </a:r>
            <a:r>
              <a:rPr lang="en-GB" sz="2400" dirty="0"/>
              <a:t> </a:t>
            </a:r>
            <a:r>
              <a:rPr lang="en-GB" sz="2400" dirty="0" err="1"/>
              <a:t>datos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435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ServerResponse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en-GB" dirty="0" err="1"/>
              <a:t>Ejemplo</a:t>
            </a:r>
            <a:r>
              <a:rPr lang="en-GB" dirty="0"/>
              <a:t>: </a:t>
            </a:r>
            <a:r>
              <a:rPr lang="en-GB" dirty="0" err="1"/>
              <a:t>Devolver</a:t>
            </a:r>
            <a:r>
              <a:rPr lang="en-GB" dirty="0"/>
              <a:t> </a:t>
            </a:r>
            <a:r>
              <a:rPr lang="en-GB" dirty="0" err="1"/>
              <a:t>contenido</a:t>
            </a:r>
            <a:r>
              <a:rPr lang="en-GB" dirty="0"/>
              <a:t> HTML</a:t>
            </a:r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2924944"/>
            <a:ext cx="714971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procesa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req,resp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fs.readFile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'form.html'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'utf8'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err,datos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resp.writeHead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(200,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'{content-type: text/html</a:t>
            </a:r>
            <a:r>
              <a:rPr lang="en-GB" dirty="0" smtClean="0">
                <a:solidFill>
                  <a:srgbClr val="2A00FF"/>
                </a:solidFill>
                <a:latin typeface="Consolas" panose="020B0609020204030204" pitchFamily="49" charset="0"/>
              </a:rPr>
              <a:t>}'</a:t>
            </a:r>
            <a:r>
              <a:rPr lang="en-GB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altLang="es-ES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s-ES" altLang="es-ES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resp.setHeader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'Content-</a:t>
            </a:r>
            <a:r>
              <a:rPr lang="es-ES" altLang="es-ES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text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</a:t>
            </a:r>
            <a:r>
              <a:rPr lang="es-ES" altLang="es-ES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html</a:t>
            </a:r>
            <a:r>
              <a:rPr lang="es-ES" altLang="es-ES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endParaRPr lang="es-ES" altLang="es-ES" sz="40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resp.end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datos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});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719805" y="89339"/>
            <a:ext cx="1406154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1100" dirty="0" smtClean="0"/>
              <a:t>Try it: </a:t>
            </a:r>
            <a:r>
              <a:rPr lang="en-GB" sz="1100" dirty="0" smtClean="0">
                <a:hlinkClick r:id="rId2"/>
              </a:rPr>
              <a:t>53_staticHTML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8619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Procesar formularios</a:t>
            </a:r>
            <a:endParaRPr lang="en-GB" dirty="0"/>
          </a:p>
        </p:txBody>
      </p:sp>
      <p:pic>
        <p:nvPicPr>
          <p:cNvPr id="14" name="21 Imagen" descr="laptop-clip-ar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32311"/>
            <a:ext cx="192405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6 Llamada de nube"/>
          <p:cNvSpPr/>
          <p:nvPr/>
        </p:nvSpPr>
        <p:spPr>
          <a:xfrm>
            <a:off x="4045514" y="2108736"/>
            <a:ext cx="2592388" cy="2089150"/>
          </a:xfrm>
          <a:prstGeom prst="cloudCallout">
            <a:avLst>
              <a:gd name="adj1" fmla="val 11384"/>
              <a:gd name="adj2" fmla="val 547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800" dirty="0">
                <a:solidFill>
                  <a:schemeClr val="bg1"/>
                </a:solidFill>
              </a:rPr>
              <a:t>WWW</a:t>
            </a:r>
          </a:p>
        </p:txBody>
      </p:sp>
      <p:sp>
        <p:nvSpPr>
          <p:cNvPr id="16" name="10 Retraso"/>
          <p:cNvSpPr/>
          <p:nvPr/>
        </p:nvSpPr>
        <p:spPr>
          <a:xfrm rot="16200000">
            <a:off x="153483" y="2613882"/>
            <a:ext cx="1080120" cy="792088"/>
          </a:xfrm>
          <a:prstGeom prst="flowChartDelay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sz="1800">
              <a:solidFill>
                <a:schemeClr val="tx1"/>
              </a:solidFill>
            </a:endParaRPr>
          </a:p>
        </p:txBody>
      </p:sp>
      <p:pic>
        <p:nvPicPr>
          <p:cNvPr id="23" name="25 Imagen" descr="server-outline-clip-a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605200"/>
            <a:ext cx="13684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7 Flecha derecha"/>
          <p:cNvSpPr/>
          <p:nvPr/>
        </p:nvSpPr>
        <p:spPr>
          <a:xfrm>
            <a:off x="1979712" y="1772607"/>
            <a:ext cx="5616624" cy="5664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GET http://ejemplo.com/form.html</a:t>
            </a:r>
          </a:p>
        </p:txBody>
      </p:sp>
      <p:pic>
        <p:nvPicPr>
          <p:cNvPr id="25" name="4 Marcador de contenido" descr="formular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832311"/>
            <a:ext cx="2785882" cy="17176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9 CuadroTexto"/>
          <p:cNvSpPr txBox="1"/>
          <p:nvPr/>
        </p:nvSpPr>
        <p:spPr>
          <a:xfrm>
            <a:off x="153235" y="3621771"/>
            <a:ext cx="9794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800" dirty="0">
                <a:solidFill>
                  <a:schemeClr val="tx1"/>
                </a:solidFill>
                <a:latin typeface="+mn-lt"/>
              </a:rPr>
              <a:t>Usuario</a:t>
            </a:r>
          </a:p>
        </p:txBody>
      </p:sp>
      <p:sp>
        <p:nvSpPr>
          <p:cNvPr id="27" name="11 Elipse"/>
          <p:cNvSpPr/>
          <p:nvPr/>
        </p:nvSpPr>
        <p:spPr>
          <a:xfrm>
            <a:off x="369507" y="2109826"/>
            <a:ext cx="648072" cy="648072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sz="1800">
              <a:solidFill>
                <a:schemeClr val="tx1"/>
              </a:solidFill>
            </a:endParaRPr>
          </a:p>
        </p:txBody>
      </p:sp>
      <p:sp>
        <p:nvSpPr>
          <p:cNvPr id="28" name="13 CuadroTexto"/>
          <p:cNvSpPr txBox="1"/>
          <p:nvPr/>
        </p:nvSpPr>
        <p:spPr>
          <a:xfrm>
            <a:off x="7740799" y="3837225"/>
            <a:ext cx="10445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800" dirty="0">
                <a:solidFill>
                  <a:schemeClr val="tx1"/>
                </a:solidFill>
                <a:latin typeface="+mn-lt"/>
              </a:rPr>
              <a:t>Servidor</a:t>
            </a:r>
          </a:p>
        </p:txBody>
      </p:sp>
      <p:pic>
        <p:nvPicPr>
          <p:cNvPr id="29" name="14 Imagen" descr="formularioRellen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1832311"/>
            <a:ext cx="2785882" cy="17176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0" name="15 Grupo"/>
          <p:cNvGrpSpPr/>
          <p:nvPr/>
        </p:nvGrpSpPr>
        <p:grpSpPr>
          <a:xfrm>
            <a:off x="4045514" y="3153311"/>
            <a:ext cx="3550822" cy="945524"/>
            <a:chOff x="4045514" y="5048549"/>
            <a:chExt cx="3550822" cy="945524"/>
          </a:xfrm>
        </p:grpSpPr>
        <p:sp>
          <p:nvSpPr>
            <p:cNvPr id="31" name="16 Flecha derecha"/>
            <p:cNvSpPr/>
            <p:nvPr/>
          </p:nvSpPr>
          <p:spPr>
            <a:xfrm>
              <a:off x="4045514" y="5048549"/>
              <a:ext cx="3550822" cy="566439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POST http://ejemplo.com/procesa</a:t>
              </a:r>
            </a:p>
          </p:txBody>
        </p:sp>
        <p:sp>
          <p:nvSpPr>
            <p:cNvPr id="32" name="17 CuadroTexto"/>
            <p:cNvSpPr txBox="1"/>
            <p:nvPr/>
          </p:nvSpPr>
          <p:spPr>
            <a:xfrm>
              <a:off x="4266740" y="5470853"/>
              <a:ext cx="2371162" cy="52322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s-ES" sz="1400" dirty="0">
                  <a:latin typeface="Consolas" pitchFamily="49" charset="0"/>
                  <a:cs typeface="Consolas" pitchFamily="49" charset="0"/>
                </a:rPr>
                <a:t>cliente = pepe</a:t>
              </a:r>
            </a:p>
            <a:p>
              <a:r>
                <a:rPr lang="es-ES" sz="1400" dirty="0">
                  <a:latin typeface="Consolas" pitchFamily="49" charset="0"/>
                  <a:cs typeface="Consolas" pitchFamily="49" charset="0"/>
                </a:rPr>
                <a:t>correo = pepe@kiko.com</a:t>
              </a:r>
            </a:p>
          </p:txBody>
        </p:sp>
      </p:grpSp>
      <p:sp>
        <p:nvSpPr>
          <p:cNvPr id="33" name="18 Flecha derecha"/>
          <p:cNvSpPr/>
          <p:nvPr/>
        </p:nvSpPr>
        <p:spPr>
          <a:xfrm flipH="1">
            <a:off x="4045513" y="2339046"/>
            <a:ext cx="3550822" cy="5664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form.html</a:t>
            </a:r>
          </a:p>
        </p:txBody>
      </p:sp>
      <p:sp>
        <p:nvSpPr>
          <p:cNvPr id="34" name="19 Flecha derecha"/>
          <p:cNvSpPr/>
          <p:nvPr/>
        </p:nvSpPr>
        <p:spPr>
          <a:xfrm flipH="1">
            <a:off x="3923928" y="4022168"/>
            <a:ext cx="3550822" cy="5664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resultado</a:t>
            </a:r>
          </a:p>
        </p:txBody>
      </p:sp>
      <p:pic>
        <p:nvPicPr>
          <p:cNvPr id="35" name="4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338" y="1832312"/>
            <a:ext cx="2811175" cy="174535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6" name="20 CuadroTexto"/>
          <p:cNvSpPr txBox="1"/>
          <p:nvPr/>
        </p:nvSpPr>
        <p:spPr>
          <a:xfrm>
            <a:off x="297499" y="3978815"/>
            <a:ext cx="360387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h1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Hola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Pepe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h1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Email: pepe@kiko.com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59632" y="4764325"/>
            <a:ext cx="67698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server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http.createServer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req,res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){</a:t>
            </a: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  switch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req.method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case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'POST'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: ...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break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case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'GET'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: ...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break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default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: ...</a:t>
            </a:r>
          </a:p>
        </p:txBody>
      </p:sp>
    </p:spTree>
    <p:extLst>
      <p:ext uri="{BB962C8B-B14F-4D97-AF65-F5344CB8AC3E}">
        <p14:creationId xmlns:p14="http://schemas.microsoft.com/office/powerpoint/2010/main" val="297130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4" grpId="0" animBg="1"/>
      <p:bldP spid="26" grpId="0"/>
      <p:bldP spid="27" grpId="0" animBg="1"/>
      <p:bldP spid="28" grpId="0"/>
      <p:bldP spid="33" grpId="0" animBg="1"/>
      <p:bldP spid="34" grpId="0" animBg="1"/>
      <p:bldP spid="3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s-ES" dirty="0"/>
              <a:t>Procesar formularios</a:t>
            </a:r>
            <a:endParaRPr lang="en-GB" dirty="0"/>
          </a:p>
        </p:txBody>
      </p:sp>
      <p:sp>
        <p:nvSpPr>
          <p:cNvPr id="3" name="CuadroTexto 2"/>
          <p:cNvSpPr txBox="1"/>
          <p:nvPr/>
        </p:nvSpPr>
        <p:spPr>
          <a:xfrm>
            <a:off x="6808123" y="5373216"/>
            <a:ext cx="22990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goo.gl/AdpRn2</a:t>
            </a:r>
            <a:endParaRPr lang="es-ES" dirty="0" smtClean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EDE4AEB-7EF3-47C9-B336-6141B1770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191236"/>
            <a:ext cx="6556603" cy="5416868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http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'http'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),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),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url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url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),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qs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querystring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server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http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createServer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((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res) =&gt; {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switch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req.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method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{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case 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'POST'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var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body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req.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on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'data'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data =&gt; {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body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+= data;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body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length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&gt;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1e6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req.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connection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destroy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});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req.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on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end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() =&gt; {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var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POST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qs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parse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body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 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res.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end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"Hola "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+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POST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cliente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+ 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"! Tu email es:"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+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POST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correo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});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break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case 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'GET'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url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parse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(req.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url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true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).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pathname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== 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'/'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{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 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readFile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'form.html'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'utf8'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err,datos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{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lang="es-ES" altLang="es-ES" sz="12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res.setHeader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content-type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text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html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 </a:t>
            </a:r>
            <a:r>
              <a:rPr kumimoji="0" lang="es-ES" altLang="es-E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res.</a:t>
            </a:r>
            <a:r>
              <a:rPr kumimoji="0" lang="es-ES" altLang="es-ES" sz="1200" b="0" i="0" u="none" strike="noStrike" cap="none" normalizeH="0" baseline="0" dirty="0" err="1" smtClean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end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(datos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});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}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break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default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kumimoji="0" lang="es-ES" altLang="es-ES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"Método no soportado"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+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req.</a:t>
            </a:r>
            <a:r>
              <a:rPr kumimoji="0" lang="es-ES" altLang="es-E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method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}</a:t>
            </a:r>
            <a:b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}).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listen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3000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719805" y="89339"/>
            <a:ext cx="1406154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1100" dirty="0" smtClean="0"/>
              <a:t>Try it: </a:t>
            </a:r>
            <a:r>
              <a:rPr lang="en-GB" sz="1100" dirty="0" smtClean="0">
                <a:hlinkClick r:id="rId3"/>
              </a:rPr>
              <a:t>54_formulario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87999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Ejemplo</a:t>
            </a:r>
            <a:r>
              <a:rPr lang="en-GB" dirty="0"/>
              <a:t> API REST con </a:t>
            </a:r>
            <a:r>
              <a:rPr lang="en-GB" dirty="0" err="1"/>
              <a:t>NodeJs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457200" y="1363007"/>
            <a:ext cx="5756704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procesa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req,resp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  switch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req.method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   case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'GET'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: ...   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leer un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valor</a:t>
            </a:r>
            <a:endParaRPr lang="en-GB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     break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   case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'DELETE'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: ...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borrar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un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valor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     break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   case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'POST'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: ...  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crear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un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valor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     break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   case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'PUT'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: ...   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actualizar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un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valor</a:t>
            </a:r>
            <a:endParaRPr lang="es-ES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     break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};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32F9B49-F6C0-4A33-BA76-D1686E9FD8BA}"/>
              </a:ext>
            </a:extLst>
          </p:cNvPr>
          <p:cNvSpPr txBox="1"/>
          <p:nvPr/>
        </p:nvSpPr>
        <p:spPr>
          <a:xfrm>
            <a:off x="11453" y="4814554"/>
            <a:ext cx="91325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Ejemplos de uso con </a:t>
            </a:r>
            <a:r>
              <a:rPr lang="es-ES" dirty="0" err="1"/>
              <a:t>curl</a:t>
            </a:r>
            <a:endParaRPr lang="es-ES" dirty="0"/>
          </a:p>
          <a:p>
            <a:r>
              <a:rPr lang="es-ES" dirty="0"/>
              <a:t>Lista de alumnos: 	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curl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 localhost:3000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s-ES" dirty="0"/>
              <a:t>Ver alumno:            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curl localhost:3000?id=1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dirty="0" err="1"/>
              <a:t>Insertar</a:t>
            </a:r>
            <a:r>
              <a:rPr lang="en-US" dirty="0"/>
              <a:t> </a:t>
            </a:r>
            <a:r>
              <a:rPr lang="en-US" dirty="0" err="1"/>
              <a:t>alumno</a:t>
            </a:r>
            <a:r>
              <a:rPr lang="en-US" dirty="0"/>
              <a:t>:     </a:t>
            </a:r>
            <a:r>
              <a:rPr lang="fr-FR" sz="160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curl</a:t>
            </a: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 -X POST -d "nombre=</a:t>
            </a:r>
            <a:r>
              <a:rPr lang="fr-FR" sz="160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luis&amp;edad</a:t>
            </a: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=45" http://127.0.0.1:3000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fr-FR" dirty="0" err="1"/>
              <a:t>Actualizar</a:t>
            </a:r>
            <a:r>
              <a:rPr lang="fr-FR" dirty="0"/>
              <a:t> </a:t>
            </a:r>
            <a:r>
              <a:rPr lang="fr-FR" dirty="0" err="1"/>
              <a:t>alumno</a:t>
            </a:r>
            <a:r>
              <a:rPr lang="fr-FR" dirty="0"/>
              <a:t>: </a:t>
            </a:r>
            <a:r>
              <a:rPr lang="fr-FR" sz="160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curl</a:t>
            </a: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 -X PUT -d "nombre=</a:t>
            </a:r>
            <a:r>
              <a:rPr lang="fr-FR" sz="160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Jose&amp;edad</a:t>
            </a: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=26" http://127.0.0.1:3000?id=0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fr-FR" dirty="0" err="1"/>
              <a:t>Borrar</a:t>
            </a:r>
            <a:r>
              <a:rPr lang="fr-FR" dirty="0"/>
              <a:t> </a:t>
            </a:r>
            <a:r>
              <a:rPr lang="fr-FR" dirty="0" err="1"/>
              <a:t>alumno</a:t>
            </a:r>
            <a:r>
              <a:rPr lang="fr-FR" dirty="0"/>
              <a:t>:       </a:t>
            </a:r>
            <a:r>
              <a:rPr lang="fr-FR" sz="160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curl</a:t>
            </a: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 -X DELETE localhost:3000?id=1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719805" y="89339"/>
            <a:ext cx="1353256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1100" dirty="0" smtClean="0"/>
              <a:t>Try it: </a:t>
            </a:r>
            <a:r>
              <a:rPr lang="en-GB" sz="1100" dirty="0" smtClean="0">
                <a:hlinkClick r:id="rId2"/>
              </a:rPr>
              <a:t>55_restServer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6465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: </a:t>
            </a:r>
            <a:r>
              <a:rPr lang="en-US" dirty="0" err="1" smtClean="0"/>
              <a:t>Subir</a:t>
            </a:r>
            <a:r>
              <a:rPr lang="en-US" dirty="0" smtClean="0"/>
              <a:t> </a:t>
            </a:r>
            <a:r>
              <a:rPr lang="en-US" dirty="0" err="1" smtClean="0"/>
              <a:t>ficheros</a:t>
            </a:r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395536" y="1492843"/>
            <a:ext cx="7488832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altLang="es-ES" sz="12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formidable 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lang="es-ES" altLang="es-ES" sz="12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'formidable</a:t>
            </a:r>
            <a:r>
              <a:rPr lang="es-ES" altLang="es-ES" sz="1200" b="1" dirty="0" smtClean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), </a:t>
            </a:r>
            <a:r>
              <a:rPr lang="es-ES" altLang="es-ES" sz="1200" dirty="0" err="1" smtClean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lang="es-ES" altLang="es-ES" sz="1200" dirty="0" smtClean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lang="es-ES" altLang="es-ES" sz="12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lang="es-ES" altLang="es-ES" sz="1200" b="1" dirty="0" smtClean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), </a:t>
            </a:r>
            <a:r>
              <a:rPr lang="es-ES" altLang="es-ES" sz="1200" dirty="0" smtClean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http 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lang="es-ES" altLang="es-ES" sz="12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'http'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http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.createServer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((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resp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=&gt; {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switch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req.</a:t>
            </a:r>
            <a:r>
              <a:rPr lang="es-ES" altLang="es-ES" sz="12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method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{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case 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'GET'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lang="es-ES" altLang="es-ES" sz="1200" i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pideFichero</a:t>
            </a: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req,resp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 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break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case 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'POST</a:t>
            </a:r>
            <a:r>
              <a:rPr lang="es-ES" altLang="es-ES" sz="1200" b="1" dirty="0" smtClean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lang="es-ES" altLang="es-ES" sz="1200" i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procesaFichero</a:t>
            </a: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req,resp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 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break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}}).</a:t>
            </a:r>
            <a:r>
              <a:rPr lang="es-ES" altLang="es-ES" sz="1200" dirty="0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listen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3000</a:t>
            </a: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altLang="es-ES" sz="12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i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pideFichero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req,resp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{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resp.writeHead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200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{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content-type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text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html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});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resp.</a:t>
            </a:r>
            <a:r>
              <a:rPr lang="es-ES" altLang="es-ES" sz="1200" dirty="0" err="1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end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'&lt;h1&gt;Cargar fichero JSON&lt;/h1&gt;' 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'&lt;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form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action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="/" 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enctype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="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multipart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form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-data" 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method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="post"&gt;'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'&lt;input 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="file" 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="fichero"&gt;&lt;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br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'&lt;input 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="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submit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 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value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="Enviar"&gt;'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'&lt;/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form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&gt;'</a:t>
            </a:r>
            <a:b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s-ES" altLang="es-ES" sz="12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i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procesaFichero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req,resp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{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let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form</a:t>
            </a:r>
            <a:r>
              <a:rPr lang="es-ES" altLang="es-ES" sz="12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new </a:t>
            </a:r>
            <a:r>
              <a:rPr lang="es-ES" altLang="es-ES" sz="12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formidable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200" b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IncomingForm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();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form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200" dirty="0" err="1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parse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s-ES" altLang="es-ES" sz="12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err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fields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files) {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resp.writeHead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200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{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content-type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application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</a:t>
            </a:r>
            <a:r>
              <a:rPr lang="es-ES" altLang="es-ES" sz="1200" b="1" dirty="0" err="1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json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});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s-ES" altLang="es-ES" sz="12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fs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.readFile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(files.fichero.</a:t>
            </a:r>
            <a:r>
              <a:rPr lang="es-ES" altLang="es-ES" sz="1200" b="1" dirty="0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path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lang="es-ES" altLang="es-ES" sz="1200" b="1" dirty="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'utf8'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(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err,datos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=&gt; {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lang="es-ES" altLang="es-ES" sz="12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err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r>
              <a:rPr lang="es-ES" altLang="es-ES" sz="12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throw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err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lang="es-ES" altLang="es-ES" sz="12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let</a:t>
            </a:r>
            <a:r>
              <a:rPr lang="es-ES" altLang="es-ES" sz="1200" b="1" dirty="0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json</a:t>
            </a:r>
            <a:r>
              <a:rPr lang="es-ES" altLang="es-ES" sz="1200" dirty="0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lang="es-ES" altLang="es-ES" sz="1200" b="1" i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JSON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200" dirty="0" err="1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parse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(datos)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resp.</a:t>
            </a:r>
            <a:r>
              <a:rPr lang="es-ES" altLang="es-ES" sz="1200" dirty="0" err="1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end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i="1" dirty="0" err="1">
                <a:solidFill>
                  <a:srgbClr val="660E7A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JSON</a:t>
            </a:r>
            <a:r>
              <a:rPr lang="es-ES" altLang="es-ES" sz="12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200" dirty="0" err="1">
                <a:solidFill>
                  <a:srgbClr val="7A7A4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stringify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458383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json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));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})});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b="1" dirty="0" err="1">
                <a:solidFill>
                  <a:srgbClr val="00008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lang="es-ES" altLang="es-ES" sz="1200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lang="en-GB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79512" y="1115452"/>
            <a:ext cx="601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El </a:t>
            </a:r>
            <a:r>
              <a:rPr lang="en-GB" dirty="0" err="1" smtClean="0"/>
              <a:t>paquete</a:t>
            </a:r>
            <a:r>
              <a:rPr lang="en-GB" dirty="0" smtClean="0"/>
              <a:t> </a:t>
            </a:r>
            <a:r>
              <a:rPr lang="en-GB" dirty="0" smtClean="0">
                <a:latin typeface="Consolas" panose="020B0609020204030204" pitchFamily="49" charset="0"/>
              </a:rPr>
              <a:t>formidable</a:t>
            </a:r>
            <a:r>
              <a:rPr lang="en-GB" dirty="0" smtClean="0"/>
              <a:t> </a:t>
            </a:r>
            <a:r>
              <a:rPr lang="en-GB" dirty="0" err="1" smtClean="0"/>
              <a:t>permite</a:t>
            </a:r>
            <a:r>
              <a:rPr lang="en-GB" dirty="0" smtClean="0"/>
              <a:t> </a:t>
            </a:r>
            <a:r>
              <a:rPr lang="en-GB" dirty="0" err="1" smtClean="0"/>
              <a:t>parsear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datos</a:t>
            </a:r>
            <a:r>
              <a:rPr lang="en-GB" dirty="0" smtClean="0"/>
              <a:t> de entrada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2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Otras</a:t>
            </a:r>
            <a:r>
              <a:rPr lang="en-GB" dirty="0"/>
              <a:t> variables </a:t>
            </a:r>
            <a:r>
              <a:rPr lang="en-GB" dirty="0" err="1"/>
              <a:t>globales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</a:p>
          <a:p>
            <a:pPr lvl="1"/>
            <a:r>
              <a:rPr lang="en-GB" dirty="0" err="1"/>
              <a:t>Métodos</a:t>
            </a:r>
            <a:r>
              <a:rPr lang="en-GB" dirty="0"/>
              <a:t>: log, debug, info, warn, error,...</a:t>
            </a:r>
          </a:p>
          <a:p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__filename</a:t>
            </a:r>
            <a:r>
              <a:rPr lang="en-GB" dirty="0"/>
              <a:t>: </a:t>
            </a:r>
            <a:r>
              <a:rPr lang="en-GB" dirty="0" err="1"/>
              <a:t>nombre</a:t>
            </a:r>
            <a:r>
              <a:rPr lang="en-GB" dirty="0"/>
              <a:t> de </a:t>
            </a:r>
            <a:r>
              <a:rPr lang="en-GB" dirty="0" err="1"/>
              <a:t>fichero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se </a:t>
            </a:r>
            <a:r>
              <a:rPr lang="en-GB" dirty="0" err="1"/>
              <a:t>ejecuta</a:t>
            </a:r>
            <a:endParaRPr lang="en-GB" dirty="0"/>
          </a:p>
          <a:p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dirname</a:t>
            </a:r>
            <a:r>
              <a:rPr lang="en-GB" dirty="0"/>
              <a:t>: </a:t>
            </a:r>
            <a:r>
              <a:rPr lang="en-GB" dirty="0" err="1"/>
              <a:t>directorio</a:t>
            </a:r>
            <a:r>
              <a:rPr lang="en-GB" dirty="0"/>
              <a:t> </a:t>
            </a:r>
            <a:r>
              <a:rPr lang="en-GB" dirty="0" err="1"/>
              <a:t>desde</a:t>
            </a:r>
            <a:r>
              <a:rPr lang="en-GB" dirty="0"/>
              <a:t> </a:t>
            </a:r>
            <a:r>
              <a:rPr lang="en-GB" dirty="0" err="1"/>
              <a:t>donde</a:t>
            </a:r>
            <a:r>
              <a:rPr lang="en-GB" dirty="0"/>
              <a:t> se </a:t>
            </a:r>
            <a:r>
              <a:rPr lang="en-GB" dirty="0" err="1"/>
              <a:t>ejecuta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9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Negociación</a:t>
            </a:r>
            <a:r>
              <a:rPr lang="en-GB" dirty="0"/>
              <a:t> de </a:t>
            </a:r>
            <a:r>
              <a:rPr lang="en-GB" dirty="0" err="1"/>
              <a:t>contenido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600201"/>
            <a:ext cx="8964488" cy="1252736"/>
          </a:xfrm>
        </p:spPr>
        <p:txBody>
          <a:bodyPr/>
          <a:lstStyle/>
          <a:p>
            <a:r>
              <a:rPr lang="en-GB" dirty="0" err="1" smtClean="0"/>
              <a:t>Paquete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2"/>
                </a:solidFill>
              </a:rPr>
              <a:t>negotiator </a:t>
            </a:r>
            <a:r>
              <a:rPr lang="en-GB" dirty="0" err="1" smtClean="0"/>
              <a:t>facilita</a:t>
            </a:r>
            <a:r>
              <a:rPr lang="en-GB" dirty="0" smtClean="0"/>
              <a:t> </a:t>
            </a:r>
            <a:r>
              <a:rPr lang="en-GB" dirty="0" err="1" smtClean="0"/>
              <a:t>negociación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contenido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179512" y="2193378"/>
            <a:ext cx="5763116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2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sz="12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Negotiator</a:t>
            </a:r>
            <a:r>
              <a:rPr lang="es-ES" altLang="es-ES" sz="1200" dirty="0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altLang="es-ES" sz="12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negotiator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sz="12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 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altLang="es-ES" sz="12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'http'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sz="12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tiposDisponibles</a:t>
            </a:r>
            <a:r>
              <a:rPr lang="es-ES" altLang="es-ES" sz="1200" dirty="0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s-ES" altLang="es-ES" sz="1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altLang="es-ES" sz="1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  <a:r>
              <a:rPr lang="es-ES" altLang="es-ES" sz="1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ES" altLang="es-ES" sz="12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s-ES" altLang="es-ES" sz="1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sz="12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alumnos 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altLang="es-ES" sz="12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'./alumnos'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s-ES" altLang="es-E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.createServer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showAlumnos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s-ES" altLang="es-ES" sz="1200" dirty="0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3000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s-ES" altLang="es-ES" sz="12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showAlumnos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req,resp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sz="12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negotiator</a:t>
            </a:r>
            <a:r>
              <a:rPr lang="es-ES" altLang="es-ES" sz="1200" dirty="0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altLang="es-ES" sz="12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Negotiator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s-ES" altLang="es-ES" sz="12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mediaType</a:t>
            </a:r>
            <a:r>
              <a:rPr lang="es-ES" altLang="es-ES" sz="1200" dirty="0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negotiator</a:t>
            </a:r>
            <a:r>
              <a:rPr lang="es-ES" altLang="es-E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.mediaType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tiposDisponibles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s-ES" altLang="es-ES" sz="12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mediaType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ES" sz="12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ES" altLang="es-E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resp.setHeader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mediaType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altLang="es-E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resp.</a:t>
            </a:r>
            <a:r>
              <a:rPr lang="es-ES" altLang="es-ES" sz="1200" dirty="0" err="1" smtClean="0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 smtClean="0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alumnos</a:t>
            </a:r>
            <a:r>
              <a:rPr lang="es-ES" altLang="es-E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200" dirty="0" err="1" smtClean="0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toJson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altLang="es-ES" sz="12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ES" sz="12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altLang="es-E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resp.setHeader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mediaType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altLang="es-E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resp.</a:t>
            </a:r>
            <a:r>
              <a:rPr lang="es-ES" altLang="es-ES" sz="1200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alumnos</a:t>
            </a:r>
            <a:r>
              <a:rPr lang="es-ES" altLang="es-E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200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toHTML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altLang="es-ES" sz="12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ES" sz="12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altLang="es-E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resp.setHeader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ES" altLang="es-E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s-ES" altLang="es-E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altLang="es-E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resp.</a:t>
            </a:r>
            <a:r>
              <a:rPr lang="es-ES" altLang="es-ES" sz="1200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ES" sz="1200" dirty="0" err="1">
                <a:solidFill>
                  <a:srgbClr val="45838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alumnos</a:t>
            </a:r>
            <a:r>
              <a:rPr lang="es-ES" altLang="es-E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s-ES" altLang="es-ES" sz="1200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toHTML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altLang="es-E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altLang="es-ES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719805" y="89339"/>
            <a:ext cx="1362874" cy="2616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1100" dirty="0" smtClean="0"/>
              <a:t>Try it: </a:t>
            </a:r>
            <a:r>
              <a:rPr lang="en-GB" sz="1100" dirty="0" smtClean="0">
                <a:hlinkClick r:id="rId2"/>
              </a:rPr>
              <a:t>59_negotiator</a:t>
            </a:r>
            <a:endParaRPr lang="en-GB" sz="11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195736" y="6403932"/>
            <a:ext cx="6692858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1600" dirty="0" smtClean="0">
                <a:latin typeface="Consolas" panose="020B0609020204030204" pitchFamily="49" charset="0"/>
              </a:rPr>
              <a:t>&gt; curl </a:t>
            </a:r>
            <a:r>
              <a:rPr lang="en-GB" sz="1600" dirty="0">
                <a:latin typeface="Consolas" panose="020B0609020204030204" pitchFamily="49" charset="0"/>
              </a:rPr>
              <a:t>-H "Accept: application/</a:t>
            </a:r>
            <a:r>
              <a:rPr lang="en-GB" sz="1600" dirty="0" err="1">
                <a:latin typeface="Consolas" panose="020B0609020204030204" pitchFamily="49" charset="0"/>
              </a:rPr>
              <a:t>json</a:t>
            </a:r>
            <a:r>
              <a:rPr lang="en-GB" sz="1600" dirty="0">
                <a:latin typeface="Consolas" panose="020B0609020204030204" pitchFamily="49" charset="0"/>
              </a:rPr>
              <a:t>" http://localhost:3000</a:t>
            </a:r>
          </a:p>
        </p:txBody>
      </p:sp>
    </p:spTree>
    <p:extLst>
      <p:ext uri="{BB962C8B-B14F-4D97-AF65-F5344CB8AC3E}">
        <p14:creationId xmlns:p14="http://schemas.microsoft.com/office/powerpoint/2010/main" val="200152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D046E-3882-4E5A-8C0B-FDAF4FC08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npm</a:t>
            </a:r>
            <a:r>
              <a:rPr lang="es-ES" dirty="0"/>
              <a:t> - Gestión de paquetes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42E6EB-4BF9-4FD3-B5AF-BE044B04E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3"/>
          </a:xfrm>
        </p:spPr>
        <p:txBody>
          <a:bodyPr/>
          <a:lstStyle/>
          <a:p>
            <a:r>
              <a:rPr lang="es-ES" dirty="0" err="1"/>
              <a:t>npm</a:t>
            </a:r>
            <a:r>
              <a:rPr lang="es-ES" dirty="0"/>
              <a:t> = </a:t>
            </a:r>
            <a:r>
              <a:rPr lang="es-ES" dirty="0" err="1"/>
              <a:t>node</a:t>
            </a:r>
            <a:r>
              <a:rPr lang="es-ES" dirty="0"/>
              <a:t> </a:t>
            </a:r>
            <a:r>
              <a:rPr lang="es-ES" dirty="0" err="1"/>
              <a:t>package</a:t>
            </a:r>
            <a:r>
              <a:rPr lang="es-ES" dirty="0"/>
              <a:t> manager</a:t>
            </a:r>
          </a:p>
          <a:p>
            <a:pPr lvl="1"/>
            <a:r>
              <a:rPr lang="es-ES" dirty="0"/>
              <a:t>Incluido en la instalación de </a:t>
            </a:r>
            <a:r>
              <a:rPr lang="es-ES" dirty="0" err="1"/>
              <a:t>nodejs</a:t>
            </a:r>
            <a:endParaRPr lang="es-ES" dirty="0"/>
          </a:p>
          <a:p>
            <a:pPr lvl="1"/>
            <a:r>
              <a:rPr lang="es-ES" dirty="0"/>
              <a:t>Herramienta en línea de comandos</a:t>
            </a:r>
          </a:p>
          <a:p>
            <a:pPr lvl="1"/>
            <a:r>
              <a:rPr lang="es-ES" dirty="0"/>
              <a:t>Similar a </a:t>
            </a:r>
            <a:r>
              <a:rPr lang="es-ES" dirty="0" err="1"/>
              <a:t>maven</a:t>
            </a:r>
            <a:r>
              <a:rPr lang="es-ES" dirty="0"/>
              <a:t>, </a:t>
            </a:r>
            <a:r>
              <a:rPr lang="es-ES" dirty="0" err="1"/>
              <a:t>gradle</a:t>
            </a:r>
            <a:r>
              <a:rPr lang="es-ES" dirty="0"/>
              <a:t>, </a:t>
            </a:r>
            <a:r>
              <a:rPr lang="es-ES" dirty="0" err="1"/>
              <a:t>sbt</a:t>
            </a:r>
            <a:r>
              <a:rPr lang="es-ES" dirty="0"/>
              <a:t>, ...pero para </a:t>
            </a:r>
            <a:r>
              <a:rPr lang="es-ES" dirty="0" err="1"/>
              <a:t>Javascript</a:t>
            </a:r>
            <a:endParaRPr lang="es-ES" dirty="0"/>
          </a:p>
          <a:p>
            <a:pPr lvl="1"/>
            <a:r>
              <a:rPr lang="es-ES" dirty="0"/>
              <a:t>Gestión de dependencias y repositorio de paquetes</a:t>
            </a:r>
          </a:p>
          <a:p>
            <a:pPr lvl="1"/>
            <a:r>
              <a:rPr lang="es-ES" dirty="0"/>
              <a:t>Fichero de configuración: </a:t>
            </a:r>
            <a:r>
              <a:rPr lang="es-ES" dirty="0" err="1">
                <a:latin typeface="Consolas" panose="020B0609020204030204" pitchFamily="49" charset="0"/>
              </a:rPr>
              <a:t>package.json</a:t>
            </a:r>
            <a:endParaRPr lang="es-ES" dirty="0">
              <a:latin typeface="Consolas" panose="020B0609020204030204" pitchFamily="49" charset="0"/>
            </a:endParaRPr>
          </a:p>
          <a:p>
            <a:pPr lvl="1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16721F0-AA6B-418B-B34A-DD3497FC46F8}"/>
              </a:ext>
            </a:extLst>
          </p:cNvPr>
          <p:cNvSpPr txBox="1"/>
          <p:nvPr/>
        </p:nvSpPr>
        <p:spPr>
          <a:xfrm>
            <a:off x="0" y="4831814"/>
            <a:ext cx="87511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npm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fichero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package.json</a:t>
            </a:r>
            <a:endParaRPr lang="en-GB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npm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install &lt;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paquete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       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Instalar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paquete</a:t>
            </a:r>
            <a:endParaRPr lang="en-GB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npm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install --save &lt;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paquete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Instalar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añadir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package.json</a:t>
            </a:r>
            <a:endParaRPr lang="en-GB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npm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install -g &lt;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paquete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    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Instalar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globalmente</a:t>
            </a:r>
            <a:endParaRPr lang="en-GB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npm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uninstall &lt;</a:t>
            </a:r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paquete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     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Desinstalar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paquete</a:t>
            </a:r>
            <a:endParaRPr lang="en-GB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GB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npm</a:t>
            </a:r>
            <a:r>
              <a:rPr lang="en-GB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update                   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Actualizar</a:t>
            </a:r>
            <a:r>
              <a:rPr lang="en-GB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paquetes</a:t>
            </a:r>
            <a:endParaRPr lang="en-GB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45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Express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3928" y="1592720"/>
            <a:ext cx="8229600" cy="1684784"/>
          </a:xfrm>
        </p:spPr>
        <p:txBody>
          <a:bodyPr/>
          <a:lstStyle/>
          <a:p>
            <a:r>
              <a:rPr lang="en-GB" dirty="0"/>
              <a:t>Framework Web </a:t>
            </a:r>
            <a:r>
              <a:rPr lang="en-GB" dirty="0" err="1"/>
              <a:t>sobre</a:t>
            </a:r>
            <a:r>
              <a:rPr lang="en-GB" dirty="0"/>
              <a:t> Node</a:t>
            </a:r>
          </a:p>
          <a:p>
            <a:pPr lvl="1"/>
            <a:r>
              <a:rPr lang="en-GB" dirty="0" err="1"/>
              <a:t>Modelo</a:t>
            </a:r>
            <a:r>
              <a:rPr lang="en-GB" dirty="0"/>
              <a:t> MVC</a:t>
            </a:r>
          </a:p>
          <a:p>
            <a:pPr lvl="1"/>
            <a:r>
              <a:rPr lang="en-GB" dirty="0" err="1"/>
              <a:t>Facilita</a:t>
            </a:r>
            <a:r>
              <a:rPr lang="en-GB" dirty="0"/>
              <a:t> </a:t>
            </a:r>
            <a:r>
              <a:rPr lang="en-GB" dirty="0" err="1"/>
              <a:t>creación</a:t>
            </a:r>
            <a:r>
              <a:rPr lang="en-GB" dirty="0"/>
              <a:t> de </a:t>
            </a:r>
            <a:r>
              <a:rPr lang="en-GB" dirty="0" err="1"/>
              <a:t>aplicaciones</a:t>
            </a:r>
            <a:r>
              <a:rPr lang="en-GB" dirty="0"/>
              <a:t> Web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899592" y="3277504"/>
            <a:ext cx="6769802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var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express = require(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'express'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var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app = express();</a:t>
            </a:r>
          </a:p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var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port = 3000;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app.get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'/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usuario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/: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nombre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, res){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console.log(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req.route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res.send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Hola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 '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req.params.nombre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"!"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app.listen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(port);</a:t>
            </a:r>
          </a:p>
          <a:p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console.log(</a:t>
            </a:r>
            <a:r>
              <a:rPr lang="es-ES" dirty="0">
                <a:solidFill>
                  <a:srgbClr val="2A00FF"/>
                </a:solidFill>
                <a:latin typeface="Consolas" panose="020B0609020204030204" pitchFamily="49" charset="0"/>
              </a:rPr>
              <a:t>"Servidor arrancado en puerto "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port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146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Express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>
            <a:normAutofit/>
          </a:bodyPr>
          <a:lstStyle/>
          <a:p>
            <a:r>
              <a:rPr lang="en-GB" sz="2400" dirty="0" err="1"/>
              <a:t>Negociación</a:t>
            </a:r>
            <a:r>
              <a:rPr lang="en-GB" sz="2400" dirty="0"/>
              <a:t> de </a:t>
            </a:r>
            <a:r>
              <a:rPr lang="en-GB" sz="2400" dirty="0" err="1"/>
              <a:t>contenido</a:t>
            </a:r>
            <a:r>
              <a:rPr lang="en-GB" sz="2400" dirty="0"/>
              <a:t> </a:t>
            </a:r>
            <a:r>
              <a:rPr lang="en-GB" sz="2400" dirty="0" err="1"/>
              <a:t>mediante</a:t>
            </a:r>
            <a:r>
              <a:rPr lang="en-GB" sz="2400" dirty="0"/>
              <a:t> Accept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13656" y="2204864"/>
            <a:ext cx="4032448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express = require(</a:t>
            </a:r>
            <a:r>
              <a:rPr lang="en-GB" sz="1400" b="1" dirty="0">
                <a:solidFill>
                  <a:srgbClr val="2A00FF"/>
                </a:solidFill>
                <a:latin typeface="Consolas" panose="020B0609020204030204" pitchFamily="49" charset="0"/>
              </a:rPr>
              <a:t>'express'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app = express();</a:t>
            </a:r>
          </a:p>
          <a:p>
            <a:r>
              <a:rPr lang="en-GB" sz="1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users = require(</a:t>
            </a:r>
            <a:r>
              <a:rPr lang="en-GB" sz="1400" b="1" dirty="0">
                <a:solidFill>
                  <a:srgbClr val="2A00FF"/>
                </a:solidFill>
                <a:latin typeface="Consolas" panose="020B0609020204030204" pitchFamily="49" charset="0"/>
              </a:rPr>
              <a:t>'./users'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GB" sz="1400" dirty="0">
              <a:latin typeface="Consolas" panose="020B0609020204030204" pitchFamily="49" charset="0"/>
            </a:endParaRPr>
          </a:p>
          <a:p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app.get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'/users'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req,res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res.format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({</a:t>
            </a:r>
          </a:p>
          <a:p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'text/html'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: users.html,</a:t>
            </a:r>
          </a:p>
          <a:p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'text/plain'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users.text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'application/</a:t>
            </a:r>
            <a:r>
              <a:rPr lang="en-GB" sz="1400" dirty="0" err="1">
                <a:solidFill>
                  <a:srgbClr val="2A00FF"/>
                </a:solidFill>
                <a:latin typeface="Consolas" panose="020B0609020204030204" pitchFamily="49" charset="0"/>
              </a:rPr>
              <a:t>json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users.json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'application/xml'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: users.xml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endParaRPr lang="en-GB" sz="1400" dirty="0">
              <a:latin typeface="Consolas" panose="020B0609020204030204" pitchFamily="49" charset="0"/>
            </a:endParaRPr>
          </a:p>
          <a:p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app.listen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(3000);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console.log(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sz="1400" dirty="0" err="1">
                <a:solidFill>
                  <a:srgbClr val="2A00FF"/>
                </a:solidFill>
                <a:latin typeface="Consolas" panose="020B0609020204030204" pitchFamily="49" charset="0"/>
              </a:rPr>
              <a:t>Servidor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 </a:t>
            </a:r>
            <a:r>
              <a:rPr lang="en-GB" sz="1400" dirty="0" err="1">
                <a:solidFill>
                  <a:srgbClr val="2A00FF"/>
                </a:solidFill>
                <a:latin typeface="Consolas" panose="020B0609020204030204" pitchFamily="49" charset="0"/>
              </a:rPr>
              <a:t>arrancado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GB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826725" y="2204864"/>
            <a:ext cx="3961341" cy="41857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let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users =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[{ name: 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'Juan'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}, ... ];</a:t>
            </a:r>
          </a:p>
          <a:p>
            <a:endParaRPr lang="en-GB" sz="1400" dirty="0">
              <a:latin typeface="Consolas" panose="020B0609020204030204" pitchFamily="49" charset="0"/>
            </a:endParaRPr>
          </a:p>
          <a:p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exports.text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, res){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res.send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users.map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(user){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>
                <a:solidFill>
                  <a:srgbClr val="2A00FF"/>
                </a:solidFill>
                <a:latin typeface="Consolas" panose="020B0609020204030204" pitchFamily="49" charset="0"/>
              </a:rPr>
              <a:t>' - '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+ user.name + </a:t>
            </a:r>
            <a:r>
              <a:rPr lang="en-GB" sz="1400" b="1" dirty="0">
                <a:solidFill>
                  <a:srgbClr val="2A00FF"/>
                </a:solidFill>
                <a:latin typeface="Consolas" panose="020B0609020204030204" pitchFamily="49" charset="0"/>
              </a:rPr>
              <a:t>'\n'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}).join(</a:t>
            </a:r>
            <a:r>
              <a:rPr lang="en-GB" sz="1400" dirty="0">
                <a:solidFill>
                  <a:srgbClr val="2A00FF"/>
                </a:solidFill>
                <a:latin typeface="Consolas" panose="020B0609020204030204" pitchFamily="49" charset="0"/>
              </a:rPr>
              <a:t>''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GB" sz="1400" dirty="0">
              <a:latin typeface="Consolas" panose="020B0609020204030204" pitchFamily="49" charset="0"/>
            </a:endParaRPr>
          </a:p>
          <a:p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exports.json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, res){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res.json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(users);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GB" sz="1400" dirty="0">
              <a:latin typeface="Consolas" panose="020B06090202040302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exports.html =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, res){</a:t>
            </a:r>
          </a:p>
          <a:p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...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GB" sz="1400" dirty="0">
              <a:latin typeface="Consolas" panose="020B06090202040302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exports.xml =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, res){ </a:t>
            </a:r>
          </a:p>
          <a:p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... </a:t>
            </a:r>
          </a:p>
          <a:p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995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Express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Express </a:t>
            </a:r>
            <a:r>
              <a:rPr lang="en-GB" dirty="0" err="1"/>
              <a:t>es</a:t>
            </a:r>
            <a:r>
              <a:rPr lang="en-GB" dirty="0"/>
              <a:t> un framework </a:t>
            </a:r>
            <a:r>
              <a:rPr lang="en-GB" dirty="0" err="1"/>
              <a:t>completo</a:t>
            </a:r>
            <a:r>
              <a:rPr lang="en-GB" dirty="0"/>
              <a:t> MVC</a:t>
            </a:r>
          </a:p>
          <a:p>
            <a:r>
              <a:rPr lang="en-GB" dirty="0" err="1"/>
              <a:t>Otras</a:t>
            </a:r>
            <a:r>
              <a:rPr lang="en-GB" dirty="0"/>
              <a:t> </a:t>
            </a:r>
            <a:r>
              <a:rPr lang="en-GB" dirty="0" err="1"/>
              <a:t>características</a:t>
            </a:r>
            <a:endParaRPr lang="en-GB" dirty="0"/>
          </a:p>
          <a:p>
            <a:pPr lvl="1"/>
            <a:r>
              <a:rPr lang="en-GB" dirty="0" err="1"/>
              <a:t>Generación</a:t>
            </a:r>
            <a:r>
              <a:rPr lang="en-GB" dirty="0"/>
              <a:t> </a:t>
            </a:r>
            <a:r>
              <a:rPr lang="en-GB" dirty="0" err="1"/>
              <a:t>automática</a:t>
            </a:r>
            <a:r>
              <a:rPr lang="en-GB" dirty="0"/>
              <a:t> de </a:t>
            </a:r>
            <a:r>
              <a:rPr lang="en-GB" dirty="0" err="1"/>
              <a:t>aplicaciones</a:t>
            </a:r>
            <a:endParaRPr lang="en-GB" dirty="0"/>
          </a:p>
          <a:p>
            <a:pPr lvl="1"/>
            <a:r>
              <a:rPr lang="en-GB" dirty="0" err="1"/>
              <a:t>Plantillas</a:t>
            </a:r>
            <a:r>
              <a:rPr lang="en-GB" dirty="0"/>
              <a:t> HTML</a:t>
            </a:r>
          </a:p>
          <a:p>
            <a:r>
              <a:rPr lang="en-GB" dirty="0" err="1"/>
              <a:t>Otros</a:t>
            </a:r>
            <a:r>
              <a:rPr lang="en-GB" dirty="0"/>
              <a:t> frameworks </a:t>
            </a:r>
          </a:p>
          <a:p>
            <a:pPr lvl="1"/>
            <a:r>
              <a:rPr lang="en-GB" dirty="0"/>
              <a:t>Koa, Flatiron, total.js, </a:t>
            </a:r>
            <a:r>
              <a:rPr lang="en-GB" dirty="0" err="1"/>
              <a:t>restify</a:t>
            </a:r>
            <a:r>
              <a:rPr lang="en-GB" dirty="0"/>
              <a:t>,...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6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DF49D-049E-455F-B689-EABEE49C3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Probando servicios web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8D7F46-807B-4EF2-8D65-3B9220BA5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es-ES" dirty="0"/>
              <a:t>Se puede combinar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mocha</a:t>
            </a:r>
            <a:r>
              <a:rPr lang="es-ES" dirty="0"/>
              <a:t> con </a:t>
            </a:r>
            <a:r>
              <a:rPr lang="es-ES" dirty="0" err="1">
                <a:solidFill>
                  <a:schemeClr val="accent1">
                    <a:lumMod val="50000"/>
                  </a:schemeClr>
                </a:solidFill>
              </a:rPr>
              <a:t>supertest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932F7A2-4A7A-4CD0-BC41-56AAB9DE6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564904"/>
            <a:ext cx="6516724" cy="369331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request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supertest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express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express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app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'../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apiUsers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describe(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'GET /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user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 {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'devuelve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json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(done) {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request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app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get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'/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users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Accept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application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/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json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expect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'Content-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Type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/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application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\/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json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/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expect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200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done);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});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020272" y="6361588"/>
            <a:ext cx="152452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&gt; mocha --exit</a:t>
            </a:r>
            <a:endParaRPr lang="en-GB" dirty="0"/>
          </a:p>
        </p:txBody>
      </p:sp>
      <p:sp>
        <p:nvSpPr>
          <p:cNvPr id="6" name="CuadroTexto 5"/>
          <p:cNvSpPr txBox="1"/>
          <p:nvPr/>
        </p:nvSpPr>
        <p:spPr>
          <a:xfrm>
            <a:off x="6181819" y="5940574"/>
            <a:ext cx="250498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Try it: </a:t>
            </a:r>
            <a:r>
              <a:rPr lang="en-GB" dirty="0" smtClean="0">
                <a:hlinkClick r:id="rId2"/>
              </a:rPr>
              <a:t>test/</a:t>
            </a:r>
            <a:r>
              <a:rPr lang="en-GB" dirty="0" err="1" smtClean="0">
                <a:hlinkClick r:id="rId2"/>
              </a:rPr>
              <a:t>testApiSimple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25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Acceso</a:t>
            </a:r>
            <a:r>
              <a:rPr lang="en-GB" dirty="0"/>
              <a:t> a bases de </a:t>
            </a:r>
            <a:r>
              <a:rPr lang="en-GB" dirty="0" err="1"/>
              <a:t>datos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Módulos</a:t>
            </a:r>
            <a:r>
              <a:rPr lang="en-GB" dirty="0"/>
              <a:t> Mongoose (</a:t>
            </a:r>
            <a:r>
              <a:rPr lang="en-GB" dirty="0" err="1"/>
              <a:t>MongoDB</a:t>
            </a:r>
            <a:r>
              <a:rPr lang="en-GB" dirty="0"/>
              <a:t>)</a:t>
            </a:r>
          </a:p>
          <a:p>
            <a:r>
              <a:rPr lang="en-GB" dirty="0" err="1"/>
              <a:t>Módulo</a:t>
            </a:r>
            <a:r>
              <a:rPr lang="en-GB" dirty="0"/>
              <a:t> </a:t>
            </a:r>
            <a:r>
              <a:rPr lang="en-GB" dirty="0" err="1"/>
              <a:t>mysql</a:t>
            </a:r>
            <a:r>
              <a:rPr lang="en-GB" dirty="0"/>
              <a:t> (MySQL)</a:t>
            </a:r>
          </a:p>
        </p:txBody>
      </p:sp>
    </p:spTree>
    <p:extLst>
      <p:ext uri="{BB962C8B-B14F-4D97-AF65-F5344CB8AC3E}">
        <p14:creationId xmlns:p14="http://schemas.microsoft.com/office/powerpoint/2010/main" val="24344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Ejemplos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Ejemplos</a:t>
            </a:r>
            <a:r>
              <a:rPr lang="en-GB" dirty="0"/>
              <a:t> </a:t>
            </a:r>
            <a:r>
              <a:rPr lang="en-GB" dirty="0" err="1"/>
              <a:t>utilizados</a:t>
            </a:r>
            <a:r>
              <a:rPr lang="en-GB" dirty="0"/>
              <a:t> en Node</a:t>
            </a:r>
          </a:p>
          <a:p>
            <a:pPr lvl="1"/>
            <a:r>
              <a:rPr lang="en-GB" sz="2400" dirty="0"/>
              <a:t>https://github.com/labra/EjemploNode</a:t>
            </a:r>
          </a:p>
          <a:p>
            <a:r>
              <a:rPr lang="en-GB" dirty="0" err="1"/>
              <a:t>Ejemplo</a:t>
            </a:r>
            <a:r>
              <a:rPr lang="en-GB" dirty="0"/>
              <a:t> con Node y </a:t>
            </a:r>
            <a:r>
              <a:rPr lang="en-GB" dirty="0" err="1"/>
              <a:t>MongoDB</a:t>
            </a:r>
            <a:endParaRPr lang="en-GB" dirty="0"/>
          </a:p>
          <a:p>
            <a:pPr lvl="1"/>
            <a:r>
              <a:rPr lang="en-GB" sz="2400" dirty="0"/>
              <a:t>https://github.com/labra/EjemploNode_Mongo</a:t>
            </a:r>
          </a:p>
          <a:p>
            <a:r>
              <a:rPr lang="en-GB" dirty="0" err="1"/>
              <a:t>Ejemplo</a:t>
            </a:r>
            <a:r>
              <a:rPr lang="en-GB" dirty="0"/>
              <a:t> con Node y MySQL</a:t>
            </a:r>
          </a:p>
          <a:p>
            <a:pPr lvl="1"/>
            <a:r>
              <a:rPr lang="en-GB" sz="2400" dirty="0"/>
              <a:t>https://github.com/labra/EjemploNode_MySQL</a:t>
            </a:r>
          </a:p>
          <a:p>
            <a:pPr lvl="1"/>
            <a:endParaRPr lang="en-GB" sz="2400" dirty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39865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con </a:t>
            </a:r>
            <a:r>
              <a:rPr lang="en-GB" dirty="0" err="1"/>
              <a:t>NodeJs</a:t>
            </a:r>
            <a:r>
              <a:rPr lang="en-GB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n-GB" dirty="0" err="1"/>
              <a:t>Múltiples</a:t>
            </a:r>
            <a:r>
              <a:rPr lang="en-GB" dirty="0"/>
              <a:t> </a:t>
            </a:r>
            <a:r>
              <a:rPr lang="en-GB" dirty="0" err="1"/>
              <a:t>librerías</a:t>
            </a:r>
            <a:r>
              <a:rPr lang="en-GB" dirty="0"/>
              <a:t>. </a:t>
            </a:r>
          </a:p>
          <a:p>
            <a:pPr lvl="1"/>
            <a:r>
              <a:rPr lang="en-GB" dirty="0" err="1"/>
              <a:t>Ejemplo</a:t>
            </a:r>
            <a:r>
              <a:rPr lang="en-GB" dirty="0"/>
              <a:t>: </a:t>
            </a:r>
            <a:r>
              <a:rPr lang="en-GB" dirty="0" err="1"/>
              <a:t>libxmljs</a:t>
            </a:r>
            <a:r>
              <a:rPr lang="en-GB" dirty="0"/>
              <a:t>, </a:t>
            </a:r>
            <a:r>
              <a:rPr lang="en-GB" dirty="0" err="1"/>
              <a:t>libxslt</a:t>
            </a:r>
            <a:endParaRPr lang="en-GB" dirty="0"/>
          </a:p>
          <a:p>
            <a:pPr lvl="2"/>
            <a:r>
              <a:rPr lang="en-GB" dirty="0"/>
              <a:t>Enlaces a </a:t>
            </a:r>
            <a:r>
              <a:rPr lang="en-GB" dirty="0" err="1"/>
              <a:t>librería</a:t>
            </a:r>
            <a:r>
              <a:rPr lang="en-GB" dirty="0"/>
              <a:t> </a:t>
            </a:r>
            <a:r>
              <a:rPr lang="en-GB" dirty="0" err="1"/>
              <a:t>libxml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1547664" y="5013176"/>
            <a:ext cx="4700582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NOTA: </a:t>
            </a:r>
          </a:p>
          <a:p>
            <a:r>
              <a:rPr lang="en-GB" dirty="0" err="1"/>
              <a:t>Instalación</a:t>
            </a:r>
            <a:r>
              <a:rPr lang="en-GB" dirty="0"/>
              <a:t> en Windows </a:t>
            </a:r>
            <a:r>
              <a:rPr lang="en-GB" dirty="0" err="1"/>
              <a:t>requiere</a:t>
            </a:r>
            <a:r>
              <a:rPr lang="en-GB" dirty="0"/>
              <a:t>: </a:t>
            </a:r>
            <a:r>
              <a:rPr lang="en-GB" dirty="0" err="1"/>
              <a:t>node_gyp</a:t>
            </a:r>
            <a:endParaRPr lang="en-GB" dirty="0"/>
          </a:p>
          <a:p>
            <a:r>
              <a:rPr lang="en-GB" dirty="0" err="1"/>
              <a:t>Ver</a:t>
            </a:r>
            <a:r>
              <a:rPr lang="en-GB" dirty="0"/>
              <a:t>: </a:t>
            </a:r>
            <a:r>
              <a:rPr lang="en-GB" dirty="0">
                <a:solidFill>
                  <a:schemeClr val="tx2"/>
                </a:solidFill>
              </a:rPr>
              <a:t>https://github.com/TooTallNate/node-gyp/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17115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XPath</a:t>
            </a:r>
            <a:r>
              <a:rPr lang="en-GB" dirty="0"/>
              <a:t> con </a:t>
            </a:r>
            <a:r>
              <a:rPr lang="en-GB" dirty="0" err="1"/>
              <a:t>NodeJs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Leer </a:t>
            </a:r>
            <a:r>
              <a:rPr lang="en-GB" dirty="0" err="1"/>
              <a:t>fichero</a:t>
            </a:r>
            <a:r>
              <a:rPr lang="en-GB" dirty="0"/>
              <a:t> XML y </a:t>
            </a:r>
            <a:r>
              <a:rPr lang="en-GB" dirty="0" err="1"/>
              <a:t>acceder</a:t>
            </a:r>
            <a:r>
              <a:rPr lang="en-GB" dirty="0"/>
              <a:t> a </a:t>
            </a:r>
            <a:r>
              <a:rPr lang="en-GB" dirty="0" err="1"/>
              <a:t>elementos</a:t>
            </a:r>
            <a:r>
              <a:rPr lang="en-GB" dirty="0"/>
              <a:t> con </a:t>
            </a:r>
            <a:r>
              <a:rPr lang="en-GB" dirty="0" err="1"/>
              <a:t>XPath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3003610"/>
            <a:ext cx="7149714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fs = require(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'fs'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libxmljs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= require(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libxmljs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let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input 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process.argv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[2],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xpath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process.argv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[3]; 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fs.readFile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(input,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(err, contents)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(err)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"Cannot open 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input +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err;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var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xml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libxmljs.parseXmlString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(contents);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var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result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xml.get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xpath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console.log(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Resultado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: 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+ result);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});</a:t>
            </a:r>
          </a:p>
        </p:txBody>
      </p:sp>
    </p:spTree>
    <p:extLst>
      <p:ext uri="{BB962C8B-B14F-4D97-AF65-F5344CB8AC3E}">
        <p14:creationId xmlns:p14="http://schemas.microsoft.com/office/powerpoint/2010/main" val="24340059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Manipular</a:t>
            </a:r>
            <a:r>
              <a:rPr lang="en-GB" dirty="0"/>
              <a:t> XML con </a:t>
            </a:r>
            <a:r>
              <a:rPr lang="en-GB" dirty="0" err="1"/>
              <a:t>NodeJs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en-GB" dirty="0"/>
              <a:t>Leer </a:t>
            </a:r>
            <a:r>
              <a:rPr lang="en-GB" dirty="0" err="1"/>
              <a:t>fichero</a:t>
            </a:r>
            <a:r>
              <a:rPr lang="en-GB" dirty="0"/>
              <a:t> XML, </a:t>
            </a:r>
            <a:r>
              <a:rPr lang="en-GB" dirty="0" err="1"/>
              <a:t>añadir</a:t>
            </a:r>
            <a:r>
              <a:rPr lang="en-GB" dirty="0"/>
              <a:t> </a:t>
            </a:r>
            <a:r>
              <a:rPr lang="en-GB" dirty="0" err="1"/>
              <a:t>hijo</a:t>
            </a:r>
            <a:r>
              <a:rPr lang="en-GB" dirty="0"/>
              <a:t> y </a:t>
            </a:r>
            <a:r>
              <a:rPr lang="en-GB" dirty="0" err="1"/>
              <a:t>guardarlo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997143" y="2449801"/>
            <a:ext cx="7149714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fs = require(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'fs'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libxmljs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= require(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libxmljs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let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file 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process.argv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[2]; 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fs.readFile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(file,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(err, contents)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(err)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"Cannot open 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file +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err;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var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xml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libxmljs.parseXmlString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(contents);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var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newChild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libxmljs.Element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(xml, 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'new-child'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xml.root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addChild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newChild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fs.writeFile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(file,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xml.toString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(err) {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console.log(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"Updated file 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+ file);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  });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});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1433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Schema con </a:t>
            </a:r>
            <a:r>
              <a:rPr lang="en-GB" dirty="0" err="1"/>
              <a:t>NodeJs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Validar</a:t>
            </a:r>
            <a:r>
              <a:rPr lang="en-GB" dirty="0"/>
              <a:t> </a:t>
            </a:r>
            <a:r>
              <a:rPr lang="en-GB" dirty="0" err="1"/>
              <a:t>mediante</a:t>
            </a:r>
            <a:r>
              <a:rPr lang="en-GB" dirty="0"/>
              <a:t> XML Schema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83568" y="2348880"/>
            <a:ext cx="7141699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fs = require(</a:t>
            </a:r>
            <a:r>
              <a:rPr lang="en-GB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'fs'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libxmljs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require(</a:t>
            </a:r>
            <a:r>
              <a:rPr lang="en-GB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sz="1600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libxmljs</a:t>
            </a:r>
            <a:r>
              <a:rPr lang="en-GB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let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xmlFile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process.argv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[2],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xsdFile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process.argv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[3];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fs.readFile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xmlFile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(err,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dataxml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(err)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"Cannot open 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xmlFile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+ err;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fs.readFile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xsdFile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(err,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dataxsd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(err)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"Cannot open 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xsdFile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+ err;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let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xml =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libxmljs.parseXml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dataxml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let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xsd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libxmljs.parseXml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dataxsd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xml.validate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xsd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console.log(</a:t>
            </a:r>
            <a:r>
              <a:rPr lang="en-GB" sz="16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GB" sz="1600" dirty="0" err="1">
                <a:solidFill>
                  <a:srgbClr val="2A00FF"/>
                </a:solidFill>
                <a:latin typeface="Consolas" panose="020B0609020204030204" pitchFamily="49" charset="0"/>
              </a:rPr>
              <a:t>Es</a:t>
            </a:r>
            <a:r>
              <a:rPr lang="en-GB" sz="1600" dirty="0">
                <a:solidFill>
                  <a:srgbClr val="2A00FF"/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2A00FF"/>
                </a:solidFill>
                <a:latin typeface="Consolas" panose="020B0609020204030204" pitchFamily="49" charset="0"/>
              </a:rPr>
              <a:t>válido</a:t>
            </a:r>
            <a:r>
              <a:rPr lang="en-GB" sz="16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 </a:t>
            </a:r>
            <a:r>
              <a:rPr lang="en-GB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GB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console.log(</a:t>
            </a:r>
            <a:r>
              <a:rPr lang="en-GB" sz="1600" dirty="0">
                <a:solidFill>
                  <a:srgbClr val="2A00FF"/>
                </a:solidFill>
                <a:latin typeface="Consolas" panose="020B0609020204030204" pitchFamily="49" charset="0"/>
              </a:rPr>
              <a:t>"No </a:t>
            </a:r>
            <a:r>
              <a:rPr lang="en-GB" sz="1600" dirty="0" err="1">
                <a:solidFill>
                  <a:srgbClr val="2A00FF"/>
                </a:solidFill>
                <a:latin typeface="Consolas" panose="020B0609020204030204" pitchFamily="49" charset="0"/>
              </a:rPr>
              <a:t>válido</a:t>
            </a:r>
            <a:r>
              <a:rPr lang="en-GB" sz="1600" dirty="0">
                <a:solidFill>
                  <a:srgbClr val="2A00FF"/>
                </a:solidFill>
                <a:latin typeface="Consolas" panose="020B0609020204030204" pitchFamily="49" charset="0"/>
              </a:rPr>
              <a:t>\n"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xml.validationErrors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}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});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086085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NodeJs</a:t>
            </a:r>
            <a:r>
              <a:rPr lang="es-ES" dirty="0"/>
              <a:t> como lenguaje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7020"/>
          </a:xfrm>
        </p:spPr>
        <p:txBody>
          <a:bodyPr/>
          <a:lstStyle/>
          <a:p>
            <a:r>
              <a:rPr lang="es-ES" dirty="0"/>
              <a:t>Ejemplo Hola mundo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1331640" y="2331251"/>
            <a:ext cx="411042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console.log(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Hola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2A00FF"/>
                </a:solidFill>
                <a:latin typeface="Consolas" panose="020B0609020204030204" pitchFamily="49" charset="0"/>
              </a:rPr>
              <a:t>desde</a:t>
            </a:r>
            <a:r>
              <a:rPr lang="en-GB" dirty="0">
                <a:solidFill>
                  <a:srgbClr val="2A00FF"/>
                </a:solidFill>
                <a:latin typeface="Consolas" panose="020B0609020204030204" pitchFamily="49" charset="0"/>
              </a:rPr>
              <a:t> Node"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31640" y="3575611"/>
            <a:ext cx="4141997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Consolas" panose="020B0609020204030204" pitchFamily="49" charset="0"/>
              </a:rPr>
              <a:t>$ </a:t>
            </a:r>
            <a:r>
              <a:rPr lang="es-ES" dirty="0" err="1">
                <a:solidFill>
                  <a:schemeClr val="bg1"/>
                </a:solidFill>
                <a:latin typeface="Consolas" panose="020B0609020204030204" pitchFamily="49" charset="0"/>
              </a:rPr>
              <a:t>node</a:t>
            </a:r>
            <a:r>
              <a:rPr lang="es-ES" dirty="0">
                <a:solidFill>
                  <a:schemeClr val="bg1"/>
                </a:solidFill>
                <a:latin typeface="Consolas" panose="020B0609020204030204" pitchFamily="49" charset="0"/>
              </a:rPr>
              <a:t> hola.js</a:t>
            </a:r>
          </a:p>
          <a:p>
            <a:r>
              <a:rPr lang="es-ES" dirty="0">
                <a:solidFill>
                  <a:schemeClr val="bg1"/>
                </a:solidFill>
                <a:latin typeface="Consolas" panose="020B0609020204030204" pitchFamily="49" charset="0"/>
              </a:rPr>
              <a:t>Hola desde </a:t>
            </a:r>
            <a:r>
              <a:rPr lang="es-ES" dirty="0" err="1">
                <a:solidFill>
                  <a:schemeClr val="bg1"/>
                </a:solidFill>
                <a:latin typeface="Consolas" panose="020B0609020204030204" pitchFamily="49" charset="0"/>
              </a:rPr>
              <a:t>Node</a:t>
            </a:r>
            <a:endParaRPr lang="es-E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473637" y="2331251"/>
            <a:ext cx="7938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hola.js</a:t>
            </a:r>
          </a:p>
        </p:txBody>
      </p:sp>
      <p:sp>
        <p:nvSpPr>
          <p:cNvPr id="7" name="CuadroTexto 6"/>
          <p:cNvSpPr txBox="1"/>
          <p:nvPr/>
        </p:nvSpPr>
        <p:spPr>
          <a:xfrm rot="595812">
            <a:off x="2182218" y="5460576"/>
            <a:ext cx="605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Ejemplos</a:t>
            </a:r>
            <a:r>
              <a:rPr lang="en-GB" dirty="0" smtClean="0"/>
              <a:t> </a:t>
            </a:r>
            <a:r>
              <a:rPr lang="en-GB" dirty="0" err="1" smtClean="0"/>
              <a:t>curso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github.com/cursosLabra/EjemploNode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3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XSLT con </a:t>
            </a:r>
            <a:r>
              <a:rPr lang="en-GB" dirty="0" err="1"/>
              <a:t>NodeJs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en-GB" dirty="0" err="1"/>
              <a:t>Transformar</a:t>
            </a:r>
            <a:r>
              <a:rPr lang="en-GB" dirty="0"/>
              <a:t> con XSLT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97351" y="2531444"/>
            <a:ext cx="8289449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const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libxslt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= require(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libxslt</a:t>
            </a:r>
            <a:r>
              <a:rPr lang="en-GB" b="1" dirty="0">
                <a:solidFill>
                  <a:srgbClr val="2A00FF"/>
                </a:solidFill>
                <a:latin typeface="Consolas" panose="020B0609020204030204" pitchFamily="49" charset="0"/>
              </a:rPr>
              <a:t>'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let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xmlFile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process.argv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[2];</a:t>
            </a:r>
          </a:p>
          <a:p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let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xslFile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process.argv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[3];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libxslt.parseFile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xslFile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(err, 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xsl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(err)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"Cannot open 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xslFile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err;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xsl.applyToFile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xmlFile,</a:t>
            </a:r>
            <a:r>
              <a:rPr lang="en-GB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function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GB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err,result</a:t>
            </a:r>
            <a:r>
              <a:rPr lang="en-GB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(err)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"Cannot apply to file 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xmlFile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err;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console.log(result);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 });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25805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NodeJs</a:t>
            </a:r>
            <a:r>
              <a:rPr lang="en-GB" dirty="0"/>
              <a:t> en </a:t>
            </a:r>
            <a:r>
              <a:rPr lang="en-GB" dirty="0" err="1"/>
              <a:t>Servidor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555696"/>
            <a:ext cx="8229600" cy="820688"/>
          </a:xfrm>
        </p:spPr>
        <p:txBody>
          <a:bodyPr/>
          <a:lstStyle/>
          <a:p>
            <a:r>
              <a:rPr lang="en-GB" dirty="0" err="1"/>
              <a:t>Ejemplo</a:t>
            </a:r>
            <a:r>
              <a:rPr lang="en-GB" dirty="0"/>
              <a:t> "</a:t>
            </a:r>
            <a:r>
              <a:rPr lang="en-GB" dirty="0" err="1"/>
              <a:t>Hola</a:t>
            </a:r>
            <a:r>
              <a:rPr lang="en-GB" dirty="0"/>
              <a:t> </a:t>
            </a:r>
            <a:r>
              <a:rPr lang="en-GB" dirty="0" err="1"/>
              <a:t>Mundo</a:t>
            </a:r>
            <a:r>
              <a:rPr lang="en-GB" dirty="0"/>
              <a:t>" en la Web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80442" y="5403468"/>
            <a:ext cx="689644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Consolas" panose="020B0609020204030204" pitchFamily="49" charset="0"/>
              </a:rPr>
              <a:t>$ </a:t>
            </a:r>
            <a:r>
              <a:rPr lang="es-ES" dirty="0" err="1">
                <a:solidFill>
                  <a:schemeClr val="bg1"/>
                </a:solidFill>
                <a:latin typeface="Consolas" panose="020B0609020204030204" pitchFamily="49" charset="0"/>
              </a:rPr>
              <a:t>node</a:t>
            </a:r>
            <a:r>
              <a:rPr lang="es-ES" dirty="0">
                <a:solidFill>
                  <a:schemeClr val="bg1"/>
                </a:solidFill>
                <a:latin typeface="Consolas" panose="020B0609020204030204" pitchFamily="49" charset="0"/>
              </a:rPr>
              <a:t> hola.js</a:t>
            </a:r>
          </a:p>
          <a:p>
            <a:r>
              <a:rPr lang="es-ES" dirty="0">
                <a:solidFill>
                  <a:schemeClr val="bg1"/>
                </a:solidFill>
                <a:latin typeface="Consolas" panose="020B0609020204030204" pitchFamily="49" charset="0"/>
              </a:rPr>
              <a:t>Servidor arrancado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583075" y="2233044"/>
            <a:ext cx="7938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hola.js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ABF66FE-7B8F-4FBC-8788-8A517125E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42" y="2222821"/>
            <a:ext cx="6084168" cy="3139321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http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require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'http'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server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http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createServer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server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on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request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procesa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server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listen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3000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'Servidor arrancado'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procesa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request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response) {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let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request.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`URL solicitada: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${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45838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`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response.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end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"Hola"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30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Fundamentos</a:t>
            </a:r>
            <a:r>
              <a:rPr lang="en-GB" dirty="0"/>
              <a:t> de </a:t>
            </a:r>
            <a:r>
              <a:rPr lang="en-GB" dirty="0" err="1"/>
              <a:t>NodeJs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Funciones</a:t>
            </a:r>
            <a:r>
              <a:rPr lang="en-GB" dirty="0"/>
              <a:t> de </a:t>
            </a:r>
            <a:r>
              <a:rPr lang="en-GB" dirty="0" err="1"/>
              <a:t>orden</a:t>
            </a:r>
            <a:r>
              <a:rPr lang="en-GB" dirty="0"/>
              <a:t> superior y </a:t>
            </a:r>
            <a:r>
              <a:rPr lang="en-GB" i="1" dirty="0" err="1"/>
              <a:t>callbacks</a:t>
            </a:r>
            <a:endParaRPr lang="en-GB" i="1" dirty="0"/>
          </a:p>
          <a:p>
            <a:r>
              <a:rPr lang="en-GB" dirty="0" err="1"/>
              <a:t>Programación</a:t>
            </a:r>
            <a:r>
              <a:rPr lang="en-GB" dirty="0"/>
              <a:t> </a:t>
            </a:r>
            <a:r>
              <a:rPr lang="en-GB" dirty="0" err="1"/>
              <a:t>asíncrona</a:t>
            </a:r>
            <a:r>
              <a:rPr lang="en-GB" dirty="0"/>
              <a:t> sin </a:t>
            </a:r>
            <a:r>
              <a:rPr lang="en-GB" dirty="0" err="1"/>
              <a:t>bloqueos</a:t>
            </a:r>
            <a:endParaRPr lang="en-GB" dirty="0"/>
          </a:p>
          <a:p>
            <a:r>
              <a:rPr lang="en-GB" dirty="0" err="1"/>
              <a:t>Arquitectura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eventos</a:t>
            </a:r>
            <a:endParaRPr lang="en-GB" dirty="0"/>
          </a:p>
          <a:p>
            <a:r>
              <a:rPr lang="en-GB" dirty="0"/>
              <a:t>Sistema de </a:t>
            </a:r>
            <a:r>
              <a:rPr lang="en-GB" dirty="0" err="1"/>
              <a:t>módulos</a:t>
            </a:r>
            <a:endParaRPr lang="en-GB" dirty="0"/>
          </a:p>
          <a:p>
            <a:r>
              <a:rPr lang="en-GB" dirty="0"/>
              <a:t>Streams</a:t>
            </a:r>
          </a:p>
        </p:txBody>
      </p:sp>
    </p:spTree>
    <p:extLst>
      <p:ext uri="{BB962C8B-B14F-4D97-AF65-F5344CB8AC3E}">
        <p14:creationId xmlns:p14="http://schemas.microsoft.com/office/powerpoint/2010/main" val="10574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Funciones</a:t>
            </a:r>
            <a:r>
              <a:rPr lang="en-GB" dirty="0"/>
              <a:t> de </a:t>
            </a:r>
            <a:r>
              <a:rPr lang="en-GB" dirty="0" err="1"/>
              <a:t>orden</a:t>
            </a:r>
            <a:r>
              <a:rPr lang="en-GB" dirty="0"/>
              <a:t> superior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en-GB" dirty="0" err="1"/>
              <a:t>Funciones</a:t>
            </a:r>
            <a:r>
              <a:rPr lang="en-GB" dirty="0"/>
              <a:t> = </a:t>
            </a:r>
            <a:r>
              <a:rPr lang="en-GB" dirty="0" err="1"/>
              <a:t>elementos</a:t>
            </a:r>
            <a:r>
              <a:rPr lang="en-GB" dirty="0"/>
              <a:t> de </a:t>
            </a:r>
            <a:r>
              <a:rPr lang="en-GB" dirty="0" err="1"/>
              <a:t>primera</a:t>
            </a:r>
            <a:r>
              <a:rPr lang="en-GB" dirty="0"/>
              <a:t> </a:t>
            </a:r>
            <a:r>
              <a:rPr lang="en-GB" dirty="0" err="1"/>
              <a:t>clase</a:t>
            </a:r>
            <a:endParaRPr lang="en-GB" dirty="0"/>
          </a:p>
          <a:p>
            <a:pPr lvl="1"/>
            <a:r>
              <a:rPr lang="en-GB" dirty="0" err="1"/>
              <a:t>Pueden</a:t>
            </a:r>
            <a:r>
              <a:rPr lang="en-GB" dirty="0"/>
              <a:t> </a:t>
            </a:r>
            <a:r>
              <a:rPr lang="en-GB" dirty="0" err="1"/>
              <a:t>asignarse</a:t>
            </a:r>
            <a:r>
              <a:rPr lang="en-GB" dirty="0"/>
              <a:t> a variables, </a:t>
            </a:r>
            <a:r>
              <a:rPr lang="en-GB" dirty="0" err="1"/>
              <a:t>pasarse</a:t>
            </a:r>
            <a:r>
              <a:rPr lang="en-GB" dirty="0"/>
              <a:t> </a:t>
            </a:r>
            <a:r>
              <a:rPr lang="en-GB" dirty="0" err="1"/>
              <a:t>como</a:t>
            </a:r>
            <a:r>
              <a:rPr lang="en-GB" dirty="0"/>
              <a:t> </a:t>
            </a:r>
            <a:r>
              <a:rPr lang="en-GB" dirty="0" err="1"/>
              <a:t>argumentos</a:t>
            </a:r>
            <a:r>
              <a:rPr lang="en-GB" dirty="0"/>
              <a:t> o </a:t>
            </a:r>
            <a:r>
              <a:rPr lang="en-GB" dirty="0" err="1"/>
              <a:t>incluso</a:t>
            </a:r>
            <a:r>
              <a:rPr lang="en-GB" dirty="0"/>
              <a:t> </a:t>
            </a:r>
            <a:r>
              <a:rPr lang="en-GB" dirty="0" err="1"/>
              <a:t>devolverse</a:t>
            </a:r>
            <a:r>
              <a:rPr lang="en-GB" dirty="0"/>
              <a:t> </a:t>
            </a:r>
            <a:r>
              <a:rPr lang="en-GB" dirty="0" err="1"/>
              <a:t>como</a:t>
            </a:r>
            <a:r>
              <a:rPr lang="en-GB" dirty="0"/>
              <a:t> </a:t>
            </a:r>
            <a:r>
              <a:rPr lang="en-GB" dirty="0" err="1"/>
              <a:t>valores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7" name="CuadroTexto 6"/>
          <p:cNvSpPr txBox="1"/>
          <p:nvPr/>
        </p:nvSpPr>
        <p:spPr>
          <a:xfrm>
            <a:off x="3601520" y="37959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02185B8-33E2-4519-922E-8834FC9CE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13" y="3376385"/>
            <a:ext cx="3238266" cy="203132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suma3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(x) { 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x +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3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 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/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aplica2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f,x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{ 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 (f (x)); 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};</a:t>
            </a:r>
            <a:endParaRPr kumimoji="0" lang="es-ES" altLang="es-E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62D8A8A-95A3-4048-813F-A4841C01A537}"/>
              </a:ext>
            </a:extLst>
          </p:cNvPr>
          <p:cNvSpPr txBox="1"/>
          <p:nvPr/>
        </p:nvSpPr>
        <p:spPr>
          <a:xfrm>
            <a:off x="8469722" y="7330313"/>
            <a:ext cx="975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DEDCB89F-7667-440E-9F30-E8EAE6B09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243" y="3639396"/>
            <a:ext cx="4828138" cy="92333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suma3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x =&gt; x +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3 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endParaRPr kumimoji="0" lang="es-ES" altLang="es-ES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aplica2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(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f,x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=&gt; f (f (x))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F780C193-7AD3-4E02-98B3-E08FD516E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46" y="5591451"/>
            <a:ext cx="4797342" cy="646331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aplica2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suma3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4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));       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console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log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aplica2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(x =&gt; x * x,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5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));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E8CAC865-EF2F-447A-8327-8B5A15E31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390" y="5587459"/>
            <a:ext cx="720080" cy="6463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b="1" i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625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72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32529</TotalTime>
  <Words>3088</Words>
  <Application>Microsoft Office PowerPoint</Application>
  <PresentationFormat>Presentación en pantalla (4:3)</PresentationFormat>
  <Paragraphs>658</Paragraphs>
  <Slides>60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60</vt:i4>
      </vt:variant>
    </vt:vector>
  </HeadingPairs>
  <TitlesOfParts>
    <vt:vector size="65" baseType="lpstr">
      <vt:lpstr>Arial</vt:lpstr>
      <vt:lpstr>Calibri</vt:lpstr>
      <vt:lpstr>Consolas</vt:lpstr>
      <vt:lpstr>Courier New</vt:lpstr>
      <vt:lpstr>Tema de Office</vt:lpstr>
      <vt:lpstr>Javascript en el servidor NodeJs</vt:lpstr>
      <vt:lpstr>Javascript en servidor</vt:lpstr>
      <vt:lpstr>NodeJs</vt:lpstr>
      <vt:lpstr>NodeJs</vt:lpstr>
      <vt:lpstr>npm - Gestión de paquetes</vt:lpstr>
      <vt:lpstr>NodeJs como lenguaje</vt:lpstr>
      <vt:lpstr>NodeJs en Servidor</vt:lpstr>
      <vt:lpstr>Fundamentos de NodeJs</vt:lpstr>
      <vt:lpstr>Funciones de orden superior</vt:lpstr>
      <vt:lpstr>Callbacks</vt:lpstr>
      <vt:lpstr>Programación asíncrona</vt:lpstr>
      <vt:lpstr>Programación asíncrona</vt:lpstr>
      <vt:lpstr>Programación asíncrona</vt:lpstr>
      <vt:lpstr>Programación asíncrona</vt:lpstr>
      <vt:lpstr>Programación asíncrona</vt:lpstr>
      <vt:lpstr>Programación asíncrona</vt:lpstr>
      <vt:lpstr>Arquitectura basada en eventos</vt:lpstr>
      <vt:lpstr>Arquitectura basada en eventos</vt:lpstr>
      <vt:lpstr>Arquitectura basada en eventos</vt:lpstr>
      <vt:lpstr>Sistema de módulos</vt:lpstr>
      <vt:lpstr>Módulos y clases (ES6)</vt:lpstr>
      <vt:lpstr>Pruebas unitarias: mocha</vt:lpstr>
      <vt:lpstr>Descomposición factores</vt:lpstr>
      <vt:lpstr>Curso y alumnos</vt:lpstr>
      <vt:lpstr>Sistema de módulos</vt:lpstr>
      <vt:lpstr>Streams</vt:lpstr>
      <vt:lpstr>Streams</vt:lpstr>
      <vt:lpstr>Objeto process</vt:lpstr>
      <vt:lpstr>Línea de comandos</vt:lpstr>
      <vt:lpstr>Línea de commandos: stdin/stdout</vt:lpstr>
      <vt:lpstr>Juego</vt:lpstr>
      <vt:lpstr>Sistema de ficheros</vt:lpstr>
      <vt:lpstr>Sistema de ficheros</vt:lpstr>
      <vt:lpstr>Módulo http</vt:lpstr>
      <vt:lpstr>http request</vt:lpstr>
      <vt:lpstr>http get</vt:lpstr>
      <vt:lpstr>http createServer</vt:lpstr>
      <vt:lpstr>Esquema</vt:lpstr>
      <vt:lpstr>Clase Server</vt:lpstr>
      <vt:lpstr>IncomingMessage</vt:lpstr>
      <vt:lpstr>IncomingMessage</vt:lpstr>
      <vt:lpstr>ServerResponse</vt:lpstr>
      <vt:lpstr>ServerResponse</vt:lpstr>
      <vt:lpstr>Procesar formularios</vt:lpstr>
      <vt:lpstr>Procesar formularios</vt:lpstr>
      <vt:lpstr>Ejemplo API REST con NodeJs</vt:lpstr>
      <vt:lpstr>Ejemplo: Subir ficheros</vt:lpstr>
      <vt:lpstr>Otras variables globales</vt:lpstr>
      <vt:lpstr>Negociación de contenido</vt:lpstr>
      <vt:lpstr>Express</vt:lpstr>
      <vt:lpstr>Express</vt:lpstr>
      <vt:lpstr>Express</vt:lpstr>
      <vt:lpstr>Probando servicios web</vt:lpstr>
      <vt:lpstr>Acceso a bases de datos</vt:lpstr>
      <vt:lpstr>Ejemplos</vt:lpstr>
      <vt:lpstr>XML con NodeJs </vt:lpstr>
      <vt:lpstr>XPath con NodeJs</vt:lpstr>
      <vt:lpstr>Manipular XML con NodeJs</vt:lpstr>
      <vt:lpstr>XML Schema con NodeJs</vt:lpstr>
      <vt:lpstr>XSLT con NodeJs</vt:lpstr>
    </vt:vector>
  </TitlesOfParts>
  <Company>Uniovi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PHP</dc:title>
  <dc:creator>Jose Labra</dc:creator>
  <cp:lastModifiedBy>Jose Labra</cp:lastModifiedBy>
  <cp:revision>272</cp:revision>
  <dcterms:created xsi:type="dcterms:W3CDTF">2013-09-17T23:14:35Z</dcterms:created>
  <dcterms:modified xsi:type="dcterms:W3CDTF">2018-11-21T16:53:20Z</dcterms:modified>
</cp:coreProperties>
</file>