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2" r:id="rId1"/>
  </p:sldMasterIdLst>
  <p:notesMasterIdLst>
    <p:notesMasterId r:id="rId62"/>
  </p:notesMasterIdLst>
  <p:handoutMasterIdLst>
    <p:handoutMasterId r:id="rId63"/>
  </p:handoutMasterIdLst>
  <p:sldIdLst>
    <p:sldId id="281" r:id="rId2"/>
    <p:sldId id="376" r:id="rId3"/>
    <p:sldId id="377" r:id="rId4"/>
    <p:sldId id="334" r:id="rId5"/>
    <p:sldId id="287" r:id="rId6"/>
    <p:sldId id="289" r:id="rId7"/>
    <p:sldId id="283" r:id="rId8"/>
    <p:sldId id="310" r:id="rId9"/>
    <p:sldId id="303" r:id="rId10"/>
    <p:sldId id="296" r:id="rId11"/>
    <p:sldId id="305" r:id="rId12"/>
    <p:sldId id="374" r:id="rId13"/>
    <p:sldId id="306" r:id="rId14"/>
    <p:sldId id="304" r:id="rId15"/>
    <p:sldId id="302" r:id="rId16"/>
    <p:sldId id="295" r:id="rId17"/>
    <p:sldId id="378" r:id="rId18"/>
    <p:sldId id="297" r:id="rId19"/>
    <p:sldId id="333" r:id="rId20"/>
    <p:sldId id="298" r:id="rId21"/>
    <p:sldId id="335" r:id="rId22"/>
    <p:sldId id="381" r:id="rId23"/>
    <p:sldId id="307" r:id="rId24"/>
    <p:sldId id="309" r:id="rId25"/>
    <p:sldId id="347" r:id="rId26"/>
    <p:sldId id="363" r:id="rId27"/>
    <p:sldId id="325" r:id="rId28"/>
    <p:sldId id="379" r:id="rId29"/>
    <p:sldId id="373" r:id="rId30"/>
    <p:sldId id="366" r:id="rId31"/>
    <p:sldId id="326" r:id="rId32"/>
    <p:sldId id="367" r:id="rId33"/>
    <p:sldId id="365" r:id="rId34"/>
    <p:sldId id="324" r:id="rId35"/>
    <p:sldId id="299" r:id="rId36"/>
    <p:sldId id="370" r:id="rId37"/>
    <p:sldId id="282" r:id="rId38"/>
    <p:sldId id="285" r:id="rId39"/>
    <p:sldId id="286" r:id="rId40"/>
    <p:sldId id="311" r:id="rId41"/>
    <p:sldId id="312" r:id="rId42"/>
    <p:sldId id="313" r:id="rId43"/>
    <p:sldId id="314" r:id="rId44"/>
    <p:sldId id="340" r:id="rId45"/>
    <p:sldId id="327" r:id="rId46"/>
    <p:sldId id="350" r:id="rId47"/>
    <p:sldId id="319" r:id="rId48"/>
    <p:sldId id="315" r:id="rId49"/>
    <p:sldId id="360" r:id="rId50"/>
    <p:sldId id="342" r:id="rId51"/>
    <p:sldId id="346" r:id="rId52"/>
    <p:sldId id="380" r:id="rId53"/>
    <p:sldId id="341" r:id="rId54"/>
    <p:sldId id="331" r:id="rId55"/>
    <p:sldId id="317" r:id="rId56"/>
    <p:sldId id="301" r:id="rId57"/>
    <p:sldId id="356" r:id="rId58"/>
    <p:sldId id="354" r:id="rId59"/>
    <p:sldId id="293" r:id="rId60"/>
    <p:sldId id="358" r:id="rId6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Hanson-Easey" initials="SH" lastIdx="1" clrIdx="0">
    <p:extLst>
      <p:ext uri="{19B8F6BF-5375-455C-9EA6-DF929625EA0E}">
        <p15:presenceInfo xmlns:p15="http://schemas.microsoft.com/office/powerpoint/2012/main" userId="S::a1171932@adelaide.edu.au::1803feed-8c4a-460e-a746-8676c89ebe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285"/>
    <a:srgbClr val="0060A8"/>
    <a:srgbClr val="FF5A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810" autoAdjust="0"/>
    <p:restoredTop sz="66827" autoAdjust="0"/>
  </p:normalViewPr>
  <p:slideViewPr>
    <p:cSldViewPr>
      <p:cViewPr varScale="1">
        <p:scale>
          <a:sx n="74" d="100"/>
          <a:sy n="74" d="100"/>
        </p:scale>
        <p:origin x="2208"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6350"/>
    </p:cViewPr>
  </p:sorterViewPr>
  <p:notesViewPr>
    <p:cSldViewPr>
      <p:cViewPr varScale="1">
        <p:scale>
          <a:sx n="75" d="100"/>
          <a:sy n="75" d="100"/>
        </p:scale>
        <p:origin x="3520" y="16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9D7332B-1442-4F8C-A160-0D5EB57A24C0}" type="datetimeFigureOut">
              <a:rPr lang="en-AU" smtClean="0"/>
              <a:t>20/11/2018</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6256F71-1FE9-4811-833E-31A9A4F69AB8}" type="slidenum">
              <a:rPr lang="en-AU" smtClean="0"/>
              <a:t>‹#›</a:t>
            </a:fld>
            <a:endParaRPr lang="en-AU"/>
          </a:p>
        </p:txBody>
      </p:sp>
    </p:spTree>
    <p:extLst>
      <p:ext uri="{BB962C8B-B14F-4D97-AF65-F5344CB8AC3E}">
        <p14:creationId xmlns:p14="http://schemas.microsoft.com/office/powerpoint/2010/main" val="222317004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18T02:04:54.302"/>
    </inkml:context>
    <inkml:brush xml:id="br0">
      <inkml:brushProperty name="width" value="0.05" units="cm"/>
      <inkml:brushProperty name="height" value="0.05" units="cm"/>
    </inkml:brush>
  </inkml:definitions>
  <inkml:trace contextRef="#ctx0" brushRef="#br0">9729 915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3744820-F59C-490B-A624-3CEFDFE2581B}" type="datetimeFigureOut">
              <a:rPr lang="en-AU" smtClean="0"/>
              <a:t>20/11/2018</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77FE650-C70C-4B1D-9166-83BB00854515}" type="slidenum">
              <a:rPr lang="en-AU" smtClean="0"/>
              <a:t>‹#›</a:t>
            </a:fld>
            <a:endParaRPr lang="en-AU"/>
          </a:p>
        </p:txBody>
      </p:sp>
    </p:spTree>
    <p:extLst>
      <p:ext uri="{BB962C8B-B14F-4D97-AF65-F5344CB8AC3E}">
        <p14:creationId xmlns:p14="http://schemas.microsoft.com/office/powerpoint/2010/main" val="3042034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1</a:t>
            </a:fld>
            <a:endParaRPr lang="en-AU"/>
          </a:p>
        </p:txBody>
      </p:sp>
      <p:sp>
        <p:nvSpPr>
          <p:cNvPr id="6" name="Notes Placeholder 5">
            <a:extLst>
              <a:ext uri="{FF2B5EF4-FFF2-40B4-BE49-F238E27FC236}">
                <a16:creationId xmlns:a16="http://schemas.microsoft.com/office/drawing/2014/main" xmlns="" id="{DEC28650-940C-AF4E-BCCE-812FB852A377}"/>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319237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77FE650-C70C-4B1D-9166-83BB00854515}" type="slidenum">
              <a:rPr lang="en-AU" smtClean="0"/>
              <a:t>10</a:t>
            </a:fld>
            <a:endParaRPr lang="en-AU"/>
          </a:p>
        </p:txBody>
      </p:sp>
      <p:sp>
        <p:nvSpPr>
          <p:cNvPr id="6" name="Notes Placeholder 5">
            <a:extLst>
              <a:ext uri="{FF2B5EF4-FFF2-40B4-BE49-F238E27FC236}">
                <a16:creationId xmlns:a16="http://schemas.microsoft.com/office/drawing/2014/main" xmlns="" id="{C89B447D-B554-4F40-88DF-CC22508C4357}"/>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470663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2775" y="744538"/>
            <a:ext cx="3032125" cy="2274887"/>
          </a:xfrm>
        </p:spPr>
      </p:sp>
      <p:sp>
        <p:nvSpPr>
          <p:cNvPr id="4" name="Slide Number Placeholder 3"/>
          <p:cNvSpPr>
            <a:spLocks noGrp="1"/>
          </p:cNvSpPr>
          <p:nvPr>
            <p:ph type="sldNum" sz="quarter" idx="5"/>
          </p:nvPr>
        </p:nvSpPr>
        <p:spPr/>
        <p:txBody>
          <a:bodyPr/>
          <a:lstStyle/>
          <a:p>
            <a:fld id="{477FE650-C70C-4B1D-9166-83BB00854515}" type="slidenum">
              <a:rPr lang="en-AU" smtClean="0"/>
              <a:t>11</a:t>
            </a:fld>
            <a:endParaRPr lang="en-AU"/>
          </a:p>
        </p:txBody>
      </p:sp>
      <p:sp>
        <p:nvSpPr>
          <p:cNvPr id="6" name="Notes Placeholder 5">
            <a:extLst>
              <a:ext uri="{FF2B5EF4-FFF2-40B4-BE49-F238E27FC236}">
                <a16:creationId xmlns:a16="http://schemas.microsoft.com/office/drawing/2014/main" xmlns="" id="{51C22708-1575-0945-BD61-F6B3600D97D2}"/>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114813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6988" y="138113"/>
            <a:ext cx="1441450" cy="1081087"/>
          </a:xfrm>
        </p:spPr>
      </p:sp>
      <p:sp>
        <p:nvSpPr>
          <p:cNvPr id="4" name="Slide Number Placeholder 3"/>
          <p:cNvSpPr>
            <a:spLocks noGrp="1"/>
          </p:cNvSpPr>
          <p:nvPr>
            <p:ph type="sldNum" sz="quarter" idx="5"/>
          </p:nvPr>
        </p:nvSpPr>
        <p:spPr/>
        <p:txBody>
          <a:bodyPr/>
          <a:lstStyle/>
          <a:p>
            <a:fld id="{477FE650-C70C-4B1D-9166-83BB00854515}" type="slidenum">
              <a:rPr lang="en-AU" smtClean="0"/>
              <a:t>12</a:t>
            </a:fld>
            <a:endParaRPr lang="en-AU"/>
          </a:p>
        </p:txBody>
      </p:sp>
      <p:sp>
        <p:nvSpPr>
          <p:cNvPr id="6" name="Notes Placeholder 5">
            <a:extLst>
              <a:ext uri="{FF2B5EF4-FFF2-40B4-BE49-F238E27FC236}">
                <a16:creationId xmlns:a16="http://schemas.microsoft.com/office/drawing/2014/main" xmlns="" id="{06A46A86-AD7A-F44D-A7C0-40E1DB4E6654}"/>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35490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5538" y="282575"/>
            <a:ext cx="2073275" cy="1554163"/>
          </a:xfrm>
        </p:spPr>
      </p:sp>
      <p:sp>
        <p:nvSpPr>
          <p:cNvPr id="4" name="Slide Number Placeholder 3"/>
          <p:cNvSpPr>
            <a:spLocks noGrp="1"/>
          </p:cNvSpPr>
          <p:nvPr>
            <p:ph type="sldNum" sz="quarter" idx="5"/>
          </p:nvPr>
        </p:nvSpPr>
        <p:spPr/>
        <p:txBody>
          <a:bodyPr/>
          <a:lstStyle/>
          <a:p>
            <a:fld id="{477FE650-C70C-4B1D-9166-83BB00854515}" type="slidenum">
              <a:rPr lang="en-AU" smtClean="0"/>
              <a:t>13</a:t>
            </a:fld>
            <a:endParaRPr lang="en-AU"/>
          </a:p>
        </p:txBody>
      </p:sp>
      <p:sp>
        <p:nvSpPr>
          <p:cNvPr id="6" name="Notes Placeholder 5">
            <a:extLst>
              <a:ext uri="{FF2B5EF4-FFF2-40B4-BE49-F238E27FC236}">
                <a16:creationId xmlns:a16="http://schemas.microsoft.com/office/drawing/2014/main" xmlns="" id="{E89A115F-9351-394A-BFCD-76A9B5E828AA}"/>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953702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869950"/>
            <a:ext cx="4962525" cy="3722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FE650-C70C-4B1D-9166-83BB00854515}" type="slidenum">
              <a:rPr lang="en-AU" smtClean="0"/>
              <a:t>14</a:t>
            </a:fld>
            <a:endParaRPr lang="en-AU"/>
          </a:p>
        </p:txBody>
      </p:sp>
    </p:spTree>
    <p:extLst>
      <p:ext uri="{BB962C8B-B14F-4D97-AF65-F5344CB8AC3E}">
        <p14:creationId xmlns:p14="http://schemas.microsoft.com/office/powerpoint/2010/main" val="1045724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77FE650-C70C-4B1D-9166-83BB00854515}" type="slidenum">
              <a:rPr lang="en-AU" smtClean="0"/>
              <a:t>15</a:t>
            </a:fld>
            <a:endParaRPr lang="en-AU"/>
          </a:p>
        </p:txBody>
      </p:sp>
      <p:sp>
        <p:nvSpPr>
          <p:cNvPr id="6" name="Notes Placeholder 5">
            <a:extLst>
              <a:ext uri="{FF2B5EF4-FFF2-40B4-BE49-F238E27FC236}">
                <a16:creationId xmlns:a16="http://schemas.microsoft.com/office/drawing/2014/main" xmlns="" id="{4F48C8D8-C986-904B-B42E-1050D150BC46}"/>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84943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5538" y="282575"/>
            <a:ext cx="2073275" cy="1554163"/>
          </a:xfrm>
        </p:spPr>
      </p:sp>
      <p:sp>
        <p:nvSpPr>
          <p:cNvPr id="4" name="Slide Number Placeholder 3"/>
          <p:cNvSpPr>
            <a:spLocks noGrp="1"/>
          </p:cNvSpPr>
          <p:nvPr>
            <p:ph type="sldNum" sz="quarter" idx="10"/>
          </p:nvPr>
        </p:nvSpPr>
        <p:spPr/>
        <p:txBody>
          <a:bodyPr/>
          <a:lstStyle/>
          <a:p>
            <a:fld id="{477FE650-C70C-4B1D-9166-83BB00854515}" type="slidenum">
              <a:rPr lang="en-AU" smtClean="0"/>
              <a:t>16</a:t>
            </a:fld>
            <a:endParaRPr lang="en-AU"/>
          </a:p>
        </p:txBody>
      </p:sp>
      <p:sp>
        <p:nvSpPr>
          <p:cNvPr id="6" name="Notes Placeholder 5">
            <a:extLst>
              <a:ext uri="{FF2B5EF4-FFF2-40B4-BE49-F238E27FC236}">
                <a16:creationId xmlns:a16="http://schemas.microsoft.com/office/drawing/2014/main" xmlns="" id="{4EAC8689-2389-FB4A-BB47-38D498BC7D48}"/>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634842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8025" y="744538"/>
            <a:ext cx="2841625" cy="2130425"/>
          </a:xfrm>
        </p:spPr>
      </p:sp>
      <p:sp>
        <p:nvSpPr>
          <p:cNvPr id="4" name="Slide Number Placeholder 3"/>
          <p:cNvSpPr>
            <a:spLocks noGrp="1"/>
          </p:cNvSpPr>
          <p:nvPr>
            <p:ph type="sldNum" sz="quarter" idx="10"/>
          </p:nvPr>
        </p:nvSpPr>
        <p:spPr/>
        <p:txBody>
          <a:bodyPr/>
          <a:lstStyle/>
          <a:p>
            <a:fld id="{477FE650-C70C-4B1D-9166-83BB00854515}" type="slidenum">
              <a:rPr lang="en-AU" smtClean="0"/>
              <a:t>17</a:t>
            </a:fld>
            <a:endParaRPr lang="en-AU"/>
          </a:p>
        </p:txBody>
      </p:sp>
      <p:sp>
        <p:nvSpPr>
          <p:cNvPr id="6" name="Notes Placeholder 5">
            <a:extLst>
              <a:ext uri="{FF2B5EF4-FFF2-40B4-BE49-F238E27FC236}">
                <a16:creationId xmlns:a16="http://schemas.microsoft.com/office/drawing/2014/main" xmlns="" id="{1F90ED22-E61F-B144-963E-C71DEEF596E8}"/>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99124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54288" y="744538"/>
            <a:ext cx="1689100" cy="1266825"/>
          </a:xfrm>
        </p:spPr>
      </p:sp>
      <p:sp>
        <p:nvSpPr>
          <p:cNvPr id="4" name="Slide Number Placeholder 3"/>
          <p:cNvSpPr>
            <a:spLocks noGrp="1"/>
          </p:cNvSpPr>
          <p:nvPr>
            <p:ph type="sldNum" sz="quarter" idx="10"/>
          </p:nvPr>
        </p:nvSpPr>
        <p:spPr/>
        <p:txBody>
          <a:bodyPr/>
          <a:lstStyle/>
          <a:p>
            <a:fld id="{477FE650-C70C-4B1D-9166-83BB00854515}" type="slidenum">
              <a:rPr lang="en-AU" smtClean="0"/>
              <a:t>18</a:t>
            </a:fld>
            <a:endParaRPr lang="en-AU"/>
          </a:p>
        </p:txBody>
      </p:sp>
      <p:sp>
        <p:nvSpPr>
          <p:cNvPr id="6" name="Notes Placeholder 5">
            <a:extLst>
              <a:ext uri="{FF2B5EF4-FFF2-40B4-BE49-F238E27FC236}">
                <a16:creationId xmlns:a16="http://schemas.microsoft.com/office/drawing/2014/main" xmlns="" id="{94FD1A55-124F-6B40-8718-F0CF017413E3}"/>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092782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5150" y="744538"/>
            <a:ext cx="3127375" cy="2346325"/>
          </a:xfrm>
        </p:spPr>
      </p:sp>
      <p:sp>
        <p:nvSpPr>
          <p:cNvPr id="4" name="Slide Number Placeholder 3"/>
          <p:cNvSpPr>
            <a:spLocks noGrp="1"/>
          </p:cNvSpPr>
          <p:nvPr>
            <p:ph type="sldNum" sz="quarter" idx="10"/>
          </p:nvPr>
        </p:nvSpPr>
        <p:spPr/>
        <p:txBody>
          <a:bodyPr/>
          <a:lstStyle/>
          <a:p>
            <a:fld id="{477FE650-C70C-4B1D-9166-83BB00854515}" type="slidenum">
              <a:rPr lang="en-AU" smtClean="0"/>
              <a:t>19</a:t>
            </a:fld>
            <a:endParaRPr lang="en-AU"/>
          </a:p>
        </p:txBody>
      </p:sp>
      <p:sp>
        <p:nvSpPr>
          <p:cNvPr id="6" name="Notes Placeholder 5">
            <a:extLst>
              <a:ext uri="{FF2B5EF4-FFF2-40B4-BE49-F238E27FC236}">
                <a16:creationId xmlns:a16="http://schemas.microsoft.com/office/drawing/2014/main" xmlns="" id="{2EA0B56A-43C3-CA46-B379-84EC34A3E58B}"/>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4122248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77FE650-C70C-4B1D-9166-83BB00854515}" type="slidenum">
              <a:rPr lang="en-AU" smtClean="0"/>
              <a:t>2</a:t>
            </a:fld>
            <a:endParaRPr lang="en-AU"/>
          </a:p>
        </p:txBody>
      </p:sp>
    </p:spTree>
    <p:extLst>
      <p:ext uri="{BB962C8B-B14F-4D97-AF65-F5344CB8AC3E}">
        <p14:creationId xmlns:p14="http://schemas.microsoft.com/office/powerpoint/2010/main" val="1499698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744538"/>
            <a:ext cx="2168525" cy="1627187"/>
          </a:xfrm>
        </p:spPr>
      </p:sp>
      <p:sp>
        <p:nvSpPr>
          <p:cNvPr id="4" name="Slide Number Placeholder 3"/>
          <p:cNvSpPr>
            <a:spLocks noGrp="1"/>
          </p:cNvSpPr>
          <p:nvPr>
            <p:ph type="sldNum" sz="quarter" idx="10"/>
          </p:nvPr>
        </p:nvSpPr>
        <p:spPr/>
        <p:txBody>
          <a:bodyPr/>
          <a:lstStyle/>
          <a:p>
            <a:fld id="{477FE650-C70C-4B1D-9166-83BB00854515}" type="slidenum">
              <a:rPr lang="en-AU" smtClean="0"/>
              <a:t>20</a:t>
            </a:fld>
            <a:endParaRPr lang="en-AU"/>
          </a:p>
        </p:txBody>
      </p:sp>
      <p:sp>
        <p:nvSpPr>
          <p:cNvPr id="6" name="Notes Placeholder 5">
            <a:extLst>
              <a:ext uri="{FF2B5EF4-FFF2-40B4-BE49-F238E27FC236}">
                <a16:creationId xmlns:a16="http://schemas.microsoft.com/office/drawing/2014/main" xmlns="" id="{BD69654A-243C-254D-A086-79DE709AC250}"/>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638655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349250"/>
            <a:ext cx="3705225" cy="2778125"/>
          </a:xfrm>
        </p:spPr>
      </p:sp>
      <p:sp>
        <p:nvSpPr>
          <p:cNvPr id="4" name="Slide Number Placeholder 3"/>
          <p:cNvSpPr>
            <a:spLocks noGrp="1"/>
          </p:cNvSpPr>
          <p:nvPr>
            <p:ph type="sldNum" sz="quarter" idx="10"/>
          </p:nvPr>
        </p:nvSpPr>
        <p:spPr/>
        <p:txBody>
          <a:bodyPr/>
          <a:lstStyle/>
          <a:p>
            <a:fld id="{477FE650-C70C-4B1D-9166-83BB00854515}" type="slidenum">
              <a:rPr lang="en-AU" smtClean="0"/>
              <a:t>21</a:t>
            </a:fld>
            <a:endParaRPr lang="en-AU"/>
          </a:p>
        </p:txBody>
      </p:sp>
      <p:sp>
        <p:nvSpPr>
          <p:cNvPr id="6" name="Notes Placeholder 5">
            <a:extLst>
              <a:ext uri="{FF2B5EF4-FFF2-40B4-BE49-F238E27FC236}">
                <a16:creationId xmlns:a16="http://schemas.microsoft.com/office/drawing/2014/main" xmlns="" id="{3E00A3E9-25C4-9D41-B5FE-6C0650DEADCF}"/>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814456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22</a:t>
            </a:fld>
            <a:endParaRPr lang="en-AU"/>
          </a:p>
        </p:txBody>
      </p:sp>
      <p:sp>
        <p:nvSpPr>
          <p:cNvPr id="6" name="Notes Placeholder 5">
            <a:extLst>
              <a:ext uri="{FF2B5EF4-FFF2-40B4-BE49-F238E27FC236}">
                <a16:creationId xmlns:a16="http://schemas.microsoft.com/office/drawing/2014/main" xmlns="" id="{F3D4A623-B10A-D64B-B52F-00E2D278F228}"/>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736563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0" y="744538"/>
            <a:ext cx="1209675" cy="906462"/>
          </a:xfrm>
        </p:spPr>
      </p:sp>
      <p:sp>
        <p:nvSpPr>
          <p:cNvPr id="4" name="Slide Number Placeholder 3"/>
          <p:cNvSpPr>
            <a:spLocks noGrp="1"/>
          </p:cNvSpPr>
          <p:nvPr>
            <p:ph type="sldNum" sz="quarter" idx="10"/>
          </p:nvPr>
        </p:nvSpPr>
        <p:spPr/>
        <p:txBody>
          <a:bodyPr/>
          <a:lstStyle/>
          <a:p>
            <a:fld id="{477FE650-C70C-4B1D-9166-83BB00854515}" type="slidenum">
              <a:rPr lang="en-AU" smtClean="0"/>
              <a:t>23</a:t>
            </a:fld>
            <a:endParaRPr lang="en-AU"/>
          </a:p>
        </p:txBody>
      </p:sp>
      <p:sp>
        <p:nvSpPr>
          <p:cNvPr id="6" name="Notes Placeholder 5">
            <a:extLst>
              <a:ext uri="{FF2B5EF4-FFF2-40B4-BE49-F238E27FC236}">
                <a16:creationId xmlns:a16="http://schemas.microsoft.com/office/drawing/2014/main" xmlns="" id="{CBBD8F3F-8C88-A645-8B17-80DFDDCD82B6}"/>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430227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5438" y="15875"/>
            <a:ext cx="1028700" cy="771525"/>
          </a:xfrm>
        </p:spPr>
      </p:sp>
      <p:sp>
        <p:nvSpPr>
          <p:cNvPr id="4" name="Slide Number Placeholder 3"/>
          <p:cNvSpPr>
            <a:spLocks noGrp="1"/>
          </p:cNvSpPr>
          <p:nvPr>
            <p:ph type="sldNum" sz="quarter" idx="10"/>
          </p:nvPr>
        </p:nvSpPr>
        <p:spPr/>
        <p:txBody>
          <a:bodyPr/>
          <a:lstStyle/>
          <a:p>
            <a:fld id="{477FE650-C70C-4B1D-9166-83BB00854515}" type="slidenum">
              <a:rPr lang="en-AU" smtClean="0"/>
              <a:t>24</a:t>
            </a:fld>
            <a:endParaRPr lang="en-AU"/>
          </a:p>
        </p:txBody>
      </p:sp>
      <p:sp>
        <p:nvSpPr>
          <p:cNvPr id="6" name="Notes Placeholder 5">
            <a:extLst>
              <a:ext uri="{FF2B5EF4-FFF2-40B4-BE49-F238E27FC236}">
                <a16:creationId xmlns:a16="http://schemas.microsoft.com/office/drawing/2014/main" xmlns="" id="{0700D523-DC62-F247-B939-31B447703BFC}"/>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565364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6775" y="211138"/>
            <a:ext cx="2590800" cy="1943100"/>
          </a:xfrm>
        </p:spPr>
      </p:sp>
      <p:sp>
        <p:nvSpPr>
          <p:cNvPr id="4" name="Slide Number Placeholder 3"/>
          <p:cNvSpPr>
            <a:spLocks noGrp="1"/>
          </p:cNvSpPr>
          <p:nvPr>
            <p:ph type="sldNum" sz="quarter" idx="5"/>
          </p:nvPr>
        </p:nvSpPr>
        <p:spPr/>
        <p:txBody>
          <a:bodyPr/>
          <a:lstStyle/>
          <a:p>
            <a:fld id="{477FE650-C70C-4B1D-9166-83BB00854515}" type="slidenum">
              <a:rPr lang="en-AU" smtClean="0"/>
              <a:t>25</a:t>
            </a:fld>
            <a:endParaRPr lang="en-AU"/>
          </a:p>
        </p:txBody>
      </p:sp>
      <p:sp>
        <p:nvSpPr>
          <p:cNvPr id="6" name="Notes Placeholder 5">
            <a:extLst>
              <a:ext uri="{FF2B5EF4-FFF2-40B4-BE49-F238E27FC236}">
                <a16:creationId xmlns:a16="http://schemas.microsoft.com/office/drawing/2014/main" xmlns="" id="{2E63C5B7-BC9E-324E-AD43-0EEDE100698E}"/>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562370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77FE650-C70C-4B1D-9166-83BB00854515}" type="slidenum">
              <a:rPr lang="en-AU" smtClean="0"/>
              <a:t>26</a:t>
            </a:fld>
            <a:endParaRPr lang="en-AU"/>
          </a:p>
        </p:txBody>
      </p:sp>
    </p:spTree>
    <p:extLst>
      <p:ext uri="{BB962C8B-B14F-4D97-AF65-F5344CB8AC3E}">
        <p14:creationId xmlns:p14="http://schemas.microsoft.com/office/powerpoint/2010/main" val="3663402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77FE650-C70C-4B1D-9166-83BB00854515}" type="slidenum">
              <a:rPr lang="en-AU" smtClean="0"/>
              <a:t>27</a:t>
            </a:fld>
            <a:endParaRPr lang="en-AU"/>
          </a:p>
        </p:txBody>
      </p:sp>
    </p:spTree>
    <p:extLst>
      <p:ext uri="{BB962C8B-B14F-4D97-AF65-F5344CB8AC3E}">
        <p14:creationId xmlns:p14="http://schemas.microsoft.com/office/powerpoint/2010/main" val="4084577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44538"/>
            <a:ext cx="3321050" cy="2490787"/>
          </a:xfrm>
        </p:spPr>
      </p:sp>
      <p:sp>
        <p:nvSpPr>
          <p:cNvPr id="4" name="Slide Number Placeholder 3"/>
          <p:cNvSpPr>
            <a:spLocks noGrp="1"/>
          </p:cNvSpPr>
          <p:nvPr>
            <p:ph type="sldNum" sz="quarter" idx="10"/>
          </p:nvPr>
        </p:nvSpPr>
        <p:spPr/>
        <p:txBody>
          <a:bodyPr/>
          <a:lstStyle/>
          <a:p>
            <a:fld id="{477FE650-C70C-4B1D-9166-83BB00854515}" type="slidenum">
              <a:rPr lang="en-AU" smtClean="0"/>
              <a:t>28</a:t>
            </a:fld>
            <a:endParaRPr lang="en-AU"/>
          </a:p>
        </p:txBody>
      </p:sp>
      <p:sp>
        <p:nvSpPr>
          <p:cNvPr id="6" name="Notes Placeholder 5">
            <a:extLst>
              <a:ext uri="{FF2B5EF4-FFF2-40B4-BE49-F238E27FC236}">
                <a16:creationId xmlns:a16="http://schemas.microsoft.com/office/drawing/2014/main" xmlns="" id="{5B738840-6269-C74A-BED0-95A016A41DE4}"/>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506384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PLAY</a:t>
            </a:r>
          </a:p>
          <a:p>
            <a:endParaRPr lang="en-AU" dirty="0"/>
          </a:p>
        </p:txBody>
      </p:sp>
      <p:sp>
        <p:nvSpPr>
          <p:cNvPr id="4" name="Slide Number Placeholder 3"/>
          <p:cNvSpPr>
            <a:spLocks noGrp="1"/>
          </p:cNvSpPr>
          <p:nvPr>
            <p:ph type="sldNum" sz="quarter" idx="10"/>
          </p:nvPr>
        </p:nvSpPr>
        <p:spPr/>
        <p:txBody>
          <a:bodyPr/>
          <a:lstStyle/>
          <a:p>
            <a:fld id="{477FE650-C70C-4B1D-9166-83BB00854515}" type="slidenum">
              <a:rPr lang="en-AU" smtClean="0"/>
              <a:t>29</a:t>
            </a:fld>
            <a:endParaRPr lang="en-AU"/>
          </a:p>
        </p:txBody>
      </p:sp>
    </p:spTree>
    <p:extLst>
      <p:ext uri="{BB962C8B-B14F-4D97-AF65-F5344CB8AC3E}">
        <p14:creationId xmlns:p14="http://schemas.microsoft.com/office/powerpoint/2010/main" val="3737369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3</a:t>
            </a:fld>
            <a:endParaRPr lang="en-AU"/>
          </a:p>
        </p:txBody>
      </p:sp>
      <p:sp>
        <p:nvSpPr>
          <p:cNvPr id="6" name="Notes Placeholder 5">
            <a:extLst>
              <a:ext uri="{FF2B5EF4-FFF2-40B4-BE49-F238E27FC236}">
                <a16:creationId xmlns:a16="http://schemas.microsoft.com/office/drawing/2014/main" xmlns="" id="{EAC5981C-F17F-4541-A578-F341B00C2748}"/>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825405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77FE650-C70C-4B1D-9166-83BB00854515}" type="slidenum">
              <a:rPr lang="en-AU" smtClean="0"/>
              <a:t>30</a:t>
            </a:fld>
            <a:endParaRPr lang="en-AU"/>
          </a:p>
        </p:txBody>
      </p:sp>
    </p:spTree>
    <p:extLst>
      <p:ext uri="{BB962C8B-B14F-4D97-AF65-F5344CB8AC3E}">
        <p14:creationId xmlns:p14="http://schemas.microsoft.com/office/powerpoint/2010/main" val="3159010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565" y="642839"/>
            <a:ext cx="4962525" cy="2808312"/>
          </a:xfrm>
        </p:spPr>
      </p:sp>
      <p:sp>
        <p:nvSpPr>
          <p:cNvPr id="3" name="Notes Placeholder 2"/>
          <p:cNvSpPr>
            <a:spLocks noGrp="1"/>
          </p:cNvSpPr>
          <p:nvPr>
            <p:ph type="body" idx="1"/>
          </p:nvPr>
        </p:nvSpPr>
        <p:spPr>
          <a:xfrm>
            <a:off x="374501" y="3091111"/>
            <a:ext cx="5887423" cy="6264696"/>
          </a:xfrm>
        </p:spPr>
        <p:txBody>
          <a:bodyPr>
            <a:noAutofit/>
          </a:bodyPr>
          <a:lstStyle/>
          <a:p>
            <a:endParaRPr lang="en-AU" sz="1400" dirty="0"/>
          </a:p>
        </p:txBody>
      </p:sp>
      <p:sp>
        <p:nvSpPr>
          <p:cNvPr id="4" name="Slide Number Placeholder 3"/>
          <p:cNvSpPr>
            <a:spLocks noGrp="1"/>
          </p:cNvSpPr>
          <p:nvPr>
            <p:ph type="sldNum" sz="quarter" idx="5"/>
          </p:nvPr>
        </p:nvSpPr>
        <p:spPr/>
        <p:txBody>
          <a:bodyPr/>
          <a:lstStyle/>
          <a:p>
            <a:fld id="{477FE650-C70C-4B1D-9166-83BB00854515}" type="slidenum">
              <a:rPr lang="en-AU" smtClean="0"/>
              <a:t>31</a:t>
            </a:fld>
            <a:endParaRPr lang="en-AU"/>
          </a:p>
        </p:txBody>
      </p:sp>
    </p:spTree>
    <p:extLst>
      <p:ext uri="{BB962C8B-B14F-4D97-AF65-F5344CB8AC3E}">
        <p14:creationId xmlns:p14="http://schemas.microsoft.com/office/powerpoint/2010/main" val="1890108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32</a:t>
            </a:fld>
            <a:endParaRPr lang="en-AU"/>
          </a:p>
        </p:txBody>
      </p:sp>
      <p:sp>
        <p:nvSpPr>
          <p:cNvPr id="6" name="Notes Placeholder 5">
            <a:extLst>
              <a:ext uri="{FF2B5EF4-FFF2-40B4-BE49-F238E27FC236}">
                <a16:creationId xmlns:a16="http://schemas.microsoft.com/office/drawing/2014/main" xmlns="" id="{DA353E9C-87C6-B04F-B2AC-9BA18284EB6B}"/>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365191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6450" y="746125"/>
            <a:ext cx="4962525" cy="3722688"/>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77FE650-C70C-4B1D-9166-83BB00854515}" type="slidenum">
              <a:rPr lang="en-AU" smtClean="0"/>
              <a:t>33</a:t>
            </a:fld>
            <a:endParaRPr lang="en-AU"/>
          </a:p>
        </p:txBody>
      </p:sp>
    </p:spTree>
    <p:extLst>
      <p:ext uri="{BB962C8B-B14F-4D97-AF65-F5344CB8AC3E}">
        <p14:creationId xmlns:p14="http://schemas.microsoft.com/office/powerpoint/2010/main" val="38389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0485" y="4715153"/>
            <a:ext cx="6192688" cy="4466987"/>
          </a:xfrm>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477FE650-C70C-4B1D-9166-83BB00854515}" type="slidenum">
              <a:rPr lang="en-AU" smtClean="0"/>
              <a:t>34</a:t>
            </a:fld>
            <a:endParaRPr lang="en-AU"/>
          </a:p>
        </p:txBody>
      </p:sp>
    </p:spTree>
    <p:extLst>
      <p:ext uri="{BB962C8B-B14F-4D97-AF65-F5344CB8AC3E}">
        <p14:creationId xmlns:p14="http://schemas.microsoft.com/office/powerpoint/2010/main" val="4249311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0775" y="2011363"/>
            <a:ext cx="2016125" cy="1512887"/>
          </a:xfrm>
        </p:spPr>
      </p:sp>
      <p:sp>
        <p:nvSpPr>
          <p:cNvPr id="4" name="Slide Number Placeholder 3"/>
          <p:cNvSpPr>
            <a:spLocks noGrp="1"/>
          </p:cNvSpPr>
          <p:nvPr>
            <p:ph type="sldNum" sz="quarter" idx="10"/>
          </p:nvPr>
        </p:nvSpPr>
        <p:spPr/>
        <p:txBody>
          <a:bodyPr/>
          <a:lstStyle/>
          <a:p>
            <a:fld id="{477FE650-C70C-4B1D-9166-83BB00854515}" type="slidenum">
              <a:rPr lang="en-AU" smtClean="0"/>
              <a:t>35</a:t>
            </a:fld>
            <a:endParaRPr lang="en-AU"/>
          </a:p>
        </p:txBody>
      </p:sp>
      <p:sp>
        <p:nvSpPr>
          <p:cNvPr id="6" name="Notes Placeholder 5">
            <a:extLst>
              <a:ext uri="{FF2B5EF4-FFF2-40B4-BE49-F238E27FC236}">
                <a16:creationId xmlns:a16="http://schemas.microsoft.com/office/drawing/2014/main" xmlns="" id="{4FF3E387-3DFC-6942-882F-105E05AFA846}"/>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645012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36</a:t>
            </a:fld>
            <a:endParaRPr lang="en-AU"/>
          </a:p>
        </p:txBody>
      </p:sp>
      <p:sp>
        <p:nvSpPr>
          <p:cNvPr id="6" name="Notes Placeholder 5">
            <a:extLst>
              <a:ext uri="{FF2B5EF4-FFF2-40B4-BE49-F238E27FC236}">
                <a16:creationId xmlns:a16="http://schemas.microsoft.com/office/drawing/2014/main" xmlns="" id="{61D57E63-FEE4-744B-97B0-3D39902D0F20}"/>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4121175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0900" y="211138"/>
            <a:ext cx="2016125" cy="1511300"/>
          </a:xfrm>
        </p:spPr>
      </p:sp>
      <p:sp>
        <p:nvSpPr>
          <p:cNvPr id="4" name="Slide Number Placeholder 3"/>
          <p:cNvSpPr>
            <a:spLocks noGrp="1"/>
          </p:cNvSpPr>
          <p:nvPr>
            <p:ph type="sldNum" sz="quarter" idx="10"/>
          </p:nvPr>
        </p:nvSpPr>
        <p:spPr/>
        <p:txBody>
          <a:bodyPr/>
          <a:lstStyle/>
          <a:p>
            <a:fld id="{477FE650-C70C-4B1D-9166-83BB00854515}" type="slidenum">
              <a:rPr lang="en-AU" smtClean="0"/>
              <a:t>37</a:t>
            </a:fld>
            <a:endParaRPr lang="en-AU"/>
          </a:p>
        </p:txBody>
      </p:sp>
      <p:sp>
        <p:nvSpPr>
          <p:cNvPr id="6" name="Notes Placeholder 5">
            <a:extLst>
              <a:ext uri="{FF2B5EF4-FFF2-40B4-BE49-F238E27FC236}">
                <a16:creationId xmlns:a16="http://schemas.microsoft.com/office/drawing/2014/main" xmlns="" id="{CC49A84E-A6E7-7D48-9805-5E60DF972F18}"/>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4044626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7200" y="282575"/>
            <a:ext cx="3552825" cy="2663825"/>
          </a:xfrm>
        </p:spPr>
      </p:sp>
      <p:sp>
        <p:nvSpPr>
          <p:cNvPr id="4" name="Slide Number Placeholder 3"/>
          <p:cNvSpPr>
            <a:spLocks noGrp="1"/>
          </p:cNvSpPr>
          <p:nvPr>
            <p:ph type="sldNum" sz="quarter" idx="10"/>
          </p:nvPr>
        </p:nvSpPr>
        <p:spPr/>
        <p:txBody>
          <a:bodyPr/>
          <a:lstStyle/>
          <a:p>
            <a:fld id="{477FE650-C70C-4B1D-9166-83BB00854515}" type="slidenum">
              <a:rPr lang="en-AU" smtClean="0"/>
              <a:t>38</a:t>
            </a:fld>
            <a:endParaRPr lang="en-AU"/>
          </a:p>
        </p:txBody>
      </p:sp>
      <p:sp>
        <p:nvSpPr>
          <p:cNvPr id="6" name="Notes Placeholder 5">
            <a:extLst>
              <a:ext uri="{FF2B5EF4-FFF2-40B4-BE49-F238E27FC236}">
                <a16:creationId xmlns:a16="http://schemas.microsoft.com/office/drawing/2014/main" xmlns="" id="{7B080D9B-06A5-644D-93AD-D5EB627B2024}"/>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98650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59350" cy="3719512"/>
          </a:xfrm>
        </p:spPr>
      </p:sp>
      <p:sp>
        <p:nvSpPr>
          <p:cNvPr id="4" name="Slide Number Placeholder 3"/>
          <p:cNvSpPr>
            <a:spLocks noGrp="1"/>
          </p:cNvSpPr>
          <p:nvPr>
            <p:ph type="sldNum" sz="quarter" idx="10"/>
          </p:nvPr>
        </p:nvSpPr>
        <p:spPr/>
        <p:txBody>
          <a:bodyPr/>
          <a:lstStyle/>
          <a:p>
            <a:fld id="{477FE650-C70C-4B1D-9166-83BB00854515}" type="slidenum">
              <a:rPr lang="en-AU" smtClean="0"/>
              <a:t>39</a:t>
            </a:fld>
            <a:endParaRPr lang="en-AU"/>
          </a:p>
        </p:txBody>
      </p:sp>
      <p:sp>
        <p:nvSpPr>
          <p:cNvPr id="6" name="Notes Placeholder 5">
            <a:extLst>
              <a:ext uri="{FF2B5EF4-FFF2-40B4-BE49-F238E27FC236}">
                <a16:creationId xmlns:a16="http://schemas.microsoft.com/office/drawing/2014/main" xmlns="" id="{D486C783-EF2C-844A-A833-DA6DAB3A330D}"/>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2381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9763" y="138113"/>
            <a:ext cx="2978150" cy="2233612"/>
          </a:xfrm>
        </p:spPr>
      </p:sp>
      <p:sp>
        <p:nvSpPr>
          <p:cNvPr id="4" name="Slide Number Placeholder 3"/>
          <p:cNvSpPr>
            <a:spLocks noGrp="1"/>
          </p:cNvSpPr>
          <p:nvPr>
            <p:ph type="sldNum" sz="quarter" idx="5"/>
          </p:nvPr>
        </p:nvSpPr>
        <p:spPr/>
        <p:txBody>
          <a:bodyPr/>
          <a:lstStyle/>
          <a:p>
            <a:fld id="{477FE650-C70C-4B1D-9166-83BB00854515}" type="slidenum">
              <a:rPr lang="en-AU" smtClean="0"/>
              <a:t>4</a:t>
            </a:fld>
            <a:endParaRPr lang="en-AU"/>
          </a:p>
        </p:txBody>
      </p:sp>
      <p:sp>
        <p:nvSpPr>
          <p:cNvPr id="6" name="Notes Placeholder 5">
            <a:extLst>
              <a:ext uri="{FF2B5EF4-FFF2-40B4-BE49-F238E27FC236}">
                <a16:creationId xmlns:a16="http://schemas.microsoft.com/office/drawing/2014/main" xmlns="" id="{8E27B467-40C9-B641-B78B-AFCF88C9A158}"/>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841960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40</a:t>
            </a:fld>
            <a:endParaRPr lang="en-AU"/>
          </a:p>
        </p:txBody>
      </p:sp>
      <p:sp>
        <p:nvSpPr>
          <p:cNvPr id="6" name="Notes Placeholder 5">
            <a:extLst>
              <a:ext uri="{FF2B5EF4-FFF2-40B4-BE49-F238E27FC236}">
                <a16:creationId xmlns:a16="http://schemas.microsoft.com/office/drawing/2014/main" xmlns="" id="{595D66E5-D510-7443-B187-D2B9550D0FF1}"/>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24366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77FE650-C70C-4B1D-9166-83BB00854515}" type="slidenum">
              <a:rPr lang="en-AU" smtClean="0"/>
              <a:t>41</a:t>
            </a:fld>
            <a:endParaRPr lang="en-AU"/>
          </a:p>
        </p:txBody>
      </p:sp>
      <p:sp>
        <p:nvSpPr>
          <p:cNvPr id="6" name="Notes Placeholder 5">
            <a:extLst>
              <a:ext uri="{FF2B5EF4-FFF2-40B4-BE49-F238E27FC236}">
                <a16:creationId xmlns:a16="http://schemas.microsoft.com/office/drawing/2014/main" xmlns="" id="{F36BDEF1-0D8C-6343-A487-53F9C126B789}"/>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396382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42</a:t>
            </a:fld>
            <a:endParaRPr lang="en-AU"/>
          </a:p>
        </p:txBody>
      </p:sp>
      <p:sp>
        <p:nvSpPr>
          <p:cNvPr id="6" name="Notes Placeholder 5">
            <a:extLst>
              <a:ext uri="{FF2B5EF4-FFF2-40B4-BE49-F238E27FC236}">
                <a16:creationId xmlns:a16="http://schemas.microsoft.com/office/drawing/2014/main" xmlns="" id="{AC131EEC-21B7-E34F-AE20-2D4AF6AC2A52}"/>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586270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43</a:t>
            </a:fld>
            <a:endParaRPr lang="en-AU"/>
          </a:p>
        </p:txBody>
      </p:sp>
      <p:sp>
        <p:nvSpPr>
          <p:cNvPr id="6" name="Notes Placeholder 5">
            <a:extLst>
              <a:ext uri="{FF2B5EF4-FFF2-40B4-BE49-F238E27FC236}">
                <a16:creationId xmlns:a16="http://schemas.microsoft.com/office/drawing/2014/main" xmlns="" id="{A9E28AB6-83ED-AD48-A76C-8BABA720DABB}"/>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215789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5613" y="138113"/>
            <a:ext cx="3267075" cy="2449512"/>
          </a:xfrm>
        </p:spPr>
      </p:sp>
      <p:sp>
        <p:nvSpPr>
          <p:cNvPr id="4" name="Slide Number Placeholder 3"/>
          <p:cNvSpPr>
            <a:spLocks noGrp="1"/>
          </p:cNvSpPr>
          <p:nvPr>
            <p:ph type="sldNum" sz="quarter" idx="5"/>
          </p:nvPr>
        </p:nvSpPr>
        <p:spPr/>
        <p:txBody>
          <a:bodyPr/>
          <a:lstStyle/>
          <a:p>
            <a:fld id="{477FE650-C70C-4B1D-9166-83BB00854515}" type="slidenum">
              <a:rPr lang="en-AU" smtClean="0"/>
              <a:t>44</a:t>
            </a:fld>
            <a:endParaRPr lang="en-AU"/>
          </a:p>
        </p:txBody>
      </p:sp>
      <p:sp>
        <p:nvSpPr>
          <p:cNvPr id="6" name="Notes Placeholder 5">
            <a:extLst>
              <a:ext uri="{FF2B5EF4-FFF2-40B4-BE49-F238E27FC236}">
                <a16:creationId xmlns:a16="http://schemas.microsoft.com/office/drawing/2014/main" xmlns="" id="{1520095A-F941-7A44-A19B-0122398B4932}"/>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498099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9038" y="744538"/>
            <a:ext cx="1879600" cy="1409700"/>
          </a:xfrm>
        </p:spPr>
      </p:sp>
      <p:sp>
        <p:nvSpPr>
          <p:cNvPr id="4" name="Slide Number Placeholder 3"/>
          <p:cNvSpPr>
            <a:spLocks noGrp="1"/>
          </p:cNvSpPr>
          <p:nvPr>
            <p:ph type="sldNum" sz="quarter" idx="10"/>
          </p:nvPr>
        </p:nvSpPr>
        <p:spPr/>
        <p:txBody>
          <a:bodyPr/>
          <a:lstStyle/>
          <a:p>
            <a:fld id="{477FE650-C70C-4B1D-9166-83BB00854515}" type="slidenum">
              <a:rPr lang="en-AU" smtClean="0"/>
              <a:t>45</a:t>
            </a:fld>
            <a:endParaRPr lang="en-AU"/>
          </a:p>
        </p:txBody>
      </p:sp>
      <p:sp>
        <p:nvSpPr>
          <p:cNvPr id="6" name="Notes Placeholder 5">
            <a:extLst>
              <a:ext uri="{FF2B5EF4-FFF2-40B4-BE49-F238E27FC236}">
                <a16:creationId xmlns:a16="http://schemas.microsoft.com/office/drawing/2014/main" xmlns="" id="{CD92C308-D0D6-1A4A-9278-F75BEEB0E8F4}"/>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128388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0113" y="744538"/>
            <a:ext cx="2457450" cy="1843087"/>
          </a:xfrm>
        </p:spPr>
      </p:sp>
      <p:sp>
        <p:nvSpPr>
          <p:cNvPr id="4" name="Slide Number Placeholder 3"/>
          <p:cNvSpPr>
            <a:spLocks noGrp="1"/>
          </p:cNvSpPr>
          <p:nvPr>
            <p:ph type="sldNum" sz="quarter" idx="10"/>
          </p:nvPr>
        </p:nvSpPr>
        <p:spPr/>
        <p:txBody>
          <a:bodyPr/>
          <a:lstStyle/>
          <a:p>
            <a:fld id="{477FE650-C70C-4B1D-9166-83BB00854515}" type="slidenum">
              <a:rPr lang="en-AU" smtClean="0"/>
              <a:t>46</a:t>
            </a:fld>
            <a:endParaRPr lang="en-AU"/>
          </a:p>
        </p:txBody>
      </p:sp>
      <p:sp>
        <p:nvSpPr>
          <p:cNvPr id="6" name="Notes Placeholder 5">
            <a:extLst>
              <a:ext uri="{FF2B5EF4-FFF2-40B4-BE49-F238E27FC236}">
                <a16:creationId xmlns:a16="http://schemas.microsoft.com/office/drawing/2014/main" xmlns="" id="{495DA483-5143-FA42-9DFE-408121680678}"/>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608676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5938" y="744538"/>
            <a:ext cx="3225800" cy="2419350"/>
          </a:xfrm>
        </p:spPr>
      </p:sp>
      <p:sp>
        <p:nvSpPr>
          <p:cNvPr id="4" name="Slide Number Placeholder 3"/>
          <p:cNvSpPr>
            <a:spLocks noGrp="1"/>
          </p:cNvSpPr>
          <p:nvPr>
            <p:ph type="sldNum" sz="quarter" idx="5"/>
          </p:nvPr>
        </p:nvSpPr>
        <p:spPr/>
        <p:txBody>
          <a:bodyPr/>
          <a:lstStyle/>
          <a:p>
            <a:fld id="{477FE650-C70C-4B1D-9166-83BB00854515}" type="slidenum">
              <a:rPr lang="en-AU" smtClean="0"/>
              <a:t>47</a:t>
            </a:fld>
            <a:endParaRPr lang="en-AU"/>
          </a:p>
        </p:txBody>
      </p:sp>
      <p:sp>
        <p:nvSpPr>
          <p:cNvPr id="6" name="Notes Placeholder 5">
            <a:extLst>
              <a:ext uri="{FF2B5EF4-FFF2-40B4-BE49-F238E27FC236}">
                <a16:creationId xmlns:a16="http://schemas.microsoft.com/office/drawing/2014/main" xmlns="" id="{314F32AC-9CDE-6E46-8F1C-6D44EC10CBA8}"/>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217806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6663" y="744538"/>
            <a:ext cx="1784350" cy="1338262"/>
          </a:xfrm>
        </p:spPr>
      </p:sp>
      <p:sp>
        <p:nvSpPr>
          <p:cNvPr id="4" name="Slide Number Placeholder 3"/>
          <p:cNvSpPr>
            <a:spLocks noGrp="1"/>
          </p:cNvSpPr>
          <p:nvPr>
            <p:ph type="sldNum" sz="quarter" idx="10"/>
          </p:nvPr>
        </p:nvSpPr>
        <p:spPr/>
        <p:txBody>
          <a:bodyPr/>
          <a:lstStyle/>
          <a:p>
            <a:fld id="{477FE650-C70C-4B1D-9166-83BB00854515}" type="slidenum">
              <a:rPr lang="en-AU" smtClean="0"/>
              <a:t>48</a:t>
            </a:fld>
            <a:endParaRPr lang="en-AU"/>
          </a:p>
        </p:txBody>
      </p:sp>
      <p:sp>
        <p:nvSpPr>
          <p:cNvPr id="6" name="Notes Placeholder 5">
            <a:extLst>
              <a:ext uri="{FF2B5EF4-FFF2-40B4-BE49-F238E27FC236}">
                <a16:creationId xmlns:a16="http://schemas.microsoft.com/office/drawing/2014/main" xmlns="" id="{744F1BF7-DCB0-1440-B085-A9A07ADA5D19}"/>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625062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75" y="282575"/>
            <a:ext cx="288925" cy="215900"/>
          </a:xfrm>
        </p:spPr>
      </p:sp>
      <p:sp>
        <p:nvSpPr>
          <p:cNvPr id="4" name="Slide Number Placeholder 3"/>
          <p:cNvSpPr>
            <a:spLocks noGrp="1"/>
          </p:cNvSpPr>
          <p:nvPr>
            <p:ph type="sldNum" sz="quarter" idx="5"/>
          </p:nvPr>
        </p:nvSpPr>
        <p:spPr/>
        <p:txBody>
          <a:bodyPr/>
          <a:lstStyle/>
          <a:p>
            <a:fld id="{477FE650-C70C-4B1D-9166-83BB00854515}" type="slidenum">
              <a:rPr lang="en-AU" smtClean="0"/>
              <a:t>49</a:t>
            </a:fld>
            <a:endParaRPr lang="en-AU"/>
          </a:p>
        </p:txBody>
      </p:sp>
      <p:sp>
        <p:nvSpPr>
          <p:cNvPr id="6" name="Notes Placeholder 5">
            <a:extLst>
              <a:ext uri="{FF2B5EF4-FFF2-40B4-BE49-F238E27FC236}">
                <a16:creationId xmlns:a16="http://schemas.microsoft.com/office/drawing/2014/main" xmlns="" id="{EF8951F8-4A29-CC46-89AC-31CA0408B05F}"/>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244458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5</a:t>
            </a:fld>
            <a:endParaRPr lang="en-AU"/>
          </a:p>
        </p:txBody>
      </p:sp>
      <p:sp>
        <p:nvSpPr>
          <p:cNvPr id="6" name="Notes Placeholder 5">
            <a:extLst>
              <a:ext uri="{FF2B5EF4-FFF2-40B4-BE49-F238E27FC236}">
                <a16:creationId xmlns:a16="http://schemas.microsoft.com/office/drawing/2014/main" xmlns="" id="{9572623C-643F-B147-91A3-A99A19DBCA59}"/>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54436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2775" y="744538"/>
            <a:ext cx="3032125" cy="2274887"/>
          </a:xfrm>
        </p:spPr>
      </p:sp>
      <p:sp>
        <p:nvSpPr>
          <p:cNvPr id="4" name="Slide Number Placeholder 3"/>
          <p:cNvSpPr>
            <a:spLocks noGrp="1"/>
          </p:cNvSpPr>
          <p:nvPr>
            <p:ph type="sldNum" sz="quarter" idx="5"/>
          </p:nvPr>
        </p:nvSpPr>
        <p:spPr/>
        <p:txBody>
          <a:bodyPr/>
          <a:lstStyle/>
          <a:p>
            <a:fld id="{477FE650-C70C-4B1D-9166-83BB00854515}" type="slidenum">
              <a:rPr lang="en-AU" smtClean="0"/>
              <a:t>50</a:t>
            </a:fld>
            <a:endParaRPr lang="en-AU"/>
          </a:p>
        </p:txBody>
      </p:sp>
      <p:sp>
        <p:nvSpPr>
          <p:cNvPr id="6" name="Notes Placeholder 5">
            <a:extLst>
              <a:ext uri="{FF2B5EF4-FFF2-40B4-BE49-F238E27FC236}">
                <a16:creationId xmlns:a16="http://schemas.microsoft.com/office/drawing/2014/main" xmlns="" id="{5DA1440E-D747-8442-B18A-AC2057ED7F36}"/>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940175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744538"/>
            <a:ext cx="1495425" cy="1122362"/>
          </a:xfrm>
        </p:spPr>
      </p:sp>
      <p:sp>
        <p:nvSpPr>
          <p:cNvPr id="4" name="Slide Number Placeholder 3"/>
          <p:cNvSpPr>
            <a:spLocks noGrp="1"/>
          </p:cNvSpPr>
          <p:nvPr>
            <p:ph type="sldNum" sz="quarter" idx="5"/>
          </p:nvPr>
        </p:nvSpPr>
        <p:spPr/>
        <p:txBody>
          <a:bodyPr/>
          <a:lstStyle/>
          <a:p>
            <a:fld id="{477FE650-C70C-4B1D-9166-83BB00854515}" type="slidenum">
              <a:rPr lang="en-AU" smtClean="0"/>
              <a:t>51</a:t>
            </a:fld>
            <a:endParaRPr lang="en-AU"/>
          </a:p>
        </p:txBody>
      </p:sp>
      <p:sp>
        <p:nvSpPr>
          <p:cNvPr id="6" name="Notes Placeholder 5">
            <a:extLst>
              <a:ext uri="{FF2B5EF4-FFF2-40B4-BE49-F238E27FC236}">
                <a16:creationId xmlns:a16="http://schemas.microsoft.com/office/drawing/2014/main" xmlns="" id="{C5D632BB-5E6E-4149-822E-6B30C9F0E96E}"/>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299857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77FE650-C70C-4B1D-9166-83BB00854515}" type="slidenum">
              <a:rPr lang="en-AU" smtClean="0"/>
              <a:t>52</a:t>
            </a:fld>
            <a:endParaRPr lang="en-AU"/>
          </a:p>
        </p:txBody>
      </p:sp>
    </p:spTree>
    <p:extLst>
      <p:ext uri="{BB962C8B-B14F-4D97-AF65-F5344CB8AC3E}">
        <p14:creationId xmlns:p14="http://schemas.microsoft.com/office/powerpoint/2010/main" val="994306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53</a:t>
            </a:fld>
            <a:endParaRPr lang="en-AU"/>
          </a:p>
        </p:txBody>
      </p:sp>
      <p:sp>
        <p:nvSpPr>
          <p:cNvPr id="6" name="Notes Placeholder 5">
            <a:extLst>
              <a:ext uri="{FF2B5EF4-FFF2-40B4-BE49-F238E27FC236}">
                <a16:creationId xmlns:a16="http://schemas.microsoft.com/office/drawing/2014/main" xmlns="" id="{3E8F886E-6E0D-5E4C-846F-E36ABD0FBDDE}"/>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6598151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0400" y="744538"/>
            <a:ext cx="2936875" cy="2201862"/>
          </a:xfrm>
        </p:spPr>
      </p:sp>
      <p:sp>
        <p:nvSpPr>
          <p:cNvPr id="4" name="Slide Number Placeholder 3"/>
          <p:cNvSpPr>
            <a:spLocks noGrp="1"/>
          </p:cNvSpPr>
          <p:nvPr>
            <p:ph type="sldNum" sz="quarter" idx="5"/>
          </p:nvPr>
        </p:nvSpPr>
        <p:spPr/>
        <p:txBody>
          <a:bodyPr/>
          <a:lstStyle/>
          <a:p>
            <a:fld id="{477FE650-C70C-4B1D-9166-83BB00854515}" type="slidenum">
              <a:rPr lang="en-AU" smtClean="0"/>
              <a:t>54</a:t>
            </a:fld>
            <a:endParaRPr lang="en-AU"/>
          </a:p>
        </p:txBody>
      </p:sp>
      <p:sp>
        <p:nvSpPr>
          <p:cNvPr id="6" name="Notes Placeholder 5">
            <a:extLst>
              <a:ext uri="{FF2B5EF4-FFF2-40B4-BE49-F238E27FC236}">
                <a16:creationId xmlns:a16="http://schemas.microsoft.com/office/drawing/2014/main" xmlns="" id="{31F4AD4B-5E1D-8740-A15B-2894D95DEE2B}"/>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1785429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55</a:t>
            </a:fld>
            <a:endParaRPr lang="en-AU"/>
          </a:p>
        </p:txBody>
      </p:sp>
      <p:sp>
        <p:nvSpPr>
          <p:cNvPr id="6" name="Notes Placeholder 5">
            <a:extLst>
              <a:ext uri="{FF2B5EF4-FFF2-40B4-BE49-F238E27FC236}">
                <a16:creationId xmlns:a16="http://schemas.microsoft.com/office/drawing/2014/main" xmlns="" id="{CF321D54-49CC-B242-B33F-817B143955B9}"/>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0356654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56</a:t>
            </a:fld>
            <a:endParaRPr lang="en-AU"/>
          </a:p>
        </p:txBody>
      </p:sp>
      <p:sp>
        <p:nvSpPr>
          <p:cNvPr id="6" name="Notes Placeholder 5">
            <a:extLst>
              <a:ext uri="{FF2B5EF4-FFF2-40B4-BE49-F238E27FC236}">
                <a16:creationId xmlns:a16="http://schemas.microsoft.com/office/drawing/2014/main" xmlns="" id="{9A63F650-FF92-9444-8984-E444A1DBC05A}"/>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4292194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744538"/>
            <a:ext cx="2552700" cy="1914525"/>
          </a:xfrm>
        </p:spPr>
      </p:sp>
      <p:sp>
        <p:nvSpPr>
          <p:cNvPr id="4" name="Slide Number Placeholder 3"/>
          <p:cNvSpPr>
            <a:spLocks noGrp="1"/>
          </p:cNvSpPr>
          <p:nvPr>
            <p:ph type="sldNum" sz="quarter" idx="5"/>
          </p:nvPr>
        </p:nvSpPr>
        <p:spPr/>
        <p:txBody>
          <a:bodyPr/>
          <a:lstStyle/>
          <a:p>
            <a:fld id="{477FE650-C70C-4B1D-9166-83BB00854515}" type="slidenum">
              <a:rPr lang="en-AU" smtClean="0"/>
              <a:t>57</a:t>
            </a:fld>
            <a:endParaRPr lang="en-AU"/>
          </a:p>
        </p:txBody>
      </p:sp>
      <p:sp>
        <p:nvSpPr>
          <p:cNvPr id="6" name="Notes Placeholder 5">
            <a:extLst>
              <a:ext uri="{FF2B5EF4-FFF2-40B4-BE49-F238E27FC236}">
                <a16:creationId xmlns:a16="http://schemas.microsoft.com/office/drawing/2014/main" xmlns="" id="{9A8E8F58-42B1-FB42-A448-FB1B23A4D1D0}"/>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195825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77FE650-C70C-4B1D-9166-83BB00854515}" type="slidenum">
              <a:rPr lang="en-AU" smtClean="0"/>
              <a:t>58</a:t>
            </a:fld>
            <a:endParaRPr lang="en-AU"/>
          </a:p>
        </p:txBody>
      </p:sp>
      <p:sp>
        <p:nvSpPr>
          <p:cNvPr id="6" name="Notes Placeholder 5">
            <a:extLst>
              <a:ext uri="{FF2B5EF4-FFF2-40B4-BE49-F238E27FC236}">
                <a16:creationId xmlns:a16="http://schemas.microsoft.com/office/drawing/2014/main" xmlns="" id="{0E79327F-6D92-2E4D-BF49-F59B7D0353F6}"/>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8907839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59</a:t>
            </a:fld>
            <a:endParaRPr lang="en-AU"/>
          </a:p>
        </p:txBody>
      </p:sp>
      <p:sp>
        <p:nvSpPr>
          <p:cNvPr id="6" name="Notes Placeholder 5">
            <a:extLst>
              <a:ext uri="{FF2B5EF4-FFF2-40B4-BE49-F238E27FC236}">
                <a16:creationId xmlns:a16="http://schemas.microsoft.com/office/drawing/2014/main" xmlns="" id="{9E75CD28-0922-304F-8866-BE679636760C}"/>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841294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9325" y="744538"/>
            <a:ext cx="2359025" cy="1770062"/>
          </a:xfrm>
        </p:spPr>
      </p:sp>
      <p:sp>
        <p:nvSpPr>
          <p:cNvPr id="4" name="Slide Number Placeholder 3"/>
          <p:cNvSpPr>
            <a:spLocks noGrp="1"/>
          </p:cNvSpPr>
          <p:nvPr>
            <p:ph type="sldNum" sz="quarter" idx="10"/>
          </p:nvPr>
        </p:nvSpPr>
        <p:spPr/>
        <p:txBody>
          <a:bodyPr/>
          <a:lstStyle/>
          <a:p>
            <a:fld id="{477FE650-C70C-4B1D-9166-83BB00854515}" type="slidenum">
              <a:rPr lang="en-AU" smtClean="0"/>
              <a:t>6</a:t>
            </a:fld>
            <a:endParaRPr lang="en-AU"/>
          </a:p>
        </p:txBody>
      </p:sp>
      <p:sp>
        <p:nvSpPr>
          <p:cNvPr id="6" name="Notes Placeholder 5">
            <a:extLst>
              <a:ext uri="{FF2B5EF4-FFF2-40B4-BE49-F238E27FC236}">
                <a16:creationId xmlns:a16="http://schemas.microsoft.com/office/drawing/2014/main" xmlns="" id="{356E852F-224D-4847-8C7A-6F18B41733AF}"/>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3288408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7FE650-C70C-4B1D-9166-83BB00854515}" type="slidenum">
              <a:rPr lang="en-AU" smtClean="0"/>
              <a:t>60</a:t>
            </a:fld>
            <a:endParaRPr lang="en-AU"/>
          </a:p>
        </p:txBody>
      </p:sp>
      <p:sp>
        <p:nvSpPr>
          <p:cNvPr id="6" name="Notes Placeholder 5">
            <a:extLst>
              <a:ext uri="{FF2B5EF4-FFF2-40B4-BE49-F238E27FC236}">
                <a16:creationId xmlns:a16="http://schemas.microsoft.com/office/drawing/2014/main" xmlns="" id="{DB4459B5-4385-3E49-AD6A-D0EB38100B9E}"/>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923986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4663" y="211138"/>
            <a:ext cx="768350" cy="576262"/>
          </a:xfrm>
        </p:spPr>
      </p:sp>
      <p:sp>
        <p:nvSpPr>
          <p:cNvPr id="4" name="Slide Number Placeholder 3"/>
          <p:cNvSpPr>
            <a:spLocks noGrp="1"/>
          </p:cNvSpPr>
          <p:nvPr>
            <p:ph type="sldNum" sz="quarter" idx="10"/>
          </p:nvPr>
        </p:nvSpPr>
        <p:spPr/>
        <p:txBody>
          <a:bodyPr/>
          <a:lstStyle/>
          <a:p>
            <a:fld id="{477FE650-C70C-4B1D-9166-83BB00854515}" type="slidenum">
              <a:rPr lang="en-AU" smtClean="0"/>
              <a:t>7</a:t>
            </a:fld>
            <a:endParaRPr lang="en-AU"/>
          </a:p>
        </p:txBody>
      </p:sp>
      <p:sp>
        <p:nvSpPr>
          <p:cNvPr id="6" name="Notes Placeholder 5">
            <a:extLst>
              <a:ext uri="{FF2B5EF4-FFF2-40B4-BE49-F238E27FC236}">
                <a16:creationId xmlns:a16="http://schemas.microsoft.com/office/drawing/2014/main" xmlns="" id="{DED9052A-35FD-F14F-8C2C-C100BE785CA5}"/>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81620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198438"/>
            <a:ext cx="1689100" cy="1266826"/>
          </a:xfrm>
        </p:spPr>
      </p:sp>
      <p:sp>
        <p:nvSpPr>
          <p:cNvPr id="4" name="Slide Number Placeholder 3"/>
          <p:cNvSpPr>
            <a:spLocks noGrp="1"/>
          </p:cNvSpPr>
          <p:nvPr>
            <p:ph type="sldNum" sz="quarter" idx="10"/>
          </p:nvPr>
        </p:nvSpPr>
        <p:spPr/>
        <p:txBody>
          <a:bodyPr/>
          <a:lstStyle/>
          <a:p>
            <a:fld id="{477FE650-C70C-4B1D-9166-83BB00854515}" type="slidenum">
              <a:rPr lang="en-AU" smtClean="0"/>
              <a:t>8</a:t>
            </a:fld>
            <a:endParaRPr lang="en-AU"/>
          </a:p>
        </p:txBody>
      </p:sp>
      <p:sp>
        <p:nvSpPr>
          <p:cNvPr id="6" name="Notes Placeholder 5">
            <a:extLst>
              <a:ext uri="{FF2B5EF4-FFF2-40B4-BE49-F238E27FC236}">
                <a16:creationId xmlns:a16="http://schemas.microsoft.com/office/drawing/2014/main" xmlns="" id="{33A59AB8-FD00-DF4D-B785-90DDC4F23074}"/>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401556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4688" y="714375"/>
            <a:ext cx="2974975" cy="2232025"/>
          </a:xfrm>
        </p:spPr>
      </p:sp>
      <p:sp>
        <p:nvSpPr>
          <p:cNvPr id="4" name="Slide Number Placeholder 3"/>
          <p:cNvSpPr>
            <a:spLocks noGrp="1"/>
          </p:cNvSpPr>
          <p:nvPr>
            <p:ph type="sldNum" sz="quarter" idx="5"/>
          </p:nvPr>
        </p:nvSpPr>
        <p:spPr/>
        <p:txBody>
          <a:bodyPr/>
          <a:lstStyle/>
          <a:p>
            <a:fld id="{477FE650-C70C-4B1D-9166-83BB00854515}" type="slidenum">
              <a:rPr lang="en-AU" smtClean="0"/>
              <a:t>9</a:t>
            </a:fld>
            <a:endParaRPr lang="en-AU"/>
          </a:p>
        </p:txBody>
      </p:sp>
      <p:sp>
        <p:nvSpPr>
          <p:cNvPr id="6" name="Notes Placeholder 5">
            <a:extLst>
              <a:ext uri="{FF2B5EF4-FFF2-40B4-BE49-F238E27FC236}">
                <a16:creationId xmlns:a16="http://schemas.microsoft.com/office/drawing/2014/main" xmlns="" id="{71B59980-0B43-D847-9A8F-FDF36DA6E80D}"/>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133519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83A977F-2504-E741-85B4-8F01994E1F25}" type="datetimeFigureOut">
              <a:rPr lang="en-US" smtClean="0"/>
              <a:t>11/20/2018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0" name="Picture 9">
            <a:extLst>
              <a:ext uri="{FF2B5EF4-FFF2-40B4-BE49-F238E27FC236}">
                <a16:creationId xmlns:a16="http://schemas.microsoft.com/office/drawing/2014/main" xmlns="" id="{1D3C12FB-175E-6A49-AE92-F990167F5B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373169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9A7C16-FAF2-2C41-B697-563997C522AD}" type="datetimeFigureOut">
              <a:rPr lang="en-US" smtClean="0"/>
              <a:t>11/20/2018</a:t>
            </a:fld>
            <a:endParaRPr lang="en-US" dirty="0"/>
          </a:p>
        </p:txBody>
      </p:sp>
      <p:sp>
        <p:nvSpPr>
          <p:cNvPr id="5" name="Footer Placeholder 4"/>
          <p:cNvSpPr>
            <a:spLocks noGrp="1"/>
          </p:cNvSpPr>
          <p:nvPr>
            <p:ph type="ftr" sz="quarter" idx="11"/>
          </p:nvPr>
        </p:nvSpPr>
        <p:spPr/>
        <p:txBody>
          <a:bodyPr/>
          <a:lstStyle/>
          <a:p>
            <a:r>
              <a:rPr lang="en-AU"/>
              <a:t>University of Adelaide</a:t>
            </a:r>
          </a:p>
        </p:txBody>
      </p:sp>
      <p:sp>
        <p:nvSpPr>
          <p:cNvPr id="6" name="Slide Number Placeholder 5"/>
          <p:cNvSpPr>
            <a:spLocks noGrp="1"/>
          </p:cNvSpPr>
          <p:nvPr>
            <p:ph type="sldNum" sz="quarter" idx="12"/>
          </p:nvPr>
        </p:nvSpPr>
        <p:spPr/>
        <p:txBody>
          <a:bodyPr/>
          <a:lstStyle/>
          <a:p>
            <a:fld id="{7E8AFECB-488C-4862-A863-69DB259C81CD}" type="slidenum">
              <a:rPr lang="en-AU" smtClean="0"/>
              <a:t>‹#›</a:t>
            </a:fld>
            <a:endParaRPr lang="en-AU"/>
          </a:p>
        </p:txBody>
      </p:sp>
      <p:cxnSp>
        <p:nvCxnSpPr>
          <p:cNvPr id="7" name="Straight Connector 6">
            <a:extLst>
              <a:ext uri="{FF2B5EF4-FFF2-40B4-BE49-F238E27FC236}">
                <a16:creationId xmlns:a16="http://schemas.microsoft.com/office/drawing/2014/main" xmlns="" id="{9CBDC348-4162-ED4D-8BB7-541F10E81A6C}"/>
              </a:ext>
            </a:extLst>
          </p:cNvPr>
          <p:cNvCxnSpPr/>
          <p:nvPr userDrawn="1"/>
        </p:nvCxnSpPr>
        <p:spPr>
          <a:xfrm>
            <a:off x="467544" y="6453336"/>
            <a:ext cx="828092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850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19D9EA-0687-604F-B97A-763B6765DF9F}" type="datetimeFigureOut">
              <a:rPr lang="en-US" smtClean="0"/>
              <a:t>11/20/2018</a:t>
            </a:fld>
            <a:endParaRPr lang="en-US" dirty="0"/>
          </a:p>
        </p:txBody>
      </p:sp>
      <p:sp>
        <p:nvSpPr>
          <p:cNvPr id="5" name="Footer Placeholder 4"/>
          <p:cNvSpPr>
            <a:spLocks noGrp="1"/>
          </p:cNvSpPr>
          <p:nvPr>
            <p:ph type="ftr" sz="quarter" idx="11"/>
          </p:nvPr>
        </p:nvSpPr>
        <p:spPr/>
        <p:txBody>
          <a:bodyPr/>
          <a:lstStyle/>
          <a:p>
            <a:r>
              <a:rPr lang="en-AU"/>
              <a:t>University of Adelaide</a:t>
            </a:r>
          </a:p>
        </p:txBody>
      </p:sp>
      <p:sp>
        <p:nvSpPr>
          <p:cNvPr id="6" name="Slide Number Placeholder 5"/>
          <p:cNvSpPr>
            <a:spLocks noGrp="1"/>
          </p:cNvSpPr>
          <p:nvPr>
            <p:ph type="sldNum" sz="quarter" idx="12"/>
          </p:nvPr>
        </p:nvSpPr>
        <p:spPr/>
        <p:txBody>
          <a:bodyPr/>
          <a:lstStyle/>
          <a:p>
            <a:fld id="{7E8AFECB-488C-4862-A863-69DB259C81CD}" type="slidenum">
              <a:rPr lang="en-AU" smtClean="0"/>
              <a:t>‹#›</a:t>
            </a:fld>
            <a:endParaRPr lang="en-AU"/>
          </a:p>
        </p:txBody>
      </p:sp>
      <p:cxnSp>
        <p:nvCxnSpPr>
          <p:cNvPr id="7" name="Straight Connector 6">
            <a:extLst>
              <a:ext uri="{FF2B5EF4-FFF2-40B4-BE49-F238E27FC236}">
                <a16:creationId xmlns:a16="http://schemas.microsoft.com/office/drawing/2014/main" xmlns="" id="{DBE83776-9F37-184D-8832-9C69994250DE}"/>
              </a:ext>
            </a:extLst>
          </p:cNvPr>
          <p:cNvCxnSpPr/>
          <p:nvPr userDrawn="1"/>
        </p:nvCxnSpPr>
        <p:spPr>
          <a:xfrm>
            <a:off x="467544" y="6453336"/>
            <a:ext cx="828092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906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descr="UoA_PPT_BS3_end slid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0190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2B9A02F-357D-AF42-B110-A7740AFDCA1B}" type="datetimeFigureOut">
              <a:rPr lang="en-US" smtClean="0"/>
              <a:t>11/20/2018</a:t>
            </a:fld>
            <a:endParaRPr lang="en-US" dirty="0"/>
          </a:p>
        </p:txBody>
      </p:sp>
      <p:sp>
        <p:nvSpPr>
          <p:cNvPr id="8" name="Footer Placeholder 7"/>
          <p:cNvSpPr>
            <a:spLocks noGrp="1"/>
          </p:cNvSpPr>
          <p:nvPr>
            <p:ph type="ftr" sz="quarter" idx="11"/>
          </p:nvPr>
        </p:nvSpPr>
        <p:spPr/>
        <p:txBody>
          <a:bodyPr/>
          <a:lstStyle/>
          <a:p>
            <a:r>
              <a:rPr lang="en-AU"/>
              <a:t>University of Adelaide</a:t>
            </a:r>
            <a:endParaRPr lang="en-AU" dirty="0"/>
          </a:p>
        </p:txBody>
      </p:sp>
      <p:sp>
        <p:nvSpPr>
          <p:cNvPr id="9" name="Slide Number Placeholder 8"/>
          <p:cNvSpPr>
            <a:spLocks noGrp="1"/>
          </p:cNvSpPr>
          <p:nvPr>
            <p:ph type="sldNum" sz="quarter" idx="12"/>
          </p:nvPr>
        </p:nvSpPr>
        <p:spPr/>
        <p:txBody>
          <a:bodyPr/>
          <a:lstStyle/>
          <a:p>
            <a:fld id="{7E8AFECB-488C-4862-A863-69DB259C81CD}" type="slidenum">
              <a:rPr lang="en-AU" smtClean="0"/>
              <a:t>‹#›</a:t>
            </a:fld>
            <a:endParaRPr lang="en-AU" dirty="0"/>
          </a:p>
        </p:txBody>
      </p:sp>
      <p:cxnSp>
        <p:nvCxnSpPr>
          <p:cNvPr id="10" name="Straight Connector 9">
            <a:extLst>
              <a:ext uri="{FF2B5EF4-FFF2-40B4-BE49-F238E27FC236}">
                <a16:creationId xmlns:a16="http://schemas.microsoft.com/office/drawing/2014/main" xmlns="" id="{388B18E2-521B-A54A-97C3-AF66698A141F}"/>
              </a:ext>
            </a:extLst>
          </p:cNvPr>
          <p:cNvCxnSpPr/>
          <p:nvPr userDrawn="1"/>
        </p:nvCxnSpPr>
        <p:spPr>
          <a:xfrm>
            <a:off x="467544" y="6453336"/>
            <a:ext cx="828092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46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DABB9B27-4D02-2940-AED5-BC8F2B3B1507}" type="datetimeFigureOut">
              <a:rPr lang="en-US" smtClean="0"/>
              <a:t>11/20/2018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0" name="Picture 9">
            <a:extLst>
              <a:ext uri="{FF2B5EF4-FFF2-40B4-BE49-F238E27FC236}">
                <a16:creationId xmlns:a16="http://schemas.microsoft.com/office/drawing/2014/main" xmlns="" id="{7A1BB9D3-4007-D945-A167-2AA0BDF4C59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692"/>
            <a:ext cx="9144000" cy="6858000"/>
          </a:xfrm>
          <a:prstGeom prst="rect">
            <a:avLst/>
          </a:prstGeom>
        </p:spPr>
      </p:pic>
      <p:pic>
        <p:nvPicPr>
          <p:cNvPr id="11" name="Picture 10" descr="UoA_logo_vert_cmyk_midbg.png">
            <a:extLst>
              <a:ext uri="{FF2B5EF4-FFF2-40B4-BE49-F238E27FC236}">
                <a16:creationId xmlns:a16="http://schemas.microsoft.com/office/drawing/2014/main" xmlns="" id="{704B95AF-94FD-5F45-9E85-2E8324A7C1C8}"/>
              </a:ext>
            </a:extLst>
          </p:cNvPr>
          <p:cNvPicPr/>
          <p:nvPr userDrawn="1"/>
        </p:nvPicPr>
        <p:blipFill>
          <a:blip r:embed="rId3" cstate="screen"/>
          <a:stretch>
            <a:fillRect/>
          </a:stretch>
        </p:blipFill>
        <p:spPr>
          <a:xfrm>
            <a:off x="310772" y="318199"/>
            <a:ext cx="1107584" cy="821279"/>
          </a:xfrm>
          <a:prstGeom prst="rect">
            <a:avLst/>
          </a:prstGeom>
        </p:spPr>
      </p:pic>
    </p:spTree>
    <p:extLst>
      <p:ext uri="{BB962C8B-B14F-4D97-AF65-F5344CB8AC3E}">
        <p14:creationId xmlns:p14="http://schemas.microsoft.com/office/powerpoint/2010/main" val="1662318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4CF7878-2C98-7449-BB8F-764A5EA8E558}" type="datetimeFigureOut">
              <a:rPr lang="en-US" smtClean="0"/>
              <a:t>11/20/2018</a:t>
            </a:fld>
            <a:endParaRPr lang="en-US" dirty="0"/>
          </a:p>
        </p:txBody>
      </p:sp>
      <p:sp>
        <p:nvSpPr>
          <p:cNvPr id="9" name="Footer Placeholder 8"/>
          <p:cNvSpPr>
            <a:spLocks noGrp="1"/>
          </p:cNvSpPr>
          <p:nvPr>
            <p:ph type="ftr" sz="quarter" idx="11"/>
          </p:nvPr>
        </p:nvSpPr>
        <p:spPr/>
        <p:txBody>
          <a:bodyPr/>
          <a:lstStyle/>
          <a:p>
            <a:r>
              <a:rPr lang="en-AU"/>
              <a:t>University of Adelaide</a:t>
            </a:r>
          </a:p>
        </p:txBody>
      </p:sp>
      <p:sp>
        <p:nvSpPr>
          <p:cNvPr id="10" name="Slide Number Placeholder 9"/>
          <p:cNvSpPr>
            <a:spLocks noGrp="1"/>
          </p:cNvSpPr>
          <p:nvPr>
            <p:ph type="sldNum" sz="quarter" idx="12"/>
          </p:nvPr>
        </p:nvSpPr>
        <p:spPr/>
        <p:txBody>
          <a:bodyPr/>
          <a:lstStyle/>
          <a:p>
            <a:fld id="{7E8AFECB-488C-4862-A863-69DB259C81CD}" type="slidenum">
              <a:rPr lang="en-AU" smtClean="0"/>
              <a:t>‹#›</a:t>
            </a:fld>
            <a:endParaRPr lang="en-AU"/>
          </a:p>
        </p:txBody>
      </p:sp>
      <p:cxnSp>
        <p:nvCxnSpPr>
          <p:cNvPr id="11" name="Straight Connector 10">
            <a:extLst>
              <a:ext uri="{FF2B5EF4-FFF2-40B4-BE49-F238E27FC236}">
                <a16:creationId xmlns:a16="http://schemas.microsoft.com/office/drawing/2014/main" xmlns="" id="{B3E57377-EADE-6542-B0B3-308EDACEAFEF}"/>
              </a:ext>
            </a:extLst>
          </p:cNvPr>
          <p:cNvCxnSpPr/>
          <p:nvPr userDrawn="1"/>
        </p:nvCxnSpPr>
        <p:spPr>
          <a:xfrm>
            <a:off x="467544" y="6453336"/>
            <a:ext cx="828092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3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D9FFFB4-400D-1240-AB24-6F86C96D4DFB}" type="datetimeFigureOut">
              <a:rPr lang="en-US" smtClean="0"/>
              <a:t>11/20/2018</a:t>
            </a:fld>
            <a:endParaRPr lang="en-US" dirty="0"/>
          </a:p>
        </p:txBody>
      </p:sp>
      <p:sp>
        <p:nvSpPr>
          <p:cNvPr id="8" name="Footer Placeholder 7"/>
          <p:cNvSpPr>
            <a:spLocks noGrp="1"/>
          </p:cNvSpPr>
          <p:nvPr>
            <p:ph type="ftr" sz="quarter" idx="11"/>
          </p:nvPr>
        </p:nvSpPr>
        <p:spPr/>
        <p:txBody>
          <a:bodyPr/>
          <a:lstStyle/>
          <a:p>
            <a:r>
              <a:rPr lang="en-AU"/>
              <a:t>University of Adelaide</a:t>
            </a:r>
            <a:endParaRPr lang="en-AU" dirty="0"/>
          </a:p>
        </p:txBody>
      </p:sp>
      <p:sp>
        <p:nvSpPr>
          <p:cNvPr id="9" name="Slide Number Placeholder 8"/>
          <p:cNvSpPr>
            <a:spLocks noGrp="1"/>
          </p:cNvSpPr>
          <p:nvPr>
            <p:ph type="sldNum" sz="quarter" idx="12"/>
          </p:nvPr>
        </p:nvSpPr>
        <p:spPr/>
        <p:txBody>
          <a:bodyPr/>
          <a:lstStyle/>
          <a:p>
            <a:fld id="{95078D05-E1F1-4281-8199-8B61E9D73635}" type="slidenum">
              <a:rPr lang="en-AU" smtClean="0"/>
              <a:pPr/>
              <a:t>‹#›</a:t>
            </a:fld>
            <a:endParaRPr lang="en-AU"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082334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8C0351-EB03-5444-BA93-B7E778374E24}" type="datetimeFigureOut">
              <a:rPr lang="en-US" smtClean="0"/>
              <a:t>11/20/2018</a:t>
            </a:fld>
            <a:endParaRPr lang="en-US" dirty="0"/>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a:t>
            </a:fld>
            <a:endParaRPr lang="en-AU"/>
          </a:p>
        </p:txBody>
      </p:sp>
      <p:cxnSp>
        <p:nvCxnSpPr>
          <p:cNvPr id="6" name="Straight Connector 5">
            <a:extLst>
              <a:ext uri="{FF2B5EF4-FFF2-40B4-BE49-F238E27FC236}">
                <a16:creationId xmlns:a16="http://schemas.microsoft.com/office/drawing/2014/main" xmlns="" id="{8A0D97CD-DCBB-B947-9DED-A0DCD1619DF2}"/>
              </a:ext>
            </a:extLst>
          </p:cNvPr>
          <p:cNvCxnSpPr/>
          <p:nvPr userDrawn="1"/>
        </p:nvCxnSpPr>
        <p:spPr>
          <a:xfrm>
            <a:off x="467544" y="6453336"/>
            <a:ext cx="828092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01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EADB90-FF7E-5041-AB9F-1BC0957AB829}" type="datetimeFigureOut">
              <a:rPr lang="en-US" smtClean="0"/>
              <a:t>11/20/2018</a:t>
            </a:fld>
            <a:endParaRPr lang="en-US" dirty="0"/>
          </a:p>
        </p:txBody>
      </p:sp>
      <p:sp>
        <p:nvSpPr>
          <p:cNvPr id="3" name="Footer Placeholder 2"/>
          <p:cNvSpPr>
            <a:spLocks noGrp="1"/>
          </p:cNvSpPr>
          <p:nvPr>
            <p:ph type="ftr" sz="quarter" idx="11"/>
          </p:nvPr>
        </p:nvSpPr>
        <p:spPr/>
        <p:txBody>
          <a:bodyPr/>
          <a:lstStyle/>
          <a:p>
            <a:r>
              <a:rPr lang="en-AU"/>
              <a:t>University of Adelaide</a:t>
            </a:r>
          </a:p>
        </p:txBody>
      </p:sp>
      <p:sp>
        <p:nvSpPr>
          <p:cNvPr id="4" name="Slide Number Placeholder 3"/>
          <p:cNvSpPr>
            <a:spLocks noGrp="1"/>
          </p:cNvSpPr>
          <p:nvPr>
            <p:ph type="sldNum" sz="quarter" idx="12"/>
          </p:nvPr>
        </p:nvSpPr>
        <p:spPr/>
        <p:txBody>
          <a:bodyPr/>
          <a:lstStyle/>
          <a:p>
            <a:fld id="{7E8AFECB-488C-4862-A863-69DB259C81CD}" type="slidenum">
              <a:rPr lang="en-AU" smtClean="0"/>
              <a:t>‹#›</a:t>
            </a:fld>
            <a:endParaRPr lang="en-AU"/>
          </a:p>
        </p:txBody>
      </p:sp>
      <p:cxnSp>
        <p:nvCxnSpPr>
          <p:cNvPr id="5" name="Straight Connector 4">
            <a:extLst>
              <a:ext uri="{FF2B5EF4-FFF2-40B4-BE49-F238E27FC236}">
                <a16:creationId xmlns:a16="http://schemas.microsoft.com/office/drawing/2014/main" xmlns="" id="{0D4BAD66-FC7C-454E-964A-390A8815FDEE}"/>
              </a:ext>
            </a:extLst>
          </p:cNvPr>
          <p:cNvCxnSpPr/>
          <p:nvPr userDrawn="1"/>
        </p:nvCxnSpPr>
        <p:spPr>
          <a:xfrm>
            <a:off x="467544" y="6453336"/>
            <a:ext cx="828092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41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C1EB8CB6-48D8-4E47-B0D3-B56230F429D0}" type="datetimeFigureOut">
              <a:rPr lang="en-US" smtClean="0"/>
              <a:t>11/20/2018</a:t>
            </a:fld>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r>
              <a:rPr lang="en-AU"/>
              <a:t>University of Adelaide</a:t>
            </a:r>
          </a:p>
        </p:txBody>
      </p:sp>
      <p:sp>
        <p:nvSpPr>
          <p:cNvPr id="11" name="Slide Number Placeholder 10"/>
          <p:cNvSpPr>
            <a:spLocks noGrp="1"/>
          </p:cNvSpPr>
          <p:nvPr>
            <p:ph type="sldNum" sz="quarter" idx="12"/>
          </p:nvPr>
        </p:nvSpPr>
        <p:spPr/>
        <p:txBody>
          <a:bodyPr/>
          <a:lstStyle/>
          <a:p>
            <a:fld id="{7E8AFECB-488C-4862-A863-69DB259C81CD}" type="slidenum">
              <a:rPr lang="en-AU" smtClean="0"/>
              <a:t>‹#›</a:t>
            </a:fld>
            <a:endParaRPr lang="en-AU"/>
          </a:p>
        </p:txBody>
      </p:sp>
      <p:cxnSp>
        <p:nvCxnSpPr>
          <p:cNvPr id="12" name="Straight Connector 11">
            <a:extLst>
              <a:ext uri="{FF2B5EF4-FFF2-40B4-BE49-F238E27FC236}">
                <a16:creationId xmlns:a16="http://schemas.microsoft.com/office/drawing/2014/main" xmlns="" id="{431D25D1-4EB2-CE45-8ABD-0FBB750F15E8}"/>
              </a:ext>
            </a:extLst>
          </p:cNvPr>
          <p:cNvCxnSpPr/>
          <p:nvPr userDrawn="1"/>
        </p:nvCxnSpPr>
        <p:spPr>
          <a:xfrm>
            <a:off x="467544" y="6453336"/>
            <a:ext cx="828092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49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EF716D3-DCE8-CC45-8106-AE5DFCD073F9}" type="datetimeFigureOut">
              <a:rPr lang="en-US" smtClean="0"/>
              <a:t>11/20/2018</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r>
              <a:rPr lang="en-AU"/>
              <a:t>University of Adelaide</a:t>
            </a:r>
          </a:p>
        </p:txBody>
      </p:sp>
      <p:sp>
        <p:nvSpPr>
          <p:cNvPr id="10" name="Slide Number Placeholder 9"/>
          <p:cNvSpPr>
            <a:spLocks noGrp="1"/>
          </p:cNvSpPr>
          <p:nvPr>
            <p:ph type="sldNum" sz="quarter" idx="12"/>
          </p:nvPr>
        </p:nvSpPr>
        <p:spPr/>
        <p:txBody>
          <a:bodyPr/>
          <a:lstStyle/>
          <a:p>
            <a:fld id="{7E8AFECB-488C-4862-A863-69DB259C81CD}" type="slidenum">
              <a:rPr lang="en-AU" smtClean="0"/>
              <a:t>‹#›</a:t>
            </a:fld>
            <a:endParaRPr lang="en-AU"/>
          </a:p>
        </p:txBody>
      </p:sp>
      <p:cxnSp>
        <p:nvCxnSpPr>
          <p:cNvPr id="12" name="Straight Connector 11">
            <a:extLst>
              <a:ext uri="{FF2B5EF4-FFF2-40B4-BE49-F238E27FC236}">
                <a16:creationId xmlns:a16="http://schemas.microsoft.com/office/drawing/2014/main" xmlns="" id="{F1052793-4A01-7E43-9D51-EB682CFE8883}"/>
              </a:ext>
            </a:extLst>
          </p:cNvPr>
          <p:cNvCxnSpPr/>
          <p:nvPr userDrawn="1"/>
        </p:nvCxnSpPr>
        <p:spPr>
          <a:xfrm>
            <a:off x="467544" y="6453336"/>
            <a:ext cx="8280920"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73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045" y="964692"/>
            <a:ext cx="59377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4D9FFFB4-400D-1240-AB24-6F86C96D4DFB}" type="datetimeFigureOut">
              <a:rPr lang="en-US" smtClean="0"/>
              <a:t>11/20/2018</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r>
              <a:rPr lang="en-AU"/>
              <a:t>University of Adelaide</a:t>
            </a:r>
            <a:endParaRPr lang="en-AU"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95078D05-E1F1-4281-8199-8B61E9D73635}" type="slidenum">
              <a:rPr lang="en-AU" smtClean="0"/>
              <a:pPr/>
              <a:t>‹#›</a:t>
            </a:fld>
            <a:endParaRPr lang="en-AU" dirty="0"/>
          </a:p>
        </p:txBody>
      </p:sp>
    </p:spTree>
    <p:extLst>
      <p:ext uri="{BB962C8B-B14F-4D97-AF65-F5344CB8AC3E}">
        <p14:creationId xmlns:p14="http://schemas.microsoft.com/office/powerpoint/2010/main" val="336049771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660" r:id="rId12"/>
  </p:sldLayoutIdLst>
  <p:hf hdr="0" dt="0"/>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tiff"/><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4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tiff"/></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www.google.com.au/"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086CBB50-92CD-FF49-958A-4CA5BF8C5CBE}"/>
              </a:ext>
            </a:extLst>
          </p:cNvPr>
          <p:cNvSpPr>
            <a:spLocks noGrp="1"/>
          </p:cNvSpPr>
          <p:nvPr>
            <p:ph type="title"/>
          </p:nvPr>
        </p:nvSpPr>
        <p:spPr>
          <a:xfrm>
            <a:off x="140145" y="332656"/>
            <a:ext cx="3829838" cy="2986732"/>
          </a:xfrm>
        </p:spPr>
        <p:txBody>
          <a:bodyPr>
            <a:normAutofit/>
          </a:bodyPr>
          <a:lstStyle/>
          <a:p>
            <a:r>
              <a:rPr lang="en-AU" dirty="0">
                <a:solidFill>
                  <a:schemeClr val="bg1"/>
                </a:solidFill>
              </a:rPr>
              <a:t>The Road to Nhill: Sharing Responsibility for Bushfire Prevention</a:t>
            </a:r>
            <a:endParaRPr lang="en-US" dirty="0">
              <a:solidFill>
                <a:schemeClr val="bg1"/>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8876" y="0"/>
            <a:ext cx="6948264" cy="4732952"/>
          </a:xfrm>
        </p:spPr>
      </p:pic>
      <p:sp>
        <p:nvSpPr>
          <p:cNvPr id="5" name="Slide Number Placeholder 4"/>
          <p:cNvSpPr>
            <a:spLocks noGrp="1"/>
          </p:cNvSpPr>
          <p:nvPr>
            <p:ph type="sldNum" sz="quarter" idx="12"/>
          </p:nvPr>
        </p:nvSpPr>
        <p:spPr/>
        <p:txBody>
          <a:bodyPr/>
          <a:lstStyle/>
          <a:p>
            <a:fld id="{7E8AFECB-488C-4862-A863-69DB259C81CD}" type="slidenum">
              <a:rPr lang="en-AU" smtClean="0"/>
              <a:t>1</a:t>
            </a:fld>
            <a:endParaRPr lang="en-AU" dirty="0"/>
          </a:p>
        </p:txBody>
      </p:sp>
      <p:pic>
        <p:nvPicPr>
          <p:cNvPr id="8" name="Picture 7"/>
          <p:cNvPicPr>
            <a:picLocks noChangeAspect="1"/>
          </p:cNvPicPr>
          <p:nvPr/>
        </p:nvPicPr>
        <p:blipFill>
          <a:blip r:embed="rId4" cstate="print">
            <a:alphaModFix amt="81000"/>
            <a:extLst>
              <a:ext uri="{28A0092B-C50C-407E-A947-70E740481C1C}">
                <a14:useLocalDpi xmlns:a14="http://schemas.microsoft.com/office/drawing/2010/main"/>
              </a:ext>
            </a:extLst>
          </a:blip>
          <a:stretch>
            <a:fillRect/>
          </a:stretch>
        </p:blipFill>
        <p:spPr>
          <a:xfrm>
            <a:off x="2673081" y="5094718"/>
            <a:ext cx="3797837" cy="1148528"/>
          </a:xfrm>
          <a:prstGeom prst="rect">
            <a:avLst/>
          </a:prstGeom>
        </p:spPr>
      </p:pic>
      <p:sp>
        <p:nvSpPr>
          <p:cNvPr id="2" name="TextBox 1"/>
          <p:cNvSpPr txBox="1"/>
          <p:nvPr/>
        </p:nvSpPr>
        <p:spPr>
          <a:xfrm>
            <a:off x="336413" y="4987645"/>
            <a:ext cx="4572533" cy="1200329"/>
          </a:xfrm>
          <a:prstGeom prst="rect">
            <a:avLst/>
          </a:prstGeom>
          <a:noFill/>
        </p:spPr>
        <p:txBody>
          <a:bodyPr wrap="square" rtlCol="0">
            <a:spAutoFit/>
          </a:bodyPr>
          <a:lstStyle/>
          <a:p>
            <a:r>
              <a:rPr lang="en-AU" dirty="0">
                <a:latin typeface="Georgia" panose="02040502050405020303" pitchFamily="18" charset="0"/>
              </a:rPr>
              <a:t>Dr Scott Hanson-Easey</a:t>
            </a:r>
          </a:p>
          <a:p>
            <a:r>
              <a:rPr lang="en-AU" dirty="0">
                <a:latin typeface="Georgia" panose="02040502050405020303" pitchFamily="18" charset="0"/>
              </a:rPr>
              <a:t>Dr Alana Hansen</a:t>
            </a:r>
          </a:p>
          <a:p>
            <a:r>
              <a:rPr lang="en-AU" dirty="0">
                <a:latin typeface="Georgia" panose="02040502050405020303" pitchFamily="18" charset="0"/>
              </a:rPr>
              <a:t>Dr Susan Williams</a:t>
            </a:r>
          </a:p>
          <a:p>
            <a:r>
              <a:rPr lang="en-AU" dirty="0" err="1">
                <a:latin typeface="Georgia" panose="02040502050405020303" pitchFamily="18" charset="0"/>
              </a:rPr>
              <a:t>Prof.</a:t>
            </a:r>
            <a:r>
              <a:rPr lang="en-AU" dirty="0">
                <a:latin typeface="Georgia" panose="02040502050405020303" pitchFamily="18" charset="0"/>
              </a:rPr>
              <a:t> Peng Bi</a:t>
            </a:r>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88218" y="332656"/>
            <a:ext cx="1519369" cy="70640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12949" y="2510229"/>
            <a:ext cx="1987431" cy="708895"/>
          </a:xfrm>
          <a:prstGeom prst="rect">
            <a:avLst/>
          </a:prstGeom>
        </p:spPr>
      </p:pic>
      <p:sp>
        <p:nvSpPr>
          <p:cNvPr id="3" name="TextBox 2">
            <a:extLst>
              <a:ext uri="{FF2B5EF4-FFF2-40B4-BE49-F238E27FC236}">
                <a16:creationId xmlns:a16="http://schemas.microsoft.com/office/drawing/2014/main" xmlns="" id="{EE16E88E-632F-E040-A8BC-876562A0E781}"/>
              </a:ext>
            </a:extLst>
          </p:cNvPr>
          <p:cNvSpPr txBox="1"/>
          <p:nvPr/>
        </p:nvSpPr>
        <p:spPr>
          <a:xfrm>
            <a:off x="336413" y="332656"/>
            <a:ext cx="3156595" cy="3108543"/>
          </a:xfrm>
          <a:prstGeom prst="rect">
            <a:avLst/>
          </a:prstGeom>
          <a:noFill/>
        </p:spPr>
        <p:txBody>
          <a:bodyPr wrap="square" rtlCol="0">
            <a:spAutoFit/>
          </a:bodyPr>
          <a:lstStyle/>
          <a:p>
            <a:r>
              <a:rPr lang="en-AU" sz="2800" b="1" dirty="0">
                <a:solidFill>
                  <a:schemeClr val="bg1"/>
                </a:solidFill>
                <a:latin typeface="Georgia" panose="02040502050405020303" pitchFamily="18" charset="0"/>
              </a:rPr>
              <a:t>Communicating about heatwaves: Research findings and implications for practice</a:t>
            </a:r>
          </a:p>
        </p:txBody>
      </p:sp>
      <p:pic>
        <p:nvPicPr>
          <p:cNvPr id="4" name="Picture 3">
            <a:extLst>
              <a:ext uri="{FF2B5EF4-FFF2-40B4-BE49-F238E27FC236}">
                <a16:creationId xmlns:a16="http://schemas.microsoft.com/office/drawing/2014/main" xmlns="" id="{A3904DC8-84D4-E14E-8669-73F022988EC2}"/>
              </a:ext>
            </a:extLst>
          </p:cNvPr>
          <p:cNvPicPr>
            <a:picLocks noChangeAspect="1"/>
          </p:cNvPicPr>
          <p:nvPr/>
        </p:nvPicPr>
        <p:blipFill>
          <a:blip r:embed="rId7"/>
          <a:stretch>
            <a:fillRect/>
          </a:stretch>
        </p:blipFill>
        <p:spPr>
          <a:xfrm>
            <a:off x="7158880" y="1320297"/>
            <a:ext cx="1841500" cy="787400"/>
          </a:xfrm>
          <a:prstGeom prst="rect">
            <a:avLst/>
          </a:prstGeom>
        </p:spPr>
      </p:pic>
    </p:spTree>
    <p:extLst>
      <p:ext uri="{BB962C8B-B14F-4D97-AF65-F5344CB8AC3E}">
        <p14:creationId xmlns:p14="http://schemas.microsoft.com/office/powerpoint/2010/main" val="1940264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A431AB-CF4F-7E46-B72A-A9B2B630E5E5}"/>
              </a:ext>
            </a:extLst>
          </p:cNvPr>
          <p:cNvSpPr>
            <a:spLocks noGrp="1"/>
          </p:cNvSpPr>
          <p:nvPr>
            <p:ph type="title"/>
          </p:nvPr>
        </p:nvSpPr>
        <p:spPr>
          <a:xfrm>
            <a:off x="251520" y="301752"/>
            <a:ext cx="3096344" cy="2295472"/>
          </a:xfrm>
        </p:spPr>
        <p:txBody>
          <a:bodyPr>
            <a:normAutofit fontScale="90000"/>
          </a:bodyPr>
          <a:lstStyle/>
          <a:p>
            <a:r>
              <a:rPr lang="en-AU" b="1" dirty="0"/>
              <a:t>‘There is nothing as practical as a good theory’ </a:t>
            </a:r>
            <a:r>
              <a:rPr lang="en-AU" sz="2000" b="1" dirty="0"/>
              <a:t>(Kurt Lewin)</a:t>
            </a:r>
            <a:br>
              <a:rPr lang="en-AU" sz="2000" b="1" dirty="0"/>
            </a:br>
            <a:endParaRPr lang="en-US" sz="2000" dirty="0"/>
          </a:p>
        </p:txBody>
      </p:sp>
      <p:sp>
        <p:nvSpPr>
          <p:cNvPr id="6" name="Title 1">
            <a:extLst>
              <a:ext uri="{FF2B5EF4-FFF2-40B4-BE49-F238E27FC236}">
                <a16:creationId xmlns:a16="http://schemas.microsoft.com/office/drawing/2014/main" xmlns="" id="{47F6FBD6-687E-4A40-9787-8090C82B75DC}"/>
              </a:ext>
            </a:extLst>
          </p:cNvPr>
          <p:cNvSpPr>
            <a:spLocks noGrp="1"/>
          </p:cNvSpPr>
          <p:nvPr>
            <p:ph idx="1"/>
          </p:nvPr>
        </p:nvSpPr>
        <p:spPr>
          <a:xfrm>
            <a:off x="4251530" y="151859"/>
            <a:ext cx="4638430" cy="6229469"/>
          </a:xfrm>
        </p:spPr>
        <p:txBody>
          <a:bodyPr>
            <a:normAutofit fontScale="25000" lnSpcReduction="20000"/>
          </a:bodyPr>
          <a:lstStyle/>
          <a:p>
            <a:pPr marL="0" indent="0">
              <a:buNone/>
            </a:pPr>
            <a:endParaRPr lang="en-US" sz="3200" dirty="0"/>
          </a:p>
          <a:p>
            <a:pPr>
              <a:lnSpc>
                <a:spcPct val="170000"/>
              </a:lnSpc>
            </a:pPr>
            <a:r>
              <a:rPr lang="en-US" sz="8000" dirty="0"/>
              <a:t>Social Amplification of Risk Framework (SARF) (</a:t>
            </a:r>
            <a:r>
              <a:rPr lang="en-US" sz="8000" dirty="0" err="1"/>
              <a:t>Kasperson</a:t>
            </a:r>
            <a:r>
              <a:rPr lang="en-US" sz="8000" dirty="0"/>
              <a:t> et al.)</a:t>
            </a:r>
          </a:p>
          <a:p>
            <a:pPr>
              <a:lnSpc>
                <a:spcPct val="170000"/>
              </a:lnSpc>
            </a:pPr>
            <a:r>
              <a:rPr lang="en-US" sz="8000" dirty="0"/>
              <a:t>Extended Parallel Process Model (EPPM) (Witte) </a:t>
            </a:r>
          </a:p>
          <a:p>
            <a:pPr>
              <a:lnSpc>
                <a:spcPct val="170000"/>
              </a:lnSpc>
            </a:pPr>
            <a:r>
              <a:rPr lang="en-US" sz="8000" dirty="0"/>
              <a:t>Psychometric Risk Perception (</a:t>
            </a:r>
            <a:r>
              <a:rPr lang="en-US" sz="8000" dirty="0" err="1"/>
              <a:t>Slovic</a:t>
            </a:r>
            <a:r>
              <a:rPr lang="en-US" sz="8000" dirty="0"/>
              <a:t>)</a:t>
            </a:r>
          </a:p>
          <a:p>
            <a:pPr>
              <a:lnSpc>
                <a:spcPct val="170000"/>
              </a:lnSpc>
            </a:pPr>
            <a:r>
              <a:rPr lang="en-US" sz="8000" dirty="0"/>
              <a:t>Social Marketing </a:t>
            </a:r>
          </a:p>
          <a:p>
            <a:pPr>
              <a:lnSpc>
                <a:spcPct val="170000"/>
              </a:lnSpc>
            </a:pPr>
            <a:r>
              <a:rPr lang="en-US" sz="8000" dirty="0"/>
              <a:t>Cultural Theory of Risk (Beck)</a:t>
            </a:r>
          </a:p>
          <a:p>
            <a:pPr>
              <a:lnSpc>
                <a:spcPct val="170000"/>
              </a:lnSpc>
            </a:pPr>
            <a:r>
              <a:rPr lang="en-US" sz="8000" dirty="0"/>
              <a:t>Discursive Psychology (Augoustinos)</a:t>
            </a:r>
          </a:p>
          <a:p>
            <a:pPr>
              <a:lnSpc>
                <a:spcPct val="170000"/>
              </a:lnSpc>
            </a:pPr>
            <a:r>
              <a:rPr lang="en-US" sz="8000" dirty="0"/>
              <a:t>Mental Models Approach</a:t>
            </a:r>
          </a:p>
          <a:p>
            <a:pPr>
              <a:lnSpc>
                <a:spcPct val="170000"/>
              </a:lnSpc>
            </a:pPr>
            <a:r>
              <a:rPr lang="en-US" sz="8000" dirty="0"/>
              <a:t>Social Representations Theory (Moscovici)</a:t>
            </a:r>
            <a:r>
              <a:rPr lang="en-AU" sz="8000" dirty="0"/>
              <a:t/>
            </a:r>
            <a:br>
              <a:rPr lang="en-AU" sz="8000" dirty="0"/>
            </a:br>
            <a:endParaRPr lang="en-AU" sz="8000" dirty="0"/>
          </a:p>
        </p:txBody>
      </p:sp>
      <p:sp>
        <p:nvSpPr>
          <p:cNvPr id="5" name="Slide Number Placeholder 4">
            <a:extLst>
              <a:ext uri="{FF2B5EF4-FFF2-40B4-BE49-F238E27FC236}">
                <a16:creationId xmlns:a16="http://schemas.microsoft.com/office/drawing/2014/main" xmlns="" id="{3593573E-7788-A043-A79E-8D3B32F6A987}"/>
              </a:ext>
            </a:extLst>
          </p:cNvPr>
          <p:cNvSpPr>
            <a:spLocks noGrp="1"/>
          </p:cNvSpPr>
          <p:nvPr>
            <p:ph type="sldNum" sz="quarter" idx="12"/>
          </p:nvPr>
        </p:nvSpPr>
        <p:spPr/>
        <p:txBody>
          <a:bodyPr/>
          <a:lstStyle/>
          <a:p>
            <a:fld id="{7E8AFECB-488C-4862-A863-69DB259C81CD}" type="slidenum">
              <a:rPr lang="en-AU" smtClean="0"/>
              <a:t>10</a:t>
            </a:fld>
            <a:endParaRPr lang="en-AU" dirty="0"/>
          </a:p>
        </p:txBody>
      </p:sp>
      <p:pic>
        <p:nvPicPr>
          <p:cNvPr id="3" name="Picture 2">
            <a:extLst>
              <a:ext uri="{FF2B5EF4-FFF2-40B4-BE49-F238E27FC236}">
                <a16:creationId xmlns:a16="http://schemas.microsoft.com/office/drawing/2014/main" xmlns="" id="{556951A7-3FDE-E54A-95D9-79A99096A65F}"/>
              </a:ext>
            </a:extLst>
          </p:cNvPr>
          <p:cNvPicPr>
            <a:picLocks noChangeAspect="1"/>
          </p:cNvPicPr>
          <p:nvPr/>
        </p:nvPicPr>
        <p:blipFill>
          <a:blip r:embed="rId3"/>
          <a:stretch>
            <a:fillRect/>
          </a:stretch>
        </p:blipFill>
        <p:spPr>
          <a:xfrm>
            <a:off x="539552" y="3212976"/>
            <a:ext cx="1892422" cy="2649390"/>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xmlns="" id="{227B74A6-2A7E-674C-9806-5B8AFA1565AD}"/>
                  </a:ext>
                </a:extLst>
              </p14:cNvPr>
              <p14:cNvContentPartPr/>
              <p14:nvPr/>
            </p14:nvContentPartPr>
            <p14:xfrm>
              <a:off x="3744800" y="521720"/>
              <a:ext cx="360" cy="360"/>
            </p14:xfrm>
          </p:contentPart>
        </mc:Choice>
        <mc:Fallback xmlns="">
          <p:pic>
            <p:nvPicPr>
              <p:cNvPr id="10" name="Ink 9">
                <a:extLst>
                  <a:ext uri="{FF2B5EF4-FFF2-40B4-BE49-F238E27FC236}">
                    <a16:creationId xmlns:a16="http://schemas.microsoft.com/office/drawing/2014/main" id="{227B74A6-2A7E-674C-9806-5B8AFA1565AD}"/>
                  </a:ext>
                </a:extLst>
              </p:cNvPr>
              <p:cNvPicPr/>
              <p:nvPr/>
            </p:nvPicPr>
            <p:blipFill>
              <a:blip r:embed="rId5"/>
              <a:stretch>
                <a:fillRect/>
              </a:stretch>
            </p:blipFill>
            <p:spPr>
              <a:xfrm>
                <a:off x="3735800" y="512720"/>
                <a:ext cx="18000" cy="18000"/>
              </a:xfrm>
              <a:prstGeom prst="rect">
                <a:avLst/>
              </a:prstGeom>
            </p:spPr>
          </p:pic>
        </mc:Fallback>
      </mc:AlternateContent>
    </p:spTree>
    <p:extLst>
      <p:ext uri="{BB962C8B-B14F-4D97-AF65-F5344CB8AC3E}">
        <p14:creationId xmlns:p14="http://schemas.microsoft.com/office/powerpoint/2010/main" val="806524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D13BF3-9F9B-B74B-8290-5C37ABBEAABD}"/>
              </a:ext>
            </a:extLst>
          </p:cNvPr>
          <p:cNvSpPr>
            <a:spLocks noGrp="1"/>
          </p:cNvSpPr>
          <p:nvPr>
            <p:ph type="title"/>
          </p:nvPr>
        </p:nvSpPr>
        <p:spPr>
          <a:xfrm>
            <a:off x="1608378" y="188640"/>
            <a:ext cx="5937755" cy="1188720"/>
          </a:xfrm>
        </p:spPr>
        <p:txBody>
          <a:bodyPr>
            <a:normAutofit/>
          </a:bodyPr>
          <a:lstStyle/>
          <a:p>
            <a:r>
              <a:rPr lang="en-US" dirty="0"/>
              <a:t>Social amplification of risk framework (SARF)</a:t>
            </a:r>
          </a:p>
        </p:txBody>
      </p:sp>
      <p:pic>
        <p:nvPicPr>
          <p:cNvPr id="6" name="Content Placeholder 5">
            <a:extLst>
              <a:ext uri="{FF2B5EF4-FFF2-40B4-BE49-F238E27FC236}">
                <a16:creationId xmlns:a16="http://schemas.microsoft.com/office/drawing/2014/main" xmlns="" id="{0321F002-4ECC-8D49-9FCF-39799EC1DFAE}"/>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365760" y="1628800"/>
            <a:ext cx="8422992" cy="4320480"/>
          </a:xfrm>
          <a:prstGeom prst="rect">
            <a:avLst/>
          </a:prstGeom>
          <a:noFill/>
          <a:ln>
            <a:noFill/>
          </a:ln>
        </p:spPr>
      </p:pic>
      <p:sp>
        <p:nvSpPr>
          <p:cNvPr id="5" name="Slide Number Placeholder 4">
            <a:extLst>
              <a:ext uri="{FF2B5EF4-FFF2-40B4-BE49-F238E27FC236}">
                <a16:creationId xmlns:a16="http://schemas.microsoft.com/office/drawing/2014/main" xmlns="" id="{1C5AB5F2-6FE2-B54F-8BFE-BBB13F6D6FCB}"/>
              </a:ext>
            </a:extLst>
          </p:cNvPr>
          <p:cNvSpPr>
            <a:spLocks noGrp="1"/>
          </p:cNvSpPr>
          <p:nvPr>
            <p:ph type="sldNum" sz="quarter" idx="12"/>
          </p:nvPr>
        </p:nvSpPr>
        <p:spPr/>
        <p:txBody>
          <a:bodyPr/>
          <a:lstStyle/>
          <a:p>
            <a:fld id="{7E8AFECB-488C-4862-A863-69DB259C81CD}" type="slidenum">
              <a:rPr lang="en-AU" smtClean="0"/>
              <a:t>11</a:t>
            </a:fld>
            <a:endParaRPr lang="en-AU" dirty="0"/>
          </a:p>
        </p:txBody>
      </p:sp>
    </p:spTree>
    <p:extLst>
      <p:ext uri="{BB962C8B-B14F-4D97-AF65-F5344CB8AC3E}">
        <p14:creationId xmlns:p14="http://schemas.microsoft.com/office/powerpoint/2010/main" val="130387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983FE1-980A-0D4D-9D07-E0835CD8776E}"/>
              </a:ext>
            </a:extLst>
          </p:cNvPr>
          <p:cNvSpPr>
            <a:spLocks noGrp="1"/>
          </p:cNvSpPr>
          <p:nvPr>
            <p:ph type="title"/>
          </p:nvPr>
        </p:nvSpPr>
        <p:spPr>
          <a:xfrm>
            <a:off x="1583628" y="459622"/>
            <a:ext cx="5937755" cy="1316700"/>
          </a:xfrm>
        </p:spPr>
        <p:txBody>
          <a:bodyPr/>
          <a:lstStyle/>
          <a:p>
            <a:r>
              <a:rPr lang="en-AU" dirty="0"/>
              <a:t>Social marketing</a:t>
            </a:r>
          </a:p>
        </p:txBody>
      </p:sp>
      <p:sp>
        <p:nvSpPr>
          <p:cNvPr id="3" name="Content Placeholder 2">
            <a:extLst>
              <a:ext uri="{FF2B5EF4-FFF2-40B4-BE49-F238E27FC236}">
                <a16:creationId xmlns:a16="http://schemas.microsoft.com/office/drawing/2014/main" xmlns="" id="{9173DB12-6836-9B40-9BDF-5A3891D494A9}"/>
              </a:ext>
            </a:extLst>
          </p:cNvPr>
          <p:cNvSpPr>
            <a:spLocks noGrp="1"/>
          </p:cNvSpPr>
          <p:nvPr>
            <p:ph idx="1"/>
          </p:nvPr>
        </p:nvSpPr>
        <p:spPr>
          <a:xfrm>
            <a:off x="1102239" y="2455273"/>
            <a:ext cx="6765806" cy="3101983"/>
          </a:xfrm>
        </p:spPr>
        <p:txBody>
          <a:bodyPr>
            <a:normAutofit/>
          </a:bodyPr>
          <a:lstStyle/>
          <a:p>
            <a:pPr marL="727075"/>
            <a:r>
              <a:rPr lang="en-AU" sz="3200" dirty="0">
                <a:latin typeface="Calibri" panose="020F0502020204030204" pitchFamily="34" charset="0"/>
              </a:rPr>
              <a:t>Recognise the importance of audience segmentation</a:t>
            </a:r>
          </a:p>
          <a:p>
            <a:pPr marL="727075"/>
            <a:r>
              <a:rPr lang="en-AU" sz="3200" dirty="0">
                <a:latin typeface="Calibri" panose="020F0502020204030204" pitchFamily="34" charset="0"/>
              </a:rPr>
              <a:t>Message and behavioural competition</a:t>
            </a:r>
          </a:p>
          <a:p>
            <a:pPr marL="727075"/>
            <a:r>
              <a:rPr lang="en-AU" sz="3200" dirty="0">
                <a:latin typeface="Calibri" panose="020F0502020204030204" pitchFamily="34" charset="0"/>
              </a:rPr>
              <a:t>Promotion</a:t>
            </a:r>
          </a:p>
          <a:p>
            <a:pPr marL="727075"/>
            <a:endParaRPr lang="en-AU" sz="2000" dirty="0"/>
          </a:p>
        </p:txBody>
      </p:sp>
      <p:sp>
        <p:nvSpPr>
          <p:cNvPr id="4" name="Footer Placeholder 3">
            <a:extLst>
              <a:ext uri="{FF2B5EF4-FFF2-40B4-BE49-F238E27FC236}">
                <a16:creationId xmlns:a16="http://schemas.microsoft.com/office/drawing/2014/main" xmlns="" id="{C6B5432E-2F94-2642-852C-4790385BF6A5}"/>
              </a:ext>
            </a:extLst>
          </p:cNvPr>
          <p:cNvSpPr>
            <a:spLocks noGrp="1"/>
          </p:cNvSpPr>
          <p:nvPr>
            <p:ph type="ftr" sz="quarter" idx="11"/>
          </p:nvPr>
        </p:nvSpPr>
        <p:spPr/>
        <p:txBody>
          <a:bodyPr/>
          <a:lstStyle/>
          <a:p>
            <a:r>
              <a:rPr lang="en-AU"/>
              <a:t>University of Adelaide</a:t>
            </a:r>
            <a:endParaRPr lang="en-AU" dirty="0"/>
          </a:p>
        </p:txBody>
      </p:sp>
      <p:sp>
        <p:nvSpPr>
          <p:cNvPr id="5" name="Slide Number Placeholder 4">
            <a:extLst>
              <a:ext uri="{FF2B5EF4-FFF2-40B4-BE49-F238E27FC236}">
                <a16:creationId xmlns:a16="http://schemas.microsoft.com/office/drawing/2014/main" xmlns="" id="{6F4E6CBE-18DF-414C-975A-6B7560AC4081}"/>
              </a:ext>
            </a:extLst>
          </p:cNvPr>
          <p:cNvSpPr>
            <a:spLocks noGrp="1"/>
          </p:cNvSpPr>
          <p:nvPr>
            <p:ph type="sldNum" sz="quarter" idx="12"/>
          </p:nvPr>
        </p:nvSpPr>
        <p:spPr/>
        <p:txBody>
          <a:bodyPr/>
          <a:lstStyle/>
          <a:p>
            <a:fld id="{7E8AFECB-488C-4862-A863-69DB259C81CD}" type="slidenum">
              <a:rPr lang="en-AU" smtClean="0"/>
              <a:t>12</a:t>
            </a:fld>
            <a:endParaRPr lang="en-AU" dirty="0"/>
          </a:p>
        </p:txBody>
      </p:sp>
    </p:spTree>
    <p:extLst>
      <p:ext uri="{BB962C8B-B14F-4D97-AF65-F5344CB8AC3E}">
        <p14:creationId xmlns:p14="http://schemas.microsoft.com/office/powerpoint/2010/main" val="2189907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44339-93C3-804D-8739-720AEE608F93}"/>
              </a:ext>
            </a:extLst>
          </p:cNvPr>
          <p:cNvSpPr>
            <a:spLocks noGrp="1"/>
          </p:cNvSpPr>
          <p:nvPr>
            <p:ph type="title"/>
          </p:nvPr>
        </p:nvSpPr>
        <p:spPr>
          <a:xfrm>
            <a:off x="467544" y="332656"/>
            <a:ext cx="8475550" cy="1224136"/>
          </a:xfrm>
        </p:spPr>
        <p:txBody>
          <a:bodyPr>
            <a:noAutofit/>
          </a:bodyPr>
          <a:lstStyle/>
          <a:p>
            <a:r>
              <a:rPr lang="en-US" dirty="0"/>
              <a:t>Competing messages: A social marketing approach</a:t>
            </a:r>
          </a:p>
        </p:txBody>
      </p:sp>
      <p:sp>
        <p:nvSpPr>
          <p:cNvPr id="4" name="Footer Placeholder 3">
            <a:extLst>
              <a:ext uri="{FF2B5EF4-FFF2-40B4-BE49-F238E27FC236}">
                <a16:creationId xmlns:a16="http://schemas.microsoft.com/office/drawing/2014/main" xmlns="" id="{A66DBD24-3F4B-CD48-943E-02A3FF1798BC}"/>
              </a:ext>
            </a:extLst>
          </p:cNvPr>
          <p:cNvSpPr>
            <a:spLocks noGrp="1"/>
          </p:cNvSpPr>
          <p:nvPr>
            <p:ph type="ftr" sz="quarter" idx="11"/>
          </p:nvPr>
        </p:nvSpPr>
        <p:spPr>
          <a:xfrm>
            <a:off x="2292181" y="5358530"/>
            <a:ext cx="5520179" cy="1021716"/>
          </a:xfrm>
        </p:spPr>
        <p:txBody>
          <a:bodyPr/>
          <a:lstStyle/>
          <a:p>
            <a:r>
              <a:rPr lang="en-AU" sz="3200" dirty="0">
                <a:solidFill>
                  <a:srgbClr val="FF0000">
                    <a:alpha val="70000"/>
                  </a:srgbClr>
                </a:solidFill>
              </a:rPr>
              <a:t>It’s really hot: Do I, or don’t I?</a:t>
            </a:r>
          </a:p>
        </p:txBody>
      </p:sp>
      <p:sp>
        <p:nvSpPr>
          <p:cNvPr id="5" name="Slide Number Placeholder 4">
            <a:extLst>
              <a:ext uri="{FF2B5EF4-FFF2-40B4-BE49-F238E27FC236}">
                <a16:creationId xmlns:a16="http://schemas.microsoft.com/office/drawing/2014/main" xmlns="" id="{8467B1EE-2FE5-6043-AFAA-46C08A811330}"/>
              </a:ext>
            </a:extLst>
          </p:cNvPr>
          <p:cNvSpPr>
            <a:spLocks noGrp="1"/>
          </p:cNvSpPr>
          <p:nvPr>
            <p:ph type="sldNum" sz="quarter" idx="12"/>
          </p:nvPr>
        </p:nvSpPr>
        <p:spPr/>
        <p:txBody>
          <a:bodyPr/>
          <a:lstStyle/>
          <a:p>
            <a:fld id="{7E8AFECB-488C-4862-A863-69DB259C81CD}" type="slidenum">
              <a:rPr lang="en-AU" smtClean="0"/>
              <a:t>13</a:t>
            </a:fld>
            <a:endParaRPr lang="en-AU" dirty="0"/>
          </a:p>
        </p:txBody>
      </p:sp>
      <p:pic>
        <p:nvPicPr>
          <p:cNvPr id="3" name="Picture 2">
            <a:extLst>
              <a:ext uri="{FF2B5EF4-FFF2-40B4-BE49-F238E27FC236}">
                <a16:creationId xmlns:a16="http://schemas.microsoft.com/office/drawing/2014/main" xmlns="" id="{C5860A1F-708C-F741-81A8-F394F6637FE1}"/>
              </a:ext>
            </a:extLst>
          </p:cNvPr>
          <p:cNvPicPr>
            <a:picLocks noChangeAspect="1"/>
          </p:cNvPicPr>
          <p:nvPr/>
        </p:nvPicPr>
        <p:blipFill>
          <a:blip r:embed="rId3"/>
          <a:stretch>
            <a:fillRect/>
          </a:stretch>
        </p:blipFill>
        <p:spPr>
          <a:xfrm>
            <a:off x="4736934" y="2676090"/>
            <a:ext cx="4197240" cy="2352998"/>
          </a:xfrm>
          <a:prstGeom prst="rect">
            <a:avLst/>
          </a:prstGeom>
        </p:spPr>
      </p:pic>
      <p:pic>
        <p:nvPicPr>
          <p:cNvPr id="10" name="Content Placeholder 9">
            <a:extLst>
              <a:ext uri="{FF2B5EF4-FFF2-40B4-BE49-F238E27FC236}">
                <a16:creationId xmlns:a16="http://schemas.microsoft.com/office/drawing/2014/main" xmlns="" id="{98D5717A-C413-424F-B5D9-CC89A43E1A21}"/>
              </a:ext>
            </a:extLst>
          </p:cNvPr>
          <p:cNvPicPr>
            <a:picLocks noGrp="1" noChangeAspect="1"/>
          </p:cNvPicPr>
          <p:nvPr>
            <p:ph idx="1"/>
          </p:nvPr>
        </p:nvPicPr>
        <p:blipFill>
          <a:blip r:embed="rId4"/>
          <a:stretch>
            <a:fillRect/>
          </a:stretch>
        </p:blipFill>
        <p:spPr>
          <a:xfrm>
            <a:off x="897621" y="2718006"/>
            <a:ext cx="3492500" cy="2336800"/>
          </a:xfrm>
          <a:prstGeom prst="rect">
            <a:avLst/>
          </a:prstGeom>
        </p:spPr>
      </p:pic>
    </p:spTree>
    <p:extLst>
      <p:ext uri="{BB962C8B-B14F-4D97-AF65-F5344CB8AC3E}">
        <p14:creationId xmlns:p14="http://schemas.microsoft.com/office/powerpoint/2010/main" val="835576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55F37-D7CF-104E-B9C5-6CB198539E87}"/>
              </a:ext>
            </a:extLst>
          </p:cNvPr>
          <p:cNvSpPr>
            <a:spLocks noGrp="1"/>
          </p:cNvSpPr>
          <p:nvPr>
            <p:ph type="title"/>
          </p:nvPr>
        </p:nvSpPr>
        <p:spPr>
          <a:xfrm>
            <a:off x="1331640" y="244726"/>
            <a:ext cx="5937755" cy="599021"/>
          </a:xfrm>
        </p:spPr>
        <p:txBody>
          <a:bodyPr>
            <a:normAutofit fontScale="90000"/>
          </a:bodyPr>
          <a:lstStyle/>
          <a:p>
            <a:r>
              <a:rPr lang="en-US" dirty="0"/>
              <a:t>Practice experts from the field</a:t>
            </a:r>
          </a:p>
        </p:txBody>
      </p:sp>
      <p:sp>
        <p:nvSpPr>
          <p:cNvPr id="3" name="Content Placeholder 2">
            <a:extLst>
              <a:ext uri="{FF2B5EF4-FFF2-40B4-BE49-F238E27FC236}">
                <a16:creationId xmlns:a16="http://schemas.microsoft.com/office/drawing/2014/main" xmlns="" id="{304D629F-EA3D-014F-9B6E-55120C77F15A}"/>
              </a:ext>
            </a:extLst>
          </p:cNvPr>
          <p:cNvSpPr>
            <a:spLocks noGrp="1"/>
          </p:cNvSpPr>
          <p:nvPr>
            <p:ph idx="1"/>
          </p:nvPr>
        </p:nvSpPr>
        <p:spPr>
          <a:xfrm>
            <a:off x="107504" y="1052077"/>
            <a:ext cx="4464496" cy="5589469"/>
          </a:xfrm>
        </p:spPr>
        <p:txBody>
          <a:bodyPr>
            <a:normAutofit/>
          </a:bodyPr>
          <a:lstStyle/>
          <a:p>
            <a:endParaRPr lang="en-US" sz="2400" dirty="0"/>
          </a:p>
          <a:p>
            <a:r>
              <a:rPr lang="en-US" sz="2400" dirty="0"/>
              <a:t>John Nairn (State Manager. Bureau or Meteorology)</a:t>
            </a:r>
          </a:p>
          <a:p>
            <a:r>
              <a:rPr lang="en-US" sz="2400" dirty="0"/>
              <a:t>Jon Carr (Communications Manager, SA State Emergency Service)</a:t>
            </a:r>
          </a:p>
          <a:p>
            <a:r>
              <a:rPr lang="en-US" sz="2400" dirty="0"/>
              <a:t>Rebekah </a:t>
            </a:r>
            <a:r>
              <a:rPr lang="en-US" sz="2400" dirty="0" err="1"/>
              <a:t>Huppatz</a:t>
            </a:r>
            <a:r>
              <a:rPr lang="en-US" sz="2400" dirty="0"/>
              <a:t> (Senior Communications Advisor, SA Health) &amp; Lauren Barker</a:t>
            </a:r>
          </a:p>
          <a:p>
            <a:r>
              <a:rPr lang="en-AU" sz="2400" dirty="0"/>
              <a:t>Nick Banks, Community Resilience, Australian Red Cross</a:t>
            </a:r>
          </a:p>
          <a:p>
            <a:endParaRPr lang="en-US" sz="2400" dirty="0"/>
          </a:p>
          <a:p>
            <a:pPr marL="0" indent="0">
              <a:buNone/>
            </a:pPr>
            <a:endParaRPr lang="en-US" sz="2400" dirty="0"/>
          </a:p>
          <a:p>
            <a:pPr marL="0" indent="0">
              <a:buNone/>
            </a:pPr>
            <a:endParaRPr lang="en-US" dirty="0"/>
          </a:p>
        </p:txBody>
      </p:sp>
      <p:sp>
        <p:nvSpPr>
          <p:cNvPr id="5" name="Slide Number Placeholder 4">
            <a:extLst>
              <a:ext uri="{FF2B5EF4-FFF2-40B4-BE49-F238E27FC236}">
                <a16:creationId xmlns:a16="http://schemas.microsoft.com/office/drawing/2014/main" xmlns="" id="{8A522682-02B9-8948-9218-C84EE883A2D2}"/>
              </a:ext>
            </a:extLst>
          </p:cNvPr>
          <p:cNvSpPr>
            <a:spLocks noGrp="1"/>
          </p:cNvSpPr>
          <p:nvPr>
            <p:ph type="sldNum" sz="quarter" idx="12"/>
          </p:nvPr>
        </p:nvSpPr>
        <p:spPr/>
        <p:txBody>
          <a:bodyPr/>
          <a:lstStyle/>
          <a:p>
            <a:fld id="{7E8AFECB-488C-4862-A863-69DB259C81CD}" type="slidenum">
              <a:rPr lang="en-AU" smtClean="0"/>
              <a:t>14</a:t>
            </a:fld>
            <a:endParaRPr lang="en-AU" dirty="0"/>
          </a:p>
        </p:txBody>
      </p:sp>
      <p:pic>
        <p:nvPicPr>
          <p:cNvPr id="6" name="Picture 5">
            <a:extLst>
              <a:ext uri="{FF2B5EF4-FFF2-40B4-BE49-F238E27FC236}">
                <a16:creationId xmlns:a16="http://schemas.microsoft.com/office/drawing/2014/main" xmlns="" id="{0499458F-0827-D344-A2D7-C3A16C5306F6}"/>
              </a:ext>
            </a:extLst>
          </p:cNvPr>
          <p:cNvPicPr>
            <a:picLocks noChangeAspect="1"/>
          </p:cNvPicPr>
          <p:nvPr/>
        </p:nvPicPr>
        <p:blipFill>
          <a:blip r:embed="rId3"/>
          <a:stretch>
            <a:fillRect/>
          </a:stretch>
        </p:blipFill>
        <p:spPr>
          <a:xfrm>
            <a:off x="4584565" y="2640352"/>
            <a:ext cx="2438400" cy="698500"/>
          </a:xfrm>
          <a:prstGeom prst="rect">
            <a:avLst/>
          </a:prstGeom>
        </p:spPr>
      </p:pic>
      <p:pic>
        <p:nvPicPr>
          <p:cNvPr id="7" name="Picture 6">
            <a:extLst>
              <a:ext uri="{FF2B5EF4-FFF2-40B4-BE49-F238E27FC236}">
                <a16:creationId xmlns:a16="http://schemas.microsoft.com/office/drawing/2014/main" xmlns="" id="{099E5E78-96D9-9D41-9F0D-D02DBACA0C86}"/>
              </a:ext>
            </a:extLst>
          </p:cNvPr>
          <p:cNvPicPr>
            <a:picLocks noChangeAspect="1"/>
          </p:cNvPicPr>
          <p:nvPr/>
        </p:nvPicPr>
        <p:blipFill>
          <a:blip r:embed="rId4"/>
          <a:stretch>
            <a:fillRect/>
          </a:stretch>
        </p:blipFill>
        <p:spPr>
          <a:xfrm>
            <a:off x="4572000" y="1131536"/>
            <a:ext cx="1645451" cy="1318494"/>
          </a:xfrm>
          <a:prstGeom prst="rect">
            <a:avLst/>
          </a:prstGeom>
        </p:spPr>
      </p:pic>
      <p:pic>
        <p:nvPicPr>
          <p:cNvPr id="8" name="Picture 7">
            <a:extLst>
              <a:ext uri="{FF2B5EF4-FFF2-40B4-BE49-F238E27FC236}">
                <a16:creationId xmlns:a16="http://schemas.microsoft.com/office/drawing/2014/main" xmlns="" id="{1F0E910A-4AF5-B344-B5D0-CEFC0E378C19}"/>
              </a:ext>
            </a:extLst>
          </p:cNvPr>
          <p:cNvPicPr>
            <a:picLocks noChangeAspect="1"/>
          </p:cNvPicPr>
          <p:nvPr/>
        </p:nvPicPr>
        <p:blipFill>
          <a:blip r:embed="rId5"/>
          <a:stretch>
            <a:fillRect/>
          </a:stretch>
        </p:blipFill>
        <p:spPr>
          <a:xfrm>
            <a:off x="4585802" y="3570935"/>
            <a:ext cx="1079649" cy="781712"/>
          </a:xfrm>
          <a:prstGeom prst="rect">
            <a:avLst/>
          </a:prstGeom>
        </p:spPr>
      </p:pic>
      <p:pic>
        <p:nvPicPr>
          <p:cNvPr id="4" name="Picture 3"/>
          <p:cNvPicPr>
            <a:picLocks noChangeAspect="1"/>
          </p:cNvPicPr>
          <p:nvPr/>
        </p:nvPicPr>
        <p:blipFill>
          <a:blip r:embed="rId6"/>
          <a:stretch>
            <a:fillRect/>
          </a:stretch>
        </p:blipFill>
        <p:spPr>
          <a:xfrm>
            <a:off x="4606253" y="4847668"/>
            <a:ext cx="1336289" cy="1056194"/>
          </a:xfrm>
          <a:prstGeom prst="rect">
            <a:avLst/>
          </a:prstGeom>
        </p:spPr>
      </p:pic>
    </p:spTree>
    <p:extLst>
      <p:ext uri="{BB962C8B-B14F-4D97-AF65-F5344CB8AC3E}">
        <p14:creationId xmlns:p14="http://schemas.microsoft.com/office/powerpoint/2010/main" val="1405657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EC652-4F87-C042-81C7-D04E62F9BA18}"/>
              </a:ext>
            </a:extLst>
          </p:cNvPr>
          <p:cNvSpPr>
            <a:spLocks noGrp="1"/>
          </p:cNvSpPr>
          <p:nvPr>
            <p:ph type="title"/>
          </p:nvPr>
        </p:nvSpPr>
        <p:spPr>
          <a:xfrm>
            <a:off x="1522194" y="404664"/>
            <a:ext cx="5937755" cy="774643"/>
          </a:xfrm>
        </p:spPr>
        <p:txBody>
          <a:bodyPr/>
          <a:lstStyle/>
          <a:p>
            <a:r>
              <a:rPr lang="en-US" dirty="0"/>
              <a:t>Research aims</a:t>
            </a:r>
          </a:p>
        </p:txBody>
      </p:sp>
      <p:sp>
        <p:nvSpPr>
          <p:cNvPr id="3" name="Content Placeholder 2">
            <a:extLst>
              <a:ext uri="{FF2B5EF4-FFF2-40B4-BE49-F238E27FC236}">
                <a16:creationId xmlns:a16="http://schemas.microsoft.com/office/drawing/2014/main" xmlns="" id="{03EBCF69-4F35-3B4F-8D2E-2B864069AC85}"/>
              </a:ext>
            </a:extLst>
          </p:cNvPr>
          <p:cNvSpPr>
            <a:spLocks noGrp="1"/>
          </p:cNvSpPr>
          <p:nvPr>
            <p:ph idx="1"/>
          </p:nvPr>
        </p:nvSpPr>
        <p:spPr>
          <a:xfrm>
            <a:off x="401388" y="1639852"/>
            <a:ext cx="8229600" cy="5204048"/>
          </a:xfrm>
        </p:spPr>
        <p:txBody>
          <a:bodyPr>
            <a:normAutofit/>
          </a:bodyPr>
          <a:lstStyle/>
          <a:p>
            <a:pPr marL="796925" indent="-796925">
              <a:buNone/>
            </a:pPr>
            <a:r>
              <a:rPr lang="en-US" sz="2800" dirty="0">
                <a:latin typeface="Georgia" panose="02040502050405020303" pitchFamily="18" charset="0"/>
              </a:rPr>
              <a:t>1. 	How do people perceive risk and vulnerability from heatwaves</a:t>
            </a:r>
          </a:p>
          <a:p>
            <a:pPr marL="796925" indent="-796925">
              <a:buNone/>
            </a:pPr>
            <a:r>
              <a:rPr lang="en-US" sz="2800" dirty="0">
                <a:latin typeface="Georgia" panose="02040502050405020303" pitchFamily="18" charset="0"/>
              </a:rPr>
              <a:t>2. 	Analyze TV News’ role in ‘constructing’ and reflecting public understanding of heatwaves and their health risk.</a:t>
            </a:r>
          </a:p>
          <a:p>
            <a:pPr marL="796925" indent="-796925">
              <a:buNone/>
            </a:pPr>
            <a:r>
              <a:rPr lang="en-US" sz="2800" dirty="0">
                <a:latin typeface="Georgia" panose="02040502050405020303" pitchFamily="18" charset="0"/>
              </a:rPr>
              <a:t>3.	Examine if, and in what way, so-called ‘message fatigue’ is affecting heatwave messaging and protective </a:t>
            </a:r>
            <a:r>
              <a:rPr lang="en-AU" sz="2800" dirty="0">
                <a:latin typeface="Georgia" panose="02040502050405020303" pitchFamily="18" charset="0"/>
              </a:rPr>
              <a:t>behaviours</a:t>
            </a:r>
          </a:p>
          <a:p>
            <a:pPr marL="796925" indent="-796925">
              <a:buNone/>
            </a:pPr>
            <a:r>
              <a:rPr lang="en-AU" sz="2800" dirty="0">
                <a:latin typeface="Georgia" panose="02040502050405020303" pitchFamily="18" charset="0"/>
              </a:rPr>
              <a:t>4. 	Proffer some potential messages/audience segmentation ideas for consideration.</a:t>
            </a:r>
          </a:p>
          <a:p>
            <a:pPr marL="0" indent="0">
              <a:buNone/>
            </a:pPr>
            <a:endParaRPr lang="en-US" dirty="0"/>
          </a:p>
        </p:txBody>
      </p:sp>
      <p:sp>
        <p:nvSpPr>
          <p:cNvPr id="5" name="Slide Number Placeholder 4">
            <a:extLst>
              <a:ext uri="{FF2B5EF4-FFF2-40B4-BE49-F238E27FC236}">
                <a16:creationId xmlns:a16="http://schemas.microsoft.com/office/drawing/2014/main" xmlns="" id="{7003AEBD-10A6-3A4A-9495-D4E7E7DBC0B6}"/>
              </a:ext>
            </a:extLst>
          </p:cNvPr>
          <p:cNvSpPr>
            <a:spLocks noGrp="1"/>
          </p:cNvSpPr>
          <p:nvPr>
            <p:ph type="sldNum" sz="quarter" idx="12"/>
          </p:nvPr>
        </p:nvSpPr>
        <p:spPr/>
        <p:txBody>
          <a:bodyPr/>
          <a:lstStyle/>
          <a:p>
            <a:fld id="{7E8AFECB-488C-4862-A863-69DB259C81CD}" type="slidenum">
              <a:rPr lang="en-AU" smtClean="0"/>
              <a:t>15</a:t>
            </a:fld>
            <a:endParaRPr lang="en-AU" dirty="0"/>
          </a:p>
        </p:txBody>
      </p:sp>
    </p:spTree>
    <p:extLst>
      <p:ext uri="{BB962C8B-B14F-4D97-AF65-F5344CB8AC3E}">
        <p14:creationId xmlns:p14="http://schemas.microsoft.com/office/powerpoint/2010/main" val="3524933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082234" y="2132856"/>
            <a:ext cx="6691500" cy="3540176"/>
          </a:xfrm>
          <a:prstGeom prst="rect">
            <a:avLst/>
          </a:prstGeom>
        </p:spPr>
      </p:pic>
      <p:sp>
        <p:nvSpPr>
          <p:cNvPr id="2" name="Title 1"/>
          <p:cNvSpPr>
            <a:spLocks noGrp="1"/>
          </p:cNvSpPr>
          <p:nvPr>
            <p:ph type="title"/>
          </p:nvPr>
        </p:nvSpPr>
        <p:spPr>
          <a:xfrm>
            <a:off x="1639668" y="128824"/>
            <a:ext cx="5937755" cy="1188720"/>
          </a:xfrm>
        </p:spPr>
        <p:txBody>
          <a:bodyPr/>
          <a:lstStyle/>
          <a:p>
            <a:pPr algn="ctr"/>
            <a:r>
              <a:rPr lang="en-AU" dirty="0"/>
              <a:t>1. Heatwave Risk and vulnerability perception </a:t>
            </a:r>
          </a:p>
        </p:txBody>
      </p:sp>
      <p:sp>
        <p:nvSpPr>
          <p:cNvPr id="5" name="Slide Number Placeholder 4"/>
          <p:cNvSpPr>
            <a:spLocks noGrp="1"/>
          </p:cNvSpPr>
          <p:nvPr>
            <p:ph type="sldNum" sz="quarter" idx="12"/>
          </p:nvPr>
        </p:nvSpPr>
        <p:spPr/>
        <p:txBody>
          <a:bodyPr/>
          <a:lstStyle/>
          <a:p>
            <a:fld id="{7E8AFECB-488C-4862-A863-69DB259C81CD}" type="slidenum">
              <a:rPr lang="en-AU" smtClean="0"/>
              <a:t>16</a:t>
            </a:fld>
            <a:endParaRPr lang="en-AU" dirty="0"/>
          </a:p>
        </p:txBody>
      </p:sp>
      <p:sp>
        <p:nvSpPr>
          <p:cNvPr id="4" name="Oval 3"/>
          <p:cNvSpPr/>
          <p:nvPr/>
        </p:nvSpPr>
        <p:spPr>
          <a:xfrm>
            <a:off x="3131840" y="4005064"/>
            <a:ext cx="2304256"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7915308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310972"/>
            <a:ext cx="5937755" cy="1188720"/>
          </a:xfrm>
        </p:spPr>
        <p:txBody>
          <a:bodyPr/>
          <a:lstStyle/>
          <a:p>
            <a:r>
              <a:rPr lang="en-AU" dirty="0"/>
              <a:t>worry</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17</a:t>
            </a:fld>
            <a:endParaRPr lang="en-AU" dirty="0"/>
          </a:p>
        </p:txBody>
      </p:sp>
      <p:pic>
        <p:nvPicPr>
          <p:cNvPr id="6" name="Picture 5"/>
          <p:cNvPicPr>
            <a:picLocks noChangeAspect="1"/>
          </p:cNvPicPr>
          <p:nvPr/>
        </p:nvPicPr>
        <p:blipFill>
          <a:blip r:embed="rId3"/>
          <a:stretch>
            <a:fillRect/>
          </a:stretch>
        </p:blipFill>
        <p:spPr>
          <a:xfrm>
            <a:off x="755576" y="1709969"/>
            <a:ext cx="7087416" cy="4058176"/>
          </a:xfrm>
          <a:prstGeom prst="rect">
            <a:avLst/>
          </a:prstGeom>
        </p:spPr>
      </p:pic>
      <p:pic>
        <p:nvPicPr>
          <p:cNvPr id="7" name="Picture 6"/>
          <p:cNvPicPr>
            <a:picLocks noChangeAspect="1"/>
          </p:cNvPicPr>
          <p:nvPr/>
        </p:nvPicPr>
        <p:blipFill>
          <a:blip r:embed="rId4"/>
          <a:stretch>
            <a:fillRect/>
          </a:stretch>
        </p:blipFill>
        <p:spPr>
          <a:xfrm>
            <a:off x="2555776" y="3678478"/>
            <a:ext cx="2475191" cy="1463167"/>
          </a:xfrm>
          <a:prstGeom prst="rect">
            <a:avLst/>
          </a:prstGeom>
        </p:spPr>
      </p:pic>
    </p:spTree>
    <p:extLst>
      <p:ext uri="{BB962C8B-B14F-4D97-AF65-F5344CB8AC3E}">
        <p14:creationId xmlns:p14="http://schemas.microsoft.com/office/powerpoint/2010/main" val="3986004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47634" y="2059924"/>
            <a:ext cx="7193798" cy="3616052"/>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18</a:t>
            </a:fld>
            <a:endParaRPr lang="en-AU" dirty="0"/>
          </a:p>
        </p:txBody>
      </p:sp>
      <p:pic>
        <p:nvPicPr>
          <p:cNvPr id="3" name="Picture 2"/>
          <p:cNvPicPr>
            <a:picLocks noChangeAspect="1"/>
          </p:cNvPicPr>
          <p:nvPr/>
        </p:nvPicPr>
        <p:blipFill>
          <a:blip r:embed="rId4"/>
          <a:stretch>
            <a:fillRect/>
          </a:stretch>
        </p:blipFill>
        <p:spPr>
          <a:xfrm>
            <a:off x="2339752" y="3573016"/>
            <a:ext cx="1676545" cy="1463167"/>
          </a:xfrm>
          <a:prstGeom prst="rect">
            <a:avLst/>
          </a:prstGeom>
        </p:spPr>
      </p:pic>
      <p:sp>
        <p:nvSpPr>
          <p:cNvPr id="10" name="Title 1"/>
          <p:cNvSpPr>
            <a:spLocks noGrp="1"/>
          </p:cNvSpPr>
          <p:nvPr>
            <p:ph type="title"/>
          </p:nvPr>
        </p:nvSpPr>
        <p:spPr>
          <a:xfrm>
            <a:off x="1475656" y="310972"/>
            <a:ext cx="5937755" cy="1188720"/>
          </a:xfrm>
        </p:spPr>
        <p:txBody>
          <a:bodyPr/>
          <a:lstStyle/>
          <a:p>
            <a:r>
              <a:rPr lang="en-AU" dirty="0"/>
              <a:t>It’s not me, it’s you! </a:t>
            </a:r>
          </a:p>
        </p:txBody>
      </p:sp>
    </p:spTree>
    <p:extLst>
      <p:ext uri="{BB962C8B-B14F-4D97-AF65-F5344CB8AC3E}">
        <p14:creationId xmlns:p14="http://schemas.microsoft.com/office/powerpoint/2010/main" val="2832690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692391" y="1772816"/>
            <a:ext cx="3892479" cy="3168253"/>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19</a:t>
            </a:fld>
            <a:endParaRPr lang="en-AU" dirty="0"/>
          </a:p>
        </p:txBody>
      </p:sp>
      <p:pic>
        <p:nvPicPr>
          <p:cNvPr id="7" name="Picture 6"/>
          <p:cNvPicPr>
            <a:picLocks noChangeAspect="1"/>
          </p:cNvPicPr>
          <p:nvPr/>
        </p:nvPicPr>
        <p:blipFill>
          <a:blip r:embed="rId4"/>
          <a:stretch>
            <a:fillRect/>
          </a:stretch>
        </p:blipFill>
        <p:spPr>
          <a:xfrm>
            <a:off x="4991996" y="1772717"/>
            <a:ext cx="3705148" cy="3168352"/>
          </a:xfrm>
          <a:prstGeom prst="rect">
            <a:avLst/>
          </a:prstGeom>
        </p:spPr>
      </p:pic>
    </p:spTree>
    <p:extLst>
      <p:ext uri="{BB962C8B-B14F-4D97-AF65-F5344CB8AC3E}">
        <p14:creationId xmlns:p14="http://schemas.microsoft.com/office/powerpoint/2010/main" val="195271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606875"/>
            <a:ext cx="5937755" cy="1188720"/>
          </a:xfrm>
        </p:spPr>
        <p:txBody>
          <a:bodyPr/>
          <a:lstStyle/>
          <a:p>
            <a:r>
              <a:rPr lang="en-AU" dirty="0"/>
              <a:t>5  Goals for today </a:t>
            </a:r>
          </a:p>
        </p:txBody>
      </p:sp>
      <p:sp>
        <p:nvSpPr>
          <p:cNvPr id="3" name="Content Placeholder 2"/>
          <p:cNvSpPr>
            <a:spLocks noGrp="1"/>
          </p:cNvSpPr>
          <p:nvPr>
            <p:ph idx="1"/>
          </p:nvPr>
        </p:nvSpPr>
        <p:spPr>
          <a:xfrm>
            <a:off x="1331640" y="2132856"/>
            <a:ext cx="6408712" cy="3888432"/>
          </a:xfrm>
        </p:spPr>
        <p:txBody>
          <a:bodyPr/>
          <a:lstStyle/>
          <a:p>
            <a:r>
              <a:rPr lang="en-AU" dirty="0"/>
              <a:t>Provide pragmatic evidence for translation into heatwave communication practice</a:t>
            </a:r>
          </a:p>
          <a:p>
            <a:r>
              <a:rPr lang="en-AU" dirty="0"/>
              <a:t>Highlight what ‘competition’ your current messaging is up against in the social world, and what other barriers to communication may be active.</a:t>
            </a:r>
          </a:p>
          <a:p>
            <a:r>
              <a:rPr lang="en-AU" dirty="0"/>
              <a:t>Provide evidence for so-called ‘message fatigue’, and what role might be playing in heatwave communication</a:t>
            </a:r>
          </a:p>
          <a:p>
            <a:r>
              <a:rPr lang="en-AU" dirty="0"/>
              <a:t>Provide some ideas for ‘engaging’ with different kinds of community logics</a:t>
            </a:r>
          </a:p>
          <a:p>
            <a:r>
              <a:rPr lang="en-AU" dirty="0"/>
              <a:t>Learn from each others’ experiences</a:t>
            </a:r>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2</a:t>
            </a:fld>
            <a:endParaRPr lang="en-AU" dirty="0"/>
          </a:p>
        </p:txBody>
      </p:sp>
    </p:spTree>
    <p:extLst>
      <p:ext uri="{BB962C8B-B14F-4D97-AF65-F5344CB8AC3E}">
        <p14:creationId xmlns:p14="http://schemas.microsoft.com/office/powerpoint/2010/main" val="1649729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5834" y="1294317"/>
            <a:ext cx="8258175" cy="4171950"/>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20</a:t>
            </a:fld>
            <a:endParaRPr lang="en-AU" dirty="0"/>
          </a:p>
        </p:txBody>
      </p:sp>
      <p:pic>
        <p:nvPicPr>
          <p:cNvPr id="7" name="Picture 6"/>
          <p:cNvPicPr>
            <a:picLocks noChangeAspect="1"/>
          </p:cNvPicPr>
          <p:nvPr/>
        </p:nvPicPr>
        <p:blipFill>
          <a:blip r:embed="rId4"/>
          <a:stretch>
            <a:fillRect/>
          </a:stretch>
        </p:blipFill>
        <p:spPr>
          <a:xfrm>
            <a:off x="1639617" y="3068960"/>
            <a:ext cx="2060647" cy="1584176"/>
          </a:xfrm>
          <a:prstGeom prst="rect">
            <a:avLst/>
          </a:prstGeom>
        </p:spPr>
      </p:pic>
      <p:sp>
        <p:nvSpPr>
          <p:cNvPr id="8" name="Title 1"/>
          <p:cNvSpPr>
            <a:spLocks noGrp="1"/>
          </p:cNvSpPr>
          <p:nvPr>
            <p:ph type="title"/>
          </p:nvPr>
        </p:nvSpPr>
        <p:spPr>
          <a:xfrm>
            <a:off x="2388760" y="260648"/>
            <a:ext cx="4372322" cy="792088"/>
          </a:xfrm>
        </p:spPr>
        <p:txBody>
          <a:bodyPr>
            <a:normAutofit fontScale="90000"/>
          </a:bodyPr>
          <a:lstStyle/>
          <a:p>
            <a:r>
              <a:rPr lang="en-AU" dirty="0"/>
              <a:t>Prepared for the worst? Sure am</a:t>
            </a:r>
          </a:p>
        </p:txBody>
      </p:sp>
    </p:spTree>
    <p:extLst>
      <p:ext uri="{BB962C8B-B14F-4D97-AF65-F5344CB8AC3E}">
        <p14:creationId xmlns:p14="http://schemas.microsoft.com/office/powerpoint/2010/main" val="3563672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01752"/>
            <a:ext cx="8352928" cy="1152128"/>
          </a:xfrm>
        </p:spPr>
        <p:txBody>
          <a:bodyPr>
            <a:normAutofit fontScale="90000"/>
          </a:bodyPr>
          <a:lstStyle/>
          <a:p>
            <a:r>
              <a:rPr lang="en-AU" dirty="0"/>
              <a:t>Vulnerability and risk perception: Does it affect thinking on the relevance of heatwave communication? </a:t>
            </a:r>
          </a:p>
        </p:txBody>
      </p:sp>
      <p:pic>
        <p:nvPicPr>
          <p:cNvPr id="8" name="Content Placeholder 7"/>
          <p:cNvPicPr>
            <a:picLocks noGrp="1" noChangeAspect="1"/>
          </p:cNvPicPr>
          <p:nvPr>
            <p:ph idx="1"/>
          </p:nvPr>
        </p:nvPicPr>
        <p:blipFill>
          <a:blip r:embed="rId3"/>
          <a:stretch>
            <a:fillRect/>
          </a:stretch>
        </p:blipFill>
        <p:spPr>
          <a:xfrm>
            <a:off x="814921" y="1736812"/>
            <a:ext cx="7425191" cy="3960440"/>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21</a:t>
            </a:fld>
            <a:endParaRPr lang="en-AU" dirty="0"/>
          </a:p>
        </p:txBody>
      </p:sp>
      <p:pic>
        <p:nvPicPr>
          <p:cNvPr id="9" name="Picture 8"/>
          <p:cNvPicPr>
            <a:picLocks noChangeAspect="1"/>
          </p:cNvPicPr>
          <p:nvPr/>
        </p:nvPicPr>
        <p:blipFill>
          <a:blip r:embed="rId4"/>
          <a:stretch>
            <a:fillRect/>
          </a:stretch>
        </p:blipFill>
        <p:spPr>
          <a:xfrm>
            <a:off x="2195736" y="3717032"/>
            <a:ext cx="1865538" cy="1225402"/>
          </a:xfrm>
          <a:prstGeom prst="rect">
            <a:avLst/>
          </a:prstGeom>
        </p:spPr>
      </p:pic>
    </p:spTree>
    <p:extLst>
      <p:ext uri="{BB962C8B-B14F-4D97-AF65-F5344CB8AC3E}">
        <p14:creationId xmlns:p14="http://schemas.microsoft.com/office/powerpoint/2010/main" val="251167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3D6351E-FFE1-E44E-A33E-D5989EB9A6FD}"/>
              </a:ext>
            </a:extLst>
          </p:cNvPr>
          <p:cNvSpPr>
            <a:spLocks noGrp="1"/>
          </p:cNvSpPr>
          <p:nvPr>
            <p:ph idx="1"/>
          </p:nvPr>
        </p:nvSpPr>
        <p:spPr>
          <a:xfrm>
            <a:off x="611560" y="1628800"/>
            <a:ext cx="7994312" cy="2592288"/>
          </a:xfrm>
        </p:spPr>
        <p:txBody>
          <a:bodyPr>
            <a:noAutofit/>
          </a:bodyPr>
          <a:lstStyle/>
          <a:p>
            <a:pPr marL="0" indent="0">
              <a:buNone/>
            </a:pPr>
            <a:r>
              <a:rPr lang="en-AU" sz="4000" dirty="0">
                <a:solidFill>
                  <a:schemeClr val="bg1"/>
                </a:solidFill>
              </a:rPr>
              <a:t>Most people (over 95%) in the qualitative study rated bushfires as far more concerning than heatwaves.</a:t>
            </a:r>
          </a:p>
        </p:txBody>
      </p:sp>
      <p:sp>
        <p:nvSpPr>
          <p:cNvPr id="4" name="Footer Placeholder 3">
            <a:extLst>
              <a:ext uri="{FF2B5EF4-FFF2-40B4-BE49-F238E27FC236}">
                <a16:creationId xmlns:a16="http://schemas.microsoft.com/office/drawing/2014/main" xmlns="" id="{5759B3D6-84E4-E74C-AB69-E97381D53FF9}"/>
              </a:ext>
            </a:extLst>
          </p:cNvPr>
          <p:cNvSpPr>
            <a:spLocks noGrp="1"/>
          </p:cNvSpPr>
          <p:nvPr>
            <p:ph type="ftr" sz="quarter" idx="11"/>
          </p:nvPr>
        </p:nvSpPr>
        <p:spPr/>
        <p:txBody>
          <a:bodyPr/>
          <a:lstStyle/>
          <a:p>
            <a:r>
              <a:rPr lang="en-AU"/>
              <a:t>University of Adelaide</a:t>
            </a:r>
            <a:endParaRPr lang="en-AU" dirty="0"/>
          </a:p>
        </p:txBody>
      </p:sp>
      <p:sp>
        <p:nvSpPr>
          <p:cNvPr id="5" name="Slide Number Placeholder 4">
            <a:extLst>
              <a:ext uri="{FF2B5EF4-FFF2-40B4-BE49-F238E27FC236}">
                <a16:creationId xmlns:a16="http://schemas.microsoft.com/office/drawing/2014/main" xmlns="" id="{B524B775-6E19-D743-8DDD-4A8833914923}"/>
              </a:ext>
            </a:extLst>
          </p:cNvPr>
          <p:cNvSpPr>
            <a:spLocks noGrp="1"/>
          </p:cNvSpPr>
          <p:nvPr>
            <p:ph type="sldNum" sz="quarter" idx="12"/>
          </p:nvPr>
        </p:nvSpPr>
        <p:spPr/>
        <p:txBody>
          <a:bodyPr/>
          <a:lstStyle/>
          <a:p>
            <a:fld id="{7E8AFECB-488C-4862-A863-69DB259C81CD}" type="slidenum">
              <a:rPr lang="en-AU" smtClean="0"/>
              <a:t>22</a:t>
            </a:fld>
            <a:endParaRPr lang="en-AU" dirty="0"/>
          </a:p>
        </p:txBody>
      </p:sp>
    </p:spTree>
    <p:extLst>
      <p:ext uri="{BB962C8B-B14F-4D97-AF65-F5344CB8AC3E}">
        <p14:creationId xmlns:p14="http://schemas.microsoft.com/office/powerpoint/2010/main" val="2912832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332656"/>
            <a:ext cx="4372322" cy="792088"/>
          </a:xfrm>
        </p:spPr>
        <p:txBody>
          <a:bodyPr/>
          <a:lstStyle/>
          <a:p>
            <a:r>
              <a:rPr lang="en-AU" dirty="0"/>
              <a:t>‘just A given’</a:t>
            </a:r>
          </a:p>
        </p:txBody>
      </p:sp>
      <p:sp>
        <p:nvSpPr>
          <p:cNvPr id="3" name="Content Placeholder 2"/>
          <p:cNvSpPr>
            <a:spLocks noGrp="1"/>
          </p:cNvSpPr>
          <p:nvPr>
            <p:ph idx="1"/>
          </p:nvPr>
        </p:nvSpPr>
        <p:spPr>
          <a:xfrm>
            <a:off x="722432" y="1693072"/>
            <a:ext cx="7850296" cy="4517112"/>
          </a:xfrm>
        </p:spPr>
        <p:txBody>
          <a:bodyPr>
            <a:normAutofit fontScale="92500" lnSpcReduction="20000"/>
          </a:bodyPr>
          <a:lstStyle/>
          <a:p>
            <a:pPr marL="990600" indent="-976313">
              <a:buNone/>
            </a:pPr>
            <a:r>
              <a:rPr lang="en-AU" sz="2400" i="1" dirty="0">
                <a:latin typeface="Calibri" panose="020F0502020204030204" pitchFamily="34" charset="0"/>
              </a:rPr>
              <a:t>Scott: 	Would you say you worry about the potential for heatwaves during summer? </a:t>
            </a:r>
          </a:p>
          <a:p>
            <a:pPr marL="990600" indent="-976313">
              <a:buNone/>
            </a:pPr>
            <a:r>
              <a:rPr lang="en-AU" sz="2400" i="1" dirty="0">
                <a:latin typeface="Calibri" panose="020F0502020204030204" pitchFamily="34" charset="0"/>
              </a:rPr>
              <a:t> </a:t>
            </a:r>
          </a:p>
          <a:p>
            <a:pPr marL="990600" indent="-976313">
              <a:buNone/>
            </a:pPr>
            <a:r>
              <a:rPr lang="en-AU" sz="2400" i="1" dirty="0">
                <a:latin typeface="Calibri" panose="020F0502020204030204" pitchFamily="34" charset="0"/>
              </a:rPr>
              <a:t>P: 	No, it’s just a given. It’s part of life really. I don’t worry about it, no. I prepare for it and I obviously keep an eye on the weather to see when they’re coming so that I can be as prepared as possible, but apart from that it’s not something I particularly worry about. Thankfully my elderly family members are all pretty comfortable, they’ve got their air conditioning and whatnot, so I don’t worry about anybody in my family so much.</a:t>
            </a:r>
          </a:p>
          <a:p>
            <a:pPr marL="990600" indent="-976313">
              <a:buNone/>
            </a:pPr>
            <a:endParaRPr lang="en-AU" sz="2400" i="1" dirty="0">
              <a:latin typeface="Calibri" panose="020F0502020204030204" pitchFamily="34" charset="0"/>
            </a:endParaRPr>
          </a:p>
          <a:p>
            <a:pPr marL="990600" indent="-976313">
              <a:buNone/>
            </a:pPr>
            <a:r>
              <a:rPr lang="en-AU" sz="2400" i="1" dirty="0">
                <a:latin typeface="Calibri" panose="020F0502020204030204" pitchFamily="34" charset="0"/>
              </a:rPr>
              <a:t>(F,38, Adelaide)</a:t>
            </a:r>
          </a:p>
          <a:p>
            <a:endParaRPr lang="en-AU" dirty="0">
              <a:latin typeface="Calibri" panose="020F0502020204030204" pitchFamily="34" charset="0"/>
            </a:endParaRPr>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23</a:t>
            </a:fld>
            <a:endParaRPr lang="en-AU" dirty="0"/>
          </a:p>
        </p:txBody>
      </p:sp>
    </p:spTree>
    <p:extLst>
      <p:ext uri="{BB962C8B-B14F-4D97-AF65-F5344CB8AC3E}">
        <p14:creationId xmlns:p14="http://schemas.microsoft.com/office/powerpoint/2010/main" val="4197979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117" y="123426"/>
            <a:ext cx="6353253" cy="792088"/>
          </a:xfrm>
        </p:spPr>
        <p:txBody>
          <a:bodyPr>
            <a:noAutofit/>
          </a:bodyPr>
          <a:lstStyle/>
          <a:p>
            <a:r>
              <a:rPr lang="en-AU" sz="1600" dirty="0"/>
              <a:t>Perception of Vulnerability: A function of context?</a:t>
            </a:r>
          </a:p>
        </p:txBody>
      </p:sp>
      <p:sp>
        <p:nvSpPr>
          <p:cNvPr id="3" name="Content Placeholder 2"/>
          <p:cNvSpPr>
            <a:spLocks noGrp="1"/>
          </p:cNvSpPr>
          <p:nvPr>
            <p:ph idx="1"/>
          </p:nvPr>
        </p:nvSpPr>
        <p:spPr>
          <a:xfrm>
            <a:off x="251520" y="1052736"/>
            <a:ext cx="8604448" cy="5697556"/>
          </a:xfrm>
        </p:spPr>
        <p:txBody>
          <a:bodyPr>
            <a:normAutofit fontScale="85000" lnSpcReduction="20000"/>
          </a:bodyPr>
          <a:lstStyle/>
          <a:p>
            <a:pPr marL="941388" indent="-928688">
              <a:buNone/>
            </a:pPr>
            <a:r>
              <a:rPr lang="en-AU" sz="1900" i="1" dirty="0">
                <a:latin typeface="Calibri" panose="020F0502020204030204" pitchFamily="34" charset="0"/>
              </a:rPr>
              <a:t>Scott:	How did you cope with heatwaves when you were homeless?</a:t>
            </a:r>
          </a:p>
          <a:p>
            <a:pPr marL="941388" indent="-928688">
              <a:buNone/>
            </a:pPr>
            <a:r>
              <a:rPr lang="en-AU" sz="1900" i="1" dirty="0">
                <a:latin typeface="Calibri" panose="020F0502020204030204" pitchFamily="34" charset="0"/>
              </a:rPr>
              <a:t>P:	Not well.  Because of my safety concerns I would lock the doors and have the windows up and one of the other reasons I’d have the windows up, the mosquitoes would be coming in through the window if you left the car windows open, so I wouldn’t sleep, you’d just lay there and you’re just in a bath of perspiration.  I had an old mattress that I found, like a foam caravan mattress, which was in average condition and I lay on that and between the mattress and the roof of the car there was only just enough room.  You couldn’t even sit up, there was that much space between the car and the roof, I couldn’t lay down in the back seats.  The heat was oppressive. </a:t>
            </a:r>
          </a:p>
          <a:p>
            <a:pPr marL="941388" indent="-928688">
              <a:buNone/>
            </a:pPr>
            <a:r>
              <a:rPr lang="en-AU" sz="1900" i="1" dirty="0">
                <a:latin typeface="Calibri" panose="020F0502020204030204" pitchFamily="34" charset="0"/>
              </a:rPr>
              <a:t>Scott:	Where did you park?</a:t>
            </a:r>
          </a:p>
          <a:p>
            <a:pPr marL="941388" indent="-928688">
              <a:buNone/>
            </a:pPr>
            <a:r>
              <a:rPr lang="en-AU" sz="1900" i="1" dirty="0">
                <a:latin typeface="Calibri" panose="020F0502020204030204" pitchFamily="34" charset="0"/>
              </a:rPr>
              <a:t>P:	Usually down by the seafront to get a bit of a sea breeze, but some nights it was still very, very hot down there when there’s no air, there’s no wind, and the extreme temperatures.  So I just lay there and every now and then I’d have to get out of the car and just shut the door.  Like I was saying, I’d keep the windows closed and the roof vent thing closed because the mosquitoes would be coming in….</a:t>
            </a:r>
          </a:p>
          <a:p>
            <a:pPr marL="941388" indent="-928688">
              <a:buNone/>
            </a:pPr>
            <a:r>
              <a:rPr lang="en-AU" sz="1900" i="1" dirty="0">
                <a:latin typeface="Calibri" panose="020F0502020204030204" pitchFamily="34" charset="0"/>
              </a:rPr>
              <a:t>Scott: 	From your recollection did you used to worry a lot about the heat? It sounds like you did when you were homeless. </a:t>
            </a:r>
            <a:r>
              <a:rPr lang="en-AU" sz="1900" i="1" u="sng" dirty="0">
                <a:latin typeface="Calibri" panose="020F0502020204030204" pitchFamily="34" charset="0"/>
              </a:rPr>
              <a:t>(Dumb question, Scott!)</a:t>
            </a:r>
            <a:endParaRPr lang="en-AU" sz="1900" i="1" dirty="0">
              <a:latin typeface="Calibri" panose="020F0502020204030204" pitchFamily="34" charset="0"/>
            </a:endParaRPr>
          </a:p>
          <a:p>
            <a:pPr marL="941388" indent="-928688">
              <a:buNone/>
            </a:pPr>
            <a:r>
              <a:rPr lang="en-AU" sz="1900" i="1" dirty="0">
                <a:latin typeface="Calibri" panose="020F0502020204030204" pitchFamily="34" charset="0"/>
              </a:rPr>
              <a:t>P:  	Absolutely, yeah, because if I passed out in the car no-one would know. I would just be there, there’d be no-one around to help. I was concerned, yep. Mainly because you’re homeless, if you go into unconsciousness nobody knows. It’s not like you’ve got neighbours here where they all look out for each other or maybe you live with a family or something. …There was times when I felt really faint, but I managed to get through it. It makes you feel uneasy just thinking about it, but I want to talk about it, but it makes me feel really uneasy. You go through that – you sort of re-live that feeling. (m, 70s, Adelaide)</a:t>
            </a:r>
          </a:p>
          <a:p>
            <a:pPr marL="0" indent="0">
              <a:buNone/>
            </a:pPr>
            <a:endParaRPr lang="en-AU" dirty="0">
              <a:latin typeface="Calibri" panose="020F0502020204030204" pitchFamily="34" charset="0"/>
            </a:endParaRPr>
          </a:p>
        </p:txBody>
      </p:sp>
    </p:spTree>
    <p:extLst>
      <p:ext uri="{BB962C8B-B14F-4D97-AF65-F5344CB8AC3E}">
        <p14:creationId xmlns:p14="http://schemas.microsoft.com/office/powerpoint/2010/main" val="4062964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D30AD1-246A-C940-82FB-C4292E8AE243}"/>
              </a:ext>
            </a:extLst>
          </p:cNvPr>
          <p:cNvSpPr>
            <a:spLocks noGrp="1"/>
          </p:cNvSpPr>
          <p:nvPr>
            <p:ph type="title"/>
          </p:nvPr>
        </p:nvSpPr>
        <p:spPr>
          <a:xfrm>
            <a:off x="1277135" y="274320"/>
            <a:ext cx="5937755" cy="813480"/>
          </a:xfrm>
        </p:spPr>
        <p:txBody>
          <a:bodyPr>
            <a:noAutofit/>
          </a:bodyPr>
          <a:lstStyle/>
          <a:p>
            <a:r>
              <a:rPr lang="en-US" sz="2000" dirty="0"/>
              <a:t>I Don’t know what they </a:t>
            </a:r>
            <a:r>
              <a:rPr lang="en-US" sz="2000" dirty="0" err="1"/>
              <a:t>whinge</a:t>
            </a:r>
            <a:r>
              <a:rPr lang="en-US" sz="2000" dirty="0"/>
              <a:t> about! </a:t>
            </a:r>
          </a:p>
        </p:txBody>
      </p:sp>
      <p:sp>
        <p:nvSpPr>
          <p:cNvPr id="3" name="Content Placeholder 2">
            <a:extLst>
              <a:ext uri="{FF2B5EF4-FFF2-40B4-BE49-F238E27FC236}">
                <a16:creationId xmlns:a16="http://schemas.microsoft.com/office/drawing/2014/main" xmlns="" id="{9C090A4B-7BE5-1141-A96A-6EA3CB5D7908}"/>
              </a:ext>
            </a:extLst>
          </p:cNvPr>
          <p:cNvSpPr>
            <a:spLocks noGrp="1"/>
          </p:cNvSpPr>
          <p:nvPr>
            <p:ph idx="1"/>
          </p:nvPr>
        </p:nvSpPr>
        <p:spPr>
          <a:xfrm>
            <a:off x="323528" y="1230720"/>
            <a:ext cx="8820472" cy="5191080"/>
          </a:xfrm>
        </p:spPr>
        <p:txBody>
          <a:bodyPr>
            <a:normAutofit fontScale="47500" lnSpcReduction="20000"/>
          </a:bodyPr>
          <a:lstStyle/>
          <a:p>
            <a:pPr marL="893763" indent="-814388">
              <a:buNone/>
            </a:pPr>
            <a:r>
              <a:rPr lang="en-AU" sz="4500" i="1" dirty="0"/>
              <a:t>Scott: 	Have you experienced a heatwave? </a:t>
            </a:r>
          </a:p>
          <a:p>
            <a:pPr marL="893763" indent="-814388">
              <a:buNone/>
            </a:pPr>
            <a:r>
              <a:rPr lang="en-AU" sz="4500" i="1" dirty="0"/>
              <a:t>P: 	Yeah all the time, yeah, I love it. It don’t bother me. We’ve had several, they’re not every year. People complain about 40 degrees but it happens once or twice in our summer months and then that’s it, so I don’t know what they whinge about. </a:t>
            </a:r>
          </a:p>
          <a:p>
            <a:pPr marL="893763" indent="-814388">
              <a:buNone/>
            </a:pPr>
            <a:r>
              <a:rPr lang="en-AU" sz="4500" i="1" dirty="0"/>
              <a:t>Scott	You enjoy the heat? </a:t>
            </a:r>
          </a:p>
          <a:p>
            <a:pPr marL="893763" indent="-814388">
              <a:buNone/>
            </a:pPr>
            <a:r>
              <a:rPr lang="en-AU" sz="4500" i="1" dirty="0"/>
              <a:t>P: 	I certainly do, I thrive on it. </a:t>
            </a:r>
          </a:p>
          <a:p>
            <a:pPr marL="893763" indent="-814388">
              <a:buNone/>
            </a:pPr>
            <a:r>
              <a:rPr lang="en-AU" sz="4500" i="1" dirty="0"/>
              <a:t>Scott: 	What do you do that’s </a:t>
            </a:r>
            <a:r>
              <a:rPr lang="en-AU" sz="4500" i="1" dirty="0" err="1"/>
              <a:t>kinda</a:t>
            </a:r>
            <a:r>
              <a:rPr lang="en-AU" sz="4500" i="1" dirty="0"/>
              <a:t> different in the heat, if anything? </a:t>
            </a:r>
          </a:p>
          <a:p>
            <a:pPr marL="893763" indent="-814388">
              <a:buNone/>
            </a:pPr>
            <a:r>
              <a:rPr lang="en-AU" sz="4500" i="1" dirty="0"/>
              <a:t>P: 	I  think I have more energy. I must admit when it gets hot, I get hot, but I feel, I was telling my friend today who come to help me out I feel more motivated, I feel I want to do more, it gives me more energy, more motivation.</a:t>
            </a:r>
          </a:p>
          <a:p>
            <a:pPr marL="893763" indent="-814388">
              <a:buNone/>
            </a:pPr>
            <a:r>
              <a:rPr lang="en-AU" sz="4500" i="1" dirty="0"/>
              <a:t>Scott :</a:t>
            </a:r>
            <a:r>
              <a:rPr lang="en-AU" sz="4500" b="1" i="1" dirty="0"/>
              <a:t>	</a:t>
            </a:r>
            <a:r>
              <a:rPr lang="en-AU" sz="4500" i="1" dirty="0"/>
              <a:t>Do you do anything different to cope in the heat?</a:t>
            </a:r>
          </a:p>
          <a:p>
            <a:pPr marL="893763" indent="-814388">
              <a:buNone/>
            </a:pPr>
            <a:r>
              <a:rPr lang="en-AU" sz="4500" i="1" dirty="0"/>
              <a:t>A:	Not really.  I drink more, probably drink more fluids, that’s about it.  I don’t really use my air conditioner much because I enjoy the heat.</a:t>
            </a:r>
          </a:p>
          <a:p>
            <a:pPr marL="893763" indent="-814388">
              <a:buNone/>
            </a:pPr>
            <a:endParaRPr lang="en-AU" dirty="0"/>
          </a:p>
          <a:p>
            <a:pPr marL="1068388" indent="-1054100">
              <a:buNone/>
            </a:pPr>
            <a:r>
              <a:rPr lang="en-AU" sz="3800" u="sng" dirty="0">
                <a:solidFill>
                  <a:srgbClr val="FF0000"/>
                </a:solidFill>
              </a:rPr>
              <a:t>(F, 74, Adelaide)</a:t>
            </a:r>
            <a:endParaRPr lang="en-US" sz="3800" u="sng" dirty="0">
              <a:solidFill>
                <a:srgbClr val="FF0000"/>
              </a:solidFill>
            </a:endParaRPr>
          </a:p>
        </p:txBody>
      </p:sp>
      <p:sp>
        <p:nvSpPr>
          <p:cNvPr id="5" name="Slide Number Placeholder 4">
            <a:extLst>
              <a:ext uri="{FF2B5EF4-FFF2-40B4-BE49-F238E27FC236}">
                <a16:creationId xmlns:a16="http://schemas.microsoft.com/office/drawing/2014/main" xmlns="" id="{50682935-D5FF-244C-A64B-34CAA7DFC701}"/>
              </a:ext>
            </a:extLst>
          </p:cNvPr>
          <p:cNvSpPr>
            <a:spLocks noGrp="1"/>
          </p:cNvSpPr>
          <p:nvPr>
            <p:ph type="sldNum" sz="quarter" idx="12"/>
          </p:nvPr>
        </p:nvSpPr>
        <p:spPr/>
        <p:txBody>
          <a:bodyPr/>
          <a:lstStyle/>
          <a:p>
            <a:fld id="{7E8AFECB-488C-4862-A863-69DB259C81CD}" type="slidenum">
              <a:rPr lang="en-AU" smtClean="0"/>
              <a:t>25</a:t>
            </a:fld>
            <a:endParaRPr lang="en-AU" dirty="0"/>
          </a:p>
        </p:txBody>
      </p:sp>
    </p:spTree>
    <p:extLst>
      <p:ext uri="{BB962C8B-B14F-4D97-AF65-F5344CB8AC3E}">
        <p14:creationId xmlns:p14="http://schemas.microsoft.com/office/powerpoint/2010/main" val="965957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21A3EA-6E8A-574C-B1F5-879BCEC41FBC}"/>
              </a:ext>
            </a:extLst>
          </p:cNvPr>
          <p:cNvSpPr>
            <a:spLocks noGrp="1"/>
          </p:cNvSpPr>
          <p:nvPr>
            <p:ph type="title"/>
          </p:nvPr>
        </p:nvSpPr>
        <p:spPr>
          <a:xfrm>
            <a:off x="1606045" y="301752"/>
            <a:ext cx="5937755" cy="822992"/>
          </a:xfrm>
        </p:spPr>
        <p:txBody>
          <a:bodyPr/>
          <a:lstStyle/>
          <a:p>
            <a:r>
              <a:rPr lang="en-AU" dirty="0"/>
              <a:t>Summary thus far</a:t>
            </a:r>
          </a:p>
        </p:txBody>
      </p:sp>
      <p:sp>
        <p:nvSpPr>
          <p:cNvPr id="3" name="Content Placeholder 2">
            <a:extLst>
              <a:ext uri="{FF2B5EF4-FFF2-40B4-BE49-F238E27FC236}">
                <a16:creationId xmlns:a16="http://schemas.microsoft.com/office/drawing/2014/main" xmlns="" id="{79F196EB-B71C-E94B-814F-6391F71C25C5}"/>
              </a:ext>
            </a:extLst>
          </p:cNvPr>
          <p:cNvSpPr>
            <a:spLocks noGrp="1"/>
          </p:cNvSpPr>
          <p:nvPr>
            <p:ph idx="1"/>
          </p:nvPr>
        </p:nvSpPr>
        <p:spPr>
          <a:xfrm>
            <a:off x="508203" y="1778536"/>
            <a:ext cx="8605872" cy="4805144"/>
          </a:xfrm>
        </p:spPr>
        <p:txBody>
          <a:bodyPr>
            <a:normAutofit/>
          </a:bodyPr>
          <a:lstStyle/>
          <a:p>
            <a:r>
              <a:rPr lang="en-AU" sz="2400" dirty="0">
                <a:latin typeface="Calibri" panose="020F0502020204030204" pitchFamily="34" charset="0"/>
              </a:rPr>
              <a:t>A majority of respondents do not perceive themselves at risk from heatwaves; yet, heatwaves messages are important to help ‘people’ (others) to keep safe.</a:t>
            </a:r>
          </a:p>
          <a:p>
            <a:endParaRPr lang="en-AU" sz="2400" dirty="0">
              <a:latin typeface="Calibri" panose="020F0502020204030204" pitchFamily="34" charset="0"/>
            </a:endParaRPr>
          </a:p>
          <a:p>
            <a:r>
              <a:rPr lang="en-AU" sz="2400" dirty="0">
                <a:latin typeface="Calibri" panose="020F0502020204030204" pitchFamily="34" charset="0"/>
              </a:rPr>
              <a:t>Messages are often interpreted as a reminder to change behaviour, and check on the elderly (and very young).</a:t>
            </a:r>
          </a:p>
          <a:p>
            <a:pPr marL="0" indent="0">
              <a:buNone/>
            </a:pPr>
            <a:endParaRPr lang="en-AU" sz="2400" dirty="0">
              <a:latin typeface="Calibri" panose="020F0502020204030204" pitchFamily="34" charset="0"/>
            </a:endParaRPr>
          </a:p>
          <a:p>
            <a:r>
              <a:rPr lang="en-AU" sz="2400" dirty="0">
                <a:latin typeface="Calibri" panose="020F0502020204030204" pitchFamily="34" charset="0"/>
              </a:rPr>
              <a:t>Most participants felt they held the capacity to cope with heatwaves into the future.</a:t>
            </a:r>
          </a:p>
        </p:txBody>
      </p:sp>
      <p:sp>
        <p:nvSpPr>
          <p:cNvPr id="4" name="Footer Placeholder 3">
            <a:extLst>
              <a:ext uri="{FF2B5EF4-FFF2-40B4-BE49-F238E27FC236}">
                <a16:creationId xmlns:a16="http://schemas.microsoft.com/office/drawing/2014/main" xmlns="" id="{8258E78A-A3ED-5C45-8D2E-442CC2CFF2F5}"/>
              </a:ext>
            </a:extLst>
          </p:cNvPr>
          <p:cNvSpPr>
            <a:spLocks noGrp="1"/>
          </p:cNvSpPr>
          <p:nvPr>
            <p:ph type="ftr" sz="quarter" idx="11"/>
          </p:nvPr>
        </p:nvSpPr>
        <p:spPr/>
        <p:txBody>
          <a:bodyPr/>
          <a:lstStyle/>
          <a:p>
            <a:r>
              <a:rPr lang="en-AU"/>
              <a:t>University of Adelaide</a:t>
            </a:r>
            <a:endParaRPr lang="en-AU" dirty="0"/>
          </a:p>
        </p:txBody>
      </p:sp>
      <p:sp>
        <p:nvSpPr>
          <p:cNvPr id="5" name="Slide Number Placeholder 4">
            <a:extLst>
              <a:ext uri="{FF2B5EF4-FFF2-40B4-BE49-F238E27FC236}">
                <a16:creationId xmlns:a16="http://schemas.microsoft.com/office/drawing/2014/main" xmlns="" id="{A185A6D4-65BE-5C48-8272-F453B25E9736}"/>
              </a:ext>
            </a:extLst>
          </p:cNvPr>
          <p:cNvSpPr>
            <a:spLocks noGrp="1"/>
          </p:cNvSpPr>
          <p:nvPr>
            <p:ph type="sldNum" sz="quarter" idx="12"/>
          </p:nvPr>
        </p:nvSpPr>
        <p:spPr/>
        <p:txBody>
          <a:bodyPr/>
          <a:lstStyle/>
          <a:p>
            <a:fld id="{7E8AFECB-488C-4862-A863-69DB259C81CD}" type="slidenum">
              <a:rPr lang="en-AU" smtClean="0"/>
              <a:t>26</a:t>
            </a:fld>
            <a:endParaRPr lang="en-AU" dirty="0"/>
          </a:p>
        </p:txBody>
      </p:sp>
    </p:spTree>
    <p:extLst>
      <p:ext uri="{BB962C8B-B14F-4D97-AF65-F5344CB8AC3E}">
        <p14:creationId xmlns:p14="http://schemas.microsoft.com/office/powerpoint/2010/main" val="3760517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3689"/>
            <a:ext cx="8229600" cy="1015918"/>
          </a:xfrm>
        </p:spPr>
        <p:txBody>
          <a:bodyPr>
            <a:normAutofit fontScale="90000"/>
          </a:bodyPr>
          <a:lstStyle/>
          <a:p>
            <a:r>
              <a:rPr lang="en-AU" dirty="0"/>
              <a:t>DISCUSSION QUESTIONS</a:t>
            </a:r>
            <a:br>
              <a:rPr lang="en-AU" dirty="0"/>
            </a:br>
            <a:endParaRPr lang="en-AU" dirty="0"/>
          </a:p>
        </p:txBody>
      </p:sp>
      <p:pic>
        <p:nvPicPr>
          <p:cNvPr id="6" name="Content Placeholder 5"/>
          <p:cNvPicPr>
            <a:picLocks noGrp="1" noChangeAspect="1"/>
          </p:cNvPicPr>
          <p:nvPr>
            <p:ph idx="1"/>
          </p:nvPr>
        </p:nvPicPr>
        <p:blipFill>
          <a:blip r:embed="rId3"/>
          <a:stretch>
            <a:fillRect/>
          </a:stretch>
        </p:blipFill>
        <p:spPr>
          <a:xfrm>
            <a:off x="467544" y="1295524"/>
            <a:ext cx="8229600" cy="4941788"/>
          </a:xfrm>
          <a:prstGeom prst="rect">
            <a:avLst/>
          </a:prstGeom>
        </p:spPr>
      </p:pic>
      <p:sp>
        <p:nvSpPr>
          <p:cNvPr id="5" name="Slide Number Placeholder 4"/>
          <p:cNvSpPr>
            <a:spLocks noGrp="1"/>
          </p:cNvSpPr>
          <p:nvPr>
            <p:ph type="sldNum" sz="quarter" idx="12"/>
          </p:nvPr>
        </p:nvSpPr>
        <p:spPr/>
        <p:txBody>
          <a:bodyPr/>
          <a:lstStyle/>
          <a:p>
            <a:fld id="{7E8AFECB-488C-4862-A863-69DB259C81CD}" type="slidenum">
              <a:rPr lang="en-AU" smtClean="0"/>
              <a:t>27</a:t>
            </a:fld>
            <a:endParaRPr lang="en-AU" dirty="0"/>
          </a:p>
        </p:txBody>
      </p:sp>
      <p:sp>
        <p:nvSpPr>
          <p:cNvPr id="7" name="Rectangle 6"/>
          <p:cNvSpPr/>
          <p:nvPr/>
        </p:nvSpPr>
        <p:spPr>
          <a:xfrm>
            <a:off x="598433" y="1562468"/>
            <a:ext cx="8007439" cy="4462760"/>
          </a:xfrm>
          <a:prstGeom prst="rect">
            <a:avLst/>
          </a:prstGeom>
        </p:spPr>
        <p:txBody>
          <a:bodyPr wrap="square">
            <a:spAutoFit/>
          </a:bodyPr>
          <a:lstStyle/>
          <a:p>
            <a:pPr marL="342900" indent="-342900">
              <a:buFont typeface="Arial" panose="020B0604020202020204" pitchFamily="34" charset="0"/>
              <a:buChar char="•"/>
            </a:pPr>
            <a:r>
              <a:rPr lang="en-AU" sz="2400" dirty="0">
                <a:latin typeface="Calibri" panose="020F0502020204030204" pitchFamily="34" charset="0"/>
              </a:rPr>
              <a:t>Overall, the findings suggest that most people do not feel personally threated by, or vulnerable to, heatwaves. This reasonable, yet: In an uncertain climatic future, where heatwaves will most likely become more dangerous to more people, does our messaging need to  start to address this?</a:t>
            </a:r>
          </a:p>
          <a:p>
            <a:endParaRPr lang="en-AU" sz="2400" dirty="0">
              <a:latin typeface="Calibri" panose="020F0502020204030204" pitchFamily="34" charset="0"/>
            </a:endParaRPr>
          </a:p>
          <a:p>
            <a:pPr marL="342900" indent="-342900">
              <a:buFont typeface="Arial" panose="020B0604020202020204" pitchFamily="34" charset="0"/>
              <a:buChar char="•"/>
            </a:pPr>
            <a:r>
              <a:rPr lang="en-AU" sz="2400" dirty="0">
                <a:latin typeface="Calibri" panose="020F0502020204030204" pitchFamily="34" charset="0"/>
              </a:rPr>
              <a:t>How can we segment messages to compete with different logics and beliefs around heatwaves? Is this tenable with current health promotion budgets? </a:t>
            </a:r>
          </a:p>
          <a:p>
            <a:pPr marL="342900" indent="-342900">
              <a:buFont typeface="Arial" panose="020B0604020202020204" pitchFamily="34" charset="0"/>
              <a:buChar char="•"/>
            </a:pPr>
            <a:endParaRPr lang="en-AU" sz="2000" dirty="0"/>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endParaRPr lang="en-AU" sz="2400" dirty="0"/>
          </a:p>
        </p:txBody>
      </p:sp>
    </p:spTree>
    <p:extLst>
      <p:ext uri="{BB962C8B-B14F-4D97-AF65-F5344CB8AC3E}">
        <p14:creationId xmlns:p14="http://schemas.microsoft.com/office/powerpoint/2010/main" val="1136335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1342640" y="1468151"/>
            <a:ext cx="6333025" cy="4749769"/>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28</a:t>
            </a:fld>
            <a:endParaRPr lang="en-AU" dirty="0"/>
          </a:p>
        </p:txBody>
      </p:sp>
      <p:sp>
        <p:nvSpPr>
          <p:cNvPr id="6" name="Title 1"/>
          <p:cNvSpPr txBox="1">
            <a:spLocks/>
          </p:cNvSpPr>
          <p:nvPr/>
        </p:nvSpPr>
        <p:spPr>
          <a:xfrm>
            <a:off x="911756" y="260648"/>
            <a:ext cx="7194794" cy="1340768"/>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90000"/>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r>
              <a:rPr lang="en-AU" dirty="0"/>
              <a:t>2. Heatwaves in the news: modelling and reflecting normative behaviour</a:t>
            </a:r>
            <a:br>
              <a:rPr lang="en-AU" dirty="0"/>
            </a:br>
            <a:r>
              <a:rPr lang="en-AU" dirty="0"/>
              <a:t> </a:t>
            </a:r>
          </a:p>
        </p:txBody>
      </p:sp>
    </p:spTree>
    <p:extLst>
      <p:ext uri="{BB962C8B-B14F-4D97-AF65-F5344CB8AC3E}">
        <p14:creationId xmlns:p14="http://schemas.microsoft.com/office/powerpoint/2010/main" val="500663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de29trafficgu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75656" y="2132856"/>
            <a:ext cx="5514975" cy="3101975"/>
          </a:xfr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29</a:t>
            </a:fld>
            <a:endParaRPr lang="en-AU" dirty="0"/>
          </a:p>
        </p:txBody>
      </p:sp>
      <p:sp>
        <p:nvSpPr>
          <p:cNvPr id="8" name="Title 1"/>
          <p:cNvSpPr>
            <a:spLocks noGrp="1"/>
          </p:cNvSpPr>
          <p:nvPr>
            <p:ph type="title"/>
          </p:nvPr>
        </p:nvSpPr>
        <p:spPr>
          <a:xfrm>
            <a:off x="911756" y="260648"/>
            <a:ext cx="7194794" cy="1340768"/>
          </a:xfrm>
        </p:spPr>
        <p:txBody>
          <a:bodyPr>
            <a:normAutofit fontScale="90000"/>
          </a:bodyPr>
          <a:lstStyle/>
          <a:p>
            <a:r>
              <a:rPr lang="en-AU" dirty="0"/>
              <a:t>Heatwaves in the news: modelling and reflecting behaviour</a:t>
            </a:r>
            <a:br>
              <a:rPr lang="en-AU" dirty="0"/>
            </a:br>
            <a:r>
              <a:rPr lang="en-AU" dirty="0"/>
              <a:t> </a:t>
            </a:r>
          </a:p>
        </p:txBody>
      </p:sp>
    </p:spTree>
    <p:extLst>
      <p:ext uri="{BB962C8B-B14F-4D97-AF65-F5344CB8AC3E}">
        <p14:creationId xmlns:p14="http://schemas.microsoft.com/office/powerpoint/2010/main" val="452488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3" y="301752"/>
            <a:ext cx="6281244" cy="390944"/>
          </a:xfrm>
        </p:spPr>
        <p:txBody>
          <a:bodyPr>
            <a:normAutofit fontScale="90000"/>
          </a:bodyPr>
          <a:lstStyle/>
          <a:p>
            <a:r>
              <a:rPr lang="en-AU" dirty="0"/>
              <a:t>What we did</a:t>
            </a:r>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3</a:t>
            </a:fld>
            <a:endParaRPr lang="en-AU" dirty="0"/>
          </a:p>
        </p:txBody>
      </p:sp>
      <p:pic>
        <p:nvPicPr>
          <p:cNvPr id="7" name="Picture 6">
            <a:extLst>
              <a:ext uri="{FF2B5EF4-FFF2-40B4-BE49-F238E27FC236}">
                <a16:creationId xmlns:a16="http://schemas.microsoft.com/office/drawing/2014/main" xmlns="" id="{A0B47EAB-BAC1-F74C-9ACF-5547E6AA829D}"/>
              </a:ext>
            </a:extLst>
          </p:cNvPr>
          <p:cNvPicPr>
            <a:picLocks noChangeAspect="1"/>
          </p:cNvPicPr>
          <p:nvPr/>
        </p:nvPicPr>
        <p:blipFill>
          <a:blip r:embed="rId3"/>
          <a:stretch>
            <a:fillRect/>
          </a:stretch>
        </p:blipFill>
        <p:spPr>
          <a:xfrm>
            <a:off x="1508170" y="764704"/>
            <a:ext cx="5720776" cy="3976143"/>
          </a:xfrm>
          <a:prstGeom prst="rect">
            <a:avLst/>
          </a:prstGeom>
        </p:spPr>
      </p:pic>
      <p:pic>
        <p:nvPicPr>
          <p:cNvPr id="6" name="Picture 5"/>
          <p:cNvPicPr>
            <a:picLocks noChangeAspect="1"/>
          </p:cNvPicPr>
          <p:nvPr/>
        </p:nvPicPr>
        <p:blipFill>
          <a:blip r:embed="rId4"/>
          <a:stretch>
            <a:fillRect/>
          </a:stretch>
        </p:blipFill>
        <p:spPr>
          <a:xfrm>
            <a:off x="2843808" y="4884863"/>
            <a:ext cx="3564736" cy="1495361"/>
          </a:xfrm>
          <a:prstGeom prst="rect">
            <a:avLst/>
          </a:prstGeom>
        </p:spPr>
      </p:pic>
    </p:spTree>
    <p:extLst>
      <p:ext uri="{BB962C8B-B14F-4D97-AF65-F5344CB8AC3E}">
        <p14:creationId xmlns:p14="http://schemas.microsoft.com/office/powerpoint/2010/main" val="3845615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lc-record-2018-11-07-13h42m27s-TSM20180118008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32824" y="620688"/>
            <a:ext cx="7307288" cy="4110087"/>
          </a:xfrm>
        </p:spPr>
      </p:pic>
      <p:sp>
        <p:nvSpPr>
          <p:cNvPr id="5" name="Slide Number Placeholder 4"/>
          <p:cNvSpPr>
            <a:spLocks noGrp="1"/>
          </p:cNvSpPr>
          <p:nvPr>
            <p:ph type="sldNum" sz="quarter" idx="12"/>
          </p:nvPr>
        </p:nvSpPr>
        <p:spPr/>
        <p:txBody>
          <a:bodyPr/>
          <a:lstStyle/>
          <a:p>
            <a:fld id="{7E8AFECB-488C-4862-A863-69DB259C81CD}" type="slidenum">
              <a:rPr lang="en-AU" smtClean="0"/>
              <a:t>30</a:t>
            </a:fld>
            <a:endParaRPr lang="en-AU" dirty="0"/>
          </a:p>
        </p:txBody>
      </p:sp>
      <p:sp>
        <p:nvSpPr>
          <p:cNvPr id="8" name="TextBox 7"/>
          <p:cNvSpPr txBox="1"/>
          <p:nvPr/>
        </p:nvSpPr>
        <p:spPr>
          <a:xfrm>
            <a:off x="1102239" y="5661248"/>
            <a:ext cx="2075055" cy="369332"/>
          </a:xfrm>
          <a:prstGeom prst="rect">
            <a:avLst/>
          </a:prstGeom>
          <a:noFill/>
        </p:spPr>
        <p:txBody>
          <a:bodyPr wrap="none" rtlCol="0">
            <a:spAutoFit/>
          </a:bodyPr>
          <a:lstStyle/>
          <a:p>
            <a:r>
              <a:rPr lang="en-AU" dirty="0"/>
              <a:t>ABC, Adelaide, 2018</a:t>
            </a:r>
          </a:p>
        </p:txBody>
      </p:sp>
    </p:spTree>
    <p:extLst>
      <p:ext uri="{BB962C8B-B14F-4D97-AF65-F5344CB8AC3E}">
        <p14:creationId xmlns:p14="http://schemas.microsoft.com/office/powerpoint/2010/main" val="3764255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E8AFECB-488C-4862-A863-69DB259C81CD}" type="slidenum">
              <a:rPr lang="en-AU" smtClean="0"/>
              <a:t>31</a:t>
            </a:fld>
            <a:endParaRPr lang="en-AU" dirty="0"/>
          </a:p>
        </p:txBody>
      </p:sp>
      <p:pic>
        <p:nvPicPr>
          <p:cNvPr id="3" name="vlc-record-2018-11-07-13h36m04s-TSM20180105013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600" y="836712"/>
            <a:ext cx="6807092" cy="3828989"/>
          </a:xfrm>
          <a:prstGeom prst="rect">
            <a:avLst/>
          </a:prstGeom>
        </p:spPr>
      </p:pic>
      <p:sp>
        <p:nvSpPr>
          <p:cNvPr id="10" name="TextBox 9"/>
          <p:cNvSpPr txBox="1"/>
          <p:nvPr/>
        </p:nvSpPr>
        <p:spPr>
          <a:xfrm>
            <a:off x="1102239" y="5445224"/>
            <a:ext cx="1878912" cy="369332"/>
          </a:xfrm>
          <a:prstGeom prst="rect">
            <a:avLst/>
          </a:prstGeom>
          <a:noFill/>
        </p:spPr>
        <p:txBody>
          <a:bodyPr wrap="none" rtlCol="0">
            <a:spAutoFit/>
          </a:bodyPr>
          <a:lstStyle/>
          <a:p>
            <a:r>
              <a:rPr lang="en-AU" dirty="0"/>
              <a:t>ABC Sydney, 2018</a:t>
            </a:r>
          </a:p>
        </p:txBody>
      </p:sp>
    </p:spTree>
    <p:extLst>
      <p:ext uri="{BB962C8B-B14F-4D97-AF65-F5344CB8AC3E}">
        <p14:creationId xmlns:p14="http://schemas.microsoft.com/office/powerpoint/2010/main" val="949752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32</a:t>
            </a:fld>
            <a:endParaRPr lang="en-AU" dirty="0"/>
          </a:p>
        </p:txBody>
      </p:sp>
      <p:pic>
        <p:nvPicPr>
          <p:cNvPr id="6" name="vlc-record-2018-11-07-13h38m44s-TSM20180105013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43564" y="548680"/>
            <a:ext cx="7762308" cy="4269270"/>
          </a:xfrm>
          <a:prstGeom prst="rect">
            <a:avLst/>
          </a:prstGeom>
        </p:spPr>
      </p:pic>
      <p:sp>
        <p:nvSpPr>
          <p:cNvPr id="7" name="TextBox 6"/>
          <p:cNvSpPr txBox="1"/>
          <p:nvPr/>
        </p:nvSpPr>
        <p:spPr>
          <a:xfrm>
            <a:off x="683568" y="5589240"/>
            <a:ext cx="1878912" cy="369332"/>
          </a:xfrm>
          <a:prstGeom prst="rect">
            <a:avLst/>
          </a:prstGeom>
          <a:noFill/>
        </p:spPr>
        <p:txBody>
          <a:bodyPr wrap="none" rtlCol="0">
            <a:spAutoFit/>
          </a:bodyPr>
          <a:lstStyle/>
          <a:p>
            <a:r>
              <a:rPr lang="en-AU" dirty="0"/>
              <a:t>ABC Sydney, 2018</a:t>
            </a:r>
          </a:p>
        </p:txBody>
      </p:sp>
    </p:spTree>
    <p:extLst>
      <p:ext uri="{BB962C8B-B14F-4D97-AF65-F5344CB8AC3E}">
        <p14:creationId xmlns:p14="http://schemas.microsoft.com/office/powerpoint/2010/main" val="1613422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lc-record-2018-11-07-13h39m58s-TSM20180106016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23282" y="548680"/>
            <a:ext cx="7435311" cy="4182095"/>
          </a:xfrm>
        </p:spPr>
      </p:pic>
      <p:sp>
        <p:nvSpPr>
          <p:cNvPr id="5" name="Slide Number Placeholder 4"/>
          <p:cNvSpPr>
            <a:spLocks noGrp="1"/>
          </p:cNvSpPr>
          <p:nvPr>
            <p:ph type="sldNum" sz="quarter" idx="12"/>
          </p:nvPr>
        </p:nvSpPr>
        <p:spPr/>
        <p:txBody>
          <a:bodyPr/>
          <a:lstStyle/>
          <a:p>
            <a:fld id="{7E8AFECB-488C-4862-A863-69DB259C81CD}" type="slidenum">
              <a:rPr lang="en-AU" smtClean="0"/>
              <a:t>33</a:t>
            </a:fld>
            <a:endParaRPr lang="en-AU" dirty="0"/>
          </a:p>
        </p:txBody>
      </p:sp>
      <p:sp>
        <p:nvSpPr>
          <p:cNvPr id="7" name="TextBox 6"/>
          <p:cNvSpPr txBox="1"/>
          <p:nvPr/>
        </p:nvSpPr>
        <p:spPr>
          <a:xfrm>
            <a:off x="823282" y="5445224"/>
            <a:ext cx="1992084" cy="369332"/>
          </a:xfrm>
          <a:prstGeom prst="rect">
            <a:avLst/>
          </a:prstGeom>
          <a:noFill/>
        </p:spPr>
        <p:txBody>
          <a:bodyPr wrap="none" rtlCol="0">
            <a:spAutoFit/>
          </a:bodyPr>
          <a:lstStyle/>
          <a:p>
            <a:r>
              <a:rPr lang="en-AU" dirty="0"/>
              <a:t>NINE, Sydney, 2018</a:t>
            </a:r>
          </a:p>
        </p:txBody>
      </p:sp>
    </p:spTree>
    <p:extLst>
      <p:ext uri="{BB962C8B-B14F-4D97-AF65-F5344CB8AC3E}">
        <p14:creationId xmlns:p14="http://schemas.microsoft.com/office/powerpoint/2010/main" val="1284337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E8AFECB-488C-4862-A863-69DB259C81CD}" type="slidenum">
              <a:rPr lang="en-AU" smtClean="0"/>
              <a:t>34</a:t>
            </a:fld>
            <a:endParaRPr lang="en-AU" dirty="0"/>
          </a:p>
        </p:txBody>
      </p:sp>
      <p:sp>
        <p:nvSpPr>
          <p:cNvPr id="8" name="TextBox 7"/>
          <p:cNvSpPr txBox="1"/>
          <p:nvPr/>
        </p:nvSpPr>
        <p:spPr>
          <a:xfrm>
            <a:off x="539552" y="5661248"/>
            <a:ext cx="2054537" cy="369332"/>
          </a:xfrm>
          <a:prstGeom prst="rect">
            <a:avLst/>
          </a:prstGeom>
          <a:noFill/>
        </p:spPr>
        <p:txBody>
          <a:bodyPr wrap="none" rtlCol="0">
            <a:spAutoFit/>
          </a:bodyPr>
          <a:lstStyle/>
          <a:p>
            <a:r>
              <a:rPr lang="en-AU" dirty="0"/>
              <a:t>ABC Brisbane, 2017</a:t>
            </a:r>
          </a:p>
        </p:txBody>
      </p:sp>
      <p:pic>
        <p:nvPicPr>
          <p:cNvPr id="2" name="ABCBRis1102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6820" y="1268760"/>
            <a:ext cx="5544616" cy="3104985"/>
          </a:xfrm>
          <a:prstGeom prst="rect">
            <a:avLst/>
          </a:prstGeom>
        </p:spPr>
      </p:pic>
    </p:spTree>
    <p:extLst>
      <p:ext uri="{BB962C8B-B14F-4D97-AF65-F5344CB8AC3E}">
        <p14:creationId xmlns:p14="http://schemas.microsoft.com/office/powerpoint/2010/main" val="1169054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26" y="200305"/>
            <a:ext cx="7056784" cy="522507"/>
          </a:xfrm>
        </p:spPr>
        <p:txBody>
          <a:bodyPr>
            <a:normAutofit fontScale="90000"/>
          </a:bodyPr>
          <a:lstStyle/>
          <a:p>
            <a:r>
              <a:rPr lang="en-AU" sz="3200" dirty="0"/>
              <a:t/>
            </a:r>
            <a:br>
              <a:rPr lang="en-AU" sz="3200" dirty="0"/>
            </a:br>
            <a:r>
              <a:rPr lang="en-AU" sz="2000" dirty="0"/>
              <a:t>modelling and reflecting cultural norms</a:t>
            </a:r>
            <a:br>
              <a:rPr lang="en-AU" sz="2000" dirty="0"/>
            </a:br>
            <a:endParaRPr lang="en-AU" sz="2000" dirty="0"/>
          </a:p>
        </p:txBody>
      </p:sp>
      <p:sp>
        <p:nvSpPr>
          <p:cNvPr id="5" name="Slide Number Placeholder 4"/>
          <p:cNvSpPr>
            <a:spLocks noGrp="1"/>
          </p:cNvSpPr>
          <p:nvPr>
            <p:ph type="sldNum" sz="quarter" idx="12"/>
          </p:nvPr>
        </p:nvSpPr>
        <p:spPr/>
        <p:txBody>
          <a:bodyPr/>
          <a:lstStyle/>
          <a:p>
            <a:fld id="{7E8AFECB-488C-4862-A863-69DB259C81CD}" type="slidenum">
              <a:rPr lang="en-AU" smtClean="0"/>
              <a:t>35</a:t>
            </a:fld>
            <a:endParaRPr lang="en-AU" dirty="0"/>
          </a:p>
        </p:txBody>
      </p:sp>
      <p:sp>
        <p:nvSpPr>
          <p:cNvPr id="7" name="Rectangle 6"/>
          <p:cNvSpPr/>
          <p:nvPr/>
        </p:nvSpPr>
        <p:spPr>
          <a:xfrm>
            <a:off x="376053" y="6065673"/>
            <a:ext cx="3898440" cy="369332"/>
          </a:xfrm>
          <a:prstGeom prst="rect">
            <a:avLst/>
          </a:prstGeom>
        </p:spPr>
        <p:txBody>
          <a:bodyPr wrap="none">
            <a:spAutoFit/>
          </a:bodyPr>
          <a:lstStyle/>
          <a:p>
            <a:r>
              <a:rPr lang="en-AU" dirty="0"/>
              <a:t>(Channel 10, Sydney. 10 February 2017)</a:t>
            </a:r>
          </a:p>
        </p:txBody>
      </p:sp>
      <p:pic>
        <p:nvPicPr>
          <p:cNvPr id="8" name="vlc-record-2018-11-07-14h07m49s-TENSyd100217.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968" y="908720"/>
            <a:ext cx="7421024" cy="4176464"/>
          </a:xfrm>
        </p:spPr>
      </p:pic>
    </p:spTree>
    <p:extLst>
      <p:ext uri="{BB962C8B-B14F-4D97-AF65-F5344CB8AC3E}">
        <p14:creationId xmlns:p14="http://schemas.microsoft.com/office/powerpoint/2010/main" val="1963964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E8AFECB-488C-4862-A863-69DB259C81CD}" type="slidenum">
              <a:rPr lang="en-AU" smtClean="0"/>
              <a:t>36</a:t>
            </a:fld>
            <a:endParaRPr lang="en-AU"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421857" cy="6592044"/>
          </a:xfrm>
          <a:prstGeom prst="rect">
            <a:avLst/>
          </a:prstGeom>
        </p:spPr>
      </p:pic>
      <p:sp>
        <p:nvSpPr>
          <p:cNvPr id="9" name="Title 1"/>
          <p:cNvSpPr>
            <a:spLocks noGrp="1"/>
          </p:cNvSpPr>
          <p:nvPr>
            <p:ph type="title"/>
          </p:nvPr>
        </p:nvSpPr>
        <p:spPr>
          <a:xfrm>
            <a:off x="5273697" y="908720"/>
            <a:ext cx="2966415" cy="2095004"/>
          </a:xfrm>
        </p:spPr>
        <p:txBody>
          <a:bodyPr>
            <a:normAutofit/>
          </a:bodyPr>
          <a:lstStyle/>
          <a:p>
            <a:r>
              <a:rPr lang="en-AU" sz="2000" dirty="0">
                <a:latin typeface="Calibri" panose="020F0502020204030204" pitchFamily="34" charset="0"/>
              </a:rPr>
              <a:t>The struggle with meaning (and heatwave hair)</a:t>
            </a:r>
          </a:p>
        </p:txBody>
      </p:sp>
    </p:spTree>
    <p:extLst>
      <p:ext uri="{BB962C8B-B14F-4D97-AF65-F5344CB8AC3E}">
        <p14:creationId xmlns:p14="http://schemas.microsoft.com/office/powerpoint/2010/main" val="2952349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10" y="160240"/>
            <a:ext cx="8712968" cy="850106"/>
          </a:xfrm>
        </p:spPr>
        <p:txBody>
          <a:bodyPr>
            <a:normAutofit/>
          </a:bodyPr>
          <a:lstStyle/>
          <a:p>
            <a:r>
              <a:rPr lang="en-AU" dirty="0"/>
              <a:t>3. Message fatigue? </a:t>
            </a:r>
          </a:p>
        </p:txBody>
      </p:sp>
      <p:pic>
        <p:nvPicPr>
          <p:cNvPr id="6" name="Content Placeholder 5"/>
          <p:cNvPicPr>
            <a:picLocks noGrp="1" noChangeAspect="1"/>
          </p:cNvPicPr>
          <p:nvPr>
            <p:ph idx="1"/>
          </p:nvPr>
        </p:nvPicPr>
        <p:blipFill>
          <a:blip r:embed="rId3"/>
          <a:stretch>
            <a:fillRect/>
          </a:stretch>
        </p:blipFill>
        <p:spPr>
          <a:xfrm>
            <a:off x="-8206" y="1489773"/>
            <a:ext cx="9144000" cy="4033096"/>
          </a:xfrm>
          <a:prstGeom prst="rect">
            <a:avLst/>
          </a:prstGeom>
        </p:spPr>
      </p:pic>
      <p:sp>
        <p:nvSpPr>
          <p:cNvPr id="5" name="Slide Number Placeholder 4"/>
          <p:cNvSpPr>
            <a:spLocks noGrp="1"/>
          </p:cNvSpPr>
          <p:nvPr>
            <p:ph type="sldNum" sz="quarter" idx="12"/>
          </p:nvPr>
        </p:nvSpPr>
        <p:spPr/>
        <p:txBody>
          <a:bodyPr/>
          <a:lstStyle/>
          <a:p>
            <a:fld id="{E181C197-DC94-4208-979F-72AD3B437980}" type="slidenum">
              <a:rPr lang="en-AU" smtClean="0"/>
              <a:t>37</a:t>
            </a:fld>
            <a:endParaRPr lang="en-AU" dirty="0"/>
          </a:p>
        </p:txBody>
      </p:sp>
      <p:sp>
        <p:nvSpPr>
          <p:cNvPr id="7" name="Rectangle 6"/>
          <p:cNvSpPr/>
          <p:nvPr/>
        </p:nvSpPr>
        <p:spPr>
          <a:xfrm>
            <a:off x="179512" y="5631617"/>
            <a:ext cx="9157660" cy="707886"/>
          </a:xfrm>
          <a:prstGeom prst="rect">
            <a:avLst/>
          </a:prstGeom>
        </p:spPr>
        <p:txBody>
          <a:bodyPr wrap="square">
            <a:spAutoFit/>
          </a:bodyPr>
          <a:lstStyle/>
          <a:p>
            <a:pPr>
              <a:spcAft>
                <a:spcPts val="0"/>
              </a:spcAft>
            </a:pPr>
            <a:r>
              <a:rPr lang="en-AU" sz="2000" b="1" dirty="0">
                <a:latin typeface="Calibri" panose="020F0502020204030204" pitchFamily="34" charset="0"/>
                <a:ea typeface="Calibri" panose="020F0502020204030204" pitchFamily="34" charset="0"/>
                <a:cs typeface="Times New Roman" panose="02020603050405020304" pitchFamily="18" charset="0"/>
              </a:rPr>
              <a:t>‘Of the herd boy and the farmers’. Francis Barlow, 1687, DE PASTORIS PUERO ET AGRICOLIS, 1687 (The boy who cried ‘wolf’)</a:t>
            </a:r>
            <a:endParaRPr lang="en-AU"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6477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760" y="210477"/>
            <a:ext cx="5937755" cy="1188720"/>
          </a:xfrm>
        </p:spPr>
        <p:txBody>
          <a:bodyPr/>
          <a:lstStyle/>
          <a:p>
            <a:r>
              <a:rPr lang="en-AU" dirty="0"/>
              <a:t>What is message fatigue? </a:t>
            </a:r>
          </a:p>
        </p:txBody>
      </p:sp>
      <p:sp>
        <p:nvSpPr>
          <p:cNvPr id="7" name="Content Placeholder 6">
            <a:extLst>
              <a:ext uri="{FF2B5EF4-FFF2-40B4-BE49-F238E27FC236}">
                <a16:creationId xmlns:a16="http://schemas.microsoft.com/office/drawing/2014/main" xmlns="" id="{307B5940-9DF5-CE4B-BFB3-7B6CE63FCDCF}"/>
              </a:ext>
            </a:extLst>
          </p:cNvPr>
          <p:cNvSpPr>
            <a:spLocks noGrp="1"/>
          </p:cNvSpPr>
          <p:nvPr>
            <p:ph idx="1"/>
          </p:nvPr>
        </p:nvSpPr>
        <p:spPr>
          <a:xfrm>
            <a:off x="590230" y="1368002"/>
            <a:ext cx="4197794" cy="4819450"/>
          </a:xfrm>
        </p:spPr>
        <p:txBody>
          <a:bodyPr>
            <a:normAutofit fontScale="70000" lnSpcReduction="20000"/>
          </a:bodyPr>
          <a:lstStyle/>
          <a:p>
            <a:pPr marL="0" indent="0">
              <a:buNone/>
            </a:pPr>
            <a:endParaRPr lang="en-AU" dirty="0"/>
          </a:p>
          <a:p>
            <a:pPr marL="0" indent="0">
              <a:buNone/>
            </a:pPr>
            <a:endParaRPr lang="en-AU" dirty="0"/>
          </a:p>
          <a:p>
            <a:pPr marL="0" indent="0">
              <a:buNone/>
            </a:pPr>
            <a:r>
              <a:rPr lang="en-AU" sz="4000" dirty="0">
                <a:latin typeface="Calibri" panose="020F0502020204030204" pitchFamily="34" charset="0"/>
              </a:rPr>
              <a:t>Heatwave communication may be particularly prone to perceptions of overexposure and redundancy; although, to our knowledge, no research has attempted to find evidence for this, or explore potential effects on heatwave messaging</a:t>
            </a:r>
            <a:r>
              <a:rPr lang="en-AU" sz="3300" dirty="0">
                <a:latin typeface="Calibri" panose="020F0502020204030204" pitchFamily="34" charset="0"/>
              </a:rPr>
              <a:t>.</a:t>
            </a:r>
            <a:endParaRPr lang="en-US" sz="3300" dirty="0">
              <a:latin typeface="Calibri" panose="020F0502020204030204" pitchFamily="34" charset="0"/>
            </a:endParaRPr>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38</a:t>
            </a:fld>
            <a:endParaRPr lang="en-AU" dirty="0"/>
          </a:p>
        </p:txBody>
      </p:sp>
      <p:sp>
        <p:nvSpPr>
          <p:cNvPr id="3" name="Rectangle 2"/>
          <p:cNvSpPr/>
          <p:nvPr/>
        </p:nvSpPr>
        <p:spPr>
          <a:xfrm>
            <a:off x="5056792" y="1792568"/>
            <a:ext cx="3549080" cy="3970318"/>
          </a:xfrm>
          <a:prstGeom prst="rect">
            <a:avLst/>
          </a:prstGeom>
        </p:spPr>
        <p:txBody>
          <a:bodyPr wrap="square">
            <a:spAutoFit/>
          </a:bodyPr>
          <a:lstStyle/>
          <a:p>
            <a:r>
              <a:rPr lang="en-AU" dirty="0">
                <a:latin typeface="Georgia" panose="02040502050405020303" pitchFamily="18" charset="0"/>
              </a:rPr>
              <a:t>‘</a:t>
            </a:r>
            <a:r>
              <a:rPr lang="en-AU" sz="2800" dirty="0">
                <a:latin typeface="Calibri" panose="020F0502020204030204" pitchFamily="34" charset="0"/>
              </a:rPr>
              <a:t>an aversive motivational state of being exhausted and bored by overexposure to similar, redundant messages over an extended period of time’ (So, Kim &amp; Cohen, 2017). </a:t>
            </a:r>
          </a:p>
        </p:txBody>
      </p:sp>
    </p:spTree>
    <p:extLst>
      <p:ext uri="{BB962C8B-B14F-4D97-AF65-F5344CB8AC3E}">
        <p14:creationId xmlns:p14="http://schemas.microsoft.com/office/powerpoint/2010/main" val="3005002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122" y="388705"/>
            <a:ext cx="5937755" cy="880055"/>
          </a:xfrm>
        </p:spPr>
        <p:txBody>
          <a:bodyPr/>
          <a:lstStyle/>
          <a:p>
            <a:r>
              <a:rPr lang="en-AU" dirty="0"/>
              <a:t>We asked?</a:t>
            </a:r>
          </a:p>
        </p:txBody>
      </p:sp>
      <p:sp>
        <p:nvSpPr>
          <p:cNvPr id="7" name="Content Placeholder 6">
            <a:extLst>
              <a:ext uri="{FF2B5EF4-FFF2-40B4-BE49-F238E27FC236}">
                <a16:creationId xmlns:a16="http://schemas.microsoft.com/office/drawing/2014/main" xmlns="" id="{3AC17A5C-8460-1B4B-A0CA-56E9AC7DEAD6}"/>
              </a:ext>
            </a:extLst>
          </p:cNvPr>
          <p:cNvSpPr>
            <a:spLocks noGrp="1"/>
          </p:cNvSpPr>
          <p:nvPr>
            <p:ph idx="1"/>
          </p:nvPr>
        </p:nvSpPr>
        <p:spPr>
          <a:xfrm>
            <a:off x="539552" y="1268760"/>
            <a:ext cx="7556544" cy="4755374"/>
          </a:xfrm>
        </p:spPr>
        <p:txBody>
          <a:bodyPr>
            <a:normAutofit lnSpcReduction="10000"/>
          </a:bodyPr>
          <a:lstStyle/>
          <a:p>
            <a:pPr marL="0" indent="0">
              <a:buNone/>
            </a:pPr>
            <a:endParaRPr lang="en-AU" dirty="0"/>
          </a:p>
          <a:p>
            <a:pPr marL="722313" indent="-722313">
              <a:buNone/>
            </a:pPr>
            <a:r>
              <a:rPr lang="en-AU" sz="2000" dirty="0">
                <a:latin typeface="Calibri" panose="020F0502020204030204" pitchFamily="34" charset="0"/>
              </a:rPr>
              <a:t>1) Do you feel like you have heard enough about how important it is to stay safe in heatwaves? </a:t>
            </a:r>
          </a:p>
          <a:p>
            <a:pPr marL="722313" indent="-722313">
              <a:buNone/>
            </a:pPr>
            <a:r>
              <a:rPr lang="en-AU" sz="2000" dirty="0">
                <a:latin typeface="Calibri" panose="020F0502020204030204" pitchFamily="34" charset="0"/>
              </a:rPr>
              <a:t>2) In summer, are there too many messages about heatwaves? </a:t>
            </a:r>
          </a:p>
          <a:p>
            <a:pPr marL="722313" indent="-722313">
              <a:buNone/>
            </a:pPr>
            <a:r>
              <a:rPr lang="en-AU" sz="2000" dirty="0">
                <a:latin typeface="Calibri" panose="020F0502020204030204" pitchFamily="34" charset="0"/>
              </a:rPr>
              <a:t>3) Do heatwave heatwaves messages provide you with new information? </a:t>
            </a:r>
          </a:p>
          <a:p>
            <a:pPr marL="722313" indent="-722313">
              <a:buNone/>
            </a:pPr>
            <a:r>
              <a:rPr lang="en-AU" sz="2000" dirty="0">
                <a:latin typeface="Calibri" panose="020F0502020204030204" pitchFamily="34" charset="0"/>
              </a:rPr>
              <a:t>4) Do you think that information about what to do in heatwaves is ‘common sense’? </a:t>
            </a:r>
          </a:p>
          <a:p>
            <a:pPr marL="722313" indent="-722313">
              <a:buNone/>
            </a:pPr>
            <a:r>
              <a:rPr lang="en-AU" sz="2000" dirty="0">
                <a:latin typeface="Calibri" panose="020F0502020204030204" pitchFamily="34" charset="0"/>
              </a:rPr>
              <a:t>5) Are heatwave messages repetitive? </a:t>
            </a:r>
          </a:p>
          <a:p>
            <a:pPr marL="722313" indent="-722313">
              <a:buNone/>
            </a:pPr>
            <a:r>
              <a:rPr lang="en-AU" sz="2000" dirty="0">
                <a:latin typeface="Calibri" panose="020F0502020204030204" pitchFamily="34" charset="0"/>
              </a:rPr>
              <a:t>6) Are you tired hearing about what you should or shouldn’t do in heatwaves?</a:t>
            </a:r>
          </a:p>
          <a:p>
            <a:pPr marL="722313" indent="-722313">
              <a:buNone/>
            </a:pPr>
            <a:r>
              <a:rPr lang="en-AU" sz="2000" dirty="0">
                <a:latin typeface="Calibri" panose="020F0502020204030204" pitchFamily="34" charset="0"/>
              </a:rPr>
              <a:t>7) Are heatwave messages tedious? </a:t>
            </a:r>
          </a:p>
          <a:p>
            <a:pPr marL="722313" indent="-722313">
              <a:buNone/>
            </a:pPr>
            <a:r>
              <a:rPr lang="en-AU" sz="2000" dirty="0">
                <a:latin typeface="Calibri" panose="020F0502020204030204" pitchFamily="34" charset="0"/>
              </a:rPr>
              <a:t>8) Do you wish you knew more about how to prepare for heatwaves? </a:t>
            </a:r>
          </a:p>
          <a:p>
            <a:pPr marL="722313" indent="-722313">
              <a:buNone/>
            </a:pPr>
            <a:endParaRPr lang="en-US" dirty="0"/>
          </a:p>
        </p:txBody>
      </p:sp>
      <p:sp>
        <p:nvSpPr>
          <p:cNvPr id="5" name="Slide Number Placeholder 4"/>
          <p:cNvSpPr>
            <a:spLocks noGrp="1"/>
          </p:cNvSpPr>
          <p:nvPr>
            <p:ph type="sldNum" sz="quarter" idx="12"/>
          </p:nvPr>
        </p:nvSpPr>
        <p:spPr/>
        <p:txBody>
          <a:bodyPr/>
          <a:lstStyle/>
          <a:p>
            <a:fld id="{7E8AFECB-488C-4862-A863-69DB259C81CD}" type="slidenum">
              <a:rPr lang="en-AU" smtClean="0"/>
              <a:t>39</a:t>
            </a:fld>
            <a:endParaRPr lang="en-AU" dirty="0"/>
          </a:p>
        </p:txBody>
      </p:sp>
    </p:spTree>
    <p:extLst>
      <p:ext uri="{BB962C8B-B14F-4D97-AF65-F5344CB8AC3E}">
        <p14:creationId xmlns:p14="http://schemas.microsoft.com/office/powerpoint/2010/main" val="675406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268349"/>
            <a:ext cx="5417149" cy="353443"/>
          </a:xfrm>
        </p:spPr>
        <p:txBody>
          <a:bodyPr>
            <a:normAutofit fontScale="90000"/>
          </a:bodyPr>
          <a:lstStyle/>
          <a:p>
            <a:r>
              <a:rPr lang="en-AU" dirty="0"/>
              <a:t>Why do this research?</a:t>
            </a:r>
          </a:p>
        </p:txBody>
      </p:sp>
      <p:sp>
        <p:nvSpPr>
          <p:cNvPr id="3" name="Content Placeholder 2"/>
          <p:cNvSpPr>
            <a:spLocks noGrp="1"/>
          </p:cNvSpPr>
          <p:nvPr>
            <p:ph idx="1"/>
          </p:nvPr>
        </p:nvSpPr>
        <p:spPr>
          <a:xfrm>
            <a:off x="343296" y="1503866"/>
            <a:ext cx="5812279" cy="4732342"/>
          </a:xfrm>
        </p:spPr>
        <p:txBody>
          <a:bodyPr>
            <a:normAutofit/>
          </a:bodyPr>
          <a:lstStyle/>
          <a:p>
            <a:pPr marL="539750" indent="-539750">
              <a:buNone/>
            </a:pPr>
            <a:endParaRPr lang="en-AU" sz="2900" dirty="0"/>
          </a:p>
          <a:p>
            <a:pPr marL="539750" indent="-539750">
              <a:buNone/>
            </a:pPr>
            <a:endParaRPr lang="en-AU" dirty="0"/>
          </a:p>
          <a:p>
            <a:pPr marL="539750" indent="-539750">
              <a:buNone/>
            </a:pP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4</a:t>
            </a:fld>
            <a:endParaRPr lang="en-AU" dirty="0"/>
          </a:p>
        </p:txBody>
      </p:sp>
      <p:pic>
        <p:nvPicPr>
          <p:cNvPr id="6" name="Picture 5">
            <a:extLst>
              <a:ext uri="{FF2B5EF4-FFF2-40B4-BE49-F238E27FC236}">
                <a16:creationId xmlns:a16="http://schemas.microsoft.com/office/drawing/2014/main" xmlns="" id="{DAE5542B-7ACF-2148-ABA1-35184CBF7554}"/>
              </a:ext>
            </a:extLst>
          </p:cNvPr>
          <p:cNvPicPr>
            <a:picLocks noChangeAspect="1"/>
          </p:cNvPicPr>
          <p:nvPr/>
        </p:nvPicPr>
        <p:blipFill>
          <a:blip r:embed="rId3"/>
          <a:stretch>
            <a:fillRect/>
          </a:stretch>
        </p:blipFill>
        <p:spPr>
          <a:xfrm>
            <a:off x="879142" y="1183826"/>
            <a:ext cx="7042224" cy="4796475"/>
          </a:xfrm>
          <a:prstGeom prst="rect">
            <a:avLst/>
          </a:prstGeom>
        </p:spPr>
      </p:pic>
      <p:pic>
        <p:nvPicPr>
          <p:cNvPr id="8" name="Picture 7">
            <a:extLst>
              <a:ext uri="{FF2B5EF4-FFF2-40B4-BE49-F238E27FC236}">
                <a16:creationId xmlns:a16="http://schemas.microsoft.com/office/drawing/2014/main" xmlns="" id="{A9F2A4E3-8236-9F48-B4FC-98FA5A7F6A3E}"/>
              </a:ext>
            </a:extLst>
          </p:cNvPr>
          <p:cNvPicPr>
            <a:picLocks noChangeAspect="1"/>
          </p:cNvPicPr>
          <p:nvPr/>
        </p:nvPicPr>
        <p:blipFill>
          <a:blip r:embed="rId4"/>
          <a:stretch>
            <a:fillRect/>
          </a:stretch>
        </p:blipFill>
        <p:spPr>
          <a:xfrm>
            <a:off x="3054401" y="867539"/>
            <a:ext cx="3637020" cy="480663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4440" y="351036"/>
            <a:ext cx="3639058" cy="5839640"/>
          </a:xfrm>
          <a:prstGeom prst="rect">
            <a:avLst/>
          </a:prstGeom>
        </p:spPr>
      </p:pic>
    </p:spTree>
    <p:extLst>
      <p:ext uri="{BB962C8B-B14F-4D97-AF65-F5344CB8AC3E}">
        <p14:creationId xmlns:p14="http://schemas.microsoft.com/office/powerpoint/2010/main" val="231181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944217" y="2039478"/>
            <a:ext cx="7255562" cy="3564396"/>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40</a:t>
            </a:fld>
            <a:endParaRPr lang="en-AU" dirty="0"/>
          </a:p>
        </p:txBody>
      </p:sp>
      <p:sp>
        <p:nvSpPr>
          <p:cNvPr id="7" name="Oval 6"/>
          <p:cNvSpPr/>
          <p:nvPr/>
        </p:nvSpPr>
        <p:spPr>
          <a:xfrm>
            <a:off x="2339752" y="3821676"/>
            <a:ext cx="1648544"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7">
            <a:extLst>
              <a:ext uri="{FF2B5EF4-FFF2-40B4-BE49-F238E27FC236}">
                <a16:creationId xmlns:a16="http://schemas.microsoft.com/office/drawing/2014/main" xmlns="" id="{3B9115B0-EB0B-E14D-8420-2C35A922C0FB}"/>
              </a:ext>
            </a:extLst>
          </p:cNvPr>
          <p:cNvSpPr>
            <a:spLocks noGrp="1"/>
          </p:cNvSpPr>
          <p:nvPr>
            <p:ph type="title"/>
          </p:nvPr>
        </p:nvSpPr>
        <p:spPr>
          <a:xfrm>
            <a:off x="1172255" y="193954"/>
            <a:ext cx="6799487" cy="1188720"/>
          </a:xfrm>
        </p:spPr>
        <p:txBody>
          <a:bodyPr/>
          <a:lstStyle/>
          <a:p>
            <a:r>
              <a:rPr lang="en-US" dirty="0"/>
              <a:t>REDUNDANCY (I know enough)</a:t>
            </a:r>
          </a:p>
        </p:txBody>
      </p:sp>
    </p:spTree>
    <p:extLst>
      <p:ext uri="{BB962C8B-B14F-4D97-AF65-F5344CB8AC3E}">
        <p14:creationId xmlns:p14="http://schemas.microsoft.com/office/powerpoint/2010/main" val="1419165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4148" y="2060848"/>
            <a:ext cx="7476458" cy="3725576"/>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41</a:t>
            </a:fld>
            <a:endParaRPr lang="en-AU" dirty="0"/>
          </a:p>
        </p:txBody>
      </p:sp>
      <p:sp>
        <p:nvSpPr>
          <p:cNvPr id="7" name="Oval 6"/>
          <p:cNvSpPr/>
          <p:nvPr/>
        </p:nvSpPr>
        <p:spPr>
          <a:xfrm>
            <a:off x="2123728" y="3645024"/>
            <a:ext cx="1648544"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7">
            <a:extLst>
              <a:ext uri="{FF2B5EF4-FFF2-40B4-BE49-F238E27FC236}">
                <a16:creationId xmlns:a16="http://schemas.microsoft.com/office/drawing/2014/main" xmlns="" id="{E4671378-08A7-CD42-9468-730526ABB49C}"/>
              </a:ext>
            </a:extLst>
          </p:cNvPr>
          <p:cNvSpPr>
            <a:spLocks noGrp="1"/>
          </p:cNvSpPr>
          <p:nvPr>
            <p:ph type="title"/>
          </p:nvPr>
        </p:nvSpPr>
        <p:spPr>
          <a:xfrm>
            <a:off x="1811506" y="278819"/>
            <a:ext cx="5937755" cy="1188720"/>
          </a:xfrm>
        </p:spPr>
        <p:txBody>
          <a:bodyPr/>
          <a:lstStyle/>
          <a:p>
            <a:r>
              <a:rPr lang="en-US" dirty="0"/>
              <a:t>REDUNDANCY</a:t>
            </a:r>
          </a:p>
        </p:txBody>
      </p:sp>
    </p:spTree>
    <p:extLst>
      <p:ext uri="{BB962C8B-B14F-4D97-AF65-F5344CB8AC3E}">
        <p14:creationId xmlns:p14="http://schemas.microsoft.com/office/powerpoint/2010/main" val="3706535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stretch>
            <a:fillRect/>
          </a:stretch>
        </p:blipFill>
        <p:spPr>
          <a:xfrm>
            <a:off x="1127354" y="1916832"/>
            <a:ext cx="6584731" cy="3528392"/>
          </a:xfrm>
          <a:prstGeom prst="rect">
            <a:avLst/>
          </a:prstGeom>
        </p:spPr>
      </p:pic>
      <p:sp>
        <p:nvSpPr>
          <p:cNvPr id="2" name="Title 1"/>
          <p:cNvSpPr>
            <a:spLocks noGrp="1"/>
          </p:cNvSpPr>
          <p:nvPr>
            <p:ph type="title"/>
          </p:nvPr>
        </p:nvSpPr>
        <p:spPr>
          <a:xfrm>
            <a:off x="1603122" y="283033"/>
            <a:ext cx="5937755" cy="1188720"/>
          </a:xfrm>
        </p:spPr>
        <p:txBody>
          <a:bodyPr/>
          <a:lstStyle/>
          <a:p>
            <a:r>
              <a:rPr lang="en-AU" dirty="0"/>
              <a:t>Repetition</a:t>
            </a:r>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42</a:t>
            </a:fld>
            <a:endParaRPr lang="en-AU" dirty="0"/>
          </a:p>
        </p:txBody>
      </p:sp>
    </p:spTree>
    <p:extLst>
      <p:ext uri="{BB962C8B-B14F-4D97-AF65-F5344CB8AC3E}">
        <p14:creationId xmlns:p14="http://schemas.microsoft.com/office/powerpoint/2010/main" val="2507571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51241" y="1556792"/>
            <a:ext cx="7841516" cy="3888733"/>
          </a:xfrm>
          <a:prstGeom prst="rect">
            <a:avLst/>
          </a:prstGeom>
        </p:spPr>
      </p:pic>
      <p:sp>
        <p:nvSpPr>
          <p:cNvPr id="2" name="Title 1"/>
          <p:cNvSpPr>
            <a:spLocks noGrp="1"/>
          </p:cNvSpPr>
          <p:nvPr>
            <p:ph type="title"/>
          </p:nvPr>
        </p:nvSpPr>
        <p:spPr>
          <a:xfrm>
            <a:off x="1603122" y="270556"/>
            <a:ext cx="5937755" cy="926196"/>
          </a:xfrm>
        </p:spPr>
        <p:txBody>
          <a:bodyPr/>
          <a:lstStyle/>
          <a:p>
            <a:r>
              <a:rPr lang="en-AU" dirty="0"/>
              <a:t>Tedium</a:t>
            </a:r>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43</a:t>
            </a:fld>
            <a:endParaRPr lang="en-AU" dirty="0"/>
          </a:p>
        </p:txBody>
      </p:sp>
      <p:sp>
        <p:nvSpPr>
          <p:cNvPr id="7" name="Oval 6"/>
          <p:cNvSpPr/>
          <p:nvPr/>
        </p:nvSpPr>
        <p:spPr>
          <a:xfrm>
            <a:off x="4067944" y="3284984"/>
            <a:ext cx="1648544"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64680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A3A4B-ED1E-7143-90BC-680BABBE1252}"/>
              </a:ext>
            </a:extLst>
          </p:cNvPr>
          <p:cNvSpPr>
            <a:spLocks noGrp="1"/>
          </p:cNvSpPr>
          <p:nvPr>
            <p:ph type="title"/>
          </p:nvPr>
        </p:nvSpPr>
        <p:spPr>
          <a:xfrm>
            <a:off x="2771800" y="404664"/>
            <a:ext cx="3312368" cy="792088"/>
          </a:xfrm>
        </p:spPr>
        <p:txBody>
          <a:bodyPr>
            <a:normAutofit/>
          </a:bodyPr>
          <a:lstStyle/>
          <a:p>
            <a:r>
              <a:rPr lang="en-US" dirty="0"/>
              <a:t>Common sense </a:t>
            </a:r>
          </a:p>
        </p:txBody>
      </p:sp>
      <p:sp>
        <p:nvSpPr>
          <p:cNvPr id="5" name="Slide Number Placeholder 4">
            <a:extLst>
              <a:ext uri="{FF2B5EF4-FFF2-40B4-BE49-F238E27FC236}">
                <a16:creationId xmlns:a16="http://schemas.microsoft.com/office/drawing/2014/main" xmlns="" id="{B1EFB3F9-A638-E544-9F20-0BAC07B9DE78}"/>
              </a:ext>
            </a:extLst>
          </p:cNvPr>
          <p:cNvSpPr>
            <a:spLocks noGrp="1"/>
          </p:cNvSpPr>
          <p:nvPr>
            <p:ph type="sldNum" sz="quarter" idx="12"/>
          </p:nvPr>
        </p:nvSpPr>
        <p:spPr>
          <a:xfrm>
            <a:off x="8240112" y="6217920"/>
            <a:ext cx="365760" cy="365760"/>
          </a:xfrm>
        </p:spPr>
        <p:txBody>
          <a:bodyPr/>
          <a:lstStyle/>
          <a:p>
            <a:fld id="{7E8AFECB-488C-4862-A863-69DB259C81CD}" type="slidenum">
              <a:rPr lang="en-AU" smtClean="0"/>
              <a:t>44</a:t>
            </a:fld>
            <a:endParaRPr lang="en-AU" dirty="0"/>
          </a:p>
        </p:txBody>
      </p:sp>
      <p:pic>
        <p:nvPicPr>
          <p:cNvPr id="7" name="Content Placeholder 6">
            <a:extLst>
              <a:ext uri="{FF2B5EF4-FFF2-40B4-BE49-F238E27FC236}">
                <a16:creationId xmlns:a16="http://schemas.microsoft.com/office/drawing/2014/main" xmlns="" id="{B21E9409-5DE4-4C4E-934A-B337DBA6B832}"/>
              </a:ext>
            </a:extLst>
          </p:cNvPr>
          <p:cNvPicPr>
            <a:picLocks noGrp="1" noChangeAspect="1"/>
          </p:cNvPicPr>
          <p:nvPr>
            <p:ph idx="1"/>
          </p:nvPr>
        </p:nvPicPr>
        <p:blipFill>
          <a:blip r:embed="rId3"/>
          <a:stretch>
            <a:fillRect/>
          </a:stretch>
        </p:blipFill>
        <p:spPr>
          <a:xfrm>
            <a:off x="755576" y="1628800"/>
            <a:ext cx="7653177" cy="4248472"/>
          </a:xfrm>
          <a:prstGeom prst="rect">
            <a:avLst/>
          </a:prstGeom>
        </p:spPr>
      </p:pic>
    </p:spTree>
    <p:extLst>
      <p:ext uri="{BB962C8B-B14F-4D97-AF65-F5344CB8AC3E}">
        <p14:creationId xmlns:p14="http://schemas.microsoft.com/office/powerpoint/2010/main" val="1801929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127106"/>
            <a:ext cx="5937755" cy="1152145"/>
          </a:xfrm>
        </p:spPr>
        <p:txBody>
          <a:bodyPr/>
          <a:lstStyle/>
          <a:p>
            <a:r>
              <a:rPr lang="en-AU" dirty="0"/>
              <a:t>But Wait! </a:t>
            </a:r>
          </a:p>
        </p:txBody>
      </p:sp>
      <p:pic>
        <p:nvPicPr>
          <p:cNvPr id="6" name="Content Placeholder 5"/>
          <p:cNvPicPr>
            <a:picLocks noGrp="1" noChangeAspect="1"/>
          </p:cNvPicPr>
          <p:nvPr>
            <p:ph idx="1"/>
          </p:nvPr>
        </p:nvPicPr>
        <p:blipFill>
          <a:blip r:embed="rId3"/>
          <a:stretch>
            <a:fillRect/>
          </a:stretch>
        </p:blipFill>
        <p:spPr>
          <a:xfrm>
            <a:off x="611560" y="1621701"/>
            <a:ext cx="8229600" cy="4446703"/>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45</a:t>
            </a:fld>
            <a:endParaRPr lang="en-AU" dirty="0"/>
          </a:p>
        </p:txBody>
      </p:sp>
      <p:sp>
        <p:nvSpPr>
          <p:cNvPr id="7" name="Oval 6">
            <a:extLst>
              <a:ext uri="{FF2B5EF4-FFF2-40B4-BE49-F238E27FC236}">
                <a16:creationId xmlns:a16="http://schemas.microsoft.com/office/drawing/2014/main" xmlns="" id="{7206B551-4813-EF4A-820D-D7E610561287}"/>
              </a:ext>
            </a:extLst>
          </p:cNvPr>
          <p:cNvSpPr/>
          <p:nvPr/>
        </p:nvSpPr>
        <p:spPr>
          <a:xfrm>
            <a:off x="2339752" y="3861048"/>
            <a:ext cx="1648544" cy="12888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07918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46</a:t>
            </a:fld>
            <a:endParaRPr lang="en-AU" dirty="0"/>
          </a:p>
        </p:txBody>
      </p:sp>
      <p:pic>
        <p:nvPicPr>
          <p:cNvPr id="2" name="Picture 1"/>
          <p:cNvPicPr>
            <a:picLocks noChangeAspect="1"/>
          </p:cNvPicPr>
          <p:nvPr/>
        </p:nvPicPr>
        <p:blipFill>
          <a:blip r:embed="rId3"/>
          <a:stretch>
            <a:fillRect/>
          </a:stretch>
        </p:blipFill>
        <p:spPr>
          <a:xfrm>
            <a:off x="499135" y="1196752"/>
            <a:ext cx="8138328" cy="4108399"/>
          </a:xfrm>
          <a:prstGeom prst="rect">
            <a:avLst/>
          </a:prstGeom>
        </p:spPr>
      </p:pic>
    </p:spTree>
    <p:extLst>
      <p:ext uri="{BB962C8B-B14F-4D97-AF65-F5344CB8AC3E}">
        <p14:creationId xmlns:p14="http://schemas.microsoft.com/office/powerpoint/2010/main" val="3150073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332656"/>
            <a:ext cx="6209237" cy="936104"/>
          </a:xfrm>
        </p:spPr>
        <p:txBody>
          <a:bodyPr>
            <a:normAutofit fontScale="90000"/>
          </a:bodyPr>
          <a:lstStyle/>
          <a:p>
            <a:r>
              <a:rPr lang="en-AU" dirty="0"/>
              <a:t>COMMON, OR NOT SO COMMON, SENSE</a:t>
            </a:r>
          </a:p>
        </p:txBody>
      </p:sp>
      <p:sp>
        <p:nvSpPr>
          <p:cNvPr id="3" name="Content Placeholder 2"/>
          <p:cNvSpPr>
            <a:spLocks noGrp="1"/>
          </p:cNvSpPr>
          <p:nvPr>
            <p:ph idx="1"/>
          </p:nvPr>
        </p:nvSpPr>
        <p:spPr>
          <a:xfrm>
            <a:off x="538128" y="1354480"/>
            <a:ext cx="8067744" cy="5229200"/>
          </a:xfrm>
        </p:spPr>
        <p:txBody>
          <a:bodyPr>
            <a:normAutofit lnSpcReduction="10000"/>
          </a:bodyPr>
          <a:lstStyle/>
          <a:p>
            <a:pPr marL="1163638" indent="-1163638">
              <a:buNone/>
            </a:pPr>
            <a:r>
              <a:rPr lang="en-AU" sz="2400" dirty="0">
                <a:latin typeface="Calibri" panose="020F0502020204030204" pitchFamily="34" charset="0"/>
              </a:rPr>
              <a:t>Scott:	</a:t>
            </a:r>
            <a:r>
              <a:rPr lang="en-AU" sz="2400" i="1" dirty="0">
                <a:latin typeface="Calibri" panose="020F0502020204030204" pitchFamily="34" charset="0"/>
              </a:rPr>
              <a:t>Do you think the kind of information that’s communicated about heatwaves is common sense or not?  </a:t>
            </a:r>
          </a:p>
          <a:p>
            <a:pPr marL="1163638" indent="-1163638">
              <a:buNone/>
            </a:pPr>
            <a:r>
              <a:rPr lang="en-AU" sz="2400" i="1" dirty="0">
                <a:latin typeface="Calibri" panose="020F0502020204030204" pitchFamily="34" charset="0"/>
              </a:rPr>
              <a:t>P:	Yeah, but people are idiots.  I think they need to be really, really more into the heat protection messages and stuff.  If they tell you there’s a heatwave coming, like I know it’s on the weather channel or the news or whatever, but however it comes out I think they should try to explain more what that actually means, “If there’s a heatwave, remember to take these precautions”, or “If you’re working outside do this and that” and whatever because…don’t really get it sometimes. </a:t>
            </a:r>
          </a:p>
          <a:p>
            <a:pPr marL="1163638" indent="-1163638">
              <a:buNone/>
            </a:pPr>
            <a:r>
              <a:rPr lang="en-AU" sz="2000" dirty="0"/>
              <a:t>(F, 31, Mount Gambier)</a:t>
            </a:r>
          </a:p>
          <a:p>
            <a:pPr marL="1163638" indent="-1163638">
              <a:buNone/>
            </a:pPr>
            <a:endParaRPr lang="en-AU" sz="2400" i="1" dirty="0"/>
          </a:p>
          <a:p>
            <a:pPr marL="1163638" indent="-1163638">
              <a:buNone/>
            </a:pPr>
            <a:endParaRPr lang="en-AU" i="1" dirty="0"/>
          </a:p>
          <a:p>
            <a:pPr marL="0" indent="0">
              <a:buNone/>
            </a:pPr>
            <a:endParaRPr lang="en-AU" dirty="0"/>
          </a:p>
          <a:p>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47</a:t>
            </a:fld>
            <a:endParaRPr lang="en-AU" dirty="0"/>
          </a:p>
        </p:txBody>
      </p:sp>
    </p:spTree>
    <p:extLst>
      <p:ext uri="{BB962C8B-B14F-4D97-AF65-F5344CB8AC3E}">
        <p14:creationId xmlns:p14="http://schemas.microsoft.com/office/powerpoint/2010/main" val="2424758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212297"/>
            <a:ext cx="5937755" cy="686660"/>
          </a:xfrm>
        </p:spPr>
        <p:txBody>
          <a:bodyPr>
            <a:normAutofit fontScale="90000"/>
          </a:bodyPr>
          <a:lstStyle/>
          <a:p>
            <a:r>
              <a:rPr lang="en-AU" dirty="0"/>
              <a:t>Fatigue as scepticism </a:t>
            </a:r>
            <a:r>
              <a:rPr lang="en-AU" sz="1600" dirty="0"/>
              <a:t>(in the media)</a:t>
            </a:r>
          </a:p>
        </p:txBody>
      </p:sp>
      <p:sp>
        <p:nvSpPr>
          <p:cNvPr id="3" name="Content Placeholder 2"/>
          <p:cNvSpPr>
            <a:spLocks noGrp="1"/>
          </p:cNvSpPr>
          <p:nvPr>
            <p:ph idx="1"/>
          </p:nvPr>
        </p:nvSpPr>
        <p:spPr>
          <a:xfrm>
            <a:off x="395536" y="996165"/>
            <a:ext cx="8432941" cy="5587515"/>
          </a:xfrm>
        </p:spPr>
        <p:txBody>
          <a:bodyPr>
            <a:normAutofit/>
          </a:bodyPr>
          <a:lstStyle/>
          <a:p>
            <a:pPr marL="715963" indent="-715963">
              <a:buNone/>
            </a:pPr>
            <a:r>
              <a:rPr lang="en-AU" sz="2000" i="1" dirty="0"/>
              <a:t>P1:	</a:t>
            </a:r>
            <a:r>
              <a:rPr lang="en-AU" sz="2000" i="1" dirty="0">
                <a:latin typeface="Calibri" panose="020F0502020204030204" pitchFamily="34" charset="0"/>
              </a:rPr>
              <a:t>Yeah that’s the thing, they (the media) make it seem like the ‘Bold and the Beautiful’ sort of drama.  </a:t>
            </a:r>
          </a:p>
          <a:p>
            <a:pPr marL="715963" indent="-715963">
              <a:buNone/>
            </a:pPr>
            <a:r>
              <a:rPr lang="en-AU" sz="2000" i="1" dirty="0">
                <a:latin typeface="Calibri" panose="020F0502020204030204" pitchFamily="34" charset="0"/>
              </a:rPr>
              <a:t>P2:	And they do seem to clutch at “We don’t have any good filler for this week’s show so let’s just expand on it, and the last heatwave we had that was significant” and they’ll bring in two or three people that are so-called experts that might have had something to do with a heatwave or they might have been weather men 20 years ago in a different State.</a:t>
            </a:r>
          </a:p>
          <a:p>
            <a:pPr marL="715963" indent="-715963">
              <a:buNone/>
            </a:pPr>
            <a:r>
              <a:rPr lang="en-AU" sz="2000" i="1" dirty="0">
                <a:latin typeface="Calibri" panose="020F0502020204030204" pitchFamily="34" charset="0"/>
              </a:rPr>
              <a:t>P1:	Or they’re outside...</a:t>
            </a:r>
          </a:p>
          <a:p>
            <a:pPr marL="715963" indent="-715963">
              <a:buNone/>
            </a:pPr>
            <a:r>
              <a:rPr lang="en-AU" sz="2000" i="1" dirty="0">
                <a:latin typeface="Calibri" panose="020F0502020204030204" pitchFamily="34" charset="0"/>
              </a:rPr>
              <a:t>P2:	Yeah, you get someone standing outside going, “Oh gee it’s hot”.  They do put in too much filler and it takes the emphasis away, like [X] was saying, there needs to be that emphasis and we need to understand the importance of what can be a big issue, but the way they do report it seems to sensationalise it too much and we become desensitised to what other specifics we need to be careful of I guess.  You get that then with your friends going, “Blah, blah, blah” about the weather and you’re like “I’ve heard it on the news all day, shut up”. </a:t>
            </a:r>
          </a:p>
          <a:p>
            <a:pPr marL="0" indent="0">
              <a:buNone/>
            </a:pP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48</a:t>
            </a:fld>
            <a:endParaRPr lang="en-AU" dirty="0"/>
          </a:p>
        </p:txBody>
      </p:sp>
    </p:spTree>
    <p:extLst>
      <p:ext uri="{BB962C8B-B14F-4D97-AF65-F5344CB8AC3E}">
        <p14:creationId xmlns:p14="http://schemas.microsoft.com/office/powerpoint/2010/main" val="2321594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581C4-63B3-7D45-9F95-2FBCE99DA6AB}"/>
              </a:ext>
            </a:extLst>
          </p:cNvPr>
          <p:cNvSpPr>
            <a:spLocks noGrp="1"/>
          </p:cNvSpPr>
          <p:nvPr>
            <p:ph type="title"/>
          </p:nvPr>
        </p:nvSpPr>
        <p:spPr>
          <a:xfrm>
            <a:off x="755576" y="178830"/>
            <a:ext cx="6950629" cy="692542"/>
          </a:xfrm>
        </p:spPr>
        <p:txBody>
          <a:bodyPr>
            <a:normAutofit fontScale="90000"/>
          </a:bodyPr>
          <a:lstStyle/>
          <a:p>
            <a:r>
              <a:rPr lang="en-AU" dirty="0"/>
              <a:t>The mentality of people these days!</a:t>
            </a:r>
          </a:p>
        </p:txBody>
      </p:sp>
      <p:sp>
        <p:nvSpPr>
          <p:cNvPr id="3" name="Content Placeholder 2">
            <a:extLst>
              <a:ext uri="{FF2B5EF4-FFF2-40B4-BE49-F238E27FC236}">
                <a16:creationId xmlns:a16="http://schemas.microsoft.com/office/drawing/2014/main" xmlns="" id="{1339A0C3-F4A7-CF46-9EC5-2776F7DD9BB4}"/>
              </a:ext>
            </a:extLst>
          </p:cNvPr>
          <p:cNvSpPr>
            <a:spLocks noGrp="1"/>
          </p:cNvSpPr>
          <p:nvPr>
            <p:ph idx="1"/>
          </p:nvPr>
        </p:nvSpPr>
        <p:spPr>
          <a:xfrm>
            <a:off x="398782" y="1082112"/>
            <a:ext cx="8251534" cy="5659256"/>
          </a:xfrm>
          <a:solidFill>
            <a:schemeClr val="bg2"/>
          </a:solidFill>
        </p:spPr>
        <p:txBody>
          <a:bodyPr>
            <a:noAutofit/>
          </a:bodyPr>
          <a:lstStyle/>
          <a:p>
            <a:pPr marL="901700" indent="-811213">
              <a:buNone/>
            </a:pPr>
            <a:r>
              <a:rPr lang="en-AU" sz="1400" i="1" dirty="0">
                <a:latin typeface="Calibri" panose="020F0502020204030204" pitchFamily="34" charset="0"/>
              </a:rPr>
              <a:t>P:	Yeah, you hear it all the time news, they say there’s a heatwave at 35 degrees.  35 degrees is not a 	heatwave, I 	don’t care what anyone says.</a:t>
            </a:r>
          </a:p>
          <a:p>
            <a:pPr marL="901700" indent="-811213">
              <a:buNone/>
            </a:pPr>
            <a:r>
              <a:rPr lang="en-AU" sz="1400" i="1" dirty="0">
                <a:latin typeface="Calibri" panose="020F0502020204030204" pitchFamily="34" charset="0"/>
              </a:rPr>
              <a:t>P2:	That’s right, 43, 45 is.</a:t>
            </a:r>
          </a:p>
          <a:p>
            <a:pPr marL="901700" indent="-811213">
              <a:buNone/>
            </a:pPr>
            <a:r>
              <a:rPr lang="en-AU" sz="1400" i="1" dirty="0">
                <a:latin typeface="Calibri" panose="020F0502020204030204" pitchFamily="34" charset="0"/>
              </a:rPr>
              <a:t>P1:	No, even that, I can remember when …in the mid-80s average 58 degrees for eight days (P3: yeah, bugger that), topped out at 61 and that was in the shade.  Everyone worked a full 10 hour day, no-one stopped. </a:t>
            </a:r>
          </a:p>
          <a:p>
            <a:pPr marL="901700" indent="-811213">
              <a:buNone/>
            </a:pPr>
            <a:r>
              <a:rPr lang="en-AU" sz="1400" i="1" dirty="0">
                <a:latin typeface="Calibri" panose="020F0502020204030204" pitchFamily="34" charset="0"/>
              </a:rPr>
              <a:t>P2:	Same when I was out at Tarcoola as an apprentice, 56 in the shade, I think it was 66 on the railway line.</a:t>
            </a:r>
          </a:p>
          <a:p>
            <a:pPr marL="901700" indent="-811213">
              <a:buNone/>
            </a:pPr>
            <a:r>
              <a:rPr lang="en-AU" sz="1400" i="1" dirty="0">
                <a:latin typeface="Calibri" panose="020F0502020204030204" pitchFamily="34" charset="0"/>
              </a:rPr>
              <a:t>P1:	The reason why we think it’s a heatwave now is we’re conditioned to think it and no‑one gets in a car – if a car hasn’t got air conditioning no-one will get in it.  If it’s 25 degrees it’s nice but if it’s 24 degrees it’s cold and 26 it’s hot.  That’s the mentality of people today.</a:t>
            </a:r>
          </a:p>
          <a:p>
            <a:pPr marL="901700" indent="-811213">
              <a:buNone/>
            </a:pPr>
            <a:r>
              <a:rPr lang="en-AU" sz="1400" i="1" dirty="0">
                <a:latin typeface="Calibri" panose="020F0502020204030204" pitchFamily="34" charset="0"/>
              </a:rPr>
              <a:t>P3:	I drive a car with no air conditioning.  </a:t>
            </a:r>
          </a:p>
          <a:p>
            <a:pPr marL="901700" indent="-811213">
              <a:buNone/>
            </a:pPr>
            <a:r>
              <a:rPr lang="en-AU" sz="1400" i="1" dirty="0">
                <a:latin typeface="Calibri" panose="020F0502020204030204" pitchFamily="34" charset="0"/>
              </a:rPr>
              <a:t>P1:	I don’t turn the air conditioner on in the house.  I turn my heater on but I don’t turn my air conditioner on in the 	summertime.  I go out to the station at ? 47, 49 degrees and I’m out in the sun all day  and love it.  We were 	born to that.  I drove trucks, probably started in late early 60s, all around the north of  Australia.  We had 	nothing, and it’s only nowadays people think it’s hot when it’s not hot.  </a:t>
            </a:r>
          </a:p>
          <a:p>
            <a:pPr marL="901700" indent="-811213">
              <a:buNone/>
            </a:pPr>
            <a:r>
              <a:rPr lang="en-AU" sz="1400" i="1" dirty="0">
                <a:latin typeface="Calibri" panose="020F0502020204030204" pitchFamily="34" charset="0"/>
              </a:rPr>
              <a:t>P2:	When I was working in the railways you were working along the railway freight wagons, you were 	underneath, it might be 42 or something up there but the radiated heat down below is pelting down on you.  You just did your job.</a:t>
            </a:r>
          </a:p>
          <a:p>
            <a:pPr marL="901700" indent="-811213">
              <a:buNone/>
            </a:pPr>
            <a:r>
              <a:rPr lang="en-AU" sz="1400" i="1" dirty="0">
                <a:latin typeface="Calibri" panose="020F0502020204030204" pitchFamily="34" charset="0"/>
              </a:rPr>
              <a:t>A:	We always figured it was hot when you couldn’t pick up any tools you were working with.   </a:t>
            </a:r>
          </a:p>
          <a:p>
            <a:pPr marL="901700" indent="-811213">
              <a:buNone/>
            </a:pPr>
            <a:endParaRPr lang="en-AU" sz="1400" dirty="0">
              <a:latin typeface="Calibri" panose="020F0502020204030204" pitchFamily="34" charset="0"/>
            </a:endParaRPr>
          </a:p>
          <a:p>
            <a:pPr marL="90488" indent="0">
              <a:buNone/>
            </a:pPr>
            <a:r>
              <a:rPr lang="en-AU" sz="1400" dirty="0">
                <a:latin typeface="Calibri" panose="020F0502020204030204" pitchFamily="34" charset="0"/>
              </a:rPr>
              <a:t>Port Augusta (blokes, 60/70s)</a:t>
            </a:r>
          </a:p>
        </p:txBody>
      </p:sp>
      <p:sp>
        <p:nvSpPr>
          <p:cNvPr id="5" name="Slide Number Placeholder 4">
            <a:extLst>
              <a:ext uri="{FF2B5EF4-FFF2-40B4-BE49-F238E27FC236}">
                <a16:creationId xmlns:a16="http://schemas.microsoft.com/office/drawing/2014/main" xmlns="" id="{4D07C4B1-D05C-AF44-B972-066930EAAC46}"/>
              </a:ext>
            </a:extLst>
          </p:cNvPr>
          <p:cNvSpPr>
            <a:spLocks noGrp="1"/>
          </p:cNvSpPr>
          <p:nvPr>
            <p:ph type="sldNum" sz="quarter" idx="12"/>
          </p:nvPr>
        </p:nvSpPr>
        <p:spPr/>
        <p:txBody>
          <a:bodyPr/>
          <a:lstStyle/>
          <a:p>
            <a:fld id="{7E8AFECB-488C-4862-A863-69DB259C81CD}" type="slidenum">
              <a:rPr lang="en-AU" smtClean="0"/>
              <a:t>49</a:t>
            </a:fld>
            <a:endParaRPr lang="en-AU" dirty="0"/>
          </a:p>
        </p:txBody>
      </p:sp>
    </p:spTree>
    <p:extLst>
      <p:ext uri="{BB962C8B-B14F-4D97-AF65-F5344CB8AC3E}">
        <p14:creationId xmlns:p14="http://schemas.microsoft.com/office/powerpoint/2010/main" val="471462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475" y="478178"/>
            <a:ext cx="5937755" cy="1188720"/>
          </a:xfrm>
        </p:spPr>
        <p:txBody>
          <a:bodyPr/>
          <a:lstStyle/>
          <a:p>
            <a:r>
              <a:rPr lang="en-AU" dirty="0"/>
              <a:t>Climate change: unknown territory</a:t>
            </a:r>
          </a:p>
        </p:txBody>
      </p:sp>
      <p:pic>
        <p:nvPicPr>
          <p:cNvPr id="8" name="Content Placeholder 7"/>
          <p:cNvPicPr>
            <a:picLocks noGrp="1" noChangeAspect="1"/>
          </p:cNvPicPr>
          <p:nvPr>
            <p:ph idx="1"/>
          </p:nvPr>
        </p:nvPicPr>
        <p:blipFill>
          <a:blip r:embed="rId3"/>
          <a:stretch>
            <a:fillRect/>
          </a:stretch>
        </p:blipFill>
        <p:spPr>
          <a:xfrm>
            <a:off x="1492919" y="2060848"/>
            <a:ext cx="6347375" cy="3455623"/>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5</a:t>
            </a:fld>
            <a:endParaRPr lang="en-AU" dirty="0"/>
          </a:p>
        </p:txBody>
      </p:sp>
    </p:spTree>
    <p:extLst>
      <p:ext uri="{BB962C8B-B14F-4D97-AF65-F5344CB8AC3E}">
        <p14:creationId xmlns:p14="http://schemas.microsoft.com/office/powerpoint/2010/main" val="2883660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74F66-96C6-F847-B298-AA0B97CD468A}"/>
              </a:ext>
            </a:extLst>
          </p:cNvPr>
          <p:cNvSpPr>
            <a:spLocks noGrp="1"/>
          </p:cNvSpPr>
          <p:nvPr>
            <p:ph type="title"/>
          </p:nvPr>
        </p:nvSpPr>
        <p:spPr>
          <a:xfrm>
            <a:off x="1603122" y="188640"/>
            <a:ext cx="5937755" cy="648072"/>
          </a:xfrm>
        </p:spPr>
        <p:txBody>
          <a:bodyPr>
            <a:normAutofit fontScale="90000"/>
          </a:bodyPr>
          <a:lstStyle/>
          <a:p>
            <a:r>
              <a:rPr lang="en-US" dirty="0"/>
              <a:t>Triggering</a:t>
            </a:r>
          </a:p>
        </p:txBody>
      </p:sp>
      <p:pic>
        <p:nvPicPr>
          <p:cNvPr id="6" name="Content Placeholder 5">
            <a:extLst>
              <a:ext uri="{FF2B5EF4-FFF2-40B4-BE49-F238E27FC236}">
                <a16:creationId xmlns:a16="http://schemas.microsoft.com/office/drawing/2014/main" xmlns="" id="{F429E94A-063F-7A45-8699-34480464AD8E}"/>
              </a:ext>
            </a:extLst>
          </p:cNvPr>
          <p:cNvPicPr>
            <a:picLocks noGrp="1" noChangeAspect="1"/>
          </p:cNvPicPr>
          <p:nvPr>
            <p:ph idx="1"/>
          </p:nvPr>
        </p:nvPicPr>
        <p:blipFill>
          <a:blip r:embed="rId3"/>
          <a:stretch>
            <a:fillRect/>
          </a:stretch>
        </p:blipFill>
        <p:spPr>
          <a:xfrm>
            <a:off x="867954" y="1034369"/>
            <a:ext cx="7347958" cy="5183551"/>
          </a:xfrm>
          <a:prstGeom prst="rect">
            <a:avLst/>
          </a:prstGeom>
        </p:spPr>
      </p:pic>
      <p:sp>
        <p:nvSpPr>
          <p:cNvPr id="5" name="Slide Number Placeholder 4">
            <a:extLst>
              <a:ext uri="{FF2B5EF4-FFF2-40B4-BE49-F238E27FC236}">
                <a16:creationId xmlns:a16="http://schemas.microsoft.com/office/drawing/2014/main" xmlns="" id="{528CE3BE-8AC2-3040-A400-BD33F02604E2}"/>
              </a:ext>
            </a:extLst>
          </p:cNvPr>
          <p:cNvSpPr>
            <a:spLocks noGrp="1"/>
          </p:cNvSpPr>
          <p:nvPr>
            <p:ph type="sldNum" sz="quarter" idx="12"/>
          </p:nvPr>
        </p:nvSpPr>
        <p:spPr/>
        <p:txBody>
          <a:bodyPr/>
          <a:lstStyle/>
          <a:p>
            <a:fld id="{7E8AFECB-488C-4862-A863-69DB259C81CD}" type="slidenum">
              <a:rPr lang="en-AU" smtClean="0"/>
              <a:t>50</a:t>
            </a:fld>
            <a:endParaRPr lang="en-AU" dirty="0"/>
          </a:p>
        </p:txBody>
      </p:sp>
    </p:spTree>
    <p:extLst>
      <p:ext uri="{BB962C8B-B14F-4D97-AF65-F5344CB8AC3E}">
        <p14:creationId xmlns:p14="http://schemas.microsoft.com/office/powerpoint/2010/main" val="1679682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F8F3A2-DCB8-FC45-98F8-E7EC6F7EF02E}"/>
              </a:ext>
            </a:extLst>
          </p:cNvPr>
          <p:cNvSpPr>
            <a:spLocks noGrp="1"/>
          </p:cNvSpPr>
          <p:nvPr>
            <p:ph type="title"/>
          </p:nvPr>
        </p:nvSpPr>
        <p:spPr>
          <a:xfrm>
            <a:off x="1603122" y="276859"/>
            <a:ext cx="5937755" cy="506318"/>
          </a:xfrm>
        </p:spPr>
        <p:txBody>
          <a:bodyPr>
            <a:normAutofit fontScale="90000"/>
          </a:bodyPr>
          <a:lstStyle/>
          <a:p>
            <a:r>
              <a:rPr lang="en-US" dirty="0"/>
              <a:t>Knowledge triggering</a:t>
            </a:r>
          </a:p>
        </p:txBody>
      </p:sp>
      <p:sp>
        <p:nvSpPr>
          <p:cNvPr id="3" name="Content Placeholder 2">
            <a:extLst>
              <a:ext uri="{FF2B5EF4-FFF2-40B4-BE49-F238E27FC236}">
                <a16:creationId xmlns:a16="http://schemas.microsoft.com/office/drawing/2014/main" xmlns="" id="{C54F4DE8-E54F-3547-84B6-05E365623DAB}"/>
              </a:ext>
            </a:extLst>
          </p:cNvPr>
          <p:cNvSpPr>
            <a:spLocks noGrp="1"/>
          </p:cNvSpPr>
          <p:nvPr>
            <p:ph idx="1"/>
          </p:nvPr>
        </p:nvSpPr>
        <p:spPr>
          <a:xfrm>
            <a:off x="32000" y="1351470"/>
            <a:ext cx="8856474" cy="4752528"/>
          </a:xfrm>
        </p:spPr>
        <p:txBody>
          <a:bodyPr>
            <a:normAutofit fontScale="70000" lnSpcReduction="20000"/>
          </a:bodyPr>
          <a:lstStyle/>
          <a:p>
            <a:pPr marL="1160463" indent="-1114425">
              <a:buNone/>
            </a:pPr>
            <a:r>
              <a:rPr lang="en-AU" sz="2600" dirty="0">
                <a:latin typeface="Calibri" panose="020F0502020204030204" pitchFamily="34" charset="0"/>
              </a:rPr>
              <a:t>Scott:	</a:t>
            </a:r>
            <a:r>
              <a:rPr lang="en-AU" sz="2600" i="1" dirty="0">
                <a:latin typeface="Calibri" panose="020F0502020204030204" pitchFamily="34" charset="0"/>
              </a:rPr>
              <a:t>Do you think the importance of heatwaves is overdone in the media or to messaging or underdone? Do you think there could be more importance placed on it or do you think it’s at saturation point? </a:t>
            </a:r>
          </a:p>
          <a:p>
            <a:pPr marL="1160463" indent="-1114425">
              <a:buNone/>
            </a:pPr>
            <a:r>
              <a:rPr lang="en-AU" sz="2600" i="1" dirty="0">
                <a:latin typeface="Calibri" panose="020F0502020204030204" pitchFamily="34" charset="0"/>
              </a:rPr>
              <a:t>P:	No I don’t think it’s at saturation point. I think people will always need reminding about things that are obvious and timely advice also is useful because it has to be like, “Oh, hang on a minute, that’s happening now, okay”, because people forget, people are too busy so, yeah, as it’s happening is very good. </a:t>
            </a:r>
          </a:p>
          <a:p>
            <a:pPr marL="1160463" indent="-1114425">
              <a:buNone/>
            </a:pPr>
            <a:r>
              <a:rPr lang="en-AU" sz="2600" i="1" dirty="0">
                <a:latin typeface="Calibri" panose="020F0502020204030204" pitchFamily="34" charset="0"/>
              </a:rPr>
              <a:t>Scott: 	Messages now, we’ve just hit spring, do you think might be wasted in terms of getting people prepared? </a:t>
            </a:r>
          </a:p>
          <a:p>
            <a:pPr marL="1160463" indent="-1114425">
              <a:buNone/>
            </a:pPr>
            <a:r>
              <a:rPr lang="en-AU" sz="2600" i="1" dirty="0">
                <a:latin typeface="Calibri" panose="020F0502020204030204" pitchFamily="34" charset="0"/>
              </a:rPr>
              <a:t>P: 	In this changing weather we’re starting to go, “Oh is it spring, is it winter?” You know how we get the warnings of the fire, clean up your surrounding houses in advance of summer, that sort of thing might just kick in with, “Okay, so what’s your plan for a heatwave in your house?” it might just be useful, not so much of it, but just for people to think about, “Have you got your relatives’ details handy? What would you do? How would you help your relative out?” I don’t know whether that would get to a lot of people or whether they’d think about it much but I think that might be worth a thought.    </a:t>
            </a:r>
            <a:r>
              <a:rPr lang="en-AU" i="1" dirty="0">
                <a:latin typeface="Calibri" panose="020F0502020204030204" pitchFamily="34" charset="0"/>
              </a:rPr>
              <a:t>(F, 43, Adelaide)</a:t>
            </a:r>
            <a:endParaRPr lang="en-US" i="1" dirty="0">
              <a:latin typeface="Calibri" panose="020F0502020204030204" pitchFamily="34" charset="0"/>
            </a:endParaRPr>
          </a:p>
        </p:txBody>
      </p:sp>
      <p:sp>
        <p:nvSpPr>
          <p:cNvPr id="5" name="Slide Number Placeholder 4">
            <a:extLst>
              <a:ext uri="{FF2B5EF4-FFF2-40B4-BE49-F238E27FC236}">
                <a16:creationId xmlns:a16="http://schemas.microsoft.com/office/drawing/2014/main" xmlns="" id="{F95D41B3-1925-134D-8813-3E85F363E527}"/>
              </a:ext>
            </a:extLst>
          </p:cNvPr>
          <p:cNvSpPr>
            <a:spLocks noGrp="1"/>
          </p:cNvSpPr>
          <p:nvPr>
            <p:ph type="sldNum" sz="quarter" idx="12"/>
          </p:nvPr>
        </p:nvSpPr>
        <p:spPr/>
        <p:txBody>
          <a:bodyPr/>
          <a:lstStyle/>
          <a:p>
            <a:fld id="{7E8AFECB-488C-4862-A863-69DB259C81CD}" type="slidenum">
              <a:rPr lang="en-AU" smtClean="0"/>
              <a:t>51</a:t>
            </a:fld>
            <a:endParaRPr lang="en-AU" dirty="0"/>
          </a:p>
        </p:txBody>
      </p:sp>
    </p:spTree>
    <p:extLst>
      <p:ext uri="{BB962C8B-B14F-4D97-AF65-F5344CB8AC3E}">
        <p14:creationId xmlns:p14="http://schemas.microsoft.com/office/powerpoint/2010/main" val="1303735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3648" y="404664"/>
            <a:ext cx="5937755" cy="1188720"/>
          </a:xfrm>
        </p:spPr>
        <p:txBody>
          <a:bodyPr/>
          <a:lstStyle/>
          <a:p>
            <a:r>
              <a:rPr lang="en-AU" dirty="0"/>
              <a:t>Summary thus far</a:t>
            </a:r>
          </a:p>
        </p:txBody>
      </p:sp>
      <p:sp>
        <p:nvSpPr>
          <p:cNvPr id="3" name="Content Placeholder 2"/>
          <p:cNvSpPr>
            <a:spLocks noGrp="1"/>
          </p:cNvSpPr>
          <p:nvPr>
            <p:ph idx="1"/>
          </p:nvPr>
        </p:nvSpPr>
        <p:spPr>
          <a:xfrm>
            <a:off x="916141" y="1800256"/>
            <a:ext cx="7323971" cy="4229080"/>
          </a:xfrm>
        </p:spPr>
        <p:txBody>
          <a:bodyPr>
            <a:normAutofit fontScale="92500" lnSpcReduction="20000"/>
          </a:bodyPr>
          <a:lstStyle/>
          <a:p>
            <a:r>
              <a:rPr lang="en-AU" sz="2000" dirty="0">
                <a:latin typeface="Calibri" panose="020F0502020204030204" pitchFamily="34" charset="0"/>
              </a:rPr>
              <a:t>For the most part most respondents perceived  messages as holding redundant information (already known). (Potentially because messages do not provide segmentation?)</a:t>
            </a:r>
          </a:p>
          <a:p>
            <a:r>
              <a:rPr lang="en-AU" sz="2000" dirty="0">
                <a:latin typeface="Calibri" panose="020F0502020204030204" pitchFamily="34" charset="0"/>
              </a:rPr>
              <a:t>We are less confident that ‘message fatigue’ is operating in relation to heatwave communication, as messages are not deemed tedious, are not uniformly seen as irrelevant or repetitive.</a:t>
            </a:r>
          </a:p>
          <a:p>
            <a:r>
              <a:rPr lang="en-AU" sz="2000" dirty="0">
                <a:latin typeface="Calibri" panose="020F0502020204030204" pitchFamily="34" charset="0"/>
              </a:rPr>
              <a:t>Importantly, when we conducted a Chi Square test (not shown), most respondents who  indicated that they had all the information they needed, still agreed that messages were important to ‘keep people safe’.</a:t>
            </a:r>
          </a:p>
          <a:p>
            <a:r>
              <a:rPr lang="en-AU" sz="2000" dirty="0">
                <a:latin typeface="Calibri" panose="020F0502020204030204" pitchFamily="34" charset="0"/>
              </a:rPr>
              <a:t>Messages appear to trigger behaviours in many people.</a:t>
            </a:r>
          </a:p>
          <a:p>
            <a:r>
              <a:rPr lang="en-AU" sz="2000" dirty="0">
                <a:latin typeface="Calibri" panose="020F0502020204030204" pitchFamily="34" charset="0"/>
              </a:rPr>
              <a:t>There may be scope for providing new information to the community, but this may need to be carefully designed to overcome perceived redundancy </a:t>
            </a:r>
          </a:p>
          <a:p>
            <a:endParaRPr lang="en-AU" dirty="0">
              <a:latin typeface="Calibri" panose="020F0502020204030204" pitchFamily="34" charset="0"/>
            </a:endParaRPr>
          </a:p>
          <a:p>
            <a:endParaRPr lang="en-AU" dirty="0"/>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52</a:t>
            </a:fld>
            <a:endParaRPr lang="en-AU" dirty="0"/>
          </a:p>
        </p:txBody>
      </p:sp>
    </p:spTree>
    <p:extLst>
      <p:ext uri="{BB962C8B-B14F-4D97-AF65-F5344CB8AC3E}">
        <p14:creationId xmlns:p14="http://schemas.microsoft.com/office/powerpoint/2010/main" val="1531302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888" y="274320"/>
            <a:ext cx="8229600" cy="576064"/>
          </a:xfrm>
        </p:spPr>
        <p:txBody>
          <a:bodyPr>
            <a:normAutofit fontScale="90000"/>
          </a:bodyPr>
          <a:lstStyle/>
          <a:p>
            <a:r>
              <a:rPr lang="en-AU" dirty="0"/>
              <a:t/>
            </a:r>
            <a:br>
              <a:rPr lang="en-AU" dirty="0"/>
            </a:br>
            <a:r>
              <a:rPr lang="en-AU" dirty="0"/>
              <a:t>DISCUSSION QUESTIONS</a:t>
            </a:r>
            <a:br>
              <a:rPr lang="en-AU" dirty="0"/>
            </a:br>
            <a:endParaRPr lang="en-AU" dirty="0"/>
          </a:p>
        </p:txBody>
      </p:sp>
      <p:pic>
        <p:nvPicPr>
          <p:cNvPr id="6" name="Content Placeholder 5"/>
          <p:cNvPicPr>
            <a:picLocks noGrp="1" noChangeAspect="1"/>
          </p:cNvPicPr>
          <p:nvPr>
            <p:ph idx="1"/>
          </p:nvPr>
        </p:nvPicPr>
        <p:blipFill>
          <a:blip r:embed="rId3"/>
          <a:stretch>
            <a:fillRect/>
          </a:stretch>
        </p:blipFill>
        <p:spPr>
          <a:xfrm>
            <a:off x="467544" y="1196752"/>
            <a:ext cx="8481034" cy="5386928"/>
          </a:xfrm>
          <a:prstGeom prst="rect">
            <a:avLst/>
          </a:prstGeom>
        </p:spPr>
      </p:pic>
      <p:sp>
        <p:nvSpPr>
          <p:cNvPr id="5" name="Slide Number Placeholder 4"/>
          <p:cNvSpPr>
            <a:spLocks noGrp="1"/>
          </p:cNvSpPr>
          <p:nvPr>
            <p:ph type="sldNum" sz="quarter" idx="12"/>
          </p:nvPr>
        </p:nvSpPr>
        <p:spPr/>
        <p:txBody>
          <a:bodyPr/>
          <a:lstStyle/>
          <a:p>
            <a:fld id="{7E8AFECB-488C-4862-A863-69DB259C81CD}" type="slidenum">
              <a:rPr lang="en-AU" smtClean="0"/>
              <a:t>53</a:t>
            </a:fld>
            <a:endParaRPr lang="en-AU" dirty="0"/>
          </a:p>
        </p:txBody>
      </p:sp>
      <p:sp>
        <p:nvSpPr>
          <p:cNvPr id="7" name="Rectangle 6"/>
          <p:cNvSpPr/>
          <p:nvPr/>
        </p:nvSpPr>
        <p:spPr>
          <a:xfrm>
            <a:off x="477888" y="505122"/>
            <a:ext cx="8219256" cy="4739759"/>
          </a:xfrm>
          <a:prstGeom prst="rect">
            <a:avLst/>
          </a:prstGeom>
        </p:spPr>
        <p:txBody>
          <a:bodyPr wrap="square">
            <a:spAutoFit/>
          </a:bodyPr>
          <a:lstStyle/>
          <a:p>
            <a:endParaRPr lang="en-AU" dirty="0"/>
          </a:p>
          <a:p>
            <a:endParaRPr lang="en-AU" sz="2000" dirty="0"/>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latin typeface="Calibri" panose="020F0502020204030204" pitchFamily="34" charset="0"/>
              </a:rPr>
              <a:t>What implications does this have for your communication practice? </a:t>
            </a:r>
          </a:p>
          <a:p>
            <a:pPr marL="342900" indent="-342900">
              <a:buFont typeface="Arial" panose="020B0604020202020204" pitchFamily="34" charset="0"/>
              <a:buChar char="•"/>
            </a:pPr>
            <a:endParaRPr lang="en-AU" sz="2400" dirty="0">
              <a:latin typeface="Calibri" panose="020F0502020204030204" pitchFamily="34" charset="0"/>
            </a:endParaRPr>
          </a:p>
          <a:p>
            <a:pPr marL="342900" indent="-342900">
              <a:buFont typeface="Arial" panose="020B0604020202020204" pitchFamily="34" charset="0"/>
              <a:buChar char="•"/>
            </a:pPr>
            <a:r>
              <a:rPr lang="en-AU" sz="2400" dirty="0">
                <a:latin typeface="Calibri" panose="020F0502020204030204" pitchFamily="34" charset="0"/>
              </a:rPr>
              <a:t>Can new messages be designed to overcome perceived redundancy? Is there a budget for this?</a:t>
            </a:r>
          </a:p>
          <a:p>
            <a:pPr marL="342900" indent="-342900">
              <a:buFont typeface="Arial" panose="020B0604020202020204" pitchFamily="34" charset="0"/>
              <a:buChar char="•"/>
            </a:pPr>
            <a:endParaRPr lang="en-AU" sz="2400" dirty="0">
              <a:latin typeface="Calibri" panose="020F0502020204030204" pitchFamily="34" charset="0"/>
            </a:endParaRPr>
          </a:p>
          <a:p>
            <a:pPr marL="342900" indent="-342900">
              <a:buFont typeface="Arial" panose="020B0604020202020204" pitchFamily="34" charset="0"/>
              <a:buChar char="•"/>
            </a:pPr>
            <a:r>
              <a:rPr lang="en-AU" sz="2400" dirty="0">
                <a:latin typeface="Calibri" panose="020F0502020204030204" pitchFamily="34" charset="0"/>
              </a:rPr>
              <a:t>How can we scaffold onto ‘triggering’ messages to promote new knowledge, and possibly change behaviour in a changing climate?</a:t>
            </a:r>
          </a:p>
          <a:p>
            <a:pPr marL="342900" indent="-342900">
              <a:buFont typeface="Arial" panose="020B0604020202020204" pitchFamily="34" charset="0"/>
              <a:buChar char="•"/>
            </a:pPr>
            <a:endParaRPr lang="en-AU" sz="2400" dirty="0"/>
          </a:p>
        </p:txBody>
      </p:sp>
    </p:spTree>
    <p:extLst>
      <p:ext uri="{BB962C8B-B14F-4D97-AF65-F5344CB8AC3E}">
        <p14:creationId xmlns:p14="http://schemas.microsoft.com/office/powerpoint/2010/main" val="1478109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5524"/>
            <a:ext cx="7994312" cy="849220"/>
          </a:xfrm>
        </p:spPr>
        <p:txBody>
          <a:bodyPr>
            <a:normAutofit/>
          </a:bodyPr>
          <a:lstStyle/>
          <a:p>
            <a:r>
              <a:rPr lang="en-AU" dirty="0"/>
              <a:t>3. Heatwave messaging and channels</a:t>
            </a:r>
          </a:p>
        </p:txBody>
      </p:sp>
      <p:sp>
        <p:nvSpPr>
          <p:cNvPr id="5" name="Slide Number Placeholder 4"/>
          <p:cNvSpPr>
            <a:spLocks noGrp="1"/>
          </p:cNvSpPr>
          <p:nvPr>
            <p:ph type="sldNum" sz="quarter" idx="12"/>
          </p:nvPr>
        </p:nvSpPr>
        <p:spPr/>
        <p:txBody>
          <a:bodyPr/>
          <a:lstStyle/>
          <a:p>
            <a:fld id="{7E8AFECB-488C-4862-A863-69DB259C81CD}" type="slidenum">
              <a:rPr lang="en-AU" smtClean="0"/>
              <a:t>54</a:t>
            </a:fld>
            <a:endParaRPr lang="en-AU" dirty="0"/>
          </a:p>
        </p:txBody>
      </p:sp>
      <p:pic>
        <p:nvPicPr>
          <p:cNvPr id="8" name="Content Placeholder 7"/>
          <p:cNvPicPr>
            <a:picLocks noGrp="1" noChangeAspect="1"/>
          </p:cNvPicPr>
          <p:nvPr>
            <p:ph idx="1"/>
          </p:nvPr>
        </p:nvPicPr>
        <p:blipFill>
          <a:blip r:embed="rId3"/>
          <a:stretch>
            <a:fillRect/>
          </a:stretch>
        </p:blipFill>
        <p:spPr>
          <a:xfrm>
            <a:off x="942714" y="1465842"/>
            <a:ext cx="7287207" cy="4410980"/>
          </a:xfrm>
          <a:prstGeom prst="rect">
            <a:avLst/>
          </a:prstGeom>
        </p:spPr>
      </p:pic>
    </p:spTree>
    <p:extLst>
      <p:ext uri="{BB962C8B-B14F-4D97-AF65-F5344CB8AC3E}">
        <p14:creationId xmlns:p14="http://schemas.microsoft.com/office/powerpoint/2010/main" val="1585929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09885"/>
            <a:ext cx="7233899" cy="1188720"/>
          </a:xfrm>
        </p:spPr>
        <p:txBody>
          <a:bodyPr>
            <a:normAutofit/>
          </a:bodyPr>
          <a:lstStyle/>
          <a:p>
            <a:r>
              <a:rPr lang="en-AU" sz="1800" dirty="0"/>
              <a:t>Where would you go to find more information about heatwaves and what to do?</a:t>
            </a:r>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55</a:t>
            </a:fld>
            <a:endParaRPr lang="en-AU" dirty="0"/>
          </a:p>
        </p:txBody>
      </p:sp>
      <p:sp>
        <p:nvSpPr>
          <p:cNvPr id="6" name="Content Placeholder 5"/>
          <p:cNvSpPr>
            <a:spLocks noGrp="1"/>
          </p:cNvSpPr>
          <p:nvPr>
            <p:ph idx="1"/>
          </p:nvPr>
        </p:nvSpPr>
        <p:spPr>
          <a:xfrm>
            <a:off x="287663" y="1939746"/>
            <a:ext cx="4428353" cy="4296462"/>
          </a:xfrm>
        </p:spPr>
        <p:txBody>
          <a:bodyPr>
            <a:normAutofit fontScale="85000" lnSpcReduction="10000"/>
          </a:bodyPr>
          <a:lstStyle/>
          <a:p>
            <a:pPr marL="0" indent="0">
              <a:buNone/>
            </a:pPr>
            <a:endParaRPr lang="en-AU" dirty="0"/>
          </a:p>
          <a:p>
            <a:pPr marL="808038" indent="-808038">
              <a:buNone/>
            </a:pPr>
            <a:r>
              <a:rPr lang="en-AU" sz="1900" i="1" dirty="0">
                <a:latin typeface="Calibri" panose="020F0502020204030204" pitchFamily="34" charset="0"/>
              </a:rPr>
              <a:t>Scott:	Where would you go if you wanted to find out more information about heatwaves? </a:t>
            </a:r>
          </a:p>
          <a:p>
            <a:pPr marL="808038" indent="-808038">
              <a:buNone/>
            </a:pPr>
            <a:r>
              <a:rPr lang="en-AU" sz="1900" i="1" dirty="0">
                <a:latin typeface="Calibri" panose="020F0502020204030204" pitchFamily="34" charset="0"/>
              </a:rPr>
              <a:t>P1:	Google.  I’d go online.  Social media.</a:t>
            </a:r>
          </a:p>
          <a:p>
            <a:pPr marL="808038" indent="-808038">
              <a:buNone/>
            </a:pPr>
            <a:r>
              <a:rPr lang="en-AU" sz="1900" i="1" dirty="0">
                <a:latin typeface="Calibri" panose="020F0502020204030204" pitchFamily="34" charset="0"/>
              </a:rPr>
              <a:t>Scott:	You’d just Google ‘heatwave’?</a:t>
            </a:r>
          </a:p>
          <a:p>
            <a:pPr marL="808038" indent="-808038">
              <a:buNone/>
            </a:pPr>
            <a:r>
              <a:rPr lang="en-AU" sz="1900" i="1" dirty="0">
                <a:latin typeface="Calibri" panose="020F0502020204030204" pitchFamily="34" charset="0"/>
              </a:rPr>
              <a:t>P1:	Yeah.  It’s quick, it’s easy.  I’d prefer to do that than call somebody or try and research the information some other way.</a:t>
            </a:r>
          </a:p>
          <a:p>
            <a:pPr marL="808038" indent="-808038">
              <a:buNone/>
            </a:pPr>
            <a:r>
              <a:rPr lang="en-AU" sz="1900" i="1" dirty="0">
                <a:latin typeface="Calibri" panose="020F0502020204030204" pitchFamily="34" charset="0"/>
              </a:rPr>
              <a:t>P2:	I suppose that’s tricky isn’t it because then you’ve got to target which sites you pick out of that list, which ones look like a legitimate site, which ones are a forum of people whinging and moaning about electricity out in heatwaves?</a:t>
            </a:r>
          </a:p>
          <a:p>
            <a:endParaRPr lang="en-AU" dirty="0">
              <a:latin typeface="Georgia" panose="02040502050405020303" pitchFamily="18" charset="0"/>
            </a:endParaRPr>
          </a:p>
          <a:p>
            <a:pPr marL="0" indent="0">
              <a:buNone/>
            </a:pPr>
            <a:endParaRPr lang="en-AU" dirty="0"/>
          </a:p>
        </p:txBody>
      </p:sp>
      <p:sp>
        <p:nvSpPr>
          <p:cNvPr id="7" name="TextBox 6"/>
          <p:cNvSpPr txBox="1"/>
          <p:nvPr/>
        </p:nvSpPr>
        <p:spPr>
          <a:xfrm>
            <a:off x="1259632" y="1478082"/>
            <a:ext cx="1967462" cy="461665"/>
          </a:xfrm>
          <a:prstGeom prst="rect">
            <a:avLst/>
          </a:prstGeom>
          <a:noFill/>
        </p:spPr>
        <p:txBody>
          <a:bodyPr wrap="none" rtlCol="0">
            <a:spAutoFit/>
          </a:bodyPr>
          <a:lstStyle/>
          <a:p>
            <a:r>
              <a:rPr lang="en-AU" sz="2400" dirty="0">
                <a:solidFill>
                  <a:schemeClr val="accent6">
                    <a:lumMod val="75000"/>
                  </a:schemeClr>
                </a:solidFill>
              </a:rPr>
              <a:t>Just Google it!</a:t>
            </a:r>
          </a:p>
        </p:txBody>
      </p:sp>
      <p:pic>
        <p:nvPicPr>
          <p:cNvPr id="10" name="Picture 9"/>
          <p:cNvPicPr>
            <a:picLocks noChangeAspect="1"/>
          </p:cNvPicPr>
          <p:nvPr/>
        </p:nvPicPr>
        <p:blipFill>
          <a:blip r:embed="rId3"/>
          <a:stretch>
            <a:fillRect/>
          </a:stretch>
        </p:blipFill>
        <p:spPr>
          <a:xfrm>
            <a:off x="4987269" y="1948733"/>
            <a:ext cx="4156731" cy="1440160"/>
          </a:xfrm>
          <a:prstGeom prst="rect">
            <a:avLst/>
          </a:prstGeom>
        </p:spPr>
      </p:pic>
      <p:sp>
        <p:nvSpPr>
          <p:cNvPr id="8" name="Rectangle 7">
            <a:extLst>
              <a:ext uri="{FF2B5EF4-FFF2-40B4-BE49-F238E27FC236}">
                <a16:creationId xmlns:a16="http://schemas.microsoft.com/office/drawing/2014/main" xmlns="" id="{816D71AA-02AD-C541-892F-56F65E123AAC}"/>
              </a:ext>
            </a:extLst>
          </p:cNvPr>
          <p:cNvSpPr/>
          <p:nvPr/>
        </p:nvSpPr>
        <p:spPr>
          <a:xfrm>
            <a:off x="4860032" y="4303449"/>
            <a:ext cx="3726592" cy="1200329"/>
          </a:xfrm>
          <a:prstGeom prst="rect">
            <a:avLst/>
          </a:prstGeom>
        </p:spPr>
        <p:txBody>
          <a:bodyPr wrap="square">
            <a:spAutoFit/>
          </a:bodyPr>
          <a:lstStyle/>
          <a:p>
            <a:r>
              <a:rPr lang="en-AU" dirty="0">
                <a:hlinkClick r:id="rId4"/>
              </a:rPr>
              <a:t>https://www.google.com.au/</a:t>
            </a:r>
            <a:endParaRPr lang="en-AU" dirty="0"/>
          </a:p>
          <a:p>
            <a:endParaRPr lang="en-AU" dirty="0"/>
          </a:p>
          <a:p>
            <a:endParaRPr lang="en-AU" dirty="0"/>
          </a:p>
          <a:p>
            <a:endParaRPr lang="en-AU" dirty="0"/>
          </a:p>
        </p:txBody>
      </p:sp>
    </p:spTree>
    <p:extLst>
      <p:ext uri="{BB962C8B-B14F-4D97-AF65-F5344CB8AC3E}">
        <p14:creationId xmlns:p14="http://schemas.microsoft.com/office/powerpoint/2010/main" val="3388196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188640"/>
            <a:ext cx="5937755" cy="764704"/>
          </a:xfrm>
        </p:spPr>
        <p:txBody>
          <a:bodyPr/>
          <a:lstStyle/>
          <a:p>
            <a:r>
              <a:rPr lang="en-AU" dirty="0"/>
              <a:t>Social media</a:t>
            </a:r>
          </a:p>
        </p:txBody>
      </p:sp>
      <p:sp>
        <p:nvSpPr>
          <p:cNvPr id="3" name="Content Placeholder 2"/>
          <p:cNvSpPr>
            <a:spLocks noGrp="1"/>
          </p:cNvSpPr>
          <p:nvPr>
            <p:ph idx="1"/>
          </p:nvPr>
        </p:nvSpPr>
        <p:spPr>
          <a:xfrm>
            <a:off x="827584" y="1124745"/>
            <a:ext cx="7632847" cy="5093176"/>
          </a:xfrm>
        </p:spPr>
        <p:txBody>
          <a:bodyPr>
            <a:normAutofit/>
          </a:bodyPr>
          <a:lstStyle/>
          <a:p>
            <a:pPr marL="715963" indent="-715963">
              <a:buNone/>
            </a:pPr>
            <a:r>
              <a:rPr lang="en-AU" sz="2000" i="1" dirty="0">
                <a:latin typeface="Calibri" panose="020F0502020204030204" pitchFamily="34" charset="0"/>
              </a:rPr>
              <a:t>P1:</a:t>
            </a:r>
            <a:r>
              <a:rPr lang="en-AU" sz="2000" dirty="0">
                <a:latin typeface="Calibri" panose="020F0502020204030204" pitchFamily="34" charset="0"/>
              </a:rPr>
              <a:t>	</a:t>
            </a:r>
            <a:r>
              <a:rPr lang="en-AU" sz="2000" i="1" dirty="0">
                <a:latin typeface="Calibri" panose="020F0502020204030204" pitchFamily="34" charset="0"/>
              </a:rPr>
              <a:t>Coming from someone who doesn’t really watch TV, but likes their social media, the only things I really see are on Facebook - the CFS when they’re talking about bushfires and stuff, but other than that I don’t really get much communication about it.</a:t>
            </a:r>
          </a:p>
          <a:p>
            <a:pPr marL="715963" indent="-715963">
              <a:buNone/>
            </a:pPr>
            <a:r>
              <a:rPr lang="en-AU" sz="2000" i="1" dirty="0">
                <a:latin typeface="Calibri" panose="020F0502020204030204" pitchFamily="34" charset="0"/>
              </a:rPr>
              <a:t>P2:	Yeah, you don’t really look at newsfeeds and such, do you?</a:t>
            </a:r>
          </a:p>
          <a:p>
            <a:pPr marL="715963" indent="-715963">
              <a:buNone/>
            </a:pPr>
            <a:r>
              <a:rPr lang="en-AU" sz="2000" i="1" dirty="0">
                <a:latin typeface="Calibri" panose="020F0502020204030204" pitchFamily="34" charset="0"/>
              </a:rPr>
              <a:t>P1:	They pop up, but unless I’m looking for the information it doesn’t get presented in anything.</a:t>
            </a:r>
          </a:p>
          <a:p>
            <a:pPr marL="715963" indent="-715963">
              <a:buNone/>
            </a:pPr>
            <a:r>
              <a:rPr lang="en-AU" sz="2000" i="1" dirty="0">
                <a:latin typeface="Calibri" panose="020F0502020204030204" pitchFamily="34" charset="0"/>
              </a:rPr>
              <a:t>P2:	So you’ve got to go looking for the weather to know what’s going to be happening?</a:t>
            </a:r>
          </a:p>
          <a:p>
            <a:pPr marL="715963" indent="-715963">
              <a:buNone/>
            </a:pPr>
            <a:r>
              <a:rPr lang="en-AU" sz="2000" i="1" dirty="0">
                <a:latin typeface="Calibri" panose="020F0502020204030204" pitchFamily="34" charset="0"/>
              </a:rPr>
              <a:t>P1:	Yeah, which I do but looking at news coming towards me I guess it doesn’t really happen unless it’s communication about a bushfire somewhere in South Australia or something like that.</a:t>
            </a:r>
          </a:p>
          <a:p>
            <a:pPr marL="715963" indent="-715963">
              <a:buNone/>
            </a:pPr>
            <a:endParaRPr lang="en-AU" dirty="0">
              <a:latin typeface="Georgia" panose="02040502050405020303" pitchFamily="18" charset="0"/>
            </a:endParaRPr>
          </a:p>
          <a:p>
            <a:pPr marL="715963" indent="-715963">
              <a:buNone/>
            </a:pPr>
            <a:r>
              <a:rPr lang="en-AU" dirty="0">
                <a:latin typeface="Georgia" panose="02040502050405020303" pitchFamily="18" charset="0"/>
              </a:rPr>
              <a:t>(F, 21, Onkaparinga)</a:t>
            </a:r>
          </a:p>
          <a:p>
            <a:endParaRPr lang="en-AU" dirty="0"/>
          </a:p>
          <a:p>
            <a:endParaRPr lang="en-AU" dirty="0"/>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56</a:t>
            </a:fld>
            <a:endParaRPr lang="en-AU" dirty="0"/>
          </a:p>
        </p:txBody>
      </p:sp>
    </p:spTree>
    <p:extLst>
      <p:ext uri="{BB962C8B-B14F-4D97-AF65-F5344CB8AC3E}">
        <p14:creationId xmlns:p14="http://schemas.microsoft.com/office/powerpoint/2010/main" val="41476421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E8AFECB-488C-4862-A863-69DB259C81CD}" type="slidenum">
              <a:rPr lang="en-AU" smtClean="0"/>
              <a:t>57</a:t>
            </a:fld>
            <a:endParaRPr lang="en-AU" dirty="0"/>
          </a:p>
        </p:txBody>
      </p:sp>
      <p:sp>
        <p:nvSpPr>
          <p:cNvPr id="2" name="Rectangle 1">
            <a:extLst>
              <a:ext uri="{FF2B5EF4-FFF2-40B4-BE49-F238E27FC236}">
                <a16:creationId xmlns:a16="http://schemas.microsoft.com/office/drawing/2014/main" xmlns="" id="{7192DCCE-184D-CB4F-9D72-D4DFA0E0B554}"/>
              </a:ext>
            </a:extLst>
          </p:cNvPr>
          <p:cNvSpPr/>
          <p:nvPr/>
        </p:nvSpPr>
        <p:spPr>
          <a:xfrm>
            <a:off x="0" y="296456"/>
            <a:ext cx="8820472" cy="6217087"/>
          </a:xfrm>
          <a:prstGeom prst="rect">
            <a:avLst/>
          </a:prstGeom>
        </p:spPr>
        <p:txBody>
          <a:bodyPr wrap="square">
            <a:spAutoFit/>
          </a:bodyPr>
          <a:lstStyle/>
          <a:p>
            <a:pPr marL="989013" indent="-898525"/>
            <a:r>
              <a:rPr lang="en-AU" i="1" dirty="0">
                <a:latin typeface="Georgia" panose="02040502050405020303" pitchFamily="18" charset="0"/>
              </a:rPr>
              <a:t>Scott: 	Do you feel like you get enough information from them [</a:t>
            </a:r>
            <a:r>
              <a:rPr lang="en-AU" i="1" dirty="0" err="1">
                <a:latin typeface="Georgia" panose="02040502050405020303" pitchFamily="18" charset="0"/>
              </a:rPr>
              <a:t>Gov</a:t>
            </a:r>
            <a:r>
              <a:rPr lang="en-AU" i="1" dirty="0">
                <a:latin typeface="Georgia" panose="02040502050405020303" pitchFamily="18" charset="0"/>
              </a:rPr>
              <a:t> agencies])?</a:t>
            </a:r>
          </a:p>
          <a:p>
            <a:pPr marL="989013" indent="-898525"/>
            <a:r>
              <a:rPr lang="en-AU" i="1" dirty="0">
                <a:latin typeface="Georgia" panose="02040502050405020303" pitchFamily="18" charset="0"/>
              </a:rPr>
              <a:t> </a:t>
            </a:r>
          </a:p>
          <a:p>
            <a:pPr marL="989013" indent="-898525"/>
            <a:r>
              <a:rPr lang="en-AU" i="1" dirty="0">
                <a:latin typeface="Georgia" panose="02040502050405020303" pitchFamily="18" charset="0"/>
              </a:rPr>
              <a:t>P: 	I think there’s fairly adequate – generally you get something about “Make sure that your kids have water and check on your elderly relatives or friends, people who are elderly” but I’m not sure that there’s enough as to “Okay, if they’re refusing to put the air conditioning on because they want to save electricity, what do you do then?” It’s okay to have a warning but then what? </a:t>
            </a:r>
          </a:p>
          <a:p>
            <a:pPr marL="989013" indent="-898525"/>
            <a:endParaRPr lang="en-AU" i="1" dirty="0">
              <a:latin typeface="Georgia" panose="02040502050405020303" pitchFamily="18" charset="0"/>
            </a:endParaRPr>
          </a:p>
          <a:p>
            <a:pPr marL="989013" indent="-898525"/>
            <a:r>
              <a:rPr lang="en-AU" i="1" dirty="0">
                <a:latin typeface="Georgia" panose="02040502050405020303" pitchFamily="18" charset="0"/>
              </a:rPr>
              <a:t>Scott: 	So there should be other sorts of messages or other sorts of things happen after the warning to help people? </a:t>
            </a:r>
          </a:p>
          <a:p>
            <a:pPr marL="989013" indent="-898525"/>
            <a:endParaRPr lang="en-AU" i="1" dirty="0">
              <a:latin typeface="Georgia" panose="02040502050405020303" pitchFamily="18" charset="0"/>
            </a:endParaRPr>
          </a:p>
          <a:p>
            <a:pPr marL="989013" indent="-898525"/>
            <a:r>
              <a:rPr lang="en-AU" i="1" dirty="0">
                <a:latin typeface="Georgia" panose="02040502050405020303" pitchFamily="18" charset="0"/>
              </a:rPr>
              <a:t>P: 	Maybe, just augmenting exactly – all sorts of ways because I don’t think that people really learn about it, like within families. It seems that there’s a lot of stuff that’s been lost in the last even 40 years that we grew up going, “Okay, yep, this is how we deal with this situation” because you see it, you talked about it with your parents, they say “Yep, everybody inside, stay out of the sun” that sort of thing….like we’ve all got air conditioning, so in a blackout what do you do, because it gets hot, or even after five days the air conditioning no longer is of any value because it doesn’t work effectively anymore, so you’ve just got to like it or lump it. </a:t>
            </a:r>
          </a:p>
          <a:p>
            <a:pPr marL="1435100" indent="-1344613"/>
            <a:r>
              <a:rPr lang="en-AU" sz="2000" i="1" dirty="0">
                <a:latin typeface="Georgia" panose="02040502050405020303" pitchFamily="18" charset="0"/>
              </a:rPr>
              <a:t>(F, 45, Adelaide)</a:t>
            </a:r>
          </a:p>
        </p:txBody>
      </p:sp>
    </p:spTree>
    <p:extLst>
      <p:ext uri="{BB962C8B-B14F-4D97-AF65-F5344CB8AC3E}">
        <p14:creationId xmlns:p14="http://schemas.microsoft.com/office/powerpoint/2010/main" val="25115053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71F805BC-06E3-EA4F-A0D2-B2EEDC73C2F7}"/>
              </a:ext>
            </a:extLst>
          </p:cNvPr>
          <p:cNvPicPr>
            <a:picLocks noGrp="1" noChangeAspect="1"/>
          </p:cNvPicPr>
          <p:nvPr>
            <p:ph idx="1"/>
          </p:nvPr>
        </p:nvPicPr>
        <p:blipFill>
          <a:blip r:embed="rId3"/>
          <a:stretch>
            <a:fillRect/>
          </a:stretch>
        </p:blipFill>
        <p:spPr>
          <a:xfrm>
            <a:off x="683568" y="980728"/>
            <a:ext cx="8093846" cy="4393120"/>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58</a:t>
            </a:fld>
            <a:endParaRPr lang="en-AU" dirty="0"/>
          </a:p>
        </p:txBody>
      </p:sp>
    </p:spTree>
    <p:extLst>
      <p:ext uri="{BB962C8B-B14F-4D97-AF65-F5344CB8AC3E}">
        <p14:creationId xmlns:p14="http://schemas.microsoft.com/office/powerpoint/2010/main" val="627641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E8AFECB-488C-4862-A863-69DB259C81CD}" type="slidenum">
              <a:rPr lang="en-AU" smtClean="0"/>
              <a:t>59</a:t>
            </a:fld>
            <a:endParaRPr lang="en-AU" dirty="0"/>
          </a:p>
        </p:txBody>
      </p:sp>
      <p:sp>
        <p:nvSpPr>
          <p:cNvPr id="4" name="Content Placeholder 3"/>
          <p:cNvSpPr>
            <a:spLocks noGrp="1"/>
          </p:cNvSpPr>
          <p:nvPr>
            <p:ph idx="1"/>
          </p:nvPr>
        </p:nvSpPr>
        <p:spPr>
          <a:xfrm>
            <a:off x="517832" y="1124744"/>
            <a:ext cx="7916584" cy="5093176"/>
          </a:xfrm>
        </p:spPr>
        <p:txBody>
          <a:bodyPr>
            <a:normAutofit/>
          </a:bodyPr>
          <a:lstStyle/>
          <a:p>
            <a:r>
              <a:rPr lang="en-AU" sz="2400" dirty="0">
                <a:latin typeface="Georgia" panose="02040502050405020303" pitchFamily="18" charset="0"/>
              </a:rPr>
              <a:t>The ‘old school’ heatwave ‘survivor’ (‘pack of sooks’’)</a:t>
            </a:r>
          </a:p>
          <a:p>
            <a:r>
              <a:rPr lang="en-AU" sz="2400" dirty="0">
                <a:latin typeface="Georgia" panose="02040502050405020303" pitchFamily="18" charset="0"/>
              </a:rPr>
              <a:t>The media sceptic (information is needed, but not sensationalised)</a:t>
            </a:r>
          </a:p>
          <a:p>
            <a:r>
              <a:rPr lang="en-AU" sz="2400" dirty="0">
                <a:latin typeface="Georgia" panose="02040502050405020303" pitchFamily="18" charset="0"/>
              </a:rPr>
              <a:t>The knowledgeable, but ‘</a:t>
            </a:r>
            <a:r>
              <a:rPr lang="en-AU" sz="2400" dirty="0" err="1">
                <a:latin typeface="Georgia" panose="02040502050405020303" pitchFamily="18" charset="0"/>
              </a:rPr>
              <a:t>triggerable</a:t>
            </a:r>
            <a:r>
              <a:rPr lang="en-AU" sz="2400" dirty="0">
                <a:latin typeface="Georgia" panose="02040502050405020303" pitchFamily="18" charset="0"/>
              </a:rPr>
              <a:t>’ (reminds me to bring in the chickens)</a:t>
            </a:r>
          </a:p>
          <a:p>
            <a:r>
              <a:rPr lang="en-AU" sz="2400" dirty="0">
                <a:latin typeface="Georgia" panose="02040502050405020303" pitchFamily="18" charset="0"/>
              </a:rPr>
              <a:t>The ‘carer’ (I need to go look after the olds)</a:t>
            </a:r>
          </a:p>
          <a:p>
            <a:r>
              <a:rPr lang="en-AU" sz="2400" dirty="0">
                <a:latin typeface="Georgia" panose="02040502050405020303" pitchFamily="18" charset="0"/>
              </a:rPr>
              <a:t>New arrivals and unconditioned </a:t>
            </a:r>
          </a:p>
          <a:p>
            <a:r>
              <a:rPr lang="en-AU" sz="2400" dirty="0">
                <a:latin typeface="Georgia" panose="02040502050405020303" pitchFamily="18" charset="0"/>
              </a:rPr>
              <a:t>The ‘prepared’ and (over)confident</a:t>
            </a:r>
          </a:p>
          <a:p>
            <a:r>
              <a:rPr lang="en-AU" sz="2400" dirty="0">
                <a:latin typeface="Georgia" panose="02040502050405020303" pitchFamily="18" charset="0"/>
              </a:rPr>
              <a:t>Working through and exposure to the heat (‘another day, another dollar, mate’)</a:t>
            </a:r>
          </a:p>
          <a:p>
            <a:r>
              <a:rPr lang="en-AU" sz="2400" dirty="0">
                <a:latin typeface="Georgia" panose="02040502050405020303" pitchFamily="18" charset="0"/>
              </a:rPr>
              <a:t>I know the risks, but am resource poor (no </a:t>
            </a:r>
            <a:r>
              <a:rPr lang="en-AU" sz="2400" dirty="0" err="1">
                <a:latin typeface="Georgia" panose="02040502050405020303" pitchFamily="18" charset="0"/>
              </a:rPr>
              <a:t>aircon</a:t>
            </a:r>
            <a:r>
              <a:rPr lang="en-AU" sz="2400" dirty="0">
                <a:latin typeface="Georgia" panose="02040502050405020303" pitchFamily="18" charset="0"/>
              </a:rPr>
              <a:t>)</a:t>
            </a:r>
          </a:p>
          <a:p>
            <a:endParaRPr lang="en-AU" sz="2400" dirty="0">
              <a:latin typeface="Georgia" panose="02040502050405020303" pitchFamily="18" charset="0"/>
            </a:endParaRPr>
          </a:p>
          <a:p>
            <a:endParaRPr lang="en-AU" sz="2400" dirty="0">
              <a:latin typeface="Georgia" panose="02040502050405020303" pitchFamily="18" charset="0"/>
            </a:endParaRPr>
          </a:p>
          <a:p>
            <a:endParaRPr lang="en-AU" dirty="0">
              <a:latin typeface="Georgia" panose="02040502050405020303" pitchFamily="18" charset="0"/>
            </a:endParaRPr>
          </a:p>
          <a:p>
            <a:endParaRPr lang="en-AU" dirty="0"/>
          </a:p>
        </p:txBody>
      </p:sp>
      <p:sp>
        <p:nvSpPr>
          <p:cNvPr id="8" name="Title 7"/>
          <p:cNvSpPr>
            <a:spLocks noGrp="1"/>
          </p:cNvSpPr>
          <p:nvPr>
            <p:ph type="title"/>
          </p:nvPr>
        </p:nvSpPr>
        <p:spPr>
          <a:xfrm>
            <a:off x="1403648" y="332656"/>
            <a:ext cx="5937755" cy="576064"/>
          </a:xfrm>
        </p:spPr>
        <p:txBody>
          <a:bodyPr>
            <a:normAutofit fontScale="90000"/>
          </a:bodyPr>
          <a:lstStyle/>
          <a:p>
            <a:r>
              <a:rPr lang="en-AU" dirty="0"/>
              <a:t>Message segmentation ideas </a:t>
            </a:r>
          </a:p>
        </p:txBody>
      </p:sp>
    </p:spTree>
    <p:extLst>
      <p:ext uri="{BB962C8B-B14F-4D97-AF65-F5344CB8AC3E}">
        <p14:creationId xmlns:p14="http://schemas.microsoft.com/office/powerpoint/2010/main" val="120931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0605" y="325208"/>
            <a:ext cx="4556664" cy="864096"/>
          </a:xfrm>
        </p:spPr>
        <p:txBody>
          <a:bodyPr>
            <a:normAutofit/>
          </a:bodyPr>
          <a:lstStyle/>
          <a:p>
            <a:r>
              <a:rPr lang="en-AU" dirty="0"/>
              <a:t>Risk communication</a:t>
            </a:r>
          </a:p>
        </p:txBody>
      </p:sp>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6</a:t>
            </a:fld>
            <a:endParaRPr lang="en-AU" dirty="0"/>
          </a:p>
        </p:txBody>
      </p:sp>
      <p:sp>
        <p:nvSpPr>
          <p:cNvPr id="3" name="TextBox 2">
            <a:extLst>
              <a:ext uri="{FF2B5EF4-FFF2-40B4-BE49-F238E27FC236}">
                <a16:creationId xmlns:a16="http://schemas.microsoft.com/office/drawing/2014/main" xmlns="" id="{BF37F1AF-0278-B34A-BBC3-56FCC5708125}"/>
              </a:ext>
            </a:extLst>
          </p:cNvPr>
          <p:cNvSpPr txBox="1"/>
          <p:nvPr/>
        </p:nvSpPr>
        <p:spPr>
          <a:xfrm>
            <a:off x="1270788" y="1700808"/>
            <a:ext cx="7335084" cy="5509200"/>
          </a:xfrm>
          <a:prstGeom prst="rect">
            <a:avLst/>
          </a:prstGeom>
          <a:noFill/>
        </p:spPr>
        <p:txBody>
          <a:bodyPr wrap="square" rtlCol="0">
            <a:spAutoFit/>
          </a:bodyPr>
          <a:lstStyle/>
          <a:p>
            <a:pPr marL="285750" indent="-285750">
              <a:buFont typeface="Arial" panose="020B0604020202020204" pitchFamily="34" charset="0"/>
              <a:buChar char="•"/>
            </a:pPr>
            <a:r>
              <a:rPr lang="en-AU" sz="2800" dirty="0">
                <a:latin typeface="Calibri" panose="020F0502020204030204" pitchFamily="34" charset="0"/>
              </a:rPr>
              <a:t>Widen the range of available choices people can make to mitigate their risk to hazards</a:t>
            </a:r>
          </a:p>
          <a:p>
            <a:endParaRPr lang="en-AU" sz="2800" dirty="0">
              <a:latin typeface="Calibri" panose="020F0502020204030204" pitchFamily="34" charset="0"/>
            </a:endParaRPr>
          </a:p>
          <a:p>
            <a:pPr marL="285750" indent="-285750">
              <a:buFont typeface="Arial" panose="020B0604020202020204" pitchFamily="34" charset="0"/>
              <a:buChar char="•"/>
            </a:pPr>
            <a:r>
              <a:rPr lang="en-AU" sz="2800" dirty="0">
                <a:latin typeface="Calibri" panose="020F0502020204030204" pitchFamily="34" charset="0"/>
              </a:rPr>
              <a:t>Raise risk awareness to enhance preparedness planning</a:t>
            </a:r>
          </a:p>
          <a:p>
            <a:pPr marL="285750" indent="-285750">
              <a:buFont typeface="Arial" panose="020B0604020202020204" pitchFamily="34" charset="0"/>
              <a:buChar char="•"/>
            </a:pPr>
            <a:endParaRPr lang="en-AU" sz="2800" dirty="0">
              <a:latin typeface="Calibri" panose="020F0502020204030204" pitchFamily="34" charset="0"/>
            </a:endParaRPr>
          </a:p>
          <a:p>
            <a:pPr marL="285750" indent="-285750">
              <a:buFont typeface="Arial" panose="020B0604020202020204" pitchFamily="34" charset="0"/>
              <a:buChar char="•"/>
            </a:pPr>
            <a:r>
              <a:rPr lang="en-AU" sz="2800" dirty="0">
                <a:latin typeface="Calibri" panose="020F0502020204030204" pitchFamily="34" charset="0"/>
              </a:rPr>
              <a:t>An exchange of views between between communities facing threats and experts.</a:t>
            </a:r>
          </a:p>
          <a:p>
            <a:pPr marL="285750" indent="-285750">
              <a:buFont typeface="Arial" panose="020B0604020202020204" pitchFamily="34" charset="0"/>
              <a:buChar char="•"/>
            </a:pPr>
            <a:endParaRPr lang="en-AU" sz="2800" dirty="0">
              <a:latin typeface="Calibri" panose="020F0502020204030204" pitchFamily="34" charset="0"/>
            </a:endParaRPr>
          </a:p>
          <a:p>
            <a:pPr marL="285750" indent="-285750">
              <a:buFont typeface="Arial" panose="020B0604020202020204" pitchFamily="34" charset="0"/>
              <a:buChar char="•"/>
            </a:pPr>
            <a:endParaRPr lang="en-AU" sz="2800" dirty="0">
              <a:latin typeface="Calibri" panose="020F0502020204030204" pitchFamily="34" charset="0"/>
            </a:endParaRP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endParaRPr lang="en-AU" dirty="0"/>
          </a:p>
          <a:p>
            <a:r>
              <a:rPr lang="en-AU" dirty="0"/>
              <a:t> </a:t>
            </a:r>
          </a:p>
        </p:txBody>
      </p:sp>
    </p:spTree>
    <p:extLst>
      <p:ext uri="{BB962C8B-B14F-4D97-AF65-F5344CB8AC3E}">
        <p14:creationId xmlns:p14="http://schemas.microsoft.com/office/powerpoint/2010/main" val="5341835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53DE18-0B38-4D40-9135-BAC6A447DE26}"/>
              </a:ext>
            </a:extLst>
          </p:cNvPr>
          <p:cNvSpPr>
            <a:spLocks noGrp="1"/>
          </p:cNvSpPr>
          <p:nvPr>
            <p:ph type="title"/>
          </p:nvPr>
        </p:nvSpPr>
        <p:spPr>
          <a:xfrm>
            <a:off x="1547664" y="188640"/>
            <a:ext cx="5937755" cy="678976"/>
          </a:xfrm>
        </p:spPr>
        <p:txBody>
          <a:bodyPr>
            <a:normAutofit fontScale="90000"/>
          </a:bodyPr>
          <a:lstStyle/>
          <a:p>
            <a:r>
              <a:rPr lang="en-AU" dirty="0"/>
              <a:t>Take home messages</a:t>
            </a:r>
          </a:p>
        </p:txBody>
      </p:sp>
      <p:sp>
        <p:nvSpPr>
          <p:cNvPr id="3" name="Content Placeholder 2">
            <a:extLst>
              <a:ext uri="{FF2B5EF4-FFF2-40B4-BE49-F238E27FC236}">
                <a16:creationId xmlns:a16="http://schemas.microsoft.com/office/drawing/2014/main" xmlns="" id="{74335EA7-7718-1446-8322-F0813D372CA6}"/>
              </a:ext>
            </a:extLst>
          </p:cNvPr>
          <p:cNvSpPr>
            <a:spLocks noGrp="1"/>
          </p:cNvSpPr>
          <p:nvPr>
            <p:ph idx="1"/>
          </p:nvPr>
        </p:nvSpPr>
        <p:spPr>
          <a:xfrm>
            <a:off x="467544" y="1328200"/>
            <a:ext cx="8280919" cy="5255480"/>
          </a:xfrm>
        </p:spPr>
        <p:txBody>
          <a:bodyPr>
            <a:normAutofit fontScale="92500" lnSpcReduction="10000"/>
          </a:bodyPr>
          <a:lstStyle/>
          <a:p>
            <a:r>
              <a:rPr lang="en-AU" dirty="0">
                <a:latin typeface="Georgia" panose="02040502050405020303" pitchFamily="18" charset="0"/>
              </a:rPr>
              <a:t>Heatwave, as a perceived risk, is comparatively low (especially when compared to bushfire etc.)</a:t>
            </a:r>
          </a:p>
          <a:p>
            <a:r>
              <a:rPr lang="en-AU" dirty="0">
                <a:latin typeface="Georgia" panose="02040502050405020303" pitchFamily="18" charset="0"/>
              </a:rPr>
              <a:t>Messages are mostly disseminated through media channels that can ‘normalise’ risk perception, hampering EM and health messages.</a:t>
            </a:r>
          </a:p>
          <a:p>
            <a:r>
              <a:rPr lang="en-AU" dirty="0">
                <a:latin typeface="Georgia" panose="02040502050405020303" pitchFamily="18" charset="0"/>
              </a:rPr>
              <a:t>Some evidence for ‘Message Fatigue’ was observed, but chiefly in terms of ‘redundancy’; although this may not preclude people from  listening to new information or ‘(re)framings’ of messages</a:t>
            </a:r>
          </a:p>
          <a:p>
            <a:r>
              <a:rPr lang="en-AU" dirty="0">
                <a:latin typeface="Georgia" panose="02040502050405020303" pitchFamily="18" charset="0"/>
              </a:rPr>
              <a:t>‘Repetition’ of messages may not  be problematic </a:t>
            </a:r>
            <a:r>
              <a:rPr lang="en-AU" i="1" dirty="0">
                <a:latin typeface="Georgia" panose="02040502050405020303" pitchFamily="18" charset="0"/>
              </a:rPr>
              <a:t>per se, </a:t>
            </a:r>
            <a:r>
              <a:rPr lang="en-AU" dirty="0">
                <a:latin typeface="Georgia" panose="02040502050405020303" pitchFamily="18" charset="0"/>
              </a:rPr>
              <a:t>as messages are deployed comparatively rarely (in summer) and deemed ‘important’.</a:t>
            </a:r>
          </a:p>
          <a:p>
            <a:r>
              <a:rPr lang="en-AU" dirty="0">
                <a:latin typeface="Georgia" panose="02040502050405020303" pitchFamily="18" charset="0"/>
              </a:rPr>
              <a:t>Messages cannot be ‘all things to all people’: message segmentation needs strategic thinking and audience research before making decisions about who to target.</a:t>
            </a:r>
          </a:p>
          <a:p>
            <a:r>
              <a:rPr lang="en-AU" dirty="0">
                <a:latin typeface="Georgia" panose="02040502050405020303" pitchFamily="18" charset="0"/>
              </a:rPr>
              <a:t>In a changing climate, new heat-health information may need to be disseminated, especially as the Australian population ages.</a:t>
            </a:r>
          </a:p>
          <a:p>
            <a:r>
              <a:rPr lang="en-AU" dirty="0"/>
              <a:t>For people living with limited socioeconomic resources, and in poor quality housing, messaging will need to be tailored to their needs, along with policies that alleviate their vulnerability.</a:t>
            </a:r>
          </a:p>
        </p:txBody>
      </p:sp>
      <p:sp>
        <p:nvSpPr>
          <p:cNvPr id="5" name="Slide Number Placeholder 4">
            <a:extLst>
              <a:ext uri="{FF2B5EF4-FFF2-40B4-BE49-F238E27FC236}">
                <a16:creationId xmlns:a16="http://schemas.microsoft.com/office/drawing/2014/main" xmlns="" id="{13E18504-DA68-5844-B70E-B3100D7A7A52}"/>
              </a:ext>
            </a:extLst>
          </p:cNvPr>
          <p:cNvSpPr>
            <a:spLocks noGrp="1"/>
          </p:cNvSpPr>
          <p:nvPr>
            <p:ph type="sldNum" sz="quarter" idx="12"/>
          </p:nvPr>
        </p:nvSpPr>
        <p:spPr/>
        <p:txBody>
          <a:bodyPr/>
          <a:lstStyle/>
          <a:p>
            <a:fld id="{7E8AFECB-488C-4862-A863-69DB259C81CD}" type="slidenum">
              <a:rPr lang="en-AU" smtClean="0"/>
              <a:t>60</a:t>
            </a:fld>
            <a:endParaRPr lang="en-AU" dirty="0"/>
          </a:p>
        </p:txBody>
      </p:sp>
    </p:spTree>
    <p:extLst>
      <p:ext uri="{BB962C8B-B14F-4D97-AF65-F5344CB8AC3E}">
        <p14:creationId xmlns:p14="http://schemas.microsoft.com/office/powerpoint/2010/main" val="268496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39" y="311916"/>
            <a:ext cx="8597098" cy="1368152"/>
          </a:xfrm>
        </p:spPr>
        <p:txBody>
          <a:bodyPr>
            <a:noAutofit/>
          </a:bodyPr>
          <a:lstStyle/>
          <a:p>
            <a:r>
              <a:rPr lang="en-AU" dirty="0"/>
              <a:t>The ‘problem child’ of natural hazards communication</a:t>
            </a:r>
          </a:p>
        </p:txBody>
      </p:sp>
      <p:pic>
        <p:nvPicPr>
          <p:cNvPr id="9" name="Content Placeholder 8"/>
          <p:cNvPicPr>
            <a:picLocks noGrp="1" noChangeAspect="1"/>
          </p:cNvPicPr>
          <p:nvPr>
            <p:ph idx="1"/>
          </p:nvPr>
        </p:nvPicPr>
        <p:blipFill>
          <a:blip r:embed="rId3"/>
          <a:stretch>
            <a:fillRect/>
          </a:stretch>
        </p:blipFill>
        <p:spPr>
          <a:xfrm>
            <a:off x="0" y="2339501"/>
            <a:ext cx="4530788" cy="2534910"/>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7</a:t>
            </a:fld>
            <a:endParaRPr lang="en-AU" dirty="0"/>
          </a:p>
        </p:txBody>
      </p:sp>
      <p:pic>
        <p:nvPicPr>
          <p:cNvPr id="8" name="Picture 7"/>
          <p:cNvPicPr>
            <a:picLocks noChangeAspect="1"/>
          </p:cNvPicPr>
          <p:nvPr/>
        </p:nvPicPr>
        <p:blipFill>
          <a:blip r:embed="rId4"/>
          <a:stretch>
            <a:fillRect/>
          </a:stretch>
        </p:blipFill>
        <p:spPr>
          <a:xfrm>
            <a:off x="4709117" y="2343337"/>
            <a:ext cx="4421102" cy="2531074"/>
          </a:xfrm>
          <a:prstGeom prst="rect">
            <a:avLst/>
          </a:prstGeom>
        </p:spPr>
      </p:pic>
    </p:spTree>
    <p:extLst>
      <p:ext uri="{BB962C8B-B14F-4D97-AF65-F5344CB8AC3E}">
        <p14:creationId xmlns:p14="http://schemas.microsoft.com/office/powerpoint/2010/main" val="203873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342" y="394798"/>
            <a:ext cx="5937755" cy="1188720"/>
          </a:xfrm>
        </p:spPr>
        <p:txBody>
          <a:bodyPr/>
          <a:lstStyle/>
          <a:p>
            <a:r>
              <a:rPr lang="en-AU" dirty="0"/>
              <a:t>REPRESENTING Natural HAZARDS RISK</a:t>
            </a:r>
          </a:p>
        </p:txBody>
      </p:sp>
      <p:pic>
        <p:nvPicPr>
          <p:cNvPr id="6" name="Content Placeholder 5"/>
          <p:cNvPicPr>
            <a:picLocks noGrp="1" noChangeAspect="1"/>
          </p:cNvPicPr>
          <p:nvPr>
            <p:ph idx="1"/>
          </p:nvPr>
        </p:nvPicPr>
        <p:blipFill>
          <a:blip r:embed="rId5"/>
          <a:stretch>
            <a:fillRect/>
          </a:stretch>
        </p:blipFill>
        <p:spPr>
          <a:xfrm>
            <a:off x="1331640" y="2180593"/>
            <a:ext cx="5129362" cy="3101975"/>
          </a:xfrm>
          <a:prstGeom prst="rect">
            <a:avLst/>
          </a:prstGeom>
        </p:spPr>
      </p:pic>
      <p:sp>
        <p:nvSpPr>
          <p:cNvPr id="4" name="Footer Placeholder 3"/>
          <p:cNvSpPr>
            <a:spLocks noGrp="1"/>
          </p:cNvSpPr>
          <p:nvPr>
            <p:ph type="ftr" sz="quarter" idx="11"/>
          </p:nvPr>
        </p:nvSpPr>
        <p:spPr/>
        <p:txBody>
          <a:bodyPr/>
          <a:lstStyle/>
          <a:p>
            <a:r>
              <a:rPr lang="en-AU"/>
              <a:t>University of Adelaide</a:t>
            </a:r>
            <a:endParaRPr lang="en-AU" dirty="0"/>
          </a:p>
        </p:txBody>
      </p:sp>
      <p:sp>
        <p:nvSpPr>
          <p:cNvPr id="5" name="Slide Number Placeholder 4"/>
          <p:cNvSpPr>
            <a:spLocks noGrp="1"/>
          </p:cNvSpPr>
          <p:nvPr>
            <p:ph type="sldNum" sz="quarter" idx="12"/>
          </p:nvPr>
        </p:nvSpPr>
        <p:spPr/>
        <p:txBody>
          <a:bodyPr/>
          <a:lstStyle/>
          <a:p>
            <a:fld id="{7E8AFECB-488C-4862-A863-69DB259C81CD}" type="slidenum">
              <a:rPr lang="en-AU" smtClean="0"/>
              <a:t>8</a:t>
            </a:fld>
            <a:endParaRPr lang="en-AU" dirty="0"/>
          </a:p>
        </p:txBody>
      </p:sp>
      <p:pic>
        <p:nvPicPr>
          <p:cNvPr id="3" name="SLIDE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13806" y="2180593"/>
            <a:ext cx="6066506" cy="3412410"/>
          </a:xfrm>
          <a:prstGeom prst="rect">
            <a:avLst/>
          </a:prstGeom>
        </p:spPr>
      </p:pic>
    </p:spTree>
    <p:extLst>
      <p:ext uri="{BB962C8B-B14F-4D97-AF65-F5344CB8AC3E}">
        <p14:creationId xmlns:p14="http://schemas.microsoft.com/office/powerpoint/2010/main" val="1971747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A20F43-B07C-B643-A6EF-2864B99FB614}"/>
              </a:ext>
            </a:extLst>
          </p:cNvPr>
          <p:cNvSpPr>
            <a:spLocks noGrp="1"/>
          </p:cNvSpPr>
          <p:nvPr>
            <p:ph type="title"/>
          </p:nvPr>
        </p:nvSpPr>
        <p:spPr>
          <a:xfrm>
            <a:off x="376272" y="1772816"/>
            <a:ext cx="8229600" cy="2808312"/>
          </a:xfrm>
        </p:spPr>
        <p:txBody>
          <a:bodyPr>
            <a:normAutofit/>
          </a:bodyPr>
          <a:lstStyle/>
          <a:p>
            <a:r>
              <a:rPr lang="en-US" dirty="0"/>
              <a:t>I remember years ago, wasn’t it in Queensland or somewhere, there were big bushfires and we saw a huge amount of people dying, we never had that kind of mass tragedy because of the heatwaves. </a:t>
            </a:r>
            <a:r>
              <a:rPr lang="en-US" sz="2000" dirty="0"/>
              <a:t>Male participant, Playford.</a:t>
            </a:r>
          </a:p>
        </p:txBody>
      </p:sp>
      <p:sp>
        <p:nvSpPr>
          <p:cNvPr id="4" name="Footer Placeholder 3">
            <a:extLst>
              <a:ext uri="{FF2B5EF4-FFF2-40B4-BE49-F238E27FC236}">
                <a16:creationId xmlns:a16="http://schemas.microsoft.com/office/drawing/2014/main" xmlns="" id="{43440C00-F21E-954A-A6ED-66F0D2B934B3}"/>
              </a:ext>
            </a:extLst>
          </p:cNvPr>
          <p:cNvSpPr>
            <a:spLocks noGrp="1"/>
          </p:cNvSpPr>
          <p:nvPr>
            <p:ph type="ftr" sz="quarter" idx="11"/>
          </p:nvPr>
        </p:nvSpPr>
        <p:spPr/>
        <p:txBody>
          <a:bodyPr/>
          <a:lstStyle/>
          <a:p>
            <a:r>
              <a:rPr lang="en-AU"/>
              <a:t>University of Adelaide</a:t>
            </a:r>
            <a:endParaRPr lang="en-AU" dirty="0"/>
          </a:p>
        </p:txBody>
      </p:sp>
      <p:sp>
        <p:nvSpPr>
          <p:cNvPr id="5" name="Slide Number Placeholder 4">
            <a:extLst>
              <a:ext uri="{FF2B5EF4-FFF2-40B4-BE49-F238E27FC236}">
                <a16:creationId xmlns:a16="http://schemas.microsoft.com/office/drawing/2014/main" xmlns="" id="{5048F7F2-5199-8048-B514-3858BA41D623}"/>
              </a:ext>
            </a:extLst>
          </p:cNvPr>
          <p:cNvSpPr>
            <a:spLocks noGrp="1"/>
          </p:cNvSpPr>
          <p:nvPr>
            <p:ph type="sldNum" sz="quarter" idx="12"/>
          </p:nvPr>
        </p:nvSpPr>
        <p:spPr/>
        <p:txBody>
          <a:bodyPr/>
          <a:lstStyle/>
          <a:p>
            <a:fld id="{7E8AFECB-488C-4862-A863-69DB259C81CD}" type="slidenum">
              <a:rPr lang="en-AU" smtClean="0"/>
              <a:t>9</a:t>
            </a:fld>
            <a:endParaRPr lang="en-AU" dirty="0"/>
          </a:p>
        </p:txBody>
      </p:sp>
    </p:spTree>
    <p:extLst>
      <p:ext uri="{BB962C8B-B14F-4D97-AF65-F5344CB8AC3E}">
        <p14:creationId xmlns:p14="http://schemas.microsoft.com/office/powerpoint/2010/main" val="1299725177"/>
      </p:ext>
    </p:extLst>
  </p:cSld>
  <p:clrMapOvr>
    <a:masterClrMapping/>
  </p:clrMapOvr>
  <mc:AlternateContent xmlns:mc="http://schemas.openxmlformats.org/markup-compatibility/2006" xmlns:p14="http://schemas.microsoft.com/office/powerpoint/2010/main">
    <mc:Choice Requires="p14">
      <p:transition spd="slow" p14:dur="2500" advClick="0"/>
    </mc:Choice>
    <mc:Fallback xmlns="">
      <p:transition spd="slow" advClick="0"/>
    </mc:Fallback>
  </mc:AlternateContent>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57546</TotalTime>
  <Words>1650</Words>
  <Application>Microsoft Office PowerPoint</Application>
  <PresentationFormat>On-screen Show (4:3)</PresentationFormat>
  <Paragraphs>375</Paragraphs>
  <Slides>60</Slides>
  <Notes>60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Georgia</vt:lpstr>
      <vt:lpstr>Gill Sans MT</vt:lpstr>
      <vt:lpstr>Times New Roman</vt:lpstr>
      <vt:lpstr>Parcel</vt:lpstr>
      <vt:lpstr>The Road to Nhill: Sharing Responsibility for Bushfire Prevention</vt:lpstr>
      <vt:lpstr>5  Goals for today </vt:lpstr>
      <vt:lpstr>What we did</vt:lpstr>
      <vt:lpstr>Why do this research?</vt:lpstr>
      <vt:lpstr>Climate change: unknown territory</vt:lpstr>
      <vt:lpstr>Risk communication</vt:lpstr>
      <vt:lpstr>The ‘problem child’ of natural hazards communication</vt:lpstr>
      <vt:lpstr>REPRESENTING Natural HAZARDS RISK</vt:lpstr>
      <vt:lpstr>I remember years ago, wasn’t it in Queensland or somewhere, there were big bushfires and we saw a huge amount of people dying, we never had that kind of mass tragedy because of the heatwaves. Male participant, Playford.</vt:lpstr>
      <vt:lpstr>‘There is nothing as practical as a good theory’ (Kurt Lewin) </vt:lpstr>
      <vt:lpstr>Social amplification of risk framework (SARF)</vt:lpstr>
      <vt:lpstr>Social marketing</vt:lpstr>
      <vt:lpstr>Competing messages: A social marketing approach</vt:lpstr>
      <vt:lpstr>Practice experts from the field</vt:lpstr>
      <vt:lpstr>Research aims</vt:lpstr>
      <vt:lpstr>1. Heatwave Risk and vulnerability perception </vt:lpstr>
      <vt:lpstr>worry</vt:lpstr>
      <vt:lpstr>It’s not me, it’s you! </vt:lpstr>
      <vt:lpstr>PowerPoint Presentation</vt:lpstr>
      <vt:lpstr>Prepared for the worst? Sure am</vt:lpstr>
      <vt:lpstr>Vulnerability and risk perception: Does it affect thinking on the relevance of heatwave communication? </vt:lpstr>
      <vt:lpstr>PowerPoint Presentation</vt:lpstr>
      <vt:lpstr>‘just A given’</vt:lpstr>
      <vt:lpstr>Perception of Vulnerability: A function of context?</vt:lpstr>
      <vt:lpstr>I Don’t know what they whinge about! </vt:lpstr>
      <vt:lpstr>Summary thus far</vt:lpstr>
      <vt:lpstr>DISCUSSION QUESTIONS </vt:lpstr>
      <vt:lpstr>PowerPoint Presentation</vt:lpstr>
      <vt:lpstr>Heatwaves in the news: modelling and reflecting behaviour  </vt:lpstr>
      <vt:lpstr>PowerPoint Presentation</vt:lpstr>
      <vt:lpstr>PowerPoint Presentation</vt:lpstr>
      <vt:lpstr>PowerPoint Presentation</vt:lpstr>
      <vt:lpstr>PowerPoint Presentation</vt:lpstr>
      <vt:lpstr>PowerPoint Presentation</vt:lpstr>
      <vt:lpstr> modelling and reflecting cultural norms </vt:lpstr>
      <vt:lpstr>The struggle with meaning (and heatwave hair)</vt:lpstr>
      <vt:lpstr>3. Message fatigue? </vt:lpstr>
      <vt:lpstr>What is message fatigue? </vt:lpstr>
      <vt:lpstr>We asked?</vt:lpstr>
      <vt:lpstr>REDUNDANCY (I know enough)</vt:lpstr>
      <vt:lpstr>REDUNDANCY</vt:lpstr>
      <vt:lpstr>Repetition</vt:lpstr>
      <vt:lpstr>Tedium</vt:lpstr>
      <vt:lpstr>Common sense </vt:lpstr>
      <vt:lpstr>But Wait! </vt:lpstr>
      <vt:lpstr>PowerPoint Presentation</vt:lpstr>
      <vt:lpstr>COMMON, OR NOT SO COMMON, SENSE</vt:lpstr>
      <vt:lpstr>Fatigue as scepticism (in the media)</vt:lpstr>
      <vt:lpstr>The mentality of people these days!</vt:lpstr>
      <vt:lpstr>Triggering</vt:lpstr>
      <vt:lpstr>Knowledge triggering</vt:lpstr>
      <vt:lpstr>Summary thus far</vt:lpstr>
      <vt:lpstr> DISCUSSION QUESTIONS </vt:lpstr>
      <vt:lpstr>3. Heatwave messaging and channels</vt:lpstr>
      <vt:lpstr>Where would you go to find more information about heatwaves and what to do?</vt:lpstr>
      <vt:lpstr>Social media</vt:lpstr>
      <vt:lpstr>PowerPoint Presentation</vt:lpstr>
      <vt:lpstr>PowerPoint Presentation</vt:lpstr>
      <vt:lpstr>Message segmentation ideas </vt:lpstr>
      <vt:lpstr>Take home messages</vt:lpstr>
    </vt:vector>
  </TitlesOfParts>
  <Manager>Scott Hanson-Easey</Manager>
  <Company>The University of Adelaide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a1633967</dc:creator>
  <cp:keywords/>
  <dc:description/>
  <cp:lastModifiedBy>Scott Hanson-Easey</cp:lastModifiedBy>
  <cp:revision>731</cp:revision>
  <cp:lastPrinted>2018-11-14T04:28:34Z</cp:lastPrinted>
  <dcterms:created xsi:type="dcterms:W3CDTF">2012-09-13T03:45:37Z</dcterms:created>
  <dcterms:modified xsi:type="dcterms:W3CDTF">2018-11-19T23:15:10Z</dcterms:modified>
  <cp:category/>
</cp:coreProperties>
</file>