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notesSlides/notesSlide3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4.xml" ContentType="application/vnd.openxmlformats-officedocument.presentationml.notesSlide+xml"/>
  <Override PartName="/ppt/tags/tag4.xml" ContentType="application/vnd.openxmlformats-officedocument.presentationml.tags+xml"/>
  <Override PartName="/ppt/notesSlides/notesSlide35.xml" ContentType="application/vnd.openxmlformats-officedocument.presentationml.notesSlide+xml"/>
  <Override PartName="/ppt/tags/tag5.xml" ContentType="application/vnd.openxmlformats-officedocument.presentationml.tags+xml"/>
  <Override PartName="/ppt/notesSlides/notesSlide36.xml" ContentType="application/vnd.openxmlformats-officedocument.presentationml.notesSlide+xml"/>
  <Override PartName="/ppt/tags/tag6.xml" ContentType="application/vnd.openxmlformats-officedocument.presentationml.tags+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tags/tag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21" r:id="rId4"/>
  </p:sldMasterIdLst>
  <p:notesMasterIdLst>
    <p:notesMasterId r:id="rId53"/>
  </p:notesMasterIdLst>
  <p:sldIdLst>
    <p:sldId id="371" r:id="rId5"/>
    <p:sldId id="1519" r:id="rId6"/>
    <p:sldId id="378" r:id="rId7"/>
    <p:sldId id="256" r:id="rId8"/>
    <p:sldId id="1515" r:id="rId9"/>
    <p:sldId id="1516" r:id="rId10"/>
    <p:sldId id="1517" r:id="rId11"/>
    <p:sldId id="1518" r:id="rId12"/>
    <p:sldId id="373" r:id="rId13"/>
    <p:sldId id="353" r:id="rId14"/>
    <p:sldId id="356" r:id="rId15"/>
    <p:sldId id="367" r:id="rId16"/>
    <p:sldId id="357" r:id="rId17"/>
    <p:sldId id="359" r:id="rId18"/>
    <p:sldId id="358" r:id="rId19"/>
    <p:sldId id="346" r:id="rId20"/>
    <p:sldId id="349" r:id="rId21"/>
    <p:sldId id="296" r:id="rId22"/>
    <p:sldId id="321" r:id="rId23"/>
    <p:sldId id="341" r:id="rId24"/>
    <p:sldId id="350" r:id="rId25"/>
    <p:sldId id="375" r:id="rId26"/>
    <p:sldId id="641" r:id="rId27"/>
    <p:sldId id="630" r:id="rId28"/>
    <p:sldId id="654" r:id="rId29"/>
    <p:sldId id="676" r:id="rId30"/>
    <p:sldId id="680" r:id="rId31"/>
    <p:sldId id="677" r:id="rId32"/>
    <p:sldId id="678" r:id="rId33"/>
    <p:sldId id="681" r:id="rId34"/>
    <p:sldId id="682" r:id="rId35"/>
    <p:sldId id="670" r:id="rId36"/>
    <p:sldId id="679" r:id="rId37"/>
    <p:sldId id="632" r:id="rId38"/>
    <p:sldId id="374" r:id="rId39"/>
    <p:sldId id="379" r:id="rId40"/>
    <p:sldId id="380" r:id="rId41"/>
    <p:sldId id="1328" r:id="rId42"/>
    <p:sldId id="1331" r:id="rId43"/>
    <p:sldId id="1327" r:id="rId44"/>
    <p:sldId id="1332" r:id="rId45"/>
    <p:sldId id="1333" r:id="rId46"/>
    <p:sldId id="1337" r:id="rId47"/>
    <p:sldId id="1339" r:id="rId48"/>
    <p:sldId id="1335" r:id="rId49"/>
    <p:sldId id="372" r:id="rId50"/>
    <p:sldId id="262" r:id="rId51"/>
    <p:sldId id="26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CB21"/>
    <a:srgbClr val="2E75B6"/>
    <a:srgbClr val="041938"/>
    <a:srgbClr val="385723"/>
    <a:srgbClr val="CACB1C"/>
    <a:srgbClr val="BA5149"/>
    <a:srgbClr val="B9477B"/>
    <a:srgbClr val="0A264B"/>
    <a:srgbClr val="0A2244"/>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61" autoAdjust="0"/>
    <p:restoredTop sz="94635" autoAdjust="0"/>
  </p:normalViewPr>
  <p:slideViewPr>
    <p:cSldViewPr snapToGrid="0">
      <p:cViewPr varScale="1">
        <p:scale>
          <a:sx n="60" d="100"/>
          <a:sy n="60" d="100"/>
        </p:scale>
        <p:origin x="-952"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88853E-AF9C-4492-9779-85DE764B932A}"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66924DFE-052B-4556-8E40-C62C621FA213}">
      <dgm:prSet phldrT="[Text]" custT="1"/>
      <dgm:spPr/>
      <dgm:t>
        <a:bodyPr/>
        <a:lstStyle/>
        <a:p>
          <a:r>
            <a:rPr lang="en-US" sz="3200" b="1" dirty="0"/>
            <a:t>Regional IC</a:t>
          </a:r>
        </a:p>
      </dgm:t>
    </dgm:pt>
    <dgm:pt modelId="{EA448D52-5E7A-4A19-8FAC-D1ECCF154DC7}" type="parTrans" cxnId="{27CDA479-F156-4B07-BCBE-7A98C26574C6}">
      <dgm:prSet/>
      <dgm:spPr/>
      <dgm:t>
        <a:bodyPr/>
        <a:lstStyle/>
        <a:p>
          <a:endParaRPr lang="en-US"/>
        </a:p>
      </dgm:t>
    </dgm:pt>
    <dgm:pt modelId="{FD203054-0561-4ACD-A581-3A1D2B38FF3B}" type="sibTrans" cxnId="{27CDA479-F156-4B07-BCBE-7A98C26574C6}">
      <dgm:prSet/>
      <dgm:spPr/>
      <dgm:t>
        <a:bodyPr/>
        <a:lstStyle/>
        <a:p>
          <a:endParaRPr lang="en-US"/>
        </a:p>
      </dgm:t>
    </dgm:pt>
    <dgm:pt modelId="{4E9DF095-6D39-4F2B-9CE8-0BCBC1213FB6}">
      <dgm:prSet phldrT="[Text]"/>
      <dgm:spPr>
        <a:ln>
          <a:solidFill>
            <a:schemeClr val="tx1"/>
          </a:solidFill>
        </a:ln>
      </dgm:spPr>
      <dgm:t>
        <a:bodyPr/>
        <a:lstStyle/>
        <a:p>
          <a:r>
            <a:rPr lang="en-US" dirty="0"/>
            <a:t>Planning</a:t>
          </a:r>
        </a:p>
      </dgm:t>
    </dgm:pt>
    <dgm:pt modelId="{9BBB19EA-AA34-42B7-93AF-9FEB27CB1DA0}" type="parTrans" cxnId="{666A2033-A357-44F8-BA97-655D80B99D2F}">
      <dgm:prSet/>
      <dgm:spPr>
        <a:ln>
          <a:solidFill>
            <a:schemeClr val="tx1"/>
          </a:solidFill>
        </a:ln>
      </dgm:spPr>
      <dgm:t>
        <a:bodyPr/>
        <a:lstStyle/>
        <a:p>
          <a:endParaRPr lang="en-US"/>
        </a:p>
      </dgm:t>
    </dgm:pt>
    <dgm:pt modelId="{9F3DA624-325E-4193-8E0F-CF5ACEF03316}" type="sibTrans" cxnId="{666A2033-A357-44F8-BA97-655D80B99D2F}">
      <dgm:prSet/>
      <dgm:spPr/>
      <dgm:t>
        <a:bodyPr/>
        <a:lstStyle/>
        <a:p>
          <a:endParaRPr lang="en-US"/>
        </a:p>
      </dgm:t>
    </dgm:pt>
    <dgm:pt modelId="{7C1527D2-39C2-4911-8DA8-DC161EBCEBA7}">
      <dgm:prSet phldrT="[Text]"/>
      <dgm:spPr>
        <a:ln>
          <a:solidFill>
            <a:schemeClr val="tx1"/>
          </a:solidFill>
        </a:ln>
      </dgm:spPr>
      <dgm:t>
        <a:bodyPr/>
        <a:lstStyle/>
        <a:p>
          <a:r>
            <a:rPr lang="en-US" dirty="0"/>
            <a:t>Logistics</a:t>
          </a:r>
        </a:p>
      </dgm:t>
    </dgm:pt>
    <dgm:pt modelId="{4765D73C-4423-4621-AEB9-FCEB10B96BF4}" type="parTrans" cxnId="{70BFACC0-8F86-4D63-AB2A-C97D69CC601F}">
      <dgm:prSet/>
      <dgm:spPr>
        <a:ln>
          <a:solidFill>
            <a:schemeClr val="tx1"/>
          </a:solidFill>
        </a:ln>
      </dgm:spPr>
      <dgm:t>
        <a:bodyPr/>
        <a:lstStyle/>
        <a:p>
          <a:endParaRPr lang="en-US"/>
        </a:p>
      </dgm:t>
    </dgm:pt>
    <dgm:pt modelId="{B2901FD7-38C6-4C99-9F76-FAB98E5A2E07}" type="sibTrans" cxnId="{70BFACC0-8F86-4D63-AB2A-C97D69CC601F}">
      <dgm:prSet/>
      <dgm:spPr/>
      <dgm:t>
        <a:bodyPr/>
        <a:lstStyle/>
        <a:p>
          <a:endParaRPr lang="en-US"/>
        </a:p>
      </dgm:t>
    </dgm:pt>
    <dgm:pt modelId="{7A631160-1652-43A9-B5EA-073F02C15996}">
      <dgm:prSet phldrT="[Text]"/>
      <dgm:spPr>
        <a:ln>
          <a:solidFill>
            <a:schemeClr val="tx1"/>
          </a:solidFill>
        </a:ln>
      </dgm:spPr>
      <dgm:t>
        <a:bodyPr/>
        <a:lstStyle/>
        <a:p>
          <a:r>
            <a:rPr lang="en-US" dirty="0"/>
            <a:t>Operations</a:t>
          </a:r>
        </a:p>
      </dgm:t>
    </dgm:pt>
    <dgm:pt modelId="{8181B156-7D58-4EAB-9A8B-FAEB6C1D27B5}" type="parTrans" cxnId="{65F237FD-5AF1-4929-A041-7A508E79DD35}">
      <dgm:prSet/>
      <dgm:spPr>
        <a:ln>
          <a:solidFill>
            <a:schemeClr val="tx1"/>
          </a:solidFill>
        </a:ln>
      </dgm:spPr>
      <dgm:t>
        <a:bodyPr/>
        <a:lstStyle/>
        <a:p>
          <a:endParaRPr lang="en-US"/>
        </a:p>
      </dgm:t>
    </dgm:pt>
    <dgm:pt modelId="{662775F4-5149-4A17-A63E-61876C84AD60}" type="sibTrans" cxnId="{65F237FD-5AF1-4929-A041-7A508E79DD35}">
      <dgm:prSet/>
      <dgm:spPr/>
      <dgm:t>
        <a:bodyPr/>
        <a:lstStyle/>
        <a:p>
          <a:endParaRPr lang="en-US"/>
        </a:p>
      </dgm:t>
    </dgm:pt>
    <dgm:pt modelId="{1143A10C-3D19-4657-A229-0FA8777C78CD}">
      <dgm:prSet phldrT="[Text]"/>
      <dgm:spPr>
        <a:ln>
          <a:solidFill>
            <a:schemeClr val="tx1"/>
          </a:solidFill>
        </a:ln>
      </dgm:spPr>
      <dgm:t>
        <a:bodyPr/>
        <a:lstStyle/>
        <a:p>
          <a:r>
            <a:rPr lang="en-US" dirty="0"/>
            <a:t>Finance/Admin</a:t>
          </a:r>
        </a:p>
      </dgm:t>
    </dgm:pt>
    <dgm:pt modelId="{AB8E0199-43DD-4234-BC97-0ED141CD5F4A}" type="parTrans" cxnId="{349E5207-BA6A-4439-8B5C-81BE93831C5A}">
      <dgm:prSet/>
      <dgm:spPr>
        <a:ln>
          <a:solidFill>
            <a:schemeClr val="tx1"/>
          </a:solidFill>
        </a:ln>
      </dgm:spPr>
      <dgm:t>
        <a:bodyPr/>
        <a:lstStyle/>
        <a:p>
          <a:endParaRPr lang="en-US"/>
        </a:p>
      </dgm:t>
    </dgm:pt>
    <dgm:pt modelId="{7F903083-5FAA-4F20-9F37-C943726CCDAD}" type="sibTrans" cxnId="{349E5207-BA6A-4439-8B5C-81BE93831C5A}">
      <dgm:prSet/>
      <dgm:spPr/>
      <dgm:t>
        <a:bodyPr/>
        <a:lstStyle/>
        <a:p>
          <a:endParaRPr lang="en-US"/>
        </a:p>
      </dgm:t>
    </dgm:pt>
    <dgm:pt modelId="{1036BF30-495E-443A-9466-47D40DB3793D}">
      <dgm:prSet phldrT="[Text]"/>
      <dgm:spPr>
        <a:ln>
          <a:solidFill>
            <a:schemeClr val="tx1"/>
          </a:solidFill>
        </a:ln>
      </dgm:spPr>
      <dgm:t>
        <a:bodyPr/>
        <a:lstStyle/>
        <a:p>
          <a:r>
            <a:rPr lang="en-US" dirty="0"/>
            <a:t>Situational Awareness</a:t>
          </a:r>
        </a:p>
      </dgm:t>
    </dgm:pt>
    <dgm:pt modelId="{FCD17723-53D9-42E4-81E7-73C7E6A83F81}" type="parTrans" cxnId="{B6B35474-EE67-4737-93F3-010C59DA4EB8}">
      <dgm:prSet/>
      <dgm:spPr>
        <a:ln>
          <a:solidFill>
            <a:schemeClr val="tx1"/>
          </a:solidFill>
        </a:ln>
      </dgm:spPr>
      <dgm:t>
        <a:bodyPr/>
        <a:lstStyle/>
        <a:p>
          <a:endParaRPr lang="en-US"/>
        </a:p>
      </dgm:t>
    </dgm:pt>
    <dgm:pt modelId="{8AB27049-76C2-4666-9B3C-AE5D0E3A6BDF}" type="sibTrans" cxnId="{B6B35474-EE67-4737-93F3-010C59DA4EB8}">
      <dgm:prSet/>
      <dgm:spPr/>
      <dgm:t>
        <a:bodyPr/>
        <a:lstStyle/>
        <a:p>
          <a:endParaRPr lang="en-US"/>
        </a:p>
      </dgm:t>
    </dgm:pt>
    <dgm:pt modelId="{F7B30059-4ABE-407A-9D63-305A875BF944}">
      <dgm:prSet phldrT="[Text]"/>
      <dgm:spPr>
        <a:ln>
          <a:solidFill>
            <a:schemeClr val="tx1"/>
          </a:solidFill>
        </a:ln>
      </dgm:spPr>
      <dgm:t>
        <a:bodyPr/>
        <a:lstStyle/>
        <a:p>
          <a:r>
            <a:rPr lang="en-US" dirty="0"/>
            <a:t>GIS!</a:t>
          </a:r>
        </a:p>
      </dgm:t>
    </dgm:pt>
    <dgm:pt modelId="{6C292C05-4B2E-4C66-9920-5F93346309FD}" type="parTrans" cxnId="{9751BBA3-257F-4283-B2D2-1F6203C78D5B}">
      <dgm:prSet/>
      <dgm:spPr>
        <a:ln>
          <a:solidFill>
            <a:schemeClr val="tx1"/>
          </a:solidFill>
        </a:ln>
      </dgm:spPr>
      <dgm:t>
        <a:bodyPr/>
        <a:lstStyle/>
        <a:p>
          <a:endParaRPr lang="en-US"/>
        </a:p>
      </dgm:t>
    </dgm:pt>
    <dgm:pt modelId="{4E11EEFB-5FA0-44D1-959E-F4F7E2DC8ECD}" type="sibTrans" cxnId="{9751BBA3-257F-4283-B2D2-1F6203C78D5B}">
      <dgm:prSet/>
      <dgm:spPr/>
      <dgm:t>
        <a:bodyPr/>
        <a:lstStyle/>
        <a:p>
          <a:endParaRPr lang="en-US"/>
        </a:p>
      </dgm:t>
    </dgm:pt>
    <dgm:pt modelId="{E7E3A793-A265-42B7-A4C4-C9D8A599481A}">
      <dgm:prSet phldrT="[Text]"/>
      <dgm:spPr>
        <a:ln>
          <a:solidFill>
            <a:schemeClr val="tx1"/>
          </a:solidFill>
        </a:ln>
      </dgm:spPr>
      <dgm:t>
        <a:bodyPr/>
        <a:lstStyle/>
        <a:p>
          <a:r>
            <a:rPr lang="en-US" dirty="0"/>
            <a:t>Routing, Flooding, Basecamps/Staging</a:t>
          </a:r>
        </a:p>
      </dgm:t>
    </dgm:pt>
    <dgm:pt modelId="{E278C5B3-4647-4493-828B-9A875D79DDB0}" type="parTrans" cxnId="{6F767936-E4BA-4F89-A1FD-05A760A6D7E5}">
      <dgm:prSet/>
      <dgm:spPr>
        <a:solidFill>
          <a:schemeClr val="tx1"/>
        </a:solidFill>
        <a:ln>
          <a:solidFill>
            <a:schemeClr val="tx1"/>
          </a:solidFill>
        </a:ln>
      </dgm:spPr>
      <dgm:t>
        <a:bodyPr/>
        <a:lstStyle/>
        <a:p>
          <a:endParaRPr lang="en-US"/>
        </a:p>
      </dgm:t>
    </dgm:pt>
    <dgm:pt modelId="{541035E9-3ED2-47BF-9F13-D931F20AC123}" type="sibTrans" cxnId="{6F767936-E4BA-4F89-A1FD-05A760A6D7E5}">
      <dgm:prSet/>
      <dgm:spPr/>
      <dgm:t>
        <a:bodyPr/>
        <a:lstStyle/>
        <a:p>
          <a:endParaRPr lang="en-US"/>
        </a:p>
      </dgm:t>
    </dgm:pt>
    <dgm:pt modelId="{BC0AEEB5-6A95-4B73-ADC1-AEBA996EEFD4}">
      <dgm:prSet phldrT="[Text]"/>
      <dgm:spPr>
        <a:ln>
          <a:solidFill>
            <a:schemeClr val="tx1"/>
          </a:solidFill>
        </a:ln>
      </dgm:spPr>
      <dgm:t>
        <a:bodyPr/>
        <a:lstStyle/>
        <a:p>
          <a:r>
            <a:rPr lang="en-US" dirty="0"/>
            <a:t>Outages/Grid Monitoring</a:t>
          </a:r>
        </a:p>
      </dgm:t>
    </dgm:pt>
    <dgm:pt modelId="{47639402-728A-4B42-A423-4496931F9EFA}" type="parTrans" cxnId="{3136B9D7-5F2B-4296-AECA-5DDDE3C2F463}">
      <dgm:prSet/>
      <dgm:spPr>
        <a:solidFill>
          <a:schemeClr val="tx1"/>
        </a:solidFill>
        <a:ln>
          <a:solidFill>
            <a:schemeClr val="tx1"/>
          </a:solidFill>
        </a:ln>
      </dgm:spPr>
      <dgm:t>
        <a:bodyPr/>
        <a:lstStyle/>
        <a:p>
          <a:endParaRPr lang="en-US"/>
        </a:p>
      </dgm:t>
    </dgm:pt>
    <dgm:pt modelId="{92AEE533-7E5C-40BC-9A26-65DDA8275637}" type="sibTrans" cxnId="{3136B9D7-5F2B-4296-AECA-5DDDE3C2F463}">
      <dgm:prSet/>
      <dgm:spPr/>
      <dgm:t>
        <a:bodyPr/>
        <a:lstStyle/>
        <a:p>
          <a:endParaRPr lang="en-US"/>
        </a:p>
      </dgm:t>
    </dgm:pt>
    <dgm:pt modelId="{851B6A1E-EE53-4AC8-A760-7A961FB0BF66}" type="pres">
      <dgm:prSet presAssocID="{8988853E-AF9C-4492-9779-85DE764B932A}" presName="hierChild1" presStyleCnt="0">
        <dgm:presLayoutVars>
          <dgm:orgChart val="1"/>
          <dgm:chPref val="1"/>
          <dgm:dir/>
          <dgm:animOne val="branch"/>
          <dgm:animLvl val="lvl"/>
          <dgm:resizeHandles/>
        </dgm:presLayoutVars>
      </dgm:prSet>
      <dgm:spPr/>
      <dgm:t>
        <a:bodyPr/>
        <a:lstStyle/>
        <a:p>
          <a:endParaRPr lang="en-US"/>
        </a:p>
      </dgm:t>
    </dgm:pt>
    <dgm:pt modelId="{E0173E3D-A07C-44D9-B1A7-1E0163F6210D}" type="pres">
      <dgm:prSet presAssocID="{66924DFE-052B-4556-8E40-C62C621FA213}" presName="hierRoot1" presStyleCnt="0">
        <dgm:presLayoutVars>
          <dgm:hierBranch val="init"/>
        </dgm:presLayoutVars>
      </dgm:prSet>
      <dgm:spPr/>
    </dgm:pt>
    <dgm:pt modelId="{8EC9134D-09FD-48D6-8138-F407C42FB447}" type="pres">
      <dgm:prSet presAssocID="{66924DFE-052B-4556-8E40-C62C621FA213}" presName="rootComposite1" presStyleCnt="0"/>
      <dgm:spPr/>
    </dgm:pt>
    <dgm:pt modelId="{0434EC93-13BD-4ED3-8E95-96C3B551FBCD}" type="pres">
      <dgm:prSet presAssocID="{66924DFE-052B-4556-8E40-C62C621FA213}" presName="rootText1" presStyleLbl="node0" presStyleIdx="0" presStyleCnt="1" custScaleX="46651" custScaleY="46651">
        <dgm:presLayoutVars>
          <dgm:chPref val="3"/>
        </dgm:presLayoutVars>
      </dgm:prSet>
      <dgm:spPr/>
      <dgm:t>
        <a:bodyPr/>
        <a:lstStyle/>
        <a:p>
          <a:endParaRPr lang="en-US"/>
        </a:p>
      </dgm:t>
    </dgm:pt>
    <dgm:pt modelId="{AF70F6AE-059F-4693-B303-CAA558E43359}" type="pres">
      <dgm:prSet presAssocID="{66924DFE-052B-4556-8E40-C62C621FA213}" presName="rootConnector1" presStyleLbl="node1" presStyleIdx="0" presStyleCnt="0"/>
      <dgm:spPr/>
      <dgm:t>
        <a:bodyPr/>
        <a:lstStyle/>
        <a:p>
          <a:endParaRPr lang="en-US"/>
        </a:p>
      </dgm:t>
    </dgm:pt>
    <dgm:pt modelId="{1A4307A1-5ADD-4875-B349-D9D041FF34AA}" type="pres">
      <dgm:prSet presAssocID="{66924DFE-052B-4556-8E40-C62C621FA213}" presName="hierChild2" presStyleCnt="0"/>
      <dgm:spPr/>
    </dgm:pt>
    <dgm:pt modelId="{5D404622-0B4E-44B1-BB9B-76E33B7BC2D2}" type="pres">
      <dgm:prSet presAssocID="{9BBB19EA-AA34-42B7-93AF-9FEB27CB1DA0}" presName="Name37" presStyleLbl="parChTrans1D2" presStyleIdx="0" presStyleCnt="4"/>
      <dgm:spPr/>
      <dgm:t>
        <a:bodyPr/>
        <a:lstStyle/>
        <a:p>
          <a:endParaRPr lang="en-US"/>
        </a:p>
      </dgm:t>
    </dgm:pt>
    <dgm:pt modelId="{A880DAB3-2032-422D-A288-F6DF3351570B}" type="pres">
      <dgm:prSet presAssocID="{4E9DF095-6D39-4F2B-9CE8-0BCBC1213FB6}" presName="hierRoot2" presStyleCnt="0">
        <dgm:presLayoutVars>
          <dgm:hierBranch val="init"/>
        </dgm:presLayoutVars>
      </dgm:prSet>
      <dgm:spPr/>
    </dgm:pt>
    <dgm:pt modelId="{A7A78FC2-4402-4115-8C13-C3560CA960CE}" type="pres">
      <dgm:prSet presAssocID="{4E9DF095-6D39-4F2B-9CE8-0BCBC1213FB6}" presName="rootComposite" presStyleCnt="0"/>
      <dgm:spPr/>
    </dgm:pt>
    <dgm:pt modelId="{451E5EF4-8B63-4C48-9312-9C875C3B4B0E}" type="pres">
      <dgm:prSet presAssocID="{4E9DF095-6D39-4F2B-9CE8-0BCBC1213FB6}" presName="rootText" presStyleLbl="node2" presStyleIdx="0" presStyleCnt="4" custScaleX="31864" custScaleY="31864">
        <dgm:presLayoutVars>
          <dgm:chPref val="3"/>
        </dgm:presLayoutVars>
      </dgm:prSet>
      <dgm:spPr/>
      <dgm:t>
        <a:bodyPr/>
        <a:lstStyle/>
        <a:p>
          <a:endParaRPr lang="en-US"/>
        </a:p>
      </dgm:t>
    </dgm:pt>
    <dgm:pt modelId="{B786EA40-2381-484A-8AE3-7727BDA24363}" type="pres">
      <dgm:prSet presAssocID="{4E9DF095-6D39-4F2B-9CE8-0BCBC1213FB6}" presName="rootConnector" presStyleLbl="node2" presStyleIdx="0" presStyleCnt="4"/>
      <dgm:spPr/>
      <dgm:t>
        <a:bodyPr/>
        <a:lstStyle/>
        <a:p>
          <a:endParaRPr lang="en-US"/>
        </a:p>
      </dgm:t>
    </dgm:pt>
    <dgm:pt modelId="{2DDBF8B3-A9EF-4680-9CD1-4049AF098720}" type="pres">
      <dgm:prSet presAssocID="{4E9DF095-6D39-4F2B-9CE8-0BCBC1213FB6}" presName="hierChild4" presStyleCnt="0"/>
      <dgm:spPr/>
    </dgm:pt>
    <dgm:pt modelId="{7CF8E8AF-9554-4EDB-9055-41582575F5D6}" type="pres">
      <dgm:prSet presAssocID="{FCD17723-53D9-42E4-81E7-73C7E6A83F81}" presName="Name37" presStyleLbl="parChTrans1D3" presStyleIdx="0" presStyleCnt="3"/>
      <dgm:spPr/>
      <dgm:t>
        <a:bodyPr/>
        <a:lstStyle/>
        <a:p>
          <a:endParaRPr lang="en-US"/>
        </a:p>
      </dgm:t>
    </dgm:pt>
    <dgm:pt modelId="{A6862700-B227-4C71-BA15-17839A43AB80}" type="pres">
      <dgm:prSet presAssocID="{1036BF30-495E-443A-9466-47D40DB3793D}" presName="hierRoot2" presStyleCnt="0">
        <dgm:presLayoutVars>
          <dgm:hierBranch val="init"/>
        </dgm:presLayoutVars>
      </dgm:prSet>
      <dgm:spPr/>
    </dgm:pt>
    <dgm:pt modelId="{BF33FB3B-F617-4337-A3E8-3D07F740371C}" type="pres">
      <dgm:prSet presAssocID="{1036BF30-495E-443A-9466-47D40DB3793D}" presName="rootComposite" presStyleCnt="0"/>
      <dgm:spPr/>
    </dgm:pt>
    <dgm:pt modelId="{9B3B9727-C626-4A8F-9C96-A4B818F6990D}" type="pres">
      <dgm:prSet presAssocID="{1036BF30-495E-443A-9466-47D40DB3793D}" presName="rootText" presStyleLbl="node3" presStyleIdx="0" presStyleCnt="3" custScaleX="31864" custScaleY="31864">
        <dgm:presLayoutVars>
          <dgm:chPref val="3"/>
        </dgm:presLayoutVars>
      </dgm:prSet>
      <dgm:spPr/>
      <dgm:t>
        <a:bodyPr/>
        <a:lstStyle/>
        <a:p>
          <a:endParaRPr lang="en-US"/>
        </a:p>
      </dgm:t>
    </dgm:pt>
    <dgm:pt modelId="{D217C801-1048-4A84-A64A-80E4E620BD76}" type="pres">
      <dgm:prSet presAssocID="{1036BF30-495E-443A-9466-47D40DB3793D}" presName="rootConnector" presStyleLbl="node3" presStyleIdx="0" presStyleCnt="3"/>
      <dgm:spPr/>
      <dgm:t>
        <a:bodyPr/>
        <a:lstStyle/>
        <a:p>
          <a:endParaRPr lang="en-US"/>
        </a:p>
      </dgm:t>
    </dgm:pt>
    <dgm:pt modelId="{FF448B28-0D8B-4D53-9F39-8B29E7678039}" type="pres">
      <dgm:prSet presAssocID="{1036BF30-495E-443A-9466-47D40DB3793D}" presName="hierChild4" presStyleCnt="0"/>
      <dgm:spPr/>
    </dgm:pt>
    <dgm:pt modelId="{9B91012D-7B3E-4686-B9EB-D99DADF53B78}" type="pres">
      <dgm:prSet presAssocID="{6C292C05-4B2E-4C66-9920-5F93346309FD}" presName="Name37" presStyleLbl="parChTrans1D4" presStyleIdx="0" presStyleCnt="1"/>
      <dgm:spPr/>
      <dgm:t>
        <a:bodyPr/>
        <a:lstStyle/>
        <a:p>
          <a:endParaRPr lang="en-US"/>
        </a:p>
      </dgm:t>
    </dgm:pt>
    <dgm:pt modelId="{70A9F814-742E-426E-BF1B-6B5F369015D6}" type="pres">
      <dgm:prSet presAssocID="{F7B30059-4ABE-407A-9D63-305A875BF944}" presName="hierRoot2" presStyleCnt="0">
        <dgm:presLayoutVars>
          <dgm:hierBranch val="init"/>
        </dgm:presLayoutVars>
      </dgm:prSet>
      <dgm:spPr/>
    </dgm:pt>
    <dgm:pt modelId="{83BB044E-B580-47A2-9924-F877F468216F}" type="pres">
      <dgm:prSet presAssocID="{F7B30059-4ABE-407A-9D63-305A875BF944}" presName="rootComposite" presStyleCnt="0"/>
      <dgm:spPr/>
    </dgm:pt>
    <dgm:pt modelId="{DA38BDE9-753E-429E-A48B-30D46D2A06B1}" type="pres">
      <dgm:prSet presAssocID="{F7B30059-4ABE-407A-9D63-305A875BF944}" presName="rootText" presStyleLbl="node4" presStyleIdx="0" presStyleCnt="1" custScaleX="31864" custScaleY="31864" custLinFactNeighborX="6207" custLinFactNeighborY="-18878">
        <dgm:presLayoutVars>
          <dgm:chPref val="3"/>
        </dgm:presLayoutVars>
      </dgm:prSet>
      <dgm:spPr/>
      <dgm:t>
        <a:bodyPr/>
        <a:lstStyle/>
        <a:p>
          <a:endParaRPr lang="en-US"/>
        </a:p>
      </dgm:t>
    </dgm:pt>
    <dgm:pt modelId="{80929544-D74D-4C40-8789-959A3587CE23}" type="pres">
      <dgm:prSet presAssocID="{F7B30059-4ABE-407A-9D63-305A875BF944}" presName="rootConnector" presStyleLbl="node4" presStyleIdx="0" presStyleCnt="1"/>
      <dgm:spPr/>
      <dgm:t>
        <a:bodyPr/>
        <a:lstStyle/>
        <a:p>
          <a:endParaRPr lang="en-US"/>
        </a:p>
      </dgm:t>
    </dgm:pt>
    <dgm:pt modelId="{8ECC505F-AA19-4BDD-AA76-40826E3B3571}" type="pres">
      <dgm:prSet presAssocID="{F7B30059-4ABE-407A-9D63-305A875BF944}" presName="hierChild4" presStyleCnt="0"/>
      <dgm:spPr/>
    </dgm:pt>
    <dgm:pt modelId="{9A89119C-4A8E-4CDB-94EE-DB38B8AFB959}" type="pres">
      <dgm:prSet presAssocID="{F7B30059-4ABE-407A-9D63-305A875BF944}" presName="hierChild5" presStyleCnt="0"/>
      <dgm:spPr/>
    </dgm:pt>
    <dgm:pt modelId="{B5E9885A-9FF9-48BE-A83B-BC9A55868941}" type="pres">
      <dgm:prSet presAssocID="{1036BF30-495E-443A-9466-47D40DB3793D}" presName="hierChild5" presStyleCnt="0"/>
      <dgm:spPr/>
    </dgm:pt>
    <dgm:pt modelId="{1EEED57A-4698-4FF9-82C8-FA10D7BF75A9}" type="pres">
      <dgm:prSet presAssocID="{4E9DF095-6D39-4F2B-9CE8-0BCBC1213FB6}" presName="hierChild5" presStyleCnt="0"/>
      <dgm:spPr/>
    </dgm:pt>
    <dgm:pt modelId="{2F30404D-2D4E-4E34-941D-0FEB84EE5107}" type="pres">
      <dgm:prSet presAssocID="{4765D73C-4423-4621-AEB9-FCEB10B96BF4}" presName="Name37" presStyleLbl="parChTrans1D2" presStyleIdx="1" presStyleCnt="4"/>
      <dgm:spPr/>
      <dgm:t>
        <a:bodyPr/>
        <a:lstStyle/>
        <a:p>
          <a:endParaRPr lang="en-US"/>
        </a:p>
      </dgm:t>
    </dgm:pt>
    <dgm:pt modelId="{D720F740-BEA5-4756-B0AA-84BF3CB2248C}" type="pres">
      <dgm:prSet presAssocID="{7C1527D2-39C2-4911-8DA8-DC161EBCEBA7}" presName="hierRoot2" presStyleCnt="0">
        <dgm:presLayoutVars>
          <dgm:hierBranch val="init"/>
        </dgm:presLayoutVars>
      </dgm:prSet>
      <dgm:spPr/>
    </dgm:pt>
    <dgm:pt modelId="{3086D8F0-49C9-4F25-8FA6-795B08839E7A}" type="pres">
      <dgm:prSet presAssocID="{7C1527D2-39C2-4911-8DA8-DC161EBCEBA7}" presName="rootComposite" presStyleCnt="0"/>
      <dgm:spPr/>
    </dgm:pt>
    <dgm:pt modelId="{7BF9FAFE-6534-4CB9-924E-51810DD9E40B}" type="pres">
      <dgm:prSet presAssocID="{7C1527D2-39C2-4911-8DA8-DC161EBCEBA7}" presName="rootText" presStyleLbl="node2" presStyleIdx="1" presStyleCnt="4" custScaleX="31864" custScaleY="31864">
        <dgm:presLayoutVars>
          <dgm:chPref val="3"/>
        </dgm:presLayoutVars>
      </dgm:prSet>
      <dgm:spPr/>
      <dgm:t>
        <a:bodyPr/>
        <a:lstStyle/>
        <a:p>
          <a:endParaRPr lang="en-US"/>
        </a:p>
      </dgm:t>
    </dgm:pt>
    <dgm:pt modelId="{459AB175-3CC7-4DED-8C34-60AA6C81B410}" type="pres">
      <dgm:prSet presAssocID="{7C1527D2-39C2-4911-8DA8-DC161EBCEBA7}" presName="rootConnector" presStyleLbl="node2" presStyleIdx="1" presStyleCnt="4"/>
      <dgm:spPr/>
      <dgm:t>
        <a:bodyPr/>
        <a:lstStyle/>
        <a:p>
          <a:endParaRPr lang="en-US"/>
        </a:p>
      </dgm:t>
    </dgm:pt>
    <dgm:pt modelId="{F5CBDC11-DAC9-4002-AA79-08B1819366B4}" type="pres">
      <dgm:prSet presAssocID="{7C1527D2-39C2-4911-8DA8-DC161EBCEBA7}" presName="hierChild4" presStyleCnt="0"/>
      <dgm:spPr/>
    </dgm:pt>
    <dgm:pt modelId="{0A935FF4-54D7-4029-80CB-1209779D339B}" type="pres">
      <dgm:prSet presAssocID="{E278C5B3-4647-4493-828B-9A875D79DDB0}" presName="Name37" presStyleLbl="parChTrans1D3" presStyleIdx="1" presStyleCnt="3"/>
      <dgm:spPr/>
      <dgm:t>
        <a:bodyPr/>
        <a:lstStyle/>
        <a:p>
          <a:endParaRPr lang="en-US"/>
        </a:p>
      </dgm:t>
    </dgm:pt>
    <dgm:pt modelId="{D071C78E-D671-4536-A5C8-844381538DA8}" type="pres">
      <dgm:prSet presAssocID="{E7E3A793-A265-42B7-A4C4-C9D8A599481A}" presName="hierRoot2" presStyleCnt="0">
        <dgm:presLayoutVars>
          <dgm:hierBranch val="init"/>
        </dgm:presLayoutVars>
      </dgm:prSet>
      <dgm:spPr/>
    </dgm:pt>
    <dgm:pt modelId="{BA78E462-6D3B-4B7F-AB91-0AE39CED76B1}" type="pres">
      <dgm:prSet presAssocID="{E7E3A793-A265-42B7-A4C4-C9D8A599481A}" presName="rootComposite" presStyleCnt="0"/>
      <dgm:spPr/>
    </dgm:pt>
    <dgm:pt modelId="{811EAC2E-D515-4602-99F8-BFE6B404018D}" type="pres">
      <dgm:prSet presAssocID="{E7E3A793-A265-42B7-A4C4-C9D8A599481A}" presName="rootText" presStyleLbl="node3" presStyleIdx="1" presStyleCnt="3" custScaleX="52192" custScaleY="33924">
        <dgm:presLayoutVars>
          <dgm:chPref val="3"/>
        </dgm:presLayoutVars>
      </dgm:prSet>
      <dgm:spPr/>
      <dgm:t>
        <a:bodyPr/>
        <a:lstStyle/>
        <a:p>
          <a:endParaRPr lang="en-US"/>
        </a:p>
      </dgm:t>
    </dgm:pt>
    <dgm:pt modelId="{1A3DC1BF-FAAD-43C1-B363-AA933C4D4D45}" type="pres">
      <dgm:prSet presAssocID="{E7E3A793-A265-42B7-A4C4-C9D8A599481A}" presName="rootConnector" presStyleLbl="node3" presStyleIdx="1" presStyleCnt="3"/>
      <dgm:spPr/>
      <dgm:t>
        <a:bodyPr/>
        <a:lstStyle/>
        <a:p>
          <a:endParaRPr lang="en-US"/>
        </a:p>
      </dgm:t>
    </dgm:pt>
    <dgm:pt modelId="{476ADB12-03CE-475C-A07E-A94DCFCB87BA}" type="pres">
      <dgm:prSet presAssocID="{E7E3A793-A265-42B7-A4C4-C9D8A599481A}" presName="hierChild4" presStyleCnt="0"/>
      <dgm:spPr/>
    </dgm:pt>
    <dgm:pt modelId="{6FEE8487-06BF-4401-A813-6CDA955B37D5}" type="pres">
      <dgm:prSet presAssocID="{E7E3A793-A265-42B7-A4C4-C9D8A599481A}" presName="hierChild5" presStyleCnt="0"/>
      <dgm:spPr/>
    </dgm:pt>
    <dgm:pt modelId="{EFCD493A-2914-40C0-98D2-A21B53616006}" type="pres">
      <dgm:prSet presAssocID="{7C1527D2-39C2-4911-8DA8-DC161EBCEBA7}" presName="hierChild5" presStyleCnt="0"/>
      <dgm:spPr/>
    </dgm:pt>
    <dgm:pt modelId="{D3CA1C1F-48BD-4DDC-AFAC-D293D7B83F4F}" type="pres">
      <dgm:prSet presAssocID="{8181B156-7D58-4EAB-9A8B-FAEB6C1D27B5}" presName="Name37" presStyleLbl="parChTrans1D2" presStyleIdx="2" presStyleCnt="4"/>
      <dgm:spPr/>
      <dgm:t>
        <a:bodyPr/>
        <a:lstStyle/>
        <a:p>
          <a:endParaRPr lang="en-US"/>
        </a:p>
      </dgm:t>
    </dgm:pt>
    <dgm:pt modelId="{B976946D-AB8A-4ACA-8966-8A4212D9C55D}" type="pres">
      <dgm:prSet presAssocID="{7A631160-1652-43A9-B5EA-073F02C15996}" presName="hierRoot2" presStyleCnt="0">
        <dgm:presLayoutVars>
          <dgm:hierBranch val="init"/>
        </dgm:presLayoutVars>
      </dgm:prSet>
      <dgm:spPr/>
    </dgm:pt>
    <dgm:pt modelId="{5631F793-DC96-480B-AD75-50ED1CD7934D}" type="pres">
      <dgm:prSet presAssocID="{7A631160-1652-43A9-B5EA-073F02C15996}" presName="rootComposite" presStyleCnt="0"/>
      <dgm:spPr/>
    </dgm:pt>
    <dgm:pt modelId="{E724CC21-5B6B-4CAA-967B-1425D0B9CDBC}" type="pres">
      <dgm:prSet presAssocID="{7A631160-1652-43A9-B5EA-073F02C15996}" presName="rootText" presStyleLbl="node2" presStyleIdx="2" presStyleCnt="4" custScaleX="31864" custScaleY="31864">
        <dgm:presLayoutVars>
          <dgm:chPref val="3"/>
        </dgm:presLayoutVars>
      </dgm:prSet>
      <dgm:spPr/>
      <dgm:t>
        <a:bodyPr/>
        <a:lstStyle/>
        <a:p>
          <a:endParaRPr lang="en-US"/>
        </a:p>
      </dgm:t>
    </dgm:pt>
    <dgm:pt modelId="{8FBFFAAE-725F-4282-9035-E8734FA4D9C8}" type="pres">
      <dgm:prSet presAssocID="{7A631160-1652-43A9-B5EA-073F02C15996}" presName="rootConnector" presStyleLbl="node2" presStyleIdx="2" presStyleCnt="4"/>
      <dgm:spPr/>
      <dgm:t>
        <a:bodyPr/>
        <a:lstStyle/>
        <a:p>
          <a:endParaRPr lang="en-US"/>
        </a:p>
      </dgm:t>
    </dgm:pt>
    <dgm:pt modelId="{936CEFC0-A6C3-4B6B-9CC1-AC3D920EB97A}" type="pres">
      <dgm:prSet presAssocID="{7A631160-1652-43A9-B5EA-073F02C15996}" presName="hierChild4" presStyleCnt="0"/>
      <dgm:spPr/>
    </dgm:pt>
    <dgm:pt modelId="{9749165E-77AA-43E5-8177-1EA424F07442}" type="pres">
      <dgm:prSet presAssocID="{47639402-728A-4B42-A423-4496931F9EFA}" presName="Name37" presStyleLbl="parChTrans1D3" presStyleIdx="2" presStyleCnt="3"/>
      <dgm:spPr/>
      <dgm:t>
        <a:bodyPr/>
        <a:lstStyle/>
        <a:p>
          <a:endParaRPr lang="en-US"/>
        </a:p>
      </dgm:t>
    </dgm:pt>
    <dgm:pt modelId="{D945BBCB-1B5F-4E2F-8C2D-09FE50FA5DAD}" type="pres">
      <dgm:prSet presAssocID="{BC0AEEB5-6A95-4B73-ADC1-AEBA996EEFD4}" presName="hierRoot2" presStyleCnt="0">
        <dgm:presLayoutVars>
          <dgm:hierBranch val="init"/>
        </dgm:presLayoutVars>
      </dgm:prSet>
      <dgm:spPr/>
    </dgm:pt>
    <dgm:pt modelId="{FE4C4E85-648E-4BC1-8353-8B2EABC25777}" type="pres">
      <dgm:prSet presAssocID="{BC0AEEB5-6A95-4B73-ADC1-AEBA996EEFD4}" presName="rootComposite" presStyleCnt="0"/>
      <dgm:spPr/>
    </dgm:pt>
    <dgm:pt modelId="{BBF380B2-C897-4F4E-B8D4-4872836ACD04}" type="pres">
      <dgm:prSet presAssocID="{BC0AEEB5-6A95-4B73-ADC1-AEBA996EEFD4}" presName="rootText" presStyleLbl="node3" presStyleIdx="2" presStyleCnt="3" custScaleX="46331" custScaleY="30636">
        <dgm:presLayoutVars>
          <dgm:chPref val="3"/>
        </dgm:presLayoutVars>
      </dgm:prSet>
      <dgm:spPr/>
      <dgm:t>
        <a:bodyPr/>
        <a:lstStyle/>
        <a:p>
          <a:endParaRPr lang="en-US"/>
        </a:p>
      </dgm:t>
    </dgm:pt>
    <dgm:pt modelId="{0F59E49B-5EF2-4970-BEA7-854FF152A899}" type="pres">
      <dgm:prSet presAssocID="{BC0AEEB5-6A95-4B73-ADC1-AEBA996EEFD4}" presName="rootConnector" presStyleLbl="node3" presStyleIdx="2" presStyleCnt="3"/>
      <dgm:spPr/>
      <dgm:t>
        <a:bodyPr/>
        <a:lstStyle/>
        <a:p>
          <a:endParaRPr lang="en-US"/>
        </a:p>
      </dgm:t>
    </dgm:pt>
    <dgm:pt modelId="{020E3699-43EA-47D2-A504-36A4377A08D5}" type="pres">
      <dgm:prSet presAssocID="{BC0AEEB5-6A95-4B73-ADC1-AEBA996EEFD4}" presName="hierChild4" presStyleCnt="0"/>
      <dgm:spPr/>
    </dgm:pt>
    <dgm:pt modelId="{0E9703E1-A830-4777-8ECF-3D4E1F70B6D8}" type="pres">
      <dgm:prSet presAssocID="{BC0AEEB5-6A95-4B73-ADC1-AEBA996EEFD4}" presName="hierChild5" presStyleCnt="0"/>
      <dgm:spPr/>
    </dgm:pt>
    <dgm:pt modelId="{DFB7847C-36A1-4AB9-A414-78150742AC51}" type="pres">
      <dgm:prSet presAssocID="{7A631160-1652-43A9-B5EA-073F02C15996}" presName="hierChild5" presStyleCnt="0"/>
      <dgm:spPr/>
    </dgm:pt>
    <dgm:pt modelId="{215BF66D-FD43-4719-AD2D-588A2BE66D45}" type="pres">
      <dgm:prSet presAssocID="{AB8E0199-43DD-4234-BC97-0ED141CD5F4A}" presName="Name37" presStyleLbl="parChTrans1D2" presStyleIdx="3" presStyleCnt="4"/>
      <dgm:spPr/>
      <dgm:t>
        <a:bodyPr/>
        <a:lstStyle/>
        <a:p>
          <a:endParaRPr lang="en-US"/>
        </a:p>
      </dgm:t>
    </dgm:pt>
    <dgm:pt modelId="{9DD091AA-7515-4472-8C6A-E38ED63812E2}" type="pres">
      <dgm:prSet presAssocID="{1143A10C-3D19-4657-A229-0FA8777C78CD}" presName="hierRoot2" presStyleCnt="0">
        <dgm:presLayoutVars>
          <dgm:hierBranch val="init"/>
        </dgm:presLayoutVars>
      </dgm:prSet>
      <dgm:spPr/>
    </dgm:pt>
    <dgm:pt modelId="{63C856B5-3F9F-4467-94C9-B2B7D86A588F}" type="pres">
      <dgm:prSet presAssocID="{1143A10C-3D19-4657-A229-0FA8777C78CD}" presName="rootComposite" presStyleCnt="0"/>
      <dgm:spPr/>
    </dgm:pt>
    <dgm:pt modelId="{BF660564-0676-41B6-8C00-7C1816E2DF26}" type="pres">
      <dgm:prSet presAssocID="{1143A10C-3D19-4657-A229-0FA8777C78CD}" presName="rootText" presStyleLbl="node2" presStyleIdx="3" presStyleCnt="4" custScaleX="31864" custScaleY="31864">
        <dgm:presLayoutVars>
          <dgm:chPref val="3"/>
        </dgm:presLayoutVars>
      </dgm:prSet>
      <dgm:spPr/>
      <dgm:t>
        <a:bodyPr/>
        <a:lstStyle/>
        <a:p>
          <a:endParaRPr lang="en-US"/>
        </a:p>
      </dgm:t>
    </dgm:pt>
    <dgm:pt modelId="{B1B82A0A-C54B-43C0-827C-06B6993EADAA}" type="pres">
      <dgm:prSet presAssocID="{1143A10C-3D19-4657-A229-0FA8777C78CD}" presName="rootConnector" presStyleLbl="node2" presStyleIdx="3" presStyleCnt="4"/>
      <dgm:spPr/>
      <dgm:t>
        <a:bodyPr/>
        <a:lstStyle/>
        <a:p>
          <a:endParaRPr lang="en-US"/>
        </a:p>
      </dgm:t>
    </dgm:pt>
    <dgm:pt modelId="{D5F4E669-FDFC-48A4-80E6-DE25B11F7B43}" type="pres">
      <dgm:prSet presAssocID="{1143A10C-3D19-4657-A229-0FA8777C78CD}" presName="hierChild4" presStyleCnt="0"/>
      <dgm:spPr/>
    </dgm:pt>
    <dgm:pt modelId="{B88DB53A-9E33-4548-B478-DBAD461E0862}" type="pres">
      <dgm:prSet presAssocID="{1143A10C-3D19-4657-A229-0FA8777C78CD}" presName="hierChild5" presStyleCnt="0"/>
      <dgm:spPr/>
    </dgm:pt>
    <dgm:pt modelId="{B760A0A8-5508-4490-9812-294DF806C1A9}" type="pres">
      <dgm:prSet presAssocID="{66924DFE-052B-4556-8E40-C62C621FA213}" presName="hierChild3" presStyleCnt="0"/>
      <dgm:spPr/>
    </dgm:pt>
  </dgm:ptLst>
  <dgm:cxnLst>
    <dgm:cxn modelId="{3136B9D7-5F2B-4296-AECA-5DDDE3C2F463}" srcId="{7A631160-1652-43A9-B5EA-073F02C15996}" destId="{BC0AEEB5-6A95-4B73-ADC1-AEBA996EEFD4}" srcOrd="0" destOrd="0" parTransId="{47639402-728A-4B42-A423-4496931F9EFA}" sibTransId="{92AEE533-7E5C-40BC-9A26-65DDA8275637}"/>
    <dgm:cxn modelId="{56BA5E2B-29A0-446A-B366-27C300E84091}" type="presOf" srcId="{1036BF30-495E-443A-9466-47D40DB3793D}" destId="{D217C801-1048-4A84-A64A-80E4E620BD76}" srcOrd="1" destOrd="0" presId="urn:microsoft.com/office/officeart/2005/8/layout/orgChart1"/>
    <dgm:cxn modelId="{F3B4F4C9-326C-4621-BDC5-7679B2ED58F1}" type="presOf" srcId="{66924DFE-052B-4556-8E40-C62C621FA213}" destId="{0434EC93-13BD-4ED3-8E95-96C3B551FBCD}" srcOrd="0" destOrd="0" presId="urn:microsoft.com/office/officeart/2005/8/layout/orgChart1"/>
    <dgm:cxn modelId="{93E74BCD-4A8F-497F-82EA-762FABBB6B45}" type="presOf" srcId="{E7E3A793-A265-42B7-A4C4-C9D8A599481A}" destId="{1A3DC1BF-FAAD-43C1-B363-AA933C4D4D45}" srcOrd="1" destOrd="0" presId="urn:microsoft.com/office/officeart/2005/8/layout/orgChart1"/>
    <dgm:cxn modelId="{65F237FD-5AF1-4929-A041-7A508E79DD35}" srcId="{66924DFE-052B-4556-8E40-C62C621FA213}" destId="{7A631160-1652-43A9-B5EA-073F02C15996}" srcOrd="2" destOrd="0" parTransId="{8181B156-7D58-4EAB-9A8B-FAEB6C1D27B5}" sibTransId="{662775F4-5149-4A17-A63E-61876C84AD60}"/>
    <dgm:cxn modelId="{65C034CB-FB3E-491E-BADC-53BE2BD967AB}" type="presOf" srcId="{4E9DF095-6D39-4F2B-9CE8-0BCBC1213FB6}" destId="{451E5EF4-8B63-4C48-9312-9C875C3B4B0E}" srcOrd="0" destOrd="0" presId="urn:microsoft.com/office/officeart/2005/8/layout/orgChart1"/>
    <dgm:cxn modelId="{27CDA479-F156-4B07-BCBE-7A98C26574C6}" srcId="{8988853E-AF9C-4492-9779-85DE764B932A}" destId="{66924DFE-052B-4556-8E40-C62C621FA213}" srcOrd="0" destOrd="0" parTransId="{EA448D52-5E7A-4A19-8FAC-D1ECCF154DC7}" sibTransId="{FD203054-0561-4ACD-A581-3A1D2B38FF3B}"/>
    <dgm:cxn modelId="{70BFACC0-8F86-4D63-AB2A-C97D69CC601F}" srcId="{66924DFE-052B-4556-8E40-C62C621FA213}" destId="{7C1527D2-39C2-4911-8DA8-DC161EBCEBA7}" srcOrd="1" destOrd="0" parTransId="{4765D73C-4423-4621-AEB9-FCEB10B96BF4}" sibTransId="{B2901FD7-38C6-4C99-9F76-FAB98E5A2E07}"/>
    <dgm:cxn modelId="{5BBCFBCB-953D-48FA-8BA4-8145698712FD}" type="presOf" srcId="{7A631160-1652-43A9-B5EA-073F02C15996}" destId="{E724CC21-5B6B-4CAA-967B-1425D0B9CDBC}" srcOrd="0" destOrd="0" presId="urn:microsoft.com/office/officeart/2005/8/layout/orgChart1"/>
    <dgm:cxn modelId="{238440AB-6D45-42E5-81B9-4BD631711EDF}" type="presOf" srcId="{7C1527D2-39C2-4911-8DA8-DC161EBCEBA7}" destId="{7BF9FAFE-6534-4CB9-924E-51810DD9E40B}" srcOrd="0" destOrd="0" presId="urn:microsoft.com/office/officeart/2005/8/layout/orgChart1"/>
    <dgm:cxn modelId="{CF3A7785-4954-4245-ADFC-79955EC22ED3}" type="presOf" srcId="{1036BF30-495E-443A-9466-47D40DB3793D}" destId="{9B3B9727-C626-4A8F-9C96-A4B818F6990D}" srcOrd="0" destOrd="0" presId="urn:microsoft.com/office/officeart/2005/8/layout/orgChart1"/>
    <dgm:cxn modelId="{9F03FEB9-5508-4A56-B538-F17CC2C9DDBB}" type="presOf" srcId="{7C1527D2-39C2-4911-8DA8-DC161EBCEBA7}" destId="{459AB175-3CC7-4DED-8C34-60AA6C81B410}" srcOrd="1" destOrd="0" presId="urn:microsoft.com/office/officeart/2005/8/layout/orgChart1"/>
    <dgm:cxn modelId="{31C5FD0A-52E7-4C7F-98C6-CEF09D48FD27}" type="presOf" srcId="{47639402-728A-4B42-A423-4496931F9EFA}" destId="{9749165E-77AA-43E5-8177-1EA424F07442}" srcOrd="0" destOrd="0" presId="urn:microsoft.com/office/officeart/2005/8/layout/orgChart1"/>
    <dgm:cxn modelId="{B94DEBAC-CA91-41BF-8F95-C5EF3662C030}" type="presOf" srcId="{FCD17723-53D9-42E4-81E7-73C7E6A83F81}" destId="{7CF8E8AF-9554-4EDB-9055-41582575F5D6}" srcOrd="0" destOrd="0" presId="urn:microsoft.com/office/officeart/2005/8/layout/orgChart1"/>
    <dgm:cxn modelId="{AB850101-E6CB-4B47-94FA-AE7A83BBF0FC}" type="presOf" srcId="{BC0AEEB5-6A95-4B73-ADC1-AEBA996EEFD4}" destId="{BBF380B2-C897-4F4E-B8D4-4872836ACD04}" srcOrd="0" destOrd="0" presId="urn:microsoft.com/office/officeart/2005/8/layout/orgChart1"/>
    <dgm:cxn modelId="{9751BBA3-257F-4283-B2D2-1F6203C78D5B}" srcId="{1036BF30-495E-443A-9466-47D40DB3793D}" destId="{F7B30059-4ABE-407A-9D63-305A875BF944}" srcOrd="0" destOrd="0" parTransId="{6C292C05-4B2E-4C66-9920-5F93346309FD}" sibTransId="{4E11EEFB-5FA0-44D1-959E-F4F7E2DC8ECD}"/>
    <dgm:cxn modelId="{349E5207-BA6A-4439-8B5C-81BE93831C5A}" srcId="{66924DFE-052B-4556-8E40-C62C621FA213}" destId="{1143A10C-3D19-4657-A229-0FA8777C78CD}" srcOrd="3" destOrd="0" parTransId="{AB8E0199-43DD-4234-BC97-0ED141CD5F4A}" sibTransId="{7F903083-5FAA-4F20-9F37-C943726CCDAD}"/>
    <dgm:cxn modelId="{75E7B859-F40F-4B50-B9DD-DF8D7E481AF6}" type="presOf" srcId="{9BBB19EA-AA34-42B7-93AF-9FEB27CB1DA0}" destId="{5D404622-0B4E-44B1-BB9B-76E33B7BC2D2}" srcOrd="0" destOrd="0" presId="urn:microsoft.com/office/officeart/2005/8/layout/orgChart1"/>
    <dgm:cxn modelId="{01F98481-2AEE-4AD8-86C6-B4E71F83A06A}" type="presOf" srcId="{E278C5B3-4647-4493-828B-9A875D79DDB0}" destId="{0A935FF4-54D7-4029-80CB-1209779D339B}" srcOrd="0" destOrd="0" presId="urn:microsoft.com/office/officeart/2005/8/layout/orgChart1"/>
    <dgm:cxn modelId="{BFE3A9F2-831B-4D5D-99A3-E7E9527F93ED}" type="presOf" srcId="{8988853E-AF9C-4492-9779-85DE764B932A}" destId="{851B6A1E-EE53-4AC8-A760-7A961FB0BF66}" srcOrd="0" destOrd="0" presId="urn:microsoft.com/office/officeart/2005/8/layout/orgChart1"/>
    <dgm:cxn modelId="{3C59C804-08F8-455E-B72E-4BE22B8504C2}" type="presOf" srcId="{4765D73C-4423-4621-AEB9-FCEB10B96BF4}" destId="{2F30404D-2D4E-4E34-941D-0FEB84EE5107}" srcOrd="0" destOrd="0" presId="urn:microsoft.com/office/officeart/2005/8/layout/orgChart1"/>
    <dgm:cxn modelId="{D8F40EA9-28B8-463B-907A-5F72C13CE191}" type="presOf" srcId="{1143A10C-3D19-4657-A229-0FA8777C78CD}" destId="{B1B82A0A-C54B-43C0-827C-06B6993EADAA}" srcOrd="1" destOrd="0" presId="urn:microsoft.com/office/officeart/2005/8/layout/orgChart1"/>
    <dgm:cxn modelId="{4F24179F-48A9-4332-9D6B-5DB26E2E8836}" type="presOf" srcId="{E7E3A793-A265-42B7-A4C4-C9D8A599481A}" destId="{811EAC2E-D515-4602-99F8-BFE6B404018D}" srcOrd="0" destOrd="0" presId="urn:microsoft.com/office/officeart/2005/8/layout/orgChart1"/>
    <dgm:cxn modelId="{666A2033-A357-44F8-BA97-655D80B99D2F}" srcId="{66924DFE-052B-4556-8E40-C62C621FA213}" destId="{4E9DF095-6D39-4F2B-9CE8-0BCBC1213FB6}" srcOrd="0" destOrd="0" parTransId="{9BBB19EA-AA34-42B7-93AF-9FEB27CB1DA0}" sibTransId="{9F3DA624-325E-4193-8E0F-CF5ACEF03316}"/>
    <dgm:cxn modelId="{554FC3AE-1057-4BA3-A151-1538D99151CD}" type="presOf" srcId="{7A631160-1652-43A9-B5EA-073F02C15996}" destId="{8FBFFAAE-725F-4282-9035-E8734FA4D9C8}" srcOrd="1" destOrd="0" presId="urn:microsoft.com/office/officeart/2005/8/layout/orgChart1"/>
    <dgm:cxn modelId="{40563D35-B6F6-48E2-99DA-F12D23A212DC}" type="presOf" srcId="{8181B156-7D58-4EAB-9A8B-FAEB6C1D27B5}" destId="{D3CA1C1F-48BD-4DDC-AFAC-D293D7B83F4F}" srcOrd="0" destOrd="0" presId="urn:microsoft.com/office/officeart/2005/8/layout/orgChart1"/>
    <dgm:cxn modelId="{875AAF42-A9A8-4EC2-A5A1-36E2E9D69272}" type="presOf" srcId="{F7B30059-4ABE-407A-9D63-305A875BF944}" destId="{DA38BDE9-753E-429E-A48B-30D46D2A06B1}" srcOrd="0" destOrd="0" presId="urn:microsoft.com/office/officeart/2005/8/layout/orgChart1"/>
    <dgm:cxn modelId="{E191B117-3C5A-4AC4-9A58-A0EDB8680664}" type="presOf" srcId="{BC0AEEB5-6A95-4B73-ADC1-AEBA996EEFD4}" destId="{0F59E49B-5EF2-4970-BEA7-854FF152A899}" srcOrd="1" destOrd="0" presId="urn:microsoft.com/office/officeart/2005/8/layout/orgChart1"/>
    <dgm:cxn modelId="{6A9FB48A-80A0-4B6F-91B5-972DA7487742}" type="presOf" srcId="{4E9DF095-6D39-4F2B-9CE8-0BCBC1213FB6}" destId="{B786EA40-2381-484A-8AE3-7727BDA24363}" srcOrd="1" destOrd="0" presId="urn:microsoft.com/office/officeart/2005/8/layout/orgChart1"/>
    <dgm:cxn modelId="{E40B6A7B-B33E-46EB-AF3A-EA8C7ED95C58}" type="presOf" srcId="{1143A10C-3D19-4657-A229-0FA8777C78CD}" destId="{BF660564-0676-41B6-8C00-7C1816E2DF26}" srcOrd="0" destOrd="0" presId="urn:microsoft.com/office/officeart/2005/8/layout/orgChart1"/>
    <dgm:cxn modelId="{E21C1DD2-BCCA-4160-A96F-C08B3E9CE7C7}" type="presOf" srcId="{F7B30059-4ABE-407A-9D63-305A875BF944}" destId="{80929544-D74D-4C40-8789-959A3587CE23}" srcOrd="1" destOrd="0" presId="urn:microsoft.com/office/officeart/2005/8/layout/orgChart1"/>
    <dgm:cxn modelId="{30FA3FCE-B04C-4F6A-B4EB-36E12FD08EA3}" type="presOf" srcId="{AB8E0199-43DD-4234-BC97-0ED141CD5F4A}" destId="{215BF66D-FD43-4719-AD2D-588A2BE66D45}" srcOrd="0" destOrd="0" presId="urn:microsoft.com/office/officeart/2005/8/layout/orgChart1"/>
    <dgm:cxn modelId="{B6B35474-EE67-4737-93F3-010C59DA4EB8}" srcId="{4E9DF095-6D39-4F2B-9CE8-0BCBC1213FB6}" destId="{1036BF30-495E-443A-9466-47D40DB3793D}" srcOrd="0" destOrd="0" parTransId="{FCD17723-53D9-42E4-81E7-73C7E6A83F81}" sibTransId="{8AB27049-76C2-4666-9B3C-AE5D0E3A6BDF}"/>
    <dgm:cxn modelId="{BF63A460-AA77-4583-BA73-34428FE99950}" type="presOf" srcId="{66924DFE-052B-4556-8E40-C62C621FA213}" destId="{AF70F6AE-059F-4693-B303-CAA558E43359}" srcOrd="1" destOrd="0" presId="urn:microsoft.com/office/officeart/2005/8/layout/orgChart1"/>
    <dgm:cxn modelId="{9FFB2A77-E907-4BEE-8F68-A5651D5F550D}" type="presOf" srcId="{6C292C05-4B2E-4C66-9920-5F93346309FD}" destId="{9B91012D-7B3E-4686-B9EB-D99DADF53B78}" srcOrd="0" destOrd="0" presId="urn:microsoft.com/office/officeart/2005/8/layout/orgChart1"/>
    <dgm:cxn modelId="{6F767936-E4BA-4F89-A1FD-05A760A6D7E5}" srcId="{7C1527D2-39C2-4911-8DA8-DC161EBCEBA7}" destId="{E7E3A793-A265-42B7-A4C4-C9D8A599481A}" srcOrd="0" destOrd="0" parTransId="{E278C5B3-4647-4493-828B-9A875D79DDB0}" sibTransId="{541035E9-3ED2-47BF-9F13-D931F20AC123}"/>
    <dgm:cxn modelId="{DC463853-156E-4431-92AD-C71B0BD7C0EF}" type="presParOf" srcId="{851B6A1E-EE53-4AC8-A760-7A961FB0BF66}" destId="{E0173E3D-A07C-44D9-B1A7-1E0163F6210D}" srcOrd="0" destOrd="0" presId="urn:microsoft.com/office/officeart/2005/8/layout/orgChart1"/>
    <dgm:cxn modelId="{4CC461DC-EBF7-44A4-BFD5-732687706826}" type="presParOf" srcId="{E0173E3D-A07C-44D9-B1A7-1E0163F6210D}" destId="{8EC9134D-09FD-48D6-8138-F407C42FB447}" srcOrd="0" destOrd="0" presId="urn:microsoft.com/office/officeart/2005/8/layout/orgChart1"/>
    <dgm:cxn modelId="{532CFCDD-209E-48AF-A36C-43ECBE359665}" type="presParOf" srcId="{8EC9134D-09FD-48D6-8138-F407C42FB447}" destId="{0434EC93-13BD-4ED3-8E95-96C3B551FBCD}" srcOrd="0" destOrd="0" presId="urn:microsoft.com/office/officeart/2005/8/layout/orgChart1"/>
    <dgm:cxn modelId="{51ED2A12-5DB8-442D-A11D-3B240B1A0C11}" type="presParOf" srcId="{8EC9134D-09FD-48D6-8138-F407C42FB447}" destId="{AF70F6AE-059F-4693-B303-CAA558E43359}" srcOrd="1" destOrd="0" presId="urn:microsoft.com/office/officeart/2005/8/layout/orgChart1"/>
    <dgm:cxn modelId="{782F3DBD-B1D2-4390-AF46-6DD709760D2B}" type="presParOf" srcId="{E0173E3D-A07C-44D9-B1A7-1E0163F6210D}" destId="{1A4307A1-5ADD-4875-B349-D9D041FF34AA}" srcOrd="1" destOrd="0" presId="urn:microsoft.com/office/officeart/2005/8/layout/orgChart1"/>
    <dgm:cxn modelId="{4483678C-4649-4DA5-BCAE-CCAB019F7D38}" type="presParOf" srcId="{1A4307A1-5ADD-4875-B349-D9D041FF34AA}" destId="{5D404622-0B4E-44B1-BB9B-76E33B7BC2D2}" srcOrd="0" destOrd="0" presId="urn:microsoft.com/office/officeart/2005/8/layout/orgChart1"/>
    <dgm:cxn modelId="{698260BA-1BD5-43AB-A72C-AA8A93B436A4}" type="presParOf" srcId="{1A4307A1-5ADD-4875-B349-D9D041FF34AA}" destId="{A880DAB3-2032-422D-A288-F6DF3351570B}" srcOrd="1" destOrd="0" presId="urn:microsoft.com/office/officeart/2005/8/layout/orgChart1"/>
    <dgm:cxn modelId="{A898FD47-7EBB-4B7E-9025-7859410FB5FD}" type="presParOf" srcId="{A880DAB3-2032-422D-A288-F6DF3351570B}" destId="{A7A78FC2-4402-4115-8C13-C3560CA960CE}" srcOrd="0" destOrd="0" presId="urn:microsoft.com/office/officeart/2005/8/layout/orgChart1"/>
    <dgm:cxn modelId="{55B7F5C8-C4CD-4DA2-9955-2923FA8CA9C0}" type="presParOf" srcId="{A7A78FC2-4402-4115-8C13-C3560CA960CE}" destId="{451E5EF4-8B63-4C48-9312-9C875C3B4B0E}" srcOrd="0" destOrd="0" presId="urn:microsoft.com/office/officeart/2005/8/layout/orgChart1"/>
    <dgm:cxn modelId="{45AE1928-D3E0-4871-AFE9-485FB8BB4FCF}" type="presParOf" srcId="{A7A78FC2-4402-4115-8C13-C3560CA960CE}" destId="{B786EA40-2381-484A-8AE3-7727BDA24363}" srcOrd="1" destOrd="0" presId="urn:microsoft.com/office/officeart/2005/8/layout/orgChart1"/>
    <dgm:cxn modelId="{B4D311D4-93B5-4609-AA01-1D58035A6B18}" type="presParOf" srcId="{A880DAB3-2032-422D-A288-F6DF3351570B}" destId="{2DDBF8B3-A9EF-4680-9CD1-4049AF098720}" srcOrd="1" destOrd="0" presId="urn:microsoft.com/office/officeart/2005/8/layout/orgChart1"/>
    <dgm:cxn modelId="{F33E518E-71E5-4037-9022-B9A1F07282FE}" type="presParOf" srcId="{2DDBF8B3-A9EF-4680-9CD1-4049AF098720}" destId="{7CF8E8AF-9554-4EDB-9055-41582575F5D6}" srcOrd="0" destOrd="0" presId="urn:microsoft.com/office/officeart/2005/8/layout/orgChart1"/>
    <dgm:cxn modelId="{47B04D24-21CE-4A94-9C9A-AAB5549FEE97}" type="presParOf" srcId="{2DDBF8B3-A9EF-4680-9CD1-4049AF098720}" destId="{A6862700-B227-4C71-BA15-17839A43AB80}" srcOrd="1" destOrd="0" presId="urn:microsoft.com/office/officeart/2005/8/layout/orgChart1"/>
    <dgm:cxn modelId="{AFD5BB90-7061-437C-8F14-EEBECE1634D9}" type="presParOf" srcId="{A6862700-B227-4C71-BA15-17839A43AB80}" destId="{BF33FB3B-F617-4337-A3E8-3D07F740371C}" srcOrd="0" destOrd="0" presId="urn:microsoft.com/office/officeart/2005/8/layout/orgChart1"/>
    <dgm:cxn modelId="{E5112AE7-2B4D-4A06-B888-A69E336AA155}" type="presParOf" srcId="{BF33FB3B-F617-4337-A3E8-3D07F740371C}" destId="{9B3B9727-C626-4A8F-9C96-A4B818F6990D}" srcOrd="0" destOrd="0" presId="urn:microsoft.com/office/officeart/2005/8/layout/orgChart1"/>
    <dgm:cxn modelId="{BF77CDF1-41BB-4DB1-AF7B-6E0176525EA7}" type="presParOf" srcId="{BF33FB3B-F617-4337-A3E8-3D07F740371C}" destId="{D217C801-1048-4A84-A64A-80E4E620BD76}" srcOrd="1" destOrd="0" presId="urn:microsoft.com/office/officeart/2005/8/layout/orgChart1"/>
    <dgm:cxn modelId="{C23BC7F1-AFE6-4FAF-B5D6-48EBF49A86D1}" type="presParOf" srcId="{A6862700-B227-4C71-BA15-17839A43AB80}" destId="{FF448B28-0D8B-4D53-9F39-8B29E7678039}" srcOrd="1" destOrd="0" presId="urn:microsoft.com/office/officeart/2005/8/layout/orgChart1"/>
    <dgm:cxn modelId="{C3D15447-44E7-4C45-BBA8-92DD7DA29A1B}" type="presParOf" srcId="{FF448B28-0D8B-4D53-9F39-8B29E7678039}" destId="{9B91012D-7B3E-4686-B9EB-D99DADF53B78}" srcOrd="0" destOrd="0" presId="urn:microsoft.com/office/officeart/2005/8/layout/orgChart1"/>
    <dgm:cxn modelId="{9F4F3BAF-C797-4B36-BBA3-BC9103A739C3}" type="presParOf" srcId="{FF448B28-0D8B-4D53-9F39-8B29E7678039}" destId="{70A9F814-742E-426E-BF1B-6B5F369015D6}" srcOrd="1" destOrd="0" presId="urn:microsoft.com/office/officeart/2005/8/layout/orgChart1"/>
    <dgm:cxn modelId="{336B8280-7CD0-4B5B-873E-2783C50EE1C3}" type="presParOf" srcId="{70A9F814-742E-426E-BF1B-6B5F369015D6}" destId="{83BB044E-B580-47A2-9924-F877F468216F}" srcOrd="0" destOrd="0" presId="urn:microsoft.com/office/officeart/2005/8/layout/orgChart1"/>
    <dgm:cxn modelId="{8241A58F-D555-4C7D-8C86-15669A974532}" type="presParOf" srcId="{83BB044E-B580-47A2-9924-F877F468216F}" destId="{DA38BDE9-753E-429E-A48B-30D46D2A06B1}" srcOrd="0" destOrd="0" presId="urn:microsoft.com/office/officeart/2005/8/layout/orgChart1"/>
    <dgm:cxn modelId="{281ED913-F842-4C4C-A1D9-82A7C1581B0F}" type="presParOf" srcId="{83BB044E-B580-47A2-9924-F877F468216F}" destId="{80929544-D74D-4C40-8789-959A3587CE23}" srcOrd="1" destOrd="0" presId="urn:microsoft.com/office/officeart/2005/8/layout/orgChart1"/>
    <dgm:cxn modelId="{B311AF1F-2014-41DE-8180-F3ADCACEDB7F}" type="presParOf" srcId="{70A9F814-742E-426E-BF1B-6B5F369015D6}" destId="{8ECC505F-AA19-4BDD-AA76-40826E3B3571}" srcOrd="1" destOrd="0" presId="urn:microsoft.com/office/officeart/2005/8/layout/orgChart1"/>
    <dgm:cxn modelId="{22C2F96C-7FAF-44B0-9437-8FCA70A43B92}" type="presParOf" srcId="{70A9F814-742E-426E-BF1B-6B5F369015D6}" destId="{9A89119C-4A8E-4CDB-94EE-DB38B8AFB959}" srcOrd="2" destOrd="0" presId="urn:microsoft.com/office/officeart/2005/8/layout/orgChart1"/>
    <dgm:cxn modelId="{EEF4BE32-EDAE-4856-BC7D-CDF2CB6051DA}" type="presParOf" srcId="{A6862700-B227-4C71-BA15-17839A43AB80}" destId="{B5E9885A-9FF9-48BE-A83B-BC9A55868941}" srcOrd="2" destOrd="0" presId="urn:microsoft.com/office/officeart/2005/8/layout/orgChart1"/>
    <dgm:cxn modelId="{962E0114-57AA-4F77-BEED-AF2D6A995EC1}" type="presParOf" srcId="{A880DAB3-2032-422D-A288-F6DF3351570B}" destId="{1EEED57A-4698-4FF9-82C8-FA10D7BF75A9}" srcOrd="2" destOrd="0" presId="urn:microsoft.com/office/officeart/2005/8/layout/orgChart1"/>
    <dgm:cxn modelId="{8EE50AC9-95B9-4EB3-B72D-07F09E40EBCA}" type="presParOf" srcId="{1A4307A1-5ADD-4875-B349-D9D041FF34AA}" destId="{2F30404D-2D4E-4E34-941D-0FEB84EE5107}" srcOrd="2" destOrd="0" presId="urn:microsoft.com/office/officeart/2005/8/layout/orgChart1"/>
    <dgm:cxn modelId="{7579B2C3-5248-4119-AC05-856631D79D5A}" type="presParOf" srcId="{1A4307A1-5ADD-4875-B349-D9D041FF34AA}" destId="{D720F740-BEA5-4756-B0AA-84BF3CB2248C}" srcOrd="3" destOrd="0" presId="urn:microsoft.com/office/officeart/2005/8/layout/orgChart1"/>
    <dgm:cxn modelId="{8603BDEF-36BD-454C-9730-2F17F023257A}" type="presParOf" srcId="{D720F740-BEA5-4756-B0AA-84BF3CB2248C}" destId="{3086D8F0-49C9-4F25-8FA6-795B08839E7A}" srcOrd="0" destOrd="0" presId="urn:microsoft.com/office/officeart/2005/8/layout/orgChart1"/>
    <dgm:cxn modelId="{E4F52281-5D4F-44BB-8109-D8EFBAD254F0}" type="presParOf" srcId="{3086D8F0-49C9-4F25-8FA6-795B08839E7A}" destId="{7BF9FAFE-6534-4CB9-924E-51810DD9E40B}" srcOrd="0" destOrd="0" presId="urn:microsoft.com/office/officeart/2005/8/layout/orgChart1"/>
    <dgm:cxn modelId="{C27996C6-812D-429B-B402-7E43AB27A5BD}" type="presParOf" srcId="{3086D8F0-49C9-4F25-8FA6-795B08839E7A}" destId="{459AB175-3CC7-4DED-8C34-60AA6C81B410}" srcOrd="1" destOrd="0" presId="urn:microsoft.com/office/officeart/2005/8/layout/orgChart1"/>
    <dgm:cxn modelId="{452532E8-3FD9-4073-B2EB-00505DD80315}" type="presParOf" srcId="{D720F740-BEA5-4756-B0AA-84BF3CB2248C}" destId="{F5CBDC11-DAC9-4002-AA79-08B1819366B4}" srcOrd="1" destOrd="0" presId="urn:microsoft.com/office/officeart/2005/8/layout/orgChart1"/>
    <dgm:cxn modelId="{2A074C20-2605-4439-B71E-ED77321B635E}" type="presParOf" srcId="{F5CBDC11-DAC9-4002-AA79-08B1819366B4}" destId="{0A935FF4-54D7-4029-80CB-1209779D339B}" srcOrd="0" destOrd="0" presId="urn:microsoft.com/office/officeart/2005/8/layout/orgChart1"/>
    <dgm:cxn modelId="{CCF4C224-0883-4163-A25A-42DFE63CAD48}" type="presParOf" srcId="{F5CBDC11-DAC9-4002-AA79-08B1819366B4}" destId="{D071C78E-D671-4536-A5C8-844381538DA8}" srcOrd="1" destOrd="0" presId="urn:microsoft.com/office/officeart/2005/8/layout/orgChart1"/>
    <dgm:cxn modelId="{EAC8C727-47A8-4424-87B7-493186BE5321}" type="presParOf" srcId="{D071C78E-D671-4536-A5C8-844381538DA8}" destId="{BA78E462-6D3B-4B7F-AB91-0AE39CED76B1}" srcOrd="0" destOrd="0" presId="urn:microsoft.com/office/officeart/2005/8/layout/orgChart1"/>
    <dgm:cxn modelId="{C295D8B4-FE42-41CF-90B2-A4666BCA2FD2}" type="presParOf" srcId="{BA78E462-6D3B-4B7F-AB91-0AE39CED76B1}" destId="{811EAC2E-D515-4602-99F8-BFE6B404018D}" srcOrd="0" destOrd="0" presId="urn:microsoft.com/office/officeart/2005/8/layout/orgChart1"/>
    <dgm:cxn modelId="{FE4AAF8B-BAC6-42C7-8BAB-10491AB363A1}" type="presParOf" srcId="{BA78E462-6D3B-4B7F-AB91-0AE39CED76B1}" destId="{1A3DC1BF-FAAD-43C1-B363-AA933C4D4D45}" srcOrd="1" destOrd="0" presId="urn:microsoft.com/office/officeart/2005/8/layout/orgChart1"/>
    <dgm:cxn modelId="{262D6C62-8440-424A-ACD9-7CA5A03AC9DC}" type="presParOf" srcId="{D071C78E-D671-4536-A5C8-844381538DA8}" destId="{476ADB12-03CE-475C-A07E-A94DCFCB87BA}" srcOrd="1" destOrd="0" presId="urn:microsoft.com/office/officeart/2005/8/layout/orgChart1"/>
    <dgm:cxn modelId="{E8EEB750-4566-408F-98B3-CDA9FE4E18D9}" type="presParOf" srcId="{D071C78E-D671-4536-A5C8-844381538DA8}" destId="{6FEE8487-06BF-4401-A813-6CDA955B37D5}" srcOrd="2" destOrd="0" presId="urn:microsoft.com/office/officeart/2005/8/layout/orgChart1"/>
    <dgm:cxn modelId="{AA84C164-0139-46BB-9613-43EF0655CF02}" type="presParOf" srcId="{D720F740-BEA5-4756-B0AA-84BF3CB2248C}" destId="{EFCD493A-2914-40C0-98D2-A21B53616006}" srcOrd="2" destOrd="0" presId="urn:microsoft.com/office/officeart/2005/8/layout/orgChart1"/>
    <dgm:cxn modelId="{DD445FF2-1909-4965-95A4-5A1D63EC6FB4}" type="presParOf" srcId="{1A4307A1-5ADD-4875-B349-D9D041FF34AA}" destId="{D3CA1C1F-48BD-4DDC-AFAC-D293D7B83F4F}" srcOrd="4" destOrd="0" presId="urn:microsoft.com/office/officeart/2005/8/layout/orgChart1"/>
    <dgm:cxn modelId="{E228AB5D-E471-4BAE-98EA-5E27FCA00447}" type="presParOf" srcId="{1A4307A1-5ADD-4875-B349-D9D041FF34AA}" destId="{B976946D-AB8A-4ACA-8966-8A4212D9C55D}" srcOrd="5" destOrd="0" presId="urn:microsoft.com/office/officeart/2005/8/layout/orgChart1"/>
    <dgm:cxn modelId="{0077E42C-ED25-4B1E-A926-4EC211D853BD}" type="presParOf" srcId="{B976946D-AB8A-4ACA-8966-8A4212D9C55D}" destId="{5631F793-DC96-480B-AD75-50ED1CD7934D}" srcOrd="0" destOrd="0" presId="urn:microsoft.com/office/officeart/2005/8/layout/orgChart1"/>
    <dgm:cxn modelId="{5FA646A4-A8C2-49F5-BAAD-F1EC8E846EC1}" type="presParOf" srcId="{5631F793-DC96-480B-AD75-50ED1CD7934D}" destId="{E724CC21-5B6B-4CAA-967B-1425D0B9CDBC}" srcOrd="0" destOrd="0" presId="urn:microsoft.com/office/officeart/2005/8/layout/orgChart1"/>
    <dgm:cxn modelId="{253A9DDC-A336-46D8-8719-7C64E48A86EC}" type="presParOf" srcId="{5631F793-DC96-480B-AD75-50ED1CD7934D}" destId="{8FBFFAAE-725F-4282-9035-E8734FA4D9C8}" srcOrd="1" destOrd="0" presId="urn:microsoft.com/office/officeart/2005/8/layout/orgChart1"/>
    <dgm:cxn modelId="{E852257A-013D-4F80-862A-00772BCD5807}" type="presParOf" srcId="{B976946D-AB8A-4ACA-8966-8A4212D9C55D}" destId="{936CEFC0-A6C3-4B6B-9CC1-AC3D920EB97A}" srcOrd="1" destOrd="0" presId="urn:microsoft.com/office/officeart/2005/8/layout/orgChart1"/>
    <dgm:cxn modelId="{AAB6BEF8-961E-4ADA-972D-482E09C146F8}" type="presParOf" srcId="{936CEFC0-A6C3-4B6B-9CC1-AC3D920EB97A}" destId="{9749165E-77AA-43E5-8177-1EA424F07442}" srcOrd="0" destOrd="0" presId="urn:microsoft.com/office/officeart/2005/8/layout/orgChart1"/>
    <dgm:cxn modelId="{2454618B-CF52-44BF-ABFA-08D31AA3C0FD}" type="presParOf" srcId="{936CEFC0-A6C3-4B6B-9CC1-AC3D920EB97A}" destId="{D945BBCB-1B5F-4E2F-8C2D-09FE50FA5DAD}" srcOrd="1" destOrd="0" presId="urn:microsoft.com/office/officeart/2005/8/layout/orgChart1"/>
    <dgm:cxn modelId="{AE51AAB6-4F5E-46FD-9A8C-D2AE7CB3A489}" type="presParOf" srcId="{D945BBCB-1B5F-4E2F-8C2D-09FE50FA5DAD}" destId="{FE4C4E85-648E-4BC1-8353-8B2EABC25777}" srcOrd="0" destOrd="0" presId="urn:microsoft.com/office/officeart/2005/8/layout/orgChart1"/>
    <dgm:cxn modelId="{9BCA2047-3CB3-4629-B15C-EE573B1F4F07}" type="presParOf" srcId="{FE4C4E85-648E-4BC1-8353-8B2EABC25777}" destId="{BBF380B2-C897-4F4E-B8D4-4872836ACD04}" srcOrd="0" destOrd="0" presId="urn:microsoft.com/office/officeart/2005/8/layout/orgChart1"/>
    <dgm:cxn modelId="{C0B913CF-1476-478E-B296-2E8E1340B602}" type="presParOf" srcId="{FE4C4E85-648E-4BC1-8353-8B2EABC25777}" destId="{0F59E49B-5EF2-4970-BEA7-854FF152A899}" srcOrd="1" destOrd="0" presId="urn:microsoft.com/office/officeart/2005/8/layout/orgChart1"/>
    <dgm:cxn modelId="{832A48A2-DC04-4459-B690-AAD4426325AE}" type="presParOf" srcId="{D945BBCB-1B5F-4E2F-8C2D-09FE50FA5DAD}" destId="{020E3699-43EA-47D2-A504-36A4377A08D5}" srcOrd="1" destOrd="0" presId="urn:microsoft.com/office/officeart/2005/8/layout/orgChart1"/>
    <dgm:cxn modelId="{261C25DA-52DA-4F8D-AC92-2C4098E95CDE}" type="presParOf" srcId="{D945BBCB-1B5F-4E2F-8C2D-09FE50FA5DAD}" destId="{0E9703E1-A830-4777-8ECF-3D4E1F70B6D8}" srcOrd="2" destOrd="0" presId="urn:microsoft.com/office/officeart/2005/8/layout/orgChart1"/>
    <dgm:cxn modelId="{0ED07594-7EF0-458B-BDE2-E75CAD2DD9DA}" type="presParOf" srcId="{B976946D-AB8A-4ACA-8966-8A4212D9C55D}" destId="{DFB7847C-36A1-4AB9-A414-78150742AC51}" srcOrd="2" destOrd="0" presId="urn:microsoft.com/office/officeart/2005/8/layout/orgChart1"/>
    <dgm:cxn modelId="{19832864-DC67-42C3-B628-A804099099AA}" type="presParOf" srcId="{1A4307A1-5ADD-4875-B349-D9D041FF34AA}" destId="{215BF66D-FD43-4719-AD2D-588A2BE66D45}" srcOrd="6" destOrd="0" presId="urn:microsoft.com/office/officeart/2005/8/layout/orgChart1"/>
    <dgm:cxn modelId="{1E367F9B-C9AF-47F4-99C9-13A20D666F43}" type="presParOf" srcId="{1A4307A1-5ADD-4875-B349-D9D041FF34AA}" destId="{9DD091AA-7515-4472-8C6A-E38ED63812E2}" srcOrd="7" destOrd="0" presId="urn:microsoft.com/office/officeart/2005/8/layout/orgChart1"/>
    <dgm:cxn modelId="{26C41854-765E-40AB-9BE7-4D55A0E33720}" type="presParOf" srcId="{9DD091AA-7515-4472-8C6A-E38ED63812E2}" destId="{63C856B5-3F9F-4467-94C9-B2B7D86A588F}" srcOrd="0" destOrd="0" presId="urn:microsoft.com/office/officeart/2005/8/layout/orgChart1"/>
    <dgm:cxn modelId="{2750C69C-CC06-4392-9833-0BAB0D3E72D5}" type="presParOf" srcId="{63C856B5-3F9F-4467-94C9-B2B7D86A588F}" destId="{BF660564-0676-41B6-8C00-7C1816E2DF26}" srcOrd="0" destOrd="0" presId="urn:microsoft.com/office/officeart/2005/8/layout/orgChart1"/>
    <dgm:cxn modelId="{099DF7CD-4D8D-4241-B035-02FAE08470D4}" type="presParOf" srcId="{63C856B5-3F9F-4467-94C9-B2B7D86A588F}" destId="{B1B82A0A-C54B-43C0-827C-06B6993EADAA}" srcOrd="1" destOrd="0" presId="urn:microsoft.com/office/officeart/2005/8/layout/orgChart1"/>
    <dgm:cxn modelId="{9340E1F8-AF97-48E1-AE81-0025FD2AE292}" type="presParOf" srcId="{9DD091AA-7515-4472-8C6A-E38ED63812E2}" destId="{D5F4E669-FDFC-48A4-80E6-DE25B11F7B43}" srcOrd="1" destOrd="0" presId="urn:microsoft.com/office/officeart/2005/8/layout/orgChart1"/>
    <dgm:cxn modelId="{8E72CE45-FD11-4486-BC64-CC84FE1DA1B7}" type="presParOf" srcId="{9DD091AA-7515-4472-8C6A-E38ED63812E2}" destId="{B88DB53A-9E33-4548-B478-DBAD461E0862}" srcOrd="2" destOrd="0" presId="urn:microsoft.com/office/officeart/2005/8/layout/orgChart1"/>
    <dgm:cxn modelId="{B4FB02B0-9343-4FF6-93D1-B4E5F29E2362}" type="presParOf" srcId="{E0173E3D-A07C-44D9-B1A7-1E0163F6210D}" destId="{B760A0A8-5508-4490-9812-294DF806C1A9}"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BF66D-FD43-4719-AD2D-588A2BE66D45}">
      <dsp:nvSpPr>
        <dsp:cNvPr id="0" name=""/>
        <dsp:cNvSpPr/>
      </dsp:nvSpPr>
      <dsp:spPr>
        <a:xfrm>
          <a:off x="5116472" y="1295087"/>
          <a:ext cx="4341408" cy="1019109"/>
        </a:xfrm>
        <a:custGeom>
          <a:avLst/>
          <a:gdLst/>
          <a:ahLst/>
          <a:cxnLst/>
          <a:rect l="0" t="0" r="0" b="0"/>
          <a:pathLst>
            <a:path>
              <a:moveTo>
                <a:pt x="0" y="0"/>
              </a:moveTo>
              <a:lnTo>
                <a:pt x="0" y="509554"/>
              </a:lnTo>
              <a:lnTo>
                <a:pt x="4341408" y="509554"/>
              </a:lnTo>
              <a:lnTo>
                <a:pt x="4341408" y="101910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749165E-77AA-43E5-8177-1EA424F07442}">
      <dsp:nvSpPr>
        <dsp:cNvPr id="0" name=""/>
        <dsp:cNvSpPr/>
      </dsp:nvSpPr>
      <dsp:spPr>
        <a:xfrm>
          <a:off x="6273909" y="3087361"/>
          <a:ext cx="231949" cy="1390793"/>
        </a:xfrm>
        <a:custGeom>
          <a:avLst/>
          <a:gdLst/>
          <a:ahLst/>
          <a:cxnLst/>
          <a:rect l="0" t="0" r="0" b="0"/>
          <a:pathLst>
            <a:path>
              <a:moveTo>
                <a:pt x="0" y="0"/>
              </a:moveTo>
              <a:lnTo>
                <a:pt x="0" y="1390793"/>
              </a:lnTo>
              <a:lnTo>
                <a:pt x="231949" y="139079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D3CA1C1F-48BD-4DDC-AFAC-D293D7B83F4F}">
      <dsp:nvSpPr>
        <dsp:cNvPr id="0" name=""/>
        <dsp:cNvSpPr/>
      </dsp:nvSpPr>
      <dsp:spPr>
        <a:xfrm>
          <a:off x="5116472" y="1295087"/>
          <a:ext cx="1775968" cy="1019109"/>
        </a:xfrm>
        <a:custGeom>
          <a:avLst/>
          <a:gdLst/>
          <a:ahLst/>
          <a:cxnLst/>
          <a:rect l="0" t="0" r="0" b="0"/>
          <a:pathLst>
            <a:path>
              <a:moveTo>
                <a:pt x="0" y="0"/>
              </a:moveTo>
              <a:lnTo>
                <a:pt x="0" y="509554"/>
              </a:lnTo>
              <a:lnTo>
                <a:pt x="1775968" y="509554"/>
              </a:lnTo>
              <a:lnTo>
                <a:pt x="1775968" y="101910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0A935FF4-54D7-4029-80CB-1209779D339B}">
      <dsp:nvSpPr>
        <dsp:cNvPr id="0" name=""/>
        <dsp:cNvSpPr/>
      </dsp:nvSpPr>
      <dsp:spPr>
        <a:xfrm>
          <a:off x="2721971" y="3087361"/>
          <a:ext cx="231949" cy="1430684"/>
        </a:xfrm>
        <a:custGeom>
          <a:avLst/>
          <a:gdLst/>
          <a:ahLst/>
          <a:cxnLst/>
          <a:rect l="0" t="0" r="0" b="0"/>
          <a:pathLst>
            <a:path>
              <a:moveTo>
                <a:pt x="0" y="0"/>
              </a:moveTo>
              <a:lnTo>
                <a:pt x="0" y="1430684"/>
              </a:lnTo>
              <a:lnTo>
                <a:pt x="231949" y="1430684"/>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F30404D-2D4E-4E34-941D-0FEB84EE5107}">
      <dsp:nvSpPr>
        <dsp:cNvPr id="0" name=""/>
        <dsp:cNvSpPr/>
      </dsp:nvSpPr>
      <dsp:spPr>
        <a:xfrm>
          <a:off x="3340503" y="1295087"/>
          <a:ext cx="1775968" cy="1019109"/>
        </a:xfrm>
        <a:custGeom>
          <a:avLst/>
          <a:gdLst/>
          <a:ahLst/>
          <a:cxnLst/>
          <a:rect l="0" t="0" r="0" b="0"/>
          <a:pathLst>
            <a:path>
              <a:moveTo>
                <a:pt x="1775968" y="0"/>
              </a:moveTo>
              <a:lnTo>
                <a:pt x="1775968" y="509554"/>
              </a:lnTo>
              <a:lnTo>
                <a:pt x="0" y="509554"/>
              </a:lnTo>
              <a:lnTo>
                <a:pt x="0" y="101910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B91012D-7B3E-4686-B9EB-D99DADF53B78}">
      <dsp:nvSpPr>
        <dsp:cNvPr id="0" name=""/>
        <dsp:cNvSpPr/>
      </dsp:nvSpPr>
      <dsp:spPr>
        <a:xfrm>
          <a:off x="156532" y="4879636"/>
          <a:ext cx="533169" cy="947626"/>
        </a:xfrm>
        <a:custGeom>
          <a:avLst/>
          <a:gdLst/>
          <a:ahLst/>
          <a:cxnLst/>
          <a:rect l="0" t="0" r="0" b="0"/>
          <a:pathLst>
            <a:path>
              <a:moveTo>
                <a:pt x="0" y="0"/>
              </a:moveTo>
              <a:lnTo>
                <a:pt x="0" y="947626"/>
              </a:lnTo>
              <a:lnTo>
                <a:pt x="533169" y="947626"/>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7CF8E8AF-9554-4EDB-9055-41582575F5D6}">
      <dsp:nvSpPr>
        <dsp:cNvPr id="0" name=""/>
        <dsp:cNvSpPr/>
      </dsp:nvSpPr>
      <dsp:spPr>
        <a:xfrm>
          <a:off x="729344" y="3087361"/>
          <a:ext cx="91440" cy="1019109"/>
        </a:xfrm>
        <a:custGeom>
          <a:avLst/>
          <a:gdLst/>
          <a:ahLst/>
          <a:cxnLst/>
          <a:rect l="0" t="0" r="0" b="0"/>
          <a:pathLst>
            <a:path>
              <a:moveTo>
                <a:pt x="45720" y="0"/>
              </a:moveTo>
              <a:lnTo>
                <a:pt x="45720" y="101910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5D404622-0B4E-44B1-BB9B-76E33B7BC2D2}">
      <dsp:nvSpPr>
        <dsp:cNvPr id="0" name=""/>
        <dsp:cNvSpPr/>
      </dsp:nvSpPr>
      <dsp:spPr>
        <a:xfrm>
          <a:off x="775064" y="1295087"/>
          <a:ext cx="4341408" cy="1019109"/>
        </a:xfrm>
        <a:custGeom>
          <a:avLst/>
          <a:gdLst/>
          <a:ahLst/>
          <a:cxnLst/>
          <a:rect l="0" t="0" r="0" b="0"/>
          <a:pathLst>
            <a:path>
              <a:moveTo>
                <a:pt x="4341408" y="0"/>
              </a:moveTo>
              <a:lnTo>
                <a:pt x="4341408" y="509554"/>
              </a:lnTo>
              <a:lnTo>
                <a:pt x="0" y="509554"/>
              </a:lnTo>
              <a:lnTo>
                <a:pt x="0" y="101910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0434EC93-13BD-4ED3-8E95-96C3B551FBCD}">
      <dsp:nvSpPr>
        <dsp:cNvPr id="0" name=""/>
        <dsp:cNvSpPr/>
      </dsp:nvSpPr>
      <dsp:spPr>
        <a:xfrm>
          <a:off x="3984508" y="163123"/>
          <a:ext cx="2263928" cy="1131964"/>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a:t>Regional IC</a:t>
          </a:r>
        </a:p>
      </dsp:txBody>
      <dsp:txXfrm>
        <a:off x="3984508" y="163123"/>
        <a:ext cx="2263928" cy="1131964"/>
      </dsp:txXfrm>
    </dsp:sp>
    <dsp:sp modelId="{451E5EF4-8B63-4C48-9312-9C875C3B4B0E}">
      <dsp:nvSpPr>
        <dsp:cNvPr id="0" name=""/>
        <dsp:cNvSpPr/>
      </dsp:nvSpPr>
      <dsp:spPr>
        <a:xfrm>
          <a:off x="1899" y="2314197"/>
          <a:ext cx="1546329" cy="773164"/>
        </a:xfrm>
        <a:prstGeom prst="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Planning</a:t>
          </a:r>
        </a:p>
      </dsp:txBody>
      <dsp:txXfrm>
        <a:off x="1899" y="2314197"/>
        <a:ext cx="1546329" cy="773164"/>
      </dsp:txXfrm>
    </dsp:sp>
    <dsp:sp modelId="{9B3B9727-C626-4A8F-9C96-A4B818F6990D}">
      <dsp:nvSpPr>
        <dsp:cNvPr id="0" name=""/>
        <dsp:cNvSpPr/>
      </dsp:nvSpPr>
      <dsp:spPr>
        <a:xfrm>
          <a:off x="1899" y="4106471"/>
          <a:ext cx="1546329" cy="773164"/>
        </a:xfrm>
        <a:prstGeom prst="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Situational Awareness</a:t>
          </a:r>
        </a:p>
      </dsp:txBody>
      <dsp:txXfrm>
        <a:off x="1899" y="4106471"/>
        <a:ext cx="1546329" cy="773164"/>
      </dsp:txXfrm>
    </dsp:sp>
    <dsp:sp modelId="{DA38BDE9-753E-429E-A48B-30D46D2A06B1}">
      <dsp:nvSpPr>
        <dsp:cNvPr id="0" name=""/>
        <dsp:cNvSpPr/>
      </dsp:nvSpPr>
      <dsp:spPr>
        <a:xfrm>
          <a:off x="689701" y="5440680"/>
          <a:ext cx="1546329" cy="773164"/>
        </a:xfrm>
        <a:prstGeom prst="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GIS!</a:t>
          </a:r>
        </a:p>
      </dsp:txBody>
      <dsp:txXfrm>
        <a:off x="689701" y="5440680"/>
        <a:ext cx="1546329" cy="773164"/>
      </dsp:txXfrm>
    </dsp:sp>
    <dsp:sp modelId="{7BF9FAFE-6534-4CB9-924E-51810DD9E40B}">
      <dsp:nvSpPr>
        <dsp:cNvPr id="0" name=""/>
        <dsp:cNvSpPr/>
      </dsp:nvSpPr>
      <dsp:spPr>
        <a:xfrm>
          <a:off x="2567338" y="2314197"/>
          <a:ext cx="1546329" cy="773164"/>
        </a:xfrm>
        <a:prstGeom prst="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Logistics</a:t>
          </a:r>
        </a:p>
      </dsp:txBody>
      <dsp:txXfrm>
        <a:off x="2567338" y="2314197"/>
        <a:ext cx="1546329" cy="773164"/>
      </dsp:txXfrm>
    </dsp:sp>
    <dsp:sp modelId="{811EAC2E-D515-4602-99F8-BFE6B404018D}">
      <dsp:nvSpPr>
        <dsp:cNvPr id="0" name=""/>
        <dsp:cNvSpPr/>
      </dsp:nvSpPr>
      <dsp:spPr>
        <a:xfrm>
          <a:off x="2953921" y="4106471"/>
          <a:ext cx="2532827" cy="823149"/>
        </a:xfrm>
        <a:prstGeom prst="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Routing, Flooding, Basecamps/Staging</a:t>
          </a:r>
        </a:p>
      </dsp:txBody>
      <dsp:txXfrm>
        <a:off x="2953921" y="4106471"/>
        <a:ext cx="2532827" cy="823149"/>
      </dsp:txXfrm>
    </dsp:sp>
    <dsp:sp modelId="{E724CC21-5B6B-4CAA-967B-1425D0B9CDBC}">
      <dsp:nvSpPr>
        <dsp:cNvPr id="0" name=""/>
        <dsp:cNvSpPr/>
      </dsp:nvSpPr>
      <dsp:spPr>
        <a:xfrm>
          <a:off x="6119276" y="2314197"/>
          <a:ext cx="1546329" cy="773164"/>
        </a:xfrm>
        <a:prstGeom prst="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Operations</a:t>
          </a:r>
        </a:p>
      </dsp:txBody>
      <dsp:txXfrm>
        <a:off x="6119276" y="2314197"/>
        <a:ext cx="1546329" cy="773164"/>
      </dsp:txXfrm>
    </dsp:sp>
    <dsp:sp modelId="{BBF380B2-C897-4F4E-B8D4-4872836ACD04}">
      <dsp:nvSpPr>
        <dsp:cNvPr id="0" name=""/>
        <dsp:cNvSpPr/>
      </dsp:nvSpPr>
      <dsp:spPr>
        <a:xfrm>
          <a:off x="6505858" y="4106471"/>
          <a:ext cx="2248399" cy="743367"/>
        </a:xfrm>
        <a:prstGeom prst="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Outages/Grid Monitoring</a:t>
          </a:r>
        </a:p>
      </dsp:txBody>
      <dsp:txXfrm>
        <a:off x="6505858" y="4106471"/>
        <a:ext cx="2248399" cy="743367"/>
      </dsp:txXfrm>
    </dsp:sp>
    <dsp:sp modelId="{BF660564-0676-41B6-8C00-7C1816E2DF26}">
      <dsp:nvSpPr>
        <dsp:cNvPr id="0" name=""/>
        <dsp:cNvSpPr/>
      </dsp:nvSpPr>
      <dsp:spPr>
        <a:xfrm>
          <a:off x="8684715" y="2314197"/>
          <a:ext cx="1546329" cy="773164"/>
        </a:xfrm>
        <a:prstGeom prst="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Finance/Admin</a:t>
          </a:r>
        </a:p>
      </dsp:txBody>
      <dsp:txXfrm>
        <a:off x="8684715" y="2314197"/>
        <a:ext cx="1546329" cy="77316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B66271-861F-4E6F-82B6-A70D9F9F8789}" type="datetimeFigureOut">
              <a:rPr lang="en-US" smtClean="0"/>
              <a:t>11/15/18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CD530-0883-444B-A584-9557AFBDB43A}" type="slidenum">
              <a:rPr lang="en-US" smtClean="0"/>
              <a:t>‹#›</a:t>
            </a:fld>
            <a:endParaRPr lang="en-US"/>
          </a:p>
        </p:txBody>
      </p:sp>
    </p:spTree>
    <p:extLst>
      <p:ext uri="{BB962C8B-B14F-4D97-AF65-F5344CB8AC3E}">
        <p14:creationId xmlns:p14="http://schemas.microsoft.com/office/powerpoint/2010/main" val="430683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channel/UCfQZ-8G7ptfbvbhii3T30OA?reload=9" TargetMode="External"/><Relationship Id="rId4" Type="http://schemas.openxmlformats.org/officeDocument/2006/relationships/hyperlink" Target="https://docs.google.com/document/d/1BhyX-sj7FGvjI9NS2Qg_OaVxE3z1QFYcjfG-iA2mlK0/edit?usp=sharing" TargetMode="External"/><Relationship Id="rId5" Type="http://schemas.openxmlformats.org/officeDocument/2006/relationships/hyperlink" Target="https://docs.google.com/document/d/1t8_jQvy-4vHCNSK1G2YCX5fNW1PlbslrOro3qWI6KEU/edit?usp=sharing" TargetMode="External"/><Relationship Id="rId6" Type="http://schemas.openxmlformats.org/officeDocument/2006/relationships/hyperlink" Target="https://docs.google.com/document/d/1BByYfb-kek0tSzGyrpcdl3IHoH2MsGXm8fg5FoX6_1w/edit?usp=sharing" TargetMode="External"/><Relationship Id="rId7" Type="http://schemas.openxmlformats.org/officeDocument/2006/relationships/hyperlink" Target="https://docs.google.com/document/d/149aeIIe06vJ4_Eh4ISEH2fnJa2AgJHzNr6lam47iQDc/edit?usp=sharing" TargetMode="External"/><Relationship Id="rId8" Type="http://schemas.openxmlformats.org/officeDocument/2006/relationships/hyperlink" Target="https://docs.google.com/document/d/1T3FyoldmkE9v4y1236MI2cD2_6yCjwlNtMxnU4SPzK8/edit?usp=sharing"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goo.gl/YWoaXZ" TargetMode="External"/><Relationship Id="rId4" Type="http://schemas.openxmlformats.org/officeDocument/2006/relationships/hyperlink" Target="http://esipfed.org/category/monday-updates" TargetMode="External"/><Relationship Id="rId5" Type="http://schemas.openxmlformats.org/officeDocument/2006/relationships/hyperlink" Target="http://www.esipfed.org/get-involved/collaborate" TargetMode="External"/><Relationship Id="rId6" Type="http://schemas.openxmlformats.org/officeDocument/2006/relationships/hyperlink" Target="http://www.esipfed.org/meetings/upcoming-meetings" TargetMode="External"/><Relationship Id="rId7" Type="http://schemas.openxmlformats.org/officeDocument/2006/relationships/hyperlink" Target="http://esipfed.org/get-involved/telecon-calendar" TargetMode="External"/><Relationship Id="rId8" Type="http://schemas.openxmlformats.org/officeDocument/2006/relationships/hyperlink" Target="http://goo.gl/9w5rua" TargetMode="External"/><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rgbClr val="E69138"/>
              </a:solidFill>
              <a:latin typeface="Calibri"/>
              <a:ea typeface="Calibri"/>
              <a:cs typeface="Calibri"/>
              <a:sym typeface="Calibri"/>
            </a:endParaRPr>
          </a:p>
        </p:txBody>
      </p:sp>
      <p:sp>
        <p:nvSpPr>
          <p:cNvPr id="95" name="Google Shape;95;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ACD530-0883-444B-A584-9557AFBDB43A}" type="slidenum">
              <a:rPr lang="en-US" smtClean="0"/>
              <a:t>13</a:t>
            </a:fld>
            <a:endParaRPr lang="en-US"/>
          </a:p>
        </p:txBody>
      </p:sp>
    </p:spTree>
    <p:extLst>
      <p:ext uri="{BB962C8B-B14F-4D97-AF65-F5344CB8AC3E}">
        <p14:creationId xmlns:p14="http://schemas.microsoft.com/office/powerpoint/2010/main" val="3403481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ACD530-0883-444B-A584-9557AFBDB43A}" type="slidenum">
              <a:rPr lang="en-US" smtClean="0"/>
              <a:t>14</a:t>
            </a:fld>
            <a:endParaRPr lang="en-US"/>
          </a:p>
        </p:txBody>
      </p:sp>
    </p:spTree>
    <p:extLst>
      <p:ext uri="{BB962C8B-B14F-4D97-AF65-F5344CB8AC3E}">
        <p14:creationId xmlns:p14="http://schemas.microsoft.com/office/powerpoint/2010/main" val="3376930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ACD530-0883-444B-A584-9557AFBDB43A}" type="slidenum">
              <a:rPr lang="en-US" smtClean="0"/>
              <a:t>15</a:t>
            </a:fld>
            <a:endParaRPr lang="en-US"/>
          </a:p>
        </p:txBody>
      </p:sp>
    </p:spTree>
    <p:extLst>
      <p:ext uri="{BB962C8B-B14F-4D97-AF65-F5344CB8AC3E}">
        <p14:creationId xmlns:p14="http://schemas.microsoft.com/office/powerpoint/2010/main" val="1464126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ACD530-0883-444B-A584-9557AFBDB43A}" type="slidenum">
              <a:rPr lang="en-US" smtClean="0"/>
              <a:t>16</a:t>
            </a:fld>
            <a:endParaRPr lang="en-US"/>
          </a:p>
        </p:txBody>
      </p:sp>
    </p:spTree>
    <p:extLst>
      <p:ext uri="{BB962C8B-B14F-4D97-AF65-F5344CB8AC3E}">
        <p14:creationId xmlns:p14="http://schemas.microsoft.com/office/powerpoint/2010/main" val="1324825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ACD530-0883-444B-A584-9557AFBDB43A}" type="slidenum">
              <a:rPr lang="en-US" smtClean="0"/>
              <a:t>17</a:t>
            </a:fld>
            <a:endParaRPr lang="en-US"/>
          </a:p>
        </p:txBody>
      </p:sp>
    </p:spTree>
    <p:extLst>
      <p:ext uri="{BB962C8B-B14F-4D97-AF65-F5344CB8AC3E}">
        <p14:creationId xmlns:p14="http://schemas.microsoft.com/office/powerpoint/2010/main" val="346818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ACD530-0883-444B-A584-9557AFBDB43A}" type="slidenum">
              <a:rPr lang="en-US" smtClean="0"/>
              <a:t>18</a:t>
            </a:fld>
            <a:endParaRPr lang="en-US"/>
          </a:p>
        </p:txBody>
      </p:sp>
    </p:spTree>
    <p:extLst>
      <p:ext uri="{BB962C8B-B14F-4D97-AF65-F5344CB8AC3E}">
        <p14:creationId xmlns:p14="http://schemas.microsoft.com/office/powerpoint/2010/main" val="2759683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ACD530-0883-444B-A584-9557AFBDB43A}" type="slidenum">
              <a:rPr lang="en-US" smtClean="0"/>
              <a:t>19</a:t>
            </a:fld>
            <a:endParaRPr lang="en-US"/>
          </a:p>
        </p:txBody>
      </p:sp>
    </p:spTree>
    <p:extLst>
      <p:ext uri="{BB962C8B-B14F-4D97-AF65-F5344CB8AC3E}">
        <p14:creationId xmlns:p14="http://schemas.microsoft.com/office/powerpoint/2010/main" val="3141047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ACD530-0883-444B-A584-9557AFBDB43A}" type="slidenum">
              <a:rPr lang="en-US" smtClean="0"/>
              <a:t>20</a:t>
            </a:fld>
            <a:endParaRPr lang="en-US"/>
          </a:p>
        </p:txBody>
      </p:sp>
    </p:spTree>
    <p:extLst>
      <p:ext uri="{BB962C8B-B14F-4D97-AF65-F5344CB8AC3E}">
        <p14:creationId xmlns:p14="http://schemas.microsoft.com/office/powerpoint/2010/main" val="3035207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ACD530-0883-444B-A584-9557AFBDB43A}" type="slidenum">
              <a:rPr lang="en-US" smtClean="0"/>
              <a:t>21</a:t>
            </a:fld>
            <a:endParaRPr lang="en-US"/>
          </a:p>
        </p:txBody>
      </p:sp>
    </p:spTree>
    <p:extLst>
      <p:ext uri="{BB962C8B-B14F-4D97-AF65-F5344CB8AC3E}">
        <p14:creationId xmlns:p14="http://schemas.microsoft.com/office/powerpoint/2010/main" val="4162776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D54541-EF44-4144-82E8-F86EC460E6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489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chemeClr val="dk1"/>
                </a:solidFill>
                <a:latin typeface="Tahoma"/>
                <a:ea typeface="Tahoma"/>
                <a:cs typeface="Tahoma"/>
                <a:sym typeface="Tahoma"/>
              </a:rPr>
              <a:t>ESIP You Tube: </a:t>
            </a:r>
            <a:r>
              <a:rPr lang="en-US" sz="1200" b="0" i="0" u="sng" strike="noStrike" cap="none">
                <a:solidFill>
                  <a:schemeClr val="hlink"/>
                </a:solidFill>
                <a:latin typeface="Tahoma"/>
                <a:ea typeface="Tahoma"/>
                <a:cs typeface="Tahoma"/>
                <a:sym typeface="Tahoma"/>
                <a:hlinkClick r:id="rId3"/>
              </a:rPr>
              <a:t>https://www.youtube.com/channel/UCfQZ-8G7ptfbvbhii3T30OA?reload=9</a:t>
            </a:r>
            <a:endParaRPr>
              <a:latin typeface="Tahoma"/>
              <a:ea typeface="Tahoma"/>
              <a:cs typeface="Tahoma"/>
              <a:sym typeface="Tahoma"/>
            </a:endParaRPr>
          </a:p>
          <a:p>
            <a:pPr marL="0" marR="0" lvl="0" indent="0" algn="l" rtl="0">
              <a:lnSpc>
                <a:spcPct val="115000"/>
              </a:lnSpc>
              <a:spcBef>
                <a:spcPts val="0"/>
              </a:spcBef>
              <a:spcAft>
                <a:spcPts val="0"/>
              </a:spcAft>
              <a:buClr>
                <a:schemeClr val="dk1"/>
              </a:buClr>
              <a:buSzPts val="1100"/>
              <a:buFont typeface="Arial"/>
              <a:buNone/>
            </a:pPr>
            <a:r>
              <a:rPr lang="en-US">
                <a:latin typeface="Tahoma"/>
                <a:ea typeface="Tahoma"/>
                <a:cs typeface="Tahoma"/>
                <a:sym typeface="Tahoma"/>
              </a:rPr>
              <a:t>Jun 5 webinar: </a:t>
            </a:r>
            <a:r>
              <a:rPr lang="en-US" u="sng">
                <a:solidFill>
                  <a:schemeClr val="hlink"/>
                </a:solidFill>
                <a:latin typeface="Tahoma"/>
                <a:ea typeface="Tahoma"/>
                <a:cs typeface="Tahoma"/>
                <a:sym typeface="Tahoma"/>
                <a:hlinkClick r:id="rId4"/>
              </a:rPr>
              <a:t>https://docs.google.com/document/d/1BhyX-sj7FGvjI9NS2Qg_OaVxE3z1QFYcjfG-iA2mlK0/edit?usp=sharing</a:t>
            </a:r>
            <a:r>
              <a:rPr lang="en-US">
                <a:latin typeface="Tahoma"/>
                <a:ea typeface="Tahoma"/>
                <a:cs typeface="Tahoma"/>
                <a:sym typeface="Tahoma"/>
              </a:rPr>
              <a:t> </a:t>
            </a:r>
            <a:endParaRPr>
              <a:latin typeface="Tahoma"/>
              <a:ea typeface="Tahoma"/>
              <a:cs typeface="Tahoma"/>
              <a:sym typeface="Tahoma"/>
            </a:endParaRPr>
          </a:p>
          <a:p>
            <a:pPr marL="0" marR="0" lvl="0" indent="0" algn="l" rtl="0">
              <a:lnSpc>
                <a:spcPct val="115000"/>
              </a:lnSpc>
              <a:spcBef>
                <a:spcPts val="0"/>
              </a:spcBef>
              <a:spcAft>
                <a:spcPts val="0"/>
              </a:spcAft>
              <a:buClr>
                <a:schemeClr val="dk1"/>
              </a:buClr>
              <a:buSzPts val="1100"/>
              <a:buFont typeface="Arial"/>
              <a:buNone/>
            </a:pPr>
            <a:r>
              <a:rPr lang="en-US">
                <a:latin typeface="Tahoma"/>
                <a:ea typeface="Tahoma"/>
                <a:cs typeface="Tahoma"/>
                <a:sym typeface="Tahoma"/>
              </a:rPr>
              <a:t>Aug 7 webinar: </a:t>
            </a:r>
            <a:r>
              <a:rPr lang="en-US" u="sng">
                <a:solidFill>
                  <a:schemeClr val="hlink"/>
                </a:solidFill>
                <a:latin typeface="Tahoma"/>
                <a:ea typeface="Tahoma"/>
                <a:cs typeface="Tahoma"/>
                <a:sym typeface="Tahoma"/>
                <a:hlinkClick r:id="rId5"/>
              </a:rPr>
              <a:t>https://docs.google.com/document/d/1t8_jQvy-4vHCNSK1G2YCX5fNW1PlbslrOro3qWI6KEU/edit?usp=sharing</a:t>
            </a:r>
            <a:r>
              <a:rPr lang="en-US">
                <a:latin typeface="Tahoma"/>
                <a:ea typeface="Tahoma"/>
                <a:cs typeface="Tahoma"/>
                <a:sym typeface="Tahoma"/>
              </a:rPr>
              <a:t> </a:t>
            </a:r>
            <a:endParaRPr>
              <a:latin typeface="Tahoma"/>
              <a:ea typeface="Tahoma"/>
              <a:cs typeface="Tahoma"/>
              <a:sym typeface="Tahoma"/>
            </a:endParaRPr>
          </a:p>
          <a:p>
            <a:pPr marL="0" marR="0" lvl="0" indent="0" algn="l" rtl="0">
              <a:lnSpc>
                <a:spcPct val="115000"/>
              </a:lnSpc>
              <a:spcBef>
                <a:spcPts val="0"/>
              </a:spcBef>
              <a:spcAft>
                <a:spcPts val="0"/>
              </a:spcAft>
              <a:buClr>
                <a:schemeClr val="dk1"/>
              </a:buClr>
              <a:buSzPts val="1100"/>
              <a:buFont typeface="Arial"/>
              <a:buNone/>
            </a:pPr>
            <a:r>
              <a:rPr lang="en-US">
                <a:latin typeface="Tahoma"/>
                <a:ea typeface="Tahoma"/>
                <a:cs typeface="Tahoma"/>
                <a:sym typeface="Tahoma"/>
              </a:rPr>
              <a:t>Sep 4 webinar: </a:t>
            </a:r>
            <a:r>
              <a:rPr lang="en-US" u="sng">
                <a:solidFill>
                  <a:schemeClr val="hlink"/>
                </a:solidFill>
                <a:latin typeface="Tahoma"/>
                <a:ea typeface="Tahoma"/>
                <a:cs typeface="Tahoma"/>
                <a:sym typeface="Tahoma"/>
                <a:hlinkClick r:id="rId6"/>
              </a:rPr>
              <a:t>https://docs.google.com/document/d/1BByYfb-kek0tSzGyrpcdl3IHoH2MsGXm8fg5FoX6_1w/edit?usp=sharing</a:t>
            </a:r>
            <a:r>
              <a:rPr lang="en-US">
                <a:latin typeface="Tahoma"/>
                <a:ea typeface="Tahoma"/>
                <a:cs typeface="Tahoma"/>
                <a:sym typeface="Tahoma"/>
              </a:rPr>
              <a:t> </a:t>
            </a:r>
            <a:endParaRPr>
              <a:latin typeface="Tahoma"/>
              <a:ea typeface="Tahoma"/>
              <a:cs typeface="Tahoma"/>
              <a:sym typeface="Tahoma"/>
            </a:endParaRPr>
          </a:p>
          <a:p>
            <a:pPr marL="0" marR="0" lvl="0" indent="0" algn="l" rtl="0">
              <a:lnSpc>
                <a:spcPct val="115000"/>
              </a:lnSpc>
              <a:spcBef>
                <a:spcPts val="0"/>
              </a:spcBef>
              <a:spcAft>
                <a:spcPts val="0"/>
              </a:spcAft>
              <a:buClr>
                <a:schemeClr val="dk1"/>
              </a:buClr>
              <a:buSzPts val="1100"/>
              <a:buFont typeface="Arial"/>
              <a:buNone/>
            </a:pPr>
            <a:r>
              <a:rPr lang="en-US">
                <a:latin typeface="Tahoma"/>
                <a:ea typeface="Tahoma"/>
                <a:cs typeface="Tahoma"/>
                <a:sym typeface="Tahoma"/>
              </a:rPr>
              <a:t>Oct 2 webinar: </a:t>
            </a:r>
            <a:r>
              <a:rPr lang="en-US" u="sng">
                <a:solidFill>
                  <a:schemeClr val="hlink"/>
                </a:solidFill>
                <a:latin typeface="Tahoma"/>
                <a:ea typeface="Tahoma"/>
                <a:cs typeface="Tahoma"/>
                <a:sym typeface="Tahoma"/>
                <a:hlinkClick r:id="rId7"/>
              </a:rPr>
              <a:t>https://docs.google.com/document/d/149aeIIe06vJ4_Eh4ISEH2fnJa2AgJHzNr6lam47iQDc/edit?usp=sharing</a:t>
            </a:r>
            <a:r>
              <a:rPr lang="en-US">
                <a:latin typeface="Tahoma"/>
                <a:ea typeface="Tahoma"/>
                <a:cs typeface="Tahoma"/>
                <a:sym typeface="Tahoma"/>
              </a:rPr>
              <a:t> </a:t>
            </a:r>
            <a:endParaRPr>
              <a:latin typeface="Tahoma"/>
              <a:ea typeface="Tahoma"/>
              <a:cs typeface="Tahoma"/>
              <a:sym typeface="Tahoma"/>
            </a:endParaRPr>
          </a:p>
          <a:p>
            <a:pPr marL="0" marR="0" lvl="0" indent="0" algn="l" rtl="0">
              <a:lnSpc>
                <a:spcPct val="115000"/>
              </a:lnSpc>
              <a:spcBef>
                <a:spcPts val="0"/>
              </a:spcBef>
              <a:spcAft>
                <a:spcPts val="0"/>
              </a:spcAft>
              <a:buClr>
                <a:schemeClr val="dk1"/>
              </a:buClr>
              <a:buSzPts val="1100"/>
              <a:buFont typeface="Arial"/>
              <a:buNone/>
            </a:pPr>
            <a:r>
              <a:rPr lang="en-US">
                <a:latin typeface="Tahoma"/>
                <a:ea typeface="Tahoma"/>
                <a:cs typeface="Tahoma"/>
                <a:sym typeface="Tahoma"/>
              </a:rPr>
              <a:t>Nov 15 webinar: </a:t>
            </a:r>
            <a:r>
              <a:rPr lang="en-US" u="sng">
                <a:solidFill>
                  <a:schemeClr val="hlink"/>
                </a:solidFill>
                <a:latin typeface="Tahoma"/>
                <a:ea typeface="Tahoma"/>
                <a:cs typeface="Tahoma"/>
                <a:sym typeface="Tahoma"/>
                <a:hlinkClick r:id="rId8"/>
              </a:rPr>
              <a:t>https://docs.google.com/document/d/1T3FyoldmkE9v4y1236MI2cD2_6yCjwlNtMxnU4SPzK8/edit?usp=sharing</a:t>
            </a:r>
            <a:endParaRPr>
              <a:latin typeface="Tahoma"/>
              <a:ea typeface="Tahoma"/>
              <a:cs typeface="Tahoma"/>
              <a:sym typeface="Tahoma"/>
            </a:endParaRPr>
          </a:p>
          <a:p>
            <a:pPr marL="0" marR="0" lvl="0" indent="0" algn="l" rtl="0">
              <a:lnSpc>
                <a:spcPct val="115000"/>
              </a:lnSpc>
              <a:spcBef>
                <a:spcPts val="0"/>
              </a:spcBef>
              <a:spcAft>
                <a:spcPts val="0"/>
              </a:spcAft>
              <a:buClr>
                <a:schemeClr val="dk1"/>
              </a:buClr>
              <a:buSzPts val="1100"/>
              <a:buFont typeface="Arial"/>
              <a:buNone/>
            </a:pPr>
            <a:endParaRPr>
              <a:latin typeface="Tahoma"/>
              <a:ea typeface="Tahoma"/>
              <a:cs typeface="Tahoma"/>
              <a:sym typeface="Tahoma"/>
            </a:endParaRPr>
          </a:p>
        </p:txBody>
      </p:sp>
      <p:sp>
        <p:nvSpPr>
          <p:cNvPr id="422" name="Google Shape;42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9669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71888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8002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8002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0954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8002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8002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16709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14547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6685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21" name="Google Shape;12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891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8002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366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D54541-EF44-4144-82E8-F86EC460E6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198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2DBDB-569D-4D23-BD7C-073EA5DC60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771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xfrm>
            <a:off x="265114" y="4415791"/>
            <a:ext cx="6427787" cy="41817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421">
              <a:defRPr sz="1200" b="1">
                <a:solidFill>
                  <a:schemeClr val="bg1"/>
                </a:solidFill>
                <a:latin typeface="Arial" panose="020B0604020202020204" pitchFamily="34" charset="0"/>
                <a:ea typeface="MS PGothic" panose="020B0600070205080204" pitchFamily="34" charset="-128"/>
              </a:defRPr>
            </a:lvl1pPr>
            <a:lvl2pPr marL="757066" indent="-291179" defTabSz="954421">
              <a:defRPr sz="1200" b="1">
                <a:solidFill>
                  <a:schemeClr val="bg1"/>
                </a:solidFill>
                <a:latin typeface="Arial" panose="020B0604020202020204" pitchFamily="34" charset="0"/>
                <a:ea typeface="MS PGothic" panose="020B0600070205080204" pitchFamily="34" charset="-128"/>
              </a:defRPr>
            </a:lvl2pPr>
            <a:lvl3pPr marL="1164717" indent="-232943" defTabSz="954421">
              <a:defRPr sz="1200" b="1">
                <a:solidFill>
                  <a:schemeClr val="bg1"/>
                </a:solidFill>
                <a:latin typeface="Arial" panose="020B0604020202020204" pitchFamily="34" charset="0"/>
                <a:ea typeface="MS PGothic" panose="020B0600070205080204" pitchFamily="34" charset="-128"/>
              </a:defRPr>
            </a:lvl3pPr>
            <a:lvl4pPr marL="1630604" indent="-232943" defTabSz="954421">
              <a:defRPr sz="1200" b="1">
                <a:solidFill>
                  <a:schemeClr val="bg1"/>
                </a:solidFill>
                <a:latin typeface="Arial" panose="020B0604020202020204" pitchFamily="34" charset="0"/>
                <a:ea typeface="MS PGothic" panose="020B0600070205080204" pitchFamily="34" charset="-128"/>
              </a:defRPr>
            </a:lvl4pPr>
            <a:lvl5pPr marL="2096491" indent="-232943" defTabSz="954421">
              <a:defRPr sz="1200" b="1">
                <a:solidFill>
                  <a:schemeClr val="bg1"/>
                </a:solidFill>
                <a:latin typeface="Arial" panose="020B0604020202020204" pitchFamily="34" charset="0"/>
                <a:ea typeface="MS PGothic" panose="020B0600070205080204" pitchFamily="34" charset="-128"/>
              </a:defRPr>
            </a:lvl5pPr>
            <a:lvl6pPr marL="2562377" indent="-232943" defTabSz="954421" eaLnBrk="0" fontAlgn="base" hangingPunct="0">
              <a:spcBef>
                <a:spcPct val="0"/>
              </a:spcBef>
              <a:spcAft>
                <a:spcPct val="0"/>
              </a:spcAft>
              <a:defRPr sz="1200" b="1">
                <a:solidFill>
                  <a:schemeClr val="bg1"/>
                </a:solidFill>
                <a:latin typeface="Arial" panose="020B0604020202020204" pitchFamily="34" charset="0"/>
                <a:ea typeface="MS PGothic" panose="020B0600070205080204" pitchFamily="34" charset="-128"/>
              </a:defRPr>
            </a:lvl6pPr>
            <a:lvl7pPr marL="3028264" indent="-232943" defTabSz="954421" eaLnBrk="0" fontAlgn="base" hangingPunct="0">
              <a:spcBef>
                <a:spcPct val="0"/>
              </a:spcBef>
              <a:spcAft>
                <a:spcPct val="0"/>
              </a:spcAft>
              <a:defRPr sz="1200" b="1">
                <a:solidFill>
                  <a:schemeClr val="bg1"/>
                </a:solidFill>
                <a:latin typeface="Arial" panose="020B0604020202020204" pitchFamily="34" charset="0"/>
                <a:ea typeface="MS PGothic" panose="020B0600070205080204" pitchFamily="34" charset="-128"/>
              </a:defRPr>
            </a:lvl7pPr>
            <a:lvl8pPr marL="3494151" indent="-232943" defTabSz="954421" eaLnBrk="0" fontAlgn="base" hangingPunct="0">
              <a:spcBef>
                <a:spcPct val="0"/>
              </a:spcBef>
              <a:spcAft>
                <a:spcPct val="0"/>
              </a:spcAft>
              <a:defRPr sz="1200" b="1">
                <a:solidFill>
                  <a:schemeClr val="bg1"/>
                </a:solidFill>
                <a:latin typeface="Arial" panose="020B0604020202020204" pitchFamily="34" charset="0"/>
                <a:ea typeface="MS PGothic" panose="020B0600070205080204" pitchFamily="34" charset="-128"/>
              </a:defRPr>
            </a:lvl8pPr>
            <a:lvl9pPr marL="3960038" indent="-232943" defTabSz="954421" eaLnBrk="0" fontAlgn="base" hangingPunct="0">
              <a:spcBef>
                <a:spcPct val="0"/>
              </a:spcBef>
              <a:spcAft>
                <a:spcPct val="0"/>
              </a:spcAft>
              <a:defRPr sz="1200" b="1">
                <a:solidFill>
                  <a:schemeClr val="bg1"/>
                </a:solidFill>
                <a:latin typeface="Arial" panose="020B0604020202020204" pitchFamily="34" charset="0"/>
                <a:ea typeface="MS PGothic" panose="020B0600070205080204" pitchFamily="34" charset="-128"/>
              </a:defRPr>
            </a:lvl9pPr>
          </a:lstStyle>
          <a:p>
            <a:pPr marL="0" marR="0" lvl="0" indent="0" algn="r" defTabSz="954421" rtl="0" eaLnBrk="1" fontAlgn="auto" latinLnBrk="0" hangingPunct="1">
              <a:lnSpc>
                <a:spcPct val="100000"/>
              </a:lnSpc>
              <a:spcBef>
                <a:spcPts val="0"/>
              </a:spcBef>
              <a:spcAft>
                <a:spcPts val="0"/>
              </a:spcAft>
              <a:buClrTx/>
              <a:buSzTx/>
              <a:buFontTx/>
              <a:buNone/>
              <a:tabLst/>
              <a:defRPr/>
            </a:pPr>
            <a:fld id="{48BBE789-91A8-4BA7-BEA4-C528C20BF63A}" type="slidenum">
              <a:rPr kumimoji="0" lang="en-US" altLang="en-US" sz="1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54421" rtl="0" eaLnBrk="1" fontAlgn="auto" latinLnBrk="0" hangingPunct="1">
                <a:lnSpc>
                  <a:spcPct val="100000"/>
                </a:lnSpc>
                <a:spcBef>
                  <a:spcPts val="0"/>
                </a:spcBef>
                <a:spcAft>
                  <a:spcPts val="0"/>
                </a:spcAft>
                <a:buClrTx/>
                <a:buSzTx/>
                <a:buFontTx/>
                <a:buNone/>
                <a:tabLst/>
                <a:defRPr/>
              </a:pPr>
              <a:t>40</a:t>
            </a:fld>
            <a:endParaRPr kumimoji="0" lang="en-US" altLang="en-US" sz="10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1759604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xfrm>
            <a:off x="703263" y="946150"/>
            <a:ext cx="5757862" cy="3240088"/>
          </a:xfrm>
          <a:solidFill>
            <a:srgbClr val="FFFFFF"/>
          </a:solidFill>
          <a:ln/>
        </p:spPr>
      </p:sp>
      <p:sp>
        <p:nvSpPr>
          <p:cNvPr id="34819" name="Rectangle 2"/>
          <p:cNvSpPr>
            <a:spLocks noGrp="1" noChangeArrowheads="1"/>
          </p:cNvSpPr>
          <p:nvPr>
            <p:ph type="body" idx="1"/>
          </p:nvPr>
        </p:nvSpPr>
        <p:spPr>
          <a:xfrm>
            <a:off x="1092130" y="4499716"/>
            <a:ext cx="4986796" cy="35942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57244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xfrm>
            <a:off x="703263" y="946150"/>
            <a:ext cx="5757862" cy="3240088"/>
          </a:xfrm>
          <a:solidFill>
            <a:srgbClr val="FFFFFF"/>
          </a:solidFill>
          <a:ln/>
        </p:spPr>
      </p:sp>
      <p:sp>
        <p:nvSpPr>
          <p:cNvPr id="34819" name="Rectangle 2"/>
          <p:cNvSpPr>
            <a:spLocks noGrp="1" noChangeArrowheads="1"/>
          </p:cNvSpPr>
          <p:nvPr>
            <p:ph type="body" idx="1"/>
          </p:nvPr>
        </p:nvSpPr>
        <p:spPr>
          <a:xfrm>
            <a:off x="1092130" y="4499716"/>
            <a:ext cx="4986796" cy="35942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87045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0336D-7EE4-2A44-92D6-A0CA15DD1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604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2DBDB-569D-4D23-BD7C-073EA5DC60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589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9EE72-446C-4E89-9D84-E30D697F6F64}"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863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D54541-EF44-4144-82E8-F86EC460E6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496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rgbClr val="E69138"/>
              </a:solidFill>
              <a:latin typeface="Calibri"/>
              <a:ea typeface="Calibri"/>
              <a:cs typeface="Calibri"/>
              <a:sym typeface="Calibri"/>
            </a:endParaRPr>
          </a:p>
        </p:txBody>
      </p:sp>
      <p:sp>
        <p:nvSpPr>
          <p:cNvPr id="95" name="Google Shape;95;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46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20341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chemeClr val="dk1"/>
                </a:solidFill>
                <a:latin typeface="Tahoma"/>
                <a:ea typeface="Tahoma"/>
                <a:cs typeface="Tahoma"/>
                <a:sym typeface="Tahoma"/>
              </a:rPr>
              <a:t>Sign in sheet: </a:t>
            </a:r>
            <a:r>
              <a:rPr lang="en-US" sz="1200" b="0" i="0" u="sng" strike="noStrike" cap="none">
                <a:solidFill>
                  <a:schemeClr val="hlink"/>
                </a:solidFill>
                <a:latin typeface="Tahoma"/>
                <a:ea typeface="Tahoma"/>
                <a:cs typeface="Tahoma"/>
                <a:sym typeface="Tahoma"/>
                <a:hlinkClick r:id="rId3"/>
              </a:rPr>
              <a:t>goo.gl/YWoaXZ</a:t>
            </a:r>
            <a:endParaRPr sz="1200" b="0" i="0" u="none" strike="noStrike" cap="none">
              <a:solidFill>
                <a:schemeClr val="dk1"/>
              </a:solidFill>
              <a:latin typeface="Tahoma"/>
              <a:ea typeface="Tahoma"/>
              <a:cs typeface="Tahoma"/>
              <a:sym typeface="Tahoma"/>
            </a:endParaRPr>
          </a:p>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rgbClr val="454545"/>
                </a:solidFill>
                <a:latin typeface="Tahoma"/>
                <a:ea typeface="Tahoma"/>
                <a:cs typeface="Tahoma"/>
                <a:sym typeface="Tahoma"/>
              </a:rPr>
              <a:t>ESIP Monday update:</a:t>
            </a:r>
            <a:r>
              <a:rPr lang="en-US" sz="1200" b="0" i="0" u="none" strike="noStrike" cap="none">
                <a:solidFill>
                  <a:schemeClr val="hlink"/>
                </a:solidFill>
                <a:uFill>
                  <a:noFill/>
                </a:uFill>
                <a:latin typeface="Tahoma"/>
                <a:ea typeface="Tahoma"/>
                <a:cs typeface="Tahoma"/>
                <a:sym typeface="Tahoma"/>
                <a:hlinkClick r:id="rId4"/>
              </a:rPr>
              <a:t> </a:t>
            </a:r>
            <a:r>
              <a:rPr lang="en-US" sz="1200" b="0" i="0" u="sng" strike="noStrike" cap="none">
                <a:solidFill>
                  <a:schemeClr val="hlink"/>
                </a:solidFill>
                <a:latin typeface="Tahoma"/>
                <a:ea typeface="Tahoma"/>
                <a:cs typeface="Tahoma"/>
                <a:sym typeface="Tahoma"/>
                <a:hlinkClick r:id="rId4"/>
              </a:rPr>
              <a:t>http://esipfed.org/category/monday-updates</a:t>
            </a:r>
            <a:endParaRPr sz="1200" b="0" i="0" u="sng" strike="noStrike" cap="none">
              <a:solidFill>
                <a:schemeClr val="hlink"/>
              </a:solidFill>
              <a:latin typeface="Tahoma"/>
              <a:ea typeface="Tahoma"/>
              <a:cs typeface="Tahoma"/>
              <a:sym typeface="Tahoma"/>
              <a:hlinkClick r:id="rId4"/>
            </a:endParaRPr>
          </a:p>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rgbClr val="454545"/>
                </a:solidFill>
                <a:latin typeface="Tahoma"/>
                <a:ea typeface="Tahoma"/>
                <a:cs typeface="Tahoma"/>
                <a:sym typeface="Tahoma"/>
              </a:rPr>
              <a:t>ESIP Collaboration areas:</a:t>
            </a:r>
            <a:r>
              <a:rPr lang="en-US" sz="1200" b="0" i="0" u="none" strike="noStrike" cap="none">
                <a:solidFill>
                  <a:schemeClr val="hlink"/>
                </a:solidFill>
                <a:uFill>
                  <a:noFill/>
                </a:uFill>
                <a:latin typeface="Tahoma"/>
                <a:ea typeface="Tahoma"/>
                <a:cs typeface="Tahoma"/>
                <a:sym typeface="Tahoma"/>
                <a:hlinkClick r:id="rId5"/>
              </a:rPr>
              <a:t> </a:t>
            </a:r>
            <a:r>
              <a:rPr lang="en-US" sz="1200" b="0" i="0" u="sng" strike="noStrike" cap="none">
                <a:solidFill>
                  <a:schemeClr val="hlink"/>
                </a:solidFill>
                <a:latin typeface="Tahoma"/>
                <a:ea typeface="Tahoma"/>
                <a:cs typeface="Tahoma"/>
                <a:sym typeface="Tahoma"/>
                <a:hlinkClick r:id="rId5"/>
              </a:rPr>
              <a:t>http://www.esipfed.org/get-involved/collaborate</a:t>
            </a:r>
            <a:r>
              <a:rPr lang="en-US" sz="1200" b="0" i="0" u="none" strike="noStrike" cap="none">
                <a:solidFill>
                  <a:srgbClr val="454545"/>
                </a:solidFill>
                <a:latin typeface="Tahoma"/>
                <a:ea typeface="Tahoma"/>
                <a:cs typeface="Tahoma"/>
                <a:sym typeface="Tahoma"/>
              </a:rPr>
              <a:t> </a:t>
            </a:r>
            <a:endParaRPr sz="1200" b="0" i="0" u="none" strike="noStrike" cap="none">
              <a:solidFill>
                <a:srgbClr val="454545"/>
              </a:solidFill>
              <a:latin typeface="Tahoma"/>
              <a:ea typeface="Tahoma"/>
              <a:cs typeface="Tahoma"/>
              <a:sym typeface="Tahoma"/>
            </a:endParaRPr>
          </a:p>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rgbClr val="454545"/>
                </a:solidFill>
                <a:latin typeface="Tahoma"/>
                <a:ea typeface="Tahoma"/>
                <a:cs typeface="Tahoma"/>
                <a:sym typeface="Tahoma"/>
              </a:rPr>
              <a:t>Next ESIP meeting:</a:t>
            </a:r>
            <a:r>
              <a:rPr lang="en-US" sz="1200" b="0" i="0" u="none" strike="noStrike" cap="none">
                <a:solidFill>
                  <a:schemeClr val="hlink"/>
                </a:solidFill>
                <a:uFill>
                  <a:noFill/>
                </a:uFill>
                <a:latin typeface="Tahoma"/>
                <a:ea typeface="Tahoma"/>
                <a:cs typeface="Tahoma"/>
                <a:sym typeface="Tahoma"/>
                <a:hlinkClick r:id="rId6"/>
              </a:rPr>
              <a:t> </a:t>
            </a:r>
            <a:r>
              <a:rPr lang="en-US" sz="1200" b="0" i="0" u="sng" strike="noStrike" cap="none">
                <a:solidFill>
                  <a:schemeClr val="hlink"/>
                </a:solidFill>
                <a:latin typeface="Tahoma"/>
                <a:ea typeface="Tahoma"/>
                <a:cs typeface="Tahoma"/>
                <a:sym typeface="Tahoma"/>
                <a:hlinkClick r:id="rId6"/>
              </a:rPr>
              <a:t>http://www.esipfed.org/meetings/upcoming-meetings</a:t>
            </a:r>
            <a:r>
              <a:rPr lang="en-US" sz="1200" b="0" i="0" u="none" strike="noStrike" cap="none">
                <a:solidFill>
                  <a:srgbClr val="454545"/>
                </a:solidFill>
                <a:latin typeface="Tahoma"/>
                <a:ea typeface="Tahoma"/>
                <a:cs typeface="Tahoma"/>
                <a:sym typeface="Tahoma"/>
              </a:rPr>
              <a:t> </a:t>
            </a:r>
            <a:endParaRPr sz="1200" b="0" i="0" u="none" strike="noStrike" cap="none">
              <a:solidFill>
                <a:srgbClr val="454545"/>
              </a:solidFill>
              <a:latin typeface="Tahoma"/>
              <a:ea typeface="Tahoma"/>
              <a:cs typeface="Tahoma"/>
              <a:sym typeface="Tahoma"/>
            </a:endParaRPr>
          </a:p>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rgbClr val="454545"/>
                </a:solidFill>
                <a:latin typeface="Tahoma"/>
                <a:ea typeface="Tahoma"/>
                <a:cs typeface="Tahoma"/>
                <a:sym typeface="Tahoma"/>
              </a:rPr>
              <a:t>Agriculture &amp; Climate Cluster telecons: </a:t>
            </a:r>
            <a:r>
              <a:rPr lang="en-US" sz="1200" b="0" i="0" u="sng" strike="noStrike" cap="none">
                <a:solidFill>
                  <a:schemeClr val="hlink"/>
                </a:solidFill>
                <a:latin typeface="Tahoma"/>
                <a:ea typeface="Tahoma"/>
                <a:cs typeface="Tahoma"/>
                <a:sym typeface="Tahoma"/>
                <a:hlinkClick r:id="rId7"/>
              </a:rPr>
              <a:t>http://esipfed.org/get-involved/telecon-calendar</a:t>
            </a:r>
            <a:endParaRPr sz="1200" b="0" i="0" u="none" strike="noStrike" cap="none">
              <a:solidFill>
                <a:srgbClr val="454545"/>
              </a:solidFill>
              <a:latin typeface="Tahoma"/>
              <a:ea typeface="Tahoma"/>
              <a:cs typeface="Tahoma"/>
              <a:sym typeface="Tahoma"/>
            </a:endParaRPr>
          </a:p>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rgbClr val="454545"/>
                </a:solidFill>
                <a:latin typeface="Tahoma"/>
                <a:ea typeface="Tahoma"/>
                <a:cs typeface="Tahoma"/>
                <a:sym typeface="Tahoma"/>
              </a:rPr>
              <a:t>Agriculture &amp; Climate Cluster telecon notes: </a:t>
            </a:r>
            <a:r>
              <a:rPr lang="en-US" sz="1200" b="0" i="0" u="sng" strike="noStrike" cap="none">
                <a:solidFill>
                  <a:schemeClr val="hlink"/>
                </a:solidFill>
                <a:latin typeface="Tahoma"/>
                <a:ea typeface="Tahoma"/>
                <a:cs typeface="Tahoma"/>
                <a:sym typeface="Tahoma"/>
                <a:hlinkClick r:id="rId8"/>
              </a:rPr>
              <a:t>goo.gl/9w5rua</a:t>
            </a:r>
            <a:r>
              <a:rPr lang="en-US" sz="1200" b="0" i="0" u="none" strike="noStrike" cap="none">
                <a:solidFill>
                  <a:schemeClr val="dk1"/>
                </a:solidFill>
                <a:latin typeface="Tahoma"/>
                <a:ea typeface="Tahoma"/>
                <a:cs typeface="Tahoma"/>
                <a:sym typeface="Tahoma"/>
              </a:rPr>
              <a:t>   </a:t>
            </a:r>
            <a:endParaRPr sz="1200" b="0" i="0" u="none" strike="noStrike" cap="none">
              <a:solidFill>
                <a:srgbClr val="454545"/>
              </a:solidFill>
              <a:latin typeface="Tahoma"/>
              <a:ea typeface="Tahoma"/>
              <a:cs typeface="Tahoma"/>
              <a:sym typeface="Tahoma"/>
            </a:endParaRPr>
          </a:p>
        </p:txBody>
      </p:sp>
      <p:sp>
        <p:nvSpPr>
          <p:cNvPr id="165" name="Google Shape;16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73" name="Google Shape;173;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AB801F-F637-4B07-AD99-3545CA36C8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090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D54541-EF44-4144-82E8-F86EC460E6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192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ACD530-0883-444B-A584-9557AFBDB43A}" type="slidenum">
              <a:rPr lang="en-US" smtClean="0"/>
              <a:t>10</a:t>
            </a:fld>
            <a:endParaRPr lang="en-US"/>
          </a:p>
        </p:txBody>
      </p:sp>
    </p:spTree>
    <p:extLst>
      <p:ext uri="{BB962C8B-B14F-4D97-AF65-F5344CB8AC3E}">
        <p14:creationId xmlns:p14="http://schemas.microsoft.com/office/powerpoint/2010/main" val="574117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CLOUD after PA then to other systems</a:t>
            </a:r>
          </a:p>
        </p:txBody>
      </p:sp>
      <p:sp>
        <p:nvSpPr>
          <p:cNvPr id="4" name="Slide Number Placeholder 3"/>
          <p:cNvSpPr>
            <a:spLocks noGrp="1"/>
          </p:cNvSpPr>
          <p:nvPr>
            <p:ph type="sldNum" sz="quarter" idx="5"/>
          </p:nvPr>
        </p:nvSpPr>
        <p:spPr/>
        <p:txBody>
          <a:bodyPr/>
          <a:lstStyle/>
          <a:p>
            <a:fld id="{91ACD530-0883-444B-A584-9557AFBDB43A}" type="slidenum">
              <a:rPr lang="en-US" smtClean="0"/>
              <a:t>11</a:t>
            </a:fld>
            <a:endParaRPr lang="en-US"/>
          </a:p>
        </p:txBody>
      </p:sp>
    </p:spTree>
    <p:extLst>
      <p:ext uri="{BB962C8B-B14F-4D97-AF65-F5344CB8AC3E}">
        <p14:creationId xmlns:p14="http://schemas.microsoft.com/office/powerpoint/2010/main" val="3164916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CLOUD after PA then to other systems</a:t>
            </a:r>
          </a:p>
        </p:txBody>
      </p:sp>
      <p:sp>
        <p:nvSpPr>
          <p:cNvPr id="4" name="Slide Number Placeholder 3"/>
          <p:cNvSpPr>
            <a:spLocks noGrp="1"/>
          </p:cNvSpPr>
          <p:nvPr>
            <p:ph type="sldNum" sz="quarter" idx="5"/>
          </p:nvPr>
        </p:nvSpPr>
        <p:spPr/>
        <p:txBody>
          <a:bodyPr/>
          <a:lstStyle/>
          <a:p>
            <a:fld id="{91ACD530-0883-444B-A584-9557AFBDB43A}" type="slidenum">
              <a:rPr lang="en-US" smtClean="0"/>
              <a:t>12</a:t>
            </a:fld>
            <a:endParaRPr lang="en-US"/>
          </a:p>
        </p:txBody>
      </p:sp>
    </p:spTree>
    <p:extLst>
      <p:ext uri="{BB962C8B-B14F-4D97-AF65-F5344CB8AC3E}">
        <p14:creationId xmlns:p14="http://schemas.microsoft.com/office/powerpoint/2010/main" val="2460905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21513562"/>
      </p:ext>
    </p:extLst>
  </p:cSld>
  <p:clrMapOvr>
    <a:masterClrMapping/>
  </p:clrMapOvr>
  <p:transition xmlns:p14="http://schemas.microsoft.com/office/powerpoint/2010/mai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61870408"/>
      </p:ext>
    </p:extLst>
  </p:cSld>
  <p:clrMapOvr>
    <a:masterClrMapping/>
  </p:clrMapOvr>
  <p:transition xmlns:p14="http://schemas.microsoft.com/office/powerpoint/2010/mai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1569340"/>
      </p:ext>
    </p:extLst>
  </p:cSld>
  <p:clrMapOvr>
    <a:masterClrMapping/>
  </p:clrMapOvr>
  <p:transition xmlns:p14="http://schemas.microsoft.com/office/powerpoint/2010/mai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40888352"/>
      </p:ext>
    </p:extLst>
  </p:cSld>
  <p:clrMapOvr>
    <a:masterClrMapping/>
  </p:clrMapOvr>
  <p:transition xmlns:p14="http://schemas.microsoft.com/office/powerpoint/2010/mai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51393042"/>
      </p:ext>
    </p:extLst>
  </p:cSld>
  <p:clrMapOvr>
    <a:masterClrMapping/>
  </p:clrMapOvr>
  <p:transition xmlns:p14="http://schemas.microsoft.com/office/powerpoint/2010/mai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06847374"/>
      </p:ext>
    </p:extLst>
  </p:cSld>
  <p:clrMapOvr>
    <a:masterClrMapping/>
  </p:clrMapOvr>
  <p:transition xmlns:p14="http://schemas.microsoft.com/office/powerpoint/2010/mai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52747454"/>
      </p:ext>
    </p:extLst>
  </p:cSld>
  <p:clrMapOvr>
    <a:masterClrMapping/>
  </p:clrMapOvr>
  <p:transition xmlns:p14="http://schemas.microsoft.com/office/powerpoint/2010/mai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14885013"/>
      </p:ext>
    </p:extLst>
  </p:cSld>
  <p:clrMapOvr>
    <a:masterClrMapping/>
  </p:clrMapOvr>
  <p:transition xmlns:p14="http://schemas.microsoft.com/office/powerpoint/2010/mai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349300"/>
      </p:ext>
    </p:extLst>
  </p:cSld>
  <p:clrMapOvr>
    <a:masterClrMapping/>
  </p:clrMapOvr>
  <p:transition xmlns:p14="http://schemas.microsoft.com/office/powerpoint/2010/mai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_cb9f513b9ede0c4a">
  <p:cSld name="BLANK_cb9f513b9ede0c4a">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144268922"/>
      </p:ext>
    </p:extLst>
  </p:cSld>
  <p:clrMapOvr>
    <a:masterClrMapping/>
  </p:clrMapOvr>
  <p:transition xmlns:p14="http://schemas.microsoft.com/office/powerpoint/2010/mai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2"/>
        <p:cNvGrpSpPr/>
        <p:nvPr/>
      </p:nvGrpSpPr>
      <p:grpSpPr>
        <a:xfrm>
          <a:off x="0" y="0"/>
          <a:ext cx="0" cy="0"/>
          <a:chOff x="0" y="0"/>
          <a:chExt cx="0" cy="0"/>
        </a:xfrm>
      </p:grpSpPr>
      <p:sp>
        <p:nvSpPr>
          <p:cNvPr id="23" name="Google Shape;23;p4"/>
          <p:cNvSpPr txBox="1">
            <a:spLocks noGrp="1"/>
          </p:cNvSpPr>
          <p:nvPr>
            <p:ph type="body" idx="1"/>
          </p:nvPr>
        </p:nvSpPr>
        <p:spPr>
          <a:xfrm>
            <a:off x="609600" y="1600201"/>
            <a:ext cx="10972800" cy="4526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Tahoma"/>
                <a:ea typeface="Tahoma"/>
                <a:cs typeface="Tahoma"/>
                <a:sym typeface="Tahom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Tahoma"/>
                <a:ea typeface="Tahoma"/>
                <a:cs typeface="Tahoma"/>
                <a:sym typeface="Tahom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ahoma"/>
                <a:ea typeface="Tahoma"/>
                <a:cs typeface="Tahoma"/>
                <a:sym typeface="Tahom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24" name="Google Shape;24;p4"/>
          <p:cNvSpPr txBox="1">
            <a:spLocks noGrp="1"/>
          </p:cNvSpPr>
          <p:nvPr>
            <p:ph type="dt" idx="10"/>
          </p:nvPr>
        </p:nvSpPr>
        <p:spPr>
          <a:xfrm>
            <a:off x="609600" y="6356352"/>
            <a:ext cx="2844800" cy="3652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Tahoma"/>
              <a:buNone/>
              <a:defRPr sz="1200" b="0" i="0" u="none" strike="noStrike" cap="none">
                <a:solidFill>
                  <a:srgbClr val="888888"/>
                </a:solidFill>
                <a:latin typeface="Tahoma"/>
                <a:ea typeface="Tahoma"/>
                <a:cs typeface="Tahoma"/>
                <a:sym typeface="Tahoma"/>
              </a:defRPr>
            </a:lvl1pPr>
            <a:lvl2pPr marR="0" lvl="1"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5" name="Google Shape;25;p4"/>
          <p:cNvSpPr txBox="1">
            <a:spLocks noGrp="1"/>
          </p:cNvSpPr>
          <p:nvPr>
            <p:ph type="ftr" idx="11"/>
          </p:nvPr>
        </p:nvSpPr>
        <p:spPr>
          <a:xfrm>
            <a:off x="4165600" y="6356352"/>
            <a:ext cx="3860800" cy="3652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Tahoma"/>
              <a:buNone/>
              <a:defRPr sz="1200" b="0" i="0" u="none" strike="noStrike" cap="none">
                <a:solidFill>
                  <a:srgbClr val="888888"/>
                </a:solidFill>
                <a:latin typeface="Tahoma"/>
                <a:ea typeface="Tahoma"/>
                <a:cs typeface="Tahoma"/>
                <a:sym typeface="Tahoma"/>
              </a:defRPr>
            </a:lvl1pPr>
            <a:lvl2pPr marR="0" lvl="1"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6" name="Google Shape;26;p4"/>
          <p:cNvSpPr txBox="1">
            <a:spLocks noGrp="1"/>
          </p:cNvSpPr>
          <p:nvPr>
            <p:ph type="sldNum" idx="12"/>
          </p:nvPr>
        </p:nvSpPr>
        <p:spPr>
          <a:xfrm>
            <a:off x="8737600" y="6356352"/>
            <a:ext cx="28448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Tahoma"/>
              <a:buNone/>
              <a:defRPr sz="1200" b="0" i="0" u="none" strike="noStrike" cap="none">
                <a:solidFill>
                  <a:srgbClr val="888888"/>
                </a:solidFill>
                <a:latin typeface="Tahoma"/>
                <a:ea typeface="Tahoma"/>
                <a:cs typeface="Tahoma"/>
                <a:sym typeface="Tahoma"/>
              </a:defRPr>
            </a:lvl1pPr>
            <a:lvl2pPr marL="0" marR="0" lvl="1" indent="0" algn="r" rtl="0">
              <a:lnSpc>
                <a:spcPct val="100000"/>
              </a:lnSpc>
              <a:spcBef>
                <a:spcPts val="0"/>
              </a:spcBef>
              <a:spcAft>
                <a:spcPts val="0"/>
              </a:spcAft>
              <a:buClr>
                <a:srgbClr val="888888"/>
              </a:buClr>
              <a:buSzPts val="300"/>
              <a:buFont typeface="Tahoma"/>
              <a:buNone/>
              <a:defRPr sz="1200" b="0" i="0" u="none" strike="noStrike" cap="none">
                <a:solidFill>
                  <a:srgbClr val="888888"/>
                </a:solidFill>
                <a:latin typeface="Tahoma"/>
                <a:ea typeface="Tahoma"/>
                <a:cs typeface="Tahoma"/>
                <a:sym typeface="Tahoma"/>
              </a:defRPr>
            </a:lvl2pPr>
            <a:lvl3pPr marL="0" marR="0" lvl="2" indent="0" algn="r" rtl="0">
              <a:lnSpc>
                <a:spcPct val="100000"/>
              </a:lnSpc>
              <a:spcBef>
                <a:spcPts val="0"/>
              </a:spcBef>
              <a:spcAft>
                <a:spcPts val="0"/>
              </a:spcAft>
              <a:buClr>
                <a:srgbClr val="888888"/>
              </a:buClr>
              <a:buSzPts val="300"/>
              <a:buFont typeface="Tahoma"/>
              <a:buNone/>
              <a:defRPr sz="1200" b="0" i="0" u="none" strike="noStrike" cap="none">
                <a:solidFill>
                  <a:srgbClr val="888888"/>
                </a:solidFill>
                <a:latin typeface="Tahoma"/>
                <a:ea typeface="Tahoma"/>
                <a:cs typeface="Tahoma"/>
                <a:sym typeface="Tahoma"/>
              </a:defRPr>
            </a:lvl3pPr>
            <a:lvl4pPr marL="0" marR="0" lvl="3" indent="0" algn="r" rtl="0">
              <a:lnSpc>
                <a:spcPct val="100000"/>
              </a:lnSpc>
              <a:spcBef>
                <a:spcPts val="0"/>
              </a:spcBef>
              <a:spcAft>
                <a:spcPts val="0"/>
              </a:spcAft>
              <a:buClr>
                <a:srgbClr val="888888"/>
              </a:buClr>
              <a:buSzPts val="300"/>
              <a:buFont typeface="Tahoma"/>
              <a:buNone/>
              <a:defRPr sz="1200" b="0" i="0" u="none" strike="noStrike" cap="none">
                <a:solidFill>
                  <a:srgbClr val="888888"/>
                </a:solidFill>
                <a:latin typeface="Tahoma"/>
                <a:ea typeface="Tahoma"/>
                <a:cs typeface="Tahoma"/>
                <a:sym typeface="Tahoma"/>
              </a:defRPr>
            </a:lvl4pPr>
            <a:lvl5pPr marL="0" marR="0" lvl="4" indent="0" algn="r" rtl="0">
              <a:lnSpc>
                <a:spcPct val="100000"/>
              </a:lnSpc>
              <a:spcBef>
                <a:spcPts val="0"/>
              </a:spcBef>
              <a:spcAft>
                <a:spcPts val="0"/>
              </a:spcAft>
              <a:buClr>
                <a:srgbClr val="888888"/>
              </a:buClr>
              <a:buSzPts val="300"/>
              <a:buFont typeface="Tahoma"/>
              <a:buNone/>
              <a:defRPr sz="1200" b="0" i="0" u="none" strike="noStrike" cap="none">
                <a:solidFill>
                  <a:srgbClr val="888888"/>
                </a:solidFill>
                <a:latin typeface="Tahoma"/>
                <a:ea typeface="Tahoma"/>
                <a:cs typeface="Tahoma"/>
                <a:sym typeface="Tahoma"/>
              </a:defRPr>
            </a:lvl5pPr>
            <a:lvl6pPr marL="0" marR="0" lvl="5" indent="0" algn="r" rtl="0">
              <a:lnSpc>
                <a:spcPct val="100000"/>
              </a:lnSpc>
              <a:spcBef>
                <a:spcPts val="0"/>
              </a:spcBef>
              <a:spcAft>
                <a:spcPts val="0"/>
              </a:spcAft>
              <a:buClr>
                <a:srgbClr val="888888"/>
              </a:buClr>
              <a:buSzPts val="300"/>
              <a:buFont typeface="Tahoma"/>
              <a:buNone/>
              <a:defRPr sz="1200" b="0" i="0" u="none" strike="noStrike" cap="none">
                <a:solidFill>
                  <a:srgbClr val="888888"/>
                </a:solidFill>
                <a:latin typeface="Tahoma"/>
                <a:ea typeface="Tahoma"/>
                <a:cs typeface="Tahoma"/>
                <a:sym typeface="Tahoma"/>
              </a:defRPr>
            </a:lvl6pPr>
            <a:lvl7pPr marL="0" marR="0" lvl="6" indent="0" algn="r" rtl="0">
              <a:lnSpc>
                <a:spcPct val="100000"/>
              </a:lnSpc>
              <a:spcBef>
                <a:spcPts val="0"/>
              </a:spcBef>
              <a:spcAft>
                <a:spcPts val="0"/>
              </a:spcAft>
              <a:buClr>
                <a:srgbClr val="888888"/>
              </a:buClr>
              <a:buSzPts val="300"/>
              <a:buFont typeface="Tahoma"/>
              <a:buNone/>
              <a:defRPr sz="1200" b="0" i="0" u="none" strike="noStrike" cap="none">
                <a:solidFill>
                  <a:srgbClr val="888888"/>
                </a:solidFill>
                <a:latin typeface="Tahoma"/>
                <a:ea typeface="Tahoma"/>
                <a:cs typeface="Tahoma"/>
                <a:sym typeface="Tahoma"/>
              </a:defRPr>
            </a:lvl7pPr>
            <a:lvl8pPr marL="0" marR="0" lvl="7" indent="0" algn="r" rtl="0">
              <a:lnSpc>
                <a:spcPct val="100000"/>
              </a:lnSpc>
              <a:spcBef>
                <a:spcPts val="0"/>
              </a:spcBef>
              <a:spcAft>
                <a:spcPts val="0"/>
              </a:spcAft>
              <a:buClr>
                <a:srgbClr val="888888"/>
              </a:buClr>
              <a:buSzPts val="300"/>
              <a:buFont typeface="Tahoma"/>
              <a:buNone/>
              <a:defRPr sz="1200" b="0" i="0" u="none" strike="noStrike" cap="none">
                <a:solidFill>
                  <a:srgbClr val="888888"/>
                </a:solidFill>
                <a:latin typeface="Tahoma"/>
                <a:ea typeface="Tahoma"/>
                <a:cs typeface="Tahoma"/>
                <a:sym typeface="Tahoma"/>
              </a:defRPr>
            </a:lvl8pPr>
            <a:lvl9pPr marL="0" marR="0" lvl="8" indent="0" algn="r" rtl="0">
              <a:lnSpc>
                <a:spcPct val="100000"/>
              </a:lnSpc>
              <a:spcBef>
                <a:spcPts val="0"/>
              </a:spcBef>
              <a:spcAft>
                <a:spcPts val="0"/>
              </a:spcAft>
              <a:buClr>
                <a:srgbClr val="888888"/>
              </a:buClr>
              <a:buSzPts val="300"/>
              <a:buFont typeface="Tahoma"/>
              <a:buNone/>
              <a:defRPr sz="1200" b="0" i="0" u="none" strike="noStrike" cap="none">
                <a:solidFill>
                  <a:srgbClr val="888888"/>
                </a:solidFill>
                <a:latin typeface="Tahoma"/>
                <a:ea typeface="Tahoma"/>
                <a:cs typeface="Tahoma"/>
                <a:sym typeface="Tahoma"/>
              </a:defRPr>
            </a:lvl9pPr>
          </a:lstStyle>
          <a:p>
            <a:fld id="{00000000-1234-1234-1234-123412341234}" type="slidenum">
              <a:rPr lang="en-US" smtClean="0"/>
              <a:pPr/>
              <a:t>‹#›</a:t>
            </a:fld>
            <a:endParaRPr lang="en-US"/>
          </a:p>
        </p:txBody>
      </p:sp>
      <p:sp>
        <p:nvSpPr>
          <p:cNvPr id="27" name="Google Shape;27;p4"/>
          <p:cNvSpPr txBox="1">
            <a:spLocks noGrp="1"/>
          </p:cNvSpPr>
          <p:nvPr>
            <p:ph type="title"/>
          </p:nvPr>
        </p:nvSpPr>
        <p:spPr>
          <a:xfrm>
            <a:off x="3497200" y="113177"/>
            <a:ext cx="8542400" cy="8572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3600"/>
              <a:buFont typeface="Tahoma"/>
              <a:buNone/>
              <a:defRPr sz="36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28" name="Google Shape;28;p4"/>
          <p:cNvCxnSpPr/>
          <p:nvPr/>
        </p:nvCxnSpPr>
        <p:spPr>
          <a:xfrm rot="10800000">
            <a:off x="-31600" y="541800"/>
            <a:ext cx="3122400" cy="0"/>
          </a:xfrm>
          <a:prstGeom prst="straightConnector1">
            <a:avLst/>
          </a:prstGeom>
          <a:noFill/>
          <a:ln w="9525" cap="flat" cmpd="sng">
            <a:solidFill>
              <a:srgbClr val="434343"/>
            </a:solidFill>
            <a:prstDash val="solid"/>
            <a:round/>
            <a:headEnd type="oval" w="lg" len="lg"/>
            <a:tailEnd type="none" w="sm" len="sm"/>
          </a:ln>
        </p:spPr>
      </p:cxnSp>
    </p:spTree>
    <p:extLst>
      <p:ext uri="{BB962C8B-B14F-4D97-AF65-F5344CB8AC3E}">
        <p14:creationId xmlns:p14="http://schemas.microsoft.com/office/powerpoint/2010/main" val="1443165413"/>
      </p:ext>
    </p:extLst>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80723642"/>
      </p:ext>
    </p:extLst>
  </p:cSld>
  <p:clrMapOvr>
    <a:masterClrMapping/>
  </p:clrMapOvr>
  <p:transition xmlns:p14="http://schemas.microsoft.com/office/powerpoint/2010/mai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CE777-F3E6-4946-8FED-258D65D4CE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B0C6165-1A9A-6D48-BE53-486EF58F43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B002DF1-0293-8148-B0D9-2CAB950D8539}"/>
              </a:ext>
            </a:extLst>
          </p:cNvPr>
          <p:cNvSpPr>
            <a:spLocks noGrp="1"/>
          </p:cNvSpPr>
          <p:nvPr>
            <p:ph type="dt" sz="half" idx="10"/>
          </p:nvPr>
        </p:nvSpPr>
        <p:spPr/>
        <p:txBody>
          <a:bodyPr/>
          <a:lstStyle/>
          <a:p>
            <a:fld id="{4EAF17BB-07A2-384D-9C2F-6CFA0BD91D25}" type="datetimeFigureOut">
              <a:rPr lang="en-US" smtClean="0"/>
              <a:t>11/15/18</a:t>
            </a:fld>
            <a:endParaRPr lang="en-US"/>
          </a:p>
        </p:txBody>
      </p:sp>
      <p:sp>
        <p:nvSpPr>
          <p:cNvPr id="5" name="Footer Placeholder 4">
            <a:extLst>
              <a:ext uri="{FF2B5EF4-FFF2-40B4-BE49-F238E27FC236}">
                <a16:creationId xmlns:a16="http://schemas.microsoft.com/office/drawing/2014/main" xmlns="" id="{1E4E42C0-E908-114F-87BC-1646B6585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8EBCA8-17F2-C341-B495-4DC3FAEC52D8}"/>
              </a:ext>
            </a:extLst>
          </p:cNvPr>
          <p:cNvSpPr>
            <a:spLocks noGrp="1"/>
          </p:cNvSpPr>
          <p:nvPr>
            <p:ph type="sldNum" sz="quarter" idx="12"/>
          </p:nvPr>
        </p:nvSpPr>
        <p:spPr/>
        <p:txBody>
          <a:bodyPr/>
          <a:lstStyle/>
          <a:p>
            <a:fld id="{F5E9B702-68AD-8F4C-9608-0A25A845AFC0}" type="slidenum">
              <a:rPr lang="en-US" smtClean="0"/>
              <a:t>‹#›</a:t>
            </a:fld>
            <a:endParaRPr lang="en-US"/>
          </a:p>
        </p:txBody>
      </p:sp>
    </p:spTree>
    <p:extLst>
      <p:ext uri="{BB962C8B-B14F-4D97-AF65-F5344CB8AC3E}">
        <p14:creationId xmlns:p14="http://schemas.microsoft.com/office/powerpoint/2010/main" val="2239839128"/>
      </p:ext>
    </p:extLst>
  </p:cSld>
  <p:clrMapOvr>
    <a:masterClrMapping/>
  </p:clrMapOvr>
  <p:transition xmlns:p14="http://schemas.microsoft.com/office/powerpoint/2010/mai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DD1D4-B392-FE4A-A8D5-7B1BF14109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06D3FC-594D-484F-9C73-E97FE67C3C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CD37FD-CE87-D548-AA7E-89E774BC3D0C}"/>
              </a:ext>
            </a:extLst>
          </p:cNvPr>
          <p:cNvSpPr>
            <a:spLocks noGrp="1"/>
          </p:cNvSpPr>
          <p:nvPr>
            <p:ph type="dt" sz="half" idx="10"/>
          </p:nvPr>
        </p:nvSpPr>
        <p:spPr/>
        <p:txBody>
          <a:bodyPr/>
          <a:lstStyle/>
          <a:p>
            <a:fld id="{4EAF17BB-07A2-384D-9C2F-6CFA0BD91D25}" type="datetimeFigureOut">
              <a:rPr lang="en-US" smtClean="0"/>
              <a:t>11/15/18</a:t>
            </a:fld>
            <a:endParaRPr lang="en-US"/>
          </a:p>
        </p:txBody>
      </p:sp>
      <p:sp>
        <p:nvSpPr>
          <p:cNvPr id="5" name="Footer Placeholder 4">
            <a:extLst>
              <a:ext uri="{FF2B5EF4-FFF2-40B4-BE49-F238E27FC236}">
                <a16:creationId xmlns:a16="http://schemas.microsoft.com/office/drawing/2014/main" xmlns="" id="{A898A337-4F2A-4349-80F5-160B09DE8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911B49-9753-844B-88B3-4D17D0579FAF}"/>
              </a:ext>
            </a:extLst>
          </p:cNvPr>
          <p:cNvSpPr>
            <a:spLocks noGrp="1"/>
          </p:cNvSpPr>
          <p:nvPr>
            <p:ph type="sldNum" sz="quarter" idx="12"/>
          </p:nvPr>
        </p:nvSpPr>
        <p:spPr/>
        <p:txBody>
          <a:bodyPr/>
          <a:lstStyle/>
          <a:p>
            <a:fld id="{F5E9B702-68AD-8F4C-9608-0A25A845AFC0}" type="slidenum">
              <a:rPr lang="en-US" smtClean="0"/>
              <a:t>‹#›</a:t>
            </a:fld>
            <a:endParaRPr lang="en-US"/>
          </a:p>
        </p:txBody>
      </p:sp>
    </p:spTree>
    <p:extLst>
      <p:ext uri="{BB962C8B-B14F-4D97-AF65-F5344CB8AC3E}">
        <p14:creationId xmlns:p14="http://schemas.microsoft.com/office/powerpoint/2010/main" val="2890487328"/>
      </p:ext>
    </p:extLst>
  </p:cSld>
  <p:clrMapOvr>
    <a:masterClrMapping/>
  </p:clrMapOvr>
  <p:transition xmlns:p14="http://schemas.microsoft.com/office/powerpoint/2010/mai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FC947D-9B79-6B49-8832-F172EE8192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22166DA-1CC0-F945-8304-FD2AD92F9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6178B9B6-0614-EF4B-A717-922BED8779D5}"/>
              </a:ext>
            </a:extLst>
          </p:cNvPr>
          <p:cNvSpPr>
            <a:spLocks noGrp="1"/>
          </p:cNvSpPr>
          <p:nvPr>
            <p:ph type="dt" sz="half" idx="10"/>
          </p:nvPr>
        </p:nvSpPr>
        <p:spPr/>
        <p:txBody>
          <a:bodyPr/>
          <a:lstStyle/>
          <a:p>
            <a:fld id="{4EAF17BB-07A2-384D-9C2F-6CFA0BD91D25}" type="datetimeFigureOut">
              <a:rPr lang="en-US" smtClean="0"/>
              <a:t>11/15/18</a:t>
            </a:fld>
            <a:endParaRPr lang="en-US"/>
          </a:p>
        </p:txBody>
      </p:sp>
      <p:sp>
        <p:nvSpPr>
          <p:cNvPr id="5" name="Footer Placeholder 4">
            <a:extLst>
              <a:ext uri="{FF2B5EF4-FFF2-40B4-BE49-F238E27FC236}">
                <a16:creationId xmlns:a16="http://schemas.microsoft.com/office/drawing/2014/main" xmlns="" id="{0E36843C-15A8-0C47-A082-489C335DF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24D862-5BD3-E04C-A7EE-5EB64C6476D0}"/>
              </a:ext>
            </a:extLst>
          </p:cNvPr>
          <p:cNvSpPr>
            <a:spLocks noGrp="1"/>
          </p:cNvSpPr>
          <p:nvPr>
            <p:ph type="sldNum" sz="quarter" idx="12"/>
          </p:nvPr>
        </p:nvSpPr>
        <p:spPr/>
        <p:txBody>
          <a:bodyPr/>
          <a:lstStyle/>
          <a:p>
            <a:fld id="{F5E9B702-68AD-8F4C-9608-0A25A845AFC0}" type="slidenum">
              <a:rPr lang="en-US" smtClean="0"/>
              <a:t>‹#›</a:t>
            </a:fld>
            <a:endParaRPr lang="en-US"/>
          </a:p>
        </p:txBody>
      </p:sp>
    </p:spTree>
    <p:extLst>
      <p:ext uri="{BB962C8B-B14F-4D97-AF65-F5344CB8AC3E}">
        <p14:creationId xmlns:p14="http://schemas.microsoft.com/office/powerpoint/2010/main" val="3981572"/>
      </p:ext>
    </p:extLst>
  </p:cSld>
  <p:clrMapOvr>
    <a:masterClrMapping/>
  </p:clrMapOvr>
  <p:transition xmlns:p14="http://schemas.microsoft.com/office/powerpoint/2010/mai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2B3243-CE7C-C54C-B517-C006786BE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329570-F801-3248-A04F-64302B8582C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3CFD968-C329-BF4F-96F1-862BAFB1B3A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BF6AB1B-CAAE-954C-8FB5-8613C4D08C8E}"/>
              </a:ext>
            </a:extLst>
          </p:cNvPr>
          <p:cNvSpPr>
            <a:spLocks noGrp="1"/>
          </p:cNvSpPr>
          <p:nvPr>
            <p:ph type="dt" sz="half" idx="10"/>
          </p:nvPr>
        </p:nvSpPr>
        <p:spPr/>
        <p:txBody>
          <a:bodyPr/>
          <a:lstStyle/>
          <a:p>
            <a:fld id="{4EAF17BB-07A2-384D-9C2F-6CFA0BD91D25}" type="datetimeFigureOut">
              <a:rPr lang="en-US" smtClean="0"/>
              <a:t>11/15/18</a:t>
            </a:fld>
            <a:endParaRPr lang="en-US"/>
          </a:p>
        </p:txBody>
      </p:sp>
      <p:sp>
        <p:nvSpPr>
          <p:cNvPr id="6" name="Footer Placeholder 5">
            <a:extLst>
              <a:ext uri="{FF2B5EF4-FFF2-40B4-BE49-F238E27FC236}">
                <a16:creationId xmlns:a16="http://schemas.microsoft.com/office/drawing/2014/main" xmlns="" id="{94C060B0-8B5E-8048-9B24-929B56446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F58DB6F-8F5B-A442-B4D4-DF973778E8D1}"/>
              </a:ext>
            </a:extLst>
          </p:cNvPr>
          <p:cNvSpPr>
            <a:spLocks noGrp="1"/>
          </p:cNvSpPr>
          <p:nvPr>
            <p:ph type="sldNum" sz="quarter" idx="12"/>
          </p:nvPr>
        </p:nvSpPr>
        <p:spPr/>
        <p:txBody>
          <a:bodyPr/>
          <a:lstStyle/>
          <a:p>
            <a:fld id="{F5E9B702-68AD-8F4C-9608-0A25A845AFC0}" type="slidenum">
              <a:rPr lang="en-US" smtClean="0"/>
              <a:t>‹#›</a:t>
            </a:fld>
            <a:endParaRPr lang="en-US"/>
          </a:p>
        </p:txBody>
      </p:sp>
    </p:spTree>
    <p:extLst>
      <p:ext uri="{BB962C8B-B14F-4D97-AF65-F5344CB8AC3E}">
        <p14:creationId xmlns:p14="http://schemas.microsoft.com/office/powerpoint/2010/main" val="3196840038"/>
      </p:ext>
    </p:extLst>
  </p:cSld>
  <p:clrMapOvr>
    <a:masterClrMapping/>
  </p:clrMapOvr>
  <p:transition xmlns:p14="http://schemas.microsoft.com/office/powerpoint/2010/mai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0664F6-02AA-9F4F-8131-3A84357782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6188117-28E5-2B4F-8979-986E75E527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F978607-0C94-AC40-8209-1BF60AE634A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AA073C-35D6-4D4F-BE80-9C99279C3C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10FE460-E04A-FE45-AC22-67F5EC3B177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268719A-4CBA-154C-9298-F3D5FA3E17A0}"/>
              </a:ext>
            </a:extLst>
          </p:cNvPr>
          <p:cNvSpPr>
            <a:spLocks noGrp="1"/>
          </p:cNvSpPr>
          <p:nvPr>
            <p:ph type="dt" sz="half" idx="10"/>
          </p:nvPr>
        </p:nvSpPr>
        <p:spPr/>
        <p:txBody>
          <a:bodyPr/>
          <a:lstStyle/>
          <a:p>
            <a:fld id="{4EAF17BB-07A2-384D-9C2F-6CFA0BD91D25}" type="datetimeFigureOut">
              <a:rPr lang="en-US" smtClean="0"/>
              <a:t>11/15/18</a:t>
            </a:fld>
            <a:endParaRPr lang="en-US"/>
          </a:p>
        </p:txBody>
      </p:sp>
      <p:sp>
        <p:nvSpPr>
          <p:cNvPr id="8" name="Footer Placeholder 7">
            <a:extLst>
              <a:ext uri="{FF2B5EF4-FFF2-40B4-BE49-F238E27FC236}">
                <a16:creationId xmlns:a16="http://schemas.microsoft.com/office/drawing/2014/main" xmlns="" id="{1765A62D-A90E-6F46-AAAB-E2FED7D76A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E94708C-2194-7B43-AC1F-FD24DC78C46C}"/>
              </a:ext>
            </a:extLst>
          </p:cNvPr>
          <p:cNvSpPr>
            <a:spLocks noGrp="1"/>
          </p:cNvSpPr>
          <p:nvPr>
            <p:ph type="sldNum" sz="quarter" idx="12"/>
          </p:nvPr>
        </p:nvSpPr>
        <p:spPr/>
        <p:txBody>
          <a:bodyPr/>
          <a:lstStyle/>
          <a:p>
            <a:fld id="{F5E9B702-68AD-8F4C-9608-0A25A845AFC0}" type="slidenum">
              <a:rPr lang="en-US" smtClean="0"/>
              <a:t>‹#›</a:t>
            </a:fld>
            <a:endParaRPr lang="en-US"/>
          </a:p>
        </p:txBody>
      </p:sp>
    </p:spTree>
    <p:extLst>
      <p:ext uri="{BB962C8B-B14F-4D97-AF65-F5344CB8AC3E}">
        <p14:creationId xmlns:p14="http://schemas.microsoft.com/office/powerpoint/2010/main" val="3435434278"/>
      </p:ext>
    </p:extLst>
  </p:cSld>
  <p:clrMapOvr>
    <a:masterClrMapping/>
  </p:clrMapOvr>
  <p:transition xmlns:p14="http://schemas.microsoft.com/office/powerpoint/2010/mai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D84964-EA07-484F-8D70-7CFD49C57F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77184C4-9066-CE48-8766-D50EA0EED95C}"/>
              </a:ext>
            </a:extLst>
          </p:cNvPr>
          <p:cNvSpPr>
            <a:spLocks noGrp="1"/>
          </p:cNvSpPr>
          <p:nvPr>
            <p:ph type="dt" sz="half" idx="10"/>
          </p:nvPr>
        </p:nvSpPr>
        <p:spPr/>
        <p:txBody>
          <a:bodyPr/>
          <a:lstStyle/>
          <a:p>
            <a:fld id="{4EAF17BB-07A2-384D-9C2F-6CFA0BD91D25}" type="datetimeFigureOut">
              <a:rPr lang="en-US" smtClean="0"/>
              <a:t>11/15/18</a:t>
            </a:fld>
            <a:endParaRPr lang="en-US"/>
          </a:p>
        </p:txBody>
      </p:sp>
      <p:sp>
        <p:nvSpPr>
          <p:cNvPr id="4" name="Footer Placeholder 3">
            <a:extLst>
              <a:ext uri="{FF2B5EF4-FFF2-40B4-BE49-F238E27FC236}">
                <a16:creationId xmlns:a16="http://schemas.microsoft.com/office/drawing/2014/main" xmlns="" id="{5ADAA565-4E27-D94A-B4A8-425CEFDD51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7226E74-DA28-ED42-8421-B1EA2072E3C3}"/>
              </a:ext>
            </a:extLst>
          </p:cNvPr>
          <p:cNvSpPr>
            <a:spLocks noGrp="1"/>
          </p:cNvSpPr>
          <p:nvPr>
            <p:ph type="sldNum" sz="quarter" idx="12"/>
          </p:nvPr>
        </p:nvSpPr>
        <p:spPr/>
        <p:txBody>
          <a:bodyPr/>
          <a:lstStyle/>
          <a:p>
            <a:fld id="{F5E9B702-68AD-8F4C-9608-0A25A845AFC0}" type="slidenum">
              <a:rPr lang="en-US" smtClean="0"/>
              <a:t>‹#›</a:t>
            </a:fld>
            <a:endParaRPr lang="en-US"/>
          </a:p>
        </p:txBody>
      </p:sp>
    </p:spTree>
    <p:extLst>
      <p:ext uri="{BB962C8B-B14F-4D97-AF65-F5344CB8AC3E}">
        <p14:creationId xmlns:p14="http://schemas.microsoft.com/office/powerpoint/2010/main" val="1574665972"/>
      </p:ext>
    </p:extLst>
  </p:cSld>
  <p:clrMapOvr>
    <a:masterClrMapping/>
  </p:clrMapOvr>
  <p:transition xmlns:p14="http://schemas.microsoft.com/office/powerpoint/2010/mai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31E683-E3DA-CC40-9370-A154E0CF42D6}"/>
              </a:ext>
            </a:extLst>
          </p:cNvPr>
          <p:cNvSpPr>
            <a:spLocks noGrp="1"/>
          </p:cNvSpPr>
          <p:nvPr>
            <p:ph type="dt" sz="half" idx="10"/>
          </p:nvPr>
        </p:nvSpPr>
        <p:spPr/>
        <p:txBody>
          <a:bodyPr/>
          <a:lstStyle/>
          <a:p>
            <a:fld id="{4EAF17BB-07A2-384D-9C2F-6CFA0BD91D25}" type="datetimeFigureOut">
              <a:rPr lang="en-US" smtClean="0"/>
              <a:t>11/15/18</a:t>
            </a:fld>
            <a:endParaRPr lang="en-US"/>
          </a:p>
        </p:txBody>
      </p:sp>
      <p:sp>
        <p:nvSpPr>
          <p:cNvPr id="3" name="Footer Placeholder 2">
            <a:extLst>
              <a:ext uri="{FF2B5EF4-FFF2-40B4-BE49-F238E27FC236}">
                <a16:creationId xmlns:a16="http://schemas.microsoft.com/office/drawing/2014/main" xmlns="" id="{FC09B201-FEF3-5B49-9883-2FFA3270EA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F62ACA9-0A30-3643-8245-603BF846EF4D}"/>
              </a:ext>
            </a:extLst>
          </p:cNvPr>
          <p:cNvSpPr>
            <a:spLocks noGrp="1"/>
          </p:cNvSpPr>
          <p:nvPr>
            <p:ph type="sldNum" sz="quarter" idx="12"/>
          </p:nvPr>
        </p:nvSpPr>
        <p:spPr/>
        <p:txBody>
          <a:bodyPr/>
          <a:lstStyle/>
          <a:p>
            <a:fld id="{F5E9B702-68AD-8F4C-9608-0A25A845AFC0}" type="slidenum">
              <a:rPr lang="en-US" smtClean="0"/>
              <a:t>‹#›</a:t>
            </a:fld>
            <a:endParaRPr lang="en-US"/>
          </a:p>
        </p:txBody>
      </p:sp>
    </p:spTree>
    <p:extLst>
      <p:ext uri="{BB962C8B-B14F-4D97-AF65-F5344CB8AC3E}">
        <p14:creationId xmlns:p14="http://schemas.microsoft.com/office/powerpoint/2010/main" val="2562305573"/>
      </p:ext>
    </p:extLst>
  </p:cSld>
  <p:clrMapOvr>
    <a:masterClrMapping/>
  </p:clrMapOvr>
  <p:transition xmlns:p14="http://schemas.microsoft.com/office/powerpoint/2010/mai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E781C6-6809-5243-8AAF-1CF42D7688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7899DAA-D976-8243-867A-EB6A5F2BE9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5708AD2-18C7-5D49-8CCC-6B4404383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D4ED17A-58D8-2249-AE97-3D87E1C20289}"/>
              </a:ext>
            </a:extLst>
          </p:cNvPr>
          <p:cNvSpPr>
            <a:spLocks noGrp="1"/>
          </p:cNvSpPr>
          <p:nvPr>
            <p:ph type="dt" sz="half" idx="10"/>
          </p:nvPr>
        </p:nvSpPr>
        <p:spPr/>
        <p:txBody>
          <a:bodyPr/>
          <a:lstStyle/>
          <a:p>
            <a:fld id="{4EAF17BB-07A2-384D-9C2F-6CFA0BD91D25}" type="datetimeFigureOut">
              <a:rPr lang="en-US" smtClean="0"/>
              <a:t>11/15/18</a:t>
            </a:fld>
            <a:endParaRPr lang="en-US"/>
          </a:p>
        </p:txBody>
      </p:sp>
      <p:sp>
        <p:nvSpPr>
          <p:cNvPr id="6" name="Footer Placeholder 5">
            <a:extLst>
              <a:ext uri="{FF2B5EF4-FFF2-40B4-BE49-F238E27FC236}">
                <a16:creationId xmlns:a16="http://schemas.microsoft.com/office/drawing/2014/main" xmlns="" id="{B45EF19D-B8C4-4B45-9E0E-6852E7ECC6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B26738-59C9-FA48-8B7A-1C4DE9ADA2E9}"/>
              </a:ext>
            </a:extLst>
          </p:cNvPr>
          <p:cNvSpPr>
            <a:spLocks noGrp="1"/>
          </p:cNvSpPr>
          <p:nvPr>
            <p:ph type="sldNum" sz="quarter" idx="12"/>
          </p:nvPr>
        </p:nvSpPr>
        <p:spPr/>
        <p:txBody>
          <a:bodyPr/>
          <a:lstStyle/>
          <a:p>
            <a:fld id="{F5E9B702-68AD-8F4C-9608-0A25A845AFC0}" type="slidenum">
              <a:rPr lang="en-US" smtClean="0"/>
              <a:t>‹#›</a:t>
            </a:fld>
            <a:endParaRPr lang="en-US"/>
          </a:p>
        </p:txBody>
      </p:sp>
    </p:spTree>
    <p:extLst>
      <p:ext uri="{BB962C8B-B14F-4D97-AF65-F5344CB8AC3E}">
        <p14:creationId xmlns:p14="http://schemas.microsoft.com/office/powerpoint/2010/main" val="1311521448"/>
      </p:ext>
    </p:extLst>
  </p:cSld>
  <p:clrMapOvr>
    <a:masterClrMapping/>
  </p:clrMapOvr>
  <p:transition xmlns:p14="http://schemas.microsoft.com/office/powerpoint/2010/mai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3F7255-5991-D74C-9336-86DF7F920E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CB8140E-BBA5-D441-BD85-56D9B7A05A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63BE36E-CB2A-094D-AAF1-62F6B7060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E00D819-77F6-3740-928B-FA4EB3022DE9}"/>
              </a:ext>
            </a:extLst>
          </p:cNvPr>
          <p:cNvSpPr>
            <a:spLocks noGrp="1"/>
          </p:cNvSpPr>
          <p:nvPr>
            <p:ph type="dt" sz="half" idx="10"/>
          </p:nvPr>
        </p:nvSpPr>
        <p:spPr/>
        <p:txBody>
          <a:bodyPr/>
          <a:lstStyle/>
          <a:p>
            <a:fld id="{4EAF17BB-07A2-384D-9C2F-6CFA0BD91D25}" type="datetimeFigureOut">
              <a:rPr lang="en-US" smtClean="0"/>
              <a:t>11/15/18</a:t>
            </a:fld>
            <a:endParaRPr lang="en-US"/>
          </a:p>
        </p:txBody>
      </p:sp>
      <p:sp>
        <p:nvSpPr>
          <p:cNvPr id="6" name="Footer Placeholder 5">
            <a:extLst>
              <a:ext uri="{FF2B5EF4-FFF2-40B4-BE49-F238E27FC236}">
                <a16:creationId xmlns:a16="http://schemas.microsoft.com/office/drawing/2014/main" xmlns="" id="{9C45B663-0C0A-3E46-8CC0-25F5BF36B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72BF52-F253-AD46-9906-E50790B78F20}"/>
              </a:ext>
            </a:extLst>
          </p:cNvPr>
          <p:cNvSpPr>
            <a:spLocks noGrp="1"/>
          </p:cNvSpPr>
          <p:nvPr>
            <p:ph type="sldNum" sz="quarter" idx="12"/>
          </p:nvPr>
        </p:nvSpPr>
        <p:spPr/>
        <p:txBody>
          <a:bodyPr/>
          <a:lstStyle/>
          <a:p>
            <a:fld id="{F5E9B702-68AD-8F4C-9608-0A25A845AFC0}" type="slidenum">
              <a:rPr lang="en-US" smtClean="0"/>
              <a:t>‹#›</a:t>
            </a:fld>
            <a:endParaRPr lang="en-US"/>
          </a:p>
        </p:txBody>
      </p:sp>
    </p:spTree>
    <p:extLst>
      <p:ext uri="{BB962C8B-B14F-4D97-AF65-F5344CB8AC3E}">
        <p14:creationId xmlns:p14="http://schemas.microsoft.com/office/powerpoint/2010/main" val="660514981"/>
      </p:ext>
    </p:extLst>
  </p:cSld>
  <p:clrMapOvr>
    <a:masterClrMapping/>
  </p:clrMapOvr>
  <p:transition xmlns:p14="http://schemas.microsoft.com/office/powerpoint/2010/mai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29C6E7-487F-A44E-8729-922CC64348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2D8177-D023-C840-B27D-735444A05C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9FB348-7CCD-8149-9D4D-B3B9222BAD9B}"/>
              </a:ext>
            </a:extLst>
          </p:cNvPr>
          <p:cNvSpPr>
            <a:spLocks noGrp="1"/>
          </p:cNvSpPr>
          <p:nvPr>
            <p:ph type="dt" sz="half" idx="10"/>
          </p:nvPr>
        </p:nvSpPr>
        <p:spPr/>
        <p:txBody>
          <a:bodyPr/>
          <a:lstStyle/>
          <a:p>
            <a:fld id="{4EAF17BB-07A2-384D-9C2F-6CFA0BD91D25}" type="datetimeFigureOut">
              <a:rPr lang="en-US" smtClean="0"/>
              <a:t>11/15/18</a:t>
            </a:fld>
            <a:endParaRPr lang="en-US"/>
          </a:p>
        </p:txBody>
      </p:sp>
      <p:sp>
        <p:nvSpPr>
          <p:cNvPr id="5" name="Footer Placeholder 4">
            <a:extLst>
              <a:ext uri="{FF2B5EF4-FFF2-40B4-BE49-F238E27FC236}">
                <a16:creationId xmlns:a16="http://schemas.microsoft.com/office/drawing/2014/main" xmlns="" id="{43249588-9CF7-9B46-AFAB-5DD34B54B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9ACCDC-CC78-4341-AA06-9B777F1B48D9}"/>
              </a:ext>
            </a:extLst>
          </p:cNvPr>
          <p:cNvSpPr>
            <a:spLocks noGrp="1"/>
          </p:cNvSpPr>
          <p:nvPr>
            <p:ph type="sldNum" sz="quarter" idx="12"/>
          </p:nvPr>
        </p:nvSpPr>
        <p:spPr/>
        <p:txBody>
          <a:bodyPr/>
          <a:lstStyle/>
          <a:p>
            <a:fld id="{F5E9B702-68AD-8F4C-9608-0A25A845AFC0}" type="slidenum">
              <a:rPr lang="en-US" smtClean="0"/>
              <a:t>‹#›</a:t>
            </a:fld>
            <a:endParaRPr lang="en-US"/>
          </a:p>
        </p:txBody>
      </p:sp>
    </p:spTree>
    <p:extLst>
      <p:ext uri="{BB962C8B-B14F-4D97-AF65-F5344CB8AC3E}">
        <p14:creationId xmlns:p14="http://schemas.microsoft.com/office/powerpoint/2010/main" val="1709019461"/>
      </p:ext>
    </p:extLst>
  </p:cSld>
  <p:clrMapOvr>
    <a:masterClrMapping/>
  </p:clrMapOvr>
  <p:transition xmlns:p14="http://schemas.microsoft.com/office/powerpoint/2010/mai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30126759"/>
      </p:ext>
    </p:extLst>
  </p:cSld>
  <p:clrMapOvr>
    <a:masterClrMapping/>
  </p:clrMapOvr>
  <p:transition xmlns:p14="http://schemas.microsoft.com/office/powerpoint/2010/mai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EF75A1-B350-A34B-9BEF-EB5A40F6D6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C7212E-D6BF-F446-8B55-A80B8235163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DD7357-7939-CA45-A8CA-293397E56341}"/>
              </a:ext>
            </a:extLst>
          </p:cNvPr>
          <p:cNvSpPr>
            <a:spLocks noGrp="1"/>
          </p:cNvSpPr>
          <p:nvPr>
            <p:ph type="dt" sz="half" idx="10"/>
          </p:nvPr>
        </p:nvSpPr>
        <p:spPr/>
        <p:txBody>
          <a:bodyPr/>
          <a:lstStyle/>
          <a:p>
            <a:fld id="{4EAF17BB-07A2-384D-9C2F-6CFA0BD91D25}" type="datetimeFigureOut">
              <a:rPr lang="en-US" smtClean="0"/>
              <a:t>11/15/18</a:t>
            </a:fld>
            <a:endParaRPr lang="en-US"/>
          </a:p>
        </p:txBody>
      </p:sp>
      <p:sp>
        <p:nvSpPr>
          <p:cNvPr id="5" name="Footer Placeholder 4">
            <a:extLst>
              <a:ext uri="{FF2B5EF4-FFF2-40B4-BE49-F238E27FC236}">
                <a16:creationId xmlns:a16="http://schemas.microsoft.com/office/drawing/2014/main" xmlns="" id="{250A37F7-DEFD-5640-8603-7CFBE5662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343114-9CDC-F044-9FF2-66471C3A413D}"/>
              </a:ext>
            </a:extLst>
          </p:cNvPr>
          <p:cNvSpPr>
            <a:spLocks noGrp="1"/>
          </p:cNvSpPr>
          <p:nvPr>
            <p:ph type="sldNum" sz="quarter" idx="12"/>
          </p:nvPr>
        </p:nvSpPr>
        <p:spPr/>
        <p:txBody>
          <a:bodyPr/>
          <a:lstStyle/>
          <a:p>
            <a:fld id="{F5E9B702-68AD-8F4C-9608-0A25A845AFC0}" type="slidenum">
              <a:rPr lang="en-US" smtClean="0"/>
              <a:t>‹#›</a:t>
            </a:fld>
            <a:endParaRPr lang="en-US"/>
          </a:p>
        </p:txBody>
      </p:sp>
    </p:spTree>
    <p:extLst>
      <p:ext uri="{BB962C8B-B14F-4D97-AF65-F5344CB8AC3E}">
        <p14:creationId xmlns:p14="http://schemas.microsoft.com/office/powerpoint/2010/main" val="2417922223"/>
      </p:ext>
    </p:extLst>
  </p:cSld>
  <p:clrMapOvr>
    <a:masterClrMapping/>
  </p:clrMapOvr>
  <p:transition xmlns:p14="http://schemas.microsoft.com/office/powerpoint/2010/mai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C91B51-25EE-0147-9293-37E16A70024E}" type="datetime1">
              <a:rPr lang="en-US" smtClean="0"/>
              <a:t>11/15/18</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940"/>
          <a:stretch/>
        </p:blipFill>
        <p:spPr>
          <a:xfrm>
            <a:off x="10013894" y="572078"/>
            <a:ext cx="1274495" cy="465533"/>
          </a:xfrm>
          <a:prstGeom prst="rect">
            <a:avLst/>
          </a:prstGeom>
        </p:spPr>
      </p:pic>
    </p:spTree>
    <p:extLst>
      <p:ext uri="{BB962C8B-B14F-4D97-AF65-F5344CB8AC3E}">
        <p14:creationId xmlns:p14="http://schemas.microsoft.com/office/powerpoint/2010/main" val="3284643357"/>
      </p:ext>
    </p:extLst>
  </p:cSld>
  <p:clrMapOvr>
    <a:masterClrMapping/>
  </p:clrMapOvr>
  <p:transition xmlns:p14="http://schemas.microsoft.com/office/powerpoint/2010/mai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DEFD86-78C4-084A-B0B5-04A7A3431B39}" type="datetime1">
              <a:rPr lang="en-US" smtClean="0"/>
              <a:t>11/15/18</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2011185241"/>
      </p:ext>
    </p:extLst>
  </p:cSld>
  <p:clrMapOvr>
    <a:masterClrMapping/>
  </p:clrMapOvr>
  <p:transition xmlns:p14="http://schemas.microsoft.com/office/powerpoint/2010/mai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5DF95B-0B80-6A4D-A813-6F9D9F38EBA2}" type="datetime1">
              <a:rPr lang="en-US" smtClean="0"/>
              <a:t>11/15/18</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2297646905"/>
      </p:ext>
    </p:extLst>
  </p:cSld>
  <p:clrMapOvr>
    <a:masterClrMapping/>
  </p:clrMapOvr>
  <p:transition xmlns:p14="http://schemas.microsoft.com/office/powerpoint/2010/mai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E55AC9-5819-304B-AB8A-EC561A98EE59}" type="datetime1">
              <a:rPr lang="en-US" smtClean="0"/>
              <a:t>11/15/18</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3396731443"/>
      </p:ext>
    </p:extLst>
  </p:cSld>
  <p:clrMapOvr>
    <a:masterClrMapping/>
  </p:clrMapOvr>
  <p:transition xmlns:p14="http://schemas.microsoft.com/office/powerpoint/2010/mai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a:ea typeface="+mn-ea"/>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a:ea typeface="+mn-ea"/>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74F111-1245-FB4C-ACB7-129F68E66232}" type="datetime1">
              <a:rPr lang="en-US" smtClean="0"/>
              <a:t>11/15/18</a:t>
            </a:fld>
            <a:endParaRPr lang="en-US"/>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3846511170"/>
      </p:ext>
    </p:extLst>
  </p:cSld>
  <p:clrMapOvr>
    <a:masterClrMapping/>
  </p:clrMapOvr>
  <p:transition xmlns:p14="http://schemas.microsoft.com/office/powerpoint/2010/mai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80C21C6-642C-6F4C-B53C-06F3F35CEF14}" type="datetime1">
              <a:rPr lang="en-US" smtClean="0"/>
              <a:t>11/15/18</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3092612955"/>
      </p:ext>
    </p:extLst>
  </p:cSld>
  <p:clrMapOvr>
    <a:masterClrMapping/>
  </p:clrMapOvr>
  <p:transition xmlns:p14="http://schemas.microsoft.com/office/powerpoint/2010/mai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A0E3BE2-FFFE-0B46-AE5A-CBB4C5FEC6FC}" type="datetime1">
              <a:rPr lang="en-US" smtClean="0"/>
              <a:t>11/15/18</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2263021759"/>
      </p:ext>
    </p:extLst>
  </p:cSld>
  <p:clrMapOvr>
    <a:masterClrMapping/>
  </p:clrMapOvr>
  <p:transition xmlns:p14="http://schemas.microsoft.com/office/powerpoint/2010/mai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861994C-B8B3-A740-949B-C8D716F26A7F}" type="datetime1">
              <a:rPr lang="en-US" smtClean="0"/>
              <a:t>11/15/18</a:t>
            </a:fld>
            <a:endParaRPr lang="en-US"/>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276344980"/>
      </p:ext>
    </p:extLst>
  </p:cSld>
  <p:clrMapOvr>
    <a:masterClrMapping/>
  </p:clrMapOvr>
  <p:transition xmlns:p14="http://schemas.microsoft.com/office/powerpoint/2010/mai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17F20F-8413-1548-BF61-558511100DB7}" type="datetime1">
              <a:rPr lang="en-US" smtClean="0"/>
              <a:t>11/15/18</a:t>
            </a:fld>
            <a:endParaRPr lang="en-US"/>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2385384989"/>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4049303"/>
      </p:ext>
    </p:extLst>
  </p:cSld>
  <p:clrMapOvr>
    <a:masterClrMapping/>
  </p:clrMapOvr>
  <p:transition xmlns:p14="http://schemas.microsoft.com/office/powerpoint/2010/mai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D6FA6FB-FDD3-A446-B5AE-30BBE73852D8}" type="datetime1">
              <a:rPr lang="en-US" smtClean="0"/>
              <a:t>11/15/18</a:t>
            </a:fld>
            <a:endParaRPr lang="en-US"/>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926178535"/>
      </p:ext>
    </p:extLst>
  </p:cSld>
  <p:clrMapOvr>
    <a:masterClrMapping/>
  </p:clrMapOvr>
  <p:transition xmlns:p14="http://schemas.microsoft.com/office/powerpoint/2010/mai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3D0726-017F-9249-8B2E-2A4DDB444ED8}" type="datetime1">
              <a:rPr lang="en-US" smtClean="0"/>
              <a:t>11/15/18</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20951159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77C214-390A-F944-BF27-73F37F4360F9}" type="datetime1">
              <a:rPr lang="en-US" smtClean="0"/>
              <a:t>11/15/18</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2705500696"/>
      </p:ext>
    </p:extLst>
  </p:cSld>
  <p:clrMapOvr>
    <a:masterClrMapping/>
  </p:clrMapOvr>
  <p:transition xmlns:p14="http://schemas.microsoft.com/office/powerpoint/2010/mai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6225C2B-15EC-3348-B6CD-75D75F51F610}" type="datetime1">
              <a:rPr lang="en-US" smtClean="0"/>
              <a:t>11/15/18</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2003903783"/>
      </p:ext>
    </p:extLst>
  </p:cSld>
  <p:clrMapOvr>
    <a:masterClrMapping/>
  </p:clrMapOvr>
  <p:transition xmlns:p14="http://schemas.microsoft.com/office/powerpoint/2010/mai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2821442" y="-2136101"/>
            <a:ext cx="6318215" cy="12766191"/>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5295901"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008" y="2489995"/>
            <a:ext cx="6073985" cy="1878011"/>
          </a:xfrm>
          <a:prstGeom prst="rect">
            <a:avLst/>
          </a:prstGeom>
        </p:spPr>
      </p:pic>
      <p:sp>
        <p:nvSpPr>
          <p:cNvPr id="12" name="Parallelogram 10"/>
          <p:cNvSpPr/>
          <p:nvPr userDrawn="1"/>
        </p:nvSpPr>
        <p:spPr bwMode="auto">
          <a:xfrm rot="5400000" flipH="1">
            <a:off x="5320618" y="-642728"/>
            <a:ext cx="1555939" cy="1222786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4922486" y="-4888259"/>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lvl="0"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5083850"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4904554" y="-454481"/>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lvl="0"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5083849" y="-268081"/>
            <a:ext cx="2024302" cy="12227861"/>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3151791044"/>
      </p:ext>
    </p:extLst>
  </p:cSld>
  <p:clrMapOvr>
    <a:masterClrMapping/>
  </p:clrMapOvr>
  <p:transition xmlns:p14="http://schemas.microsoft.com/office/powerpoint/2010/mai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622354-AA30-4667-8AB1-461D76F525D4}"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A1EE6-815E-437C-92AB-3C0F58A3C226}" type="slidenum">
              <a:rPr lang="en-US" smtClean="0"/>
              <a:t>‹#›</a:t>
            </a:fld>
            <a:endParaRPr lang="en-US"/>
          </a:p>
        </p:txBody>
      </p:sp>
    </p:spTree>
    <p:extLst>
      <p:ext uri="{BB962C8B-B14F-4D97-AF65-F5344CB8AC3E}">
        <p14:creationId xmlns:p14="http://schemas.microsoft.com/office/powerpoint/2010/main" val="2510191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622354-AA30-4667-8AB1-461D76F525D4}"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A1EE6-815E-437C-92AB-3C0F58A3C226}" type="slidenum">
              <a:rPr lang="en-US" smtClean="0"/>
              <a:t>‹#›</a:t>
            </a:fld>
            <a:endParaRPr lang="en-US"/>
          </a:p>
        </p:txBody>
      </p:sp>
    </p:spTree>
    <p:extLst>
      <p:ext uri="{BB962C8B-B14F-4D97-AF65-F5344CB8AC3E}">
        <p14:creationId xmlns:p14="http://schemas.microsoft.com/office/powerpoint/2010/main" val="3560364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622354-AA30-4667-8AB1-461D76F525D4}"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A1EE6-815E-437C-92AB-3C0F58A3C226}" type="slidenum">
              <a:rPr lang="en-US" smtClean="0"/>
              <a:t>‹#›</a:t>
            </a:fld>
            <a:endParaRPr lang="en-US"/>
          </a:p>
        </p:txBody>
      </p:sp>
    </p:spTree>
    <p:extLst>
      <p:ext uri="{BB962C8B-B14F-4D97-AF65-F5344CB8AC3E}">
        <p14:creationId xmlns:p14="http://schemas.microsoft.com/office/powerpoint/2010/main" val="1036662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622354-AA30-4667-8AB1-461D76F525D4}" type="datetimeFigureOut">
              <a:rPr lang="en-US" smtClean="0"/>
              <a:t>11/15/18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A1EE6-815E-437C-92AB-3C0F58A3C226}" type="slidenum">
              <a:rPr lang="en-US" smtClean="0"/>
              <a:t>‹#›</a:t>
            </a:fld>
            <a:endParaRPr lang="en-US"/>
          </a:p>
        </p:txBody>
      </p:sp>
    </p:spTree>
    <p:extLst>
      <p:ext uri="{BB962C8B-B14F-4D97-AF65-F5344CB8AC3E}">
        <p14:creationId xmlns:p14="http://schemas.microsoft.com/office/powerpoint/2010/main" val="27392746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622354-AA30-4667-8AB1-461D76F525D4}" type="datetimeFigureOut">
              <a:rPr lang="en-US" smtClean="0"/>
              <a:t>11/15/18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8A1EE6-815E-437C-92AB-3C0F58A3C226}" type="slidenum">
              <a:rPr lang="en-US" smtClean="0"/>
              <a:t>‹#›</a:t>
            </a:fld>
            <a:endParaRPr lang="en-US"/>
          </a:p>
        </p:txBody>
      </p:sp>
    </p:spTree>
    <p:extLst>
      <p:ext uri="{BB962C8B-B14F-4D97-AF65-F5344CB8AC3E}">
        <p14:creationId xmlns:p14="http://schemas.microsoft.com/office/powerpoint/2010/main" val="3234142544"/>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9024030"/>
      </p:ext>
    </p:extLst>
  </p:cSld>
  <p:clrMapOvr>
    <a:masterClrMapping/>
  </p:clrMapOvr>
  <p:transition xmlns:p14="http://schemas.microsoft.com/office/powerpoint/2010/mai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622354-AA30-4667-8AB1-461D76F525D4}" type="datetimeFigureOut">
              <a:rPr lang="en-US" smtClean="0"/>
              <a:t>11/15/18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8A1EE6-815E-437C-92AB-3C0F58A3C226}" type="slidenum">
              <a:rPr lang="en-US" smtClean="0"/>
              <a:t>‹#›</a:t>
            </a:fld>
            <a:endParaRPr lang="en-US"/>
          </a:p>
        </p:txBody>
      </p:sp>
    </p:spTree>
    <p:extLst>
      <p:ext uri="{BB962C8B-B14F-4D97-AF65-F5344CB8AC3E}">
        <p14:creationId xmlns:p14="http://schemas.microsoft.com/office/powerpoint/2010/main" val="11528865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22354-AA30-4667-8AB1-461D76F525D4}" type="datetimeFigureOut">
              <a:rPr lang="en-US" smtClean="0"/>
              <a:t>11/15/18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8A1EE6-815E-437C-92AB-3C0F58A3C226}" type="slidenum">
              <a:rPr lang="en-US" smtClean="0"/>
              <a:t>‹#›</a:t>
            </a:fld>
            <a:endParaRPr lang="en-US"/>
          </a:p>
        </p:txBody>
      </p:sp>
    </p:spTree>
    <p:extLst>
      <p:ext uri="{BB962C8B-B14F-4D97-AF65-F5344CB8AC3E}">
        <p14:creationId xmlns:p14="http://schemas.microsoft.com/office/powerpoint/2010/main" val="1367841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622354-AA30-4667-8AB1-461D76F525D4}" type="datetimeFigureOut">
              <a:rPr lang="en-US" smtClean="0"/>
              <a:t>11/15/18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A1EE6-815E-437C-92AB-3C0F58A3C226}" type="slidenum">
              <a:rPr lang="en-US" smtClean="0"/>
              <a:t>‹#›</a:t>
            </a:fld>
            <a:endParaRPr lang="en-US"/>
          </a:p>
        </p:txBody>
      </p:sp>
    </p:spTree>
    <p:extLst>
      <p:ext uri="{BB962C8B-B14F-4D97-AF65-F5344CB8AC3E}">
        <p14:creationId xmlns:p14="http://schemas.microsoft.com/office/powerpoint/2010/main" val="3843282879"/>
      </p:ext>
    </p:extLst>
  </p:cSld>
  <p:clrMapOvr>
    <a:masterClrMapping/>
  </p:clrMapOvr>
  <p:extLst>
    <p:ext uri="{DCECCB84-F9BA-43D5-87BE-67443E8EF086}">
      <p15:sldGuideLst xmlns:p15="http://schemas.microsoft.com/office/powerpoint/2012/main" xmlns=""/>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622354-AA30-4667-8AB1-461D76F525D4}" type="datetimeFigureOut">
              <a:rPr lang="en-US" smtClean="0"/>
              <a:t>11/15/18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A1EE6-815E-437C-92AB-3C0F58A3C226}" type="slidenum">
              <a:rPr lang="en-US" smtClean="0"/>
              <a:t>‹#›</a:t>
            </a:fld>
            <a:endParaRPr lang="en-US"/>
          </a:p>
        </p:txBody>
      </p:sp>
    </p:spTree>
    <p:extLst>
      <p:ext uri="{BB962C8B-B14F-4D97-AF65-F5344CB8AC3E}">
        <p14:creationId xmlns:p14="http://schemas.microsoft.com/office/powerpoint/2010/main" val="98180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622354-AA30-4667-8AB1-461D76F525D4}"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A1EE6-815E-437C-92AB-3C0F58A3C226}" type="slidenum">
              <a:rPr lang="en-US" smtClean="0"/>
              <a:t>‹#›</a:t>
            </a:fld>
            <a:endParaRPr lang="en-US"/>
          </a:p>
        </p:txBody>
      </p:sp>
    </p:spTree>
    <p:extLst>
      <p:ext uri="{BB962C8B-B14F-4D97-AF65-F5344CB8AC3E}">
        <p14:creationId xmlns:p14="http://schemas.microsoft.com/office/powerpoint/2010/main" val="24917167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622354-AA30-4667-8AB1-461D76F525D4}" type="datetimeFigureOut">
              <a:rPr lang="en-US" smtClean="0"/>
              <a:t>11/15/18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A1EE6-815E-437C-92AB-3C0F58A3C226}" type="slidenum">
              <a:rPr lang="en-US" smtClean="0"/>
              <a:t>‹#›</a:t>
            </a:fld>
            <a:endParaRPr lang="en-US"/>
          </a:p>
        </p:txBody>
      </p:sp>
    </p:spTree>
    <p:extLst>
      <p:ext uri="{BB962C8B-B14F-4D97-AF65-F5344CB8AC3E}">
        <p14:creationId xmlns:p14="http://schemas.microsoft.com/office/powerpoint/2010/main" val="2162404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1194899"/>
      </p:ext>
    </p:extLst>
  </p:cSld>
  <p:clrMapOvr>
    <a:masterClrMapping/>
  </p:clrMapOvr>
  <p:transition xmlns:p14="http://schemas.microsoft.com/office/powerpoint/2010/mai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71375296"/>
      </p:ext>
    </p:extLst>
  </p:cSld>
  <p:clrMapOvr>
    <a:masterClrMapping/>
  </p:clrMapOvr>
  <p:transition xmlns:p14="http://schemas.microsoft.com/office/powerpoint/2010/mai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61360779"/>
      </p:ext>
    </p:extLst>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68508370"/>
      </p:ext>
    </p:extLst>
  </p:cSld>
  <p:clrMapOvr>
    <a:masterClrMapping/>
  </p:clrMapOvr>
  <p:transition xmlns:p14="http://schemas.microsoft.com/office/powerpoint/2010/main" spd="slow">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2.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slideLayout" Target="../slideLayouts/slideLayout43.xml"/><Relationship Id="rId14" Type="http://schemas.openxmlformats.org/officeDocument/2006/relationships/slideLayout" Target="../slideLayouts/slideLayout44.xml"/><Relationship Id="rId15" Type="http://schemas.openxmlformats.org/officeDocument/2006/relationships/theme" Target="../theme/theme3.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4.xml"/><Relationship Id="rId13" Type="http://schemas.openxmlformats.org/officeDocument/2006/relationships/image" Target="../media/image5.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11/15/18</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4332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92" r:id="rId18"/>
    <p:sldLayoutId id="2147483693" r:id="rId19"/>
  </p:sldLayoutIdLst>
  <p:transition xmlns:p14="http://schemas.microsoft.com/office/powerpoint/2010/main" spd="slow">
    <p:fade/>
  </p:transition>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15D3131-097B-7448-A674-95ED68F3CE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EDCCEF7-EDAF-284F-874D-8B73A1990F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D9B4EB-FA92-904A-9851-BB255BF2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F17BB-07A2-384D-9C2F-6CFA0BD91D25}" type="datetimeFigureOut">
              <a:rPr lang="en-US" smtClean="0"/>
              <a:t>11/15/18</a:t>
            </a:fld>
            <a:endParaRPr lang="en-US"/>
          </a:p>
        </p:txBody>
      </p:sp>
      <p:sp>
        <p:nvSpPr>
          <p:cNvPr id="5" name="Footer Placeholder 4">
            <a:extLst>
              <a:ext uri="{FF2B5EF4-FFF2-40B4-BE49-F238E27FC236}">
                <a16:creationId xmlns:a16="http://schemas.microsoft.com/office/drawing/2014/main" xmlns="" id="{D5DE690E-A4A2-D342-B5CA-E0263FE5E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C591FDA-0CCB-0C4B-958A-113901461F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9B702-68AD-8F4C-9608-0A25A845AFC0}" type="slidenum">
              <a:rPr lang="en-US" smtClean="0"/>
              <a:t>‹#›</a:t>
            </a:fld>
            <a:endParaRPr lang="en-US"/>
          </a:p>
        </p:txBody>
      </p:sp>
    </p:spTree>
    <p:extLst>
      <p:ext uri="{BB962C8B-B14F-4D97-AF65-F5344CB8AC3E}">
        <p14:creationId xmlns:p14="http://schemas.microsoft.com/office/powerpoint/2010/main" val="355686842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xmlns:p14="http://schemas.microsoft.com/office/powerpoint/2010/mai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E7E69C-4D79-BB49-9350-1FEE210EB4F7}" type="datetime1">
              <a:rPr lang="en-US" smtClean="0"/>
              <a:t>11/15/18</a:t>
            </a:fld>
            <a:endParaRPr lang="en-US"/>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3764194268"/>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transition xmlns:p14="http://schemas.microsoft.com/office/powerpoint/2010/main" spd="med">
    <p:fade/>
  </p:transition>
  <p:hf sldNum="0"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11/15/18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xmlns="" id="{FBAEA50B-5CEA-465F-A510-D538451D5BE4}"/>
              </a:ext>
            </a:extLst>
          </p:cNvPr>
          <p:cNvPicPr>
            <a:picLocks noChangeAspect="1"/>
          </p:cNvPicPr>
          <p:nvPr userDrawn="1"/>
        </p:nvPicPr>
        <p:blipFill>
          <a:blip r:embed="rId13"/>
          <a:stretch>
            <a:fillRect/>
          </a:stretch>
        </p:blipFill>
        <p:spPr>
          <a:xfrm rot="5400000">
            <a:off x="2660591" y="-2660593"/>
            <a:ext cx="6870819" cy="12192001"/>
          </a:xfrm>
          <a:prstGeom prst="rect">
            <a:avLst/>
          </a:prstGeom>
        </p:spPr>
      </p:pic>
    </p:spTree>
    <p:extLst>
      <p:ext uri="{BB962C8B-B14F-4D97-AF65-F5344CB8AC3E}">
        <p14:creationId xmlns:p14="http://schemas.microsoft.com/office/powerpoint/2010/main" val="118454308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hyperlink" Target="mailto:av@middlepatheco.com" TargetMode="External"/><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6.png"/><Relationship Id="rId5" Type="http://schemas.openxmlformats.org/officeDocument/2006/relationships/image" Target="../media/image31.png"/><Relationship Id="rId6" Type="http://schemas.openxmlformats.org/officeDocument/2006/relationships/image" Target="../media/image32.JPG"/><Relationship Id="rId7" Type="http://schemas.openxmlformats.org/officeDocument/2006/relationships/image" Target="../media/image33.png"/><Relationship Id="rId8" Type="http://schemas.openxmlformats.org/officeDocument/2006/relationships/image" Target="../media/image34.gif"/><Relationship Id="rId9" Type="http://schemas.openxmlformats.org/officeDocument/2006/relationships/image" Target="../media/image35.png"/><Relationship Id="rId10" Type="http://schemas.openxmlformats.org/officeDocument/2006/relationships/image" Target="../media/image36.JP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6.png"/><Relationship Id="rId5" Type="http://schemas.openxmlformats.org/officeDocument/2006/relationships/image" Target="../media/image31.png"/><Relationship Id="rId6" Type="http://schemas.openxmlformats.org/officeDocument/2006/relationships/image" Target="../media/image32.JPG"/><Relationship Id="rId7"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6.png"/><Relationship Id="rId5" Type="http://schemas.openxmlformats.org/officeDocument/2006/relationships/image" Target="../media/image31.png"/><Relationship Id="rId6" Type="http://schemas.openxmlformats.org/officeDocument/2006/relationships/image" Target="../media/image32.JPG"/><Relationship Id="rId7"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37.png"/><Relationship Id="rId8" Type="http://schemas.openxmlformats.org/officeDocument/2006/relationships/image" Target="../media/image16.png"/><Relationship Id="rId9" Type="http://schemas.openxmlformats.org/officeDocument/2006/relationships/image" Target="../media/image31.png"/><Relationship Id="rId10"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6.png"/><Relationship Id="rId5" Type="http://schemas.openxmlformats.org/officeDocument/2006/relationships/image" Target="../media/image31.png"/><Relationship Id="rId6"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6.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JP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16.png"/><Relationship Id="rId5"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channel/UCfQZ-8G7ptfbvbhii3T30OA?reload=9" TargetMode="External"/><Relationship Id="rId4" Type="http://schemas.openxmlformats.org/officeDocument/2006/relationships/hyperlink" Target="https://esip.figshare.com/" TargetMode="External"/><Relationship Id="rId5" Type="http://schemas.openxmlformats.org/officeDocument/2006/relationships/hyperlink" Target="https://docs.google.com/document/d/1BhyX-sj7FGvjI9NS2Qg_OaVxE3z1QFYcjfG-iA2mlK0/edit?usp=sharing" TargetMode="External"/><Relationship Id="rId6" Type="http://schemas.openxmlformats.org/officeDocument/2006/relationships/hyperlink" Target="https://docs.google.com/document/d/1t8_jQvy-4vHCNSK1G2YCX5fNW1PlbslrOro3qWI6KEU/edit?usp=sharing" TargetMode="External"/><Relationship Id="rId7" Type="http://schemas.openxmlformats.org/officeDocument/2006/relationships/hyperlink" Target="https://docs.google.com/document/d/1BByYfb-kek0tSzGyrpcdl3IHoH2MsGXm8fg5FoX6_1w/edit?usp=sharing" TargetMode="External"/><Relationship Id="rId8" Type="http://schemas.openxmlformats.org/officeDocument/2006/relationships/hyperlink" Target="https://docs.google.com/document/d/149aeIIe06vJ4_Eh4ISEH2fnJa2AgJHzNr6lam47iQDc/edit?usp=sharing" TargetMode="External"/><Relationship Id="rId9" Type="http://schemas.openxmlformats.org/officeDocument/2006/relationships/hyperlink" Target="https://docs.google.com/document/d/1aYSRXbVWmcRi7sWVKtiqdqSJoXZO9SYzcz5s7ee24wA/edit?usp=sharing" TargetMode="External"/><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43.jpg"/><Relationship Id="rId5"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7.JP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31.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3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3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3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hyperlink" Target="https://global.gotomeeting.com/join/809085733" TargetMode="External"/><Relationship Id="rId14" Type="http://schemas.openxmlformats.org/officeDocument/2006/relationships/hyperlink" Target="https://global.gotomeeting.com/join/813398909" TargetMode="External"/><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pn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6.png"/><Relationship Id="rId9" Type="http://schemas.openxmlformats.org/officeDocument/2006/relationships/image" Target="../media/image16.png"/><Relationship Id="rId10"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3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1" Type="http://schemas.openxmlformats.org/officeDocument/2006/relationships/slideLayout" Target="../slideLayouts/slideLayout3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1" Type="http://schemas.openxmlformats.org/officeDocument/2006/relationships/slideLayout" Target="../slideLayouts/slideLayout40.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56.png"/><Relationship Id="rId1" Type="http://schemas.openxmlformats.org/officeDocument/2006/relationships/slideLayout" Target="../slideLayouts/slideLayout38.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eg"/><Relationship Id="rId5" Type="http://schemas.openxmlformats.org/officeDocument/2006/relationships/image" Target="../media/image73.png"/><Relationship Id="rId1" Type="http://schemas.openxmlformats.org/officeDocument/2006/relationships/slideLayout" Target="../slideLayouts/slideLayout20.xml"/><Relationship Id="rId2"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3.png"/><Relationship Id="rId1" Type="http://schemas.openxmlformats.org/officeDocument/2006/relationships/slideLayout" Target="../slideLayouts/slideLayout26.xml"/><Relationship Id="rId2"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jpeg"/><Relationship Id="rId8" Type="http://schemas.openxmlformats.org/officeDocument/2006/relationships/hyperlink" Target="http://giscenter.isu.edu/research/Techpg/nasa_RECOVER/" TargetMode="External"/><Relationship Id="rId9" Type="http://schemas.openxmlformats.org/officeDocument/2006/relationships/image" Target="../media/image73.png"/><Relationship Id="rId1" Type="http://schemas.openxmlformats.org/officeDocument/2006/relationships/tags" Target="../tags/tag1.xml"/><Relationship Id="rId2"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73.png"/><Relationship Id="rId1" Type="http://schemas.openxmlformats.org/officeDocument/2006/relationships/tags" Target="../tags/tag2.xml"/><Relationship Id="rId2"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6.png"/><Relationship Id="rId5" Type="http://schemas.openxmlformats.org/officeDocument/2006/relationships/image" Target="../media/image17.JP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81.tiff"/><Relationship Id="rId5" Type="http://schemas.openxmlformats.org/officeDocument/2006/relationships/image" Target="../media/image82.jpeg"/><Relationship Id="rId6" Type="http://schemas.openxmlformats.org/officeDocument/2006/relationships/image" Target="../media/image73.png"/><Relationship Id="rId1" Type="http://schemas.openxmlformats.org/officeDocument/2006/relationships/tags" Target="../tags/tag3.xml"/><Relationship Id="rId2"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83.JPG"/><Relationship Id="rId5" Type="http://schemas.openxmlformats.org/officeDocument/2006/relationships/image" Target="../media/image73.png"/><Relationship Id="rId1" Type="http://schemas.openxmlformats.org/officeDocument/2006/relationships/tags" Target="../tags/tag4.xml"/><Relationship Id="rId2"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84.JPG"/><Relationship Id="rId5" Type="http://schemas.openxmlformats.org/officeDocument/2006/relationships/image" Target="../media/image73.png"/><Relationship Id="rId1" Type="http://schemas.openxmlformats.org/officeDocument/2006/relationships/tags" Target="../tags/tag5.xml"/><Relationship Id="rId2"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73.png"/><Relationship Id="rId1" Type="http://schemas.openxmlformats.org/officeDocument/2006/relationships/tags" Target="../tags/tag6.xml"/><Relationship Id="rId2"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73.png"/><Relationship Id="rId1" Type="http://schemas.openxmlformats.org/officeDocument/2006/relationships/tags" Target="../tags/tag7.xml"/><Relationship Id="rId2"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85.jpeg"/><Relationship Id="rId5" Type="http://schemas.openxmlformats.org/officeDocument/2006/relationships/image" Target="../media/image86.png"/><Relationship Id="rId1" Type="http://schemas.openxmlformats.org/officeDocument/2006/relationships/tags" Target="../tags/tag8.xml"/><Relationship Id="rId2"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hyperlink" Target="mailto:av@middlepatheco.com" TargetMode="External"/><Relationship Id="rId1" Type="http://schemas.openxmlformats.org/officeDocument/2006/relationships/slideLayout" Target="../slideLayouts/slideLayout18.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hyperlink" Target="http://esipfed.org/category/monday-updates" TargetMode="External"/><Relationship Id="rId4" Type="http://schemas.openxmlformats.org/officeDocument/2006/relationships/hyperlink" Target="http://www.esipfed.org/get-involved/collaborate" TargetMode="External"/><Relationship Id="rId5" Type="http://schemas.openxmlformats.org/officeDocument/2006/relationships/hyperlink" Target="http://www.esipfed.org/meetings/upcoming-meetings" TargetMode="External"/><Relationship Id="rId6" Type="http://schemas.openxmlformats.org/officeDocument/2006/relationships/hyperlink" Target="http://esipfed.org/get-involved/telecon-calendar" TargetMode="External"/><Relationship Id="rId7" Type="http://schemas.openxmlformats.org/officeDocument/2006/relationships/hyperlink" Target="mailto:karen.moe@nasa.gov" TargetMode="External"/><Relationship Id="rId8" Type="http://schemas.openxmlformats.org/officeDocument/2006/relationships/hyperlink" Target="http://www.geovalue.org/" TargetMode="External"/><Relationship Id="rId9" Type="http://schemas.openxmlformats.org/officeDocument/2006/relationships/hyperlink" Target="https://www.crcpress.com/GEOValue-The-Socioeconomic-Value-of-Geospatial-Information/Kruse-Crompvoets-Pearlman/p/book/9781498774512" TargetMode="External"/><Relationship Id="rId10" Type="http://schemas.openxmlformats.org/officeDocument/2006/relationships/image" Target="../media/image6.png"/><Relationship Id="rId11" Type="http://schemas.openxmlformats.org/officeDocument/2006/relationships/image" Target="../media/image87.png"/><Relationship Id="rId1" Type="http://schemas.openxmlformats.org/officeDocument/2006/relationships/slideLayout" Target="../slideLayouts/slideLayout19.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hyperlink" Target="mailto:av@middlepatheco.com" TargetMode="External"/><Relationship Id="rId4" Type="http://schemas.openxmlformats.org/officeDocument/2006/relationships/image" Target="../media/image6.png"/><Relationship Id="rId5" Type="http://schemas.openxmlformats.org/officeDocument/2006/relationships/image" Target="../media/image10.png"/><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1" Type="http://schemas.openxmlformats.org/officeDocument/2006/relationships/slideLayout" Target="../slideLayouts/slideLayout4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46.xml"/><Relationship Id="rId2"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46.xml"/><Relationship Id="rId2"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21.jpg"/><Relationship Id="rId1" Type="http://schemas.openxmlformats.org/officeDocument/2006/relationships/slideLayout" Target="../slideLayouts/slideLayout46.xml"/><Relationship Id="rId2"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17.JPG"/><Relationship Id="rId7" Type="http://schemas.openxmlformats.org/officeDocument/2006/relationships/image" Target="../media/image18.png"/><Relationship Id="rId8"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p:nvPr/>
        </p:nvSpPr>
        <p:spPr>
          <a:xfrm>
            <a:off x="8070273" y="4814456"/>
            <a:ext cx="184800" cy="369300"/>
          </a:xfrm>
          <a:prstGeom prst="rect">
            <a:avLst/>
          </a:prstGeom>
          <a:noFill/>
          <a:ln>
            <a:noFill/>
          </a:ln>
        </p:spPr>
        <p:txBody>
          <a:bodyPr spcFirstLastPara="1" wrap="square" lIns="91425" tIns="45700" rIns="91425" bIns="45700" anchor="t" anchorCtr="0">
            <a:noAutofit/>
          </a:bodyPr>
          <a:lstStyle/>
          <a:p>
            <a:pPr>
              <a:buClr>
                <a:srgbClr val="000000"/>
              </a:buClr>
              <a:buSzPts val="1800"/>
            </a:pPr>
            <a:endParaRPr kern="0">
              <a:solidFill>
                <a:srgbClr val="000000"/>
              </a:solidFill>
              <a:latin typeface="Calibri"/>
              <a:ea typeface="Calibri"/>
              <a:cs typeface="Calibri"/>
              <a:sym typeface="Calibri"/>
            </a:endParaRPr>
          </a:p>
        </p:txBody>
      </p:sp>
      <p:sp>
        <p:nvSpPr>
          <p:cNvPr id="99" name="Google Shape;99;p15"/>
          <p:cNvSpPr txBox="1"/>
          <p:nvPr/>
        </p:nvSpPr>
        <p:spPr>
          <a:xfrm>
            <a:off x="8353167" y="251638"/>
            <a:ext cx="3373541" cy="736903"/>
          </a:xfrm>
          <a:prstGeom prst="rect">
            <a:avLst/>
          </a:prstGeom>
          <a:noFill/>
          <a:ln>
            <a:noFill/>
          </a:ln>
        </p:spPr>
        <p:txBody>
          <a:bodyPr spcFirstLastPara="1" wrap="square" lIns="91425" tIns="45700" rIns="91425" bIns="45700" anchor="t" anchorCtr="0">
            <a:noAutofit/>
          </a:bodyPr>
          <a:lstStyle/>
          <a:p>
            <a:pPr algn="r">
              <a:buClr>
                <a:srgbClr val="434343"/>
              </a:buClr>
              <a:buSzPts val="3600"/>
            </a:pPr>
            <a:r>
              <a:rPr lang="en-US" sz="3600" b="1" kern="0" dirty="0">
                <a:solidFill>
                  <a:srgbClr val="434343"/>
                </a:solidFill>
                <a:latin typeface="Tahoma"/>
                <a:ea typeface="Tahoma"/>
                <a:cs typeface="Tahoma"/>
                <a:sym typeface="Tahoma"/>
              </a:rPr>
              <a:t>Introduction</a:t>
            </a:r>
            <a:endParaRPr b="1" kern="0" dirty="0">
              <a:solidFill>
                <a:srgbClr val="000000"/>
              </a:solidFill>
              <a:latin typeface="Tahoma"/>
              <a:ea typeface="Tahoma"/>
              <a:cs typeface="Tahoma"/>
              <a:sym typeface="Tahoma"/>
            </a:endParaRPr>
          </a:p>
        </p:txBody>
      </p:sp>
      <p:pic>
        <p:nvPicPr>
          <p:cNvPr id="100" name="Google Shape;100;p15" descr="esip-logo.png"/>
          <p:cNvPicPr preferRelativeResize="0"/>
          <p:nvPr/>
        </p:nvPicPr>
        <p:blipFill rotWithShape="1">
          <a:blip r:embed="rId3">
            <a:alphaModFix amt="85000"/>
          </a:blip>
          <a:srcRect/>
          <a:stretch/>
        </p:blipFill>
        <p:spPr>
          <a:xfrm>
            <a:off x="1828800" y="439263"/>
            <a:ext cx="2074754" cy="1031191"/>
          </a:xfrm>
          <a:prstGeom prst="rect">
            <a:avLst/>
          </a:prstGeom>
          <a:noFill/>
          <a:ln>
            <a:noFill/>
          </a:ln>
        </p:spPr>
      </p:pic>
      <p:pic>
        <p:nvPicPr>
          <p:cNvPr id="101" name="Google Shape;101;p15" descr="NASA-Logo-Large.png"/>
          <p:cNvPicPr preferRelativeResize="0"/>
          <p:nvPr/>
        </p:nvPicPr>
        <p:blipFill rotWithShape="1">
          <a:blip r:embed="rId4">
            <a:alphaModFix/>
          </a:blip>
          <a:srcRect/>
          <a:stretch/>
        </p:blipFill>
        <p:spPr>
          <a:xfrm>
            <a:off x="7465501" y="6371001"/>
            <a:ext cx="424485" cy="344032"/>
          </a:xfrm>
          <a:prstGeom prst="rect">
            <a:avLst/>
          </a:prstGeom>
          <a:noFill/>
          <a:ln>
            <a:noFill/>
          </a:ln>
        </p:spPr>
      </p:pic>
      <p:pic>
        <p:nvPicPr>
          <p:cNvPr id="102" name="Google Shape;102;p15" descr="NOAA-Transparent-Logo_1.png"/>
          <p:cNvPicPr preferRelativeResize="0"/>
          <p:nvPr/>
        </p:nvPicPr>
        <p:blipFill rotWithShape="1">
          <a:blip r:embed="rId5">
            <a:alphaModFix/>
          </a:blip>
          <a:srcRect/>
          <a:stretch/>
        </p:blipFill>
        <p:spPr>
          <a:xfrm>
            <a:off x="7891251" y="6358826"/>
            <a:ext cx="354506" cy="366985"/>
          </a:xfrm>
          <a:prstGeom prst="rect">
            <a:avLst/>
          </a:prstGeom>
          <a:noFill/>
          <a:ln>
            <a:noFill/>
          </a:ln>
        </p:spPr>
      </p:pic>
      <p:sp>
        <p:nvSpPr>
          <p:cNvPr id="103" name="Google Shape;103;p15"/>
          <p:cNvSpPr txBox="1"/>
          <p:nvPr/>
        </p:nvSpPr>
        <p:spPr>
          <a:xfrm>
            <a:off x="9222959" y="6360223"/>
            <a:ext cx="2546299" cy="347699"/>
          </a:xfrm>
          <a:prstGeom prst="rect">
            <a:avLst/>
          </a:prstGeom>
          <a:noFill/>
          <a:ln>
            <a:noFill/>
          </a:ln>
        </p:spPr>
        <p:txBody>
          <a:bodyPr spcFirstLastPara="1" wrap="square" lIns="91425" tIns="45700" rIns="91425" bIns="45700" anchor="t" anchorCtr="0">
            <a:noAutofit/>
          </a:bodyPr>
          <a:lstStyle/>
          <a:p>
            <a:pPr>
              <a:buClr>
                <a:srgbClr val="000000"/>
              </a:buClr>
              <a:buSzPts val="275"/>
            </a:pPr>
            <a:r>
              <a:rPr lang="en-US" sz="1400" kern="0" dirty="0">
                <a:solidFill>
                  <a:srgbClr val="000000"/>
                </a:solidFill>
                <a:latin typeface="Avenir"/>
                <a:ea typeface="Avenir"/>
                <a:cs typeface="Avenir"/>
                <a:sym typeface="Avenir"/>
              </a:rPr>
              <a:t>and 110+ member organizations</a:t>
            </a:r>
            <a:endParaRPr kern="0" dirty="0">
              <a:solidFill>
                <a:srgbClr val="000000"/>
              </a:solidFill>
              <a:latin typeface="Arial"/>
              <a:ea typeface="Arial"/>
              <a:cs typeface="Arial"/>
              <a:sym typeface="Arial"/>
            </a:endParaRPr>
          </a:p>
        </p:txBody>
      </p:sp>
      <p:sp>
        <p:nvSpPr>
          <p:cNvPr id="104" name="Google Shape;104;p15"/>
          <p:cNvSpPr txBox="1"/>
          <p:nvPr/>
        </p:nvSpPr>
        <p:spPr>
          <a:xfrm>
            <a:off x="5836399" y="6370013"/>
            <a:ext cx="1645800" cy="276900"/>
          </a:xfrm>
          <a:prstGeom prst="rect">
            <a:avLst/>
          </a:prstGeom>
          <a:noFill/>
          <a:ln>
            <a:noFill/>
          </a:ln>
        </p:spPr>
        <p:txBody>
          <a:bodyPr spcFirstLastPara="1" wrap="square" lIns="91425" tIns="45700" rIns="91425" bIns="45700" anchor="t" anchorCtr="0">
            <a:noAutofit/>
          </a:bodyPr>
          <a:lstStyle/>
          <a:p>
            <a:pPr>
              <a:buClr>
                <a:srgbClr val="000000"/>
              </a:buClr>
              <a:buSzPts val="275"/>
            </a:pPr>
            <a:r>
              <a:rPr lang="en-US" sz="1400" kern="0" dirty="0">
                <a:solidFill>
                  <a:srgbClr val="000000"/>
                </a:solidFill>
                <a:latin typeface="Avenir"/>
                <a:ea typeface="Avenir"/>
                <a:cs typeface="Avenir"/>
                <a:sym typeface="Avenir"/>
              </a:rPr>
              <a:t>ESIP is supported by</a:t>
            </a:r>
            <a:endParaRPr kern="0" dirty="0">
              <a:solidFill>
                <a:srgbClr val="000000"/>
              </a:solidFill>
              <a:latin typeface="Arial"/>
              <a:ea typeface="Arial"/>
              <a:cs typeface="Arial"/>
              <a:sym typeface="Arial"/>
            </a:endParaRPr>
          </a:p>
        </p:txBody>
      </p:sp>
      <p:sp>
        <p:nvSpPr>
          <p:cNvPr id="105" name="Google Shape;105;p15"/>
          <p:cNvSpPr txBox="1"/>
          <p:nvPr/>
        </p:nvSpPr>
        <p:spPr>
          <a:xfrm>
            <a:off x="2231572" y="6400532"/>
            <a:ext cx="1645800" cy="347700"/>
          </a:xfrm>
          <a:prstGeom prst="rect">
            <a:avLst/>
          </a:prstGeom>
          <a:noFill/>
          <a:ln>
            <a:noFill/>
          </a:ln>
        </p:spPr>
        <p:txBody>
          <a:bodyPr spcFirstLastPara="1" wrap="square" lIns="91425" tIns="45700" rIns="91425" bIns="45700" anchor="t" anchorCtr="0">
            <a:noAutofit/>
          </a:bodyPr>
          <a:lstStyle/>
          <a:p>
            <a:pPr algn="ctr">
              <a:lnSpc>
                <a:spcPct val="120000"/>
              </a:lnSpc>
              <a:buClr>
                <a:srgbClr val="000000"/>
              </a:buClr>
              <a:buSzPts val="275"/>
            </a:pPr>
            <a:r>
              <a:rPr lang="en-US" sz="1400" kern="0" dirty="0">
                <a:solidFill>
                  <a:srgbClr val="000000"/>
                </a:solidFill>
                <a:latin typeface="Avenir"/>
                <a:ea typeface="Avenir"/>
                <a:cs typeface="Avenir"/>
                <a:sym typeface="Avenir"/>
              </a:rPr>
              <a:t>www.esipfed.org</a:t>
            </a:r>
            <a:endParaRPr sz="1400" kern="0" dirty="0">
              <a:solidFill>
                <a:srgbClr val="000000"/>
              </a:solidFill>
              <a:latin typeface="Avenir"/>
              <a:ea typeface="Avenir"/>
              <a:cs typeface="Avenir"/>
              <a:sym typeface="Avenir"/>
            </a:endParaRPr>
          </a:p>
        </p:txBody>
      </p:sp>
      <p:sp>
        <p:nvSpPr>
          <p:cNvPr id="106" name="Google Shape;106;p15"/>
          <p:cNvSpPr txBox="1"/>
          <p:nvPr/>
        </p:nvSpPr>
        <p:spPr>
          <a:xfrm>
            <a:off x="3781834" y="6374632"/>
            <a:ext cx="1768345" cy="276900"/>
          </a:xfrm>
          <a:prstGeom prst="rect">
            <a:avLst/>
          </a:prstGeom>
          <a:noFill/>
          <a:ln>
            <a:noFill/>
          </a:ln>
        </p:spPr>
        <p:txBody>
          <a:bodyPr spcFirstLastPara="1" wrap="square" lIns="91425" tIns="45700" rIns="91425" bIns="45700" anchor="t" anchorCtr="0">
            <a:noAutofit/>
          </a:bodyPr>
          <a:lstStyle/>
          <a:p>
            <a:pPr>
              <a:buClr>
                <a:srgbClr val="000000"/>
              </a:buClr>
              <a:buSzPts val="275"/>
            </a:pPr>
            <a:r>
              <a:rPr lang="en-US" sz="1400" kern="0" dirty="0">
                <a:solidFill>
                  <a:srgbClr val="000000"/>
                </a:solidFill>
                <a:latin typeface="Avenir"/>
                <a:ea typeface="Avenir"/>
                <a:cs typeface="Avenir"/>
                <a:sym typeface="Avenir"/>
              </a:rPr>
              <a:t>@</a:t>
            </a:r>
            <a:r>
              <a:rPr lang="en-US" sz="1400" kern="0" dirty="0" err="1">
                <a:solidFill>
                  <a:srgbClr val="000000"/>
                </a:solidFill>
                <a:latin typeface="Avenir"/>
                <a:ea typeface="Avenir"/>
                <a:cs typeface="Avenir"/>
                <a:sym typeface="Avenir"/>
              </a:rPr>
              <a:t>ESIPfed</a:t>
            </a:r>
            <a:r>
              <a:rPr lang="en-US" sz="1400" kern="0" dirty="0">
                <a:solidFill>
                  <a:srgbClr val="000000"/>
                </a:solidFill>
                <a:latin typeface="Avenir"/>
                <a:ea typeface="Avenir"/>
                <a:cs typeface="Avenir"/>
                <a:sym typeface="Avenir"/>
              </a:rPr>
              <a:t> | #</a:t>
            </a:r>
            <a:r>
              <a:rPr lang="en-US" sz="1400" kern="0" dirty="0" err="1">
                <a:solidFill>
                  <a:srgbClr val="000000"/>
                </a:solidFill>
                <a:latin typeface="Avenir"/>
                <a:ea typeface="Avenir"/>
                <a:cs typeface="Avenir"/>
                <a:sym typeface="Avenir"/>
              </a:rPr>
              <a:t>ESIPfed</a:t>
            </a:r>
            <a:endParaRPr sz="1400" kern="0" dirty="0">
              <a:solidFill>
                <a:srgbClr val="000000"/>
              </a:solidFill>
              <a:latin typeface="Avenir"/>
              <a:ea typeface="Avenir"/>
              <a:cs typeface="Avenir"/>
              <a:sym typeface="Avenir"/>
            </a:endParaRPr>
          </a:p>
        </p:txBody>
      </p:sp>
      <p:pic>
        <p:nvPicPr>
          <p:cNvPr id="107" name="Google Shape;107;p15"/>
          <p:cNvPicPr preferRelativeResize="0"/>
          <p:nvPr/>
        </p:nvPicPr>
        <p:blipFill rotWithShape="1">
          <a:blip r:embed="rId6">
            <a:alphaModFix/>
          </a:blip>
          <a:srcRect/>
          <a:stretch/>
        </p:blipFill>
        <p:spPr>
          <a:xfrm>
            <a:off x="8292010" y="6357268"/>
            <a:ext cx="742198" cy="429392"/>
          </a:xfrm>
          <a:prstGeom prst="rect">
            <a:avLst/>
          </a:prstGeom>
          <a:noFill/>
          <a:ln>
            <a:noFill/>
          </a:ln>
        </p:spPr>
      </p:pic>
      <p:pic>
        <p:nvPicPr>
          <p:cNvPr id="108" name="Google Shape;108;p15" descr="2018_Meeting_Branding_FullV2_RGB300px.png"/>
          <p:cNvPicPr preferRelativeResize="0"/>
          <p:nvPr/>
        </p:nvPicPr>
        <p:blipFill rotWithShape="1">
          <a:blip r:embed="rId7">
            <a:alphaModFix/>
          </a:blip>
          <a:srcRect/>
          <a:stretch/>
        </p:blipFill>
        <p:spPr>
          <a:xfrm>
            <a:off x="5030034" y="5026"/>
            <a:ext cx="2859951" cy="2787601"/>
          </a:xfrm>
          <a:prstGeom prst="rect">
            <a:avLst/>
          </a:prstGeom>
          <a:noFill/>
          <a:ln>
            <a:noFill/>
          </a:ln>
          <a:effectLst>
            <a:outerShdw blurRad="76200" dir="18900000" sy="23000" kx="-1200000" algn="bl" rotWithShape="0">
              <a:prstClr val="black">
                <a:alpha val="20000"/>
              </a:prstClr>
            </a:outerShdw>
          </a:effectLst>
        </p:spPr>
      </p:pic>
      <p:sp>
        <p:nvSpPr>
          <p:cNvPr id="2" name="Rectangle 1">
            <a:extLst>
              <a:ext uri="{FF2B5EF4-FFF2-40B4-BE49-F238E27FC236}">
                <a16:creationId xmlns:a16="http://schemas.microsoft.com/office/drawing/2014/main" xmlns="" id="{3BDF2CF0-7895-446C-B095-089AB735505E}"/>
              </a:ext>
            </a:extLst>
          </p:cNvPr>
          <p:cNvSpPr/>
          <p:nvPr/>
        </p:nvSpPr>
        <p:spPr>
          <a:xfrm>
            <a:off x="3903554" y="2701939"/>
            <a:ext cx="5005667" cy="1077218"/>
          </a:xfrm>
          <a:prstGeom prst="rect">
            <a:avLst/>
          </a:prstGeom>
        </p:spPr>
        <p:txBody>
          <a:bodyPr wrap="square">
            <a:spAutoFit/>
          </a:bodyPr>
          <a:lstStyle/>
          <a:p>
            <a:pPr algn="ctr">
              <a:buClr>
                <a:srgbClr val="434343"/>
              </a:buClr>
              <a:buSzPts val="1050"/>
            </a:pPr>
            <a:r>
              <a:rPr lang="en-US" sz="2800" kern="0" dirty="0">
                <a:solidFill>
                  <a:srgbClr val="434343"/>
                </a:solidFill>
                <a:latin typeface="Tahoma"/>
                <a:ea typeface="Tahoma"/>
                <a:cs typeface="Tahoma"/>
                <a:sym typeface="Tahoma"/>
              </a:rPr>
              <a:t>Arika </a:t>
            </a:r>
            <a:r>
              <a:rPr lang="en-US" sz="2800" kern="0" dirty="0" err="1">
                <a:solidFill>
                  <a:srgbClr val="434343"/>
                </a:solidFill>
                <a:latin typeface="Tahoma"/>
                <a:ea typeface="Tahoma"/>
                <a:cs typeface="Tahoma"/>
                <a:sym typeface="Tahoma"/>
              </a:rPr>
              <a:t>Virapongse</a:t>
            </a:r>
            <a:r>
              <a:rPr lang="en-US" kern="0" dirty="0">
                <a:solidFill>
                  <a:srgbClr val="434343"/>
                </a:solidFill>
                <a:latin typeface="Tahoma"/>
                <a:ea typeface="Tahoma"/>
                <a:cs typeface="Tahoma"/>
                <a:sym typeface="Tahoma"/>
              </a:rPr>
              <a:t> </a:t>
            </a:r>
            <a:br>
              <a:rPr lang="en-US" kern="0" dirty="0">
                <a:solidFill>
                  <a:srgbClr val="434343"/>
                </a:solidFill>
                <a:latin typeface="Tahoma"/>
                <a:ea typeface="Tahoma"/>
                <a:cs typeface="Tahoma"/>
                <a:sym typeface="Tahoma"/>
              </a:rPr>
            </a:br>
            <a:r>
              <a:rPr lang="en-US" kern="0" dirty="0">
                <a:solidFill>
                  <a:srgbClr val="434343"/>
                </a:solidFill>
                <a:latin typeface="Tahoma"/>
                <a:ea typeface="Tahoma"/>
                <a:cs typeface="Tahoma"/>
                <a:sym typeface="Tahoma"/>
              </a:rPr>
              <a:t>Principal, Middle Path </a:t>
            </a:r>
            <a:r>
              <a:rPr lang="en-US" kern="0" dirty="0" err="1">
                <a:solidFill>
                  <a:srgbClr val="434343"/>
                </a:solidFill>
                <a:latin typeface="Tahoma"/>
                <a:ea typeface="Tahoma"/>
                <a:cs typeface="Tahoma"/>
                <a:sym typeface="Tahoma"/>
              </a:rPr>
              <a:t>EcoSolutions</a:t>
            </a:r>
            <a:endParaRPr lang="en-US" kern="0" dirty="0">
              <a:solidFill>
                <a:srgbClr val="434343"/>
              </a:solidFill>
              <a:latin typeface="Tahoma"/>
              <a:ea typeface="Tahoma"/>
              <a:cs typeface="Tahoma"/>
              <a:sym typeface="Tahoma"/>
            </a:endParaRPr>
          </a:p>
          <a:p>
            <a:pPr algn="ctr">
              <a:buClr>
                <a:srgbClr val="434343"/>
              </a:buClr>
              <a:buSzPts val="1050"/>
            </a:pPr>
            <a:r>
              <a:rPr lang="en-US" u="sng" kern="0" dirty="0" smtClean="0">
                <a:solidFill>
                  <a:srgbClr val="0000FF"/>
                </a:solidFill>
                <a:latin typeface="Tahoma"/>
                <a:ea typeface="Tahoma"/>
                <a:cs typeface="Tahoma"/>
                <a:sym typeface="Tahoma"/>
                <a:hlinkClick r:id="rId8"/>
              </a:rPr>
              <a:t>av</a:t>
            </a:r>
            <a:r>
              <a:rPr lang="en-US" u="sng" kern="0" dirty="0">
                <a:solidFill>
                  <a:srgbClr val="0000FF"/>
                </a:solidFill>
                <a:latin typeface="Tahoma"/>
                <a:ea typeface="Tahoma"/>
                <a:cs typeface="Tahoma"/>
                <a:sym typeface="Tahoma"/>
                <a:hlinkClick r:id="rId8"/>
              </a:rPr>
              <a:t>@middlepatheco.com</a:t>
            </a:r>
            <a:r>
              <a:rPr lang="en-US" kern="0" dirty="0">
                <a:solidFill>
                  <a:srgbClr val="434343"/>
                </a:solidFill>
                <a:latin typeface="Tahoma"/>
                <a:ea typeface="Tahoma"/>
                <a:cs typeface="Tahoma"/>
                <a:sym typeface="Tahoma"/>
              </a:rPr>
              <a:t> </a:t>
            </a:r>
            <a:endParaRPr lang="en-US" dirty="0"/>
          </a:p>
        </p:txBody>
      </p:sp>
      <p:sp>
        <p:nvSpPr>
          <p:cNvPr id="15" name="Google Shape;408;p60"/>
          <p:cNvSpPr txBox="1"/>
          <p:nvPr/>
        </p:nvSpPr>
        <p:spPr>
          <a:xfrm>
            <a:off x="2026500" y="3933300"/>
            <a:ext cx="8934000" cy="2090400"/>
          </a:xfrm>
          <a:prstGeom prst="rect">
            <a:avLst/>
          </a:prstGeom>
          <a:solidFill>
            <a:srgbClr val="CCCCCC"/>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2800" b="1" i="0" u="none" strike="noStrike" cap="none" dirty="0">
              <a:solidFill>
                <a:srgbClr val="FFFFFF"/>
              </a:solidFill>
              <a:latin typeface="Tahoma"/>
              <a:ea typeface="Tahoma"/>
              <a:cs typeface="Tahoma"/>
              <a:sym typeface="Tahoma"/>
            </a:endParaRPr>
          </a:p>
          <a:p>
            <a:pPr marL="0" marR="0" lvl="0" indent="0" algn="ctr" rtl="0">
              <a:lnSpc>
                <a:spcPct val="90000"/>
              </a:lnSpc>
              <a:spcBef>
                <a:spcPts val="0"/>
              </a:spcBef>
              <a:spcAft>
                <a:spcPts val="0"/>
              </a:spcAft>
              <a:buNone/>
            </a:pPr>
            <a:r>
              <a:rPr lang="en-US" sz="1800" b="1" dirty="0">
                <a:solidFill>
                  <a:srgbClr val="1C4587"/>
                </a:solidFill>
                <a:latin typeface="Tahoma"/>
                <a:ea typeface="Tahoma"/>
                <a:cs typeface="Tahoma"/>
                <a:sym typeface="Tahoma"/>
              </a:rPr>
              <a:t>ESIP’s webinar series:</a:t>
            </a:r>
            <a:endParaRPr sz="1800" b="1" i="0" u="none" strike="noStrike" cap="none" dirty="0">
              <a:solidFill>
                <a:srgbClr val="1C4587"/>
              </a:solidFill>
              <a:latin typeface="Tahoma"/>
              <a:ea typeface="Tahoma"/>
              <a:cs typeface="Tahoma"/>
              <a:sym typeface="Tahoma"/>
            </a:endParaRPr>
          </a:p>
          <a:p>
            <a:pPr marL="0" lvl="0" indent="0" algn="ctr" rtl="0">
              <a:lnSpc>
                <a:spcPct val="115000"/>
              </a:lnSpc>
              <a:spcBef>
                <a:spcPts val="0"/>
              </a:spcBef>
              <a:spcAft>
                <a:spcPts val="0"/>
              </a:spcAft>
              <a:buSzPts val="1100"/>
              <a:buNone/>
            </a:pPr>
            <a:r>
              <a:rPr lang="en-US" sz="3000" b="1" dirty="0">
                <a:solidFill>
                  <a:srgbClr val="1C4587"/>
                </a:solidFill>
                <a:latin typeface="Times New Roman"/>
                <a:ea typeface="Times New Roman"/>
                <a:cs typeface="Times New Roman"/>
                <a:sym typeface="Times New Roman"/>
              </a:rPr>
              <a:t>The socioeconomic value of Earth Science data, information, and applications</a:t>
            </a:r>
            <a:endParaRPr sz="3000" b="1" dirty="0">
              <a:solidFill>
                <a:srgbClr val="1C4587"/>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endParaRPr sz="1000" b="1" dirty="0">
              <a:solidFill>
                <a:srgbClr val="1C4587"/>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000" b="1" i="0" u="none" strike="noStrike" cap="none" dirty="0">
                <a:solidFill>
                  <a:schemeClr val="dk1"/>
                </a:solidFill>
                <a:latin typeface="Tahoma"/>
                <a:ea typeface="Tahoma"/>
                <a:cs typeface="Tahoma"/>
                <a:sym typeface="Tahoma"/>
              </a:rPr>
              <a:t>November 15, 2018 | Webinar #5</a:t>
            </a:r>
            <a:endParaRPr sz="2000" b="1" dirty="0">
              <a:solidFill>
                <a:schemeClr val="dk1"/>
              </a:solidFill>
              <a:latin typeface="Tahoma"/>
              <a:ea typeface="Tahoma"/>
              <a:cs typeface="Tahoma"/>
              <a:sym typeface="Tahoma"/>
            </a:endParaRPr>
          </a:p>
          <a:p>
            <a:pPr marL="0" marR="0" lvl="0" indent="0" algn="ctr" rtl="0">
              <a:spcBef>
                <a:spcPts val="0"/>
              </a:spcBef>
              <a:spcAft>
                <a:spcPts val="0"/>
              </a:spcAft>
              <a:buNone/>
            </a:pPr>
            <a:endParaRPr sz="2000" b="1" dirty="0">
              <a:solidFill>
                <a:schemeClr val="dk1"/>
              </a:solidFill>
              <a:latin typeface="Tahoma"/>
              <a:ea typeface="Tahoma"/>
              <a:cs typeface="Tahoma"/>
              <a:sym typeface="Tahoma"/>
            </a:endParaRPr>
          </a:p>
        </p:txBody>
      </p:sp>
    </p:spTree>
  </p:cSld>
  <p:clrMapOvr>
    <a:masterClrMapping/>
  </p:clrMapOvr>
  <p:transition xmlns:p14="http://schemas.microsoft.com/office/powerpoint/2010/mai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FF584844-EDB1-4FA8-A969-D2D12D5BA457}"/>
              </a:ext>
            </a:extLst>
          </p:cNvPr>
          <p:cNvPicPr>
            <a:picLocks noChangeAspect="1"/>
          </p:cNvPicPr>
          <p:nvPr/>
        </p:nvPicPr>
        <p:blipFill>
          <a:blip r:embed="rId3"/>
          <a:stretch>
            <a:fillRect/>
          </a:stretch>
        </p:blipFill>
        <p:spPr>
          <a:xfrm>
            <a:off x="-1" y="0"/>
            <a:ext cx="12277493" cy="6858000"/>
          </a:xfrm>
          <a:prstGeom prst="rect">
            <a:avLst/>
          </a:prstGeom>
        </p:spPr>
      </p:pic>
      <p:sp>
        <p:nvSpPr>
          <p:cNvPr id="2" name="Rectangle 1">
            <a:extLst>
              <a:ext uri="{FF2B5EF4-FFF2-40B4-BE49-F238E27FC236}">
                <a16:creationId xmlns:a16="http://schemas.microsoft.com/office/drawing/2014/main" xmlns="" id="{D828EF0B-4B8B-4B84-B8A0-4971C6663449}"/>
              </a:ext>
            </a:extLst>
          </p:cNvPr>
          <p:cNvSpPr/>
          <p:nvPr/>
        </p:nvSpPr>
        <p:spPr>
          <a:xfrm>
            <a:off x="39780" y="-96811"/>
            <a:ext cx="6646027" cy="707886"/>
          </a:xfrm>
          <a:prstGeom prst="rect">
            <a:avLst/>
          </a:prstGeom>
        </p:spPr>
        <p:txBody>
          <a:bodyPr wrap="square">
            <a:spAutoFit/>
          </a:bodyPr>
          <a:lstStyle/>
          <a:p>
            <a:r>
              <a:rPr lang="en-US" sz="4000" b="1" dirty="0">
                <a:solidFill>
                  <a:schemeClr val="bg1"/>
                </a:solidFill>
                <a:effectLst>
                  <a:outerShdw blurRad="38100" dist="38100" dir="2700000" algn="tl">
                    <a:srgbClr val="000000">
                      <a:alpha val="43137"/>
                    </a:srgbClr>
                  </a:outerShdw>
                </a:effectLst>
              </a:rPr>
              <a:t>What is </a:t>
            </a:r>
            <a:r>
              <a:rPr lang="en-US" sz="4000" b="1" dirty="0" err="1">
                <a:solidFill>
                  <a:schemeClr val="bg1"/>
                </a:solidFill>
                <a:effectLst>
                  <a:outerShdw blurRad="38100" dist="38100" dir="2700000" algn="tl">
                    <a:srgbClr val="000000">
                      <a:alpha val="43137"/>
                    </a:srgbClr>
                  </a:outerShdw>
                </a:effectLst>
              </a:rPr>
              <a:t>GeoCollaborate</a:t>
            </a:r>
            <a:r>
              <a:rPr lang="en-US" sz="4000" b="1" dirty="0">
                <a:solidFill>
                  <a:schemeClr val="bg1"/>
                </a:solidFill>
                <a:effectLst>
                  <a:outerShdw blurRad="38100" dist="38100" dir="2700000" algn="tl">
                    <a:srgbClr val="000000">
                      <a:alpha val="43137"/>
                    </a:srgbClr>
                  </a:outerShdw>
                </a:effectLst>
              </a:rPr>
              <a:t>® ?</a:t>
            </a:r>
            <a:endParaRPr lang="en-US" sz="4000" dirty="0">
              <a:solidFill>
                <a:schemeClr val="bg1"/>
              </a:solidFill>
              <a:effectLst>
                <a:outerShdw blurRad="38100" dist="38100" dir="2700000" algn="tl">
                  <a:srgbClr val="000000">
                    <a:alpha val="43137"/>
                  </a:srgbClr>
                </a:outerShdw>
              </a:effectLst>
            </a:endParaRPr>
          </a:p>
        </p:txBody>
      </p:sp>
      <p:pic>
        <p:nvPicPr>
          <p:cNvPr id="11" name="Picture 10">
            <a:extLst>
              <a:ext uri="{FF2B5EF4-FFF2-40B4-BE49-F238E27FC236}">
                <a16:creationId xmlns:a16="http://schemas.microsoft.com/office/drawing/2014/main" xmlns="" id="{1F8C3CDF-7DAE-4CAE-A5B9-E4ED69FC6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2616" y="6260282"/>
            <a:ext cx="738664" cy="369332"/>
          </a:xfrm>
          <a:prstGeom prst="rect">
            <a:avLst/>
          </a:prstGeom>
        </p:spPr>
      </p:pic>
      <p:sp>
        <p:nvSpPr>
          <p:cNvPr id="3" name="Rectangle 2">
            <a:extLst>
              <a:ext uri="{FF2B5EF4-FFF2-40B4-BE49-F238E27FC236}">
                <a16:creationId xmlns:a16="http://schemas.microsoft.com/office/drawing/2014/main" xmlns="" id="{CE50FE9D-875B-4EC1-BEA9-439FDDCA3A97}"/>
              </a:ext>
            </a:extLst>
          </p:cNvPr>
          <p:cNvSpPr/>
          <p:nvPr/>
        </p:nvSpPr>
        <p:spPr>
          <a:xfrm>
            <a:off x="9361280" y="6260282"/>
            <a:ext cx="2672526" cy="369332"/>
          </a:xfrm>
          <a:prstGeom prst="rect">
            <a:avLst/>
          </a:prstGeom>
        </p:spPr>
        <p:txBody>
          <a:bodyPr wrap="none">
            <a:spAutoFit/>
          </a:bodyPr>
          <a:lstStyle/>
          <a:p>
            <a:r>
              <a:rPr lang="en-US" altLang="en-US" dirty="0">
                <a:solidFill>
                  <a:schemeClr val="bg1">
                    <a:lumMod val="65000"/>
                  </a:schemeClr>
                </a:solidFill>
                <a:latin typeface="Arial" panose="020B0604020202020204" pitchFamily="34" charset="0"/>
                <a:ea typeface="Calibri" panose="020F0502020204030204" pitchFamily="34" charset="0"/>
              </a:rPr>
              <a:t>Many People. One Map.</a:t>
            </a:r>
            <a:endParaRPr lang="en-US" dirty="0">
              <a:solidFill>
                <a:schemeClr val="bg1">
                  <a:lumMod val="65000"/>
                </a:schemeClr>
              </a:solidFill>
            </a:endParaRPr>
          </a:p>
        </p:txBody>
      </p:sp>
      <p:pic>
        <p:nvPicPr>
          <p:cNvPr id="7" name="Picture 6">
            <a:extLst>
              <a:ext uri="{FF2B5EF4-FFF2-40B4-BE49-F238E27FC236}">
                <a16:creationId xmlns:a16="http://schemas.microsoft.com/office/drawing/2014/main" xmlns="" id="{C8047283-D0E3-40C2-855C-4F832EE0F72C}"/>
              </a:ext>
            </a:extLst>
          </p:cNvPr>
          <p:cNvPicPr>
            <a:picLocks noChangeAspect="1"/>
          </p:cNvPicPr>
          <p:nvPr/>
        </p:nvPicPr>
        <p:blipFill>
          <a:blip r:embed="rId5"/>
          <a:stretch>
            <a:fillRect/>
          </a:stretch>
        </p:blipFill>
        <p:spPr>
          <a:xfrm>
            <a:off x="10786105" y="5578862"/>
            <a:ext cx="1069211" cy="681415"/>
          </a:xfrm>
          <a:prstGeom prst="rect">
            <a:avLst/>
          </a:prstGeom>
          <a:ln>
            <a:noFill/>
          </a:ln>
          <a:effectLst>
            <a:outerShdw blurRad="292100" dist="139700" dir="2700000" algn="tl" rotWithShape="0">
              <a:srgbClr val="333333">
                <a:alpha val="65000"/>
              </a:srgbClr>
            </a:outerShdw>
          </a:effectLst>
        </p:spPr>
      </p:pic>
      <p:pic>
        <p:nvPicPr>
          <p:cNvPr id="13" name="Picture 12" descr="A close up of a map&#10;&#10;Description generated with high confidence">
            <a:extLst>
              <a:ext uri="{FF2B5EF4-FFF2-40B4-BE49-F238E27FC236}">
                <a16:creationId xmlns:a16="http://schemas.microsoft.com/office/drawing/2014/main" xmlns="" id="{A785BCB4-3A93-469E-A662-ED922E6C9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839" y="910145"/>
            <a:ext cx="4987832" cy="2518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 close up of a map&#10;&#10;Description generated with high confidence">
            <a:extLst>
              <a:ext uri="{FF2B5EF4-FFF2-40B4-BE49-F238E27FC236}">
                <a16:creationId xmlns:a16="http://schemas.microsoft.com/office/drawing/2014/main" xmlns="" id="{D2BD601B-3B37-4433-AA49-A64E1BA6AF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2580" y="910143"/>
            <a:ext cx="4987832" cy="2518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a:extLst>
              <a:ext uri="{FF2B5EF4-FFF2-40B4-BE49-F238E27FC236}">
                <a16:creationId xmlns:a16="http://schemas.microsoft.com/office/drawing/2014/main" xmlns="" id="{84A457F6-C176-4D72-8B68-601CBBB0BE46}"/>
              </a:ext>
            </a:extLst>
          </p:cNvPr>
          <p:cNvSpPr txBox="1"/>
          <p:nvPr/>
        </p:nvSpPr>
        <p:spPr>
          <a:xfrm>
            <a:off x="3971837" y="910144"/>
            <a:ext cx="116512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LEADER</a:t>
            </a:r>
          </a:p>
        </p:txBody>
      </p:sp>
      <p:sp>
        <p:nvSpPr>
          <p:cNvPr id="16" name="TextBox 15">
            <a:extLst>
              <a:ext uri="{FF2B5EF4-FFF2-40B4-BE49-F238E27FC236}">
                <a16:creationId xmlns:a16="http://schemas.microsoft.com/office/drawing/2014/main" xmlns="" id="{19113AF2-FBB2-4227-95FD-4DA15285C498}"/>
              </a:ext>
            </a:extLst>
          </p:cNvPr>
          <p:cNvSpPr txBox="1"/>
          <p:nvPr/>
        </p:nvSpPr>
        <p:spPr>
          <a:xfrm>
            <a:off x="9892351" y="910143"/>
            <a:ext cx="1593513"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FOLLOWER</a:t>
            </a:r>
          </a:p>
        </p:txBody>
      </p:sp>
      <p:sp>
        <p:nvSpPr>
          <p:cNvPr id="17" name="TextBox 16">
            <a:extLst>
              <a:ext uri="{FF2B5EF4-FFF2-40B4-BE49-F238E27FC236}">
                <a16:creationId xmlns:a16="http://schemas.microsoft.com/office/drawing/2014/main" xmlns="" id="{DF4A49A7-3234-4B1D-8C6E-435291BEAD05}"/>
              </a:ext>
            </a:extLst>
          </p:cNvPr>
          <p:cNvSpPr txBox="1"/>
          <p:nvPr/>
        </p:nvSpPr>
        <p:spPr>
          <a:xfrm>
            <a:off x="546761" y="4312500"/>
            <a:ext cx="2283959" cy="830997"/>
          </a:xfrm>
          <a:prstGeom prst="rect">
            <a:avLst/>
          </a:prstGeom>
          <a:noFill/>
        </p:spPr>
        <p:txBody>
          <a:bodyPr wrap="none" rtlCol="0">
            <a:spAutoFit/>
          </a:bodyPr>
          <a:lstStyle/>
          <a:p>
            <a:pPr algn="r"/>
            <a:r>
              <a:rPr lang="en-US" sz="2400" b="1" dirty="0">
                <a:effectLst>
                  <a:outerShdw blurRad="38100" dist="38100" dir="2700000" algn="tl">
                    <a:srgbClr val="000000">
                      <a:alpha val="43137"/>
                    </a:srgbClr>
                  </a:outerShdw>
                </a:effectLst>
              </a:rPr>
              <a:t>COLLABORATIVE</a:t>
            </a:r>
          </a:p>
          <a:p>
            <a:pPr algn="r"/>
            <a:r>
              <a:rPr lang="en-US" sz="2400" b="1" dirty="0">
                <a:effectLst>
                  <a:outerShdw blurRad="38100" dist="38100" dir="2700000" algn="tl">
                    <a:srgbClr val="000000">
                      <a:alpha val="43137"/>
                    </a:srgbClr>
                  </a:outerShdw>
                </a:effectLst>
              </a:rPr>
              <a:t>DASHBOARD</a:t>
            </a:r>
          </a:p>
        </p:txBody>
      </p:sp>
      <p:pic>
        <p:nvPicPr>
          <p:cNvPr id="19" name="Picture 18">
            <a:extLst>
              <a:ext uri="{FF2B5EF4-FFF2-40B4-BE49-F238E27FC236}">
                <a16:creationId xmlns:a16="http://schemas.microsoft.com/office/drawing/2014/main" xmlns="" id="{291597B2-DBE0-4A0F-869B-DC15B17CA6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3286" y="91176"/>
            <a:ext cx="624738" cy="624738"/>
          </a:xfrm>
          <a:prstGeom prst="rect">
            <a:avLst/>
          </a:prstGeom>
        </p:spPr>
      </p:pic>
      <p:pic>
        <p:nvPicPr>
          <p:cNvPr id="21" name="Picture 20">
            <a:extLst>
              <a:ext uri="{FF2B5EF4-FFF2-40B4-BE49-F238E27FC236}">
                <a16:creationId xmlns:a16="http://schemas.microsoft.com/office/drawing/2014/main" xmlns="" id="{331D774A-47A3-4DFC-9928-2BD1053EED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31644" y="91176"/>
            <a:ext cx="772823" cy="624738"/>
          </a:xfrm>
          <a:prstGeom prst="rect">
            <a:avLst/>
          </a:prstGeom>
        </p:spPr>
      </p:pic>
      <p:pic>
        <p:nvPicPr>
          <p:cNvPr id="23" name="Picture 22">
            <a:extLst>
              <a:ext uri="{FF2B5EF4-FFF2-40B4-BE49-F238E27FC236}">
                <a16:creationId xmlns:a16="http://schemas.microsoft.com/office/drawing/2014/main" xmlns="" id="{A498C551-E113-4273-8F9D-AB4C723F27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86843" y="91176"/>
            <a:ext cx="1878533" cy="688795"/>
          </a:xfrm>
          <a:prstGeom prst="rect">
            <a:avLst/>
          </a:prstGeom>
        </p:spPr>
      </p:pic>
      <p:sp>
        <p:nvSpPr>
          <p:cNvPr id="24" name="Arrow: Left-Right 23">
            <a:extLst>
              <a:ext uri="{FF2B5EF4-FFF2-40B4-BE49-F238E27FC236}">
                <a16:creationId xmlns:a16="http://schemas.microsoft.com/office/drawing/2014/main" xmlns="" id="{61458BD0-6683-4E3B-9E54-DB270F16AA5C}"/>
              </a:ext>
            </a:extLst>
          </p:cNvPr>
          <p:cNvSpPr/>
          <p:nvPr/>
        </p:nvSpPr>
        <p:spPr>
          <a:xfrm>
            <a:off x="5246369" y="1855684"/>
            <a:ext cx="1213513" cy="427511"/>
          </a:xfrm>
          <a:prstGeom prst="leftRightArrow">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pic>
        <p:nvPicPr>
          <p:cNvPr id="5" name="Picture 4" descr="A screenshot of text&#10;&#10;Description generated with high confidence">
            <a:extLst>
              <a:ext uri="{FF2B5EF4-FFF2-40B4-BE49-F238E27FC236}">
                <a16:creationId xmlns:a16="http://schemas.microsoft.com/office/drawing/2014/main" xmlns="" id="{7108E4C9-E70F-4A50-B5E5-FCB26E62FE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0720" y="3696461"/>
            <a:ext cx="5525048" cy="289407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xmlns="" id="{EA514BB6-B72C-4FD2-8AEA-EDCE476B8E0D}"/>
              </a:ext>
            </a:extLst>
          </p:cNvPr>
          <p:cNvSpPr txBox="1"/>
          <p:nvPr/>
        </p:nvSpPr>
        <p:spPr>
          <a:xfrm>
            <a:off x="205839" y="460111"/>
            <a:ext cx="4078937"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Collaborative, Data-Sharing Environment</a:t>
            </a:r>
          </a:p>
        </p:txBody>
      </p:sp>
    </p:spTree>
    <p:extLst>
      <p:ext uri="{BB962C8B-B14F-4D97-AF65-F5344CB8AC3E}">
        <p14:creationId xmlns:p14="http://schemas.microsoft.com/office/powerpoint/2010/main" val="4105915110"/>
      </p:ext>
    </p:extLst>
  </p:cSld>
  <p:clrMapOvr>
    <a:masterClrMapping/>
  </p:clrMapOvr>
  <p:transition xmlns:p14="http://schemas.microsoft.com/office/powerpoint/2010/mai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5DA2B11-CDEA-40D5-8802-30EED4CB60B5}"/>
              </a:ext>
            </a:extLst>
          </p:cNvPr>
          <p:cNvPicPr>
            <a:picLocks noChangeAspect="1"/>
          </p:cNvPicPr>
          <p:nvPr/>
        </p:nvPicPr>
        <p:blipFill>
          <a:blip r:embed="rId3"/>
          <a:stretch>
            <a:fillRect/>
          </a:stretch>
        </p:blipFill>
        <p:spPr>
          <a:xfrm>
            <a:off x="0" y="0"/>
            <a:ext cx="12288644" cy="6858000"/>
          </a:xfrm>
          <a:prstGeom prst="rect">
            <a:avLst/>
          </a:prstGeom>
        </p:spPr>
      </p:pic>
      <p:pic>
        <p:nvPicPr>
          <p:cNvPr id="11" name="Picture 10">
            <a:extLst>
              <a:ext uri="{FF2B5EF4-FFF2-40B4-BE49-F238E27FC236}">
                <a16:creationId xmlns:a16="http://schemas.microsoft.com/office/drawing/2014/main" xmlns="" id="{1F8C3CDF-7DAE-4CAE-A5B9-E4ED69FC6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2616" y="6260282"/>
            <a:ext cx="738664" cy="369332"/>
          </a:xfrm>
          <a:prstGeom prst="rect">
            <a:avLst/>
          </a:prstGeom>
        </p:spPr>
      </p:pic>
      <p:sp>
        <p:nvSpPr>
          <p:cNvPr id="3" name="Rectangle 2">
            <a:extLst>
              <a:ext uri="{FF2B5EF4-FFF2-40B4-BE49-F238E27FC236}">
                <a16:creationId xmlns:a16="http://schemas.microsoft.com/office/drawing/2014/main" xmlns="" id="{CE50FE9D-875B-4EC1-BEA9-439FDDCA3A97}"/>
              </a:ext>
            </a:extLst>
          </p:cNvPr>
          <p:cNvSpPr/>
          <p:nvPr/>
        </p:nvSpPr>
        <p:spPr>
          <a:xfrm>
            <a:off x="9361280" y="6260282"/>
            <a:ext cx="2672526" cy="369332"/>
          </a:xfrm>
          <a:prstGeom prst="rect">
            <a:avLst/>
          </a:prstGeom>
        </p:spPr>
        <p:txBody>
          <a:bodyPr wrap="none">
            <a:spAutoFit/>
          </a:bodyPr>
          <a:lstStyle/>
          <a:p>
            <a:r>
              <a:rPr lang="en-US" altLang="en-US" dirty="0">
                <a:solidFill>
                  <a:schemeClr val="bg1">
                    <a:lumMod val="65000"/>
                  </a:schemeClr>
                </a:solidFill>
                <a:latin typeface="Arial" panose="020B0604020202020204" pitchFamily="34" charset="0"/>
                <a:ea typeface="Calibri" panose="020F0502020204030204" pitchFamily="34" charset="0"/>
              </a:rPr>
              <a:t>Many People. One Map.</a:t>
            </a:r>
            <a:endParaRPr lang="en-US" dirty="0">
              <a:solidFill>
                <a:schemeClr val="bg1">
                  <a:lumMod val="65000"/>
                </a:schemeClr>
              </a:solidFill>
            </a:endParaRPr>
          </a:p>
        </p:txBody>
      </p:sp>
      <p:pic>
        <p:nvPicPr>
          <p:cNvPr id="7" name="Picture 6">
            <a:extLst>
              <a:ext uri="{FF2B5EF4-FFF2-40B4-BE49-F238E27FC236}">
                <a16:creationId xmlns:a16="http://schemas.microsoft.com/office/drawing/2014/main" xmlns="" id="{C8047283-D0E3-40C2-855C-4F832EE0F72C}"/>
              </a:ext>
            </a:extLst>
          </p:cNvPr>
          <p:cNvPicPr>
            <a:picLocks noChangeAspect="1"/>
          </p:cNvPicPr>
          <p:nvPr/>
        </p:nvPicPr>
        <p:blipFill>
          <a:blip r:embed="rId5"/>
          <a:stretch>
            <a:fillRect/>
          </a:stretch>
        </p:blipFill>
        <p:spPr>
          <a:xfrm>
            <a:off x="10786105" y="5578862"/>
            <a:ext cx="1069211" cy="681415"/>
          </a:xfrm>
          <a:prstGeom prst="rect">
            <a:avLst/>
          </a:prstGeom>
          <a:ln>
            <a:noFill/>
          </a:ln>
          <a:effectLst>
            <a:outerShdw blurRad="292100" dist="139700" dir="2700000" algn="tl" rotWithShape="0">
              <a:srgbClr val="333333">
                <a:alpha val="65000"/>
              </a:srgbClr>
            </a:outerShdw>
          </a:effectLst>
        </p:spPr>
      </p:pic>
      <p:pic>
        <p:nvPicPr>
          <p:cNvPr id="13" name="Picture 12" descr="A close up of a map&#10;&#10;Description generated with high confidence">
            <a:extLst>
              <a:ext uri="{FF2B5EF4-FFF2-40B4-BE49-F238E27FC236}">
                <a16:creationId xmlns:a16="http://schemas.microsoft.com/office/drawing/2014/main" xmlns="" id="{A785BCB4-3A93-469E-A662-ED922E6C9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839" y="1544405"/>
            <a:ext cx="2839219" cy="1433806"/>
          </a:xfrm>
          <a:prstGeom prst="rect">
            <a:avLst/>
          </a:prstGeom>
          <a:ln>
            <a:noFill/>
          </a:ln>
          <a:effectLst>
            <a:outerShdw blurRad="292100" dist="139700" dir="2700000" algn="tl" rotWithShape="0">
              <a:srgbClr val="333333">
                <a:alpha val="65000"/>
              </a:srgbClr>
            </a:outerShdw>
          </a:effectLst>
        </p:spPr>
      </p:pic>
      <p:pic>
        <p:nvPicPr>
          <p:cNvPr id="14" name="Picture 13" descr="A close up of a map&#10;&#10;Description generated with high confidence">
            <a:extLst>
              <a:ext uri="{FF2B5EF4-FFF2-40B4-BE49-F238E27FC236}">
                <a16:creationId xmlns:a16="http://schemas.microsoft.com/office/drawing/2014/main" xmlns="" id="{D2BD601B-3B37-4433-AA49-A64E1BA6AF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2222" y="1536630"/>
            <a:ext cx="2839220" cy="1433806"/>
          </a:xfrm>
          <a:prstGeom prst="rect">
            <a:avLst/>
          </a:prstGeom>
          <a:ln>
            <a:noFill/>
          </a:ln>
          <a:effectLst>
            <a:outerShdw blurRad="292100" dist="139700" dir="2700000" algn="tl" rotWithShape="0">
              <a:srgbClr val="333333">
                <a:alpha val="65000"/>
              </a:srgbClr>
            </a:outerShdw>
          </a:effectLst>
        </p:spPr>
      </p:pic>
      <p:sp>
        <p:nvSpPr>
          <p:cNvPr id="24" name="Arrow: Left-Right 23">
            <a:extLst>
              <a:ext uri="{FF2B5EF4-FFF2-40B4-BE49-F238E27FC236}">
                <a16:creationId xmlns:a16="http://schemas.microsoft.com/office/drawing/2014/main" xmlns="" id="{61458BD0-6683-4E3B-9E54-DB270F16AA5C}"/>
              </a:ext>
            </a:extLst>
          </p:cNvPr>
          <p:cNvSpPr/>
          <p:nvPr/>
        </p:nvSpPr>
        <p:spPr>
          <a:xfrm>
            <a:off x="5052618" y="4148521"/>
            <a:ext cx="1213513" cy="427511"/>
          </a:xfrm>
          <a:prstGeom prst="lef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pic>
        <p:nvPicPr>
          <p:cNvPr id="20" name="Picture 19" descr="A close up of a map&#10;&#10;Description generated with high confidence">
            <a:extLst>
              <a:ext uri="{FF2B5EF4-FFF2-40B4-BE49-F238E27FC236}">
                <a16:creationId xmlns:a16="http://schemas.microsoft.com/office/drawing/2014/main" xmlns="" id="{E1E28FE1-2423-40F5-B677-E2753D915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1877" y="1564545"/>
            <a:ext cx="2839220" cy="1433806"/>
          </a:xfrm>
          <a:prstGeom prst="rect">
            <a:avLst/>
          </a:prstGeom>
          <a:ln>
            <a:noFill/>
          </a:ln>
          <a:effectLst>
            <a:outerShdw blurRad="292100" dist="139700" dir="2700000" algn="tl" rotWithShape="0">
              <a:srgbClr val="333333">
                <a:alpha val="65000"/>
              </a:srgbClr>
            </a:outerShdw>
          </a:effectLst>
        </p:spPr>
      </p:pic>
      <p:pic>
        <p:nvPicPr>
          <p:cNvPr id="26" name="Picture 25" descr="A close up of a map&#10;&#10;Description generated with high confidence">
            <a:extLst>
              <a:ext uri="{FF2B5EF4-FFF2-40B4-BE49-F238E27FC236}">
                <a16:creationId xmlns:a16="http://schemas.microsoft.com/office/drawing/2014/main" xmlns="" id="{3E820C93-6E53-4C50-B694-D75A6CBAA9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25" y="3142226"/>
            <a:ext cx="2839220" cy="1433806"/>
          </a:xfrm>
          <a:prstGeom prst="rect">
            <a:avLst/>
          </a:prstGeom>
          <a:ln>
            <a:noFill/>
          </a:ln>
          <a:effectLst>
            <a:outerShdw blurRad="292100" dist="139700" dir="2700000" algn="tl" rotWithShape="0">
              <a:srgbClr val="333333">
                <a:alpha val="65000"/>
              </a:srgbClr>
            </a:outerShdw>
          </a:effectLst>
        </p:spPr>
      </p:pic>
      <p:pic>
        <p:nvPicPr>
          <p:cNvPr id="29" name="Picture 28" descr="A close up of a map&#10;&#10;Description generated with high confidence">
            <a:extLst>
              <a:ext uri="{FF2B5EF4-FFF2-40B4-BE49-F238E27FC236}">
                <a16:creationId xmlns:a16="http://schemas.microsoft.com/office/drawing/2014/main" xmlns="" id="{43343B03-0784-40EE-801B-1C770EF5E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839" y="4754791"/>
            <a:ext cx="2839220" cy="1433806"/>
          </a:xfrm>
          <a:prstGeom prst="rect">
            <a:avLst/>
          </a:prstGeom>
          <a:ln>
            <a:noFill/>
          </a:ln>
          <a:effectLst>
            <a:outerShdw blurRad="292100" dist="139700" dir="2700000" algn="tl" rotWithShape="0">
              <a:srgbClr val="333333">
                <a:alpha val="65000"/>
              </a:srgbClr>
            </a:outerShdw>
          </a:effectLst>
        </p:spPr>
      </p:pic>
      <p:pic>
        <p:nvPicPr>
          <p:cNvPr id="32" name="Picture 31" descr="A close up of a map&#10;&#10;Description generated with high confidence">
            <a:extLst>
              <a:ext uri="{FF2B5EF4-FFF2-40B4-BE49-F238E27FC236}">
                <a16:creationId xmlns:a16="http://schemas.microsoft.com/office/drawing/2014/main" xmlns="" id="{70B54E37-7C58-4B53-B22E-9BAD85C13E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3008" y="3144356"/>
            <a:ext cx="2839220" cy="1433806"/>
          </a:xfrm>
          <a:prstGeom prst="rect">
            <a:avLst/>
          </a:prstGeom>
          <a:ln>
            <a:noFill/>
          </a:ln>
          <a:effectLst>
            <a:outerShdw blurRad="292100" dist="139700" dir="2700000" algn="tl" rotWithShape="0">
              <a:srgbClr val="333333">
                <a:alpha val="65000"/>
              </a:srgbClr>
            </a:outerShdw>
          </a:effectLst>
        </p:spPr>
      </p:pic>
      <p:pic>
        <p:nvPicPr>
          <p:cNvPr id="35" name="Picture 34" descr="A close up of a map&#10;&#10;Description generated with high confidence">
            <a:extLst>
              <a:ext uri="{FF2B5EF4-FFF2-40B4-BE49-F238E27FC236}">
                <a16:creationId xmlns:a16="http://schemas.microsoft.com/office/drawing/2014/main" xmlns="" id="{BEE18B81-706B-4A4D-9BD6-A557706840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2663" y="3142226"/>
            <a:ext cx="2839220" cy="1433806"/>
          </a:xfrm>
          <a:prstGeom prst="rect">
            <a:avLst/>
          </a:prstGeom>
          <a:ln>
            <a:noFill/>
          </a:ln>
          <a:effectLst>
            <a:outerShdw blurRad="292100" dist="139700" dir="2700000" algn="tl" rotWithShape="0">
              <a:srgbClr val="333333">
                <a:alpha val="65000"/>
              </a:srgbClr>
            </a:outerShdw>
          </a:effectLst>
        </p:spPr>
      </p:pic>
      <p:pic>
        <p:nvPicPr>
          <p:cNvPr id="38" name="Picture 37" descr="A close up of a map&#10;&#10;Description generated with high confidence">
            <a:extLst>
              <a:ext uri="{FF2B5EF4-FFF2-40B4-BE49-F238E27FC236}">
                <a16:creationId xmlns:a16="http://schemas.microsoft.com/office/drawing/2014/main" xmlns="" id="{F510A2FD-0E65-4B78-BBEE-1E274980AF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2222" y="4745632"/>
            <a:ext cx="2839220" cy="1433806"/>
          </a:xfrm>
          <a:prstGeom prst="rect">
            <a:avLst/>
          </a:prstGeom>
          <a:ln>
            <a:noFill/>
          </a:ln>
          <a:effectLst>
            <a:outerShdw blurRad="292100" dist="139700" dir="2700000" algn="tl" rotWithShape="0">
              <a:srgbClr val="333333">
                <a:alpha val="65000"/>
              </a:srgbClr>
            </a:outerShdw>
          </a:effectLst>
        </p:spPr>
      </p:pic>
      <p:pic>
        <p:nvPicPr>
          <p:cNvPr id="41" name="Picture 40" descr="A close up of a map&#10;&#10;Description generated with high confidence">
            <a:extLst>
              <a:ext uri="{FF2B5EF4-FFF2-40B4-BE49-F238E27FC236}">
                <a16:creationId xmlns:a16="http://schemas.microsoft.com/office/drawing/2014/main" xmlns="" id="{E54A10BE-CFEE-4026-BA64-819B9B95C4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1877" y="4745632"/>
            <a:ext cx="2839220" cy="1433806"/>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xmlns="" id="{DAB6D929-29DB-454F-B57A-7A93C3F4506F}"/>
              </a:ext>
            </a:extLst>
          </p:cNvPr>
          <p:cNvSpPr/>
          <p:nvPr/>
        </p:nvSpPr>
        <p:spPr>
          <a:xfrm>
            <a:off x="4583151" y="600632"/>
            <a:ext cx="7676060" cy="191105"/>
          </a:xfrm>
          <a:prstGeom prst="rect">
            <a:avLst/>
          </a:prstGeom>
          <a:gradFill flip="none" rotWithShape="1">
            <a:gsLst>
              <a:gs pos="0">
                <a:schemeClr val="accent1">
                  <a:satMod val="103000"/>
                  <a:lumMod val="102000"/>
                  <a:tint val="94000"/>
                </a:schemeClr>
              </a:gs>
              <a:gs pos="50000">
                <a:schemeClr val="accent1">
                  <a:satMod val="110000"/>
                  <a:lumMod val="100000"/>
                  <a:shade val="100000"/>
                  <a:alpha val="58000"/>
                </a:schemeClr>
              </a:gs>
              <a:gs pos="100000">
                <a:schemeClr val="accent1">
                  <a:lumMod val="99000"/>
                  <a:satMod val="120000"/>
                  <a:shade val="78000"/>
                  <a:alpha val="0"/>
                </a:schemeClr>
              </a:gs>
            </a:gsLst>
            <a:lin ang="0" scaled="1"/>
            <a:tileRec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xmlns="" id="{16979F08-DF94-4717-9271-38002F6EE5E7}"/>
              </a:ext>
            </a:extLst>
          </p:cNvPr>
          <p:cNvSpPr/>
          <p:nvPr/>
        </p:nvSpPr>
        <p:spPr>
          <a:xfrm>
            <a:off x="4407682" y="-2932"/>
            <a:ext cx="7676060" cy="646331"/>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rPr>
              <a:t>State to Private Sector Data Sharing</a:t>
            </a:r>
            <a:endParaRPr lang="en-US" sz="3600" dirty="0">
              <a:solidFill>
                <a:schemeClr val="bg1"/>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xmlns="" id="{2B006A74-8CC6-4C7F-A629-9F4C12C29961}"/>
              </a:ext>
            </a:extLst>
          </p:cNvPr>
          <p:cNvSpPr txBox="1"/>
          <p:nvPr/>
        </p:nvSpPr>
        <p:spPr>
          <a:xfrm>
            <a:off x="9875817" y="1894513"/>
            <a:ext cx="2101344" cy="3418756"/>
          </a:xfrm>
          <a:prstGeom prst="rect">
            <a:avLst/>
          </a:prstGeom>
          <a:noFill/>
        </p:spPr>
        <p:txBody>
          <a:bodyPr wrap="none" rtlCol="0">
            <a:spAutoFit/>
          </a:bodyPr>
          <a:lstStyle/>
          <a:p>
            <a:pPr>
              <a:lnSpc>
                <a:spcPct val="200000"/>
              </a:lnSpc>
            </a:pPr>
            <a:r>
              <a:rPr lang="en-US" sz="2800" b="1" dirty="0">
                <a:solidFill>
                  <a:schemeClr val="bg1"/>
                </a:solidFill>
                <a:effectLst>
                  <a:outerShdw blurRad="38100" dist="38100" dir="2700000" algn="tl">
                    <a:srgbClr val="000000">
                      <a:alpha val="43137"/>
                    </a:srgbClr>
                  </a:outerShdw>
                </a:effectLst>
              </a:rPr>
              <a:t>BRIEFINGS</a:t>
            </a:r>
          </a:p>
          <a:p>
            <a:pPr>
              <a:lnSpc>
                <a:spcPct val="200000"/>
              </a:lnSpc>
            </a:pPr>
            <a:r>
              <a:rPr lang="en-US" sz="2800" b="1" dirty="0">
                <a:solidFill>
                  <a:schemeClr val="bg1"/>
                </a:solidFill>
                <a:effectLst>
                  <a:outerShdw blurRad="38100" dist="38100" dir="2700000" algn="tl">
                    <a:srgbClr val="000000">
                      <a:alpha val="43137"/>
                    </a:srgbClr>
                  </a:outerShdw>
                </a:effectLst>
              </a:rPr>
              <a:t>STATUS</a:t>
            </a:r>
          </a:p>
          <a:p>
            <a:pPr>
              <a:lnSpc>
                <a:spcPct val="200000"/>
              </a:lnSpc>
            </a:pPr>
            <a:r>
              <a:rPr lang="en-US" sz="2800" b="1" dirty="0">
                <a:solidFill>
                  <a:schemeClr val="bg1"/>
                </a:solidFill>
                <a:effectLst>
                  <a:outerShdw blurRad="38100" dist="38100" dir="2700000" algn="tl">
                    <a:srgbClr val="000000">
                      <a:alpha val="43137"/>
                    </a:srgbClr>
                  </a:outerShdw>
                </a:effectLst>
              </a:rPr>
              <a:t>KEY POINTS</a:t>
            </a:r>
          </a:p>
          <a:p>
            <a:pPr>
              <a:lnSpc>
                <a:spcPct val="200000"/>
              </a:lnSpc>
            </a:pPr>
            <a:r>
              <a:rPr lang="en-US" sz="2800" b="1" dirty="0">
                <a:solidFill>
                  <a:schemeClr val="bg1"/>
                </a:solidFill>
                <a:effectLst>
                  <a:outerShdw blurRad="38100" dist="38100" dir="2700000" algn="tl">
                    <a:srgbClr val="000000">
                      <a:alpha val="43137"/>
                    </a:srgbClr>
                  </a:outerShdw>
                </a:effectLst>
              </a:rPr>
              <a:t>DASHBOARD</a:t>
            </a:r>
          </a:p>
        </p:txBody>
      </p:sp>
      <p:sp>
        <p:nvSpPr>
          <p:cNvPr id="49" name="TextBox 48">
            <a:extLst>
              <a:ext uri="{FF2B5EF4-FFF2-40B4-BE49-F238E27FC236}">
                <a16:creationId xmlns:a16="http://schemas.microsoft.com/office/drawing/2014/main" xmlns="" id="{7A85FCF5-A1CB-4F4F-BEB5-958AAFFAE288}"/>
              </a:ext>
            </a:extLst>
          </p:cNvPr>
          <p:cNvSpPr txBox="1"/>
          <p:nvPr/>
        </p:nvSpPr>
        <p:spPr>
          <a:xfrm>
            <a:off x="5471877" y="1492797"/>
            <a:ext cx="10021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GIANT</a:t>
            </a:r>
          </a:p>
        </p:txBody>
      </p:sp>
      <p:pic>
        <p:nvPicPr>
          <p:cNvPr id="54" name="Picture 53">
            <a:extLst>
              <a:ext uri="{FF2B5EF4-FFF2-40B4-BE49-F238E27FC236}">
                <a16:creationId xmlns:a16="http://schemas.microsoft.com/office/drawing/2014/main" xmlns="" id="{0F45D8CB-C2A0-40E1-8431-A346D539587D}"/>
              </a:ext>
            </a:extLst>
          </p:cNvPr>
          <p:cNvPicPr>
            <a:picLocks noChangeAspect="1"/>
          </p:cNvPicPr>
          <p:nvPr/>
        </p:nvPicPr>
        <p:blipFill>
          <a:blip r:embed="rId7"/>
          <a:stretch>
            <a:fillRect/>
          </a:stretch>
        </p:blipFill>
        <p:spPr>
          <a:xfrm>
            <a:off x="3640664" y="1540909"/>
            <a:ext cx="2851199" cy="1433807"/>
          </a:xfrm>
          <a:prstGeom prst="rect">
            <a:avLst/>
          </a:prstGeom>
          <a:ln>
            <a:noFill/>
          </a:ln>
          <a:effectLst>
            <a:outerShdw blurRad="292100" dist="139700" dir="2700000" algn="tl" rotWithShape="0">
              <a:srgbClr val="333333">
                <a:alpha val="65000"/>
              </a:srgbClr>
            </a:outerShdw>
          </a:effectLst>
        </p:spPr>
      </p:pic>
      <p:pic>
        <p:nvPicPr>
          <p:cNvPr id="55" name="Picture 54">
            <a:extLst>
              <a:ext uri="{FF2B5EF4-FFF2-40B4-BE49-F238E27FC236}">
                <a16:creationId xmlns:a16="http://schemas.microsoft.com/office/drawing/2014/main" xmlns="" id="{1CC5E8F3-40A6-4389-A96F-CB53AFFB660F}"/>
              </a:ext>
            </a:extLst>
          </p:cNvPr>
          <p:cNvPicPr>
            <a:picLocks noChangeAspect="1"/>
          </p:cNvPicPr>
          <p:nvPr/>
        </p:nvPicPr>
        <p:blipFill>
          <a:blip r:embed="rId7"/>
          <a:stretch>
            <a:fillRect/>
          </a:stretch>
        </p:blipFill>
        <p:spPr>
          <a:xfrm>
            <a:off x="6909250" y="1555412"/>
            <a:ext cx="2846046" cy="1431216"/>
          </a:xfrm>
          <a:prstGeom prst="rect">
            <a:avLst/>
          </a:prstGeom>
          <a:ln>
            <a:noFill/>
          </a:ln>
          <a:effectLst>
            <a:outerShdw blurRad="292100" dist="139700" dir="2700000" algn="tl" rotWithShape="0">
              <a:srgbClr val="333333">
                <a:alpha val="65000"/>
              </a:srgbClr>
            </a:outerShdw>
          </a:effectLst>
        </p:spPr>
      </p:pic>
      <p:pic>
        <p:nvPicPr>
          <p:cNvPr id="56" name="Picture 55">
            <a:extLst>
              <a:ext uri="{FF2B5EF4-FFF2-40B4-BE49-F238E27FC236}">
                <a16:creationId xmlns:a16="http://schemas.microsoft.com/office/drawing/2014/main" xmlns="" id="{5AE1F109-A129-4B3E-93A3-EF1530F61EBA}"/>
              </a:ext>
            </a:extLst>
          </p:cNvPr>
          <p:cNvPicPr>
            <a:picLocks noChangeAspect="1"/>
          </p:cNvPicPr>
          <p:nvPr/>
        </p:nvPicPr>
        <p:blipFill>
          <a:blip r:embed="rId7"/>
          <a:stretch>
            <a:fillRect/>
          </a:stretch>
        </p:blipFill>
        <p:spPr>
          <a:xfrm>
            <a:off x="6905837" y="3118385"/>
            <a:ext cx="2846046" cy="1431216"/>
          </a:xfrm>
          <a:prstGeom prst="rect">
            <a:avLst/>
          </a:prstGeom>
          <a:ln>
            <a:noFill/>
          </a:ln>
          <a:effectLst>
            <a:outerShdw blurRad="292100" dist="139700" dir="2700000" algn="tl" rotWithShape="0">
              <a:srgbClr val="333333">
                <a:alpha val="65000"/>
              </a:srgbClr>
            </a:outerShdw>
          </a:effectLst>
        </p:spPr>
      </p:pic>
      <p:pic>
        <p:nvPicPr>
          <p:cNvPr id="57" name="Picture 56">
            <a:extLst>
              <a:ext uri="{FF2B5EF4-FFF2-40B4-BE49-F238E27FC236}">
                <a16:creationId xmlns:a16="http://schemas.microsoft.com/office/drawing/2014/main" xmlns="" id="{5EA2586B-DB23-413C-8013-3472224BBB74}"/>
              </a:ext>
            </a:extLst>
          </p:cNvPr>
          <p:cNvPicPr>
            <a:picLocks noChangeAspect="1"/>
          </p:cNvPicPr>
          <p:nvPr/>
        </p:nvPicPr>
        <p:blipFill>
          <a:blip r:embed="rId7"/>
          <a:stretch>
            <a:fillRect/>
          </a:stretch>
        </p:blipFill>
        <p:spPr>
          <a:xfrm>
            <a:off x="6897988" y="4721515"/>
            <a:ext cx="2846046" cy="1431216"/>
          </a:xfrm>
          <a:prstGeom prst="rect">
            <a:avLst/>
          </a:prstGeom>
          <a:ln>
            <a:noFill/>
          </a:ln>
          <a:effectLst>
            <a:outerShdw blurRad="292100" dist="139700" dir="2700000" algn="tl" rotWithShape="0">
              <a:srgbClr val="333333">
                <a:alpha val="65000"/>
              </a:srgbClr>
            </a:outerShdw>
          </a:effectLst>
        </p:spPr>
      </p:pic>
      <p:pic>
        <p:nvPicPr>
          <p:cNvPr id="58" name="Picture 57">
            <a:extLst>
              <a:ext uri="{FF2B5EF4-FFF2-40B4-BE49-F238E27FC236}">
                <a16:creationId xmlns:a16="http://schemas.microsoft.com/office/drawing/2014/main" xmlns="" id="{3F5DBF8B-8F58-424D-BF01-43E387524D28}"/>
              </a:ext>
            </a:extLst>
          </p:cNvPr>
          <p:cNvPicPr>
            <a:picLocks noChangeAspect="1"/>
          </p:cNvPicPr>
          <p:nvPr/>
        </p:nvPicPr>
        <p:blipFill>
          <a:blip r:embed="rId7"/>
          <a:stretch>
            <a:fillRect/>
          </a:stretch>
        </p:blipFill>
        <p:spPr>
          <a:xfrm>
            <a:off x="3640664" y="3142021"/>
            <a:ext cx="2846046" cy="1431216"/>
          </a:xfrm>
          <a:prstGeom prst="rect">
            <a:avLst/>
          </a:prstGeom>
          <a:ln>
            <a:noFill/>
          </a:ln>
          <a:effectLst>
            <a:outerShdw blurRad="292100" dist="139700" dir="2700000" algn="tl" rotWithShape="0">
              <a:srgbClr val="333333">
                <a:alpha val="65000"/>
              </a:srgbClr>
            </a:outerShdw>
          </a:effectLst>
        </p:spPr>
      </p:pic>
      <p:pic>
        <p:nvPicPr>
          <p:cNvPr id="59" name="Picture 58">
            <a:extLst>
              <a:ext uri="{FF2B5EF4-FFF2-40B4-BE49-F238E27FC236}">
                <a16:creationId xmlns:a16="http://schemas.microsoft.com/office/drawing/2014/main" xmlns="" id="{87963DA4-8295-4D6A-BEA7-ECBC485B605B}"/>
              </a:ext>
            </a:extLst>
          </p:cNvPr>
          <p:cNvPicPr>
            <a:picLocks noChangeAspect="1"/>
          </p:cNvPicPr>
          <p:nvPr/>
        </p:nvPicPr>
        <p:blipFill>
          <a:blip r:embed="rId7"/>
          <a:stretch>
            <a:fillRect/>
          </a:stretch>
        </p:blipFill>
        <p:spPr>
          <a:xfrm>
            <a:off x="225844" y="3116357"/>
            <a:ext cx="2846046" cy="1431216"/>
          </a:xfrm>
          <a:prstGeom prst="rect">
            <a:avLst/>
          </a:prstGeom>
          <a:ln>
            <a:noFill/>
          </a:ln>
          <a:effectLst>
            <a:outerShdw blurRad="292100" dist="139700" dir="2700000" algn="tl" rotWithShape="0">
              <a:srgbClr val="333333">
                <a:alpha val="65000"/>
              </a:srgbClr>
            </a:outerShdw>
          </a:effectLst>
        </p:spPr>
      </p:pic>
      <p:pic>
        <p:nvPicPr>
          <p:cNvPr id="60" name="Picture 59">
            <a:extLst>
              <a:ext uri="{FF2B5EF4-FFF2-40B4-BE49-F238E27FC236}">
                <a16:creationId xmlns:a16="http://schemas.microsoft.com/office/drawing/2014/main" xmlns="" id="{76E18815-2C6C-4009-9A69-C7228D154DA7}"/>
              </a:ext>
            </a:extLst>
          </p:cNvPr>
          <p:cNvPicPr>
            <a:picLocks noChangeAspect="1"/>
          </p:cNvPicPr>
          <p:nvPr/>
        </p:nvPicPr>
        <p:blipFill>
          <a:blip r:embed="rId7"/>
          <a:stretch>
            <a:fillRect/>
          </a:stretch>
        </p:blipFill>
        <p:spPr>
          <a:xfrm>
            <a:off x="195860" y="4735266"/>
            <a:ext cx="2846046" cy="1431216"/>
          </a:xfrm>
          <a:prstGeom prst="rect">
            <a:avLst/>
          </a:prstGeom>
          <a:ln>
            <a:noFill/>
          </a:ln>
          <a:effectLst>
            <a:outerShdw blurRad="292100" dist="139700" dir="2700000" algn="tl" rotWithShape="0">
              <a:srgbClr val="333333">
                <a:alpha val="65000"/>
              </a:srgbClr>
            </a:outerShdw>
          </a:effectLst>
        </p:spPr>
      </p:pic>
      <p:pic>
        <p:nvPicPr>
          <p:cNvPr id="61" name="Picture 60">
            <a:extLst>
              <a:ext uri="{FF2B5EF4-FFF2-40B4-BE49-F238E27FC236}">
                <a16:creationId xmlns:a16="http://schemas.microsoft.com/office/drawing/2014/main" xmlns="" id="{14240716-2BF6-4EA9-971C-5BBFD8C5FDB8}"/>
              </a:ext>
            </a:extLst>
          </p:cNvPr>
          <p:cNvPicPr>
            <a:picLocks noChangeAspect="1"/>
          </p:cNvPicPr>
          <p:nvPr/>
        </p:nvPicPr>
        <p:blipFill>
          <a:blip r:embed="rId7"/>
          <a:stretch>
            <a:fillRect/>
          </a:stretch>
        </p:blipFill>
        <p:spPr>
          <a:xfrm>
            <a:off x="3629876" y="4717687"/>
            <a:ext cx="2846046" cy="1431216"/>
          </a:xfrm>
          <a:prstGeom prst="rect">
            <a:avLst/>
          </a:prstGeom>
          <a:ln>
            <a:noFill/>
          </a:ln>
          <a:effectLst>
            <a:outerShdw blurRad="292100" dist="139700" dir="2700000" algn="tl" rotWithShape="0">
              <a:srgbClr val="333333">
                <a:alpha val="65000"/>
              </a:srgbClr>
            </a:outerShdw>
          </a:effectLst>
        </p:spPr>
      </p:pic>
      <p:sp>
        <p:nvSpPr>
          <p:cNvPr id="43" name="TextBox 42">
            <a:extLst>
              <a:ext uri="{FF2B5EF4-FFF2-40B4-BE49-F238E27FC236}">
                <a16:creationId xmlns:a16="http://schemas.microsoft.com/office/drawing/2014/main" xmlns="" id="{C456D042-8CE1-41C9-9010-40D9A8F6564D}"/>
              </a:ext>
            </a:extLst>
          </p:cNvPr>
          <p:cNvSpPr txBox="1"/>
          <p:nvPr/>
        </p:nvSpPr>
        <p:spPr>
          <a:xfrm>
            <a:off x="8790578" y="1492797"/>
            <a:ext cx="95051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ACME</a:t>
            </a:r>
          </a:p>
        </p:txBody>
      </p:sp>
      <p:sp>
        <p:nvSpPr>
          <p:cNvPr id="45" name="TextBox 44">
            <a:extLst>
              <a:ext uri="{FF2B5EF4-FFF2-40B4-BE49-F238E27FC236}">
                <a16:creationId xmlns:a16="http://schemas.microsoft.com/office/drawing/2014/main" xmlns="" id="{DEA3F4F1-B5F2-43AD-A710-8548FEBBE1EF}"/>
              </a:ext>
            </a:extLst>
          </p:cNvPr>
          <p:cNvSpPr txBox="1"/>
          <p:nvPr/>
        </p:nvSpPr>
        <p:spPr>
          <a:xfrm>
            <a:off x="4983039" y="3093899"/>
            <a:ext cx="1350241"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HERSHEY</a:t>
            </a:r>
          </a:p>
        </p:txBody>
      </p:sp>
      <p:sp>
        <p:nvSpPr>
          <p:cNvPr id="50" name="TextBox 49">
            <a:extLst>
              <a:ext uri="{FF2B5EF4-FFF2-40B4-BE49-F238E27FC236}">
                <a16:creationId xmlns:a16="http://schemas.microsoft.com/office/drawing/2014/main" xmlns="" id="{19499EF9-DE15-47F5-B804-BBC59F887391}"/>
              </a:ext>
            </a:extLst>
          </p:cNvPr>
          <p:cNvSpPr txBox="1"/>
          <p:nvPr/>
        </p:nvSpPr>
        <p:spPr>
          <a:xfrm>
            <a:off x="1966303" y="3142226"/>
            <a:ext cx="104323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OIL CO</a:t>
            </a:r>
          </a:p>
        </p:txBody>
      </p:sp>
      <p:sp>
        <p:nvSpPr>
          <p:cNvPr id="44" name="TextBox 43">
            <a:extLst>
              <a:ext uri="{FF2B5EF4-FFF2-40B4-BE49-F238E27FC236}">
                <a16:creationId xmlns:a16="http://schemas.microsoft.com/office/drawing/2014/main" xmlns="" id="{D37F3DC1-CDAE-4BB6-ABBB-C2E6CFA2D4A0}"/>
              </a:ext>
            </a:extLst>
          </p:cNvPr>
          <p:cNvSpPr txBox="1"/>
          <p:nvPr/>
        </p:nvSpPr>
        <p:spPr>
          <a:xfrm>
            <a:off x="1517588" y="4743759"/>
            <a:ext cx="1542603"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WALMART</a:t>
            </a:r>
          </a:p>
        </p:txBody>
      </p:sp>
      <p:sp>
        <p:nvSpPr>
          <p:cNvPr id="47" name="TextBox 46">
            <a:extLst>
              <a:ext uri="{FF2B5EF4-FFF2-40B4-BE49-F238E27FC236}">
                <a16:creationId xmlns:a16="http://schemas.microsoft.com/office/drawing/2014/main" xmlns="" id="{1372D260-4603-406E-B4B3-F4A8BA4F4C30}"/>
              </a:ext>
            </a:extLst>
          </p:cNvPr>
          <p:cNvSpPr txBox="1"/>
          <p:nvPr/>
        </p:nvSpPr>
        <p:spPr>
          <a:xfrm>
            <a:off x="4537711" y="4717962"/>
            <a:ext cx="184524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GARDEN CTR</a:t>
            </a:r>
          </a:p>
        </p:txBody>
      </p:sp>
      <p:sp>
        <p:nvSpPr>
          <p:cNvPr id="48" name="TextBox 47">
            <a:extLst>
              <a:ext uri="{FF2B5EF4-FFF2-40B4-BE49-F238E27FC236}">
                <a16:creationId xmlns:a16="http://schemas.microsoft.com/office/drawing/2014/main" xmlns="" id="{C603DAE0-20BD-4859-97B8-C8E16183840D}"/>
              </a:ext>
            </a:extLst>
          </p:cNvPr>
          <p:cNvSpPr txBox="1"/>
          <p:nvPr/>
        </p:nvSpPr>
        <p:spPr>
          <a:xfrm>
            <a:off x="8397682" y="4725806"/>
            <a:ext cx="1301831"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TIRE CTR</a:t>
            </a:r>
          </a:p>
        </p:txBody>
      </p:sp>
      <p:sp>
        <p:nvSpPr>
          <p:cNvPr id="4" name="Freeform: Shape 3">
            <a:extLst>
              <a:ext uri="{FF2B5EF4-FFF2-40B4-BE49-F238E27FC236}">
                <a16:creationId xmlns:a16="http://schemas.microsoft.com/office/drawing/2014/main" xmlns="" id="{95EC03BB-1C7D-4215-A53D-E3DE2C3B562E}"/>
              </a:ext>
            </a:extLst>
          </p:cNvPr>
          <p:cNvSpPr/>
          <p:nvPr/>
        </p:nvSpPr>
        <p:spPr>
          <a:xfrm>
            <a:off x="883460" y="747132"/>
            <a:ext cx="1670169" cy="817413"/>
          </a:xfrm>
          <a:custGeom>
            <a:avLst/>
            <a:gdLst>
              <a:gd name="connsiteX0" fmla="*/ 0 w 1706136"/>
              <a:gd name="connsiteY0" fmla="*/ 747131 h 747131"/>
              <a:gd name="connsiteX1" fmla="*/ 646770 w 1706136"/>
              <a:gd name="connsiteY1" fmla="*/ 245327 h 747131"/>
              <a:gd name="connsiteX2" fmla="*/ 1706136 w 1706136"/>
              <a:gd name="connsiteY2" fmla="*/ 0 h 747131"/>
              <a:gd name="connsiteX3" fmla="*/ 1706136 w 1706136"/>
              <a:gd name="connsiteY3" fmla="*/ 0 h 747131"/>
            </a:gdLst>
            <a:ahLst/>
            <a:cxnLst>
              <a:cxn ang="0">
                <a:pos x="connsiteX0" y="connsiteY0"/>
              </a:cxn>
              <a:cxn ang="0">
                <a:pos x="connsiteX1" y="connsiteY1"/>
              </a:cxn>
              <a:cxn ang="0">
                <a:pos x="connsiteX2" y="connsiteY2"/>
              </a:cxn>
              <a:cxn ang="0">
                <a:pos x="connsiteX3" y="connsiteY3"/>
              </a:cxn>
            </a:cxnLst>
            <a:rect l="l" t="t" r="r" b="b"/>
            <a:pathLst>
              <a:path w="1706136" h="747131">
                <a:moveTo>
                  <a:pt x="0" y="747131"/>
                </a:moveTo>
                <a:cubicBezTo>
                  <a:pt x="181207" y="558490"/>
                  <a:pt x="362414" y="369849"/>
                  <a:pt x="646770" y="245327"/>
                </a:cubicBezTo>
                <a:cubicBezTo>
                  <a:pt x="931126" y="120805"/>
                  <a:pt x="1706136" y="0"/>
                  <a:pt x="1706136" y="0"/>
                </a:cubicBezTo>
                <a:lnTo>
                  <a:pt x="1706136" y="0"/>
                </a:lnTo>
              </a:path>
            </a:pathLst>
          </a:custGeom>
          <a:noFill/>
          <a:ln w="76200">
            <a:solidFill>
              <a:srgbClr val="FF0000"/>
            </a:solidFill>
            <a:headEnd type="none" w="med" len="me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xmlns="" id="{F4FC45E2-BEB8-4179-92B9-5B8BA06D2CC4}"/>
              </a:ext>
            </a:extLst>
          </p:cNvPr>
          <p:cNvSpPr txBox="1"/>
          <p:nvPr/>
        </p:nvSpPr>
        <p:spPr>
          <a:xfrm>
            <a:off x="691337" y="1487119"/>
            <a:ext cx="2130968"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PENNSYLVANIA</a:t>
            </a:r>
          </a:p>
        </p:txBody>
      </p:sp>
      <p:pic>
        <p:nvPicPr>
          <p:cNvPr id="73" name="Picture 72" descr="A close up of a map&#10;&#10;Description generated with high confidence">
            <a:extLst>
              <a:ext uri="{FF2B5EF4-FFF2-40B4-BE49-F238E27FC236}">
                <a16:creationId xmlns:a16="http://schemas.microsoft.com/office/drawing/2014/main" xmlns="" id="{1E1E2D2F-871D-4EEB-99E9-1DE7F158A2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9075" y="3129011"/>
            <a:ext cx="2839219" cy="1433806"/>
          </a:xfrm>
          <a:prstGeom prst="rect">
            <a:avLst/>
          </a:prstGeom>
          <a:ln>
            <a:noFill/>
          </a:ln>
          <a:effectLst>
            <a:outerShdw blurRad="292100" dist="139700" dir="2700000" algn="tl" rotWithShape="0">
              <a:srgbClr val="333333">
                <a:alpha val="65000"/>
              </a:srgbClr>
            </a:outerShdw>
          </a:effectLst>
        </p:spPr>
      </p:pic>
      <p:sp>
        <p:nvSpPr>
          <p:cNvPr id="64" name="TextBox 63">
            <a:extLst>
              <a:ext uri="{FF2B5EF4-FFF2-40B4-BE49-F238E27FC236}">
                <a16:creationId xmlns:a16="http://schemas.microsoft.com/office/drawing/2014/main" xmlns="" id="{C5007743-8654-4029-B0D2-B49C2886ED48}"/>
              </a:ext>
            </a:extLst>
          </p:cNvPr>
          <p:cNvSpPr txBox="1"/>
          <p:nvPr/>
        </p:nvSpPr>
        <p:spPr>
          <a:xfrm>
            <a:off x="5248956" y="1471314"/>
            <a:ext cx="10021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GIANT</a:t>
            </a:r>
          </a:p>
        </p:txBody>
      </p:sp>
      <p:grpSp>
        <p:nvGrpSpPr>
          <p:cNvPr id="68" name="Group 67">
            <a:extLst>
              <a:ext uri="{FF2B5EF4-FFF2-40B4-BE49-F238E27FC236}">
                <a16:creationId xmlns:a16="http://schemas.microsoft.com/office/drawing/2014/main" xmlns="" id="{BB20EC78-AB84-4CC7-BC12-717F23978926}"/>
              </a:ext>
            </a:extLst>
          </p:cNvPr>
          <p:cNvGrpSpPr/>
          <p:nvPr/>
        </p:nvGrpSpPr>
        <p:grpSpPr>
          <a:xfrm>
            <a:off x="221007" y="3093899"/>
            <a:ext cx="2839219" cy="1460525"/>
            <a:chOff x="205839" y="1507781"/>
            <a:chExt cx="2839219" cy="1460525"/>
          </a:xfrm>
        </p:grpSpPr>
        <p:pic>
          <p:nvPicPr>
            <p:cNvPr id="70" name="Picture 69" descr="A close up of a map&#10;&#10;Description generated with high confidence">
              <a:extLst>
                <a:ext uri="{FF2B5EF4-FFF2-40B4-BE49-F238E27FC236}">
                  <a16:creationId xmlns:a16="http://schemas.microsoft.com/office/drawing/2014/main" xmlns="" id="{CEAA0E74-CA69-411E-8EC8-53959787E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839" y="1534500"/>
              <a:ext cx="2839219" cy="1433806"/>
            </a:xfrm>
            <a:prstGeom prst="rect">
              <a:avLst/>
            </a:prstGeom>
            <a:ln>
              <a:noFill/>
            </a:ln>
            <a:effectLst>
              <a:outerShdw blurRad="292100" dist="139700" dir="2700000" algn="tl" rotWithShape="0">
                <a:srgbClr val="333333">
                  <a:alpha val="65000"/>
                </a:srgbClr>
              </a:outerShdw>
            </a:effectLst>
          </p:spPr>
        </p:pic>
        <p:sp>
          <p:nvSpPr>
            <p:cNvPr id="69" name="TextBox 68">
              <a:extLst>
                <a:ext uri="{FF2B5EF4-FFF2-40B4-BE49-F238E27FC236}">
                  <a16:creationId xmlns:a16="http://schemas.microsoft.com/office/drawing/2014/main" xmlns="" id="{1B84BBF5-7066-4285-A20C-EFB29B9BBEC1}"/>
                </a:ext>
              </a:extLst>
            </p:cNvPr>
            <p:cNvSpPr txBox="1"/>
            <p:nvPr/>
          </p:nvSpPr>
          <p:spPr>
            <a:xfrm>
              <a:off x="1951135" y="1507781"/>
              <a:ext cx="104323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OIL CO</a:t>
              </a:r>
            </a:p>
          </p:txBody>
        </p:sp>
      </p:grpSp>
      <p:grpSp>
        <p:nvGrpSpPr>
          <p:cNvPr id="65" name="Group 64">
            <a:extLst>
              <a:ext uri="{FF2B5EF4-FFF2-40B4-BE49-F238E27FC236}">
                <a16:creationId xmlns:a16="http://schemas.microsoft.com/office/drawing/2014/main" xmlns="" id="{D6068B81-C5F8-4D01-8DCA-17F6EA708F4B}"/>
              </a:ext>
            </a:extLst>
          </p:cNvPr>
          <p:cNvGrpSpPr/>
          <p:nvPr/>
        </p:nvGrpSpPr>
        <p:grpSpPr>
          <a:xfrm>
            <a:off x="6916077" y="1513403"/>
            <a:ext cx="2839219" cy="1472945"/>
            <a:chOff x="205839" y="1495361"/>
            <a:chExt cx="2839219" cy="1472945"/>
          </a:xfrm>
        </p:grpSpPr>
        <p:pic>
          <p:nvPicPr>
            <p:cNvPr id="67" name="Picture 66" descr="A close up of a map&#10;&#10;Description generated with high confidence">
              <a:extLst>
                <a:ext uri="{FF2B5EF4-FFF2-40B4-BE49-F238E27FC236}">
                  <a16:creationId xmlns:a16="http://schemas.microsoft.com/office/drawing/2014/main" xmlns="" id="{91D64D55-843A-4F40-B6D7-81254C5313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839" y="1534500"/>
              <a:ext cx="2839219" cy="1433806"/>
            </a:xfrm>
            <a:prstGeom prst="rect">
              <a:avLst/>
            </a:prstGeom>
            <a:ln>
              <a:noFill/>
            </a:ln>
            <a:effectLst>
              <a:outerShdw blurRad="292100" dist="139700" dir="2700000" algn="tl" rotWithShape="0">
                <a:srgbClr val="333333">
                  <a:alpha val="65000"/>
                </a:srgbClr>
              </a:outerShdw>
            </a:effectLst>
          </p:spPr>
        </p:pic>
        <p:sp>
          <p:nvSpPr>
            <p:cNvPr id="66" name="TextBox 65">
              <a:extLst>
                <a:ext uri="{FF2B5EF4-FFF2-40B4-BE49-F238E27FC236}">
                  <a16:creationId xmlns:a16="http://schemas.microsoft.com/office/drawing/2014/main" xmlns="" id="{69E4FE28-516C-4DB5-90D7-32BA8F3816D4}"/>
                </a:ext>
              </a:extLst>
            </p:cNvPr>
            <p:cNvSpPr txBox="1"/>
            <p:nvPr/>
          </p:nvSpPr>
          <p:spPr>
            <a:xfrm>
              <a:off x="2052286" y="1495361"/>
              <a:ext cx="992772"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ACME</a:t>
              </a:r>
            </a:p>
          </p:txBody>
        </p:sp>
      </p:grpSp>
      <p:sp>
        <p:nvSpPr>
          <p:cNvPr id="19" name="Freeform: Shape 18">
            <a:extLst>
              <a:ext uri="{FF2B5EF4-FFF2-40B4-BE49-F238E27FC236}">
                <a16:creationId xmlns:a16="http://schemas.microsoft.com/office/drawing/2014/main" xmlns="" id="{60405A81-A6BC-4CBB-A8C1-A9E30647C25F}"/>
              </a:ext>
            </a:extLst>
          </p:cNvPr>
          <p:cNvSpPr/>
          <p:nvPr/>
        </p:nvSpPr>
        <p:spPr>
          <a:xfrm>
            <a:off x="3372828" y="955952"/>
            <a:ext cx="6092666" cy="2227309"/>
          </a:xfrm>
          <a:custGeom>
            <a:avLst/>
            <a:gdLst>
              <a:gd name="connsiteX0" fmla="*/ 0 w 6092666"/>
              <a:gd name="connsiteY0" fmla="*/ 0 h 1179095"/>
              <a:gd name="connsiteX1" fmla="*/ 5233737 w 6092666"/>
              <a:gd name="connsiteY1" fmla="*/ 457200 h 1179095"/>
              <a:gd name="connsiteX2" fmla="*/ 6027821 w 6092666"/>
              <a:gd name="connsiteY2" fmla="*/ 1179095 h 1179095"/>
            </a:gdLst>
            <a:ahLst/>
            <a:cxnLst>
              <a:cxn ang="0">
                <a:pos x="connsiteX0" y="connsiteY0"/>
              </a:cxn>
              <a:cxn ang="0">
                <a:pos x="connsiteX1" y="connsiteY1"/>
              </a:cxn>
              <a:cxn ang="0">
                <a:pos x="connsiteX2" y="connsiteY2"/>
              </a:cxn>
            </a:cxnLst>
            <a:rect l="l" t="t" r="r" b="b"/>
            <a:pathLst>
              <a:path w="6092666" h="1179095">
                <a:moveTo>
                  <a:pt x="0" y="0"/>
                </a:moveTo>
                <a:cubicBezTo>
                  <a:pt x="2114550" y="130342"/>
                  <a:pt x="4229100" y="260684"/>
                  <a:pt x="5233737" y="457200"/>
                </a:cubicBezTo>
                <a:cubicBezTo>
                  <a:pt x="6238374" y="653716"/>
                  <a:pt x="6133097" y="916405"/>
                  <a:pt x="6027821" y="1179095"/>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xmlns="" id="{3A629BDA-08A7-47DC-A331-17EC2E04CC3B}"/>
              </a:ext>
            </a:extLst>
          </p:cNvPr>
          <p:cNvSpPr/>
          <p:nvPr/>
        </p:nvSpPr>
        <p:spPr>
          <a:xfrm>
            <a:off x="3992137" y="713678"/>
            <a:ext cx="5185317" cy="858644"/>
          </a:xfrm>
          <a:custGeom>
            <a:avLst/>
            <a:gdLst>
              <a:gd name="connsiteX0" fmla="*/ 0 w 5185317"/>
              <a:gd name="connsiteY0" fmla="*/ 0 h 858644"/>
              <a:gd name="connsiteX1" fmla="*/ 2397512 w 5185317"/>
              <a:gd name="connsiteY1" fmla="*/ 89210 h 858644"/>
              <a:gd name="connsiteX2" fmla="*/ 4683512 w 5185317"/>
              <a:gd name="connsiteY2" fmla="*/ 323385 h 858644"/>
              <a:gd name="connsiteX3" fmla="*/ 5185317 w 5185317"/>
              <a:gd name="connsiteY3" fmla="*/ 858644 h 858644"/>
            </a:gdLst>
            <a:ahLst/>
            <a:cxnLst>
              <a:cxn ang="0">
                <a:pos x="connsiteX0" y="connsiteY0"/>
              </a:cxn>
              <a:cxn ang="0">
                <a:pos x="connsiteX1" y="connsiteY1"/>
              </a:cxn>
              <a:cxn ang="0">
                <a:pos x="connsiteX2" y="connsiteY2"/>
              </a:cxn>
              <a:cxn ang="0">
                <a:pos x="connsiteX3" y="connsiteY3"/>
              </a:cxn>
            </a:cxnLst>
            <a:rect l="l" t="t" r="r" b="b"/>
            <a:pathLst>
              <a:path w="5185317" h="858644">
                <a:moveTo>
                  <a:pt x="0" y="0"/>
                </a:moveTo>
                <a:cubicBezTo>
                  <a:pt x="808463" y="17656"/>
                  <a:pt x="1616927" y="35313"/>
                  <a:pt x="2397512" y="89210"/>
                </a:cubicBezTo>
                <a:cubicBezTo>
                  <a:pt x="3178097" y="143108"/>
                  <a:pt x="4218878" y="195146"/>
                  <a:pt x="4683512" y="323385"/>
                </a:cubicBezTo>
                <a:cubicBezTo>
                  <a:pt x="5148146" y="451624"/>
                  <a:pt x="5166731" y="655134"/>
                  <a:pt x="5185317" y="858644"/>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28EF4873-6302-4F6A-A7BC-2C81C7ABEFCA}"/>
              </a:ext>
            </a:extLst>
          </p:cNvPr>
          <p:cNvSpPr/>
          <p:nvPr/>
        </p:nvSpPr>
        <p:spPr>
          <a:xfrm rot="4077986">
            <a:off x="1447619" y="1806939"/>
            <a:ext cx="2988766" cy="1309164"/>
          </a:xfrm>
          <a:custGeom>
            <a:avLst/>
            <a:gdLst>
              <a:gd name="connsiteX0" fmla="*/ 209551 w 3085099"/>
              <a:gd name="connsiteY0" fmla="*/ 0 h 950495"/>
              <a:gd name="connsiteX1" fmla="*/ 209551 w 3085099"/>
              <a:gd name="connsiteY1" fmla="*/ 96253 h 950495"/>
              <a:gd name="connsiteX2" fmla="*/ 2387267 w 3085099"/>
              <a:gd name="connsiteY2" fmla="*/ 288758 h 950495"/>
              <a:gd name="connsiteX3" fmla="*/ 3085099 w 3085099"/>
              <a:gd name="connsiteY3" fmla="*/ 950495 h 950495"/>
            </a:gdLst>
            <a:ahLst/>
            <a:cxnLst>
              <a:cxn ang="0">
                <a:pos x="connsiteX0" y="connsiteY0"/>
              </a:cxn>
              <a:cxn ang="0">
                <a:pos x="connsiteX1" y="connsiteY1"/>
              </a:cxn>
              <a:cxn ang="0">
                <a:pos x="connsiteX2" y="connsiteY2"/>
              </a:cxn>
              <a:cxn ang="0">
                <a:pos x="connsiteX3" y="connsiteY3"/>
              </a:cxn>
            </a:cxnLst>
            <a:rect l="l" t="t" r="r" b="b"/>
            <a:pathLst>
              <a:path w="3085099" h="950495">
                <a:moveTo>
                  <a:pt x="209551" y="0"/>
                </a:moveTo>
                <a:cubicBezTo>
                  <a:pt x="28074" y="24063"/>
                  <a:pt x="-153402" y="48127"/>
                  <a:pt x="209551" y="96253"/>
                </a:cubicBezTo>
                <a:cubicBezTo>
                  <a:pt x="572504" y="144379"/>
                  <a:pt x="1908009" y="146384"/>
                  <a:pt x="2387267" y="288758"/>
                </a:cubicBezTo>
                <a:cubicBezTo>
                  <a:pt x="2866525" y="431132"/>
                  <a:pt x="2975812" y="690813"/>
                  <a:pt x="3085099" y="950495"/>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loud 1">
            <a:extLst>
              <a:ext uri="{FF2B5EF4-FFF2-40B4-BE49-F238E27FC236}">
                <a16:creationId xmlns:a16="http://schemas.microsoft.com/office/drawing/2014/main" xmlns="" id="{EFE2FDAE-05BE-48E2-8D8D-31F78F3C7EAF}"/>
              </a:ext>
            </a:extLst>
          </p:cNvPr>
          <p:cNvSpPr/>
          <p:nvPr/>
        </p:nvSpPr>
        <p:spPr>
          <a:xfrm>
            <a:off x="2466617" y="88299"/>
            <a:ext cx="1670169" cy="1087674"/>
          </a:xfrm>
          <a:prstGeom prst="cloud">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Trusted</a:t>
            </a:r>
          </a:p>
          <a:p>
            <a:pPr algn="ctr"/>
            <a:r>
              <a:rPr lang="en-US" b="1" dirty="0"/>
              <a:t>Data CLOUD</a:t>
            </a:r>
          </a:p>
        </p:txBody>
      </p:sp>
      <p:sp>
        <p:nvSpPr>
          <p:cNvPr id="46" name="TextBox 45">
            <a:extLst>
              <a:ext uri="{FF2B5EF4-FFF2-40B4-BE49-F238E27FC236}">
                <a16:creationId xmlns:a16="http://schemas.microsoft.com/office/drawing/2014/main" xmlns="" id="{8BF9314A-73E8-470E-9F31-2EE5359F17A9}"/>
              </a:ext>
            </a:extLst>
          </p:cNvPr>
          <p:cNvSpPr txBox="1"/>
          <p:nvPr/>
        </p:nvSpPr>
        <p:spPr>
          <a:xfrm>
            <a:off x="8714833" y="3093899"/>
            <a:ext cx="1043876"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TRANS</a:t>
            </a:r>
          </a:p>
        </p:txBody>
      </p:sp>
    </p:spTree>
    <p:extLst>
      <p:ext uri="{BB962C8B-B14F-4D97-AF65-F5344CB8AC3E}">
        <p14:creationId xmlns:p14="http://schemas.microsoft.com/office/powerpoint/2010/main" val="409829881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750"/>
                                        <p:tgtEl>
                                          <p:spTgt spid="5"/>
                                        </p:tgtEl>
                                      </p:cBhvr>
                                    </p:animEffect>
                                  </p:childTnLst>
                                </p:cTn>
                              </p:par>
                            </p:childTnLst>
                          </p:cTn>
                        </p:par>
                        <p:par>
                          <p:cTn id="12" fill="hold">
                            <p:stCondLst>
                              <p:cond delay="3250"/>
                            </p:stCondLst>
                            <p:childTnLst>
                              <p:par>
                                <p:cTn id="13" presetID="10" presetClass="entr" presetSubtype="0" fill="hold"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1000"/>
                                        <p:tgtEl>
                                          <p:spTgt spid="65"/>
                                        </p:tgtEl>
                                      </p:cBhvr>
                                    </p:animEffect>
                                  </p:childTnLst>
                                </p:cTn>
                              </p:par>
                            </p:childTnLst>
                          </p:cTn>
                        </p:par>
                        <p:par>
                          <p:cTn id="16" fill="hold">
                            <p:stCondLst>
                              <p:cond delay="425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1250"/>
                                        <p:tgtEl>
                                          <p:spTgt spid="19"/>
                                        </p:tgtEl>
                                      </p:cBhvr>
                                    </p:animEffect>
                                  </p:childTnLst>
                                </p:cTn>
                              </p:par>
                            </p:childTnLst>
                          </p:cTn>
                        </p:par>
                        <p:par>
                          <p:cTn id="20" fill="hold">
                            <p:stCondLst>
                              <p:cond delay="5500"/>
                            </p:stCondLst>
                            <p:childTnLst>
                              <p:par>
                                <p:cTn id="21" presetID="10" presetClass="entr" presetSubtype="0" fill="hold" nodeType="after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1000"/>
                                        <p:tgtEl>
                                          <p:spTgt spid="73"/>
                                        </p:tgtEl>
                                      </p:cBhvr>
                                    </p:animEffect>
                                  </p:childTnLst>
                                </p:cTn>
                              </p:par>
                            </p:childTnLst>
                          </p:cTn>
                        </p:par>
                        <p:par>
                          <p:cTn id="24" fill="hold">
                            <p:stCondLst>
                              <p:cond delay="6500"/>
                            </p:stCondLst>
                            <p:childTnLst>
                              <p:par>
                                <p:cTn id="25" presetID="22" presetClass="entr" presetSubtype="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1250"/>
                                        <p:tgtEl>
                                          <p:spTgt spid="17"/>
                                        </p:tgtEl>
                                      </p:cBhvr>
                                    </p:animEffect>
                                  </p:childTnLst>
                                </p:cTn>
                              </p:par>
                            </p:childTnLst>
                          </p:cTn>
                        </p:par>
                        <p:par>
                          <p:cTn id="28" fill="hold">
                            <p:stCondLst>
                              <p:cond delay="7750"/>
                            </p:stCondLst>
                            <p:childTnLst>
                              <p:par>
                                <p:cTn id="29" presetID="10" presetClass="entr" presetSubtype="0" fill="hold"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5DA2B11-CDEA-40D5-8802-30EED4CB60B5}"/>
              </a:ext>
            </a:extLst>
          </p:cNvPr>
          <p:cNvPicPr>
            <a:picLocks noChangeAspect="1"/>
          </p:cNvPicPr>
          <p:nvPr/>
        </p:nvPicPr>
        <p:blipFill>
          <a:blip r:embed="rId3"/>
          <a:stretch>
            <a:fillRect/>
          </a:stretch>
        </p:blipFill>
        <p:spPr>
          <a:xfrm>
            <a:off x="0" y="0"/>
            <a:ext cx="12288644" cy="6858000"/>
          </a:xfrm>
          <a:prstGeom prst="rect">
            <a:avLst/>
          </a:prstGeom>
        </p:spPr>
      </p:pic>
      <p:pic>
        <p:nvPicPr>
          <p:cNvPr id="11" name="Picture 10">
            <a:extLst>
              <a:ext uri="{FF2B5EF4-FFF2-40B4-BE49-F238E27FC236}">
                <a16:creationId xmlns:a16="http://schemas.microsoft.com/office/drawing/2014/main" xmlns="" id="{1F8C3CDF-7DAE-4CAE-A5B9-E4ED69FC6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2616" y="6260282"/>
            <a:ext cx="738664" cy="369332"/>
          </a:xfrm>
          <a:prstGeom prst="rect">
            <a:avLst/>
          </a:prstGeom>
        </p:spPr>
      </p:pic>
      <p:sp>
        <p:nvSpPr>
          <p:cNvPr id="3" name="Rectangle 2">
            <a:extLst>
              <a:ext uri="{FF2B5EF4-FFF2-40B4-BE49-F238E27FC236}">
                <a16:creationId xmlns:a16="http://schemas.microsoft.com/office/drawing/2014/main" xmlns="" id="{CE50FE9D-875B-4EC1-BEA9-439FDDCA3A97}"/>
              </a:ext>
            </a:extLst>
          </p:cNvPr>
          <p:cNvSpPr/>
          <p:nvPr/>
        </p:nvSpPr>
        <p:spPr>
          <a:xfrm>
            <a:off x="9361280" y="6260282"/>
            <a:ext cx="2672526" cy="369332"/>
          </a:xfrm>
          <a:prstGeom prst="rect">
            <a:avLst/>
          </a:prstGeom>
        </p:spPr>
        <p:txBody>
          <a:bodyPr wrap="none">
            <a:spAutoFit/>
          </a:bodyPr>
          <a:lstStyle/>
          <a:p>
            <a:r>
              <a:rPr lang="en-US" altLang="en-US" dirty="0">
                <a:solidFill>
                  <a:schemeClr val="bg1">
                    <a:lumMod val="65000"/>
                  </a:schemeClr>
                </a:solidFill>
                <a:latin typeface="Arial" panose="020B0604020202020204" pitchFamily="34" charset="0"/>
                <a:ea typeface="Calibri" panose="020F0502020204030204" pitchFamily="34" charset="0"/>
              </a:rPr>
              <a:t>Many People. One Map.</a:t>
            </a:r>
            <a:endParaRPr lang="en-US" dirty="0">
              <a:solidFill>
                <a:schemeClr val="bg1">
                  <a:lumMod val="65000"/>
                </a:schemeClr>
              </a:solidFill>
            </a:endParaRPr>
          </a:p>
        </p:txBody>
      </p:sp>
      <p:pic>
        <p:nvPicPr>
          <p:cNvPr id="7" name="Picture 6">
            <a:extLst>
              <a:ext uri="{FF2B5EF4-FFF2-40B4-BE49-F238E27FC236}">
                <a16:creationId xmlns:a16="http://schemas.microsoft.com/office/drawing/2014/main" xmlns="" id="{C8047283-D0E3-40C2-855C-4F832EE0F72C}"/>
              </a:ext>
            </a:extLst>
          </p:cNvPr>
          <p:cNvPicPr>
            <a:picLocks noChangeAspect="1"/>
          </p:cNvPicPr>
          <p:nvPr/>
        </p:nvPicPr>
        <p:blipFill>
          <a:blip r:embed="rId5"/>
          <a:stretch>
            <a:fillRect/>
          </a:stretch>
        </p:blipFill>
        <p:spPr>
          <a:xfrm>
            <a:off x="10786105" y="5578862"/>
            <a:ext cx="1069211" cy="681415"/>
          </a:xfrm>
          <a:prstGeom prst="rect">
            <a:avLst/>
          </a:prstGeom>
          <a:ln>
            <a:noFill/>
          </a:ln>
          <a:effectLst>
            <a:outerShdw blurRad="292100" dist="139700" dir="2700000" algn="tl" rotWithShape="0">
              <a:srgbClr val="333333">
                <a:alpha val="65000"/>
              </a:srgbClr>
            </a:outerShdw>
          </a:effectLst>
        </p:spPr>
      </p:pic>
      <p:pic>
        <p:nvPicPr>
          <p:cNvPr id="13" name="Picture 12" descr="A close up of a map&#10;&#10;Description generated with high confidence">
            <a:extLst>
              <a:ext uri="{FF2B5EF4-FFF2-40B4-BE49-F238E27FC236}">
                <a16:creationId xmlns:a16="http://schemas.microsoft.com/office/drawing/2014/main" xmlns="" id="{A785BCB4-3A93-469E-A662-ED922E6C9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839" y="1544405"/>
            <a:ext cx="2839219" cy="1433806"/>
          </a:xfrm>
          <a:prstGeom prst="rect">
            <a:avLst/>
          </a:prstGeom>
          <a:ln>
            <a:noFill/>
          </a:ln>
          <a:effectLst>
            <a:outerShdw blurRad="292100" dist="139700" dir="2700000" algn="tl" rotWithShape="0">
              <a:srgbClr val="333333">
                <a:alpha val="65000"/>
              </a:srgbClr>
            </a:outerShdw>
          </a:effectLst>
        </p:spPr>
      </p:pic>
      <p:pic>
        <p:nvPicPr>
          <p:cNvPr id="14" name="Picture 13" descr="A close up of a map&#10;&#10;Description generated with high confidence">
            <a:extLst>
              <a:ext uri="{FF2B5EF4-FFF2-40B4-BE49-F238E27FC236}">
                <a16:creationId xmlns:a16="http://schemas.microsoft.com/office/drawing/2014/main" xmlns="" id="{D2BD601B-3B37-4433-AA49-A64E1BA6AF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2222" y="1536630"/>
            <a:ext cx="2839220" cy="1433806"/>
          </a:xfrm>
          <a:prstGeom prst="rect">
            <a:avLst/>
          </a:prstGeom>
          <a:ln>
            <a:noFill/>
          </a:ln>
          <a:effectLst>
            <a:outerShdw blurRad="292100" dist="139700" dir="2700000" algn="tl" rotWithShape="0">
              <a:srgbClr val="333333">
                <a:alpha val="65000"/>
              </a:srgbClr>
            </a:outerShdw>
          </a:effectLst>
        </p:spPr>
      </p:pic>
      <p:sp>
        <p:nvSpPr>
          <p:cNvPr id="24" name="Arrow: Left-Right 23">
            <a:extLst>
              <a:ext uri="{FF2B5EF4-FFF2-40B4-BE49-F238E27FC236}">
                <a16:creationId xmlns:a16="http://schemas.microsoft.com/office/drawing/2014/main" xmlns="" id="{61458BD0-6683-4E3B-9E54-DB270F16AA5C}"/>
              </a:ext>
            </a:extLst>
          </p:cNvPr>
          <p:cNvSpPr/>
          <p:nvPr/>
        </p:nvSpPr>
        <p:spPr>
          <a:xfrm>
            <a:off x="5052618" y="4148521"/>
            <a:ext cx="1213513" cy="427511"/>
          </a:xfrm>
          <a:prstGeom prst="lef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pic>
        <p:nvPicPr>
          <p:cNvPr id="20" name="Picture 19" descr="A close up of a map&#10;&#10;Description generated with high confidence">
            <a:extLst>
              <a:ext uri="{FF2B5EF4-FFF2-40B4-BE49-F238E27FC236}">
                <a16:creationId xmlns:a16="http://schemas.microsoft.com/office/drawing/2014/main" xmlns="" id="{E1E28FE1-2423-40F5-B677-E2753D915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1877" y="1564545"/>
            <a:ext cx="2839220" cy="1433806"/>
          </a:xfrm>
          <a:prstGeom prst="rect">
            <a:avLst/>
          </a:prstGeom>
          <a:ln>
            <a:noFill/>
          </a:ln>
          <a:effectLst>
            <a:outerShdw blurRad="292100" dist="139700" dir="2700000" algn="tl" rotWithShape="0">
              <a:srgbClr val="333333">
                <a:alpha val="65000"/>
              </a:srgbClr>
            </a:outerShdw>
          </a:effectLst>
        </p:spPr>
      </p:pic>
      <p:pic>
        <p:nvPicPr>
          <p:cNvPr id="26" name="Picture 25" descr="A close up of a map&#10;&#10;Description generated with high confidence">
            <a:extLst>
              <a:ext uri="{FF2B5EF4-FFF2-40B4-BE49-F238E27FC236}">
                <a16:creationId xmlns:a16="http://schemas.microsoft.com/office/drawing/2014/main" xmlns="" id="{3E820C93-6E53-4C50-B694-D75A6CBAA9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25" y="3142226"/>
            <a:ext cx="2839220" cy="1433806"/>
          </a:xfrm>
          <a:prstGeom prst="rect">
            <a:avLst/>
          </a:prstGeom>
          <a:ln>
            <a:noFill/>
          </a:ln>
          <a:effectLst>
            <a:outerShdw blurRad="292100" dist="139700" dir="2700000" algn="tl" rotWithShape="0">
              <a:srgbClr val="333333">
                <a:alpha val="65000"/>
              </a:srgbClr>
            </a:outerShdw>
          </a:effectLst>
        </p:spPr>
      </p:pic>
      <p:pic>
        <p:nvPicPr>
          <p:cNvPr id="29" name="Picture 28" descr="A close up of a map&#10;&#10;Description generated with high confidence">
            <a:extLst>
              <a:ext uri="{FF2B5EF4-FFF2-40B4-BE49-F238E27FC236}">
                <a16:creationId xmlns:a16="http://schemas.microsoft.com/office/drawing/2014/main" xmlns="" id="{43343B03-0784-40EE-801B-1C770EF5E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839" y="4754791"/>
            <a:ext cx="2839220" cy="1433806"/>
          </a:xfrm>
          <a:prstGeom prst="rect">
            <a:avLst/>
          </a:prstGeom>
          <a:ln>
            <a:noFill/>
          </a:ln>
          <a:effectLst>
            <a:outerShdw blurRad="292100" dist="139700" dir="2700000" algn="tl" rotWithShape="0">
              <a:srgbClr val="333333">
                <a:alpha val="65000"/>
              </a:srgbClr>
            </a:outerShdw>
          </a:effectLst>
        </p:spPr>
      </p:pic>
      <p:pic>
        <p:nvPicPr>
          <p:cNvPr id="32" name="Picture 31" descr="A close up of a map&#10;&#10;Description generated with high confidence">
            <a:extLst>
              <a:ext uri="{FF2B5EF4-FFF2-40B4-BE49-F238E27FC236}">
                <a16:creationId xmlns:a16="http://schemas.microsoft.com/office/drawing/2014/main" xmlns="" id="{70B54E37-7C58-4B53-B22E-9BAD85C13E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3008" y="3144356"/>
            <a:ext cx="2839220" cy="1433806"/>
          </a:xfrm>
          <a:prstGeom prst="rect">
            <a:avLst/>
          </a:prstGeom>
          <a:ln>
            <a:noFill/>
          </a:ln>
          <a:effectLst>
            <a:outerShdw blurRad="292100" dist="139700" dir="2700000" algn="tl" rotWithShape="0">
              <a:srgbClr val="333333">
                <a:alpha val="65000"/>
              </a:srgbClr>
            </a:outerShdw>
          </a:effectLst>
        </p:spPr>
      </p:pic>
      <p:pic>
        <p:nvPicPr>
          <p:cNvPr id="35" name="Picture 34" descr="A close up of a map&#10;&#10;Description generated with high confidence">
            <a:extLst>
              <a:ext uri="{FF2B5EF4-FFF2-40B4-BE49-F238E27FC236}">
                <a16:creationId xmlns:a16="http://schemas.microsoft.com/office/drawing/2014/main" xmlns="" id="{BEE18B81-706B-4A4D-9BD6-A557706840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2663" y="3142226"/>
            <a:ext cx="2839220" cy="1433806"/>
          </a:xfrm>
          <a:prstGeom prst="rect">
            <a:avLst/>
          </a:prstGeom>
          <a:ln>
            <a:noFill/>
          </a:ln>
          <a:effectLst>
            <a:outerShdw blurRad="292100" dist="139700" dir="2700000" algn="tl" rotWithShape="0">
              <a:srgbClr val="333333">
                <a:alpha val="65000"/>
              </a:srgbClr>
            </a:outerShdw>
          </a:effectLst>
        </p:spPr>
      </p:pic>
      <p:pic>
        <p:nvPicPr>
          <p:cNvPr id="38" name="Picture 37" descr="A close up of a map&#10;&#10;Description generated with high confidence">
            <a:extLst>
              <a:ext uri="{FF2B5EF4-FFF2-40B4-BE49-F238E27FC236}">
                <a16:creationId xmlns:a16="http://schemas.microsoft.com/office/drawing/2014/main" xmlns="" id="{F510A2FD-0E65-4B78-BBEE-1E274980AF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2222" y="4745632"/>
            <a:ext cx="2839220" cy="1433806"/>
          </a:xfrm>
          <a:prstGeom prst="rect">
            <a:avLst/>
          </a:prstGeom>
          <a:ln>
            <a:noFill/>
          </a:ln>
          <a:effectLst>
            <a:outerShdw blurRad="292100" dist="139700" dir="2700000" algn="tl" rotWithShape="0">
              <a:srgbClr val="333333">
                <a:alpha val="65000"/>
              </a:srgbClr>
            </a:outerShdw>
          </a:effectLst>
        </p:spPr>
      </p:pic>
      <p:pic>
        <p:nvPicPr>
          <p:cNvPr id="41" name="Picture 40" descr="A close up of a map&#10;&#10;Description generated with high confidence">
            <a:extLst>
              <a:ext uri="{FF2B5EF4-FFF2-40B4-BE49-F238E27FC236}">
                <a16:creationId xmlns:a16="http://schemas.microsoft.com/office/drawing/2014/main" xmlns="" id="{E54A10BE-CFEE-4026-BA64-819B9B95C4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1877" y="4745632"/>
            <a:ext cx="2839220" cy="1433806"/>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xmlns="" id="{DAB6D929-29DB-454F-B57A-7A93C3F4506F}"/>
              </a:ext>
            </a:extLst>
          </p:cNvPr>
          <p:cNvSpPr/>
          <p:nvPr/>
        </p:nvSpPr>
        <p:spPr>
          <a:xfrm>
            <a:off x="4583151" y="600632"/>
            <a:ext cx="7676060" cy="191105"/>
          </a:xfrm>
          <a:prstGeom prst="rect">
            <a:avLst/>
          </a:prstGeom>
          <a:gradFill flip="none" rotWithShape="1">
            <a:gsLst>
              <a:gs pos="0">
                <a:schemeClr val="accent1">
                  <a:satMod val="103000"/>
                  <a:lumMod val="102000"/>
                  <a:tint val="94000"/>
                </a:schemeClr>
              </a:gs>
              <a:gs pos="50000">
                <a:schemeClr val="accent1">
                  <a:satMod val="110000"/>
                  <a:lumMod val="100000"/>
                  <a:shade val="100000"/>
                  <a:alpha val="58000"/>
                </a:schemeClr>
              </a:gs>
              <a:gs pos="100000">
                <a:schemeClr val="accent1">
                  <a:lumMod val="99000"/>
                  <a:satMod val="120000"/>
                  <a:shade val="78000"/>
                  <a:alpha val="0"/>
                </a:schemeClr>
              </a:gs>
            </a:gsLst>
            <a:lin ang="0" scaled="1"/>
            <a:tileRec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2B006A74-8CC6-4C7F-A629-9F4C12C29961}"/>
              </a:ext>
            </a:extLst>
          </p:cNvPr>
          <p:cNvSpPr txBox="1"/>
          <p:nvPr/>
        </p:nvSpPr>
        <p:spPr>
          <a:xfrm>
            <a:off x="9875817" y="1894513"/>
            <a:ext cx="2101344" cy="3418756"/>
          </a:xfrm>
          <a:prstGeom prst="rect">
            <a:avLst/>
          </a:prstGeom>
          <a:noFill/>
        </p:spPr>
        <p:txBody>
          <a:bodyPr wrap="none" rtlCol="0">
            <a:spAutoFit/>
          </a:bodyPr>
          <a:lstStyle/>
          <a:p>
            <a:pPr>
              <a:lnSpc>
                <a:spcPct val="200000"/>
              </a:lnSpc>
            </a:pPr>
            <a:r>
              <a:rPr lang="en-US" sz="2800" b="1" dirty="0">
                <a:solidFill>
                  <a:schemeClr val="bg1"/>
                </a:solidFill>
                <a:effectLst>
                  <a:outerShdw blurRad="38100" dist="38100" dir="2700000" algn="tl">
                    <a:srgbClr val="000000">
                      <a:alpha val="43137"/>
                    </a:srgbClr>
                  </a:outerShdw>
                </a:effectLst>
              </a:rPr>
              <a:t>BRIEFINGS</a:t>
            </a:r>
          </a:p>
          <a:p>
            <a:pPr>
              <a:lnSpc>
                <a:spcPct val="200000"/>
              </a:lnSpc>
            </a:pPr>
            <a:r>
              <a:rPr lang="en-US" sz="2800" b="1" dirty="0">
                <a:solidFill>
                  <a:schemeClr val="bg1"/>
                </a:solidFill>
                <a:effectLst>
                  <a:outerShdw blurRad="38100" dist="38100" dir="2700000" algn="tl">
                    <a:srgbClr val="000000">
                      <a:alpha val="43137"/>
                    </a:srgbClr>
                  </a:outerShdw>
                </a:effectLst>
              </a:rPr>
              <a:t>STATUS</a:t>
            </a:r>
          </a:p>
          <a:p>
            <a:pPr>
              <a:lnSpc>
                <a:spcPct val="200000"/>
              </a:lnSpc>
            </a:pPr>
            <a:r>
              <a:rPr lang="en-US" sz="2800" b="1" dirty="0">
                <a:solidFill>
                  <a:schemeClr val="bg1"/>
                </a:solidFill>
                <a:effectLst>
                  <a:outerShdw blurRad="38100" dist="38100" dir="2700000" algn="tl">
                    <a:srgbClr val="000000">
                      <a:alpha val="43137"/>
                    </a:srgbClr>
                  </a:outerShdw>
                </a:effectLst>
              </a:rPr>
              <a:t>KEY POINTS</a:t>
            </a:r>
          </a:p>
          <a:p>
            <a:pPr>
              <a:lnSpc>
                <a:spcPct val="200000"/>
              </a:lnSpc>
            </a:pPr>
            <a:r>
              <a:rPr lang="en-US" sz="2800" b="1" dirty="0">
                <a:solidFill>
                  <a:schemeClr val="bg1"/>
                </a:solidFill>
                <a:effectLst>
                  <a:outerShdw blurRad="38100" dist="38100" dir="2700000" algn="tl">
                    <a:srgbClr val="000000">
                      <a:alpha val="43137"/>
                    </a:srgbClr>
                  </a:outerShdw>
                </a:effectLst>
              </a:rPr>
              <a:t>DASHBOARD</a:t>
            </a:r>
          </a:p>
        </p:txBody>
      </p:sp>
      <p:sp>
        <p:nvSpPr>
          <p:cNvPr id="49" name="TextBox 48">
            <a:extLst>
              <a:ext uri="{FF2B5EF4-FFF2-40B4-BE49-F238E27FC236}">
                <a16:creationId xmlns:a16="http://schemas.microsoft.com/office/drawing/2014/main" xmlns="" id="{7A85FCF5-A1CB-4F4F-BEB5-958AAFFAE288}"/>
              </a:ext>
            </a:extLst>
          </p:cNvPr>
          <p:cNvSpPr txBox="1"/>
          <p:nvPr/>
        </p:nvSpPr>
        <p:spPr>
          <a:xfrm>
            <a:off x="5471877" y="1492797"/>
            <a:ext cx="10021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GIANT</a:t>
            </a:r>
          </a:p>
        </p:txBody>
      </p:sp>
      <p:pic>
        <p:nvPicPr>
          <p:cNvPr id="54" name="Picture 53">
            <a:extLst>
              <a:ext uri="{FF2B5EF4-FFF2-40B4-BE49-F238E27FC236}">
                <a16:creationId xmlns:a16="http://schemas.microsoft.com/office/drawing/2014/main" xmlns="" id="{0F45D8CB-C2A0-40E1-8431-A346D539587D}"/>
              </a:ext>
            </a:extLst>
          </p:cNvPr>
          <p:cNvPicPr>
            <a:picLocks noChangeAspect="1"/>
          </p:cNvPicPr>
          <p:nvPr/>
        </p:nvPicPr>
        <p:blipFill>
          <a:blip r:embed="rId7"/>
          <a:stretch>
            <a:fillRect/>
          </a:stretch>
        </p:blipFill>
        <p:spPr>
          <a:xfrm>
            <a:off x="3640664" y="1540909"/>
            <a:ext cx="2851199" cy="1433807"/>
          </a:xfrm>
          <a:prstGeom prst="rect">
            <a:avLst/>
          </a:prstGeom>
          <a:ln>
            <a:noFill/>
          </a:ln>
          <a:effectLst>
            <a:outerShdw blurRad="292100" dist="139700" dir="2700000" algn="tl" rotWithShape="0">
              <a:srgbClr val="333333">
                <a:alpha val="65000"/>
              </a:srgbClr>
            </a:outerShdw>
          </a:effectLst>
        </p:spPr>
      </p:pic>
      <p:pic>
        <p:nvPicPr>
          <p:cNvPr id="55" name="Picture 54">
            <a:extLst>
              <a:ext uri="{FF2B5EF4-FFF2-40B4-BE49-F238E27FC236}">
                <a16:creationId xmlns:a16="http://schemas.microsoft.com/office/drawing/2014/main" xmlns="" id="{1CC5E8F3-40A6-4389-A96F-CB53AFFB660F}"/>
              </a:ext>
            </a:extLst>
          </p:cNvPr>
          <p:cNvPicPr>
            <a:picLocks noChangeAspect="1"/>
          </p:cNvPicPr>
          <p:nvPr/>
        </p:nvPicPr>
        <p:blipFill>
          <a:blip r:embed="rId7"/>
          <a:stretch>
            <a:fillRect/>
          </a:stretch>
        </p:blipFill>
        <p:spPr>
          <a:xfrm>
            <a:off x="6909250" y="1555412"/>
            <a:ext cx="2846046" cy="1431216"/>
          </a:xfrm>
          <a:prstGeom prst="rect">
            <a:avLst/>
          </a:prstGeom>
          <a:ln>
            <a:noFill/>
          </a:ln>
          <a:effectLst>
            <a:outerShdw blurRad="292100" dist="139700" dir="2700000" algn="tl" rotWithShape="0">
              <a:srgbClr val="333333">
                <a:alpha val="65000"/>
              </a:srgbClr>
            </a:outerShdw>
          </a:effectLst>
        </p:spPr>
      </p:pic>
      <p:pic>
        <p:nvPicPr>
          <p:cNvPr id="56" name="Picture 55">
            <a:extLst>
              <a:ext uri="{FF2B5EF4-FFF2-40B4-BE49-F238E27FC236}">
                <a16:creationId xmlns:a16="http://schemas.microsoft.com/office/drawing/2014/main" xmlns="" id="{5AE1F109-A129-4B3E-93A3-EF1530F61EBA}"/>
              </a:ext>
            </a:extLst>
          </p:cNvPr>
          <p:cNvPicPr>
            <a:picLocks noChangeAspect="1"/>
          </p:cNvPicPr>
          <p:nvPr/>
        </p:nvPicPr>
        <p:blipFill>
          <a:blip r:embed="rId7"/>
          <a:stretch>
            <a:fillRect/>
          </a:stretch>
        </p:blipFill>
        <p:spPr>
          <a:xfrm>
            <a:off x="6905837" y="3118385"/>
            <a:ext cx="2846046" cy="1431216"/>
          </a:xfrm>
          <a:prstGeom prst="rect">
            <a:avLst/>
          </a:prstGeom>
          <a:ln>
            <a:noFill/>
          </a:ln>
          <a:effectLst>
            <a:outerShdw blurRad="292100" dist="139700" dir="2700000" algn="tl" rotWithShape="0">
              <a:srgbClr val="333333">
                <a:alpha val="65000"/>
              </a:srgbClr>
            </a:outerShdw>
          </a:effectLst>
        </p:spPr>
      </p:pic>
      <p:pic>
        <p:nvPicPr>
          <p:cNvPr id="57" name="Picture 56">
            <a:extLst>
              <a:ext uri="{FF2B5EF4-FFF2-40B4-BE49-F238E27FC236}">
                <a16:creationId xmlns:a16="http://schemas.microsoft.com/office/drawing/2014/main" xmlns="" id="{5EA2586B-DB23-413C-8013-3472224BBB74}"/>
              </a:ext>
            </a:extLst>
          </p:cNvPr>
          <p:cNvPicPr>
            <a:picLocks noChangeAspect="1"/>
          </p:cNvPicPr>
          <p:nvPr/>
        </p:nvPicPr>
        <p:blipFill>
          <a:blip r:embed="rId7"/>
          <a:stretch>
            <a:fillRect/>
          </a:stretch>
        </p:blipFill>
        <p:spPr>
          <a:xfrm>
            <a:off x="6897988" y="4721515"/>
            <a:ext cx="2846046" cy="1431216"/>
          </a:xfrm>
          <a:prstGeom prst="rect">
            <a:avLst/>
          </a:prstGeom>
          <a:ln>
            <a:noFill/>
          </a:ln>
          <a:effectLst>
            <a:outerShdw blurRad="292100" dist="139700" dir="2700000" algn="tl" rotWithShape="0">
              <a:srgbClr val="333333">
                <a:alpha val="65000"/>
              </a:srgbClr>
            </a:outerShdw>
          </a:effectLst>
        </p:spPr>
      </p:pic>
      <p:pic>
        <p:nvPicPr>
          <p:cNvPr id="58" name="Picture 57">
            <a:extLst>
              <a:ext uri="{FF2B5EF4-FFF2-40B4-BE49-F238E27FC236}">
                <a16:creationId xmlns:a16="http://schemas.microsoft.com/office/drawing/2014/main" xmlns="" id="{3F5DBF8B-8F58-424D-BF01-43E387524D28}"/>
              </a:ext>
            </a:extLst>
          </p:cNvPr>
          <p:cNvPicPr>
            <a:picLocks noChangeAspect="1"/>
          </p:cNvPicPr>
          <p:nvPr/>
        </p:nvPicPr>
        <p:blipFill>
          <a:blip r:embed="rId7"/>
          <a:stretch>
            <a:fillRect/>
          </a:stretch>
        </p:blipFill>
        <p:spPr>
          <a:xfrm>
            <a:off x="3640664" y="3142021"/>
            <a:ext cx="2846046" cy="1431216"/>
          </a:xfrm>
          <a:prstGeom prst="rect">
            <a:avLst/>
          </a:prstGeom>
          <a:ln>
            <a:noFill/>
          </a:ln>
          <a:effectLst>
            <a:outerShdw blurRad="292100" dist="139700" dir="2700000" algn="tl" rotWithShape="0">
              <a:srgbClr val="333333">
                <a:alpha val="65000"/>
              </a:srgbClr>
            </a:outerShdw>
          </a:effectLst>
        </p:spPr>
      </p:pic>
      <p:pic>
        <p:nvPicPr>
          <p:cNvPr id="59" name="Picture 58">
            <a:extLst>
              <a:ext uri="{FF2B5EF4-FFF2-40B4-BE49-F238E27FC236}">
                <a16:creationId xmlns:a16="http://schemas.microsoft.com/office/drawing/2014/main" xmlns="" id="{87963DA4-8295-4D6A-BEA7-ECBC485B605B}"/>
              </a:ext>
            </a:extLst>
          </p:cNvPr>
          <p:cNvPicPr>
            <a:picLocks noChangeAspect="1"/>
          </p:cNvPicPr>
          <p:nvPr/>
        </p:nvPicPr>
        <p:blipFill>
          <a:blip r:embed="rId7"/>
          <a:stretch>
            <a:fillRect/>
          </a:stretch>
        </p:blipFill>
        <p:spPr>
          <a:xfrm>
            <a:off x="225844" y="3116357"/>
            <a:ext cx="2846046" cy="1431216"/>
          </a:xfrm>
          <a:prstGeom prst="rect">
            <a:avLst/>
          </a:prstGeom>
          <a:ln>
            <a:noFill/>
          </a:ln>
          <a:effectLst>
            <a:outerShdw blurRad="292100" dist="139700" dir="2700000" algn="tl" rotWithShape="0">
              <a:srgbClr val="333333">
                <a:alpha val="65000"/>
              </a:srgbClr>
            </a:outerShdw>
          </a:effectLst>
        </p:spPr>
      </p:pic>
      <p:pic>
        <p:nvPicPr>
          <p:cNvPr id="60" name="Picture 59">
            <a:extLst>
              <a:ext uri="{FF2B5EF4-FFF2-40B4-BE49-F238E27FC236}">
                <a16:creationId xmlns:a16="http://schemas.microsoft.com/office/drawing/2014/main" xmlns="" id="{76E18815-2C6C-4009-9A69-C7228D154DA7}"/>
              </a:ext>
            </a:extLst>
          </p:cNvPr>
          <p:cNvPicPr>
            <a:picLocks noChangeAspect="1"/>
          </p:cNvPicPr>
          <p:nvPr/>
        </p:nvPicPr>
        <p:blipFill>
          <a:blip r:embed="rId7"/>
          <a:stretch>
            <a:fillRect/>
          </a:stretch>
        </p:blipFill>
        <p:spPr>
          <a:xfrm>
            <a:off x="195860" y="4735266"/>
            <a:ext cx="2846046" cy="1431216"/>
          </a:xfrm>
          <a:prstGeom prst="rect">
            <a:avLst/>
          </a:prstGeom>
          <a:ln>
            <a:noFill/>
          </a:ln>
          <a:effectLst>
            <a:outerShdw blurRad="292100" dist="139700" dir="2700000" algn="tl" rotWithShape="0">
              <a:srgbClr val="333333">
                <a:alpha val="65000"/>
              </a:srgbClr>
            </a:outerShdw>
          </a:effectLst>
        </p:spPr>
      </p:pic>
      <p:pic>
        <p:nvPicPr>
          <p:cNvPr id="61" name="Picture 60">
            <a:extLst>
              <a:ext uri="{FF2B5EF4-FFF2-40B4-BE49-F238E27FC236}">
                <a16:creationId xmlns:a16="http://schemas.microsoft.com/office/drawing/2014/main" xmlns="" id="{14240716-2BF6-4EA9-971C-5BBFD8C5FDB8}"/>
              </a:ext>
            </a:extLst>
          </p:cNvPr>
          <p:cNvPicPr>
            <a:picLocks noChangeAspect="1"/>
          </p:cNvPicPr>
          <p:nvPr/>
        </p:nvPicPr>
        <p:blipFill>
          <a:blip r:embed="rId7"/>
          <a:stretch>
            <a:fillRect/>
          </a:stretch>
        </p:blipFill>
        <p:spPr>
          <a:xfrm>
            <a:off x="3629876" y="4717687"/>
            <a:ext cx="2846046" cy="1431216"/>
          </a:xfrm>
          <a:prstGeom prst="rect">
            <a:avLst/>
          </a:prstGeom>
          <a:ln>
            <a:noFill/>
          </a:ln>
          <a:effectLst>
            <a:outerShdw blurRad="292100" dist="139700" dir="2700000" algn="tl" rotWithShape="0">
              <a:srgbClr val="333333">
                <a:alpha val="65000"/>
              </a:srgbClr>
            </a:outerShdw>
          </a:effectLst>
        </p:spPr>
      </p:pic>
      <p:pic>
        <p:nvPicPr>
          <p:cNvPr id="73" name="Picture 72" descr="A close up of a map&#10;&#10;Description generated with high confidence">
            <a:extLst>
              <a:ext uri="{FF2B5EF4-FFF2-40B4-BE49-F238E27FC236}">
                <a16:creationId xmlns:a16="http://schemas.microsoft.com/office/drawing/2014/main" xmlns="" id="{786030BC-1ED5-4007-8B18-C568517DFA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367" y="3118385"/>
            <a:ext cx="2839219" cy="1433806"/>
          </a:xfrm>
          <a:prstGeom prst="rect">
            <a:avLst/>
          </a:prstGeom>
          <a:ln>
            <a:noFill/>
          </a:ln>
          <a:effectLst>
            <a:outerShdw blurRad="292100" dist="139700" dir="2700000" algn="tl" rotWithShape="0">
              <a:srgbClr val="333333">
                <a:alpha val="65000"/>
              </a:srgbClr>
            </a:outerShdw>
          </a:effectLst>
        </p:spPr>
      </p:pic>
      <p:pic>
        <p:nvPicPr>
          <p:cNvPr id="70" name="Picture 69" descr="A close up of a map&#10;&#10;Description generated with high confidence">
            <a:extLst>
              <a:ext uri="{FF2B5EF4-FFF2-40B4-BE49-F238E27FC236}">
                <a16:creationId xmlns:a16="http://schemas.microsoft.com/office/drawing/2014/main" xmlns="" id="{EE190460-C757-4E97-80D2-8A8A9FB4BE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2631" y="1547950"/>
            <a:ext cx="2839219" cy="1433806"/>
          </a:xfrm>
          <a:prstGeom prst="rect">
            <a:avLst/>
          </a:prstGeom>
          <a:ln>
            <a:noFill/>
          </a:ln>
          <a:effectLst>
            <a:outerShdw blurRad="292100" dist="139700" dir="2700000" algn="tl" rotWithShape="0">
              <a:srgbClr val="333333">
                <a:alpha val="65000"/>
              </a:srgbClr>
            </a:outerShdw>
          </a:effectLst>
        </p:spPr>
      </p:pic>
      <p:pic>
        <p:nvPicPr>
          <p:cNvPr id="76" name="Picture 75" descr="A close up of a map&#10;&#10;Description generated with high confidence">
            <a:extLst>
              <a:ext uri="{FF2B5EF4-FFF2-40B4-BE49-F238E27FC236}">
                <a16:creationId xmlns:a16="http://schemas.microsoft.com/office/drawing/2014/main" xmlns="" id="{C88CD28C-82D1-44AD-B9F6-F70B87D202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1876" y="4719358"/>
            <a:ext cx="2839219" cy="1433806"/>
          </a:xfrm>
          <a:prstGeom prst="rect">
            <a:avLst/>
          </a:prstGeom>
          <a:ln>
            <a:noFill/>
          </a:ln>
          <a:effectLst>
            <a:outerShdw blurRad="292100" dist="139700" dir="2700000" algn="tl" rotWithShape="0">
              <a:srgbClr val="333333">
                <a:alpha val="65000"/>
              </a:srgbClr>
            </a:outerShdw>
          </a:effectLst>
        </p:spPr>
      </p:pic>
      <p:pic>
        <p:nvPicPr>
          <p:cNvPr id="79" name="Picture 78" descr="A close up of a map&#10;&#10;Description generated with high confidence">
            <a:extLst>
              <a:ext uri="{FF2B5EF4-FFF2-40B4-BE49-F238E27FC236}">
                <a16:creationId xmlns:a16="http://schemas.microsoft.com/office/drawing/2014/main" xmlns="" id="{1BBDA86A-32E4-4216-8E0B-7110A9EA63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5538" y="4715097"/>
            <a:ext cx="2839219" cy="1433806"/>
          </a:xfrm>
          <a:prstGeom prst="rect">
            <a:avLst/>
          </a:prstGeom>
          <a:ln>
            <a:noFill/>
          </a:ln>
          <a:effectLst>
            <a:outerShdw blurRad="292100" dist="139700" dir="2700000" algn="tl" rotWithShape="0">
              <a:srgbClr val="333333">
                <a:alpha val="65000"/>
              </a:srgbClr>
            </a:outerShdw>
          </a:effectLst>
        </p:spPr>
      </p:pic>
      <p:pic>
        <p:nvPicPr>
          <p:cNvPr id="82" name="Picture 81" descr="A close up of a map&#10;&#10;Description generated with high confidence">
            <a:extLst>
              <a:ext uri="{FF2B5EF4-FFF2-40B4-BE49-F238E27FC236}">
                <a16:creationId xmlns:a16="http://schemas.microsoft.com/office/drawing/2014/main" xmlns="" id="{236787DF-D229-4E44-92D5-FDB9B523F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405" y="4731673"/>
            <a:ext cx="2839219" cy="1433806"/>
          </a:xfrm>
          <a:prstGeom prst="rect">
            <a:avLst/>
          </a:prstGeom>
          <a:ln>
            <a:noFill/>
          </a:ln>
          <a:effectLst>
            <a:outerShdw blurRad="292100" dist="139700" dir="2700000" algn="tl" rotWithShape="0">
              <a:srgbClr val="333333">
                <a:alpha val="65000"/>
              </a:srgbClr>
            </a:outerShdw>
          </a:effectLst>
        </p:spPr>
      </p:pic>
      <p:pic>
        <p:nvPicPr>
          <p:cNvPr id="85" name="Picture 84" descr="A close up of a map&#10;&#10;Description generated with high confidence">
            <a:extLst>
              <a:ext uri="{FF2B5EF4-FFF2-40B4-BE49-F238E27FC236}">
                <a16:creationId xmlns:a16="http://schemas.microsoft.com/office/drawing/2014/main" xmlns="" id="{59518A28-D459-4003-9DE0-F1B69F0553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46" y="3122260"/>
            <a:ext cx="2839219" cy="1433806"/>
          </a:xfrm>
          <a:prstGeom prst="rect">
            <a:avLst/>
          </a:prstGeom>
          <a:ln>
            <a:noFill/>
          </a:ln>
          <a:effectLst>
            <a:outerShdw blurRad="292100" dist="139700" dir="2700000" algn="tl" rotWithShape="0">
              <a:srgbClr val="333333">
                <a:alpha val="65000"/>
              </a:srgbClr>
            </a:outerShdw>
          </a:effectLst>
        </p:spPr>
      </p:pic>
      <p:grpSp>
        <p:nvGrpSpPr>
          <p:cNvPr id="86" name="Group 85">
            <a:extLst>
              <a:ext uri="{FF2B5EF4-FFF2-40B4-BE49-F238E27FC236}">
                <a16:creationId xmlns:a16="http://schemas.microsoft.com/office/drawing/2014/main" xmlns="" id="{F4CF2C17-296C-460F-9608-AACD0345C1DE}"/>
              </a:ext>
            </a:extLst>
          </p:cNvPr>
          <p:cNvGrpSpPr/>
          <p:nvPr/>
        </p:nvGrpSpPr>
        <p:grpSpPr>
          <a:xfrm>
            <a:off x="3645539" y="3140095"/>
            <a:ext cx="2839219" cy="1438067"/>
            <a:chOff x="205839" y="1530239"/>
            <a:chExt cx="2839219" cy="1438067"/>
          </a:xfrm>
        </p:grpSpPr>
        <p:sp>
          <p:nvSpPr>
            <p:cNvPr id="87" name="TextBox 86">
              <a:extLst>
                <a:ext uri="{FF2B5EF4-FFF2-40B4-BE49-F238E27FC236}">
                  <a16:creationId xmlns:a16="http://schemas.microsoft.com/office/drawing/2014/main" xmlns="" id="{47BEDAF6-14B3-41C5-8C05-C550BC109423}"/>
                </a:ext>
              </a:extLst>
            </p:cNvPr>
            <p:cNvSpPr txBox="1"/>
            <p:nvPr/>
          </p:nvSpPr>
          <p:spPr>
            <a:xfrm>
              <a:off x="914090" y="1530239"/>
              <a:ext cx="76815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PEN</a:t>
              </a:r>
            </a:p>
          </p:txBody>
        </p:sp>
        <p:pic>
          <p:nvPicPr>
            <p:cNvPr id="88" name="Picture 87" descr="A close up of a map&#10;&#10;Description generated with high confidence">
              <a:extLst>
                <a:ext uri="{FF2B5EF4-FFF2-40B4-BE49-F238E27FC236}">
                  <a16:creationId xmlns:a16="http://schemas.microsoft.com/office/drawing/2014/main" xmlns="" id="{8077CC5C-6107-49E4-A490-4D8C4DB54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839" y="1534500"/>
              <a:ext cx="2839219" cy="1433806"/>
            </a:xfrm>
            <a:prstGeom prst="rect">
              <a:avLst/>
            </a:prstGeom>
            <a:ln>
              <a:noFill/>
            </a:ln>
            <a:effectLst>
              <a:outerShdw blurRad="292100" dist="139700" dir="2700000" algn="tl" rotWithShape="0">
                <a:srgbClr val="333333">
                  <a:alpha val="65000"/>
                </a:srgbClr>
              </a:outerShdw>
            </a:effectLst>
          </p:spPr>
        </p:pic>
      </p:grpSp>
      <p:sp>
        <p:nvSpPr>
          <p:cNvPr id="4" name="Freeform: Shape 3">
            <a:extLst>
              <a:ext uri="{FF2B5EF4-FFF2-40B4-BE49-F238E27FC236}">
                <a16:creationId xmlns:a16="http://schemas.microsoft.com/office/drawing/2014/main" xmlns="" id="{95EC03BB-1C7D-4215-A53D-E3DE2C3B562E}"/>
              </a:ext>
            </a:extLst>
          </p:cNvPr>
          <p:cNvSpPr/>
          <p:nvPr/>
        </p:nvSpPr>
        <p:spPr>
          <a:xfrm>
            <a:off x="883460" y="747132"/>
            <a:ext cx="1670169" cy="817413"/>
          </a:xfrm>
          <a:custGeom>
            <a:avLst/>
            <a:gdLst>
              <a:gd name="connsiteX0" fmla="*/ 0 w 1706136"/>
              <a:gd name="connsiteY0" fmla="*/ 747131 h 747131"/>
              <a:gd name="connsiteX1" fmla="*/ 646770 w 1706136"/>
              <a:gd name="connsiteY1" fmla="*/ 245327 h 747131"/>
              <a:gd name="connsiteX2" fmla="*/ 1706136 w 1706136"/>
              <a:gd name="connsiteY2" fmla="*/ 0 h 747131"/>
              <a:gd name="connsiteX3" fmla="*/ 1706136 w 1706136"/>
              <a:gd name="connsiteY3" fmla="*/ 0 h 747131"/>
            </a:gdLst>
            <a:ahLst/>
            <a:cxnLst>
              <a:cxn ang="0">
                <a:pos x="connsiteX0" y="connsiteY0"/>
              </a:cxn>
              <a:cxn ang="0">
                <a:pos x="connsiteX1" y="connsiteY1"/>
              </a:cxn>
              <a:cxn ang="0">
                <a:pos x="connsiteX2" y="connsiteY2"/>
              </a:cxn>
              <a:cxn ang="0">
                <a:pos x="connsiteX3" y="connsiteY3"/>
              </a:cxn>
            </a:cxnLst>
            <a:rect l="l" t="t" r="r" b="b"/>
            <a:pathLst>
              <a:path w="1706136" h="747131">
                <a:moveTo>
                  <a:pt x="0" y="747131"/>
                </a:moveTo>
                <a:cubicBezTo>
                  <a:pt x="181207" y="558490"/>
                  <a:pt x="362414" y="369849"/>
                  <a:pt x="646770" y="245327"/>
                </a:cubicBezTo>
                <a:cubicBezTo>
                  <a:pt x="931126" y="120805"/>
                  <a:pt x="1706136" y="0"/>
                  <a:pt x="1706136" y="0"/>
                </a:cubicBezTo>
                <a:lnTo>
                  <a:pt x="1706136" y="0"/>
                </a:lnTo>
              </a:path>
            </a:pathLst>
          </a:custGeom>
          <a:noFill/>
          <a:ln w="76200">
            <a:solidFill>
              <a:srgbClr val="FF0000"/>
            </a:solidFill>
            <a:headEnd type="none" w="med" len="me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A close up of a map&#10;&#10;Description generated with high confidence">
            <a:extLst>
              <a:ext uri="{FF2B5EF4-FFF2-40B4-BE49-F238E27FC236}">
                <a16:creationId xmlns:a16="http://schemas.microsoft.com/office/drawing/2014/main" xmlns="" id="{D7E8BC03-5BFB-413F-A955-C1F648EE3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7487" y="1552370"/>
            <a:ext cx="2839219" cy="1433806"/>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xmlns="" id="{84032668-1818-4BCE-AB12-EC97C589F627}"/>
              </a:ext>
            </a:extLst>
          </p:cNvPr>
          <p:cNvGrpSpPr/>
          <p:nvPr/>
        </p:nvGrpSpPr>
        <p:grpSpPr>
          <a:xfrm>
            <a:off x="2287420" y="713678"/>
            <a:ext cx="7178074" cy="4678453"/>
            <a:chOff x="2287420" y="713678"/>
            <a:chExt cx="7178074" cy="4678453"/>
          </a:xfrm>
        </p:grpSpPr>
        <p:sp>
          <p:nvSpPr>
            <p:cNvPr id="19" name="Freeform: Shape 18">
              <a:extLst>
                <a:ext uri="{FF2B5EF4-FFF2-40B4-BE49-F238E27FC236}">
                  <a16:creationId xmlns:a16="http://schemas.microsoft.com/office/drawing/2014/main" xmlns="" id="{60405A81-A6BC-4CBB-A8C1-A9E30647C25F}"/>
                </a:ext>
              </a:extLst>
            </p:cNvPr>
            <p:cNvSpPr/>
            <p:nvPr/>
          </p:nvSpPr>
          <p:spPr>
            <a:xfrm>
              <a:off x="3372828" y="955952"/>
              <a:ext cx="6092666" cy="2227309"/>
            </a:xfrm>
            <a:custGeom>
              <a:avLst/>
              <a:gdLst>
                <a:gd name="connsiteX0" fmla="*/ 0 w 6092666"/>
                <a:gd name="connsiteY0" fmla="*/ 0 h 1179095"/>
                <a:gd name="connsiteX1" fmla="*/ 5233737 w 6092666"/>
                <a:gd name="connsiteY1" fmla="*/ 457200 h 1179095"/>
                <a:gd name="connsiteX2" fmla="*/ 6027821 w 6092666"/>
                <a:gd name="connsiteY2" fmla="*/ 1179095 h 1179095"/>
              </a:gdLst>
              <a:ahLst/>
              <a:cxnLst>
                <a:cxn ang="0">
                  <a:pos x="connsiteX0" y="connsiteY0"/>
                </a:cxn>
                <a:cxn ang="0">
                  <a:pos x="connsiteX1" y="connsiteY1"/>
                </a:cxn>
                <a:cxn ang="0">
                  <a:pos x="connsiteX2" y="connsiteY2"/>
                </a:cxn>
              </a:cxnLst>
              <a:rect l="l" t="t" r="r" b="b"/>
              <a:pathLst>
                <a:path w="6092666" h="1179095">
                  <a:moveTo>
                    <a:pt x="0" y="0"/>
                  </a:moveTo>
                  <a:cubicBezTo>
                    <a:pt x="2114550" y="130342"/>
                    <a:pt x="4229100" y="260684"/>
                    <a:pt x="5233737" y="457200"/>
                  </a:cubicBezTo>
                  <a:cubicBezTo>
                    <a:pt x="6238374" y="653716"/>
                    <a:pt x="6133097" y="916405"/>
                    <a:pt x="6027821" y="1179095"/>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28EF4873-6302-4F6A-A7BC-2C81C7ABEFCA}"/>
                </a:ext>
              </a:extLst>
            </p:cNvPr>
            <p:cNvSpPr/>
            <p:nvPr/>
          </p:nvSpPr>
          <p:spPr>
            <a:xfrm rot="4077986">
              <a:off x="1447619" y="1806939"/>
              <a:ext cx="2988766" cy="1309164"/>
            </a:xfrm>
            <a:custGeom>
              <a:avLst/>
              <a:gdLst>
                <a:gd name="connsiteX0" fmla="*/ 209551 w 3085099"/>
                <a:gd name="connsiteY0" fmla="*/ 0 h 950495"/>
                <a:gd name="connsiteX1" fmla="*/ 209551 w 3085099"/>
                <a:gd name="connsiteY1" fmla="*/ 96253 h 950495"/>
                <a:gd name="connsiteX2" fmla="*/ 2387267 w 3085099"/>
                <a:gd name="connsiteY2" fmla="*/ 288758 h 950495"/>
                <a:gd name="connsiteX3" fmla="*/ 3085099 w 3085099"/>
                <a:gd name="connsiteY3" fmla="*/ 950495 h 950495"/>
              </a:gdLst>
              <a:ahLst/>
              <a:cxnLst>
                <a:cxn ang="0">
                  <a:pos x="connsiteX0" y="connsiteY0"/>
                </a:cxn>
                <a:cxn ang="0">
                  <a:pos x="connsiteX1" y="connsiteY1"/>
                </a:cxn>
                <a:cxn ang="0">
                  <a:pos x="connsiteX2" y="connsiteY2"/>
                </a:cxn>
                <a:cxn ang="0">
                  <a:pos x="connsiteX3" y="connsiteY3"/>
                </a:cxn>
              </a:cxnLst>
              <a:rect l="l" t="t" r="r" b="b"/>
              <a:pathLst>
                <a:path w="3085099" h="950495">
                  <a:moveTo>
                    <a:pt x="209551" y="0"/>
                  </a:moveTo>
                  <a:cubicBezTo>
                    <a:pt x="28074" y="24063"/>
                    <a:pt x="-153402" y="48127"/>
                    <a:pt x="209551" y="96253"/>
                  </a:cubicBezTo>
                  <a:cubicBezTo>
                    <a:pt x="572504" y="144379"/>
                    <a:pt x="1908009" y="146384"/>
                    <a:pt x="2387267" y="288758"/>
                  </a:cubicBezTo>
                  <a:cubicBezTo>
                    <a:pt x="2866525" y="431132"/>
                    <a:pt x="2975812" y="690813"/>
                    <a:pt x="3085099" y="950495"/>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xmlns="" id="{7BB38ECA-BC6F-43F7-A8B8-B3A0BC9F54D6}"/>
                </a:ext>
              </a:extLst>
            </p:cNvPr>
            <p:cNvSpPr/>
            <p:nvPr/>
          </p:nvSpPr>
          <p:spPr>
            <a:xfrm>
              <a:off x="2772335" y="1036494"/>
              <a:ext cx="618692" cy="4355637"/>
            </a:xfrm>
            <a:custGeom>
              <a:avLst/>
              <a:gdLst>
                <a:gd name="connsiteX0" fmla="*/ 0 w 914571"/>
                <a:gd name="connsiteY0" fmla="*/ 0 h 2406316"/>
                <a:gd name="connsiteX1" fmla="*/ 914400 w 914571"/>
                <a:gd name="connsiteY1" fmla="*/ 1612231 h 2406316"/>
                <a:gd name="connsiteX2" fmla="*/ 60158 w 914571"/>
                <a:gd name="connsiteY2" fmla="*/ 2406316 h 2406316"/>
              </a:gdLst>
              <a:ahLst/>
              <a:cxnLst>
                <a:cxn ang="0">
                  <a:pos x="connsiteX0" y="connsiteY0"/>
                </a:cxn>
                <a:cxn ang="0">
                  <a:pos x="connsiteX1" y="connsiteY1"/>
                </a:cxn>
                <a:cxn ang="0">
                  <a:pos x="connsiteX2" y="connsiteY2"/>
                </a:cxn>
              </a:cxnLst>
              <a:rect l="l" t="t" r="r" b="b"/>
              <a:pathLst>
                <a:path w="914571" h="2406316">
                  <a:moveTo>
                    <a:pt x="0" y="0"/>
                  </a:moveTo>
                  <a:cubicBezTo>
                    <a:pt x="452187" y="605589"/>
                    <a:pt x="904374" y="1211178"/>
                    <a:pt x="914400" y="1612231"/>
                  </a:cubicBezTo>
                  <a:cubicBezTo>
                    <a:pt x="924426" y="2013284"/>
                    <a:pt x="492292" y="2209800"/>
                    <a:pt x="60158" y="2406316"/>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xmlns="" id="{5E1FDEFC-EFDD-4DAB-AB08-009FB4DCFB22}"/>
                </a:ext>
              </a:extLst>
            </p:cNvPr>
            <p:cNvSpPr/>
            <p:nvPr/>
          </p:nvSpPr>
          <p:spPr>
            <a:xfrm>
              <a:off x="3267750" y="1059366"/>
              <a:ext cx="1684850" cy="3783001"/>
            </a:xfrm>
            <a:custGeom>
              <a:avLst/>
              <a:gdLst>
                <a:gd name="connsiteX0" fmla="*/ 0 w 1852864"/>
                <a:gd name="connsiteY0" fmla="*/ 0 h 2526632"/>
                <a:gd name="connsiteX1" fmla="*/ 1540043 w 1852864"/>
                <a:gd name="connsiteY1" fmla="*/ 1455821 h 2526632"/>
                <a:gd name="connsiteX2" fmla="*/ 1852864 w 1852864"/>
                <a:gd name="connsiteY2" fmla="*/ 2526632 h 2526632"/>
              </a:gdLst>
              <a:ahLst/>
              <a:cxnLst>
                <a:cxn ang="0">
                  <a:pos x="connsiteX0" y="connsiteY0"/>
                </a:cxn>
                <a:cxn ang="0">
                  <a:pos x="connsiteX1" y="connsiteY1"/>
                </a:cxn>
                <a:cxn ang="0">
                  <a:pos x="connsiteX2" y="connsiteY2"/>
                </a:cxn>
              </a:cxnLst>
              <a:rect l="l" t="t" r="r" b="b"/>
              <a:pathLst>
                <a:path w="1852864" h="2526632">
                  <a:moveTo>
                    <a:pt x="0" y="0"/>
                  </a:moveTo>
                  <a:cubicBezTo>
                    <a:pt x="615616" y="517358"/>
                    <a:pt x="1231232" y="1034716"/>
                    <a:pt x="1540043" y="1455821"/>
                  </a:cubicBezTo>
                  <a:cubicBezTo>
                    <a:pt x="1848854" y="1876926"/>
                    <a:pt x="1850859" y="2201779"/>
                    <a:pt x="1852864" y="2526632"/>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xmlns="" id="{F385BD57-90DA-4F78-A032-9FCFCDE37E36}"/>
                </a:ext>
              </a:extLst>
            </p:cNvPr>
            <p:cNvSpPr/>
            <p:nvPr/>
          </p:nvSpPr>
          <p:spPr>
            <a:xfrm>
              <a:off x="3186866" y="944155"/>
              <a:ext cx="5082936" cy="3898212"/>
            </a:xfrm>
            <a:custGeom>
              <a:avLst/>
              <a:gdLst>
                <a:gd name="connsiteX0" fmla="*/ 0 w 5156313"/>
                <a:gd name="connsiteY0" fmla="*/ 0 h 2671011"/>
                <a:gd name="connsiteX1" fmla="*/ 4391527 w 5156313"/>
                <a:gd name="connsiteY1" fmla="*/ 1503948 h 2671011"/>
                <a:gd name="connsiteX2" fmla="*/ 5125453 w 5156313"/>
                <a:gd name="connsiteY2" fmla="*/ 2671011 h 2671011"/>
              </a:gdLst>
              <a:ahLst/>
              <a:cxnLst>
                <a:cxn ang="0">
                  <a:pos x="connsiteX0" y="connsiteY0"/>
                </a:cxn>
                <a:cxn ang="0">
                  <a:pos x="connsiteX1" y="connsiteY1"/>
                </a:cxn>
                <a:cxn ang="0">
                  <a:pos x="connsiteX2" y="connsiteY2"/>
                </a:cxn>
              </a:cxnLst>
              <a:rect l="l" t="t" r="r" b="b"/>
              <a:pathLst>
                <a:path w="5156313" h="2671011">
                  <a:moveTo>
                    <a:pt x="0" y="0"/>
                  </a:moveTo>
                  <a:cubicBezTo>
                    <a:pt x="1768642" y="529389"/>
                    <a:pt x="3537285" y="1058779"/>
                    <a:pt x="4391527" y="1503948"/>
                  </a:cubicBezTo>
                  <a:cubicBezTo>
                    <a:pt x="5245769" y="1949117"/>
                    <a:pt x="5185611" y="2310064"/>
                    <a:pt x="5125453" y="2671011"/>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xmlns="" id="{3A629BDA-08A7-47DC-A331-17EC2E04CC3B}"/>
                </a:ext>
              </a:extLst>
            </p:cNvPr>
            <p:cNvSpPr/>
            <p:nvPr/>
          </p:nvSpPr>
          <p:spPr>
            <a:xfrm>
              <a:off x="3992137" y="713678"/>
              <a:ext cx="5185317" cy="858644"/>
            </a:xfrm>
            <a:custGeom>
              <a:avLst/>
              <a:gdLst>
                <a:gd name="connsiteX0" fmla="*/ 0 w 5185317"/>
                <a:gd name="connsiteY0" fmla="*/ 0 h 858644"/>
                <a:gd name="connsiteX1" fmla="*/ 2397512 w 5185317"/>
                <a:gd name="connsiteY1" fmla="*/ 89210 h 858644"/>
                <a:gd name="connsiteX2" fmla="*/ 4683512 w 5185317"/>
                <a:gd name="connsiteY2" fmla="*/ 323385 h 858644"/>
                <a:gd name="connsiteX3" fmla="*/ 5185317 w 5185317"/>
                <a:gd name="connsiteY3" fmla="*/ 858644 h 858644"/>
              </a:gdLst>
              <a:ahLst/>
              <a:cxnLst>
                <a:cxn ang="0">
                  <a:pos x="connsiteX0" y="connsiteY0"/>
                </a:cxn>
                <a:cxn ang="0">
                  <a:pos x="connsiteX1" y="connsiteY1"/>
                </a:cxn>
                <a:cxn ang="0">
                  <a:pos x="connsiteX2" y="connsiteY2"/>
                </a:cxn>
                <a:cxn ang="0">
                  <a:pos x="connsiteX3" y="connsiteY3"/>
                </a:cxn>
              </a:cxnLst>
              <a:rect l="l" t="t" r="r" b="b"/>
              <a:pathLst>
                <a:path w="5185317" h="858644">
                  <a:moveTo>
                    <a:pt x="0" y="0"/>
                  </a:moveTo>
                  <a:cubicBezTo>
                    <a:pt x="808463" y="17656"/>
                    <a:pt x="1616927" y="35313"/>
                    <a:pt x="2397512" y="89210"/>
                  </a:cubicBezTo>
                  <a:cubicBezTo>
                    <a:pt x="3178097" y="143108"/>
                    <a:pt x="4218878" y="195146"/>
                    <a:pt x="4683512" y="323385"/>
                  </a:cubicBezTo>
                  <a:cubicBezTo>
                    <a:pt x="5148146" y="451624"/>
                    <a:pt x="5166731" y="655134"/>
                    <a:pt x="5185317" y="858644"/>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xmlns="" id="{A1E97753-095A-4A5D-970D-506B53403CEA}"/>
                </a:ext>
              </a:extLst>
            </p:cNvPr>
            <p:cNvSpPr/>
            <p:nvPr/>
          </p:nvSpPr>
          <p:spPr>
            <a:xfrm>
              <a:off x="3112820" y="1059366"/>
              <a:ext cx="1001904" cy="2386361"/>
            </a:xfrm>
            <a:custGeom>
              <a:avLst/>
              <a:gdLst>
                <a:gd name="connsiteX0" fmla="*/ 0 w 1103895"/>
                <a:gd name="connsiteY0" fmla="*/ 0 h 2386361"/>
                <a:gd name="connsiteX1" fmla="*/ 1003610 w 1103895"/>
                <a:gd name="connsiteY1" fmla="*/ 1694985 h 2386361"/>
                <a:gd name="connsiteX2" fmla="*/ 1014761 w 1103895"/>
                <a:gd name="connsiteY2" fmla="*/ 2386361 h 2386361"/>
              </a:gdLst>
              <a:ahLst/>
              <a:cxnLst>
                <a:cxn ang="0">
                  <a:pos x="connsiteX0" y="connsiteY0"/>
                </a:cxn>
                <a:cxn ang="0">
                  <a:pos x="connsiteX1" y="connsiteY1"/>
                </a:cxn>
                <a:cxn ang="0">
                  <a:pos x="connsiteX2" y="connsiteY2"/>
                </a:cxn>
              </a:cxnLst>
              <a:rect l="l" t="t" r="r" b="b"/>
              <a:pathLst>
                <a:path w="1103895" h="2386361">
                  <a:moveTo>
                    <a:pt x="0" y="0"/>
                  </a:moveTo>
                  <a:cubicBezTo>
                    <a:pt x="417241" y="648629"/>
                    <a:pt x="834483" y="1297258"/>
                    <a:pt x="1003610" y="1694985"/>
                  </a:cubicBezTo>
                  <a:cubicBezTo>
                    <a:pt x="1172737" y="2092712"/>
                    <a:pt x="1093749" y="2239536"/>
                    <a:pt x="1014761" y="2386361"/>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xmlns="" id="{A95E0FDE-F3B3-479A-96A1-C8E4E4110F80}"/>
                </a:ext>
              </a:extLst>
            </p:cNvPr>
            <p:cNvSpPr/>
            <p:nvPr/>
          </p:nvSpPr>
          <p:spPr>
            <a:xfrm>
              <a:off x="3473232" y="941679"/>
              <a:ext cx="1775722" cy="819251"/>
            </a:xfrm>
            <a:custGeom>
              <a:avLst/>
              <a:gdLst>
                <a:gd name="connsiteX0" fmla="*/ 0 w 5156313"/>
                <a:gd name="connsiteY0" fmla="*/ 0 h 2671011"/>
                <a:gd name="connsiteX1" fmla="*/ 4391527 w 5156313"/>
                <a:gd name="connsiteY1" fmla="*/ 1503948 h 2671011"/>
                <a:gd name="connsiteX2" fmla="*/ 5125453 w 5156313"/>
                <a:gd name="connsiteY2" fmla="*/ 2671011 h 2671011"/>
              </a:gdLst>
              <a:ahLst/>
              <a:cxnLst>
                <a:cxn ang="0">
                  <a:pos x="connsiteX0" y="connsiteY0"/>
                </a:cxn>
                <a:cxn ang="0">
                  <a:pos x="connsiteX1" y="connsiteY1"/>
                </a:cxn>
                <a:cxn ang="0">
                  <a:pos x="connsiteX2" y="connsiteY2"/>
                </a:cxn>
              </a:cxnLst>
              <a:rect l="l" t="t" r="r" b="b"/>
              <a:pathLst>
                <a:path w="5156313" h="2671011">
                  <a:moveTo>
                    <a:pt x="0" y="0"/>
                  </a:moveTo>
                  <a:cubicBezTo>
                    <a:pt x="1768642" y="529389"/>
                    <a:pt x="3537285" y="1058779"/>
                    <a:pt x="4391527" y="1503948"/>
                  </a:cubicBezTo>
                  <a:cubicBezTo>
                    <a:pt x="5245769" y="1949117"/>
                    <a:pt x="5185611" y="2310064"/>
                    <a:pt x="5125453" y="2671011"/>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loud 1">
            <a:extLst>
              <a:ext uri="{FF2B5EF4-FFF2-40B4-BE49-F238E27FC236}">
                <a16:creationId xmlns:a16="http://schemas.microsoft.com/office/drawing/2014/main" xmlns="" id="{EFE2FDAE-05BE-48E2-8D8D-31F78F3C7EAF}"/>
              </a:ext>
            </a:extLst>
          </p:cNvPr>
          <p:cNvSpPr/>
          <p:nvPr/>
        </p:nvSpPr>
        <p:spPr>
          <a:xfrm>
            <a:off x="2466617" y="88299"/>
            <a:ext cx="1670169" cy="1087674"/>
          </a:xfrm>
          <a:prstGeom prst="cloud">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Trusted</a:t>
            </a:r>
          </a:p>
          <a:p>
            <a:pPr algn="ctr"/>
            <a:r>
              <a:rPr lang="en-US" b="1" dirty="0"/>
              <a:t>Data Sources</a:t>
            </a:r>
          </a:p>
        </p:txBody>
      </p:sp>
      <p:sp>
        <p:nvSpPr>
          <p:cNvPr id="63" name="TextBox 62">
            <a:extLst>
              <a:ext uri="{FF2B5EF4-FFF2-40B4-BE49-F238E27FC236}">
                <a16:creationId xmlns:a16="http://schemas.microsoft.com/office/drawing/2014/main" xmlns="" id="{F4FC45E2-BEB8-4179-92B9-5B8BA06D2CC4}"/>
              </a:ext>
            </a:extLst>
          </p:cNvPr>
          <p:cNvSpPr txBox="1"/>
          <p:nvPr/>
        </p:nvSpPr>
        <p:spPr>
          <a:xfrm>
            <a:off x="716871" y="1477899"/>
            <a:ext cx="2130968"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PENNSYLVANIA</a:t>
            </a:r>
          </a:p>
        </p:txBody>
      </p:sp>
      <p:sp>
        <p:nvSpPr>
          <p:cNvPr id="64" name="TextBox 63">
            <a:extLst>
              <a:ext uri="{FF2B5EF4-FFF2-40B4-BE49-F238E27FC236}">
                <a16:creationId xmlns:a16="http://schemas.microsoft.com/office/drawing/2014/main" xmlns="" id="{C5007743-8654-4029-B0D2-B49C2886ED48}"/>
              </a:ext>
            </a:extLst>
          </p:cNvPr>
          <p:cNvSpPr txBox="1"/>
          <p:nvPr/>
        </p:nvSpPr>
        <p:spPr>
          <a:xfrm>
            <a:off x="5248956" y="1471314"/>
            <a:ext cx="10021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GIANT</a:t>
            </a:r>
          </a:p>
        </p:txBody>
      </p:sp>
      <p:sp>
        <p:nvSpPr>
          <p:cNvPr id="46" name="TextBox 45">
            <a:extLst>
              <a:ext uri="{FF2B5EF4-FFF2-40B4-BE49-F238E27FC236}">
                <a16:creationId xmlns:a16="http://schemas.microsoft.com/office/drawing/2014/main" xmlns="" id="{8BF9314A-73E8-470E-9F31-2EE5359F17A9}"/>
              </a:ext>
            </a:extLst>
          </p:cNvPr>
          <p:cNvSpPr txBox="1"/>
          <p:nvPr/>
        </p:nvSpPr>
        <p:spPr>
          <a:xfrm>
            <a:off x="8714833" y="3093899"/>
            <a:ext cx="1043876"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TRANS</a:t>
            </a:r>
          </a:p>
        </p:txBody>
      </p:sp>
      <p:sp>
        <p:nvSpPr>
          <p:cNvPr id="48" name="TextBox 47">
            <a:extLst>
              <a:ext uri="{FF2B5EF4-FFF2-40B4-BE49-F238E27FC236}">
                <a16:creationId xmlns:a16="http://schemas.microsoft.com/office/drawing/2014/main" xmlns="" id="{C603DAE0-20BD-4859-97B8-C8E16183840D}"/>
              </a:ext>
            </a:extLst>
          </p:cNvPr>
          <p:cNvSpPr txBox="1"/>
          <p:nvPr/>
        </p:nvSpPr>
        <p:spPr>
          <a:xfrm>
            <a:off x="8397682" y="4725806"/>
            <a:ext cx="1301831"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TIRE CTR</a:t>
            </a:r>
          </a:p>
        </p:txBody>
      </p:sp>
      <p:sp>
        <p:nvSpPr>
          <p:cNvPr id="45" name="TextBox 44">
            <a:extLst>
              <a:ext uri="{FF2B5EF4-FFF2-40B4-BE49-F238E27FC236}">
                <a16:creationId xmlns:a16="http://schemas.microsoft.com/office/drawing/2014/main" xmlns="" id="{DEA3F4F1-B5F2-43AD-A710-8548FEBBE1EF}"/>
              </a:ext>
            </a:extLst>
          </p:cNvPr>
          <p:cNvSpPr txBox="1"/>
          <p:nvPr/>
        </p:nvSpPr>
        <p:spPr>
          <a:xfrm>
            <a:off x="5009023" y="3093899"/>
            <a:ext cx="1350241"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HERSHEY</a:t>
            </a:r>
          </a:p>
        </p:txBody>
      </p:sp>
      <p:sp>
        <p:nvSpPr>
          <p:cNvPr id="47" name="TextBox 46">
            <a:extLst>
              <a:ext uri="{FF2B5EF4-FFF2-40B4-BE49-F238E27FC236}">
                <a16:creationId xmlns:a16="http://schemas.microsoft.com/office/drawing/2014/main" xmlns="" id="{1372D260-4603-406E-B4B3-F4A8BA4F4C30}"/>
              </a:ext>
            </a:extLst>
          </p:cNvPr>
          <p:cNvSpPr txBox="1"/>
          <p:nvPr/>
        </p:nvSpPr>
        <p:spPr>
          <a:xfrm>
            <a:off x="4504070" y="4731310"/>
            <a:ext cx="184524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GARDEN CTR</a:t>
            </a:r>
          </a:p>
        </p:txBody>
      </p:sp>
      <p:sp>
        <p:nvSpPr>
          <p:cNvPr id="44" name="TextBox 43">
            <a:extLst>
              <a:ext uri="{FF2B5EF4-FFF2-40B4-BE49-F238E27FC236}">
                <a16:creationId xmlns:a16="http://schemas.microsoft.com/office/drawing/2014/main" xmlns="" id="{D37F3DC1-CDAE-4BB6-ABBB-C2E6CFA2D4A0}"/>
              </a:ext>
            </a:extLst>
          </p:cNvPr>
          <p:cNvSpPr txBox="1"/>
          <p:nvPr/>
        </p:nvSpPr>
        <p:spPr>
          <a:xfrm>
            <a:off x="1517588" y="4743759"/>
            <a:ext cx="1542603"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WALMART</a:t>
            </a:r>
          </a:p>
        </p:txBody>
      </p:sp>
      <p:sp>
        <p:nvSpPr>
          <p:cNvPr id="43" name="TextBox 42">
            <a:extLst>
              <a:ext uri="{FF2B5EF4-FFF2-40B4-BE49-F238E27FC236}">
                <a16:creationId xmlns:a16="http://schemas.microsoft.com/office/drawing/2014/main" xmlns="" id="{C456D042-8CE1-41C9-9010-40D9A8F6564D}"/>
              </a:ext>
            </a:extLst>
          </p:cNvPr>
          <p:cNvSpPr txBox="1"/>
          <p:nvPr/>
        </p:nvSpPr>
        <p:spPr>
          <a:xfrm>
            <a:off x="8790578" y="1492797"/>
            <a:ext cx="95051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ACME</a:t>
            </a:r>
          </a:p>
        </p:txBody>
      </p:sp>
      <p:sp>
        <p:nvSpPr>
          <p:cNvPr id="72" name="Rectangle 71">
            <a:extLst>
              <a:ext uri="{FF2B5EF4-FFF2-40B4-BE49-F238E27FC236}">
                <a16:creationId xmlns:a16="http://schemas.microsoft.com/office/drawing/2014/main" xmlns="" id="{6DC45FCA-3410-464D-95D2-671CA5F1D35A}"/>
              </a:ext>
            </a:extLst>
          </p:cNvPr>
          <p:cNvSpPr/>
          <p:nvPr/>
        </p:nvSpPr>
        <p:spPr>
          <a:xfrm>
            <a:off x="4407682" y="-2932"/>
            <a:ext cx="7676060" cy="646331"/>
          </a:xfrm>
          <a:prstGeom prst="rect">
            <a:avLst/>
          </a:prstGeom>
        </p:spPr>
        <p:txBody>
          <a:bodyPr wrap="square">
            <a:spAutoFit/>
          </a:bodyPr>
          <a:lstStyle/>
          <a:p>
            <a:r>
              <a:rPr lang="en-US" sz="3600" b="1" dirty="0">
                <a:solidFill>
                  <a:schemeClr val="bg1"/>
                </a:solidFill>
                <a:effectLst>
                  <a:outerShdw blurRad="38100" dist="38100" dir="2700000" algn="tl">
                    <a:srgbClr val="000000">
                      <a:alpha val="43137"/>
                    </a:srgbClr>
                  </a:outerShdw>
                </a:effectLst>
              </a:rPr>
              <a:t>State to Private Sector Data Sharing</a:t>
            </a:r>
            <a:endParaRPr lang="en-US" sz="3600" dirty="0">
              <a:solidFill>
                <a:schemeClr val="bg1"/>
              </a:solidFill>
              <a:effectLst>
                <a:outerShdw blurRad="38100" dist="38100" dir="2700000" algn="tl">
                  <a:srgbClr val="000000">
                    <a:alpha val="43137"/>
                  </a:srgbClr>
                </a:outerShdw>
              </a:effectLst>
            </a:endParaRPr>
          </a:p>
        </p:txBody>
      </p:sp>
      <p:sp>
        <p:nvSpPr>
          <p:cNvPr id="65" name="TextBox 64">
            <a:extLst>
              <a:ext uri="{FF2B5EF4-FFF2-40B4-BE49-F238E27FC236}">
                <a16:creationId xmlns:a16="http://schemas.microsoft.com/office/drawing/2014/main" xmlns="" id="{07F6BD8C-EFD0-45D5-8F1C-C115F268D4B4}"/>
              </a:ext>
            </a:extLst>
          </p:cNvPr>
          <p:cNvSpPr txBox="1"/>
          <p:nvPr/>
        </p:nvSpPr>
        <p:spPr>
          <a:xfrm>
            <a:off x="1966303" y="3093899"/>
            <a:ext cx="104323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OIL CO</a:t>
            </a:r>
          </a:p>
        </p:txBody>
      </p:sp>
    </p:spTree>
    <p:extLst>
      <p:ext uri="{BB962C8B-B14F-4D97-AF65-F5344CB8AC3E}">
        <p14:creationId xmlns:p14="http://schemas.microsoft.com/office/powerpoint/2010/main" val="2071066442"/>
      </p:ext>
    </p:extLst>
  </p:cSld>
  <p:clrMapOvr>
    <a:masterClrMapping/>
  </p:clrMapOvr>
  <p:transition xmlns:p14="http://schemas.microsoft.com/office/powerpoint/2010/mai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xmlns="" id="{4B82F204-1E76-4B08-A923-E3C5F0FB1178}"/>
              </a:ext>
            </a:extLst>
          </p:cNvPr>
          <p:cNvPicPr>
            <a:picLocks noChangeAspect="1"/>
          </p:cNvPicPr>
          <p:nvPr/>
        </p:nvPicPr>
        <p:blipFill>
          <a:blip r:embed="rId3"/>
          <a:stretch>
            <a:fillRect/>
          </a:stretch>
        </p:blipFill>
        <p:spPr>
          <a:xfrm>
            <a:off x="-1" y="0"/>
            <a:ext cx="12277493" cy="6858000"/>
          </a:xfrm>
          <a:prstGeom prst="rect">
            <a:avLst/>
          </a:prstGeom>
        </p:spPr>
      </p:pic>
      <p:pic>
        <p:nvPicPr>
          <p:cNvPr id="19" name="Picture 18">
            <a:extLst>
              <a:ext uri="{FF2B5EF4-FFF2-40B4-BE49-F238E27FC236}">
                <a16:creationId xmlns:a16="http://schemas.microsoft.com/office/drawing/2014/main" xmlns="" id="{B21A10DF-1607-4568-BF77-D7A5CE23F8BD}"/>
              </a:ext>
            </a:extLst>
          </p:cNvPr>
          <p:cNvPicPr>
            <a:picLocks noChangeAspect="1"/>
          </p:cNvPicPr>
          <p:nvPr/>
        </p:nvPicPr>
        <p:blipFill>
          <a:blip r:embed="rId4"/>
          <a:stretch>
            <a:fillRect/>
          </a:stretch>
        </p:blipFill>
        <p:spPr>
          <a:xfrm>
            <a:off x="200034" y="914106"/>
            <a:ext cx="2838150" cy="1439479"/>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xmlns="" id="{7B18EFC6-C81A-41D5-A894-D6926FB73E87}"/>
              </a:ext>
            </a:extLst>
          </p:cNvPr>
          <p:cNvPicPr>
            <a:picLocks noChangeAspect="1"/>
          </p:cNvPicPr>
          <p:nvPr/>
        </p:nvPicPr>
        <p:blipFill>
          <a:blip r:embed="rId5"/>
          <a:stretch>
            <a:fillRect/>
          </a:stretch>
        </p:blipFill>
        <p:spPr>
          <a:xfrm>
            <a:off x="220973" y="4748314"/>
            <a:ext cx="2818932" cy="1431124"/>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xmlns="" id="{D730A967-A344-4A3B-941D-1DD7A59ACFBD}"/>
              </a:ext>
            </a:extLst>
          </p:cNvPr>
          <p:cNvPicPr>
            <a:picLocks noChangeAspect="1"/>
          </p:cNvPicPr>
          <p:nvPr/>
        </p:nvPicPr>
        <p:blipFill>
          <a:blip r:embed="rId6"/>
          <a:stretch>
            <a:fillRect/>
          </a:stretch>
        </p:blipFill>
        <p:spPr>
          <a:xfrm>
            <a:off x="6901876" y="2826951"/>
            <a:ext cx="2861813" cy="1441453"/>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xmlns="" id="{DBCB99AC-B02C-4101-BF8B-6C91608C68D8}"/>
              </a:ext>
            </a:extLst>
          </p:cNvPr>
          <p:cNvPicPr>
            <a:picLocks noChangeAspect="1"/>
          </p:cNvPicPr>
          <p:nvPr/>
        </p:nvPicPr>
        <p:blipFill>
          <a:blip r:embed="rId7"/>
          <a:stretch>
            <a:fillRect/>
          </a:stretch>
        </p:blipFill>
        <p:spPr>
          <a:xfrm>
            <a:off x="3617070" y="4746029"/>
            <a:ext cx="2851199" cy="14338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51B1703D-A55F-4BE2-A0E4-9BAAF08022C1}"/>
              </a:ext>
            </a:extLst>
          </p:cNvPr>
          <p:cNvPicPr>
            <a:picLocks noChangeAspect="1"/>
          </p:cNvPicPr>
          <p:nvPr/>
        </p:nvPicPr>
        <p:blipFill>
          <a:blip r:embed="rId7"/>
          <a:stretch>
            <a:fillRect/>
          </a:stretch>
        </p:blipFill>
        <p:spPr>
          <a:xfrm>
            <a:off x="3617070" y="910145"/>
            <a:ext cx="2851199" cy="1433807"/>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xmlns="" id="{174B9E26-5BD8-4015-A56C-ECB285247F0C}"/>
              </a:ext>
            </a:extLst>
          </p:cNvPr>
          <p:cNvPicPr>
            <a:picLocks noChangeAspect="1"/>
          </p:cNvPicPr>
          <p:nvPr/>
        </p:nvPicPr>
        <p:blipFill>
          <a:blip r:embed="rId7"/>
          <a:stretch>
            <a:fillRect/>
          </a:stretch>
        </p:blipFill>
        <p:spPr>
          <a:xfrm>
            <a:off x="6901876" y="4745631"/>
            <a:ext cx="2839219" cy="1433807"/>
          </a:xfrm>
          <a:prstGeom prst="rect">
            <a:avLst/>
          </a:prstGeom>
          <a:ln>
            <a:noFill/>
          </a:ln>
          <a:effectLst>
            <a:outerShdw blurRad="292100" dist="139700" dir="2700000" algn="tl" rotWithShape="0">
              <a:srgbClr val="333333">
                <a:alpha val="65000"/>
              </a:srgbClr>
            </a:outerShdw>
          </a:effectLst>
        </p:spPr>
      </p:pic>
      <p:pic>
        <p:nvPicPr>
          <p:cNvPr id="49" name="Picture 48">
            <a:extLst>
              <a:ext uri="{FF2B5EF4-FFF2-40B4-BE49-F238E27FC236}">
                <a16:creationId xmlns:a16="http://schemas.microsoft.com/office/drawing/2014/main" xmlns="" id="{107C3AA7-F1CD-44B8-9696-B5CF4E2B1D4C}"/>
              </a:ext>
            </a:extLst>
          </p:cNvPr>
          <p:cNvPicPr>
            <a:picLocks noChangeAspect="1"/>
          </p:cNvPicPr>
          <p:nvPr/>
        </p:nvPicPr>
        <p:blipFill>
          <a:blip r:embed="rId7"/>
          <a:stretch>
            <a:fillRect/>
          </a:stretch>
        </p:blipFill>
        <p:spPr>
          <a:xfrm>
            <a:off x="200686" y="2826952"/>
            <a:ext cx="2839219" cy="143380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xmlns="" id="{1F8C3CDF-7DAE-4CAE-A5B9-E4ED69FC6E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2616" y="6260282"/>
            <a:ext cx="738664" cy="369332"/>
          </a:xfrm>
          <a:prstGeom prst="rect">
            <a:avLst/>
          </a:prstGeom>
        </p:spPr>
      </p:pic>
      <p:pic>
        <p:nvPicPr>
          <p:cNvPr id="7" name="Picture 6">
            <a:extLst>
              <a:ext uri="{FF2B5EF4-FFF2-40B4-BE49-F238E27FC236}">
                <a16:creationId xmlns:a16="http://schemas.microsoft.com/office/drawing/2014/main" xmlns="" id="{C8047283-D0E3-40C2-855C-4F832EE0F72C}"/>
              </a:ext>
            </a:extLst>
          </p:cNvPr>
          <p:cNvPicPr>
            <a:picLocks noChangeAspect="1"/>
          </p:cNvPicPr>
          <p:nvPr/>
        </p:nvPicPr>
        <p:blipFill>
          <a:blip r:embed="rId9"/>
          <a:stretch>
            <a:fillRect/>
          </a:stretch>
        </p:blipFill>
        <p:spPr>
          <a:xfrm>
            <a:off x="10786105" y="5578862"/>
            <a:ext cx="1069211" cy="681415"/>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xmlns="" id="{48D1E3AF-F913-45D4-BF49-6723CDDE84A0}"/>
              </a:ext>
            </a:extLst>
          </p:cNvPr>
          <p:cNvSpPr txBox="1"/>
          <p:nvPr/>
        </p:nvSpPr>
        <p:spPr>
          <a:xfrm>
            <a:off x="1798684" y="4744064"/>
            <a:ext cx="1143262"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UTILITY</a:t>
            </a:r>
          </a:p>
        </p:txBody>
      </p:sp>
      <p:sp>
        <p:nvSpPr>
          <p:cNvPr id="36" name="TextBox 35">
            <a:extLst>
              <a:ext uri="{FF2B5EF4-FFF2-40B4-BE49-F238E27FC236}">
                <a16:creationId xmlns:a16="http://schemas.microsoft.com/office/drawing/2014/main" xmlns="" id="{2E99380D-BCBF-4991-8F84-BCDC5D8EE1D3}"/>
              </a:ext>
            </a:extLst>
          </p:cNvPr>
          <p:cNvSpPr txBox="1"/>
          <p:nvPr/>
        </p:nvSpPr>
        <p:spPr>
          <a:xfrm>
            <a:off x="8397682" y="2809095"/>
            <a:ext cx="1256498"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HPS, LLC</a:t>
            </a:r>
          </a:p>
        </p:txBody>
      </p:sp>
      <p:sp>
        <p:nvSpPr>
          <p:cNvPr id="51" name="TextBox 50">
            <a:extLst>
              <a:ext uri="{FF2B5EF4-FFF2-40B4-BE49-F238E27FC236}">
                <a16:creationId xmlns:a16="http://schemas.microsoft.com/office/drawing/2014/main" xmlns="" id="{10862507-04A3-4A4A-A2B0-C2F290BE79D2}"/>
              </a:ext>
            </a:extLst>
          </p:cNvPr>
          <p:cNvSpPr txBox="1"/>
          <p:nvPr/>
        </p:nvSpPr>
        <p:spPr>
          <a:xfrm>
            <a:off x="8397682" y="4725806"/>
            <a:ext cx="1301831"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TIRE CTR</a:t>
            </a:r>
          </a:p>
        </p:txBody>
      </p:sp>
      <p:sp>
        <p:nvSpPr>
          <p:cNvPr id="52" name="TextBox 51">
            <a:extLst>
              <a:ext uri="{FF2B5EF4-FFF2-40B4-BE49-F238E27FC236}">
                <a16:creationId xmlns:a16="http://schemas.microsoft.com/office/drawing/2014/main" xmlns="" id="{518931C7-DC04-4263-9AEC-F19CF6AE3818}"/>
              </a:ext>
            </a:extLst>
          </p:cNvPr>
          <p:cNvSpPr txBox="1"/>
          <p:nvPr/>
        </p:nvSpPr>
        <p:spPr>
          <a:xfrm>
            <a:off x="5471877" y="868443"/>
            <a:ext cx="10021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GIANT</a:t>
            </a:r>
          </a:p>
        </p:txBody>
      </p:sp>
      <p:sp>
        <p:nvSpPr>
          <p:cNvPr id="53" name="TextBox 52">
            <a:extLst>
              <a:ext uri="{FF2B5EF4-FFF2-40B4-BE49-F238E27FC236}">
                <a16:creationId xmlns:a16="http://schemas.microsoft.com/office/drawing/2014/main" xmlns="" id="{D802E855-F7B7-44B4-9F50-9D7789CB83E0}"/>
              </a:ext>
            </a:extLst>
          </p:cNvPr>
          <p:cNvSpPr txBox="1"/>
          <p:nvPr/>
        </p:nvSpPr>
        <p:spPr>
          <a:xfrm>
            <a:off x="4457991" y="4725806"/>
            <a:ext cx="184524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GARDEN CTR</a:t>
            </a:r>
          </a:p>
        </p:txBody>
      </p:sp>
      <p:sp>
        <p:nvSpPr>
          <p:cNvPr id="54" name="TextBox 53">
            <a:extLst>
              <a:ext uri="{FF2B5EF4-FFF2-40B4-BE49-F238E27FC236}">
                <a16:creationId xmlns:a16="http://schemas.microsoft.com/office/drawing/2014/main" xmlns="" id="{8B34D0DB-A782-4526-9FB5-5515B678E979}"/>
              </a:ext>
            </a:extLst>
          </p:cNvPr>
          <p:cNvSpPr txBox="1"/>
          <p:nvPr/>
        </p:nvSpPr>
        <p:spPr>
          <a:xfrm>
            <a:off x="1955517" y="2834599"/>
            <a:ext cx="104323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OIL CO</a:t>
            </a:r>
          </a:p>
        </p:txBody>
      </p:sp>
      <p:sp>
        <p:nvSpPr>
          <p:cNvPr id="2" name="Rectangle 1">
            <a:extLst>
              <a:ext uri="{FF2B5EF4-FFF2-40B4-BE49-F238E27FC236}">
                <a16:creationId xmlns:a16="http://schemas.microsoft.com/office/drawing/2014/main" xmlns="" id="{D828EF0B-4B8B-4B84-B8A0-4971C6663449}"/>
              </a:ext>
            </a:extLst>
          </p:cNvPr>
          <p:cNvSpPr/>
          <p:nvPr/>
        </p:nvSpPr>
        <p:spPr>
          <a:xfrm>
            <a:off x="89744" y="3605"/>
            <a:ext cx="12102255" cy="707886"/>
          </a:xfrm>
          <a:prstGeom prst="rect">
            <a:avLst/>
          </a:prstGeom>
        </p:spPr>
        <p:txBody>
          <a:bodyPr wrap="square">
            <a:spAutoFit/>
          </a:bodyPr>
          <a:lstStyle/>
          <a:p>
            <a:r>
              <a:rPr lang="en-US" sz="4000" b="1" dirty="0">
                <a:solidFill>
                  <a:schemeClr val="bg1"/>
                </a:solidFill>
                <a:effectLst>
                  <a:outerShdw blurRad="38100" dist="38100" dir="2700000" algn="tl">
                    <a:srgbClr val="000000">
                      <a:alpha val="43137"/>
                    </a:srgbClr>
                  </a:outerShdw>
                </a:effectLst>
              </a:rPr>
              <a:t>Private Sector Data Sharing </a:t>
            </a:r>
            <a:r>
              <a:rPr lang="en-US" b="1" dirty="0">
                <a:solidFill>
                  <a:schemeClr val="bg1"/>
                </a:solidFill>
                <a:effectLst>
                  <a:outerShdw blurRad="38100" dist="38100" dir="2700000" algn="tl">
                    <a:srgbClr val="000000">
                      <a:alpha val="43137"/>
                    </a:srgbClr>
                  </a:outerShdw>
                </a:effectLst>
              </a:rPr>
              <a:t>(requires individual license &amp; Data Sharing Agreement)</a:t>
            </a:r>
            <a:endParaRPr lang="en-US" sz="4000" dirty="0">
              <a:solidFill>
                <a:schemeClr val="bg1"/>
              </a:solidFill>
              <a:effectLst>
                <a:outerShdw blurRad="38100" dist="38100" dir="2700000" algn="tl">
                  <a:srgbClr val="000000">
                    <a:alpha val="43137"/>
                  </a:srgbClr>
                </a:outerShdw>
              </a:effectLst>
            </a:endParaRPr>
          </a:p>
        </p:txBody>
      </p:sp>
      <p:sp>
        <p:nvSpPr>
          <p:cNvPr id="56" name="Rectangle 55">
            <a:extLst>
              <a:ext uri="{FF2B5EF4-FFF2-40B4-BE49-F238E27FC236}">
                <a16:creationId xmlns:a16="http://schemas.microsoft.com/office/drawing/2014/main" xmlns="" id="{908A5FAB-8AD2-4479-84D8-168739AC2C59}"/>
              </a:ext>
            </a:extLst>
          </p:cNvPr>
          <p:cNvSpPr/>
          <p:nvPr/>
        </p:nvSpPr>
        <p:spPr>
          <a:xfrm>
            <a:off x="9361280" y="6260282"/>
            <a:ext cx="2672526" cy="369332"/>
          </a:xfrm>
          <a:prstGeom prst="rect">
            <a:avLst/>
          </a:prstGeom>
        </p:spPr>
        <p:txBody>
          <a:bodyPr wrap="none">
            <a:spAutoFit/>
          </a:bodyPr>
          <a:lstStyle/>
          <a:p>
            <a:r>
              <a:rPr lang="en-US" altLang="en-US" dirty="0">
                <a:solidFill>
                  <a:schemeClr val="bg1">
                    <a:lumMod val="65000"/>
                  </a:schemeClr>
                </a:solidFill>
                <a:latin typeface="Arial" panose="020B0604020202020204" pitchFamily="34" charset="0"/>
                <a:ea typeface="Calibri" panose="020F0502020204030204" pitchFamily="34" charset="0"/>
              </a:rPr>
              <a:t>Many People. One Map.</a:t>
            </a:r>
            <a:endParaRPr lang="en-US" dirty="0">
              <a:solidFill>
                <a:schemeClr val="bg1">
                  <a:lumMod val="65000"/>
                </a:schemeClr>
              </a:solidFill>
            </a:endParaRPr>
          </a:p>
        </p:txBody>
      </p:sp>
      <p:sp>
        <p:nvSpPr>
          <p:cNvPr id="57" name="Rectangle 56">
            <a:extLst>
              <a:ext uri="{FF2B5EF4-FFF2-40B4-BE49-F238E27FC236}">
                <a16:creationId xmlns:a16="http://schemas.microsoft.com/office/drawing/2014/main" xmlns="" id="{B338A03E-19BC-49C2-8216-C52AF15F19A5}"/>
              </a:ext>
            </a:extLst>
          </p:cNvPr>
          <p:cNvSpPr/>
          <p:nvPr/>
        </p:nvSpPr>
        <p:spPr>
          <a:xfrm>
            <a:off x="205839" y="622007"/>
            <a:ext cx="11986161" cy="135470"/>
          </a:xfrm>
          <a:prstGeom prst="rect">
            <a:avLst/>
          </a:prstGeom>
          <a:gradFill flip="none" rotWithShape="1">
            <a:gsLst>
              <a:gs pos="0">
                <a:schemeClr val="accent1">
                  <a:satMod val="103000"/>
                  <a:lumMod val="102000"/>
                  <a:tint val="94000"/>
                </a:schemeClr>
              </a:gs>
              <a:gs pos="50000">
                <a:schemeClr val="accent1">
                  <a:satMod val="110000"/>
                  <a:lumMod val="100000"/>
                  <a:shade val="100000"/>
                  <a:alpha val="58000"/>
                </a:schemeClr>
              </a:gs>
              <a:gs pos="100000">
                <a:schemeClr val="accent1">
                  <a:lumMod val="99000"/>
                  <a:satMod val="120000"/>
                  <a:shade val="78000"/>
                  <a:alpha val="0"/>
                </a:schemeClr>
              </a:gs>
            </a:gsLst>
            <a:lin ang="0" scaled="1"/>
            <a:tileRec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xmlns="" id="{44509C2C-CC59-4440-B9BB-9F78EA73E7A6}"/>
              </a:ext>
            </a:extLst>
          </p:cNvPr>
          <p:cNvSpPr txBox="1"/>
          <p:nvPr/>
        </p:nvSpPr>
        <p:spPr>
          <a:xfrm>
            <a:off x="8777305" y="3429000"/>
            <a:ext cx="1778051" cy="830997"/>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PROPERTY </a:t>
            </a:r>
          </a:p>
          <a:p>
            <a:r>
              <a:rPr lang="en-US" sz="2400" b="1" dirty="0">
                <a:solidFill>
                  <a:schemeClr val="bg1"/>
                </a:solidFill>
                <a:effectLst>
                  <a:outerShdw blurRad="38100" dist="38100" dir="2700000" algn="tl">
                    <a:srgbClr val="000000">
                      <a:alpha val="43137"/>
                    </a:srgbClr>
                  </a:outerShdw>
                </a:effectLst>
              </a:rPr>
              <a:t>MGMT</a:t>
            </a:r>
          </a:p>
        </p:txBody>
      </p:sp>
      <p:sp>
        <p:nvSpPr>
          <p:cNvPr id="58" name="TextBox 57">
            <a:extLst>
              <a:ext uri="{FF2B5EF4-FFF2-40B4-BE49-F238E27FC236}">
                <a16:creationId xmlns:a16="http://schemas.microsoft.com/office/drawing/2014/main" xmlns="" id="{E2169CAF-D09E-42F1-9F81-16C0073E3018}"/>
              </a:ext>
            </a:extLst>
          </p:cNvPr>
          <p:cNvSpPr txBox="1"/>
          <p:nvPr/>
        </p:nvSpPr>
        <p:spPr>
          <a:xfrm>
            <a:off x="535937" y="5734349"/>
            <a:ext cx="2875467"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TRANS-DIST LINES</a:t>
            </a:r>
          </a:p>
        </p:txBody>
      </p:sp>
      <p:pic>
        <p:nvPicPr>
          <p:cNvPr id="59" name="Picture 58">
            <a:extLst>
              <a:ext uri="{FF2B5EF4-FFF2-40B4-BE49-F238E27FC236}">
                <a16:creationId xmlns:a16="http://schemas.microsoft.com/office/drawing/2014/main" xmlns="" id="{09A5352C-72E6-40CF-BD52-553A1F891317}"/>
              </a:ext>
            </a:extLst>
          </p:cNvPr>
          <p:cNvPicPr>
            <a:picLocks noChangeAspect="1"/>
          </p:cNvPicPr>
          <p:nvPr/>
        </p:nvPicPr>
        <p:blipFill>
          <a:blip r:embed="rId7"/>
          <a:stretch>
            <a:fillRect/>
          </a:stretch>
        </p:blipFill>
        <p:spPr>
          <a:xfrm>
            <a:off x="182589" y="919778"/>
            <a:ext cx="2851199" cy="1433807"/>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xmlns="" id="{84A457F6-C176-4D72-8B68-601CBBB0BE46}"/>
              </a:ext>
            </a:extLst>
          </p:cNvPr>
          <p:cNvSpPr txBox="1"/>
          <p:nvPr/>
        </p:nvSpPr>
        <p:spPr>
          <a:xfrm>
            <a:off x="676726" y="907673"/>
            <a:ext cx="2130968"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PENNSYLVANIA</a:t>
            </a:r>
          </a:p>
        </p:txBody>
      </p:sp>
      <p:grpSp>
        <p:nvGrpSpPr>
          <p:cNvPr id="23" name="Group 22">
            <a:extLst>
              <a:ext uri="{FF2B5EF4-FFF2-40B4-BE49-F238E27FC236}">
                <a16:creationId xmlns:a16="http://schemas.microsoft.com/office/drawing/2014/main" xmlns="" id="{7839501B-5D14-4E16-A272-6D2AB40DB3C8}"/>
              </a:ext>
            </a:extLst>
          </p:cNvPr>
          <p:cNvGrpSpPr/>
          <p:nvPr/>
        </p:nvGrpSpPr>
        <p:grpSpPr>
          <a:xfrm>
            <a:off x="2179035" y="2074127"/>
            <a:ext cx="2337209" cy="1342932"/>
            <a:chOff x="2179035" y="2074127"/>
            <a:chExt cx="2337209" cy="1342932"/>
          </a:xfrm>
        </p:grpSpPr>
        <p:cxnSp>
          <p:nvCxnSpPr>
            <p:cNvPr id="9" name="Straight Arrow Connector 8">
              <a:extLst>
                <a:ext uri="{FF2B5EF4-FFF2-40B4-BE49-F238E27FC236}">
                  <a16:creationId xmlns:a16="http://schemas.microsoft.com/office/drawing/2014/main" xmlns="" id="{6EE22FF4-F592-4465-AC11-28AB9491FD34}"/>
                </a:ext>
              </a:extLst>
            </p:cNvPr>
            <p:cNvCxnSpPr/>
            <p:nvPr/>
          </p:nvCxnSpPr>
          <p:spPr>
            <a:xfrm flipH="1" flipV="1">
              <a:off x="2776654" y="2074127"/>
              <a:ext cx="1739590" cy="991304"/>
            </a:xfrm>
            <a:prstGeom prst="straightConnector1">
              <a:avLst/>
            </a:prstGeom>
            <a:ln w="762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C174271A-73EC-4116-A507-DB5E15A89640}"/>
                </a:ext>
              </a:extLst>
            </p:cNvPr>
            <p:cNvCxnSpPr>
              <a:cxnSpLocks/>
            </p:cNvCxnSpPr>
            <p:nvPr/>
          </p:nvCxnSpPr>
          <p:spPr>
            <a:xfrm flipH="1" flipV="1">
              <a:off x="2572817" y="2197015"/>
              <a:ext cx="1704553" cy="1047458"/>
            </a:xfrm>
            <a:prstGeom prst="straightConnector1">
              <a:avLst/>
            </a:prstGeom>
            <a:ln w="762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68FE4D06-D3ED-4BB6-AEED-276BAAB2C45C}"/>
                </a:ext>
              </a:extLst>
            </p:cNvPr>
            <p:cNvCxnSpPr>
              <a:cxnSpLocks/>
            </p:cNvCxnSpPr>
            <p:nvPr/>
          </p:nvCxnSpPr>
          <p:spPr>
            <a:xfrm flipH="1" flipV="1">
              <a:off x="2179035" y="2298332"/>
              <a:ext cx="2057892" cy="1118727"/>
            </a:xfrm>
            <a:prstGeom prst="straightConnector1">
              <a:avLst/>
            </a:prstGeom>
            <a:ln w="76200">
              <a:solidFill>
                <a:srgbClr val="FFC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6" name="Cloud 5">
            <a:extLst>
              <a:ext uri="{FF2B5EF4-FFF2-40B4-BE49-F238E27FC236}">
                <a16:creationId xmlns:a16="http://schemas.microsoft.com/office/drawing/2014/main" xmlns="" id="{95447EB3-94D4-4659-B778-D660782684A4}"/>
              </a:ext>
            </a:extLst>
          </p:cNvPr>
          <p:cNvSpPr/>
          <p:nvPr/>
        </p:nvSpPr>
        <p:spPr>
          <a:xfrm>
            <a:off x="3857552" y="2815961"/>
            <a:ext cx="2226677" cy="138583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TRUSTED</a:t>
            </a:r>
          </a:p>
          <a:p>
            <a:pPr algn="ctr"/>
            <a:r>
              <a:rPr lang="en-US" b="1" dirty="0"/>
              <a:t>CLOUD</a:t>
            </a:r>
          </a:p>
          <a:p>
            <a:pPr algn="ctr"/>
            <a:r>
              <a:rPr lang="en-US" b="1" dirty="0"/>
              <a:t>SERVICE</a:t>
            </a:r>
          </a:p>
        </p:txBody>
      </p:sp>
      <p:pic>
        <p:nvPicPr>
          <p:cNvPr id="16" name="Picture 15">
            <a:extLst>
              <a:ext uri="{FF2B5EF4-FFF2-40B4-BE49-F238E27FC236}">
                <a16:creationId xmlns:a16="http://schemas.microsoft.com/office/drawing/2014/main" xmlns="" id="{24443A39-F517-4F1F-AD02-DCEE04B48AA1}"/>
              </a:ext>
            </a:extLst>
          </p:cNvPr>
          <p:cNvPicPr>
            <a:picLocks noChangeAspect="1"/>
          </p:cNvPicPr>
          <p:nvPr/>
        </p:nvPicPr>
        <p:blipFill>
          <a:blip r:embed="rId10"/>
          <a:stretch>
            <a:fillRect/>
          </a:stretch>
        </p:blipFill>
        <p:spPr>
          <a:xfrm>
            <a:off x="6925432" y="930673"/>
            <a:ext cx="2845531" cy="1421020"/>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xmlns="" id="{DB0B84FE-5989-424B-8E99-BC1CFA9C338E}"/>
              </a:ext>
            </a:extLst>
          </p:cNvPr>
          <p:cNvSpPr txBox="1"/>
          <p:nvPr/>
        </p:nvSpPr>
        <p:spPr>
          <a:xfrm>
            <a:off x="9135849" y="1349718"/>
            <a:ext cx="2142061" cy="523220"/>
          </a:xfrm>
          <a:prstGeom prst="rect">
            <a:avLst/>
          </a:prstGeom>
          <a:noFill/>
        </p:spPr>
        <p:txBody>
          <a:bodyPr wrap="none" rtlCol="0">
            <a:spAutoFit/>
          </a:bodyPr>
          <a:lstStyle/>
          <a:p>
            <a:r>
              <a:rPr lang="en-US" sz="2800" b="1" dirty="0">
                <a:solidFill>
                  <a:schemeClr val="bg1"/>
                </a:solidFill>
                <a:effectLst>
                  <a:outerShdw blurRad="38100" dist="38100" dir="2700000" algn="tl">
                    <a:srgbClr val="000000">
                      <a:alpha val="43137"/>
                    </a:srgbClr>
                  </a:outerShdw>
                </a:effectLst>
              </a:rPr>
              <a:t>FUEL CLOSED</a:t>
            </a:r>
          </a:p>
        </p:txBody>
      </p:sp>
      <p:sp>
        <p:nvSpPr>
          <p:cNvPr id="22" name="TextBox 21">
            <a:extLst>
              <a:ext uri="{FF2B5EF4-FFF2-40B4-BE49-F238E27FC236}">
                <a16:creationId xmlns:a16="http://schemas.microsoft.com/office/drawing/2014/main" xmlns="" id="{76FE76D6-0AD6-404B-AF00-C757C2F138AE}"/>
              </a:ext>
            </a:extLst>
          </p:cNvPr>
          <p:cNvSpPr txBox="1"/>
          <p:nvPr/>
        </p:nvSpPr>
        <p:spPr>
          <a:xfrm>
            <a:off x="8943926" y="868228"/>
            <a:ext cx="638316"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C</a:t>
            </a:r>
            <a:r>
              <a:rPr lang="en-US" sz="1600" b="1" dirty="0">
                <a:solidFill>
                  <a:schemeClr val="bg1"/>
                </a:solidFill>
                <a:effectLst>
                  <a:outerShdw blurRad="38100" dist="38100" dir="2700000" algn="tl">
                    <a:srgbClr val="000000">
                      <a:alpha val="43137"/>
                    </a:srgbClr>
                  </a:outerShdw>
                </a:effectLst>
              </a:rPr>
              <a:t>&amp;</a:t>
            </a:r>
            <a:r>
              <a:rPr lang="en-US" sz="2400" b="1" dirty="0">
                <a:solidFill>
                  <a:schemeClr val="bg1"/>
                </a:solidFill>
                <a:effectLst>
                  <a:outerShdw blurRad="38100" dist="38100" dir="2700000" algn="tl">
                    <a:srgbClr val="000000">
                      <a:alpha val="43137"/>
                    </a:srgbClr>
                  </a:outerShdw>
                </a:effectLst>
              </a:rPr>
              <a:t>S</a:t>
            </a:r>
          </a:p>
        </p:txBody>
      </p:sp>
      <p:sp>
        <p:nvSpPr>
          <p:cNvPr id="14" name="Freeform: Shape 13">
            <a:extLst>
              <a:ext uri="{FF2B5EF4-FFF2-40B4-BE49-F238E27FC236}">
                <a16:creationId xmlns:a16="http://schemas.microsoft.com/office/drawing/2014/main" xmlns="" id="{F1C4BC63-95CE-4DA6-979B-2D83E6288761}"/>
              </a:ext>
            </a:extLst>
          </p:cNvPr>
          <p:cNvSpPr/>
          <p:nvPr/>
        </p:nvSpPr>
        <p:spPr>
          <a:xfrm rot="3128540" flipH="1">
            <a:off x="3129445" y="3427238"/>
            <a:ext cx="374582" cy="1968552"/>
          </a:xfrm>
          <a:custGeom>
            <a:avLst/>
            <a:gdLst>
              <a:gd name="connsiteX0" fmla="*/ 860112 w 941153"/>
              <a:gd name="connsiteY0" fmla="*/ 2370221 h 2671193"/>
              <a:gd name="connsiteX1" fmla="*/ 860112 w 941153"/>
              <a:gd name="connsiteY1" fmla="*/ 2586789 h 2671193"/>
              <a:gd name="connsiteX2" fmla="*/ 17902 w 941153"/>
              <a:gd name="connsiteY2" fmla="*/ 1130968 h 2671193"/>
              <a:gd name="connsiteX3" fmla="*/ 366817 w 941153"/>
              <a:gd name="connsiteY3" fmla="*/ 0 h 2671193"/>
            </a:gdLst>
            <a:ahLst/>
            <a:cxnLst>
              <a:cxn ang="0">
                <a:pos x="connsiteX0" y="connsiteY0"/>
              </a:cxn>
              <a:cxn ang="0">
                <a:pos x="connsiteX1" y="connsiteY1"/>
              </a:cxn>
              <a:cxn ang="0">
                <a:pos x="connsiteX2" y="connsiteY2"/>
              </a:cxn>
              <a:cxn ang="0">
                <a:pos x="connsiteX3" y="connsiteY3"/>
              </a:cxn>
            </a:cxnLst>
            <a:rect l="l" t="t" r="r" b="b"/>
            <a:pathLst>
              <a:path w="941153" h="2671193">
                <a:moveTo>
                  <a:pt x="860112" y="2370221"/>
                </a:moveTo>
                <a:cubicBezTo>
                  <a:pt x="930296" y="2581776"/>
                  <a:pt x="1000480" y="2793331"/>
                  <a:pt x="860112" y="2586789"/>
                </a:cubicBezTo>
                <a:cubicBezTo>
                  <a:pt x="719744" y="2380247"/>
                  <a:pt x="100118" y="1562099"/>
                  <a:pt x="17902" y="1130968"/>
                </a:cubicBezTo>
                <a:cubicBezTo>
                  <a:pt x="-64314" y="699837"/>
                  <a:pt x="151251" y="349918"/>
                  <a:pt x="366817" y="0"/>
                </a:cubicBezTo>
              </a:path>
            </a:pathLst>
          </a:custGeom>
          <a:noFill/>
          <a:ln w="76200">
            <a:solidFill>
              <a:srgbClr val="FFC000"/>
            </a:solidFill>
            <a:headEnd type="none" w="med" len="me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 id="{DA882A07-A668-4C08-9E67-3135B5B87A09}"/>
              </a:ext>
            </a:extLst>
          </p:cNvPr>
          <p:cNvGrpSpPr/>
          <p:nvPr/>
        </p:nvGrpSpPr>
        <p:grpSpPr>
          <a:xfrm>
            <a:off x="5501059" y="1606111"/>
            <a:ext cx="1417100" cy="2136878"/>
            <a:chOff x="5501059" y="1606111"/>
            <a:chExt cx="1417100" cy="2136878"/>
          </a:xfrm>
        </p:grpSpPr>
        <p:sp>
          <p:nvSpPr>
            <p:cNvPr id="4" name="Freeform: Shape 3">
              <a:extLst>
                <a:ext uri="{FF2B5EF4-FFF2-40B4-BE49-F238E27FC236}">
                  <a16:creationId xmlns:a16="http://schemas.microsoft.com/office/drawing/2014/main" xmlns="" id="{BECE14F4-44C8-4AEA-8ED7-282975F9BB1F}"/>
                </a:ext>
              </a:extLst>
            </p:cNvPr>
            <p:cNvSpPr/>
            <p:nvPr/>
          </p:nvSpPr>
          <p:spPr>
            <a:xfrm>
              <a:off x="5501059" y="3482715"/>
              <a:ext cx="1417100" cy="260274"/>
            </a:xfrm>
            <a:custGeom>
              <a:avLst/>
              <a:gdLst>
                <a:gd name="connsiteX0" fmla="*/ 5161547 w 5161547"/>
                <a:gd name="connsiteY0" fmla="*/ 1383631 h 1383631"/>
                <a:gd name="connsiteX1" fmla="*/ 1046747 w 5161547"/>
                <a:gd name="connsiteY1" fmla="*/ 1094874 h 1383631"/>
                <a:gd name="connsiteX2" fmla="*/ 0 w 5161547"/>
                <a:gd name="connsiteY2" fmla="*/ 0 h 1383631"/>
              </a:gdLst>
              <a:ahLst/>
              <a:cxnLst>
                <a:cxn ang="0">
                  <a:pos x="connsiteX0" y="connsiteY0"/>
                </a:cxn>
                <a:cxn ang="0">
                  <a:pos x="connsiteX1" y="connsiteY1"/>
                </a:cxn>
                <a:cxn ang="0">
                  <a:pos x="connsiteX2" y="connsiteY2"/>
                </a:cxn>
              </a:cxnLst>
              <a:rect l="l" t="t" r="r" b="b"/>
              <a:pathLst>
                <a:path w="5161547" h="1383631">
                  <a:moveTo>
                    <a:pt x="5161547" y="1383631"/>
                  </a:moveTo>
                  <a:cubicBezTo>
                    <a:pt x="3534276" y="1354555"/>
                    <a:pt x="1907005" y="1325479"/>
                    <a:pt x="1046747" y="1094874"/>
                  </a:cubicBezTo>
                  <a:cubicBezTo>
                    <a:pt x="186489" y="864269"/>
                    <a:pt x="93244" y="432134"/>
                    <a:pt x="0" y="0"/>
                  </a:cubicBezTo>
                </a:path>
              </a:pathLst>
            </a:custGeom>
            <a:noFill/>
            <a:ln w="76200">
              <a:solidFill>
                <a:srgbClr val="FFC000"/>
              </a:solidFill>
              <a:headEnd type="none" w="med" len="me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xmlns="" id="{27F4F55C-1825-415A-BC1A-F73D0EBAC8D4}"/>
                </a:ext>
              </a:extLst>
            </p:cNvPr>
            <p:cNvSpPr/>
            <p:nvPr/>
          </p:nvSpPr>
          <p:spPr>
            <a:xfrm rot="18871230">
              <a:off x="5417430" y="2293327"/>
              <a:ext cx="1962298" cy="587866"/>
            </a:xfrm>
            <a:custGeom>
              <a:avLst/>
              <a:gdLst>
                <a:gd name="connsiteX0" fmla="*/ 4668253 w 4668253"/>
                <a:gd name="connsiteY0" fmla="*/ 709863 h 933063"/>
                <a:gd name="connsiteX1" fmla="*/ 1082843 w 4668253"/>
                <a:gd name="connsiteY1" fmla="*/ 890337 h 933063"/>
                <a:gd name="connsiteX2" fmla="*/ 0 w 4668253"/>
                <a:gd name="connsiteY2" fmla="*/ 0 h 933063"/>
              </a:gdLst>
              <a:ahLst/>
              <a:cxnLst>
                <a:cxn ang="0">
                  <a:pos x="connsiteX0" y="connsiteY0"/>
                </a:cxn>
                <a:cxn ang="0">
                  <a:pos x="connsiteX1" y="connsiteY1"/>
                </a:cxn>
                <a:cxn ang="0">
                  <a:pos x="connsiteX2" y="connsiteY2"/>
                </a:cxn>
              </a:cxnLst>
              <a:rect l="l" t="t" r="r" b="b"/>
              <a:pathLst>
                <a:path w="4668253" h="933063">
                  <a:moveTo>
                    <a:pt x="4668253" y="709863"/>
                  </a:moveTo>
                  <a:cubicBezTo>
                    <a:pt x="3264569" y="859255"/>
                    <a:pt x="1860885" y="1008647"/>
                    <a:pt x="1082843" y="890337"/>
                  </a:cubicBezTo>
                  <a:cubicBezTo>
                    <a:pt x="304801" y="772027"/>
                    <a:pt x="152400" y="386013"/>
                    <a:pt x="0" y="0"/>
                  </a:cubicBezTo>
                </a:path>
              </a:pathLst>
            </a:custGeom>
            <a:noFill/>
            <a:ln w="76200">
              <a:solidFill>
                <a:srgbClr val="FFC000"/>
              </a:solidFill>
              <a:headEnd type="none" w="med" len="me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93614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1250"/>
                                        <p:tgtEl>
                                          <p:spTgt spid="23"/>
                                        </p:tgtEl>
                                      </p:cBhvr>
                                    </p:animEffect>
                                  </p:childTnLst>
                                </p:cTn>
                              </p:par>
                            </p:childTnLst>
                          </p:cTn>
                        </p:par>
                        <p:par>
                          <p:cTn id="18" fill="hold">
                            <p:stCondLst>
                              <p:cond delay="1250"/>
                            </p:stCondLst>
                            <p:childTnLst>
                              <p:par>
                                <p:cTn id="19" presetID="10" presetClass="exit" presetSubtype="0" fill="hold" nodeType="afterEffect">
                                  <p:stCondLst>
                                    <p:cond delay="0"/>
                                  </p:stCondLst>
                                  <p:childTnLst>
                                    <p:animEffect transition="out" filter="fade">
                                      <p:cBhvr>
                                        <p:cTn id="20" dur="2000"/>
                                        <p:tgtEl>
                                          <p:spTgt spid="59"/>
                                        </p:tgtEl>
                                      </p:cBhvr>
                                    </p:animEffect>
                                    <p:set>
                                      <p:cBhvr>
                                        <p:cTn id="21" dur="1" fill="hold">
                                          <p:stCondLst>
                                            <p:cond delay="19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xmlns="" id="{4B82F204-1E76-4B08-A923-E3C5F0FB1178}"/>
              </a:ext>
            </a:extLst>
          </p:cNvPr>
          <p:cNvPicPr>
            <a:picLocks noChangeAspect="1"/>
          </p:cNvPicPr>
          <p:nvPr/>
        </p:nvPicPr>
        <p:blipFill>
          <a:blip r:embed="rId3"/>
          <a:stretch>
            <a:fillRect/>
          </a:stretch>
        </p:blipFill>
        <p:spPr>
          <a:xfrm>
            <a:off x="-1" y="0"/>
            <a:ext cx="12277493" cy="6858000"/>
          </a:xfrm>
          <a:prstGeom prst="rect">
            <a:avLst/>
          </a:prstGeom>
        </p:spPr>
      </p:pic>
      <p:pic>
        <p:nvPicPr>
          <p:cNvPr id="11" name="Picture 10">
            <a:extLst>
              <a:ext uri="{FF2B5EF4-FFF2-40B4-BE49-F238E27FC236}">
                <a16:creationId xmlns:a16="http://schemas.microsoft.com/office/drawing/2014/main" xmlns="" id="{1F8C3CDF-7DAE-4CAE-A5B9-E4ED69FC6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2616" y="6260282"/>
            <a:ext cx="738664" cy="369332"/>
          </a:xfrm>
          <a:prstGeom prst="rect">
            <a:avLst/>
          </a:prstGeom>
        </p:spPr>
      </p:pic>
      <p:pic>
        <p:nvPicPr>
          <p:cNvPr id="7" name="Picture 6">
            <a:extLst>
              <a:ext uri="{FF2B5EF4-FFF2-40B4-BE49-F238E27FC236}">
                <a16:creationId xmlns:a16="http://schemas.microsoft.com/office/drawing/2014/main" xmlns="" id="{C8047283-D0E3-40C2-855C-4F832EE0F72C}"/>
              </a:ext>
            </a:extLst>
          </p:cNvPr>
          <p:cNvPicPr>
            <a:picLocks noChangeAspect="1"/>
          </p:cNvPicPr>
          <p:nvPr/>
        </p:nvPicPr>
        <p:blipFill>
          <a:blip r:embed="rId5"/>
          <a:stretch>
            <a:fillRect/>
          </a:stretch>
        </p:blipFill>
        <p:spPr>
          <a:xfrm>
            <a:off x="10786105" y="5578862"/>
            <a:ext cx="1069211" cy="681415"/>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xmlns="" id="{D828EF0B-4B8B-4B84-B8A0-4971C6663449}"/>
              </a:ext>
            </a:extLst>
          </p:cNvPr>
          <p:cNvSpPr/>
          <p:nvPr/>
        </p:nvSpPr>
        <p:spPr>
          <a:xfrm>
            <a:off x="89744" y="3605"/>
            <a:ext cx="12102255" cy="707886"/>
          </a:xfrm>
          <a:prstGeom prst="rect">
            <a:avLst/>
          </a:prstGeom>
        </p:spPr>
        <p:txBody>
          <a:bodyPr wrap="square">
            <a:spAutoFit/>
          </a:bodyPr>
          <a:lstStyle/>
          <a:p>
            <a:r>
              <a:rPr lang="en-US" sz="4000" b="1" dirty="0">
                <a:solidFill>
                  <a:schemeClr val="bg1"/>
                </a:solidFill>
                <a:effectLst>
                  <a:outerShdw blurRad="38100" dist="38100" dir="2700000" algn="tl">
                    <a:srgbClr val="000000">
                      <a:alpha val="43137"/>
                    </a:srgbClr>
                  </a:outerShdw>
                </a:effectLst>
              </a:rPr>
              <a:t>Private Sector to State Data Sharing </a:t>
            </a:r>
            <a:r>
              <a:rPr lang="en-US" sz="2400" b="1" dirty="0">
                <a:solidFill>
                  <a:schemeClr val="bg1"/>
                </a:solidFill>
                <a:effectLst>
                  <a:outerShdw blurRad="38100" dist="38100" dir="2700000" algn="tl">
                    <a:srgbClr val="000000">
                      <a:alpha val="43137"/>
                    </a:srgbClr>
                  </a:outerShdw>
                </a:effectLst>
              </a:rPr>
              <a:t>(requires individual license)</a:t>
            </a:r>
            <a:endParaRPr lang="en-US" sz="4000" dirty="0">
              <a:solidFill>
                <a:schemeClr val="bg1"/>
              </a:solidFill>
              <a:effectLst>
                <a:outerShdw blurRad="38100" dist="38100" dir="2700000" algn="tl">
                  <a:srgbClr val="000000">
                    <a:alpha val="43137"/>
                  </a:srgbClr>
                </a:outerShdw>
              </a:effectLst>
            </a:endParaRPr>
          </a:p>
        </p:txBody>
      </p:sp>
      <p:sp>
        <p:nvSpPr>
          <p:cNvPr id="56" name="Rectangle 55">
            <a:extLst>
              <a:ext uri="{FF2B5EF4-FFF2-40B4-BE49-F238E27FC236}">
                <a16:creationId xmlns:a16="http://schemas.microsoft.com/office/drawing/2014/main" xmlns="" id="{908A5FAB-8AD2-4479-84D8-168739AC2C59}"/>
              </a:ext>
            </a:extLst>
          </p:cNvPr>
          <p:cNvSpPr/>
          <p:nvPr/>
        </p:nvSpPr>
        <p:spPr>
          <a:xfrm>
            <a:off x="9361280" y="6260282"/>
            <a:ext cx="2672526" cy="369332"/>
          </a:xfrm>
          <a:prstGeom prst="rect">
            <a:avLst/>
          </a:prstGeom>
        </p:spPr>
        <p:txBody>
          <a:bodyPr wrap="none">
            <a:spAutoFit/>
          </a:bodyPr>
          <a:lstStyle/>
          <a:p>
            <a:r>
              <a:rPr lang="en-US" altLang="en-US" dirty="0">
                <a:solidFill>
                  <a:schemeClr val="bg1">
                    <a:lumMod val="65000"/>
                  </a:schemeClr>
                </a:solidFill>
                <a:latin typeface="Arial" panose="020B0604020202020204" pitchFamily="34" charset="0"/>
                <a:ea typeface="Calibri" panose="020F0502020204030204" pitchFamily="34" charset="0"/>
              </a:rPr>
              <a:t>Many People. One Map.</a:t>
            </a:r>
            <a:endParaRPr lang="en-US" dirty="0">
              <a:solidFill>
                <a:schemeClr val="bg1">
                  <a:lumMod val="65000"/>
                </a:schemeClr>
              </a:solidFill>
            </a:endParaRPr>
          </a:p>
        </p:txBody>
      </p:sp>
      <p:sp>
        <p:nvSpPr>
          <p:cNvPr id="57" name="Rectangle 56">
            <a:extLst>
              <a:ext uri="{FF2B5EF4-FFF2-40B4-BE49-F238E27FC236}">
                <a16:creationId xmlns:a16="http://schemas.microsoft.com/office/drawing/2014/main" xmlns="" id="{B338A03E-19BC-49C2-8216-C52AF15F19A5}"/>
              </a:ext>
            </a:extLst>
          </p:cNvPr>
          <p:cNvSpPr/>
          <p:nvPr/>
        </p:nvSpPr>
        <p:spPr>
          <a:xfrm>
            <a:off x="205839" y="622007"/>
            <a:ext cx="11986161" cy="135470"/>
          </a:xfrm>
          <a:prstGeom prst="rect">
            <a:avLst/>
          </a:prstGeom>
          <a:gradFill flip="none" rotWithShape="1">
            <a:gsLst>
              <a:gs pos="0">
                <a:schemeClr val="accent1">
                  <a:satMod val="103000"/>
                  <a:lumMod val="102000"/>
                  <a:tint val="94000"/>
                </a:schemeClr>
              </a:gs>
              <a:gs pos="50000">
                <a:schemeClr val="accent1">
                  <a:satMod val="110000"/>
                  <a:lumMod val="100000"/>
                  <a:shade val="100000"/>
                  <a:alpha val="58000"/>
                </a:schemeClr>
              </a:gs>
              <a:gs pos="100000">
                <a:schemeClr val="accent1">
                  <a:lumMod val="99000"/>
                  <a:satMod val="120000"/>
                  <a:shade val="78000"/>
                  <a:alpha val="0"/>
                </a:schemeClr>
              </a:gs>
            </a:gsLst>
            <a:lin ang="0" scaled="1"/>
            <a:tileRec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F3B20714-39C9-4914-9070-D942FB5C0537}"/>
              </a:ext>
            </a:extLst>
          </p:cNvPr>
          <p:cNvPicPr>
            <a:picLocks noChangeAspect="1"/>
          </p:cNvPicPr>
          <p:nvPr/>
        </p:nvPicPr>
        <p:blipFill>
          <a:blip r:embed="rId6"/>
          <a:stretch>
            <a:fillRect/>
          </a:stretch>
        </p:blipFill>
        <p:spPr>
          <a:xfrm>
            <a:off x="284747" y="924494"/>
            <a:ext cx="11622505" cy="533578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9B613D2D-61EE-485B-9CF6-A074AB9ACCE7}"/>
              </a:ext>
            </a:extLst>
          </p:cNvPr>
          <p:cNvSpPr txBox="1"/>
          <p:nvPr/>
        </p:nvSpPr>
        <p:spPr>
          <a:xfrm>
            <a:off x="2312632" y="878508"/>
            <a:ext cx="8473473"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THREE DISTINCT SOURCES – EACH DATASET CONTROLLED BY PRIVATE SECTOR PARTNER</a:t>
            </a:r>
          </a:p>
        </p:txBody>
      </p:sp>
    </p:spTree>
    <p:extLst>
      <p:ext uri="{BB962C8B-B14F-4D97-AF65-F5344CB8AC3E}">
        <p14:creationId xmlns:p14="http://schemas.microsoft.com/office/powerpoint/2010/main" val="2100859940"/>
      </p:ext>
    </p:extLst>
  </p:cSld>
  <p:clrMapOvr>
    <a:masterClrMapping/>
  </p:clrMapOvr>
  <p:transition xmlns:p14="http://schemas.microsoft.com/office/powerpoint/2010/mai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xmlns="" id="{4B82F204-1E76-4B08-A923-E3C5F0FB1178}"/>
              </a:ext>
            </a:extLst>
          </p:cNvPr>
          <p:cNvPicPr>
            <a:picLocks noChangeAspect="1"/>
          </p:cNvPicPr>
          <p:nvPr/>
        </p:nvPicPr>
        <p:blipFill>
          <a:blip r:embed="rId3"/>
          <a:stretch>
            <a:fillRect/>
          </a:stretch>
        </p:blipFill>
        <p:spPr>
          <a:xfrm>
            <a:off x="-1" y="0"/>
            <a:ext cx="12277493" cy="6858000"/>
          </a:xfrm>
          <a:prstGeom prst="rect">
            <a:avLst/>
          </a:prstGeom>
        </p:spPr>
      </p:pic>
      <p:pic>
        <p:nvPicPr>
          <p:cNvPr id="11" name="Picture 10">
            <a:extLst>
              <a:ext uri="{FF2B5EF4-FFF2-40B4-BE49-F238E27FC236}">
                <a16:creationId xmlns:a16="http://schemas.microsoft.com/office/drawing/2014/main" xmlns="" id="{1F8C3CDF-7DAE-4CAE-A5B9-E4ED69FC6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2616" y="6260282"/>
            <a:ext cx="738664" cy="369332"/>
          </a:xfrm>
          <a:prstGeom prst="rect">
            <a:avLst/>
          </a:prstGeom>
        </p:spPr>
      </p:pic>
      <p:sp>
        <p:nvSpPr>
          <p:cNvPr id="2" name="Rectangle 1">
            <a:extLst>
              <a:ext uri="{FF2B5EF4-FFF2-40B4-BE49-F238E27FC236}">
                <a16:creationId xmlns:a16="http://schemas.microsoft.com/office/drawing/2014/main" xmlns="" id="{D828EF0B-4B8B-4B84-B8A0-4971C6663449}"/>
              </a:ext>
            </a:extLst>
          </p:cNvPr>
          <p:cNvSpPr/>
          <p:nvPr/>
        </p:nvSpPr>
        <p:spPr>
          <a:xfrm>
            <a:off x="89745" y="3605"/>
            <a:ext cx="8614302" cy="707886"/>
          </a:xfrm>
          <a:prstGeom prst="rect">
            <a:avLst/>
          </a:prstGeom>
        </p:spPr>
        <p:txBody>
          <a:bodyPr wrap="square">
            <a:spAutoFit/>
          </a:bodyPr>
          <a:lstStyle/>
          <a:p>
            <a:r>
              <a:rPr lang="en-US" sz="4000" b="1" dirty="0">
                <a:solidFill>
                  <a:schemeClr val="bg1"/>
                </a:solidFill>
                <a:effectLst>
                  <a:outerShdw blurRad="38100" dist="38100" dir="2700000" algn="tl">
                    <a:srgbClr val="000000">
                      <a:alpha val="43137"/>
                    </a:srgbClr>
                  </a:outerShdw>
                </a:effectLst>
              </a:rPr>
              <a:t>Private Sector to State Data Sharing</a:t>
            </a:r>
            <a:endParaRPr lang="en-US" sz="4000" dirty="0">
              <a:solidFill>
                <a:schemeClr val="bg1"/>
              </a:solidFill>
              <a:effectLst>
                <a:outerShdw blurRad="38100" dist="38100" dir="2700000" algn="tl">
                  <a:srgbClr val="000000">
                    <a:alpha val="43137"/>
                  </a:srgbClr>
                </a:outerShdw>
              </a:effectLst>
            </a:endParaRPr>
          </a:p>
        </p:txBody>
      </p:sp>
      <p:sp>
        <p:nvSpPr>
          <p:cNvPr id="56" name="Rectangle 55">
            <a:extLst>
              <a:ext uri="{FF2B5EF4-FFF2-40B4-BE49-F238E27FC236}">
                <a16:creationId xmlns:a16="http://schemas.microsoft.com/office/drawing/2014/main" xmlns="" id="{908A5FAB-8AD2-4479-84D8-168739AC2C59}"/>
              </a:ext>
            </a:extLst>
          </p:cNvPr>
          <p:cNvSpPr/>
          <p:nvPr/>
        </p:nvSpPr>
        <p:spPr>
          <a:xfrm>
            <a:off x="9361280" y="6260282"/>
            <a:ext cx="2672526" cy="369332"/>
          </a:xfrm>
          <a:prstGeom prst="rect">
            <a:avLst/>
          </a:prstGeom>
        </p:spPr>
        <p:txBody>
          <a:bodyPr wrap="none">
            <a:spAutoFit/>
          </a:bodyPr>
          <a:lstStyle/>
          <a:p>
            <a:r>
              <a:rPr lang="en-US" altLang="en-US" dirty="0">
                <a:solidFill>
                  <a:schemeClr val="bg1">
                    <a:lumMod val="65000"/>
                  </a:schemeClr>
                </a:solidFill>
                <a:latin typeface="Arial" panose="020B0604020202020204" pitchFamily="34" charset="0"/>
                <a:ea typeface="Calibri" panose="020F0502020204030204" pitchFamily="34" charset="0"/>
              </a:rPr>
              <a:t>Many People. One Map.</a:t>
            </a:r>
            <a:endParaRPr lang="en-US" dirty="0">
              <a:solidFill>
                <a:schemeClr val="bg1">
                  <a:lumMod val="65000"/>
                </a:schemeClr>
              </a:solidFill>
            </a:endParaRPr>
          </a:p>
        </p:txBody>
      </p:sp>
      <p:sp>
        <p:nvSpPr>
          <p:cNvPr id="57" name="Rectangle 56">
            <a:extLst>
              <a:ext uri="{FF2B5EF4-FFF2-40B4-BE49-F238E27FC236}">
                <a16:creationId xmlns:a16="http://schemas.microsoft.com/office/drawing/2014/main" xmlns="" id="{B338A03E-19BC-49C2-8216-C52AF15F19A5}"/>
              </a:ext>
            </a:extLst>
          </p:cNvPr>
          <p:cNvSpPr/>
          <p:nvPr/>
        </p:nvSpPr>
        <p:spPr>
          <a:xfrm>
            <a:off x="205839" y="622007"/>
            <a:ext cx="11986161" cy="135470"/>
          </a:xfrm>
          <a:prstGeom prst="rect">
            <a:avLst/>
          </a:prstGeom>
          <a:gradFill flip="none" rotWithShape="1">
            <a:gsLst>
              <a:gs pos="0">
                <a:schemeClr val="accent1">
                  <a:satMod val="103000"/>
                  <a:lumMod val="102000"/>
                  <a:tint val="94000"/>
                </a:schemeClr>
              </a:gs>
              <a:gs pos="50000">
                <a:schemeClr val="accent1">
                  <a:satMod val="110000"/>
                  <a:lumMod val="100000"/>
                  <a:shade val="100000"/>
                  <a:alpha val="58000"/>
                </a:schemeClr>
              </a:gs>
              <a:gs pos="100000">
                <a:schemeClr val="accent1">
                  <a:lumMod val="99000"/>
                  <a:satMod val="120000"/>
                  <a:shade val="78000"/>
                  <a:alpha val="0"/>
                </a:schemeClr>
              </a:gs>
            </a:gsLst>
            <a:lin ang="0" scaled="1"/>
            <a:tileRec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06D3C108-D85D-4C1C-98B3-9ABFB84C128E}"/>
              </a:ext>
            </a:extLst>
          </p:cNvPr>
          <p:cNvPicPr>
            <a:picLocks noChangeAspect="1"/>
          </p:cNvPicPr>
          <p:nvPr/>
        </p:nvPicPr>
        <p:blipFill>
          <a:blip r:embed="rId5"/>
          <a:stretch>
            <a:fillRect/>
          </a:stretch>
        </p:blipFill>
        <p:spPr>
          <a:xfrm>
            <a:off x="336684" y="813228"/>
            <a:ext cx="11313695" cy="5447052"/>
          </a:xfrm>
          <a:prstGeom prst="rect">
            <a:avLst/>
          </a:prstGeom>
          <a:ln>
            <a:noFill/>
          </a:ln>
          <a:effectLst>
            <a:outerShdw blurRad="292100" dist="139700" dir="2700000" algn="tl" rotWithShape="0">
              <a:srgbClr val="333333">
                <a:alpha val="65000"/>
              </a:srgbClr>
            </a:outerShdw>
          </a:effectLst>
        </p:spPr>
      </p:pic>
      <p:sp>
        <p:nvSpPr>
          <p:cNvPr id="4" name="Oval 3">
            <a:extLst>
              <a:ext uri="{FF2B5EF4-FFF2-40B4-BE49-F238E27FC236}">
                <a16:creationId xmlns:a16="http://schemas.microsoft.com/office/drawing/2014/main" xmlns="" id="{C9E2C289-3A3C-45DB-BFE5-95D492F6386E}"/>
              </a:ext>
            </a:extLst>
          </p:cNvPr>
          <p:cNvSpPr/>
          <p:nvPr/>
        </p:nvSpPr>
        <p:spPr>
          <a:xfrm>
            <a:off x="205839" y="673409"/>
            <a:ext cx="2526600" cy="707886"/>
          </a:xfrm>
          <a:prstGeom prst="ellipse">
            <a:avLst/>
          </a:prstGeom>
          <a:noFill/>
          <a:ln w="571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xmlns="" id="{DB5C2BAA-9A51-4A59-A392-0E2D79124A53}"/>
              </a:ext>
            </a:extLst>
          </p:cNvPr>
          <p:cNvSpPr/>
          <p:nvPr/>
        </p:nvSpPr>
        <p:spPr>
          <a:xfrm>
            <a:off x="2101220" y="1302149"/>
            <a:ext cx="1374309" cy="707886"/>
          </a:xfrm>
          <a:prstGeom prst="ellipse">
            <a:avLst/>
          </a:prstGeom>
          <a:noFill/>
          <a:ln w="57150">
            <a:solidFill>
              <a:srgbClr val="2DCB2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12DB01F0-C891-4A86-A7AD-A1755E422A3A}"/>
              </a:ext>
            </a:extLst>
          </p:cNvPr>
          <p:cNvSpPr txBox="1"/>
          <p:nvPr/>
        </p:nvSpPr>
        <p:spPr>
          <a:xfrm>
            <a:off x="4680285" y="1430255"/>
            <a:ext cx="6751284" cy="3046988"/>
          </a:xfrm>
          <a:prstGeom prst="rect">
            <a:avLst/>
          </a:prstGeom>
          <a:solidFill>
            <a:schemeClr val="accent1">
              <a:lumMod val="50000"/>
              <a:alpha val="84000"/>
            </a:schemeClr>
          </a:solidFill>
        </p:spPr>
        <p:txBody>
          <a:bodyPr wrap="square" rtlCol="0">
            <a:spAutoFit/>
          </a:bodyPr>
          <a:lstStyle/>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ACME Recycling Instance</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Pulling IN Pennsylvania Staged Data</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Add internal data – without sharing</a:t>
            </a:r>
          </a:p>
          <a:p>
            <a:pPr marL="457200" indent="-45720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Only FOLLOWERS (Acme Recycling) see combined info</a:t>
            </a:r>
          </a:p>
          <a:p>
            <a:pPr marL="457200" indent="-457200">
              <a:buFont typeface="Arial" panose="020B0604020202020204" pitchFamily="34" charset="0"/>
              <a:buChar char="•"/>
            </a:pP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2163224"/>
      </p:ext>
    </p:extLst>
  </p:cSld>
  <p:clrMapOvr>
    <a:masterClrMapping/>
  </p:clrMapOvr>
  <p:transition xmlns:p14="http://schemas.microsoft.com/office/powerpoint/2010/mai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
            <a:extLst>
              <a:ext uri="{FF2B5EF4-FFF2-40B4-BE49-F238E27FC236}">
                <a16:creationId xmlns:a16="http://schemas.microsoft.com/office/drawing/2014/main" xmlns="" id="{E00FFAA3-890C-4D52-883C-D15555FDBAC6}"/>
              </a:ext>
            </a:extLst>
          </p:cNvPr>
          <p:cNvSpPr>
            <a:spLocks noChangeArrowheads="1"/>
          </p:cNvSpPr>
          <p:nvPr/>
        </p:nvSpPr>
        <p:spPr bwMode="auto">
          <a:xfrm>
            <a:off x="5984164" y="6064937"/>
            <a:ext cx="6171130" cy="338554"/>
          </a:xfrm>
          <a:prstGeom prst="rect">
            <a:avLst/>
          </a:prstGeom>
          <a:gradFill>
            <a:gsLst>
              <a:gs pos="0">
                <a:srgbClr val="FF0000">
                  <a:shade val="30000"/>
                  <a:satMod val="115000"/>
                  <a:alpha val="95000"/>
                </a:srgbClr>
              </a:gs>
              <a:gs pos="50000">
                <a:srgbClr val="FF0000">
                  <a:shade val="67500"/>
                  <a:satMod val="115000"/>
                  <a:alpha val="52000"/>
                </a:srgbClr>
              </a:gs>
              <a:gs pos="100000">
                <a:srgbClr val="FF0000">
                  <a:shade val="100000"/>
                  <a:satMod val="115000"/>
                  <a:alpha val="12000"/>
                </a:srgbClr>
              </a:gs>
            </a:gsLst>
            <a:lin ang="10800000" scaled="1"/>
          </a:gradFill>
          <a:ln>
            <a:noFill/>
          </a:ln>
          <a:effectLst/>
        </p:spPr>
        <p:txBody>
          <a:bodyPr vert="horz" wrap="square" lIns="91440" tIns="45720" rIns="91440" bIns="45720" numCol="1" anchor="ctr" anchorCtr="0" compatLnSpc="1">
            <a:prstTxWarp prst="textNoShape">
              <a:avLst/>
            </a:prstTxWarp>
            <a:spAutoFit/>
          </a:bodyPr>
          <a:lstStyle/>
          <a:p>
            <a:pPr marR="0" lvl="0" algn="r" defTabSz="914400" rtl="0" eaLnBrk="0" fontAlgn="base" latinLnBrk="0" hangingPunct="0">
              <a:lnSpc>
                <a:spcPct val="100000"/>
              </a:lnSpc>
              <a:spcBef>
                <a:spcPts val="600"/>
              </a:spcBef>
              <a:spcAft>
                <a:spcPts val="600"/>
              </a:spcAft>
              <a:buClrTx/>
              <a:buSzTx/>
              <a:tabLst/>
            </a:pP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Unicode MS" panose="020B0604020202020204" pitchFamily="34" charset="-128"/>
              </a:rPr>
              <a:t>Rt. 40 Between Raleigh and Wilmington  | NORTH CAROLINA </a:t>
            </a:r>
            <a:endParaRPr kumimoji="0" lang="en-US" alt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pic>
        <p:nvPicPr>
          <p:cNvPr id="9" name="Picture 8" descr="A picture containing sky, tree, outdoor, grass&#10;&#10;Description generated with very high confidence">
            <a:extLst>
              <a:ext uri="{FF2B5EF4-FFF2-40B4-BE49-F238E27FC236}">
                <a16:creationId xmlns:a16="http://schemas.microsoft.com/office/drawing/2014/main" xmlns="" id="{AFD875AB-A66A-43AD-A430-427048875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688" y="1342794"/>
            <a:ext cx="4194487" cy="4604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xmlns="" id="{965DED1C-88B7-4E02-9BD8-F41524ED162C}"/>
              </a:ext>
            </a:extLst>
          </p:cNvPr>
          <p:cNvSpPr txBox="1"/>
          <p:nvPr/>
        </p:nvSpPr>
        <p:spPr>
          <a:xfrm>
            <a:off x="2465407" y="973462"/>
            <a:ext cx="1994136"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Flood Detect Pixels</a:t>
            </a:r>
          </a:p>
        </p:txBody>
      </p:sp>
      <p:cxnSp>
        <p:nvCxnSpPr>
          <p:cNvPr id="17" name="Straight Arrow Connector 16">
            <a:extLst>
              <a:ext uri="{FF2B5EF4-FFF2-40B4-BE49-F238E27FC236}">
                <a16:creationId xmlns:a16="http://schemas.microsoft.com/office/drawing/2014/main" xmlns="" id="{FDF4D475-74E6-43FA-AB09-8E50B4E50C0D}"/>
              </a:ext>
            </a:extLst>
          </p:cNvPr>
          <p:cNvCxnSpPr>
            <a:cxnSpLocks/>
          </p:cNvCxnSpPr>
          <p:nvPr/>
        </p:nvCxnSpPr>
        <p:spPr>
          <a:xfrm>
            <a:off x="4062714" y="1342794"/>
            <a:ext cx="775504" cy="72907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18CB7B00-1419-43C9-80E8-A64DB3F33220}"/>
              </a:ext>
            </a:extLst>
          </p:cNvPr>
          <p:cNvSpPr txBox="1"/>
          <p:nvPr/>
        </p:nvSpPr>
        <p:spPr>
          <a:xfrm>
            <a:off x="179441" y="104934"/>
            <a:ext cx="8033353"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September 18, 2018 GOES16-ABI+NOAA-20 </a:t>
            </a:r>
            <a:r>
              <a:rPr lang="en-US" b="1" dirty="0" err="1">
                <a:effectLst>
                  <a:outerShdw blurRad="38100" dist="38100" dir="2700000" algn="tl">
                    <a:srgbClr val="000000">
                      <a:alpha val="43137"/>
                    </a:srgbClr>
                  </a:outerShdw>
                </a:effectLst>
              </a:rPr>
              <a:t>VIIRS+SoumiNPP</a:t>
            </a:r>
            <a:r>
              <a:rPr lang="en-US" b="1" dirty="0">
                <a:effectLst>
                  <a:outerShdw blurRad="38100" dist="38100" dir="2700000" algn="tl">
                    <a:srgbClr val="000000">
                      <a:alpha val="43137"/>
                    </a:srgbClr>
                  </a:outerShdw>
                </a:effectLst>
              </a:rPr>
              <a:t> VIIRS FLOOD Product</a:t>
            </a:r>
          </a:p>
        </p:txBody>
      </p:sp>
      <p:sp>
        <p:nvSpPr>
          <p:cNvPr id="22" name="TextBox 21">
            <a:extLst>
              <a:ext uri="{FF2B5EF4-FFF2-40B4-BE49-F238E27FC236}">
                <a16:creationId xmlns:a16="http://schemas.microsoft.com/office/drawing/2014/main" xmlns="" id="{3494F0A0-EE53-4C2A-9EA3-B479A1C69FAF}"/>
              </a:ext>
            </a:extLst>
          </p:cNvPr>
          <p:cNvSpPr txBox="1"/>
          <p:nvPr/>
        </p:nvSpPr>
        <p:spPr>
          <a:xfrm>
            <a:off x="8014293" y="1342794"/>
            <a:ext cx="2987741" cy="646331"/>
          </a:xfrm>
          <a:prstGeom prst="rect">
            <a:avLst/>
          </a:prstGeom>
          <a:noFill/>
        </p:spPr>
        <p:txBody>
          <a:bodyPr wrap="none" rtlCol="0">
            <a:spAutoFit/>
          </a:bodyPr>
          <a:lstStyle/>
          <a:p>
            <a:pPr algn="r"/>
            <a:r>
              <a:rPr lang="en-US" b="1" dirty="0">
                <a:effectLst>
                  <a:outerShdw blurRad="38100" dist="38100" dir="2700000" algn="tl">
                    <a:srgbClr val="000000">
                      <a:alpha val="43137"/>
                    </a:srgbClr>
                  </a:outerShdw>
                </a:effectLst>
              </a:rPr>
              <a:t>September 17, 2018</a:t>
            </a:r>
          </a:p>
          <a:p>
            <a:pPr algn="r"/>
            <a:r>
              <a:rPr lang="en-US" b="1" dirty="0">
                <a:effectLst>
                  <a:outerShdw blurRad="38100" dist="38100" dir="2700000" algn="tl">
                    <a:srgbClr val="000000">
                      <a:alpha val="43137"/>
                    </a:srgbClr>
                  </a:outerShdw>
                </a:effectLst>
              </a:rPr>
              <a:t>I-40 ender, CO North Carolina</a:t>
            </a:r>
          </a:p>
        </p:txBody>
      </p:sp>
      <p:sp>
        <p:nvSpPr>
          <p:cNvPr id="27" name="TextBox 26">
            <a:extLst>
              <a:ext uri="{FF2B5EF4-FFF2-40B4-BE49-F238E27FC236}">
                <a16:creationId xmlns:a16="http://schemas.microsoft.com/office/drawing/2014/main" xmlns="" id="{E5E3C42F-DE01-49E9-92FE-217D5B73F42A}"/>
              </a:ext>
            </a:extLst>
          </p:cNvPr>
          <p:cNvSpPr txBox="1"/>
          <p:nvPr/>
        </p:nvSpPr>
        <p:spPr>
          <a:xfrm>
            <a:off x="3272345" y="2601375"/>
            <a:ext cx="550151"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I-40</a:t>
            </a:r>
          </a:p>
        </p:txBody>
      </p:sp>
      <p:cxnSp>
        <p:nvCxnSpPr>
          <p:cNvPr id="29" name="Straight Arrow Connector 28">
            <a:extLst>
              <a:ext uri="{FF2B5EF4-FFF2-40B4-BE49-F238E27FC236}">
                <a16:creationId xmlns:a16="http://schemas.microsoft.com/office/drawing/2014/main" xmlns="" id="{75CC9993-6452-4139-A21B-DA9EE24CDEF1}"/>
              </a:ext>
            </a:extLst>
          </p:cNvPr>
          <p:cNvCxnSpPr>
            <a:cxnSpLocks/>
          </p:cNvCxnSpPr>
          <p:nvPr/>
        </p:nvCxnSpPr>
        <p:spPr>
          <a:xfrm>
            <a:off x="3724863" y="2917740"/>
            <a:ext cx="1032332" cy="6852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72FF17E6-6946-4CC2-9ABD-31C7812CC44E}"/>
              </a:ext>
            </a:extLst>
          </p:cNvPr>
          <p:cNvSpPr txBox="1"/>
          <p:nvPr/>
        </p:nvSpPr>
        <p:spPr>
          <a:xfrm>
            <a:off x="0" y="6416783"/>
            <a:ext cx="12343636" cy="369332"/>
          </a:xfrm>
          <a:prstGeom prst="rect">
            <a:avLst/>
          </a:prstGeom>
          <a:noFill/>
        </p:spPr>
        <p:txBody>
          <a:bodyPr wrap="none" rtlCol="0">
            <a:spAutoFit/>
          </a:bodyPr>
          <a:lstStyle/>
          <a:p>
            <a:r>
              <a:rPr lang="en-US" b="1" dirty="0"/>
              <a:t>Data accessed via </a:t>
            </a:r>
            <a:r>
              <a:rPr lang="en-US" b="1" dirty="0" err="1"/>
              <a:t>RealEarth</a:t>
            </a:r>
            <a:r>
              <a:rPr lang="en-US" b="1" dirty="0"/>
              <a:t> by </a:t>
            </a:r>
            <a:r>
              <a:rPr lang="en-US" b="1" dirty="0" err="1"/>
              <a:t>GeoCollaborate</a:t>
            </a:r>
            <a:r>
              <a:rPr lang="en-US" b="1" dirty="0"/>
              <a:t>® and shared with NWS NWC Director, Water Prediction Operations Division </a:t>
            </a:r>
          </a:p>
        </p:txBody>
      </p:sp>
      <p:pic>
        <p:nvPicPr>
          <p:cNvPr id="5" name="Picture 4" descr="A close up of a map&#10;&#10;Description generated with high confidence">
            <a:extLst>
              <a:ext uri="{FF2B5EF4-FFF2-40B4-BE49-F238E27FC236}">
                <a16:creationId xmlns:a16="http://schemas.microsoft.com/office/drawing/2014/main" xmlns="" id="{A1CDB1A1-FBE0-4D19-926A-1E9A85DFE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10"/>
            <a:ext cx="12192000" cy="6791325"/>
          </a:xfrm>
          <a:prstGeom prst="rect">
            <a:avLst/>
          </a:prstGeom>
        </p:spPr>
      </p:pic>
      <p:sp>
        <p:nvSpPr>
          <p:cNvPr id="13" name="Oval 12">
            <a:extLst>
              <a:ext uri="{FF2B5EF4-FFF2-40B4-BE49-F238E27FC236}">
                <a16:creationId xmlns:a16="http://schemas.microsoft.com/office/drawing/2014/main" xmlns="" id="{F486170A-DE3F-4A06-A60A-C0F93D813A69}"/>
              </a:ext>
            </a:extLst>
          </p:cNvPr>
          <p:cNvSpPr/>
          <p:nvPr/>
        </p:nvSpPr>
        <p:spPr>
          <a:xfrm>
            <a:off x="6039610" y="5622549"/>
            <a:ext cx="2173184" cy="1413164"/>
          </a:xfrm>
          <a:prstGeom prst="ellipse">
            <a:avLst/>
          </a:prstGeom>
          <a:noFill/>
          <a:ln w="571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29237FFF-2DFF-4746-98B7-633E6C03EE3B}"/>
              </a:ext>
            </a:extLst>
          </p:cNvPr>
          <p:cNvSpPr txBox="1"/>
          <p:nvPr/>
        </p:nvSpPr>
        <p:spPr>
          <a:xfrm>
            <a:off x="71945" y="96299"/>
            <a:ext cx="7447792" cy="707886"/>
          </a:xfrm>
          <a:prstGeom prst="rect">
            <a:avLst/>
          </a:prstGeom>
          <a:solidFill>
            <a:schemeClr val="accent1">
              <a:lumMod val="50000"/>
            </a:schemeClr>
          </a:solid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Operational Dashboard Example</a:t>
            </a:r>
          </a:p>
        </p:txBody>
      </p:sp>
    </p:spTree>
    <p:extLst>
      <p:ext uri="{BB962C8B-B14F-4D97-AF65-F5344CB8AC3E}">
        <p14:creationId xmlns:p14="http://schemas.microsoft.com/office/powerpoint/2010/main" val="1494946246"/>
      </p:ext>
    </p:extLst>
  </p:cSld>
  <p:clrMapOvr>
    <a:masterClrMapping/>
  </p:clrMapOvr>
  <p:transition xmlns:p14="http://schemas.microsoft.com/office/powerpoint/2010/mai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close up of text on a white background&#10;&#10;Description generated with high confidence">
            <a:extLst>
              <a:ext uri="{FF2B5EF4-FFF2-40B4-BE49-F238E27FC236}">
                <a16:creationId xmlns:a16="http://schemas.microsoft.com/office/drawing/2014/main" xmlns="" id="{D53A2322-BF3A-447A-988C-7898E7AEC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screenshot of a cell phone&#10;&#10;Description generated with high confidence">
            <a:extLst>
              <a:ext uri="{FF2B5EF4-FFF2-40B4-BE49-F238E27FC236}">
                <a16:creationId xmlns:a16="http://schemas.microsoft.com/office/drawing/2014/main" xmlns="" id="{B520FF62-A3EF-4DE5-8803-69137337F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2992" y="2902901"/>
            <a:ext cx="4273148" cy="3615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close up of text on a white background&#10;&#10;Description generated with high confidence">
            <a:extLst>
              <a:ext uri="{FF2B5EF4-FFF2-40B4-BE49-F238E27FC236}">
                <a16:creationId xmlns:a16="http://schemas.microsoft.com/office/drawing/2014/main" xmlns="" id="{6851B422-1391-4716-A7BB-B04074E3F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2990" y="1106748"/>
            <a:ext cx="4273149" cy="3720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206298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10;&#10;Description generated with high confidence">
            <a:extLst>
              <a:ext uri="{FF2B5EF4-FFF2-40B4-BE49-F238E27FC236}">
                <a16:creationId xmlns:a16="http://schemas.microsoft.com/office/drawing/2014/main" xmlns="" id="{07D7A5D2-5481-418A-977D-758CB0D76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5310"/>
            <a:ext cx="12192000" cy="6227379"/>
          </a:xfrm>
          <a:prstGeom prst="rect">
            <a:avLst/>
          </a:prstGeom>
        </p:spPr>
      </p:pic>
      <p:pic>
        <p:nvPicPr>
          <p:cNvPr id="8" name="Picture 7">
            <a:extLst>
              <a:ext uri="{FF2B5EF4-FFF2-40B4-BE49-F238E27FC236}">
                <a16:creationId xmlns:a16="http://schemas.microsoft.com/office/drawing/2014/main" xmlns="" id="{FBA19560-3D9B-40DD-A44C-2F217A965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9049" y="5677112"/>
            <a:ext cx="873694" cy="436847"/>
          </a:xfrm>
          <a:prstGeom prst="rect">
            <a:avLst/>
          </a:prstGeom>
        </p:spPr>
      </p:pic>
      <p:sp>
        <p:nvSpPr>
          <p:cNvPr id="5" name="Rectangle 4">
            <a:extLst>
              <a:ext uri="{FF2B5EF4-FFF2-40B4-BE49-F238E27FC236}">
                <a16:creationId xmlns:a16="http://schemas.microsoft.com/office/drawing/2014/main" xmlns="" id="{96BA721E-DB91-47F8-B00E-78B0D831AC1C}"/>
              </a:ext>
            </a:extLst>
          </p:cNvPr>
          <p:cNvSpPr/>
          <p:nvPr/>
        </p:nvSpPr>
        <p:spPr>
          <a:xfrm>
            <a:off x="62222" y="5554820"/>
            <a:ext cx="6205610" cy="845980"/>
          </a:xfrm>
          <a:prstGeom prst="rect">
            <a:avLst/>
          </a:prstGeom>
          <a:gradFill flip="none" rotWithShape="1">
            <a:gsLst>
              <a:gs pos="0">
                <a:srgbClr val="FF0000">
                  <a:shade val="30000"/>
                  <a:satMod val="115000"/>
                </a:srgbClr>
              </a:gs>
              <a:gs pos="50000">
                <a:srgbClr val="FF0000">
                  <a:shade val="67500"/>
                  <a:satMod val="115000"/>
                  <a:alpha val="87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7" name="TextBox 6">
            <a:extLst>
              <a:ext uri="{FF2B5EF4-FFF2-40B4-BE49-F238E27FC236}">
                <a16:creationId xmlns:a16="http://schemas.microsoft.com/office/drawing/2014/main" xmlns="" id="{FA50B50B-EB06-49B5-A298-2263110D8861}"/>
              </a:ext>
            </a:extLst>
          </p:cNvPr>
          <p:cNvSpPr txBox="1"/>
          <p:nvPr/>
        </p:nvSpPr>
        <p:spPr>
          <a:xfrm>
            <a:off x="62222" y="5569803"/>
            <a:ext cx="6120522" cy="830997"/>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rPr>
              <a:t>HURRICANE FLORENCE</a:t>
            </a:r>
          </a:p>
          <a:p>
            <a:r>
              <a:rPr lang="en-US" sz="1600" b="1" dirty="0" err="1">
                <a:solidFill>
                  <a:schemeClr val="bg1"/>
                </a:solidFill>
                <a:effectLst>
                  <a:outerShdw blurRad="38100" dist="38100" dir="2700000" algn="tl">
                    <a:srgbClr val="000000">
                      <a:alpha val="43137"/>
                    </a:srgbClr>
                  </a:outerShdw>
                </a:effectLst>
              </a:rPr>
              <a:t>GeoCollaborate</a:t>
            </a:r>
            <a:r>
              <a:rPr lang="en-US" sz="1600" b="1" dirty="0">
                <a:solidFill>
                  <a:schemeClr val="bg1"/>
                </a:solidFill>
                <a:effectLst>
                  <a:outerShdw blurRad="38100" dist="38100" dir="2700000" algn="tl">
                    <a:srgbClr val="000000">
                      <a:alpha val="43137"/>
                    </a:srgbClr>
                  </a:outerShdw>
                </a:effectLst>
              </a:rPr>
              <a:t>® Update 5:00pm September 11, 2018</a:t>
            </a:r>
          </a:p>
          <a:p>
            <a:r>
              <a:rPr lang="en-US" sz="1600" b="1" dirty="0">
                <a:solidFill>
                  <a:schemeClr val="bg1"/>
                </a:solidFill>
                <a:effectLst>
                  <a:outerShdw blurRad="38100" dist="38100" dir="2700000" algn="tl">
                    <a:srgbClr val="000000">
                      <a:alpha val="43137"/>
                    </a:srgbClr>
                  </a:outerShdw>
                </a:effectLst>
              </a:rPr>
              <a:t>CAT4 Winds: 140MPH | GOES-16 TC channel &amp; 5pm Initial Wind Field</a:t>
            </a:r>
          </a:p>
        </p:txBody>
      </p:sp>
      <p:sp>
        <p:nvSpPr>
          <p:cNvPr id="11" name="Rectangle 3">
            <a:extLst>
              <a:ext uri="{FF2B5EF4-FFF2-40B4-BE49-F238E27FC236}">
                <a16:creationId xmlns:a16="http://schemas.microsoft.com/office/drawing/2014/main" xmlns="" id="{15E76D17-6F7E-470A-AF46-E0FF1CD7FDC6}"/>
              </a:ext>
            </a:extLst>
          </p:cNvPr>
          <p:cNvSpPr>
            <a:spLocks noChangeArrowheads="1"/>
          </p:cNvSpPr>
          <p:nvPr/>
        </p:nvSpPr>
        <p:spPr bwMode="auto">
          <a:xfrm>
            <a:off x="8887892" y="530525"/>
            <a:ext cx="3034815" cy="3293209"/>
          </a:xfrm>
          <a:prstGeom prst="rect">
            <a:avLst/>
          </a:prstGeom>
          <a:solidFill>
            <a:schemeClr val="accent1">
              <a:lumMod val="50000"/>
              <a:alpha val="68000"/>
            </a:schemeClr>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rPr>
              <a:t>This is a GOES-East True Color visible satellite image. The sun is providing the light and as the sun sets, it gets darker across the world and we see the ‘terminator’ (shadow line).</a:t>
            </a:r>
          </a:p>
          <a:p>
            <a:pPr eaLnBrk="0" fontAlgn="base" hangingPunct="0">
              <a:spcBef>
                <a:spcPct val="0"/>
              </a:spcBef>
              <a:spcAft>
                <a:spcPct val="0"/>
              </a:spcAft>
            </a:pPr>
            <a:endParaRPr lang="en-US" altLang="en-US" sz="1600" b="1" dirty="0">
              <a:solidFill>
                <a:schemeClr val="bg1"/>
              </a:solidFill>
              <a:effectLst>
                <a:outerShdw blurRad="38100" dist="38100" dir="2700000" algn="tl">
                  <a:srgbClr val="000000">
                    <a:alpha val="43137"/>
                  </a:srgbClr>
                </a:outerShdw>
              </a:effectLst>
              <a:latin typeface="Arial" panose="020B0604020202020204" pitchFamily="34" charset="0"/>
            </a:endParaRPr>
          </a:p>
          <a:p>
            <a:pPr eaLnBrk="0" fontAlgn="base" hangingPunct="0">
              <a:spcBef>
                <a:spcPct val="0"/>
              </a:spcBef>
              <a:spcAft>
                <a:spcPct val="0"/>
              </a:spcAft>
            </a:pPr>
            <a:r>
              <a:rPr kumimoji="0" lang="en-US" altLang="en-US" sz="1600" b="1" i="0" u="none" strike="noStrike" cap="none" normalizeH="0" baseline="0" dirty="0" err="1">
                <a:ln>
                  <a:noFill/>
                </a:ln>
                <a:solidFill>
                  <a:schemeClr val="bg1"/>
                </a:solidFill>
                <a:effectLst>
                  <a:outerShdw blurRad="38100" dist="38100" dir="2700000" algn="tl">
                    <a:srgbClr val="000000">
                      <a:alpha val="43137"/>
                    </a:srgbClr>
                  </a:outerShdw>
                </a:effectLst>
                <a:latin typeface="Arial" panose="020B0604020202020204" pitchFamily="34" charset="0"/>
              </a:rPr>
              <a:t>GeoCollaborate</a:t>
            </a: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rPr>
              <a:t>® enables me to overlay the latest wind field determined by the Hurricane Hunters flying through the storm. </a:t>
            </a:r>
            <a:endParaRPr kumimoji="0" lang="en-US" altLang="en-US" sz="1400" b="0" i="0" u="none" strike="noStrike" cap="none" normalizeH="0" baseline="0" dirty="0">
              <a:ln>
                <a:noFill/>
              </a:ln>
              <a:solidFill>
                <a:schemeClr val="bg1"/>
              </a:solidFill>
              <a:effectLst/>
              <a:latin typeface="Arial" panose="020B0604020202020204" pitchFamily="34" charset="0"/>
            </a:endParaRPr>
          </a:p>
        </p:txBody>
      </p:sp>
      <p:sp>
        <p:nvSpPr>
          <p:cNvPr id="12" name="TextBox 11">
            <a:extLst>
              <a:ext uri="{FF2B5EF4-FFF2-40B4-BE49-F238E27FC236}">
                <a16:creationId xmlns:a16="http://schemas.microsoft.com/office/drawing/2014/main" xmlns="" id="{F1BF5249-41F7-45B3-B810-99747F1D9DC9}"/>
              </a:ext>
            </a:extLst>
          </p:cNvPr>
          <p:cNvSpPr txBox="1"/>
          <p:nvPr/>
        </p:nvSpPr>
        <p:spPr>
          <a:xfrm>
            <a:off x="6638265" y="5492446"/>
            <a:ext cx="2855269"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5pm - Wind Field Expanding</a:t>
            </a:r>
          </a:p>
        </p:txBody>
      </p:sp>
      <p:sp>
        <p:nvSpPr>
          <p:cNvPr id="17" name="TextBox 16">
            <a:extLst>
              <a:ext uri="{FF2B5EF4-FFF2-40B4-BE49-F238E27FC236}">
                <a16:creationId xmlns:a16="http://schemas.microsoft.com/office/drawing/2014/main" xmlns="" id="{E510E2E4-304B-4468-87D5-F5F526410867}"/>
              </a:ext>
            </a:extLst>
          </p:cNvPr>
          <p:cNvSpPr txBox="1"/>
          <p:nvPr/>
        </p:nvSpPr>
        <p:spPr>
          <a:xfrm>
            <a:off x="7168909" y="3502820"/>
            <a:ext cx="815095"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34kts+</a:t>
            </a:r>
          </a:p>
        </p:txBody>
      </p:sp>
      <p:sp>
        <p:nvSpPr>
          <p:cNvPr id="13" name="TextBox 12">
            <a:extLst>
              <a:ext uri="{FF2B5EF4-FFF2-40B4-BE49-F238E27FC236}">
                <a16:creationId xmlns:a16="http://schemas.microsoft.com/office/drawing/2014/main" xmlns="" id="{56AB09E2-7499-457A-8FB2-F1B1CAF75308}"/>
              </a:ext>
            </a:extLst>
          </p:cNvPr>
          <p:cNvSpPr txBox="1"/>
          <p:nvPr/>
        </p:nvSpPr>
        <p:spPr>
          <a:xfrm>
            <a:off x="7079506" y="3890726"/>
            <a:ext cx="815095"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50kts+</a:t>
            </a:r>
          </a:p>
        </p:txBody>
      </p:sp>
      <p:sp>
        <p:nvSpPr>
          <p:cNvPr id="14" name="TextBox 13">
            <a:extLst>
              <a:ext uri="{FF2B5EF4-FFF2-40B4-BE49-F238E27FC236}">
                <a16:creationId xmlns:a16="http://schemas.microsoft.com/office/drawing/2014/main" xmlns="" id="{574ACA20-3CEB-4FB1-95A3-9607E4D6EEB5}"/>
              </a:ext>
            </a:extLst>
          </p:cNvPr>
          <p:cNvSpPr txBox="1"/>
          <p:nvPr/>
        </p:nvSpPr>
        <p:spPr>
          <a:xfrm>
            <a:off x="8953370" y="4332643"/>
            <a:ext cx="1808508" cy="923330"/>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Strongest</a:t>
            </a:r>
          </a:p>
          <a:p>
            <a:r>
              <a:rPr lang="en-US" b="1" dirty="0">
                <a:solidFill>
                  <a:schemeClr val="bg1"/>
                </a:solidFill>
                <a:effectLst>
                  <a:outerShdw blurRad="38100" dist="38100" dir="2700000" algn="tl">
                    <a:srgbClr val="000000">
                      <a:alpha val="43137"/>
                    </a:srgbClr>
                  </a:outerShdw>
                </a:effectLst>
              </a:rPr>
              <a:t>75-140mph</a:t>
            </a:r>
          </a:p>
          <a:p>
            <a:r>
              <a:rPr lang="en-US" b="1" dirty="0">
                <a:solidFill>
                  <a:schemeClr val="bg1"/>
                </a:solidFill>
                <a:effectLst>
                  <a:outerShdw blurRad="38100" dist="38100" dir="2700000" algn="tl">
                    <a:srgbClr val="000000">
                      <a:alpha val="43137"/>
                    </a:srgbClr>
                  </a:outerShdw>
                </a:effectLst>
              </a:rPr>
              <a:t>Gusts to 165mph</a:t>
            </a:r>
          </a:p>
        </p:txBody>
      </p:sp>
      <p:cxnSp>
        <p:nvCxnSpPr>
          <p:cNvPr id="9" name="Straight Arrow Connector 8">
            <a:extLst>
              <a:ext uri="{FF2B5EF4-FFF2-40B4-BE49-F238E27FC236}">
                <a16:creationId xmlns:a16="http://schemas.microsoft.com/office/drawing/2014/main" xmlns="" id="{2B23F308-7BEC-4A82-9F79-7A1A7BF93D60}"/>
              </a:ext>
            </a:extLst>
          </p:cNvPr>
          <p:cNvCxnSpPr/>
          <p:nvPr/>
        </p:nvCxnSpPr>
        <p:spPr>
          <a:xfrm flipH="1">
            <a:off x="7576457" y="4517309"/>
            <a:ext cx="124690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8FD2693B-8C22-435A-9C4B-A37F9593C4AD}"/>
              </a:ext>
            </a:extLst>
          </p:cNvPr>
          <p:cNvSpPr txBox="1"/>
          <p:nvPr/>
        </p:nvSpPr>
        <p:spPr>
          <a:xfrm>
            <a:off x="5387357" y="329067"/>
            <a:ext cx="3048591" cy="369332"/>
          </a:xfrm>
          <a:prstGeom prst="rect">
            <a:avLst/>
          </a:prstGeom>
          <a:noFill/>
        </p:spPr>
        <p:txBody>
          <a:bodyPr wrap="none" rtlCol="0">
            <a:spAutoFit/>
          </a:bodyPr>
          <a:lstStyle/>
          <a:p>
            <a:r>
              <a:rPr lang="en-US" dirty="0">
                <a:solidFill>
                  <a:schemeClr val="bg1"/>
                </a:solidFill>
              </a:rPr>
              <a:t>GOES-16 20180911.0510pmET</a:t>
            </a:r>
          </a:p>
        </p:txBody>
      </p:sp>
      <p:sp>
        <p:nvSpPr>
          <p:cNvPr id="16" name="TextBox 15">
            <a:extLst>
              <a:ext uri="{FF2B5EF4-FFF2-40B4-BE49-F238E27FC236}">
                <a16:creationId xmlns:a16="http://schemas.microsoft.com/office/drawing/2014/main" xmlns="" id="{871F58C7-3592-483B-B2AD-1CFC6604E2D6}"/>
              </a:ext>
            </a:extLst>
          </p:cNvPr>
          <p:cNvSpPr txBox="1"/>
          <p:nvPr/>
        </p:nvSpPr>
        <p:spPr>
          <a:xfrm>
            <a:off x="1161761" y="2759052"/>
            <a:ext cx="2945550" cy="646331"/>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Thunderstorms</a:t>
            </a:r>
          </a:p>
          <a:p>
            <a:r>
              <a:rPr lang="en-US" b="1" dirty="0">
                <a:solidFill>
                  <a:schemeClr val="bg1"/>
                </a:solidFill>
                <a:effectLst>
                  <a:outerShdw blurRad="38100" dist="38100" dir="2700000" algn="tl">
                    <a:srgbClr val="000000">
                      <a:alpha val="43137"/>
                    </a:srgbClr>
                  </a:outerShdw>
                </a:effectLst>
              </a:rPr>
              <a:t>Not associated with Florence</a:t>
            </a:r>
          </a:p>
        </p:txBody>
      </p:sp>
    </p:spTree>
    <p:extLst>
      <p:ext uri="{BB962C8B-B14F-4D97-AF65-F5344CB8AC3E}">
        <p14:creationId xmlns:p14="http://schemas.microsoft.com/office/powerpoint/2010/main" val="686430617"/>
      </p:ext>
    </p:extLst>
  </p:cSld>
  <p:clrMapOvr>
    <a:masterClrMapping/>
  </p:clrMapOvr>
  <p:transition xmlns:p14="http://schemas.microsoft.com/office/powerpoint/2010/mai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xmlns="" id="{076C317D-400D-4BAE-8037-0F43E6362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xmlns="" id="{96BA721E-DB91-47F8-B00E-78B0D831AC1C}"/>
              </a:ext>
            </a:extLst>
          </p:cNvPr>
          <p:cNvSpPr/>
          <p:nvPr/>
        </p:nvSpPr>
        <p:spPr>
          <a:xfrm>
            <a:off x="93974" y="5885523"/>
            <a:ext cx="6263661" cy="845980"/>
          </a:xfrm>
          <a:prstGeom prst="rect">
            <a:avLst/>
          </a:prstGeom>
          <a:gradFill flip="none" rotWithShape="1">
            <a:gsLst>
              <a:gs pos="0">
                <a:srgbClr val="FF0000">
                  <a:shade val="30000"/>
                  <a:satMod val="115000"/>
                  <a:alpha val="33000"/>
                </a:srgbClr>
              </a:gs>
              <a:gs pos="50000">
                <a:srgbClr val="FF0000">
                  <a:shade val="67500"/>
                  <a:satMod val="115000"/>
                  <a:alpha val="51000"/>
                </a:srgbClr>
              </a:gs>
              <a:gs pos="100000">
                <a:srgbClr val="FF0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7" name="TextBox 6">
            <a:extLst>
              <a:ext uri="{FF2B5EF4-FFF2-40B4-BE49-F238E27FC236}">
                <a16:creationId xmlns:a16="http://schemas.microsoft.com/office/drawing/2014/main" xmlns="" id="{FA50B50B-EB06-49B5-A298-2263110D8861}"/>
              </a:ext>
            </a:extLst>
          </p:cNvPr>
          <p:cNvSpPr txBox="1"/>
          <p:nvPr/>
        </p:nvSpPr>
        <p:spPr>
          <a:xfrm>
            <a:off x="33953" y="5873366"/>
            <a:ext cx="6263661" cy="830997"/>
          </a:xfrm>
          <a:prstGeom prst="rect">
            <a:avLst/>
          </a:prstGeom>
          <a:gradFill>
            <a:gsLst>
              <a:gs pos="0">
                <a:srgbClr val="FF0000">
                  <a:shade val="30000"/>
                  <a:satMod val="115000"/>
                  <a:alpha val="0"/>
                </a:srgbClr>
              </a:gs>
              <a:gs pos="50000">
                <a:srgbClr val="FF0000">
                  <a:shade val="67500"/>
                  <a:satMod val="115000"/>
                  <a:alpha val="52000"/>
                </a:srgbClr>
              </a:gs>
              <a:gs pos="100000">
                <a:srgbClr val="FF0000">
                  <a:shade val="100000"/>
                  <a:satMod val="115000"/>
                  <a:lumMod val="89000"/>
                  <a:lumOff val="11000"/>
                  <a:alpha val="35000"/>
                </a:srgbClr>
              </a:gs>
            </a:gsLst>
            <a:lin ang="10800000" scaled="1"/>
          </a:gradFill>
        </p:spPr>
        <p:txBody>
          <a:bodyPr wrap="square" rtlCol="0">
            <a:spAutoFit/>
          </a:bodyPr>
          <a:lstStyle/>
          <a:p>
            <a:r>
              <a:rPr lang="en-US" sz="1600" b="1" dirty="0">
                <a:solidFill>
                  <a:schemeClr val="bg1"/>
                </a:solidFill>
                <a:effectLst>
                  <a:outerShdw blurRad="38100" dist="38100" dir="2700000" algn="tl">
                    <a:srgbClr val="000000">
                      <a:alpha val="43137"/>
                    </a:srgbClr>
                  </a:outerShdw>
                </a:effectLst>
              </a:rPr>
              <a:t>HURRICANE FLORENCE – WIND GUST FORECAST </a:t>
            </a:r>
            <a:br>
              <a:rPr lang="en-US" sz="1600" b="1" dirty="0">
                <a:solidFill>
                  <a:schemeClr val="bg1"/>
                </a:solidFill>
                <a:effectLst>
                  <a:outerShdw blurRad="38100" dist="38100" dir="2700000" algn="tl">
                    <a:srgbClr val="000000">
                      <a:alpha val="43137"/>
                    </a:srgbClr>
                  </a:outerShdw>
                </a:effectLst>
              </a:rPr>
            </a:br>
            <a:r>
              <a:rPr lang="en-US" sz="1600" b="1" dirty="0">
                <a:solidFill>
                  <a:schemeClr val="bg1"/>
                </a:solidFill>
                <a:effectLst>
                  <a:outerShdw blurRad="38100" dist="38100" dir="2700000" algn="tl">
                    <a:srgbClr val="000000">
                      <a:alpha val="43137"/>
                    </a:srgbClr>
                  </a:outerShdw>
                </a:effectLst>
              </a:rPr>
              <a:t>(DATA FROM NOAA NOWCOAST)</a:t>
            </a:r>
          </a:p>
          <a:p>
            <a:r>
              <a:rPr lang="en-US" sz="1600" b="1" dirty="0">
                <a:solidFill>
                  <a:schemeClr val="bg1"/>
                </a:solidFill>
                <a:effectLst>
                  <a:outerShdw blurRad="38100" dist="38100" dir="2700000" algn="tl">
                    <a:srgbClr val="000000">
                      <a:alpha val="43137"/>
                    </a:srgbClr>
                  </a:outerShdw>
                </a:effectLst>
              </a:rPr>
              <a:t>Valid: 2:00pm ET September 14, 2018 </a:t>
            </a:r>
          </a:p>
        </p:txBody>
      </p:sp>
      <p:sp>
        <p:nvSpPr>
          <p:cNvPr id="17" name="Rectangle 1">
            <a:extLst>
              <a:ext uri="{FF2B5EF4-FFF2-40B4-BE49-F238E27FC236}">
                <a16:creationId xmlns:a16="http://schemas.microsoft.com/office/drawing/2014/main" xmlns="" id="{986C6DD6-F1F5-401F-B816-7309583F73BC}"/>
              </a:ext>
            </a:extLst>
          </p:cNvPr>
          <p:cNvSpPr>
            <a:spLocks noChangeArrowheads="1"/>
          </p:cNvSpPr>
          <p:nvPr/>
        </p:nvSpPr>
        <p:spPr bwMode="auto">
          <a:xfrm>
            <a:off x="6297614" y="143794"/>
            <a:ext cx="5808297" cy="338554"/>
          </a:xfrm>
          <a:prstGeom prst="rect">
            <a:avLst/>
          </a:prstGeom>
          <a:gradFill>
            <a:gsLst>
              <a:gs pos="0">
                <a:srgbClr val="FF0000">
                  <a:shade val="30000"/>
                  <a:satMod val="115000"/>
                  <a:alpha val="0"/>
                </a:srgbClr>
              </a:gs>
              <a:gs pos="50000">
                <a:srgbClr val="FF0000">
                  <a:shade val="67500"/>
                  <a:satMod val="115000"/>
                  <a:alpha val="52000"/>
                </a:srgbClr>
              </a:gs>
              <a:gs pos="100000">
                <a:srgbClr val="FF0000">
                  <a:shade val="100000"/>
                  <a:satMod val="115000"/>
                  <a:alpha val="95000"/>
                </a:srgbClr>
              </a:gs>
            </a:gsLst>
            <a:lin ang="10800000" scaled="1"/>
          </a:gradFill>
          <a:ln>
            <a:noFill/>
          </a:ln>
          <a:effec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ts val="600"/>
              </a:spcBef>
              <a:spcAft>
                <a:spcPts val="600"/>
              </a:spcAft>
              <a:buClrTx/>
              <a:buSzTx/>
              <a:tabLst/>
            </a:pP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Unicode MS" panose="020B0604020202020204" pitchFamily="34" charset="-128"/>
              </a:rPr>
              <a:t>Wind Gust Forecast for Friday 2pm ET</a:t>
            </a:r>
            <a:endParaRPr kumimoji="0" lang="en-US" alt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pic>
        <p:nvPicPr>
          <p:cNvPr id="8" name="Picture 7">
            <a:extLst>
              <a:ext uri="{FF2B5EF4-FFF2-40B4-BE49-F238E27FC236}">
                <a16:creationId xmlns:a16="http://schemas.microsoft.com/office/drawing/2014/main" xmlns="" id="{FBA19560-3D9B-40DD-A44C-2F217A965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3294" y="158904"/>
            <a:ext cx="677108" cy="338554"/>
          </a:xfrm>
          <a:prstGeom prst="rect">
            <a:avLst/>
          </a:prstGeom>
        </p:spPr>
      </p:pic>
      <p:sp>
        <p:nvSpPr>
          <p:cNvPr id="4" name="TextBox 3">
            <a:extLst>
              <a:ext uri="{FF2B5EF4-FFF2-40B4-BE49-F238E27FC236}">
                <a16:creationId xmlns:a16="http://schemas.microsoft.com/office/drawing/2014/main" xmlns="" id="{7EA0B132-89CA-4C29-9F16-DE70230B7D44}"/>
              </a:ext>
            </a:extLst>
          </p:cNvPr>
          <p:cNvSpPr txBox="1"/>
          <p:nvPr/>
        </p:nvSpPr>
        <p:spPr>
          <a:xfrm>
            <a:off x="734514" y="4145852"/>
            <a:ext cx="3057247" cy="369332"/>
          </a:xfrm>
          <a:prstGeom prst="rect">
            <a:avLst/>
          </a:prstGeom>
          <a:solidFill>
            <a:srgbClr val="FF0000"/>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117 - 122knots = 134-140MPH</a:t>
            </a:r>
          </a:p>
        </p:txBody>
      </p:sp>
      <p:cxnSp>
        <p:nvCxnSpPr>
          <p:cNvPr id="11" name="Straight Arrow Connector 10">
            <a:extLst>
              <a:ext uri="{FF2B5EF4-FFF2-40B4-BE49-F238E27FC236}">
                <a16:creationId xmlns:a16="http://schemas.microsoft.com/office/drawing/2014/main" xmlns="" id="{FAFB5C6E-A1FE-4749-B387-58D086869EE8}"/>
              </a:ext>
            </a:extLst>
          </p:cNvPr>
          <p:cNvCxnSpPr>
            <a:cxnSpLocks/>
          </p:cNvCxnSpPr>
          <p:nvPr/>
        </p:nvCxnSpPr>
        <p:spPr>
          <a:xfrm flipV="1">
            <a:off x="3925160" y="3835730"/>
            <a:ext cx="1241686" cy="392273"/>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ACEF48A3-E1E5-43E3-BB84-ECACC0E9221D}"/>
              </a:ext>
            </a:extLst>
          </p:cNvPr>
          <p:cNvSpPr txBox="1"/>
          <p:nvPr/>
        </p:nvSpPr>
        <p:spPr>
          <a:xfrm>
            <a:off x="2683474" y="1864193"/>
            <a:ext cx="2483372" cy="369332"/>
          </a:xfrm>
          <a:prstGeom prst="rect">
            <a:avLst/>
          </a:prstGeom>
          <a:solidFill>
            <a:srgbClr val="FF0000"/>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67-72knots = 77-83MPH</a:t>
            </a:r>
          </a:p>
        </p:txBody>
      </p:sp>
      <p:cxnSp>
        <p:nvCxnSpPr>
          <p:cNvPr id="20" name="Straight Arrow Connector 19">
            <a:extLst>
              <a:ext uri="{FF2B5EF4-FFF2-40B4-BE49-F238E27FC236}">
                <a16:creationId xmlns:a16="http://schemas.microsoft.com/office/drawing/2014/main" xmlns="" id="{4C9DDA04-8346-4F98-B291-C096CC95C7D9}"/>
              </a:ext>
            </a:extLst>
          </p:cNvPr>
          <p:cNvCxnSpPr>
            <a:cxnSpLocks/>
          </p:cNvCxnSpPr>
          <p:nvPr/>
        </p:nvCxnSpPr>
        <p:spPr>
          <a:xfrm>
            <a:off x="4607626" y="2327564"/>
            <a:ext cx="1045029" cy="1101435"/>
          </a:xfrm>
          <a:prstGeom prst="straightConnector1">
            <a:avLst/>
          </a:prstGeom>
          <a:ln w="5715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xmlns="" id="{F267C278-9108-4087-BBF9-CCF213B1C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9421" y="5958437"/>
            <a:ext cx="1321705" cy="660853"/>
          </a:xfrm>
          <a:prstGeom prst="rect">
            <a:avLst/>
          </a:prstGeom>
        </p:spPr>
      </p:pic>
      <p:pic>
        <p:nvPicPr>
          <p:cNvPr id="14" name="Picture 13">
            <a:extLst>
              <a:ext uri="{FF2B5EF4-FFF2-40B4-BE49-F238E27FC236}">
                <a16:creationId xmlns:a16="http://schemas.microsoft.com/office/drawing/2014/main" xmlns="" id="{391EE30D-F7E7-48C4-B3DF-4AA6D95BED44}"/>
              </a:ext>
            </a:extLst>
          </p:cNvPr>
          <p:cNvPicPr>
            <a:picLocks noChangeAspect="1"/>
          </p:cNvPicPr>
          <p:nvPr/>
        </p:nvPicPr>
        <p:blipFill>
          <a:blip r:embed="rId5"/>
          <a:stretch>
            <a:fillRect/>
          </a:stretch>
        </p:blipFill>
        <p:spPr>
          <a:xfrm>
            <a:off x="8614421" y="1443239"/>
            <a:ext cx="1569197" cy="4576824"/>
          </a:xfrm>
          <a:prstGeom prst="rect">
            <a:avLst/>
          </a:prstGeom>
        </p:spPr>
      </p:pic>
    </p:spTree>
    <p:extLst>
      <p:ext uri="{BB962C8B-B14F-4D97-AF65-F5344CB8AC3E}">
        <p14:creationId xmlns:p14="http://schemas.microsoft.com/office/powerpoint/2010/main" val="3161893610"/>
      </p:ext>
    </p:extLst>
  </p:cSld>
  <p:clrMapOvr>
    <a:masterClrMapping/>
  </p:clrMapOvr>
  <p:transition xmlns:p14="http://schemas.microsoft.com/office/powerpoint/2010/mai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1"/>
          <p:cNvSpPr txBox="1">
            <a:spLocks noGrp="1"/>
          </p:cNvSpPr>
          <p:nvPr>
            <p:ph type="body" idx="1"/>
          </p:nvPr>
        </p:nvSpPr>
        <p:spPr>
          <a:xfrm>
            <a:off x="2146576" y="1305324"/>
            <a:ext cx="9678839" cy="5263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3200"/>
              <a:buNone/>
            </a:pPr>
            <a:r>
              <a:rPr lang="en-US" sz="1650"/>
              <a:t>Recordings available on the </a:t>
            </a:r>
            <a:r>
              <a:rPr lang="en-US" sz="1650" u="sng">
                <a:solidFill>
                  <a:schemeClr val="hlink"/>
                </a:solidFill>
                <a:hlinkClick r:id="rId3"/>
              </a:rPr>
              <a:t>ESIP YouTube Channel</a:t>
            </a:r>
            <a:endParaRPr sz="1650"/>
          </a:p>
          <a:p>
            <a:pPr marL="0" lvl="0" indent="0" algn="l" rtl="0">
              <a:lnSpc>
                <a:spcPct val="115000"/>
              </a:lnSpc>
              <a:spcBef>
                <a:spcPts val="0"/>
              </a:spcBef>
              <a:spcAft>
                <a:spcPts val="0"/>
              </a:spcAft>
              <a:buSzPts val="3200"/>
              <a:buNone/>
            </a:pPr>
            <a:r>
              <a:rPr lang="en-US" sz="1650">
                <a:solidFill>
                  <a:srgbClr val="000000"/>
                </a:solidFill>
              </a:rPr>
              <a:t>Presentations can be downloaded from </a:t>
            </a:r>
            <a:r>
              <a:rPr lang="en-US" sz="1650" u="sng">
                <a:solidFill>
                  <a:schemeClr val="hlink"/>
                </a:solidFill>
                <a:hlinkClick r:id="rId4"/>
              </a:rPr>
              <a:t>ESIP’s Figshare.</a:t>
            </a:r>
            <a:r>
              <a:rPr lang="en-US" sz="1650">
                <a:solidFill>
                  <a:srgbClr val="000000"/>
                </a:solidFill>
              </a:rPr>
              <a:t>  </a:t>
            </a:r>
            <a:endParaRPr sz="1650">
              <a:solidFill>
                <a:srgbClr val="000000"/>
              </a:solidFill>
            </a:endParaRPr>
          </a:p>
          <a:p>
            <a:pPr marL="1828800" lvl="0" indent="-1828800" algn="l" rtl="0">
              <a:lnSpc>
                <a:spcPct val="115000"/>
              </a:lnSpc>
              <a:spcBef>
                <a:spcPts val="0"/>
              </a:spcBef>
              <a:spcAft>
                <a:spcPts val="0"/>
              </a:spcAft>
              <a:buSzPts val="3200"/>
              <a:buNone/>
            </a:pPr>
            <a:endParaRPr sz="1650" b="1">
              <a:solidFill>
                <a:srgbClr val="454545"/>
              </a:solidFill>
            </a:endParaRPr>
          </a:p>
          <a:p>
            <a:pPr marL="1828800" lvl="0" indent="-1828800" algn="l" rtl="0">
              <a:lnSpc>
                <a:spcPct val="115000"/>
              </a:lnSpc>
              <a:spcBef>
                <a:spcPts val="0"/>
              </a:spcBef>
              <a:spcAft>
                <a:spcPts val="0"/>
              </a:spcAft>
              <a:buSzPts val="3200"/>
              <a:buNone/>
            </a:pPr>
            <a:r>
              <a:rPr lang="en-US" sz="1650" b="1">
                <a:solidFill>
                  <a:srgbClr val="454545"/>
                </a:solidFill>
              </a:rPr>
              <a:t>Jun. 5 </a:t>
            </a:r>
            <a:endParaRPr sz="1650" b="1"/>
          </a:p>
          <a:p>
            <a:pPr marL="415925" lvl="0" indent="-7937" algn="l" rtl="0">
              <a:lnSpc>
                <a:spcPct val="115000"/>
              </a:lnSpc>
              <a:spcBef>
                <a:spcPts val="0"/>
              </a:spcBef>
              <a:spcAft>
                <a:spcPts val="0"/>
              </a:spcAft>
              <a:buSzPts val="3200"/>
              <a:buNone/>
            </a:pPr>
            <a:r>
              <a:rPr lang="en-US" sz="1650" u="sng">
                <a:solidFill>
                  <a:schemeClr val="hlink"/>
                </a:solidFill>
                <a:hlinkClick r:id="rId5"/>
              </a:rPr>
              <a:t>Does it Matter? The Socioeconomic Value of Earth Science Data, Information and Applications</a:t>
            </a:r>
            <a:endParaRPr sz="1650">
              <a:solidFill>
                <a:srgbClr val="454545"/>
              </a:solidFill>
            </a:endParaRPr>
          </a:p>
          <a:p>
            <a:pPr marL="55563" lvl="0" indent="-7938" algn="l" rtl="0">
              <a:lnSpc>
                <a:spcPct val="115000"/>
              </a:lnSpc>
              <a:spcBef>
                <a:spcPts val="0"/>
              </a:spcBef>
              <a:spcAft>
                <a:spcPts val="0"/>
              </a:spcAft>
              <a:buSzPts val="3200"/>
              <a:buNone/>
            </a:pPr>
            <a:r>
              <a:rPr lang="en-US" sz="1650" b="1">
                <a:solidFill>
                  <a:srgbClr val="454545"/>
                </a:solidFill>
              </a:rPr>
              <a:t>Aug 7</a:t>
            </a:r>
            <a:endParaRPr sz="1650"/>
          </a:p>
          <a:p>
            <a:pPr marL="463550" lvl="0" indent="-7937" algn="l" rtl="0">
              <a:lnSpc>
                <a:spcPct val="115000"/>
              </a:lnSpc>
              <a:spcBef>
                <a:spcPts val="0"/>
              </a:spcBef>
              <a:spcAft>
                <a:spcPts val="0"/>
              </a:spcAft>
              <a:buSzPts val="3200"/>
              <a:buNone/>
            </a:pPr>
            <a:r>
              <a:rPr lang="en-US" sz="1650" u="sng">
                <a:solidFill>
                  <a:schemeClr val="hlink"/>
                </a:solidFill>
                <a:hlinkClick r:id="rId6"/>
              </a:rPr>
              <a:t>The Information Pathway for Earth Science Data: Moving Between Supplier and User </a:t>
            </a:r>
            <a:endParaRPr sz="1650">
              <a:solidFill>
                <a:srgbClr val="454545"/>
              </a:solidFill>
            </a:endParaRPr>
          </a:p>
          <a:p>
            <a:pPr marL="1828800" lvl="0" indent="-1828800" algn="l" rtl="0">
              <a:lnSpc>
                <a:spcPct val="115000"/>
              </a:lnSpc>
              <a:spcBef>
                <a:spcPts val="0"/>
              </a:spcBef>
              <a:spcAft>
                <a:spcPts val="0"/>
              </a:spcAft>
              <a:buSzPts val="3200"/>
              <a:buNone/>
            </a:pPr>
            <a:r>
              <a:rPr lang="en-US" sz="1650" b="1">
                <a:solidFill>
                  <a:srgbClr val="454545"/>
                </a:solidFill>
              </a:rPr>
              <a:t>Sep. 4 </a:t>
            </a:r>
            <a:r>
              <a:rPr lang="en-US" sz="1650">
                <a:solidFill>
                  <a:srgbClr val="454545"/>
                </a:solidFill>
              </a:rPr>
              <a:t>	</a:t>
            </a:r>
            <a:endParaRPr sz="1650"/>
          </a:p>
          <a:p>
            <a:pPr marL="1828800" lvl="0" indent="-1420813" algn="l" rtl="0">
              <a:lnSpc>
                <a:spcPct val="115000"/>
              </a:lnSpc>
              <a:spcBef>
                <a:spcPts val="0"/>
              </a:spcBef>
              <a:spcAft>
                <a:spcPts val="0"/>
              </a:spcAft>
              <a:buSzPts val="3200"/>
              <a:buNone/>
            </a:pPr>
            <a:r>
              <a:rPr lang="en-US" sz="1650" u="sng">
                <a:solidFill>
                  <a:schemeClr val="hlink"/>
                </a:solidFill>
                <a:hlinkClick r:id="rId7"/>
              </a:rPr>
              <a:t>Measuring and assessing socioeconomic value</a:t>
            </a:r>
            <a:endParaRPr sz="1650">
              <a:solidFill>
                <a:srgbClr val="454545"/>
              </a:solidFill>
            </a:endParaRPr>
          </a:p>
          <a:p>
            <a:pPr marL="1828800" lvl="0" indent="-1828800" algn="l" rtl="0">
              <a:lnSpc>
                <a:spcPct val="115000"/>
              </a:lnSpc>
              <a:spcBef>
                <a:spcPts val="0"/>
              </a:spcBef>
              <a:spcAft>
                <a:spcPts val="0"/>
              </a:spcAft>
              <a:buSzPts val="3200"/>
              <a:buNone/>
            </a:pPr>
            <a:r>
              <a:rPr lang="en-US" sz="1650" b="1">
                <a:solidFill>
                  <a:srgbClr val="454545"/>
                </a:solidFill>
              </a:rPr>
              <a:t>Oct. 2 </a:t>
            </a:r>
            <a:r>
              <a:rPr lang="en-US" sz="1650">
                <a:solidFill>
                  <a:srgbClr val="454545"/>
                </a:solidFill>
              </a:rPr>
              <a:t>	</a:t>
            </a:r>
            <a:endParaRPr sz="1650"/>
          </a:p>
          <a:p>
            <a:pPr marL="415925" lvl="0" indent="-7937" algn="l" rtl="0">
              <a:lnSpc>
                <a:spcPct val="115000"/>
              </a:lnSpc>
              <a:spcBef>
                <a:spcPts val="0"/>
              </a:spcBef>
              <a:spcAft>
                <a:spcPts val="0"/>
              </a:spcAft>
              <a:buSzPts val="3200"/>
              <a:buNone/>
            </a:pPr>
            <a:r>
              <a:rPr lang="en-US" sz="1650" u="sng">
                <a:solidFill>
                  <a:schemeClr val="hlink"/>
                </a:solidFill>
                <a:hlinkClick r:id="rId8"/>
              </a:rPr>
              <a:t>The “pipeline” of Earth science data to climate resilience and its value for real-world decision making</a:t>
            </a:r>
            <a:endParaRPr sz="1650">
              <a:solidFill>
                <a:srgbClr val="454545"/>
              </a:solidFill>
            </a:endParaRPr>
          </a:p>
          <a:p>
            <a:pPr marL="1828800" lvl="0" indent="-1828800" algn="l" rtl="0">
              <a:lnSpc>
                <a:spcPct val="115000"/>
              </a:lnSpc>
              <a:spcBef>
                <a:spcPts val="0"/>
              </a:spcBef>
              <a:spcAft>
                <a:spcPts val="0"/>
              </a:spcAft>
              <a:buSzPts val="3200"/>
              <a:buNone/>
            </a:pPr>
            <a:r>
              <a:rPr lang="en-US" sz="1650" b="1">
                <a:solidFill>
                  <a:srgbClr val="454545"/>
                </a:solidFill>
              </a:rPr>
              <a:t>Nov. 15 </a:t>
            </a:r>
            <a:r>
              <a:rPr lang="en-US" sz="1650">
                <a:solidFill>
                  <a:srgbClr val="454545"/>
                </a:solidFill>
              </a:rPr>
              <a:t>	</a:t>
            </a:r>
            <a:endParaRPr sz="1650"/>
          </a:p>
          <a:p>
            <a:pPr marL="1828800" lvl="0" indent="-1420813" algn="l" rtl="0">
              <a:lnSpc>
                <a:spcPct val="115000"/>
              </a:lnSpc>
              <a:spcBef>
                <a:spcPts val="0"/>
              </a:spcBef>
              <a:spcAft>
                <a:spcPts val="0"/>
              </a:spcAft>
              <a:buSzPts val="3200"/>
              <a:buNone/>
            </a:pPr>
            <a:r>
              <a:rPr lang="en-US" sz="1650" u="sng">
                <a:solidFill>
                  <a:schemeClr val="hlink"/>
                </a:solidFill>
                <a:hlinkClick r:id="rId9"/>
              </a:rPr>
              <a:t>Managing disasters through improved data-driven decision-making</a:t>
            </a:r>
            <a:endParaRPr sz="1650">
              <a:solidFill>
                <a:srgbClr val="454545"/>
              </a:solidFill>
            </a:endParaRPr>
          </a:p>
          <a:p>
            <a:pPr marL="1828800" lvl="0" indent="-1828800" algn="l" rtl="0">
              <a:lnSpc>
                <a:spcPct val="115000"/>
              </a:lnSpc>
              <a:spcBef>
                <a:spcPts val="0"/>
              </a:spcBef>
              <a:spcAft>
                <a:spcPts val="0"/>
              </a:spcAft>
              <a:buSzPts val="3200"/>
              <a:buNone/>
            </a:pPr>
            <a:r>
              <a:rPr lang="en-US" sz="1650" b="1">
                <a:solidFill>
                  <a:srgbClr val="454545"/>
                </a:solidFill>
              </a:rPr>
              <a:t>Dec. 4  </a:t>
            </a:r>
            <a:r>
              <a:rPr lang="en-US" sz="1650">
                <a:solidFill>
                  <a:srgbClr val="454545"/>
                </a:solidFill>
              </a:rPr>
              <a:t>	</a:t>
            </a:r>
            <a:endParaRPr sz="1650"/>
          </a:p>
          <a:p>
            <a:pPr marL="400050" lvl="0" indent="0" algn="l" rtl="0">
              <a:lnSpc>
                <a:spcPct val="115000"/>
              </a:lnSpc>
              <a:spcBef>
                <a:spcPts val="0"/>
              </a:spcBef>
              <a:spcAft>
                <a:spcPts val="0"/>
              </a:spcAft>
              <a:buSzPts val="1100"/>
              <a:buNone/>
            </a:pPr>
            <a:r>
              <a:rPr lang="en-US" sz="1650">
                <a:solidFill>
                  <a:srgbClr val="454545"/>
                </a:solidFill>
              </a:rPr>
              <a:t>Building Societal Capacity: The Educational Value of Earth System Science data, information, and applications</a:t>
            </a:r>
            <a:endParaRPr sz="1650">
              <a:solidFill>
                <a:srgbClr val="454545"/>
              </a:solidFill>
            </a:endParaRPr>
          </a:p>
        </p:txBody>
      </p:sp>
      <p:sp>
        <p:nvSpPr>
          <p:cNvPr id="425" name="Google Shape;425;p61"/>
          <p:cNvSpPr txBox="1">
            <a:spLocks noGrp="1"/>
          </p:cNvSpPr>
          <p:nvPr>
            <p:ph type="title"/>
          </p:nvPr>
        </p:nvSpPr>
        <p:spPr>
          <a:xfrm>
            <a:off x="3281926" y="289476"/>
            <a:ext cx="7987435" cy="8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3600"/>
              <a:buFont typeface="Tahoma"/>
              <a:buNone/>
            </a:pPr>
            <a:r>
              <a:rPr lang="en-US" b="1"/>
              <a:t>Socioeconomic Value of Data Webinar Series </a:t>
            </a:r>
            <a:endParaRPr b="1"/>
          </a:p>
        </p:txBody>
      </p:sp>
    </p:spTree>
    <p:extLst>
      <p:ext uri="{BB962C8B-B14F-4D97-AF65-F5344CB8AC3E}">
        <p14:creationId xmlns:p14="http://schemas.microsoft.com/office/powerpoint/2010/main" val="3885671063"/>
      </p:ext>
    </p:extLst>
  </p:cSld>
  <p:clrMapOvr>
    <a:masterClrMapping/>
  </p:clrMapOvr>
  <p:transition xmlns:p14="http://schemas.microsoft.com/office/powerpoint/2010/mai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xmlns="" id="{6D83B994-04A4-40AC-A91D-6A3D08131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6508"/>
            <a:ext cx="12192000" cy="6341491"/>
          </a:xfrm>
          <a:prstGeom prst="rect">
            <a:avLst/>
          </a:prstGeom>
        </p:spPr>
      </p:pic>
      <p:sp>
        <p:nvSpPr>
          <p:cNvPr id="21" name="Rectangle 1">
            <a:extLst>
              <a:ext uri="{FF2B5EF4-FFF2-40B4-BE49-F238E27FC236}">
                <a16:creationId xmlns:a16="http://schemas.microsoft.com/office/drawing/2014/main" xmlns="" id="{E00FFAA3-890C-4D52-883C-D15555FDBAC6}"/>
              </a:ext>
            </a:extLst>
          </p:cNvPr>
          <p:cNvSpPr>
            <a:spLocks noChangeArrowheads="1"/>
          </p:cNvSpPr>
          <p:nvPr/>
        </p:nvSpPr>
        <p:spPr bwMode="auto">
          <a:xfrm>
            <a:off x="6020870" y="6519445"/>
            <a:ext cx="6171130" cy="338554"/>
          </a:xfrm>
          <a:prstGeom prst="rect">
            <a:avLst/>
          </a:prstGeom>
          <a:gradFill>
            <a:gsLst>
              <a:gs pos="0">
                <a:srgbClr val="FF0000">
                  <a:shade val="30000"/>
                  <a:satMod val="115000"/>
                  <a:alpha val="95000"/>
                </a:srgbClr>
              </a:gs>
              <a:gs pos="50000">
                <a:srgbClr val="FF0000">
                  <a:shade val="67500"/>
                  <a:satMod val="115000"/>
                  <a:alpha val="52000"/>
                </a:srgbClr>
              </a:gs>
              <a:gs pos="100000">
                <a:srgbClr val="FF0000">
                  <a:shade val="100000"/>
                  <a:satMod val="115000"/>
                  <a:alpha val="12000"/>
                </a:srgbClr>
              </a:gs>
            </a:gsLst>
            <a:lin ang="10800000" scaled="1"/>
          </a:gradFill>
          <a:ln>
            <a:noFill/>
          </a:ln>
          <a:effectLst/>
        </p:spPr>
        <p:txBody>
          <a:bodyPr vert="horz" wrap="square" lIns="91440" tIns="45720" rIns="91440" bIns="45720" numCol="1" anchor="ctr" anchorCtr="0" compatLnSpc="1">
            <a:prstTxWarp prst="textNoShape">
              <a:avLst/>
            </a:prstTxWarp>
            <a:spAutoFit/>
          </a:bodyPr>
          <a:lstStyle/>
          <a:p>
            <a:pPr marR="0" lvl="0" algn="r" defTabSz="914400" rtl="0" eaLnBrk="0" fontAlgn="base" latinLnBrk="0" hangingPunct="0">
              <a:lnSpc>
                <a:spcPct val="100000"/>
              </a:lnSpc>
              <a:spcBef>
                <a:spcPts val="600"/>
              </a:spcBef>
              <a:spcAft>
                <a:spcPts val="600"/>
              </a:spcAft>
              <a:buClrTx/>
              <a:buSzTx/>
              <a:tabLst/>
            </a:pP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Unicode MS" panose="020B0604020202020204" pitchFamily="34" charset="-128"/>
              </a:rPr>
              <a:t>Rt. 40 Between Raleigh and Wilmington  | NORTH CAROLINA </a:t>
            </a:r>
            <a:endParaRPr kumimoji="0" lang="en-US" alt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pic>
        <p:nvPicPr>
          <p:cNvPr id="9" name="Picture 8" descr="A picture containing sky, tree, outdoor, grass&#10;&#10;Description generated with very high confidence">
            <a:extLst>
              <a:ext uri="{FF2B5EF4-FFF2-40B4-BE49-F238E27FC236}">
                <a16:creationId xmlns:a16="http://schemas.microsoft.com/office/drawing/2014/main" xmlns="" id="{AFD875AB-A66A-43AD-A430-427048875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3688" y="1342794"/>
            <a:ext cx="4194487" cy="4604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xmlns="" id="{965DED1C-88B7-4E02-9BD8-F41524ED162C}"/>
              </a:ext>
            </a:extLst>
          </p:cNvPr>
          <p:cNvSpPr txBox="1"/>
          <p:nvPr/>
        </p:nvSpPr>
        <p:spPr>
          <a:xfrm>
            <a:off x="2465407" y="973462"/>
            <a:ext cx="1994136"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Flood Detect Pixels</a:t>
            </a:r>
          </a:p>
        </p:txBody>
      </p:sp>
      <p:cxnSp>
        <p:nvCxnSpPr>
          <p:cNvPr id="17" name="Straight Arrow Connector 16">
            <a:extLst>
              <a:ext uri="{FF2B5EF4-FFF2-40B4-BE49-F238E27FC236}">
                <a16:creationId xmlns:a16="http://schemas.microsoft.com/office/drawing/2014/main" xmlns="" id="{FDF4D475-74E6-43FA-AB09-8E50B4E50C0D}"/>
              </a:ext>
            </a:extLst>
          </p:cNvPr>
          <p:cNvCxnSpPr>
            <a:cxnSpLocks/>
          </p:cNvCxnSpPr>
          <p:nvPr/>
        </p:nvCxnSpPr>
        <p:spPr>
          <a:xfrm>
            <a:off x="4062714" y="1342794"/>
            <a:ext cx="775504" cy="72907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18CB7B00-1419-43C9-80E8-A64DB3F33220}"/>
              </a:ext>
            </a:extLst>
          </p:cNvPr>
          <p:cNvSpPr txBox="1"/>
          <p:nvPr/>
        </p:nvSpPr>
        <p:spPr>
          <a:xfrm>
            <a:off x="0" y="-17222"/>
            <a:ext cx="12192000" cy="523220"/>
          </a:xfrm>
          <a:prstGeom prst="rect">
            <a:avLst/>
          </a:prstGeom>
          <a:solidFill>
            <a:schemeClr val="bg1"/>
          </a:solidFill>
        </p:spPr>
        <p:txBody>
          <a:bodyPr wrap="square" rtlCol="0">
            <a:spAutoFit/>
          </a:bodyPr>
          <a:lstStyle/>
          <a:p>
            <a:pPr algn="ctr"/>
            <a:r>
              <a:rPr lang="en-US" sz="2800" b="1" dirty="0">
                <a:effectLst>
                  <a:outerShdw blurRad="38100" dist="38100" dir="2700000" algn="tl">
                    <a:srgbClr val="000000">
                      <a:alpha val="43137"/>
                    </a:srgbClr>
                  </a:outerShdw>
                </a:effectLst>
                <a:latin typeface="Agency FB" panose="020B0503020202020204" pitchFamily="34" charset="0"/>
              </a:rPr>
              <a:t>September 18, 2018 GOES16-ABI+NOAA-20 </a:t>
            </a:r>
            <a:r>
              <a:rPr lang="en-US" sz="2800" b="1" dirty="0" err="1">
                <a:effectLst>
                  <a:outerShdw blurRad="38100" dist="38100" dir="2700000" algn="tl">
                    <a:srgbClr val="000000">
                      <a:alpha val="43137"/>
                    </a:srgbClr>
                  </a:outerShdw>
                </a:effectLst>
                <a:latin typeface="Agency FB" panose="020B0503020202020204" pitchFamily="34" charset="0"/>
              </a:rPr>
              <a:t>VIIRS+SoumiNPP</a:t>
            </a:r>
            <a:r>
              <a:rPr lang="en-US" sz="2800" b="1" dirty="0">
                <a:effectLst>
                  <a:outerShdw blurRad="38100" dist="38100" dir="2700000" algn="tl">
                    <a:srgbClr val="000000">
                      <a:alpha val="43137"/>
                    </a:srgbClr>
                  </a:outerShdw>
                </a:effectLst>
                <a:latin typeface="Agency FB" panose="020B0503020202020204" pitchFamily="34" charset="0"/>
              </a:rPr>
              <a:t> FLOOD Product</a:t>
            </a:r>
          </a:p>
        </p:txBody>
      </p:sp>
      <p:sp>
        <p:nvSpPr>
          <p:cNvPr id="22" name="TextBox 21">
            <a:extLst>
              <a:ext uri="{FF2B5EF4-FFF2-40B4-BE49-F238E27FC236}">
                <a16:creationId xmlns:a16="http://schemas.microsoft.com/office/drawing/2014/main" xmlns="" id="{3494F0A0-EE53-4C2A-9EA3-B479A1C69FAF}"/>
              </a:ext>
            </a:extLst>
          </p:cNvPr>
          <p:cNvSpPr txBox="1"/>
          <p:nvPr/>
        </p:nvSpPr>
        <p:spPr>
          <a:xfrm>
            <a:off x="8014293" y="1342794"/>
            <a:ext cx="2987741" cy="646331"/>
          </a:xfrm>
          <a:prstGeom prst="rect">
            <a:avLst/>
          </a:prstGeom>
          <a:noFill/>
        </p:spPr>
        <p:txBody>
          <a:bodyPr wrap="none" rtlCol="0">
            <a:spAutoFit/>
          </a:bodyPr>
          <a:lstStyle/>
          <a:p>
            <a:pPr algn="r"/>
            <a:r>
              <a:rPr lang="en-US" b="1" dirty="0">
                <a:effectLst>
                  <a:outerShdw blurRad="38100" dist="38100" dir="2700000" algn="tl">
                    <a:srgbClr val="000000">
                      <a:alpha val="43137"/>
                    </a:srgbClr>
                  </a:outerShdw>
                </a:effectLst>
              </a:rPr>
              <a:t>September 17, 2018</a:t>
            </a:r>
          </a:p>
          <a:p>
            <a:pPr algn="r"/>
            <a:r>
              <a:rPr lang="en-US" b="1" dirty="0">
                <a:effectLst>
                  <a:outerShdw blurRad="38100" dist="38100" dir="2700000" algn="tl">
                    <a:srgbClr val="000000">
                      <a:alpha val="43137"/>
                    </a:srgbClr>
                  </a:outerShdw>
                </a:effectLst>
              </a:rPr>
              <a:t>I-40 ender, CO North Carolina</a:t>
            </a:r>
          </a:p>
        </p:txBody>
      </p:sp>
      <p:sp>
        <p:nvSpPr>
          <p:cNvPr id="27" name="TextBox 26">
            <a:extLst>
              <a:ext uri="{FF2B5EF4-FFF2-40B4-BE49-F238E27FC236}">
                <a16:creationId xmlns:a16="http://schemas.microsoft.com/office/drawing/2014/main" xmlns="" id="{E5E3C42F-DE01-49E9-92FE-217D5B73F42A}"/>
              </a:ext>
            </a:extLst>
          </p:cNvPr>
          <p:cNvSpPr txBox="1"/>
          <p:nvPr/>
        </p:nvSpPr>
        <p:spPr>
          <a:xfrm>
            <a:off x="3272345" y="2601375"/>
            <a:ext cx="550151"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I-40</a:t>
            </a:r>
          </a:p>
        </p:txBody>
      </p:sp>
      <p:cxnSp>
        <p:nvCxnSpPr>
          <p:cNvPr id="29" name="Straight Arrow Connector 28">
            <a:extLst>
              <a:ext uri="{FF2B5EF4-FFF2-40B4-BE49-F238E27FC236}">
                <a16:creationId xmlns:a16="http://schemas.microsoft.com/office/drawing/2014/main" xmlns="" id="{75CC9993-6452-4139-A21B-DA9EE24CDEF1}"/>
              </a:ext>
            </a:extLst>
          </p:cNvPr>
          <p:cNvCxnSpPr>
            <a:cxnSpLocks/>
          </p:cNvCxnSpPr>
          <p:nvPr/>
        </p:nvCxnSpPr>
        <p:spPr>
          <a:xfrm>
            <a:off x="3724863" y="2917740"/>
            <a:ext cx="1032332" cy="6852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close up of a sign&#10;&#10;Description automatically generated">
            <a:extLst>
              <a:ext uri="{FF2B5EF4-FFF2-40B4-BE49-F238E27FC236}">
                <a16:creationId xmlns:a16="http://schemas.microsoft.com/office/drawing/2014/main" xmlns="" id="{B91D8A93-6112-4E3C-90AA-898713881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393" y="5570847"/>
            <a:ext cx="1123468" cy="1123468"/>
          </a:xfrm>
          <a:prstGeom prst="rect">
            <a:avLst/>
          </a:prstGeom>
          <a:ln>
            <a:noFill/>
          </a:ln>
          <a:effectLst>
            <a:outerShdw blurRad="76200" dist="139700" dir="2700000" sx="97000" sy="97000" algn="tl" rotWithShape="0">
              <a:schemeClr val="tx1">
                <a:alpha val="89000"/>
              </a:schemeClr>
            </a:outerShdw>
          </a:effectLst>
        </p:spPr>
      </p:pic>
    </p:spTree>
    <p:extLst>
      <p:ext uri="{BB962C8B-B14F-4D97-AF65-F5344CB8AC3E}">
        <p14:creationId xmlns:p14="http://schemas.microsoft.com/office/powerpoint/2010/main" val="1219390223"/>
      </p:ext>
    </p:extLst>
  </p:cSld>
  <p:clrMapOvr>
    <a:masterClrMapping/>
  </p:clrMapOvr>
  <p:transition xmlns:p14="http://schemas.microsoft.com/office/powerpoint/2010/mai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3804B71-EA42-474D-93EF-8C1FFA6D7289}"/>
              </a:ext>
            </a:extLst>
          </p:cNvPr>
          <p:cNvPicPr>
            <a:picLocks noChangeAspect="1"/>
          </p:cNvPicPr>
          <p:nvPr/>
        </p:nvPicPr>
        <p:blipFill rotWithShape="1">
          <a:blip r:embed="rId3">
            <a:extLst>
              <a:ext uri="{28A0092B-C50C-407E-A947-70E740481C1C}">
                <a14:useLocalDpi xmlns:a14="http://schemas.microsoft.com/office/drawing/2010/main" val="0"/>
              </a:ext>
            </a:extLst>
          </a:blip>
          <a:srcRect t="2937" r="1" b="1"/>
          <a:stretch/>
        </p:blipFill>
        <p:spPr>
          <a:xfrm rot="21480000">
            <a:off x="1137837" y="1003258"/>
            <a:ext cx="9916327" cy="4764396"/>
          </a:xfrm>
          <a:prstGeom prst="rect">
            <a:avLst/>
          </a:prstGeom>
        </p:spPr>
      </p:pic>
      <p:sp>
        <p:nvSpPr>
          <p:cNvPr id="6" name="TextBox 5">
            <a:extLst>
              <a:ext uri="{FF2B5EF4-FFF2-40B4-BE49-F238E27FC236}">
                <a16:creationId xmlns:a16="http://schemas.microsoft.com/office/drawing/2014/main" xmlns="" id="{81024786-0CFE-4825-9B4F-BBE43504CA35}"/>
              </a:ext>
            </a:extLst>
          </p:cNvPr>
          <p:cNvSpPr txBox="1"/>
          <p:nvPr/>
        </p:nvSpPr>
        <p:spPr>
          <a:xfrm rot="21439772">
            <a:off x="441119" y="137881"/>
            <a:ext cx="7901009" cy="954107"/>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Excellent Move by State of North Carolina!</a:t>
            </a:r>
          </a:p>
          <a:p>
            <a:r>
              <a:rPr lang="en-US" sz="2800" b="1" dirty="0">
                <a:effectLst>
                  <a:outerShdw blurRad="38100" dist="38100" dir="2700000" algn="tl">
                    <a:srgbClr val="000000">
                      <a:alpha val="43137"/>
                    </a:srgbClr>
                  </a:outerShdw>
                </a:effectLst>
              </a:rPr>
              <a:t>Declared State of Emergency </a:t>
            </a:r>
            <a:r>
              <a:rPr lang="en-US" sz="2800" b="1" dirty="0">
                <a:solidFill>
                  <a:srgbClr val="FF0000"/>
                </a:solidFill>
                <a:effectLst>
                  <a:outerShdw blurRad="38100" dist="38100" dir="2700000" algn="tl">
                    <a:srgbClr val="000000">
                      <a:alpha val="43137"/>
                    </a:srgbClr>
                  </a:outerShdw>
                </a:effectLst>
              </a:rPr>
              <a:t>SEPTEMBER 7, 2018</a:t>
            </a:r>
          </a:p>
        </p:txBody>
      </p:sp>
      <p:sp>
        <p:nvSpPr>
          <p:cNvPr id="7" name="Rectangle 1">
            <a:extLst>
              <a:ext uri="{FF2B5EF4-FFF2-40B4-BE49-F238E27FC236}">
                <a16:creationId xmlns:a16="http://schemas.microsoft.com/office/drawing/2014/main" xmlns="" id="{13F1B62F-8EFF-41F3-9EA3-1A34B7518A66}"/>
              </a:ext>
            </a:extLst>
          </p:cNvPr>
          <p:cNvSpPr>
            <a:spLocks noChangeArrowheads="1"/>
          </p:cNvSpPr>
          <p:nvPr/>
        </p:nvSpPr>
        <p:spPr bwMode="auto">
          <a:xfrm rot="21408975">
            <a:off x="4279057" y="5709056"/>
            <a:ext cx="846163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outerShdw blurRad="38100" dist="38100" dir="2700000" algn="tl">
                    <a:srgbClr val="000000">
                      <a:alpha val="43137"/>
                    </a:srgbClr>
                  </a:outerShdw>
                </a:effectLst>
                <a:latin typeface="Arial Unicode MS" panose="020B0604020202020204" pitchFamily="34" charset="-128"/>
              </a:rPr>
              <a:t>735 AM EDT Fri Sep 14 2018 ...CENTER OF THE EYE OF HURRICANE FLORENCE FINALLY MAKES LANDFALL NEAR WRIGHTSVILLE BEACH NORTH CAROLINA...</a:t>
            </a:r>
            <a:r>
              <a:rPr kumimoji="0" lang="en-US" altLang="en-US" sz="1600" b="1" i="0" u="none" strike="noStrike" cap="none" normalizeH="0" baseline="0" dirty="0">
                <a:ln>
                  <a:noFill/>
                </a:ln>
                <a:solidFill>
                  <a:schemeClr val="tx1"/>
                </a:solidFill>
                <a:effectLst>
                  <a:outerShdw blurRad="38100" dist="38100" dir="2700000" algn="tl">
                    <a:srgbClr val="000000">
                      <a:alpha val="43137"/>
                    </a:srgbClr>
                  </a:outerShdw>
                </a:effectLst>
              </a:rPr>
              <a:t> </a:t>
            </a:r>
            <a:endParaRPr kumimoji="0" lang="en-US" altLang="en-US" sz="40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2" name="Oval 1">
            <a:extLst>
              <a:ext uri="{FF2B5EF4-FFF2-40B4-BE49-F238E27FC236}">
                <a16:creationId xmlns:a16="http://schemas.microsoft.com/office/drawing/2014/main" xmlns="" id="{004E4927-3B10-4A39-9565-F5A886E6B8DD}"/>
              </a:ext>
            </a:extLst>
          </p:cNvPr>
          <p:cNvSpPr/>
          <p:nvPr/>
        </p:nvSpPr>
        <p:spPr>
          <a:xfrm>
            <a:off x="3922816" y="4912843"/>
            <a:ext cx="2173184" cy="1413164"/>
          </a:xfrm>
          <a:prstGeom prst="ellipse">
            <a:avLst/>
          </a:prstGeom>
          <a:noFill/>
          <a:ln w="571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795212"/>
      </p:ext>
    </p:extLst>
  </p:cSld>
  <p:clrMapOvr>
    <a:masterClrMapping/>
  </p:clrMapOvr>
  <p:transition xmlns:p14="http://schemas.microsoft.com/office/powerpoint/2010/mai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C040F2-38A2-4045-A24D-0934C9233FD1}"/>
              </a:ext>
            </a:extLst>
          </p:cNvPr>
          <p:cNvSpPr>
            <a:spLocks noGrp="1"/>
          </p:cNvSpPr>
          <p:nvPr>
            <p:ph type="ctrTitle"/>
          </p:nvPr>
        </p:nvSpPr>
        <p:spPr>
          <a:xfrm>
            <a:off x="1738488" y="566058"/>
            <a:ext cx="9967733" cy="2449986"/>
          </a:xfrm>
        </p:spPr>
        <p:txBody>
          <a:bodyPr>
            <a:noAutofit/>
          </a:bodyPr>
          <a:lstStyle/>
          <a:p>
            <a:r>
              <a:rPr lang="en-US" sz="3200" b="1" dirty="0">
                <a:effectLst>
                  <a:outerShdw blurRad="38100" dist="38100" dir="2700000" algn="tl">
                    <a:srgbClr val="000000">
                      <a:alpha val="43137"/>
                    </a:srgbClr>
                  </a:outerShdw>
                </a:effectLst>
              </a:rPr>
              <a:t/>
            </a:r>
            <a:br>
              <a:rPr lang="en-US" sz="3200" b="1" dirty="0">
                <a:effectLst>
                  <a:outerShdw blurRad="38100" dist="38100" dir="2700000" algn="tl">
                    <a:srgbClr val="000000">
                      <a:alpha val="43137"/>
                    </a:srgbClr>
                  </a:outerShdw>
                </a:effectLst>
              </a:rPr>
            </a:br>
            <a:r>
              <a:rPr lang="en-US" sz="4400" b="1" dirty="0">
                <a:effectLst>
                  <a:outerShdw blurRad="38100" dist="38100" dir="2700000" algn="tl">
                    <a:srgbClr val="000000">
                      <a:alpha val="43137"/>
                    </a:srgbClr>
                  </a:outerShdw>
                </a:effectLst>
              </a:rPr>
              <a:t>Managing Disasters Through Improved Data-Driven Decision-Making (3DM)</a:t>
            </a:r>
            <a:r>
              <a:rPr lang="en-US" sz="3200" b="1" dirty="0">
                <a:effectLst>
                  <a:outerShdw blurRad="38100" dist="38100" dir="2700000" algn="tl">
                    <a:srgbClr val="000000">
                      <a:alpha val="43137"/>
                    </a:srgbClr>
                  </a:outerShdw>
                </a:effectLst>
              </a:rPr>
              <a:t> </a:t>
            </a:r>
            <a:br>
              <a:rPr lang="en-US" sz="32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A Unified Approach to </a:t>
            </a:r>
            <a:br>
              <a:rPr lang="en-US" sz="24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Readiness, Responsiveness and Resilience</a:t>
            </a:r>
            <a:endParaRPr lang="en-US" sz="3200" b="1"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xmlns="" id="{411F42D6-3327-4984-9A43-FDA23850803F}"/>
              </a:ext>
            </a:extLst>
          </p:cNvPr>
          <p:cNvSpPr>
            <a:spLocks noGrp="1"/>
          </p:cNvSpPr>
          <p:nvPr>
            <p:ph type="subTitle" idx="1"/>
          </p:nvPr>
        </p:nvSpPr>
        <p:spPr>
          <a:xfrm>
            <a:off x="8407729" y="3841957"/>
            <a:ext cx="3645726" cy="1783644"/>
          </a:xfrm>
        </p:spPr>
        <p:txBody>
          <a:bodyPr>
            <a:normAutofit/>
          </a:bodyPr>
          <a:lstStyle/>
          <a:p>
            <a:pPr algn="l">
              <a:spcBef>
                <a:spcPts val="0"/>
              </a:spcBef>
              <a:spcAft>
                <a:spcPts val="300"/>
              </a:spcAft>
            </a:pPr>
            <a:r>
              <a:rPr lang="en-US" sz="3200" b="1" dirty="0">
                <a:solidFill>
                  <a:schemeClr val="accent1">
                    <a:lumMod val="50000"/>
                  </a:schemeClr>
                </a:solidFill>
                <a:effectLst>
                  <a:outerShdw blurRad="38100" dist="38100" dir="2700000" algn="tl">
                    <a:srgbClr val="000000">
                      <a:alpha val="43137"/>
                    </a:srgbClr>
                  </a:outerShdw>
                </a:effectLst>
              </a:rPr>
              <a:t>Kari Hicks</a:t>
            </a:r>
          </a:p>
          <a:p>
            <a:pPr algn="l">
              <a:spcBef>
                <a:spcPts val="0"/>
              </a:spcBef>
              <a:spcAft>
                <a:spcPts val="300"/>
              </a:spcAft>
            </a:pPr>
            <a:r>
              <a:rPr lang="en-US" sz="3200" b="1" dirty="0">
                <a:solidFill>
                  <a:schemeClr val="accent1">
                    <a:lumMod val="50000"/>
                  </a:schemeClr>
                </a:solidFill>
                <a:effectLst>
                  <a:outerShdw blurRad="38100" dist="38100" dir="2700000" algn="tl">
                    <a:srgbClr val="000000">
                      <a:alpha val="43137"/>
                    </a:srgbClr>
                  </a:outerShdw>
                </a:effectLst>
              </a:rPr>
              <a:t>Senior GIS Analyst</a:t>
            </a:r>
          </a:p>
          <a:p>
            <a:pPr algn="l">
              <a:spcBef>
                <a:spcPts val="0"/>
              </a:spcBef>
              <a:spcAft>
                <a:spcPts val="300"/>
              </a:spcAft>
            </a:pPr>
            <a:r>
              <a:rPr lang="en-US" sz="3200" b="1" i="1" dirty="0">
                <a:solidFill>
                  <a:schemeClr val="accent1">
                    <a:lumMod val="50000"/>
                  </a:schemeClr>
                </a:solidFill>
                <a:effectLst>
                  <a:outerShdw blurRad="38100" dist="38100" dir="2700000" algn="tl">
                    <a:srgbClr val="000000">
                      <a:alpha val="43137"/>
                    </a:srgbClr>
                  </a:outerShdw>
                </a:effectLst>
              </a:rPr>
              <a:t>Duke Energy</a:t>
            </a:r>
            <a:endParaRPr lang="en-US" sz="2800" b="1" i="1" dirty="0">
              <a:solidFill>
                <a:schemeClr val="accent1">
                  <a:lumMod val="50000"/>
                </a:schemeClr>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xmlns="" id="{B988F126-5133-4C97-9FFA-F819484B8764}"/>
              </a:ext>
            </a:extLst>
          </p:cNvPr>
          <p:cNvPicPr>
            <a:picLocks noChangeAspect="1"/>
          </p:cNvPicPr>
          <p:nvPr/>
        </p:nvPicPr>
        <p:blipFill>
          <a:blip r:embed="rId3"/>
          <a:stretch>
            <a:fillRect/>
          </a:stretch>
        </p:blipFill>
        <p:spPr>
          <a:xfrm>
            <a:off x="6432301" y="3638188"/>
            <a:ext cx="1763150" cy="17836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0" name="Group 9">
            <a:extLst>
              <a:ext uri="{FF2B5EF4-FFF2-40B4-BE49-F238E27FC236}">
                <a16:creationId xmlns:a16="http://schemas.microsoft.com/office/drawing/2014/main" xmlns="" id="{F6367DD2-2DBE-4079-BAD7-AD9EA86DCEE5}"/>
              </a:ext>
            </a:extLst>
          </p:cNvPr>
          <p:cNvGrpSpPr/>
          <p:nvPr/>
        </p:nvGrpSpPr>
        <p:grpSpPr>
          <a:xfrm>
            <a:off x="5807034" y="5963114"/>
            <a:ext cx="5927268" cy="789689"/>
            <a:chOff x="5807034" y="5963114"/>
            <a:chExt cx="5927268" cy="789689"/>
          </a:xfrm>
        </p:grpSpPr>
        <p:pic>
          <p:nvPicPr>
            <p:cNvPr id="11" name="Picture 10">
              <a:extLst>
                <a:ext uri="{FF2B5EF4-FFF2-40B4-BE49-F238E27FC236}">
                  <a16:creationId xmlns:a16="http://schemas.microsoft.com/office/drawing/2014/main" xmlns="" id="{B43A494C-FFA3-4EFC-B8A7-C6211896E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715" y="6101789"/>
              <a:ext cx="983806" cy="491904"/>
            </a:xfrm>
            <a:prstGeom prst="rect">
              <a:avLst/>
            </a:prstGeom>
          </p:spPr>
        </p:pic>
        <p:pic>
          <p:nvPicPr>
            <p:cNvPr id="13" name="Picture 12" descr="A close up of a sign&#10;&#10;Description generated with very high confidence">
              <a:extLst>
                <a:ext uri="{FF2B5EF4-FFF2-40B4-BE49-F238E27FC236}">
                  <a16:creationId xmlns:a16="http://schemas.microsoft.com/office/drawing/2014/main" xmlns="" id="{F6E09C5B-BE7C-437D-BE98-C62283808C3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7034" y="5963114"/>
              <a:ext cx="823293" cy="789689"/>
            </a:xfrm>
            <a:prstGeom prst="rect">
              <a:avLst/>
            </a:prstGeom>
          </p:spPr>
        </p:pic>
        <p:pic>
          <p:nvPicPr>
            <p:cNvPr id="14" name="Picture 13">
              <a:extLst>
                <a:ext uri="{FF2B5EF4-FFF2-40B4-BE49-F238E27FC236}">
                  <a16:creationId xmlns:a16="http://schemas.microsoft.com/office/drawing/2014/main" xmlns="" id="{476527FA-C4C4-4AA1-8709-4B3A03AE1B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046" y="6027635"/>
              <a:ext cx="1270256" cy="566058"/>
            </a:xfrm>
            <a:prstGeom prst="rect">
              <a:avLst/>
            </a:prstGeom>
          </p:spPr>
        </p:pic>
        <p:pic>
          <p:nvPicPr>
            <p:cNvPr id="15" name="Picture 14">
              <a:extLst>
                <a:ext uri="{FF2B5EF4-FFF2-40B4-BE49-F238E27FC236}">
                  <a16:creationId xmlns:a16="http://schemas.microsoft.com/office/drawing/2014/main" xmlns="" id="{BD47501F-E261-48EC-983D-F608AB95F9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7859" y="6037859"/>
              <a:ext cx="1534083" cy="508165"/>
            </a:xfrm>
            <a:prstGeom prst="rect">
              <a:avLst/>
            </a:prstGeom>
          </p:spPr>
        </p:pic>
      </p:grpSp>
      <p:pic>
        <p:nvPicPr>
          <p:cNvPr id="16" name="Google Shape;100;p15" descr="esip-logo.png">
            <a:extLst>
              <a:ext uri="{FF2B5EF4-FFF2-40B4-BE49-F238E27FC236}">
                <a16:creationId xmlns:a16="http://schemas.microsoft.com/office/drawing/2014/main" xmlns="" id="{71D4BFC6-8E2D-42C7-AAA5-D3046C5528C5}"/>
              </a:ext>
            </a:extLst>
          </p:cNvPr>
          <p:cNvPicPr preferRelativeResize="0"/>
          <p:nvPr/>
        </p:nvPicPr>
        <p:blipFill rotWithShape="1">
          <a:blip r:embed="rId8">
            <a:alphaModFix amt="85000"/>
          </a:blip>
          <a:srcRect/>
          <a:stretch/>
        </p:blipFill>
        <p:spPr>
          <a:xfrm>
            <a:off x="494270" y="5773637"/>
            <a:ext cx="1419846" cy="655500"/>
          </a:xfrm>
          <a:prstGeom prst="rect">
            <a:avLst/>
          </a:prstGeom>
          <a:noFill/>
          <a:ln>
            <a:noFill/>
          </a:ln>
        </p:spPr>
      </p:pic>
    </p:spTree>
    <p:extLst>
      <p:ext uri="{BB962C8B-B14F-4D97-AF65-F5344CB8AC3E}">
        <p14:creationId xmlns:p14="http://schemas.microsoft.com/office/powerpoint/2010/main" val="3968854468"/>
      </p:ext>
    </p:extLst>
  </p:cSld>
  <p:clrMapOvr>
    <a:masterClrMapping/>
  </p:clrMapOvr>
  <p:transition xmlns:p14="http://schemas.microsoft.com/office/powerpoint/2010/mai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l="-89000" r="-8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4" y="1077"/>
            <a:ext cx="12188171" cy="6855846"/>
          </a:xfrm>
          <a:prstGeom prst="rect">
            <a:avLst/>
          </a:prstGeom>
        </p:spPr>
      </p:pic>
      <p:sp>
        <p:nvSpPr>
          <p:cNvPr id="6" name="Title 5"/>
          <p:cNvSpPr>
            <a:spLocks noGrp="1"/>
          </p:cNvSpPr>
          <p:nvPr>
            <p:ph type="ctrTitle"/>
          </p:nvPr>
        </p:nvSpPr>
        <p:spPr>
          <a:xfrm>
            <a:off x="1222730" y="2819400"/>
            <a:ext cx="8525773" cy="914400"/>
          </a:xfrm>
        </p:spPr>
        <p:txBody>
          <a:bodyPr/>
          <a:lstStyle/>
          <a:p>
            <a:pPr algn="l">
              <a:lnSpc>
                <a:spcPts val="5800"/>
              </a:lnSpc>
              <a:spcBef>
                <a:spcPts val="0"/>
              </a:spcBef>
            </a:pPr>
            <a:r>
              <a:rPr lang="en-US" sz="4800" b="0" dirty="0"/>
              <a:t>Operationalizing ORLs during Hurricane </a:t>
            </a:r>
            <a:r>
              <a:rPr lang="en-US" sz="4800" b="0" dirty="0" err="1"/>
              <a:t>FLorence</a:t>
            </a:r>
            <a:endParaRPr lang="en-US" sz="4800" b="0" dirty="0"/>
          </a:p>
        </p:txBody>
      </p:sp>
      <p:sp>
        <p:nvSpPr>
          <p:cNvPr id="9" name="Subtitle 3">
            <a:extLst>
              <a:ext uri="{FF2B5EF4-FFF2-40B4-BE49-F238E27FC236}">
                <a16:creationId xmlns:a16="http://schemas.microsoft.com/office/drawing/2014/main" xmlns="" id="{06D2DA13-1E51-43ED-9B46-930DA747AAB9}"/>
              </a:ext>
            </a:extLst>
          </p:cNvPr>
          <p:cNvSpPr txBox="1">
            <a:spLocks/>
          </p:cNvSpPr>
          <p:nvPr/>
        </p:nvSpPr>
        <p:spPr bwMode="white">
          <a:xfrm>
            <a:off x="1222730" y="3885781"/>
            <a:ext cx="10243126" cy="457200"/>
          </a:xfrm>
          <a:prstGeom prst="rect">
            <a:avLst/>
          </a:prstGeom>
          <a:noFill/>
        </p:spPr>
        <p:txBody>
          <a:bodyPr vert="horz" lIns="0" tIns="0" rIns="0" bIns="0" rtlCol="0" anchor="t">
            <a:noAutofit/>
          </a:bodyPr>
          <a:lstStyle>
            <a:lvl1pPr marL="0" indent="0" algn="ctr" defTabSz="457200" rtl="0" eaLnBrk="1" latinLnBrk="0" hangingPunct="1">
              <a:lnSpc>
                <a:spcPct val="100000"/>
              </a:lnSpc>
              <a:spcBef>
                <a:spcPts val="300"/>
              </a:spcBef>
              <a:spcAft>
                <a:spcPts val="600"/>
              </a:spcAft>
              <a:buClr>
                <a:schemeClr val="accent4">
                  <a:lumMod val="60000"/>
                  <a:lumOff val="40000"/>
                </a:schemeClr>
              </a:buClr>
              <a:buSzPct val="80000"/>
              <a:buFont typeface="Arial"/>
              <a:buNone/>
              <a:defRPr sz="2000" b="0" kern="1200">
                <a:solidFill>
                  <a:schemeClr val="tx1"/>
                </a:solidFill>
                <a:latin typeface="+mn-lt"/>
                <a:ea typeface="+mn-ea"/>
                <a:cs typeface="Arial"/>
              </a:defRPr>
            </a:lvl1pPr>
            <a:lvl2pPr marL="457200" indent="0" algn="ctr"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None/>
              <a:defRPr sz="1800" b="1" kern="1200">
                <a:solidFill>
                  <a:schemeClr val="tx1">
                    <a:tint val="75000"/>
                  </a:schemeClr>
                </a:solidFill>
                <a:latin typeface="+mn-lt"/>
                <a:ea typeface="+mn-ea"/>
                <a:cs typeface="Arial"/>
              </a:defRPr>
            </a:lvl2pPr>
            <a:lvl3pPr marL="914400" indent="0" algn="ctr"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None/>
              <a:defRPr sz="1600" b="1" kern="1200">
                <a:solidFill>
                  <a:schemeClr val="tx1">
                    <a:tint val="75000"/>
                  </a:schemeClr>
                </a:solidFill>
                <a:latin typeface="+mn-lt"/>
                <a:ea typeface="+mn-ea"/>
                <a:cs typeface="Arial"/>
              </a:defRPr>
            </a:lvl3pPr>
            <a:lvl4pPr marL="1371600" indent="0" algn="ctr" defTabSz="457200" rtl="0" eaLnBrk="1" latinLnBrk="0" hangingPunct="1">
              <a:lnSpc>
                <a:spcPts val="1800"/>
              </a:lnSpc>
              <a:spcBef>
                <a:spcPts val="0"/>
              </a:spcBef>
              <a:spcAft>
                <a:spcPts val="600"/>
              </a:spcAft>
              <a:buClr>
                <a:schemeClr val="accent4">
                  <a:lumMod val="60000"/>
                  <a:lumOff val="40000"/>
                </a:schemeClr>
              </a:buClr>
              <a:buSzPct val="80000"/>
              <a:buFont typeface="Lucida Grande"/>
              <a:buNone/>
              <a:defRPr sz="1400" b="1" kern="1200">
                <a:solidFill>
                  <a:schemeClr val="tx1">
                    <a:tint val="75000"/>
                  </a:schemeClr>
                </a:solidFill>
                <a:latin typeface="+mn-lt"/>
                <a:ea typeface="+mn-ea"/>
                <a:cs typeface="Arial"/>
              </a:defRPr>
            </a:lvl4pPr>
            <a:lvl5pPr marL="1828800" indent="0" algn="ctr" defTabSz="457200" rtl="0" eaLnBrk="1" latinLnBrk="0" hangingPunct="1">
              <a:lnSpc>
                <a:spcPts val="1900"/>
              </a:lnSpc>
              <a:spcBef>
                <a:spcPts val="0"/>
              </a:spcBef>
              <a:spcAft>
                <a:spcPts val="600"/>
              </a:spcAft>
              <a:buClr>
                <a:schemeClr val="accent4">
                  <a:lumMod val="60000"/>
                  <a:lumOff val="40000"/>
                </a:schemeClr>
              </a:buClr>
              <a:buSzPct val="80000"/>
              <a:buFont typeface="Lucida Grande"/>
              <a:buNone/>
              <a:defRPr lang="en-US" sz="1400" b="1" kern="1200">
                <a:solidFill>
                  <a:schemeClr val="tx1">
                    <a:tint val="75000"/>
                  </a:schemeClr>
                </a:solidFill>
                <a:latin typeface="+mn-lt"/>
                <a:ea typeface="+mn-ea"/>
                <a:cs typeface="Arial"/>
              </a:defRPr>
            </a:lvl5pPr>
            <a:lvl6pPr marL="2286000" indent="0" algn="ctr" defTabSz="401638" rtl="0" eaLnBrk="1" latinLnBrk="0" hangingPunct="1">
              <a:lnSpc>
                <a:spcPts val="1700"/>
              </a:lnSpc>
              <a:spcBef>
                <a:spcPts val="300"/>
              </a:spcBef>
              <a:spcAft>
                <a:spcPts val="300"/>
              </a:spcAft>
              <a:buSzPct val="80000"/>
              <a:buFont typeface="Lucida Grande"/>
              <a:buNone/>
              <a:tabLst>
                <a:tab pos="1484313" algn="l"/>
              </a:tabLst>
              <a:defRPr sz="1400" b="1" kern="1200">
                <a:solidFill>
                  <a:schemeClr val="tx1">
                    <a:tint val="75000"/>
                  </a:schemeClr>
                </a:solidFill>
                <a:latin typeface="Arial"/>
                <a:ea typeface="+mn-ea"/>
                <a:cs typeface="Arial"/>
              </a:defRPr>
            </a:lvl6pPr>
            <a:lvl7pPr marL="2743200" indent="0" algn="ctr" defTabSz="457200" rtl="0" eaLnBrk="1" latinLnBrk="0" hangingPunct="1">
              <a:lnSpc>
                <a:spcPts val="1700"/>
              </a:lnSpc>
              <a:spcBef>
                <a:spcPts val="300"/>
              </a:spcBef>
              <a:spcAft>
                <a:spcPts val="300"/>
              </a:spcAft>
              <a:buSzPct val="80000"/>
              <a:buFont typeface="Lucida Grande"/>
              <a:buNone/>
              <a:defRPr sz="1400" b="1" kern="1200">
                <a:solidFill>
                  <a:schemeClr val="tx1">
                    <a:tint val="75000"/>
                  </a:schemeClr>
                </a:solidFill>
                <a:latin typeface="Arial"/>
                <a:ea typeface="+mn-ea"/>
                <a:cs typeface="Arial"/>
              </a:defRPr>
            </a:lvl7pPr>
            <a:lvl8pPr marL="3200400" indent="0" algn="ctr" defTabSz="457200" rtl="0" eaLnBrk="1" latinLnBrk="0" hangingPunct="1">
              <a:lnSpc>
                <a:spcPts val="1700"/>
              </a:lnSpc>
              <a:spcBef>
                <a:spcPts val="300"/>
              </a:spcBef>
              <a:spcAft>
                <a:spcPts val="300"/>
              </a:spcAft>
              <a:buSzPct val="80000"/>
              <a:buFont typeface="Lucida Grande"/>
              <a:buNone/>
              <a:defRPr sz="1400" b="1" kern="1200">
                <a:solidFill>
                  <a:schemeClr val="tx1">
                    <a:tint val="75000"/>
                  </a:schemeClr>
                </a:solidFill>
                <a:latin typeface="Arial"/>
                <a:ea typeface="+mn-ea"/>
                <a:cs typeface="Arial"/>
              </a:defRPr>
            </a:lvl8pPr>
            <a:lvl9pPr marL="3657600" indent="0" algn="ctr" defTabSz="457200" rtl="0" eaLnBrk="1" latinLnBrk="0" hangingPunct="1">
              <a:lnSpc>
                <a:spcPts val="1700"/>
              </a:lnSpc>
              <a:spcBef>
                <a:spcPts val="300"/>
              </a:spcBef>
              <a:spcAft>
                <a:spcPts val="300"/>
              </a:spcAft>
              <a:buSzPct val="80000"/>
              <a:buFont typeface="Lucida Grande"/>
              <a:buNone/>
              <a:defRPr sz="1400" b="1" kern="1200">
                <a:solidFill>
                  <a:schemeClr val="tx1">
                    <a:tint val="75000"/>
                  </a:schemeClr>
                </a:solidFill>
                <a:latin typeface="Arial"/>
                <a:ea typeface="+mn-ea"/>
                <a:cs typeface="Arial"/>
              </a:defRPr>
            </a:lvl9pPr>
          </a:lstStyle>
          <a:p>
            <a:pPr marL="0" marR="0" lvl="0" indent="0"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a:buNone/>
              <a:tabLst/>
              <a:defRPr/>
            </a:pPr>
            <a:r>
              <a:rPr kumimoji="0" lang="en-US" sz="2400" b="0" i="0" u="none" strike="noStrike" kern="1200" cap="none" spc="0" normalizeH="0" baseline="0" noProof="0" dirty="0">
                <a:ln>
                  <a:noFill/>
                </a:ln>
                <a:solidFill>
                  <a:prstClr val="white"/>
                </a:solidFill>
                <a:effectLst/>
                <a:uLnTx/>
                <a:uFillTx/>
                <a:latin typeface="Arial"/>
                <a:ea typeface="ＭＳ Ｐゴシック"/>
                <a:cs typeface="Arial"/>
              </a:rPr>
              <a:t>Kari Hicks</a:t>
            </a:r>
          </a:p>
          <a:p>
            <a:pPr marL="0" marR="0" lvl="0" indent="0"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a:buNone/>
              <a:tabLst/>
              <a:defRPr/>
            </a:pPr>
            <a:r>
              <a:rPr kumimoji="0" lang="en-US" sz="2400" b="0" i="0" u="none" strike="noStrike" kern="1200" cap="none" spc="0" normalizeH="0" baseline="0" noProof="0" dirty="0">
                <a:ln>
                  <a:noFill/>
                </a:ln>
                <a:solidFill>
                  <a:prstClr val="white"/>
                </a:solidFill>
                <a:effectLst/>
                <a:uLnTx/>
                <a:uFillTx/>
                <a:latin typeface="Arial"/>
                <a:ea typeface="ＭＳ Ｐゴシック"/>
                <a:cs typeface="Arial"/>
              </a:rPr>
              <a:t>Sr. Data Analyst</a:t>
            </a:r>
          </a:p>
        </p:txBody>
      </p:sp>
      <p:pic>
        <p:nvPicPr>
          <p:cNvPr id="7" name="Picture 7" descr="A close up of a device&#10;&#10;Description generated with high confidence">
            <a:extLst>
              <a:ext uri="{FF2B5EF4-FFF2-40B4-BE49-F238E27FC236}">
                <a16:creationId xmlns:a16="http://schemas.microsoft.com/office/drawing/2014/main" xmlns="" id="{69B0D6EA-3D87-48D4-A547-EBF7B5F532D8}"/>
              </a:ext>
            </a:extLst>
          </p:cNvPr>
          <p:cNvPicPr>
            <a:picLocks noChangeAspect="1"/>
          </p:cNvPicPr>
          <p:nvPr/>
        </p:nvPicPr>
        <p:blipFill>
          <a:blip r:embed="rId5"/>
          <a:stretch>
            <a:fillRect/>
          </a:stretch>
        </p:blipFill>
        <p:spPr>
          <a:xfrm>
            <a:off x="1153102" y="769217"/>
            <a:ext cx="2808431" cy="1688522"/>
          </a:xfrm>
          <a:prstGeom prst="rect">
            <a:avLst/>
          </a:prstGeom>
        </p:spPr>
      </p:pic>
      <p:pic>
        <p:nvPicPr>
          <p:cNvPr id="8" name="Picture 7">
            <a:extLst>
              <a:ext uri="{FF2B5EF4-FFF2-40B4-BE49-F238E27FC236}">
                <a16:creationId xmlns:a16="http://schemas.microsoft.com/office/drawing/2014/main" xmlns="" id="{87331160-E35A-4384-A8B9-8C976403DE1A}"/>
              </a:ext>
            </a:extLst>
          </p:cNvPr>
          <p:cNvPicPr>
            <a:picLocks noChangeAspect="1"/>
          </p:cNvPicPr>
          <p:nvPr/>
        </p:nvPicPr>
        <p:blipFill>
          <a:blip r:embed="rId6"/>
          <a:stretch>
            <a:fillRect/>
          </a:stretch>
        </p:blipFill>
        <p:spPr>
          <a:xfrm>
            <a:off x="7924800" y="292570"/>
            <a:ext cx="3911518" cy="817910"/>
          </a:xfrm>
          <a:prstGeom prst="rect">
            <a:avLst/>
          </a:prstGeom>
        </p:spPr>
      </p:pic>
    </p:spTree>
    <p:extLst>
      <p:ext uri="{BB962C8B-B14F-4D97-AF65-F5344CB8AC3E}">
        <p14:creationId xmlns:p14="http://schemas.microsoft.com/office/powerpoint/2010/main" val="1486185635"/>
      </p:ext>
    </p:extLst>
  </p:cSld>
  <p:clrMapOvr>
    <a:masterClrMapping/>
  </p:clrMapOvr>
  <p:transition xmlns:p14="http://schemas.microsoft.com/office/powerpoint/2010/mai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sp>
          <p:nvSpPr>
            <p:cNvPr id="8" name="Rectangle 7"/>
            <p:cNvSpPr/>
            <p:nvPr/>
          </p:nvSpPr>
          <p:spPr bwMode="auto">
            <a:xfrm>
              <a:off x="0" y="0"/>
              <a:ext cx="12192000" cy="6857999"/>
            </a:xfrm>
            <a:prstGeom prst="rect">
              <a:avLst/>
            </a:prstGeom>
            <a:gradFill flip="none" rotWithShape="1">
              <a:gsLst>
                <a:gs pos="0">
                  <a:srgbClr val="2FEACE"/>
                </a:gs>
                <a:gs pos="85000">
                  <a:srgbClr val="0D228E"/>
                </a:gs>
              </a:gsLst>
              <a:lin ang="135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3" name="Picture 2"/>
            <p:cNvPicPr>
              <a:picLocks noChangeAspect="1"/>
            </p:cNvPicPr>
            <p:nvPr/>
          </p:nvPicPr>
          <p:blipFill rotWithShape="1">
            <a:blip r:embed="rId3">
              <a:alphaModFix amt="90000"/>
              <a:extLst>
                <a:ext uri="{28A0092B-C50C-407E-A947-70E740481C1C}">
                  <a14:useLocalDpi xmlns:a14="http://schemas.microsoft.com/office/drawing/2010/main" val="0"/>
                </a:ext>
              </a:extLst>
            </a:blip>
            <a:srcRect t="-1" b="10621"/>
            <a:stretch/>
          </p:blipFill>
          <p:spPr>
            <a:xfrm>
              <a:off x="2" y="3963415"/>
              <a:ext cx="12191998" cy="2894585"/>
            </a:xfrm>
            <a:prstGeom prst="rect">
              <a:avLst/>
            </a:prstGeom>
          </p:spPr>
        </p:pic>
      </p:grpSp>
      <p:sp>
        <p:nvSpPr>
          <p:cNvPr id="2" name="Title 1"/>
          <p:cNvSpPr>
            <a:spLocks noGrp="1"/>
          </p:cNvSpPr>
          <p:nvPr>
            <p:ph type="title"/>
          </p:nvPr>
        </p:nvSpPr>
        <p:spPr>
          <a:xfrm>
            <a:off x="685800" y="682625"/>
            <a:ext cx="10826496" cy="492443"/>
          </a:xfrm>
        </p:spPr>
        <p:txBody>
          <a:bodyPr/>
          <a:lstStyle/>
          <a:p>
            <a:r>
              <a:rPr lang="en-US" sz="3200" dirty="0"/>
              <a:t>Overview</a:t>
            </a:r>
          </a:p>
        </p:txBody>
      </p:sp>
      <p:sp>
        <p:nvSpPr>
          <p:cNvPr id="14" name="Content Placeholder 2"/>
          <p:cNvSpPr>
            <a:spLocks noGrp="1"/>
          </p:cNvSpPr>
          <p:nvPr>
            <p:ph idx="4294967295"/>
          </p:nvPr>
        </p:nvSpPr>
        <p:spPr>
          <a:xfrm>
            <a:off x="628650" y="1295400"/>
            <a:ext cx="7886700" cy="4876800"/>
          </a:xfrm>
          <a:prstGeom prst="rect">
            <a:avLst/>
          </a:prstGeom>
        </p:spPr>
        <p:txBody>
          <a:bodyPr vert="horz" lIns="0" tIns="0" rIns="0" bIns="0" rtlCol="0" anchor="t">
            <a:noAutofit/>
          </a:bodyPr>
          <a:lstStyle/>
          <a:p>
            <a:pPr marL="175895" indent="-175895"/>
            <a:r>
              <a:rPr lang="en-US" sz="2400" dirty="0"/>
              <a:t>Background: What was our goal?</a:t>
            </a:r>
          </a:p>
          <a:p>
            <a:pPr marL="175895" indent="-175895"/>
            <a:r>
              <a:rPr lang="en-US" sz="2400" dirty="0">
                <a:latin typeface="+mj-lt"/>
              </a:rPr>
              <a:t>What did operationalized ORLs look like?</a:t>
            </a:r>
          </a:p>
          <a:p>
            <a:pPr marL="175895" indent="-175895"/>
            <a:r>
              <a:rPr lang="en-US" sz="2400" dirty="0">
                <a:latin typeface="+mj-lt"/>
              </a:rPr>
              <a:t>Successes/Lessons Learned</a:t>
            </a:r>
          </a:p>
        </p:txBody>
      </p:sp>
    </p:spTree>
    <p:extLst>
      <p:ext uri="{BB962C8B-B14F-4D97-AF65-F5344CB8AC3E}">
        <p14:creationId xmlns:p14="http://schemas.microsoft.com/office/powerpoint/2010/main" val="1780211463"/>
      </p:ext>
    </p:extLst>
  </p:cSld>
  <p:clrMapOvr>
    <a:masterClrMapping/>
  </p:clrMapOvr>
  <p:transition xmlns:p14="http://schemas.microsoft.com/office/powerpoint/2010/mai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sp>
          <p:nvSpPr>
            <p:cNvPr id="8" name="Rectangle 7"/>
            <p:cNvSpPr/>
            <p:nvPr/>
          </p:nvSpPr>
          <p:spPr bwMode="auto">
            <a:xfrm>
              <a:off x="0" y="0"/>
              <a:ext cx="12192000" cy="6857999"/>
            </a:xfrm>
            <a:prstGeom prst="rect">
              <a:avLst/>
            </a:prstGeom>
            <a:gradFill flip="none" rotWithShape="1">
              <a:gsLst>
                <a:gs pos="0">
                  <a:srgbClr val="2FEACE"/>
                </a:gs>
                <a:gs pos="85000">
                  <a:srgbClr val="0D228E"/>
                </a:gs>
              </a:gsLst>
              <a:lin ang="135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3" name="Picture 2"/>
            <p:cNvPicPr>
              <a:picLocks noChangeAspect="1"/>
            </p:cNvPicPr>
            <p:nvPr/>
          </p:nvPicPr>
          <p:blipFill rotWithShape="1">
            <a:blip r:embed="rId3">
              <a:alphaModFix amt="90000"/>
              <a:extLst>
                <a:ext uri="{28A0092B-C50C-407E-A947-70E740481C1C}">
                  <a14:useLocalDpi xmlns:a14="http://schemas.microsoft.com/office/drawing/2010/main" val="0"/>
                </a:ext>
              </a:extLst>
            </a:blip>
            <a:srcRect t="-1" b="10621"/>
            <a:stretch/>
          </p:blipFill>
          <p:spPr>
            <a:xfrm>
              <a:off x="2" y="3963415"/>
              <a:ext cx="12191998" cy="2894585"/>
            </a:xfrm>
            <a:prstGeom prst="rect">
              <a:avLst/>
            </a:prstGeom>
          </p:spPr>
        </p:pic>
      </p:grpSp>
      <p:sp>
        <p:nvSpPr>
          <p:cNvPr id="11" name="Title 1">
            <a:extLst>
              <a:ext uri="{FF2B5EF4-FFF2-40B4-BE49-F238E27FC236}">
                <a16:creationId xmlns:a16="http://schemas.microsoft.com/office/drawing/2014/main" xmlns="" id="{1F968547-8C19-48E6-BC02-00EFA2075DC1}"/>
              </a:ext>
            </a:extLst>
          </p:cNvPr>
          <p:cNvSpPr>
            <a:spLocks noGrp="1"/>
          </p:cNvSpPr>
          <p:nvPr>
            <p:ph type="title"/>
          </p:nvPr>
        </p:nvSpPr>
        <p:spPr>
          <a:xfrm>
            <a:off x="685800" y="682625"/>
            <a:ext cx="10826496" cy="492443"/>
          </a:xfrm>
        </p:spPr>
        <p:txBody>
          <a:bodyPr/>
          <a:lstStyle/>
          <a:p>
            <a:r>
              <a:rPr lang="en-US" sz="3200" dirty="0"/>
              <a:t>Background</a:t>
            </a:r>
          </a:p>
        </p:txBody>
      </p:sp>
      <p:sp>
        <p:nvSpPr>
          <p:cNvPr id="15" name="Content Placeholder 2">
            <a:extLst>
              <a:ext uri="{FF2B5EF4-FFF2-40B4-BE49-F238E27FC236}">
                <a16:creationId xmlns:a16="http://schemas.microsoft.com/office/drawing/2014/main" xmlns="" id="{E520E5A2-B628-4545-AB48-85DE2FA55451}"/>
              </a:ext>
            </a:extLst>
          </p:cNvPr>
          <p:cNvSpPr txBox="1">
            <a:spLocks/>
          </p:cNvSpPr>
          <p:nvPr/>
        </p:nvSpPr>
        <p:spPr>
          <a:xfrm>
            <a:off x="628649" y="1295399"/>
            <a:ext cx="7886700" cy="4876800"/>
          </a:xfrm>
          <a:prstGeom prst="rect">
            <a:avLst/>
          </a:prstGeom>
          <a:noFill/>
        </p:spPr>
        <p:txBody>
          <a:bodyPr vert="horz" lIns="0" tIns="0" rIns="0" bIns="0" rtlCol="0" anchor="t">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5895" marR="0" lvl="0" indent="-175895"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a:buChar char="•"/>
              <a:tabLst/>
              <a:defRPr/>
            </a:pPr>
            <a:r>
              <a:rPr kumimoji="0" lang="en-US" sz="2400" b="1" i="0" u="none" strike="noStrike" kern="1200" cap="none" spc="0" normalizeH="0" baseline="0" noProof="0" dirty="0">
                <a:ln>
                  <a:noFill/>
                </a:ln>
                <a:solidFill>
                  <a:prstClr val="white"/>
                </a:solidFill>
                <a:effectLst/>
                <a:uLnTx/>
                <a:uFillTx/>
                <a:latin typeface="Arial"/>
                <a:ea typeface="ＭＳ Ｐゴシック"/>
                <a:cs typeface="Arial"/>
              </a:rPr>
              <a:t>GIS Analyst Storm Team</a:t>
            </a:r>
          </a:p>
          <a:p>
            <a:pPr marL="456882" marR="0" lvl="1"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800" b="1" i="0" u="none" strike="noStrike" kern="1200" cap="none" spc="0" normalizeH="0" baseline="0" noProof="0" dirty="0">
                <a:ln>
                  <a:noFill/>
                </a:ln>
                <a:solidFill>
                  <a:prstClr val="white"/>
                </a:solidFill>
                <a:effectLst/>
                <a:uLnTx/>
                <a:uFillTx/>
                <a:latin typeface="Arial"/>
                <a:ea typeface="ＭＳ Ｐゴシック"/>
                <a:cs typeface="Arial"/>
              </a:rPr>
              <a:t>Working to prepare for storms over past 1.5 years</a:t>
            </a:r>
          </a:p>
          <a:p>
            <a:pPr marL="456882" marR="0" lvl="1"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800" b="1" i="0" u="none" strike="noStrike" kern="1200" cap="none" spc="0" normalizeH="0" baseline="0" noProof="0" dirty="0">
                <a:ln>
                  <a:noFill/>
                </a:ln>
                <a:solidFill>
                  <a:prstClr val="white"/>
                </a:solidFill>
                <a:effectLst/>
                <a:uLnTx/>
                <a:uFillTx/>
                <a:latin typeface="Arial"/>
                <a:ea typeface="ＭＳ Ｐゴシック"/>
                <a:cs typeface="Arial"/>
              </a:rPr>
              <a:t>Data automation, map automation, leveraging ESRI Portal, establishing best practices</a:t>
            </a:r>
          </a:p>
          <a:p>
            <a:pPr marL="175895" marR="0" lvl="0" indent="-175895"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a:buChar char="•"/>
              <a:tabLst/>
              <a:defRPr/>
            </a:pPr>
            <a:r>
              <a:rPr kumimoji="0" lang="en-US" sz="2000" b="1" i="0" u="none" strike="noStrike" kern="1200" cap="none" spc="0" normalizeH="0" baseline="0" noProof="0" dirty="0">
                <a:ln>
                  <a:noFill/>
                </a:ln>
                <a:solidFill>
                  <a:prstClr val="white"/>
                </a:solidFill>
                <a:effectLst/>
                <a:uLnTx/>
                <a:uFillTx/>
                <a:latin typeface="Arial"/>
                <a:ea typeface="ＭＳ Ｐゴシック"/>
                <a:cs typeface="Arial"/>
              </a:rPr>
              <a:t>ORLs</a:t>
            </a:r>
          </a:p>
          <a:p>
            <a:pPr marL="456882" marR="0" lvl="1"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800" b="1" i="0" u="none" strike="noStrike" kern="1200" cap="none" spc="0" normalizeH="0" baseline="0" noProof="0" dirty="0">
                <a:ln>
                  <a:noFill/>
                </a:ln>
                <a:solidFill>
                  <a:prstClr val="white"/>
                </a:solidFill>
                <a:effectLst/>
                <a:uLnTx/>
                <a:uFillTx/>
                <a:latin typeface="Arial"/>
                <a:ea typeface="ＭＳ Ｐゴシック"/>
                <a:cs typeface="Arial"/>
              </a:rPr>
              <a:t>Model has been worked on and refined over the past year</a:t>
            </a:r>
          </a:p>
          <a:p>
            <a:pPr marL="456882" marR="0" lvl="1"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800" b="1" i="0" u="none" strike="noStrike" kern="1200" cap="none" spc="0" normalizeH="0" baseline="0" noProof="0" dirty="0">
                <a:ln>
                  <a:noFill/>
                </a:ln>
                <a:solidFill>
                  <a:prstClr val="white"/>
                </a:solidFill>
                <a:effectLst/>
                <a:uLnTx/>
                <a:uFillTx/>
                <a:latin typeface="Arial"/>
                <a:ea typeface="ＭＳ Ｐゴシック"/>
                <a:cs typeface="Arial"/>
              </a:rPr>
              <a:t>ORL committee with the SISE Working Group decided to test the model during a real storm event</a:t>
            </a:r>
          </a:p>
          <a:p>
            <a:pPr marL="175895" marR="0" lvl="0" indent="-175895"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a:buChar char="•"/>
              <a:tabLst/>
              <a:defRPr/>
            </a:pPr>
            <a:r>
              <a:rPr kumimoji="0" lang="en-US" sz="2000" b="1" i="0" u="none" strike="noStrike" kern="1200" cap="none" spc="0" normalizeH="0" baseline="0" noProof="0" dirty="0">
                <a:ln>
                  <a:noFill/>
                </a:ln>
                <a:solidFill>
                  <a:prstClr val="white"/>
                </a:solidFill>
                <a:effectLst/>
                <a:uLnTx/>
                <a:uFillTx/>
                <a:latin typeface="Arial"/>
                <a:ea typeface="ＭＳ Ｐゴシック"/>
                <a:cs typeface="Arial"/>
              </a:rPr>
              <a:t>ORLs implemented within Duke’s ecosystem back in June, following a Storm Summit in Charlotte, NC</a:t>
            </a:r>
          </a:p>
          <a:p>
            <a:pPr marL="175895" marR="0" lvl="0" indent="-175895"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a:buChar char="•"/>
              <a:tabLst/>
              <a:defRPr/>
            </a:pPr>
            <a:endParaRPr kumimoji="0" lang="en-US" sz="2400" b="1" i="0" u="none" strike="noStrike" kern="1200" cap="none" spc="0" normalizeH="0" baseline="0" noProof="0" dirty="0">
              <a:ln>
                <a:noFill/>
              </a:ln>
              <a:solidFill>
                <a:prstClr val="white"/>
              </a:solidFill>
              <a:effectLst/>
              <a:uLnTx/>
              <a:uFillTx/>
              <a:latin typeface="Arial"/>
              <a:ea typeface="ＭＳ Ｐゴシック"/>
              <a:cs typeface="Arial"/>
            </a:endParaRPr>
          </a:p>
        </p:txBody>
      </p:sp>
    </p:spTree>
    <p:extLst>
      <p:ext uri="{BB962C8B-B14F-4D97-AF65-F5344CB8AC3E}">
        <p14:creationId xmlns:p14="http://schemas.microsoft.com/office/powerpoint/2010/main" val="1263991835"/>
      </p:ext>
    </p:extLst>
  </p:cSld>
  <p:clrMapOvr>
    <a:masterClrMapping/>
  </p:clrMapOvr>
  <p:transition xmlns:p14="http://schemas.microsoft.com/office/powerpoint/2010/mai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sp>
          <p:nvSpPr>
            <p:cNvPr id="8" name="Rectangle 7"/>
            <p:cNvSpPr/>
            <p:nvPr/>
          </p:nvSpPr>
          <p:spPr bwMode="auto">
            <a:xfrm>
              <a:off x="0" y="0"/>
              <a:ext cx="12192000" cy="6857999"/>
            </a:xfrm>
            <a:prstGeom prst="rect">
              <a:avLst/>
            </a:prstGeom>
            <a:gradFill flip="none" rotWithShape="1">
              <a:gsLst>
                <a:gs pos="0">
                  <a:srgbClr val="2FEACE"/>
                </a:gs>
                <a:gs pos="85000">
                  <a:srgbClr val="0D228E"/>
                </a:gs>
              </a:gsLst>
              <a:lin ang="135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3" name="Picture 2"/>
            <p:cNvPicPr>
              <a:picLocks noChangeAspect="1"/>
            </p:cNvPicPr>
            <p:nvPr/>
          </p:nvPicPr>
          <p:blipFill rotWithShape="1">
            <a:blip r:embed="rId3">
              <a:alphaModFix amt="90000"/>
              <a:extLst>
                <a:ext uri="{28A0092B-C50C-407E-A947-70E740481C1C}">
                  <a14:useLocalDpi xmlns:a14="http://schemas.microsoft.com/office/drawing/2010/main" val="0"/>
                </a:ext>
              </a:extLst>
            </a:blip>
            <a:srcRect t="-1" b="10621"/>
            <a:stretch/>
          </p:blipFill>
          <p:spPr>
            <a:xfrm>
              <a:off x="2" y="3963415"/>
              <a:ext cx="12191998" cy="2894585"/>
            </a:xfrm>
            <a:prstGeom prst="rect">
              <a:avLst/>
            </a:prstGeom>
          </p:spPr>
        </p:pic>
      </p:grpSp>
      <p:sp>
        <p:nvSpPr>
          <p:cNvPr id="15" name="Content Placeholder 2">
            <a:extLst>
              <a:ext uri="{FF2B5EF4-FFF2-40B4-BE49-F238E27FC236}">
                <a16:creationId xmlns:a16="http://schemas.microsoft.com/office/drawing/2014/main" xmlns="" id="{E520E5A2-B628-4545-AB48-85DE2FA55451}"/>
              </a:ext>
            </a:extLst>
          </p:cNvPr>
          <p:cNvSpPr txBox="1">
            <a:spLocks/>
          </p:cNvSpPr>
          <p:nvPr/>
        </p:nvSpPr>
        <p:spPr>
          <a:xfrm>
            <a:off x="628649" y="1295399"/>
            <a:ext cx="7886700" cy="4876800"/>
          </a:xfrm>
          <a:prstGeom prst="rect">
            <a:avLst/>
          </a:prstGeom>
          <a:noFill/>
        </p:spPr>
        <p:txBody>
          <a:bodyPr vert="horz" lIns="0" tIns="0" rIns="0" bIns="0" rtlCol="0" anchor="t">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5895" marR="0" lvl="0" indent="-175895"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a:buChar char="•"/>
              <a:tabLst/>
              <a:defRPr/>
            </a:pPr>
            <a:endParaRPr kumimoji="0" lang="en-US" sz="2400" b="1" i="0" u="none" strike="noStrike" kern="1200" cap="none" spc="0" normalizeH="0" baseline="0" noProof="0" dirty="0">
              <a:ln>
                <a:noFill/>
              </a:ln>
              <a:solidFill>
                <a:prstClr val="white"/>
              </a:solidFill>
              <a:effectLst/>
              <a:uLnTx/>
              <a:uFillTx/>
              <a:latin typeface="Arial"/>
              <a:ea typeface="ＭＳ Ｐゴシック"/>
              <a:cs typeface="Arial"/>
            </a:endParaRPr>
          </a:p>
        </p:txBody>
      </p:sp>
      <p:pic>
        <p:nvPicPr>
          <p:cNvPr id="2" name="Picture 1">
            <a:extLst>
              <a:ext uri="{FF2B5EF4-FFF2-40B4-BE49-F238E27FC236}">
                <a16:creationId xmlns:a16="http://schemas.microsoft.com/office/drawing/2014/main" xmlns="" id="{9AA72BB4-EDE0-44C4-B092-B439A2F0DB63}"/>
              </a:ext>
            </a:extLst>
          </p:cNvPr>
          <p:cNvPicPr>
            <a:picLocks noChangeAspect="1"/>
          </p:cNvPicPr>
          <p:nvPr/>
        </p:nvPicPr>
        <p:blipFill>
          <a:blip r:embed="rId4"/>
          <a:stretch>
            <a:fillRect/>
          </a:stretch>
        </p:blipFill>
        <p:spPr>
          <a:xfrm>
            <a:off x="2" y="216124"/>
            <a:ext cx="12168324" cy="6413276"/>
          </a:xfrm>
          <a:prstGeom prst="rect">
            <a:avLst/>
          </a:prstGeom>
        </p:spPr>
      </p:pic>
    </p:spTree>
    <p:extLst>
      <p:ext uri="{BB962C8B-B14F-4D97-AF65-F5344CB8AC3E}">
        <p14:creationId xmlns:p14="http://schemas.microsoft.com/office/powerpoint/2010/main" val="1633587356"/>
      </p:ext>
    </p:extLst>
  </p:cSld>
  <p:clrMapOvr>
    <a:masterClrMapping/>
  </p:clrMapOvr>
  <p:transition xmlns:p14="http://schemas.microsoft.com/office/powerpoint/2010/mai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sp>
          <p:nvSpPr>
            <p:cNvPr id="8" name="Rectangle 7"/>
            <p:cNvSpPr/>
            <p:nvPr/>
          </p:nvSpPr>
          <p:spPr bwMode="auto">
            <a:xfrm>
              <a:off x="0" y="0"/>
              <a:ext cx="12192000" cy="6857999"/>
            </a:xfrm>
            <a:prstGeom prst="rect">
              <a:avLst/>
            </a:prstGeom>
            <a:gradFill flip="none" rotWithShape="1">
              <a:gsLst>
                <a:gs pos="0">
                  <a:srgbClr val="2FEACE"/>
                </a:gs>
                <a:gs pos="85000">
                  <a:srgbClr val="0D228E"/>
                </a:gs>
              </a:gsLst>
              <a:lin ang="135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3" name="Picture 2"/>
            <p:cNvPicPr>
              <a:picLocks noChangeAspect="1"/>
            </p:cNvPicPr>
            <p:nvPr/>
          </p:nvPicPr>
          <p:blipFill rotWithShape="1">
            <a:blip r:embed="rId3">
              <a:alphaModFix amt="90000"/>
              <a:extLst>
                <a:ext uri="{28A0092B-C50C-407E-A947-70E740481C1C}">
                  <a14:useLocalDpi xmlns:a14="http://schemas.microsoft.com/office/drawing/2010/main" val="0"/>
                </a:ext>
              </a:extLst>
            </a:blip>
            <a:srcRect t="-1" b="10621"/>
            <a:stretch/>
          </p:blipFill>
          <p:spPr>
            <a:xfrm>
              <a:off x="2" y="3963415"/>
              <a:ext cx="12191998" cy="2894585"/>
            </a:xfrm>
            <a:prstGeom prst="rect">
              <a:avLst/>
            </a:prstGeom>
          </p:spPr>
        </p:pic>
      </p:grpSp>
      <p:sp>
        <p:nvSpPr>
          <p:cNvPr id="11" name="Title 1">
            <a:extLst>
              <a:ext uri="{FF2B5EF4-FFF2-40B4-BE49-F238E27FC236}">
                <a16:creationId xmlns:a16="http://schemas.microsoft.com/office/drawing/2014/main" xmlns="" id="{1F968547-8C19-48E6-BC02-00EFA2075DC1}"/>
              </a:ext>
            </a:extLst>
          </p:cNvPr>
          <p:cNvSpPr>
            <a:spLocks noGrp="1"/>
          </p:cNvSpPr>
          <p:nvPr>
            <p:ph type="title"/>
          </p:nvPr>
        </p:nvSpPr>
        <p:spPr>
          <a:xfrm>
            <a:off x="685800" y="682625"/>
            <a:ext cx="10826496" cy="492443"/>
          </a:xfrm>
        </p:spPr>
        <p:txBody>
          <a:bodyPr/>
          <a:lstStyle/>
          <a:p>
            <a:r>
              <a:rPr lang="en-US" sz="3200" dirty="0"/>
              <a:t>Process</a:t>
            </a:r>
          </a:p>
        </p:txBody>
      </p:sp>
      <p:sp>
        <p:nvSpPr>
          <p:cNvPr id="15" name="Content Placeholder 2">
            <a:extLst>
              <a:ext uri="{FF2B5EF4-FFF2-40B4-BE49-F238E27FC236}">
                <a16:creationId xmlns:a16="http://schemas.microsoft.com/office/drawing/2014/main" xmlns="" id="{E520E5A2-B628-4545-AB48-85DE2FA55451}"/>
              </a:ext>
            </a:extLst>
          </p:cNvPr>
          <p:cNvSpPr txBox="1">
            <a:spLocks/>
          </p:cNvSpPr>
          <p:nvPr/>
        </p:nvSpPr>
        <p:spPr>
          <a:xfrm>
            <a:off x="228600" y="1295399"/>
            <a:ext cx="11963400" cy="5562600"/>
          </a:xfrm>
          <a:prstGeom prst="rect">
            <a:avLst/>
          </a:prstGeom>
          <a:noFill/>
        </p:spPr>
        <p:txBody>
          <a:bodyPr vert="horz" lIns="0" tIns="0" rIns="0" bIns="0" rtlCol="0" anchor="t">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5895" marR="0" lvl="0" indent="-175895"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What is the process for adding a new dataset to a production application in storm mode?</a:t>
            </a:r>
          </a:p>
          <a:p>
            <a:pPr marL="456882" marR="0" lvl="1"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Find dataset, preferably a REST Service</a:t>
            </a:r>
          </a:p>
          <a:p>
            <a:pPr marL="456882" marR="0" lvl="1"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Assess the source of the dataset. Is it trusted and reliable?</a:t>
            </a:r>
          </a:p>
          <a:p>
            <a:pPr marL="795210" marR="0" lvl="2"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If no or unsure, we don’t add it. Instead, we add it to a TEST web map to look at later.</a:t>
            </a:r>
          </a:p>
          <a:p>
            <a:pPr marL="456882" marR="0" lvl="1"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Add the service as a Portal Item.</a:t>
            </a:r>
          </a:p>
          <a:p>
            <a:pPr marL="795210" marR="0" lvl="2"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Naming convention: [ORL_LEVEL]:[DATA_SOURCE]_[DESCRIPTION]</a:t>
            </a:r>
          </a:p>
          <a:p>
            <a:pPr marL="795210" marR="0" lvl="2"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Tag within Portal with ORL Level, use case, and ICS Section</a:t>
            </a:r>
          </a:p>
          <a:p>
            <a:pPr marL="795210" marR="0" lvl="2"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Add full description of the dataset within Portal</a:t>
            </a:r>
          </a:p>
          <a:p>
            <a:pPr marL="795210" marR="0" lvl="2"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Share to our Storm Group within Portal</a:t>
            </a:r>
          </a:p>
          <a:p>
            <a:pPr marL="456882" marR="0" lvl="1"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Add Portal Item to web map</a:t>
            </a:r>
          </a:p>
          <a:p>
            <a:pPr marL="795210" marR="0" lvl="2"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Ensure that the service is working as expected</a:t>
            </a:r>
          </a:p>
          <a:p>
            <a:pPr marL="795210" marR="0" lvl="2"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Set any necessary zoom level restrictions</a:t>
            </a:r>
          </a:p>
          <a:p>
            <a:pPr marL="795210" marR="0" lvl="2"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Check labels, </a:t>
            </a:r>
            <a:r>
              <a:rPr kumimoji="0" lang="en-US" sz="1400" b="1" i="0" u="none" strike="noStrike" kern="1200" cap="none" spc="0" normalizeH="0" baseline="0" noProof="0" dirty="0" err="1">
                <a:ln>
                  <a:noFill/>
                </a:ln>
                <a:solidFill>
                  <a:prstClr val="white"/>
                </a:solidFill>
                <a:effectLst/>
                <a:uLnTx/>
                <a:uFillTx/>
                <a:latin typeface="Arial"/>
                <a:ea typeface="ＭＳ Ｐゴシック"/>
                <a:cs typeface="Arial"/>
              </a:rPr>
              <a:t>symbology</a:t>
            </a: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 etc.</a:t>
            </a:r>
          </a:p>
          <a:p>
            <a:pPr marL="456882" marR="0" lvl="1"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Add REST Service endpoints to </a:t>
            </a:r>
            <a:r>
              <a:rPr kumimoji="0" lang="en-US" sz="1400" b="1" i="0" u="none" strike="noStrike" kern="1200" cap="none" spc="0" normalizeH="0" baseline="0" noProof="0" dirty="0" err="1">
                <a:ln>
                  <a:noFill/>
                </a:ln>
                <a:solidFill>
                  <a:prstClr val="white"/>
                </a:solidFill>
                <a:effectLst/>
                <a:uLnTx/>
                <a:uFillTx/>
                <a:latin typeface="Arial"/>
                <a:ea typeface="ＭＳ Ｐゴシック"/>
                <a:cs typeface="Arial"/>
              </a:rPr>
              <a:t>AlertSite</a:t>
            </a: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 Dashboard for monitoring</a:t>
            </a:r>
          </a:p>
          <a:p>
            <a:pPr marL="795210" marR="0" lvl="2"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One person on the hook for monitoring</a:t>
            </a:r>
          </a:p>
          <a:p>
            <a:pPr marL="795210" marR="0" lvl="2"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If a service is causing issues, we take it down</a:t>
            </a:r>
          </a:p>
          <a:p>
            <a:pPr marL="456882" marR="0" lvl="1" indent="-175895" algn="l" defTabSz="457200" rtl="0" eaLnBrk="1" fontAlgn="auto" latinLnBrk="0" hangingPunct="1">
              <a:lnSpc>
                <a:spcPct val="100000"/>
              </a:lnSpc>
              <a:spcBef>
                <a:spcPts val="0"/>
              </a:spcBef>
              <a:spcAft>
                <a:spcPts val="600"/>
              </a:spcAft>
              <a:buClr>
                <a:srgbClr val="00B9F2">
                  <a:lumMod val="60000"/>
                  <a:lumOff val="40000"/>
                </a:srgbClr>
              </a:buClr>
              <a:buSzPct val="80000"/>
              <a:buFont typeface="Lucida Grande"/>
              <a:buChar char="-"/>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a:cs typeface="Arial"/>
              </a:rPr>
              <a:t>Utilize splash pages in web app to communicate to users that new data has been added (or if something has been changed)</a:t>
            </a:r>
          </a:p>
          <a:p>
            <a:pPr marL="175895" marR="0" lvl="0" indent="-175895"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a:buChar char="•"/>
              <a:tabLst/>
              <a:defRPr/>
            </a:pPr>
            <a:endParaRPr kumimoji="0" lang="en-US" sz="2400" b="1" i="0" u="none" strike="noStrike" kern="1200" cap="none" spc="0" normalizeH="0" baseline="0" noProof="0" dirty="0">
              <a:ln>
                <a:noFill/>
              </a:ln>
              <a:solidFill>
                <a:prstClr val="white"/>
              </a:solidFill>
              <a:effectLst/>
              <a:uLnTx/>
              <a:uFillTx/>
              <a:latin typeface="Arial"/>
              <a:ea typeface="ＭＳ Ｐゴシック"/>
              <a:cs typeface="Arial"/>
            </a:endParaRPr>
          </a:p>
        </p:txBody>
      </p:sp>
    </p:spTree>
    <p:extLst>
      <p:ext uri="{BB962C8B-B14F-4D97-AF65-F5344CB8AC3E}">
        <p14:creationId xmlns:p14="http://schemas.microsoft.com/office/powerpoint/2010/main" val="744985096"/>
      </p:ext>
    </p:extLst>
  </p:cSld>
  <p:clrMapOvr>
    <a:masterClrMapping/>
  </p:clrMapOvr>
  <p:transition xmlns:p14="http://schemas.microsoft.com/office/powerpoint/2010/mai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sp>
          <p:nvSpPr>
            <p:cNvPr id="8" name="Rectangle 7"/>
            <p:cNvSpPr/>
            <p:nvPr/>
          </p:nvSpPr>
          <p:spPr bwMode="auto">
            <a:xfrm>
              <a:off x="0" y="0"/>
              <a:ext cx="12192000" cy="6857999"/>
            </a:xfrm>
            <a:prstGeom prst="rect">
              <a:avLst/>
            </a:prstGeom>
            <a:gradFill flip="none" rotWithShape="1">
              <a:gsLst>
                <a:gs pos="0">
                  <a:srgbClr val="2FEACE"/>
                </a:gs>
                <a:gs pos="85000">
                  <a:srgbClr val="0D228E"/>
                </a:gs>
              </a:gsLst>
              <a:lin ang="135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3" name="Picture 2"/>
            <p:cNvPicPr>
              <a:picLocks noChangeAspect="1"/>
            </p:cNvPicPr>
            <p:nvPr/>
          </p:nvPicPr>
          <p:blipFill rotWithShape="1">
            <a:blip r:embed="rId3">
              <a:alphaModFix amt="90000"/>
              <a:extLst>
                <a:ext uri="{28A0092B-C50C-407E-A947-70E740481C1C}">
                  <a14:useLocalDpi xmlns:a14="http://schemas.microsoft.com/office/drawing/2010/main" val="0"/>
                </a:ext>
              </a:extLst>
            </a:blip>
            <a:srcRect t="-1" b="10621"/>
            <a:stretch/>
          </p:blipFill>
          <p:spPr>
            <a:xfrm>
              <a:off x="2" y="3963415"/>
              <a:ext cx="12191998" cy="2894585"/>
            </a:xfrm>
            <a:prstGeom prst="rect">
              <a:avLst/>
            </a:prstGeom>
          </p:spPr>
        </p:pic>
      </p:grpSp>
      <p:sp>
        <p:nvSpPr>
          <p:cNvPr id="15" name="Content Placeholder 2">
            <a:extLst>
              <a:ext uri="{FF2B5EF4-FFF2-40B4-BE49-F238E27FC236}">
                <a16:creationId xmlns:a16="http://schemas.microsoft.com/office/drawing/2014/main" xmlns="" id="{E520E5A2-B628-4545-AB48-85DE2FA55451}"/>
              </a:ext>
            </a:extLst>
          </p:cNvPr>
          <p:cNvSpPr txBox="1">
            <a:spLocks/>
          </p:cNvSpPr>
          <p:nvPr/>
        </p:nvSpPr>
        <p:spPr>
          <a:xfrm>
            <a:off x="628649" y="1295399"/>
            <a:ext cx="7886700" cy="4876800"/>
          </a:xfrm>
          <a:prstGeom prst="rect">
            <a:avLst/>
          </a:prstGeom>
          <a:noFill/>
        </p:spPr>
        <p:txBody>
          <a:bodyPr vert="horz" lIns="0" tIns="0" rIns="0" bIns="0" rtlCol="0" anchor="t">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5895" marR="0" lvl="0" indent="-175895"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a:buChar char="•"/>
              <a:tabLst/>
              <a:defRPr/>
            </a:pPr>
            <a:endParaRPr kumimoji="0" lang="en-US" sz="2400" b="1" i="0" u="none" strike="noStrike" kern="1200" cap="none" spc="0" normalizeH="0" baseline="0" noProof="0" dirty="0">
              <a:ln>
                <a:noFill/>
              </a:ln>
              <a:solidFill>
                <a:prstClr val="white"/>
              </a:solidFill>
              <a:effectLst/>
              <a:uLnTx/>
              <a:uFillTx/>
              <a:latin typeface="Arial"/>
              <a:ea typeface="ＭＳ Ｐゴシック"/>
              <a:cs typeface="Arial"/>
            </a:endParaRPr>
          </a:p>
        </p:txBody>
      </p:sp>
      <p:graphicFrame>
        <p:nvGraphicFramePr>
          <p:cNvPr id="5" name="Diagram 4"/>
          <p:cNvGraphicFramePr/>
          <p:nvPr>
            <p:extLst/>
          </p:nvPr>
        </p:nvGraphicFramePr>
        <p:xfrm>
          <a:off x="838199" y="22966"/>
          <a:ext cx="10232945" cy="6835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ight Arrow 1"/>
          <p:cNvSpPr/>
          <p:nvPr/>
        </p:nvSpPr>
        <p:spPr bwMode="auto">
          <a:xfrm rot="10800000">
            <a:off x="3505200" y="5240269"/>
            <a:ext cx="2895600" cy="1434269"/>
          </a:xfrm>
          <a:prstGeom prst="rightArrow">
            <a:avLst/>
          </a:prstGeom>
          <a:solidFill>
            <a:srgbClr val="FF7C8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4290407432"/>
      </p:ext>
    </p:extLst>
  </p:cSld>
  <p:clrMapOvr>
    <a:masterClrMapping/>
  </p:clrMapOvr>
  <p:transition xmlns:p14="http://schemas.microsoft.com/office/powerpoint/2010/mai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sp>
          <p:nvSpPr>
            <p:cNvPr id="8" name="Rectangle 7"/>
            <p:cNvSpPr/>
            <p:nvPr/>
          </p:nvSpPr>
          <p:spPr bwMode="auto">
            <a:xfrm>
              <a:off x="0" y="0"/>
              <a:ext cx="12192000" cy="6857999"/>
            </a:xfrm>
            <a:prstGeom prst="rect">
              <a:avLst/>
            </a:prstGeom>
            <a:gradFill flip="none" rotWithShape="1">
              <a:gsLst>
                <a:gs pos="0">
                  <a:srgbClr val="2FEACE"/>
                </a:gs>
                <a:gs pos="85000">
                  <a:srgbClr val="0D228E"/>
                </a:gs>
              </a:gsLst>
              <a:lin ang="135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3" name="Picture 2"/>
            <p:cNvPicPr>
              <a:picLocks noChangeAspect="1"/>
            </p:cNvPicPr>
            <p:nvPr/>
          </p:nvPicPr>
          <p:blipFill rotWithShape="1">
            <a:blip r:embed="rId3">
              <a:alphaModFix amt="90000"/>
              <a:extLst>
                <a:ext uri="{28A0092B-C50C-407E-A947-70E740481C1C}">
                  <a14:useLocalDpi xmlns:a14="http://schemas.microsoft.com/office/drawing/2010/main" val="0"/>
                </a:ext>
              </a:extLst>
            </a:blip>
            <a:srcRect t="-1" b="10621"/>
            <a:stretch/>
          </p:blipFill>
          <p:spPr>
            <a:xfrm>
              <a:off x="2" y="3963415"/>
              <a:ext cx="12191998" cy="2894585"/>
            </a:xfrm>
            <a:prstGeom prst="rect">
              <a:avLst/>
            </a:prstGeom>
          </p:spPr>
        </p:pic>
      </p:grpSp>
      <p:pic>
        <p:nvPicPr>
          <p:cNvPr id="6" name="Picture 5">
            <a:extLst>
              <a:ext uri="{FF2B5EF4-FFF2-40B4-BE49-F238E27FC236}">
                <a16:creationId xmlns:a16="http://schemas.microsoft.com/office/drawing/2014/main" xmlns="" id="{11A6C84C-83BC-491A-90BF-ECA0E1358A8B}"/>
              </a:ext>
            </a:extLst>
          </p:cNvPr>
          <p:cNvPicPr>
            <a:picLocks noChangeAspect="1"/>
          </p:cNvPicPr>
          <p:nvPr/>
        </p:nvPicPr>
        <p:blipFill>
          <a:blip r:embed="rId4"/>
          <a:stretch>
            <a:fillRect/>
          </a:stretch>
        </p:blipFill>
        <p:spPr>
          <a:xfrm>
            <a:off x="304800" y="376629"/>
            <a:ext cx="9983065" cy="4320914"/>
          </a:xfrm>
          <a:prstGeom prst="rect">
            <a:avLst/>
          </a:prstGeom>
        </p:spPr>
      </p:pic>
      <p:pic>
        <p:nvPicPr>
          <p:cNvPr id="9" name="Picture 8">
            <a:extLst>
              <a:ext uri="{FF2B5EF4-FFF2-40B4-BE49-F238E27FC236}">
                <a16:creationId xmlns:a16="http://schemas.microsoft.com/office/drawing/2014/main" xmlns="" id="{5591E60C-A982-4E1F-90CD-37C58E574204}"/>
              </a:ext>
            </a:extLst>
          </p:cNvPr>
          <p:cNvPicPr>
            <a:picLocks noChangeAspect="1"/>
          </p:cNvPicPr>
          <p:nvPr/>
        </p:nvPicPr>
        <p:blipFill>
          <a:blip r:embed="rId5"/>
          <a:stretch>
            <a:fillRect/>
          </a:stretch>
        </p:blipFill>
        <p:spPr>
          <a:xfrm>
            <a:off x="7928769" y="5373876"/>
            <a:ext cx="3665538" cy="807790"/>
          </a:xfrm>
          <a:prstGeom prst="rect">
            <a:avLst/>
          </a:prstGeom>
        </p:spPr>
      </p:pic>
    </p:spTree>
    <p:extLst>
      <p:ext uri="{BB962C8B-B14F-4D97-AF65-F5344CB8AC3E}">
        <p14:creationId xmlns:p14="http://schemas.microsoft.com/office/powerpoint/2010/main" val="2779857911"/>
      </p:ext>
    </p:extLst>
  </p:cSld>
  <p:clrMapOvr>
    <a:masterClrMapping/>
  </p:clrMapOvr>
  <p:transition xmlns:p14="http://schemas.microsoft.com/office/powerpoint/2010/mai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17"/>
          <p:cNvSpPr txBox="1"/>
          <p:nvPr/>
        </p:nvSpPr>
        <p:spPr>
          <a:xfrm>
            <a:off x="7607806" y="4916111"/>
            <a:ext cx="2076600" cy="646200"/>
          </a:xfrm>
          <a:prstGeom prst="rect">
            <a:avLst/>
          </a:prstGeom>
          <a:noFill/>
          <a:ln>
            <a:noFill/>
          </a:ln>
        </p:spPr>
        <p:txBody>
          <a:bodyPr spcFirstLastPara="1" wrap="square" lIns="91425" tIns="45700" rIns="91425" bIns="45700" anchor="t" anchorCtr="0">
            <a:noAutofit/>
          </a:bodyPr>
          <a:lstStyle/>
          <a:p>
            <a:pPr algn="ctr">
              <a:lnSpc>
                <a:spcPct val="115000"/>
              </a:lnSpc>
              <a:buClr>
                <a:srgbClr val="000000"/>
              </a:buClr>
              <a:buSzPts val="1600"/>
            </a:pPr>
            <a:r>
              <a:rPr lang="en-US" b="1" kern="0" dirty="0">
                <a:solidFill>
                  <a:srgbClr val="000000"/>
                </a:solidFill>
                <a:effectLst>
                  <a:outerShdw blurRad="38100" dist="38100" dir="2700000" algn="tl">
                    <a:srgbClr val="000000">
                      <a:alpha val="43137"/>
                    </a:srgbClr>
                  </a:outerShdw>
                </a:effectLst>
                <a:latin typeface="Tahoma"/>
                <a:ea typeface="Tahoma"/>
                <a:cs typeface="Tahoma"/>
                <a:sym typeface="Tahoma"/>
              </a:rPr>
              <a:t>Kari Hicks</a:t>
            </a:r>
          </a:p>
          <a:p>
            <a:pPr algn="ctr">
              <a:lnSpc>
                <a:spcPct val="115000"/>
              </a:lnSpc>
              <a:buClr>
                <a:srgbClr val="000000"/>
              </a:buClr>
              <a:buSzPts val="1600"/>
            </a:pPr>
            <a:r>
              <a:rPr lang="en-US" kern="0" dirty="0">
                <a:solidFill>
                  <a:srgbClr val="000000"/>
                </a:solidFill>
                <a:effectLst>
                  <a:outerShdw blurRad="38100" dist="38100" dir="2700000" algn="tl">
                    <a:srgbClr val="000000">
                      <a:alpha val="43137"/>
                    </a:srgbClr>
                  </a:outerShdw>
                </a:effectLst>
                <a:latin typeface="Tahoma"/>
                <a:ea typeface="Tahoma"/>
                <a:cs typeface="Tahoma"/>
                <a:sym typeface="Tahoma"/>
              </a:rPr>
              <a:t>Duke Energy</a:t>
            </a:r>
            <a:endParaRPr kern="0" dirty="0">
              <a:solidFill>
                <a:srgbClr val="000000"/>
              </a:solidFill>
              <a:effectLst>
                <a:outerShdw blurRad="38100" dist="38100" dir="2700000" algn="tl">
                  <a:srgbClr val="000000">
                    <a:alpha val="43137"/>
                  </a:srgbClr>
                </a:outerShdw>
              </a:effectLst>
              <a:latin typeface="Tahoma"/>
              <a:ea typeface="Tahoma"/>
              <a:cs typeface="Tahoma"/>
              <a:sym typeface="Tahoma"/>
            </a:endParaRPr>
          </a:p>
        </p:txBody>
      </p:sp>
      <p:sp>
        <p:nvSpPr>
          <p:cNvPr id="125" name="Google Shape;125;p17"/>
          <p:cNvSpPr txBox="1"/>
          <p:nvPr/>
        </p:nvSpPr>
        <p:spPr>
          <a:xfrm>
            <a:off x="5833458" y="4881692"/>
            <a:ext cx="2149200" cy="646200"/>
          </a:xfrm>
          <a:prstGeom prst="rect">
            <a:avLst/>
          </a:prstGeom>
          <a:noFill/>
          <a:ln>
            <a:noFill/>
          </a:ln>
        </p:spPr>
        <p:txBody>
          <a:bodyPr spcFirstLastPara="1" wrap="square" lIns="91425" tIns="45700" rIns="91425" bIns="45700" anchor="t" anchorCtr="0">
            <a:noAutofit/>
          </a:bodyPr>
          <a:lstStyle/>
          <a:p>
            <a:pPr algn="ctr">
              <a:lnSpc>
                <a:spcPct val="115000"/>
              </a:lnSpc>
              <a:buClr>
                <a:srgbClr val="000000"/>
              </a:buClr>
              <a:buSzPts val="1100"/>
            </a:pPr>
            <a:r>
              <a:rPr lang="en-US" b="1" kern="0" dirty="0">
                <a:solidFill>
                  <a:srgbClr val="000000"/>
                </a:solidFill>
                <a:effectLst>
                  <a:outerShdw blurRad="38100" dist="38100" dir="2700000" algn="tl">
                    <a:srgbClr val="000000">
                      <a:alpha val="43137"/>
                    </a:srgbClr>
                  </a:outerShdw>
                </a:effectLst>
                <a:latin typeface="Tahoma"/>
                <a:ea typeface="Tahoma"/>
                <a:cs typeface="Tahoma"/>
                <a:sym typeface="Tahoma"/>
              </a:rPr>
              <a:t>Dave Jones</a:t>
            </a:r>
            <a:endParaRPr b="1" kern="0" dirty="0">
              <a:solidFill>
                <a:srgbClr val="000000"/>
              </a:solidFill>
              <a:effectLst>
                <a:outerShdw blurRad="38100" dist="38100" dir="2700000" algn="tl">
                  <a:srgbClr val="000000">
                    <a:alpha val="43137"/>
                  </a:srgbClr>
                </a:outerShdw>
              </a:effectLst>
              <a:latin typeface="Tahoma"/>
              <a:ea typeface="Tahoma"/>
              <a:cs typeface="Tahoma"/>
              <a:sym typeface="Tahoma"/>
            </a:endParaRPr>
          </a:p>
          <a:p>
            <a:pPr algn="ctr">
              <a:lnSpc>
                <a:spcPct val="115000"/>
              </a:lnSpc>
              <a:buClr>
                <a:srgbClr val="000000"/>
              </a:buClr>
              <a:buSzPts val="1100"/>
            </a:pPr>
            <a:r>
              <a:rPr lang="en-US" kern="0" dirty="0" err="1">
                <a:solidFill>
                  <a:srgbClr val="000000"/>
                </a:solidFill>
                <a:effectLst>
                  <a:outerShdw blurRad="38100" dist="38100" dir="2700000" algn="tl">
                    <a:srgbClr val="000000">
                      <a:alpha val="43137"/>
                    </a:srgbClr>
                  </a:outerShdw>
                </a:effectLst>
                <a:latin typeface="Tahoma"/>
                <a:ea typeface="Tahoma"/>
                <a:cs typeface="Tahoma"/>
                <a:sym typeface="Tahoma"/>
              </a:rPr>
              <a:t>StormCenter</a:t>
            </a:r>
            <a:r>
              <a:rPr lang="en-US" kern="0" dirty="0">
                <a:solidFill>
                  <a:srgbClr val="000000"/>
                </a:solidFill>
                <a:effectLst>
                  <a:outerShdw blurRad="38100" dist="38100" dir="2700000" algn="tl">
                    <a:srgbClr val="000000">
                      <a:alpha val="43137"/>
                    </a:srgbClr>
                  </a:outerShdw>
                </a:effectLst>
                <a:latin typeface="Tahoma"/>
                <a:ea typeface="Tahoma"/>
                <a:cs typeface="Tahoma"/>
                <a:sym typeface="Tahoma"/>
              </a:rPr>
              <a:t> Communications</a:t>
            </a:r>
            <a:endParaRPr kern="0" dirty="0">
              <a:solidFill>
                <a:srgbClr val="000000"/>
              </a:solidFill>
              <a:effectLst>
                <a:outerShdw blurRad="38100" dist="38100" dir="2700000" algn="tl">
                  <a:srgbClr val="000000">
                    <a:alpha val="43137"/>
                  </a:srgbClr>
                </a:outerShdw>
              </a:effectLst>
              <a:latin typeface="Tahoma"/>
              <a:ea typeface="Tahoma"/>
              <a:cs typeface="Tahoma"/>
              <a:sym typeface="Tahoma"/>
            </a:endParaRPr>
          </a:p>
        </p:txBody>
      </p:sp>
      <p:sp>
        <p:nvSpPr>
          <p:cNvPr id="127" name="Google Shape;127;p17"/>
          <p:cNvSpPr txBox="1"/>
          <p:nvPr/>
        </p:nvSpPr>
        <p:spPr>
          <a:xfrm>
            <a:off x="2770979" y="1931604"/>
            <a:ext cx="2149200" cy="646200"/>
          </a:xfrm>
          <a:prstGeom prst="rect">
            <a:avLst/>
          </a:prstGeom>
          <a:noFill/>
          <a:ln>
            <a:noFill/>
          </a:ln>
        </p:spPr>
        <p:txBody>
          <a:bodyPr spcFirstLastPara="1" wrap="square" lIns="91425" tIns="45700" rIns="91425" bIns="45700" anchor="t" anchorCtr="0">
            <a:noAutofit/>
          </a:bodyPr>
          <a:lstStyle/>
          <a:p>
            <a:pPr algn="ctr">
              <a:lnSpc>
                <a:spcPct val="115000"/>
              </a:lnSpc>
              <a:buClr>
                <a:srgbClr val="000000"/>
              </a:buClr>
              <a:buSzPts val="1100"/>
            </a:pPr>
            <a:r>
              <a:rPr lang="en-US" sz="2000" b="1" kern="0" dirty="0">
                <a:solidFill>
                  <a:srgbClr val="000000"/>
                </a:solidFill>
                <a:effectLst>
                  <a:outerShdw blurRad="38100" dist="38100" dir="2700000" algn="tl">
                    <a:srgbClr val="000000">
                      <a:alpha val="43137"/>
                    </a:srgbClr>
                  </a:outerShdw>
                </a:effectLst>
                <a:latin typeface="Tahoma"/>
                <a:ea typeface="Tahoma"/>
                <a:cs typeface="Tahoma"/>
                <a:sym typeface="Tahoma"/>
              </a:rPr>
              <a:t>Karen Moe</a:t>
            </a:r>
            <a:endParaRPr sz="2000" b="1" kern="0" dirty="0">
              <a:solidFill>
                <a:srgbClr val="000000"/>
              </a:solidFill>
              <a:effectLst>
                <a:outerShdw blurRad="38100" dist="38100" dir="2700000" algn="tl">
                  <a:srgbClr val="000000">
                    <a:alpha val="43137"/>
                  </a:srgbClr>
                </a:outerShdw>
              </a:effectLst>
              <a:latin typeface="Tahoma"/>
              <a:ea typeface="Tahoma"/>
              <a:cs typeface="Tahoma"/>
              <a:sym typeface="Tahoma"/>
            </a:endParaRPr>
          </a:p>
          <a:p>
            <a:pPr algn="ctr">
              <a:lnSpc>
                <a:spcPct val="115000"/>
              </a:lnSpc>
              <a:buClr>
                <a:srgbClr val="000000"/>
              </a:buClr>
              <a:buSzPts val="1100"/>
            </a:pPr>
            <a:r>
              <a:rPr lang="en-US" sz="2000" kern="0" dirty="0">
                <a:solidFill>
                  <a:srgbClr val="000000"/>
                </a:solidFill>
                <a:effectLst>
                  <a:outerShdw blurRad="38100" dist="38100" dir="2700000" algn="tl">
                    <a:srgbClr val="000000">
                      <a:alpha val="43137"/>
                    </a:srgbClr>
                  </a:outerShdw>
                </a:effectLst>
                <a:latin typeface="Tahoma"/>
                <a:ea typeface="Tahoma"/>
                <a:cs typeface="Tahoma"/>
                <a:sym typeface="Tahoma"/>
              </a:rPr>
              <a:t>NASA Emeritus</a:t>
            </a:r>
            <a:endParaRPr sz="2000" kern="0" dirty="0">
              <a:solidFill>
                <a:srgbClr val="000000"/>
              </a:solidFill>
              <a:effectLst>
                <a:outerShdw blurRad="38100" dist="38100" dir="2700000" algn="tl">
                  <a:srgbClr val="000000">
                    <a:alpha val="43137"/>
                  </a:srgbClr>
                </a:outerShdw>
              </a:effectLst>
              <a:latin typeface="Tahoma"/>
              <a:ea typeface="Tahoma"/>
              <a:cs typeface="Tahoma"/>
              <a:sym typeface="Tahoma"/>
            </a:endParaRPr>
          </a:p>
          <a:p>
            <a:pPr algn="ctr">
              <a:lnSpc>
                <a:spcPct val="115000"/>
              </a:lnSpc>
              <a:buClr>
                <a:srgbClr val="000000"/>
              </a:buClr>
              <a:buSzPts val="1100"/>
            </a:pPr>
            <a:r>
              <a:rPr lang="en-US" kern="0" dirty="0">
                <a:solidFill>
                  <a:srgbClr val="000000"/>
                </a:solidFill>
                <a:effectLst>
                  <a:outerShdw blurRad="38100" dist="38100" dir="2700000" algn="tl">
                    <a:srgbClr val="000000">
                      <a:alpha val="43137"/>
                    </a:srgbClr>
                  </a:outerShdw>
                </a:effectLst>
                <a:latin typeface="Tahoma"/>
                <a:ea typeface="Tahoma"/>
                <a:cs typeface="Tahoma"/>
                <a:sym typeface="Tahoma"/>
              </a:rPr>
              <a:t>Moderator</a:t>
            </a:r>
            <a:endParaRPr kern="0" dirty="0">
              <a:solidFill>
                <a:srgbClr val="000000"/>
              </a:solidFill>
              <a:effectLst>
                <a:outerShdw blurRad="38100" dist="38100" dir="2700000" algn="tl">
                  <a:srgbClr val="000000">
                    <a:alpha val="43137"/>
                  </a:srgbClr>
                </a:outerShdw>
              </a:effectLst>
              <a:latin typeface="Tahoma"/>
              <a:ea typeface="Tahoma"/>
              <a:cs typeface="Tahoma"/>
              <a:sym typeface="Tahoma"/>
            </a:endParaRPr>
          </a:p>
          <a:p>
            <a:pPr algn="ctr">
              <a:lnSpc>
                <a:spcPct val="115000"/>
              </a:lnSpc>
              <a:buClr>
                <a:srgbClr val="000000"/>
              </a:buClr>
              <a:buSzPts val="1100"/>
            </a:pPr>
            <a:endParaRPr sz="2000" b="1" kern="0" dirty="0">
              <a:solidFill>
                <a:srgbClr val="454545"/>
              </a:solidFill>
              <a:effectLst>
                <a:outerShdw blurRad="38100" dist="38100" dir="2700000" algn="tl">
                  <a:srgbClr val="000000">
                    <a:alpha val="43137"/>
                  </a:srgbClr>
                </a:outerShdw>
              </a:effectLst>
              <a:highlight>
                <a:srgbClr val="FFFFFF"/>
              </a:highlight>
              <a:latin typeface="Tahoma"/>
              <a:ea typeface="Tahoma"/>
              <a:cs typeface="Tahoma"/>
              <a:sym typeface="Tahoma"/>
            </a:endParaRPr>
          </a:p>
        </p:txBody>
      </p:sp>
      <p:pic>
        <p:nvPicPr>
          <p:cNvPr id="128" name="Google Shape;128;p17"/>
          <p:cNvPicPr preferRelativeResize="0"/>
          <p:nvPr/>
        </p:nvPicPr>
        <p:blipFill rotWithShape="1">
          <a:blip r:embed="rId3">
            <a:alphaModFix/>
          </a:blip>
          <a:srcRect t="3425" b="12822"/>
          <a:stretch/>
        </p:blipFill>
        <p:spPr>
          <a:xfrm>
            <a:off x="1914116" y="1827333"/>
            <a:ext cx="949659" cy="11640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1" name="Google Shape;131;p17"/>
          <p:cNvSpPr txBox="1"/>
          <p:nvPr/>
        </p:nvSpPr>
        <p:spPr>
          <a:xfrm>
            <a:off x="2228305" y="3182468"/>
            <a:ext cx="2250953" cy="607113"/>
          </a:xfrm>
          <a:prstGeom prst="rect">
            <a:avLst/>
          </a:prstGeom>
          <a:noFill/>
          <a:ln>
            <a:noFill/>
          </a:ln>
        </p:spPr>
        <p:txBody>
          <a:bodyPr spcFirstLastPara="1" wrap="square" lIns="91425" tIns="45700" rIns="91425" bIns="45700" anchor="t" anchorCtr="0">
            <a:noAutofit/>
          </a:bodyPr>
          <a:lstStyle/>
          <a:p>
            <a:pPr>
              <a:buClr>
                <a:srgbClr val="000000"/>
              </a:buClr>
              <a:buSzPts val="3600"/>
            </a:pPr>
            <a:r>
              <a:rPr lang="en-US" sz="2800" b="1" kern="0" dirty="0">
                <a:solidFill>
                  <a:srgbClr val="000000"/>
                </a:solidFill>
                <a:effectLst>
                  <a:outerShdw blurRad="38100" dist="38100" dir="2700000" algn="tl">
                    <a:srgbClr val="000000">
                      <a:alpha val="43137"/>
                    </a:srgbClr>
                  </a:outerShdw>
                </a:effectLst>
                <a:latin typeface="Tahoma"/>
                <a:ea typeface="Tahoma"/>
                <a:cs typeface="Tahoma"/>
                <a:sym typeface="Tahoma"/>
              </a:rPr>
              <a:t>Presenters:</a:t>
            </a:r>
            <a:endParaRPr sz="2800" b="1" kern="0" dirty="0">
              <a:solidFill>
                <a:srgbClr val="000000"/>
              </a:solidFill>
              <a:effectLst>
                <a:outerShdw blurRad="38100" dist="38100" dir="2700000" algn="tl">
                  <a:srgbClr val="000000">
                    <a:alpha val="43137"/>
                  </a:srgbClr>
                </a:outerShdw>
              </a:effectLst>
              <a:latin typeface="Tahoma"/>
              <a:ea typeface="Tahoma"/>
              <a:cs typeface="Tahoma"/>
              <a:sym typeface="Tahoma"/>
            </a:endParaRPr>
          </a:p>
          <a:p>
            <a:pPr>
              <a:buClr>
                <a:srgbClr val="000000"/>
              </a:buClr>
              <a:buSzPts val="3600"/>
            </a:pPr>
            <a:endParaRPr sz="2800" b="1" kern="0" dirty="0">
              <a:solidFill>
                <a:srgbClr val="000000"/>
              </a:solidFill>
              <a:effectLst>
                <a:outerShdw blurRad="38100" dist="38100" dir="2700000" algn="tl">
                  <a:srgbClr val="000000">
                    <a:alpha val="43137"/>
                  </a:srgbClr>
                </a:outerShdw>
              </a:effectLst>
              <a:latin typeface="Tahoma"/>
              <a:ea typeface="Tahoma"/>
              <a:cs typeface="Tahoma"/>
              <a:sym typeface="Tahoma"/>
            </a:endParaRPr>
          </a:p>
          <a:p>
            <a:pPr>
              <a:buClr>
                <a:srgbClr val="000000"/>
              </a:buClr>
              <a:buSzPts val="3600"/>
            </a:pPr>
            <a:endParaRPr b="1" kern="0" dirty="0">
              <a:solidFill>
                <a:srgbClr val="000000"/>
              </a:solidFill>
              <a:effectLst>
                <a:outerShdw blurRad="38100" dist="38100" dir="2700000" algn="tl">
                  <a:srgbClr val="000000">
                    <a:alpha val="43137"/>
                  </a:srgbClr>
                </a:outerShdw>
              </a:effectLst>
              <a:latin typeface="Tahoma"/>
              <a:ea typeface="Tahoma"/>
              <a:cs typeface="Tahoma"/>
              <a:sym typeface="Tahoma"/>
            </a:endParaRPr>
          </a:p>
        </p:txBody>
      </p:sp>
      <p:pic>
        <p:nvPicPr>
          <p:cNvPr id="15" name="Picture 14" descr="A person smiling for the camera&#10;&#10;Description generated with very high confidence">
            <a:extLst>
              <a:ext uri="{FF2B5EF4-FFF2-40B4-BE49-F238E27FC236}">
                <a16:creationId xmlns:a16="http://schemas.microsoft.com/office/drawing/2014/main" xmlns="" id="{B075ED0D-C572-4DAD-B10F-48E4F19B5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958" y="3362425"/>
            <a:ext cx="1376848" cy="14300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xmlns="" id="{988A3C85-8917-400E-8C03-5CD537B8E581}"/>
              </a:ext>
            </a:extLst>
          </p:cNvPr>
          <p:cNvPicPr>
            <a:picLocks noChangeAspect="1"/>
          </p:cNvPicPr>
          <p:nvPr/>
        </p:nvPicPr>
        <p:blipFill>
          <a:blip r:embed="rId5"/>
          <a:stretch>
            <a:fillRect/>
          </a:stretch>
        </p:blipFill>
        <p:spPr>
          <a:xfrm>
            <a:off x="8012343" y="3373750"/>
            <a:ext cx="1402389" cy="1418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Google Shape;124;p17">
            <a:extLst>
              <a:ext uri="{FF2B5EF4-FFF2-40B4-BE49-F238E27FC236}">
                <a16:creationId xmlns:a16="http://schemas.microsoft.com/office/drawing/2014/main" xmlns="" id="{831BA4EF-8C43-409D-B7A4-52B9BAF71ACF}"/>
              </a:ext>
            </a:extLst>
          </p:cNvPr>
          <p:cNvSpPr txBox="1"/>
          <p:nvPr/>
        </p:nvSpPr>
        <p:spPr>
          <a:xfrm>
            <a:off x="9595071" y="4916111"/>
            <a:ext cx="2076600" cy="646200"/>
          </a:xfrm>
          <a:prstGeom prst="rect">
            <a:avLst/>
          </a:prstGeom>
          <a:noFill/>
          <a:ln>
            <a:noFill/>
          </a:ln>
        </p:spPr>
        <p:txBody>
          <a:bodyPr spcFirstLastPara="1" wrap="square" lIns="91425" tIns="45700" rIns="91425" bIns="45700" anchor="t" anchorCtr="0">
            <a:noAutofit/>
          </a:bodyPr>
          <a:lstStyle/>
          <a:p>
            <a:pPr algn="ctr">
              <a:lnSpc>
                <a:spcPct val="115000"/>
              </a:lnSpc>
              <a:buClr>
                <a:srgbClr val="000000"/>
              </a:buClr>
              <a:buSzPts val="1600"/>
            </a:pPr>
            <a:r>
              <a:rPr lang="en-US" b="1" kern="0" dirty="0">
                <a:solidFill>
                  <a:srgbClr val="000000"/>
                </a:solidFill>
                <a:effectLst>
                  <a:outerShdw blurRad="38100" dist="38100" dir="2700000" algn="tl">
                    <a:srgbClr val="000000">
                      <a:alpha val="43137"/>
                    </a:srgbClr>
                  </a:outerShdw>
                </a:effectLst>
                <a:latin typeface="Tahoma"/>
                <a:ea typeface="Tahoma"/>
                <a:cs typeface="Tahoma"/>
                <a:sym typeface="Tahoma"/>
              </a:rPr>
              <a:t>Maggi </a:t>
            </a:r>
            <a:r>
              <a:rPr lang="en-US" b="1" kern="0" dirty="0" err="1">
                <a:solidFill>
                  <a:srgbClr val="000000"/>
                </a:solidFill>
                <a:effectLst>
                  <a:outerShdw blurRad="38100" dist="38100" dir="2700000" algn="tl">
                    <a:srgbClr val="000000">
                      <a:alpha val="43137"/>
                    </a:srgbClr>
                  </a:outerShdw>
                </a:effectLst>
                <a:latin typeface="Tahoma"/>
                <a:ea typeface="Tahoma"/>
                <a:cs typeface="Tahoma"/>
                <a:sym typeface="Tahoma"/>
              </a:rPr>
              <a:t>Glasscoe</a:t>
            </a:r>
            <a:endParaRPr lang="en-US" b="1" kern="0" dirty="0">
              <a:solidFill>
                <a:srgbClr val="000000"/>
              </a:solidFill>
              <a:effectLst>
                <a:outerShdw blurRad="38100" dist="38100" dir="2700000" algn="tl">
                  <a:srgbClr val="000000">
                    <a:alpha val="43137"/>
                  </a:srgbClr>
                </a:outerShdw>
              </a:effectLst>
              <a:latin typeface="Tahoma"/>
              <a:ea typeface="Tahoma"/>
              <a:cs typeface="Tahoma"/>
              <a:sym typeface="Tahoma"/>
            </a:endParaRPr>
          </a:p>
          <a:p>
            <a:pPr algn="ctr">
              <a:lnSpc>
                <a:spcPct val="115000"/>
              </a:lnSpc>
              <a:buClr>
                <a:srgbClr val="000000"/>
              </a:buClr>
              <a:buSzPts val="1600"/>
            </a:pPr>
            <a:r>
              <a:rPr lang="en-US" kern="0" dirty="0">
                <a:solidFill>
                  <a:srgbClr val="000000"/>
                </a:solidFill>
                <a:effectLst>
                  <a:outerShdw blurRad="38100" dist="38100" dir="2700000" algn="tl">
                    <a:srgbClr val="000000">
                      <a:alpha val="43137"/>
                    </a:srgbClr>
                  </a:outerShdw>
                </a:effectLst>
                <a:latin typeface="Tahoma"/>
                <a:ea typeface="Tahoma"/>
                <a:cs typeface="Tahoma"/>
                <a:sym typeface="Tahoma"/>
              </a:rPr>
              <a:t>NASA JPL</a:t>
            </a:r>
            <a:endParaRPr kern="0" dirty="0">
              <a:solidFill>
                <a:srgbClr val="000000"/>
              </a:solidFill>
              <a:effectLst>
                <a:outerShdw blurRad="38100" dist="38100" dir="2700000" algn="tl">
                  <a:srgbClr val="000000">
                    <a:alpha val="43137"/>
                  </a:srgbClr>
                </a:outerShdw>
              </a:effectLst>
              <a:latin typeface="Tahoma"/>
              <a:ea typeface="Tahoma"/>
              <a:cs typeface="Tahoma"/>
              <a:sym typeface="Tahoma"/>
            </a:endParaRPr>
          </a:p>
        </p:txBody>
      </p:sp>
      <p:pic>
        <p:nvPicPr>
          <p:cNvPr id="1026" name="Picture 2" descr="Image result for tom moran ahc">
            <a:extLst>
              <a:ext uri="{FF2B5EF4-FFF2-40B4-BE49-F238E27FC236}">
                <a16:creationId xmlns:a16="http://schemas.microsoft.com/office/drawing/2014/main" xmlns="" id="{164FE361-804C-4A17-927E-ABBF6A700E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258" y="3373750"/>
            <a:ext cx="1354200" cy="14186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Google Shape;125;p17">
            <a:extLst>
              <a:ext uri="{FF2B5EF4-FFF2-40B4-BE49-F238E27FC236}">
                <a16:creationId xmlns:a16="http://schemas.microsoft.com/office/drawing/2014/main" xmlns="" id="{D94EFEFA-EFDB-4219-8571-01A496603E67}"/>
              </a:ext>
            </a:extLst>
          </p:cNvPr>
          <p:cNvSpPr txBox="1"/>
          <p:nvPr/>
        </p:nvSpPr>
        <p:spPr>
          <a:xfrm>
            <a:off x="4081758" y="4878923"/>
            <a:ext cx="2149200" cy="646200"/>
          </a:xfrm>
          <a:prstGeom prst="rect">
            <a:avLst/>
          </a:prstGeom>
          <a:noFill/>
          <a:ln>
            <a:noFill/>
          </a:ln>
        </p:spPr>
        <p:txBody>
          <a:bodyPr spcFirstLastPara="1" wrap="square" lIns="91425" tIns="45700" rIns="91425" bIns="45700" anchor="t" anchorCtr="0">
            <a:noAutofit/>
          </a:bodyPr>
          <a:lstStyle/>
          <a:p>
            <a:pPr algn="ctr">
              <a:lnSpc>
                <a:spcPct val="115000"/>
              </a:lnSpc>
              <a:buClr>
                <a:srgbClr val="000000"/>
              </a:buClr>
              <a:buSzPts val="1100"/>
            </a:pPr>
            <a:r>
              <a:rPr lang="en-US" b="1" kern="0" dirty="0">
                <a:solidFill>
                  <a:srgbClr val="000000"/>
                </a:solidFill>
                <a:effectLst>
                  <a:outerShdw blurRad="38100" dist="38100" dir="2700000" algn="tl">
                    <a:srgbClr val="000000">
                      <a:alpha val="43137"/>
                    </a:srgbClr>
                  </a:outerShdw>
                </a:effectLst>
                <a:latin typeface="Tahoma"/>
                <a:ea typeface="Tahoma"/>
                <a:cs typeface="Tahoma"/>
                <a:sym typeface="Tahoma"/>
              </a:rPr>
              <a:t>Tom Moran</a:t>
            </a:r>
            <a:endParaRPr b="1" kern="0" dirty="0">
              <a:solidFill>
                <a:srgbClr val="000000"/>
              </a:solidFill>
              <a:effectLst>
                <a:outerShdw blurRad="38100" dist="38100" dir="2700000" algn="tl">
                  <a:srgbClr val="000000">
                    <a:alpha val="43137"/>
                  </a:srgbClr>
                </a:outerShdw>
              </a:effectLst>
              <a:latin typeface="Tahoma"/>
              <a:ea typeface="Tahoma"/>
              <a:cs typeface="Tahoma"/>
              <a:sym typeface="Tahoma"/>
            </a:endParaRPr>
          </a:p>
          <a:p>
            <a:pPr algn="ctr">
              <a:lnSpc>
                <a:spcPct val="115000"/>
              </a:lnSpc>
              <a:buClr>
                <a:srgbClr val="000000"/>
              </a:buClr>
              <a:buSzPts val="1100"/>
            </a:pPr>
            <a:r>
              <a:rPr lang="en-US" kern="0" dirty="0">
                <a:solidFill>
                  <a:srgbClr val="000000"/>
                </a:solidFill>
                <a:effectLst>
                  <a:outerShdw blurRad="38100" dist="38100" dir="2700000" algn="tl">
                    <a:srgbClr val="000000">
                      <a:alpha val="43137"/>
                    </a:srgbClr>
                  </a:outerShdw>
                </a:effectLst>
                <a:latin typeface="Tahoma"/>
                <a:ea typeface="Tahoma"/>
                <a:cs typeface="Tahoma"/>
                <a:sym typeface="Tahoma"/>
              </a:rPr>
              <a:t>All Hazards</a:t>
            </a:r>
          </a:p>
          <a:p>
            <a:pPr algn="ctr">
              <a:lnSpc>
                <a:spcPct val="115000"/>
              </a:lnSpc>
              <a:buClr>
                <a:srgbClr val="000000"/>
              </a:buClr>
              <a:buSzPts val="1100"/>
            </a:pPr>
            <a:r>
              <a:rPr lang="en-US" kern="0" dirty="0">
                <a:solidFill>
                  <a:srgbClr val="000000"/>
                </a:solidFill>
                <a:effectLst>
                  <a:outerShdw blurRad="38100" dist="38100" dir="2700000" algn="tl">
                    <a:srgbClr val="000000">
                      <a:alpha val="43137"/>
                    </a:srgbClr>
                  </a:outerShdw>
                </a:effectLst>
                <a:latin typeface="Tahoma"/>
                <a:ea typeface="Tahoma"/>
                <a:cs typeface="Tahoma"/>
                <a:sym typeface="Tahoma"/>
              </a:rPr>
              <a:t>Consortium</a:t>
            </a:r>
            <a:endParaRPr kern="0" dirty="0">
              <a:solidFill>
                <a:srgbClr val="000000"/>
              </a:solidFill>
              <a:effectLst>
                <a:outerShdw blurRad="38100" dist="38100" dir="2700000" algn="tl">
                  <a:srgbClr val="000000">
                    <a:alpha val="43137"/>
                  </a:srgbClr>
                </a:outerShdw>
              </a:effectLst>
              <a:latin typeface="Tahoma"/>
              <a:ea typeface="Tahoma"/>
              <a:cs typeface="Tahoma"/>
              <a:sym typeface="Tahoma"/>
            </a:endParaRPr>
          </a:p>
        </p:txBody>
      </p:sp>
      <p:pic>
        <p:nvPicPr>
          <p:cNvPr id="1028" name="Picture 4" descr="Related image">
            <a:extLst>
              <a:ext uri="{FF2B5EF4-FFF2-40B4-BE49-F238E27FC236}">
                <a16:creationId xmlns:a16="http://schemas.microsoft.com/office/drawing/2014/main" xmlns="" id="{AACCAABC-CCB1-4377-AE45-B161B2CC49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2234" y="3376237"/>
            <a:ext cx="1402389" cy="14023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Google Shape;100;p15" descr="esip-logo.png">
            <a:extLst>
              <a:ext uri="{FF2B5EF4-FFF2-40B4-BE49-F238E27FC236}">
                <a16:creationId xmlns:a16="http://schemas.microsoft.com/office/drawing/2014/main" xmlns="" id="{089B690D-18EA-4DDF-B747-A4F5432CFB11}"/>
              </a:ext>
            </a:extLst>
          </p:cNvPr>
          <p:cNvPicPr preferRelativeResize="0"/>
          <p:nvPr/>
        </p:nvPicPr>
        <p:blipFill rotWithShape="1">
          <a:blip r:embed="rId8">
            <a:alphaModFix amt="85000"/>
          </a:blip>
          <a:srcRect/>
          <a:stretch/>
        </p:blipFill>
        <p:spPr>
          <a:xfrm>
            <a:off x="494270" y="5982914"/>
            <a:ext cx="1419846" cy="655500"/>
          </a:xfrm>
          <a:prstGeom prst="rect">
            <a:avLst/>
          </a:prstGeom>
          <a:noFill/>
          <a:ln>
            <a:noFill/>
          </a:ln>
        </p:spPr>
      </p:pic>
      <p:grpSp>
        <p:nvGrpSpPr>
          <p:cNvPr id="16" name="Group 15">
            <a:extLst>
              <a:ext uri="{FF2B5EF4-FFF2-40B4-BE49-F238E27FC236}">
                <a16:creationId xmlns:a16="http://schemas.microsoft.com/office/drawing/2014/main" xmlns="" id="{35ECCFF2-0D93-4BFC-A43C-3A23900E2392}"/>
              </a:ext>
            </a:extLst>
          </p:cNvPr>
          <p:cNvGrpSpPr/>
          <p:nvPr/>
        </p:nvGrpSpPr>
        <p:grpSpPr>
          <a:xfrm>
            <a:off x="5807034" y="5963114"/>
            <a:ext cx="5927268" cy="789689"/>
            <a:chOff x="5807034" y="5963114"/>
            <a:chExt cx="5927268" cy="789689"/>
          </a:xfrm>
        </p:grpSpPr>
        <p:pic>
          <p:nvPicPr>
            <p:cNvPr id="19" name="Picture 18">
              <a:extLst>
                <a:ext uri="{FF2B5EF4-FFF2-40B4-BE49-F238E27FC236}">
                  <a16:creationId xmlns:a16="http://schemas.microsoft.com/office/drawing/2014/main" xmlns="" id="{AE98B35D-E466-44D2-AF61-C3C33B651B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30715" y="6101789"/>
              <a:ext cx="983806" cy="491904"/>
            </a:xfrm>
            <a:prstGeom prst="rect">
              <a:avLst/>
            </a:prstGeom>
          </p:spPr>
        </p:pic>
        <p:pic>
          <p:nvPicPr>
            <p:cNvPr id="21" name="Picture 20" descr="A close up of a sign&#10;&#10;Description generated with very high confidence">
              <a:extLst>
                <a:ext uri="{FF2B5EF4-FFF2-40B4-BE49-F238E27FC236}">
                  <a16:creationId xmlns:a16="http://schemas.microsoft.com/office/drawing/2014/main" xmlns="" id="{381A6690-7859-48C5-9C29-E5C9045532EB}"/>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7034" y="5963114"/>
              <a:ext cx="823293" cy="789689"/>
            </a:xfrm>
            <a:prstGeom prst="rect">
              <a:avLst/>
            </a:prstGeom>
          </p:spPr>
        </p:pic>
        <p:pic>
          <p:nvPicPr>
            <p:cNvPr id="22" name="Picture 21">
              <a:extLst>
                <a:ext uri="{FF2B5EF4-FFF2-40B4-BE49-F238E27FC236}">
                  <a16:creationId xmlns:a16="http://schemas.microsoft.com/office/drawing/2014/main" xmlns="" id="{2E1CA27F-DDA7-43CE-AC65-B64FB71E89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64046" y="6027635"/>
              <a:ext cx="1270256" cy="566058"/>
            </a:xfrm>
            <a:prstGeom prst="rect">
              <a:avLst/>
            </a:prstGeom>
          </p:spPr>
        </p:pic>
        <p:pic>
          <p:nvPicPr>
            <p:cNvPr id="23" name="Picture 22">
              <a:extLst>
                <a:ext uri="{FF2B5EF4-FFF2-40B4-BE49-F238E27FC236}">
                  <a16:creationId xmlns:a16="http://schemas.microsoft.com/office/drawing/2014/main" xmlns="" id="{C2FEA2FF-7DF8-4D54-9A1B-2067C05FBB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67859" y="6037859"/>
              <a:ext cx="1534083" cy="508165"/>
            </a:xfrm>
            <a:prstGeom prst="rect">
              <a:avLst/>
            </a:prstGeom>
          </p:spPr>
        </p:pic>
      </p:grpSp>
      <p:sp>
        <p:nvSpPr>
          <p:cNvPr id="24" name="Google Shape;98;p15">
            <a:extLst>
              <a:ext uri="{FF2B5EF4-FFF2-40B4-BE49-F238E27FC236}">
                <a16:creationId xmlns:a16="http://schemas.microsoft.com/office/drawing/2014/main" xmlns="" id="{E60366EE-AB91-472C-848A-4126B1DB966E}"/>
              </a:ext>
            </a:extLst>
          </p:cNvPr>
          <p:cNvSpPr txBox="1"/>
          <p:nvPr/>
        </p:nvSpPr>
        <p:spPr>
          <a:xfrm>
            <a:off x="3118281" y="67082"/>
            <a:ext cx="7190348" cy="1584806"/>
          </a:xfrm>
          <a:prstGeom prst="rect">
            <a:avLst/>
          </a:prstGeom>
          <a:solidFill>
            <a:srgbClr val="CCCCCC"/>
          </a:solidFill>
          <a:ln>
            <a:noFill/>
          </a:ln>
          <a:scene3d>
            <a:camera prst="orthographicFront"/>
            <a:lightRig rig="threePt" dir="t"/>
          </a:scene3d>
          <a:sp3d>
            <a:bevelT w="114300" prst="artDeco"/>
          </a:sp3d>
        </p:spPr>
        <p:txBody>
          <a:bodyPr spcFirstLastPara="1" wrap="square" lIns="91425" tIns="91425" rIns="91425" bIns="91425" anchor="ctr" anchorCtr="0">
            <a:noAutofit/>
          </a:bodyPr>
          <a:lstStyle/>
          <a:p>
            <a:pPr algn="ctr">
              <a:buClr>
                <a:srgbClr val="000000"/>
              </a:buClr>
              <a:buSzPts val="4000"/>
            </a:pPr>
            <a:endParaRPr sz="2400" b="1" kern="0" dirty="0">
              <a:solidFill>
                <a:srgbClr val="FFFFFF"/>
              </a:solidFill>
              <a:latin typeface="Tahoma"/>
              <a:ea typeface="Tahoma"/>
              <a:cs typeface="Tahoma"/>
              <a:sym typeface="Tahoma"/>
            </a:endParaRPr>
          </a:p>
          <a:p>
            <a:pPr algn="ctr">
              <a:lnSpc>
                <a:spcPct val="90000"/>
              </a:lnSpc>
              <a:buClr>
                <a:srgbClr val="000000"/>
              </a:buClr>
              <a:buSzPts val="2800"/>
            </a:pPr>
            <a:endParaRPr sz="2400" b="1" kern="0" dirty="0">
              <a:solidFill>
                <a:srgbClr val="713A0E"/>
              </a:solidFill>
              <a:latin typeface="Tahoma"/>
              <a:ea typeface="Tahoma"/>
              <a:cs typeface="Tahoma"/>
              <a:sym typeface="Tahoma"/>
            </a:endParaRPr>
          </a:p>
          <a:p>
            <a:pPr algn="ctr">
              <a:buClr>
                <a:srgbClr val="000000"/>
              </a:buClr>
              <a:buSzPts val="1100"/>
            </a:pPr>
            <a:r>
              <a:rPr lang="en-US" sz="3200" b="1" kern="0" dirty="0">
                <a:solidFill>
                  <a:srgbClr val="1C4587"/>
                </a:solidFill>
                <a:effectLst>
                  <a:outerShdw blurRad="38100" dist="38100" dir="2700000" algn="tl">
                    <a:srgbClr val="000000">
                      <a:alpha val="43137"/>
                    </a:srgbClr>
                  </a:outerShdw>
                </a:effectLst>
                <a:latin typeface="Corbel" panose="020B0503020204020204" pitchFamily="34" charset="0"/>
                <a:ea typeface="Times New Roman"/>
                <a:cs typeface="Times New Roman"/>
                <a:sym typeface="Times New Roman"/>
              </a:rPr>
              <a:t>Managing disasters through improved </a:t>
            </a:r>
            <a:br>
              <a:rPr lang="en-US" sz="3200" b="1" kern="0" dirty="0">
                <a:solidFill>
                  <a:srgbClr val="1C4587"/>
                </a:solidFill>
                <a:effectLst>
                  <a:outerShdw blurRad="38100" dist="38100" dir="2700000" algn="tl">
                    <a:srgbClr val="000000">
                      <a:alpha val="43137"/>
                    </a:srgbClr>
                  </a:outerShdw>
                </a:effectLst>
                <a:latin typeface="Corbel" panose="020B0503020204020204" pitchFamily="34" charset="0"/>
                <a:ea typeface="Times New Roman"/>
                <a:cs typeface="Times New Roman"/>
                <a:sym typeface="Times New Roman"/>
              </a:rPr>
            </a:br>
            <a:r>
              <a:rPr lang="en-US" sz="3200" b="1" kern="0" dirty="0">
                <a:solidFill>
                  <a:srgbClr val="1C4587"/>
                </a:solidFill>
                <a:effectLst>
                  <a:outerShdw blurRad="38100" dist="38100" dir="2700000" algn="tl">
                    <a:srgbClr val="000000">
                      <a:alpha val="43137"/>
                    </a:srgbClr>
                  </a:outerShdw>
                </a:effectLst>
                <a:latin typeface="Corbel" panose="020B0503020204020204" pitchFamily="34" charset="0"/>
                <a:ea typeface="Times New Roman"/>
                <a:cs typeface="Times New Roman"/>
                <a:sym typeface="Times New Roman"/>
              </a:rPr>
              <a:t>data-driven decision-making (3DM)</a:t>
            </a:r>
            <a:endParaRPr sz="2800" b="1" kern="0" dirty="0">
              <a:solidFill>
                <a:srgbClr val="1C4587"/>
              </a:solidFill>
              <a:effectLst>
                <a:outerShdw blurRad="38100" dist="38100" dir="2700000" algn="tl">
                  <a:srgbClr val="000000">
                    <a:alpha val="43137"/>
                  </a:srgbClr>
                </a:outerShdw>
              </a:effectLst>
              <a:latin typeface="Corbel" panose="020B0503020204020204" pitchFamily="34" charset="0"/>
              <a:ea typeface="Tahoma"/>
              <a:cs typeface="Tahoma"/>
              <a:sym typeface="Tahoma"/>
            </a:endParaRPr>
          </a:p>
          <a:p>
            <a:pPr algn="ctr">
              <a:buClr>
                <a:srgbClr val="FFFFFF"/>
              </a:buClr>
              <a:buSzPts val="500"/>
            </a:pPr>
            <a:r>
              <a:rPr lang="en-US" b="1" kern="0" dirty="0">
                <a:effectLst>
                  <a:outerShdw blurRad="38100" dist="38100" dir="2700000" algn="tl">
                    <a:srgbClr val="000000">
                      <a:alpha val="43137"/>
                    </a:srgbClr>
                  </a:outerShdw>
                </a:effectLst>
                <a:latin typeface="Tahoma"/>
                <a:ea typeface="Tahoma"/>
                <a:cs typeface="Tahoma"/>
                <a:sym typeface="Tahoma"/>
              </a:rPr>
              <a:t>November 15, 2018 | 12:0pm ET  |  Webinar #5</a:t>
            </a:r>
            <a:endParaRPr b="1" kern="0" dirty="0">
              <a:effectLst>
                <a:outerShdw blurRad="38100" dist="38100" dir="2700000" algn="tl">
                  <a:srgbClr val="000000">
                    <a:alpha val="43137"/>
                  </a:srgbClr>
                </a:outerShdw>
              </a:effectLst>
              <a:latin typeface="Tahoma"/>
              <a:ea typeface="Tahoma"/>
              <a:cs typeface="Tahoma"/>
              <a:sym typeface="Tahoma"/>
            </a:endParaRPr>
          </a:p>
          <a:p>
            <a:pPr algn="ctr">
              <a:buClr>
                <a:srgbClr val="000000"/>
              </a:buClr>
              <a:buSzPts val="4400"/>
            </a:pPr>
            <a:endParaRPr sz="4000" b="1" kern="0" dirty="0">
              <a:solidFill>
                <a:srgbClr val="FFFFFF"/>
              </a:solidFill>
              <a:latin typeface="Tahoma"/>
              <a:ea typeface="Tahoma"/>
              <a:cs typeface="Tahoma"/>
              <a:sym typeface="Tahoma"/>
            </a:endParaRPr>
          </a:p>
        </p:txBody>
      </p:sp>
      <p:sp>
        <p:nvSpPr>
          <p:cNvPr id="3" name="TextBox 2">
            <a:extLst>
              <a:ext uri="{FF2B5EF4-FFF2-40B4-BE49-F238E27FC236}">
                <a16:creationId xmlns:a16="http://schemas.microsoft.com/office/drawing/2014/main" xmlns="" id="{5494B16A-AEB9-4FC1-9166-54B130CC4FA9}"/>
              </a:ext>
            </a:extLst>
          </p:cNvPr>
          <p:cNvSpPr txBox="1"/>
          <p:nvPr/>
        </p:nvSpPr>
        <p:spPr>
          <a:xfrm>
            <a:off x="5156358" y="1827333"/>
            <a:ext cx="7109126" cy="1200329"/>
          </a:xfrm>
          <a:prstGeom prst="rect">
            <a:avLst/>
          </a:prstGeom>
          <a:noFill/>
        </p:spPr>
        <p:txBody>
          <a:bodyPr wrap="none" rtlCol="0">
            <a:spAutoFit/>
          </a:bodyPr>
          <a:lstStyle/>
          <a:p>
            <a:r>
              <a:rPr lang="en-US" dirty="0"/>
              <a:t>Webinar Coordinates:</a:t>
            </a:r>
          </a:p>
          <a:p>
            <a:r>
              <a:rPr lang="en-US" u="sng" dirty="0"/>
              <a:t>Date</a:t>
            </a:r>
            <a:r>
              <a:rPr lang="en-US" dirty="0"/>
              <a:t>: Nov 15, 2018</a:t>
            </a:r>
          </a:p>
          <a:p>
            <a:r>
              <a:rPr lang="en-US" u="sng" dirty="0"/>
              <a:t>Time</a:t>
            </a:r>
            <a:r>
              <a:rPr lang="en-US" dirty="0"/>
              <a:t>: 12:30 PM - 1:30 PM ET</a:t>
            </a:r>
          </a:p>
          <a:p>
            <a:r>
              <a:rPr lang="en-US" u="sng" dirty="0"/>
              <a:t>Location</a:t>
            </a:r>
            <a:r>
              <a:rPr lang="en-US" dirty="0"/>
              <a:t>: GoToMeeting:</a:t>
            </a:r>
            <a:r>
              <a:rPr lang="en-US" dirty="0">
                <a:hlinkClick r:id="rId13"/>
              </a:rPr>
              <a:t> </a:t>
            </a:r>
            <a:r>
              <a:rPr lang="en-US" u="sng" dirty="0">
                <a:hlinkClick r:id="rId14"/>
              </a:rPr>
              <a:t>https://global.gotomeeting.com/join/813398909</a:t>
            </a:r>
            <a:endParaRPr lang="en-US" dirty="0"/>
          </a:p>
        </p:txBody>
      </p:sp>
    </p:spTree>
    <p:extLst>
      <p:ext uri="{BB962C8B-B14F-4D97-AF65-F5344CB8AC3E}">
        <p14:creationId xmlns:p14="http://schemas.microsoft.com/office/powerpoint/2010/main" val="2313439847"/>
      </p:ext>
    </p:extLst>
  </p:cSld>
  <p:clrMapOvr>
    <a:masterClrMapping/>
  </p:clrMapOvr>
  <p:transition xmlns:p14="http://schemas.microsoft.com/office/powerpoint/2010/mai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sp>
          <p:nvSpPr>
            <p:cNvPr id="8" name="Rectangle 7"/>
            <p:cNvSpPr/>
            <p:nvPr/>
          </p:nvSpPr>
          <p:spPr bwMode="auto">
            <a:xfrm>
              <a:off x="0" y="0"/>
              <a:ext cx="12192000" cy="6857999"/>
            </a:xfrm>
            <a:prstGeom prst="rect">
              <a:avLst/>
            </a:prstGeom>
            <a:gradFill flip="none" rotWithShape="1">
              <a:gsLst>
                <a:gs pos="0">
                  <a:srgbClr val="2FEACE"/>
                </a:gs>
                <a:gs pos="85000">
                  <a:srgbClr val="0D228E"/>
                </a:gs>
              </a:gsLst>
              <a:lin ang="135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3" name="Picture 2"/>
            <p:cNvPicPr>
              <a:picLocks noChangeAspect="1"/>
            </p:cNvPicPr>
            <p:nvPr/>
          </p:nvPicPr>
          <p:blipFill rotWithShape="1">
            <a:blip r:embed="rId3">
              <a:alphaModFix amt="90000"/>
              <a:extLst>
                <a:ext uri="{28A0092B-C50C-407E-A947-70E740481C1C}">
                  <a14:useLocalDpi xmlns:a14="http://schemas.microsoft.com/office/drawing/2010/main" val="0"/>
                </a:ext>
              </a:extLst>
            </a:blip>
            <a:srcRect t="-1" b="10621"/>
            <a:stretch/>
          </p:blipFill>
          <p:spPr>
            <a:xfrm>
              <a:off x="2" y="3963415"/>
              <a:ext cx="12191998" cy="2894585"/>
            </a:xfrm>
            <a:prstGeom prst="rect">
              <a:avLst/>
            </a:prstGeom>
          </p:spPr>
        </p:pic>
      </p:grpSp>
      <p:pic>
        <p:nvPicPr>
          <p:cNvPr id="6" name="Picture 5">
            <a:extLst>
              <a:ext uri="{FF2B5EF4-FFF2-40B4-BE49-F238E27FC236}">
                <a16:creationId xmlns:a16="http://schemas.microsoft.com/office/drawing/2014/main" xmlns="" id="{3804342E-A008-4554-9BCD-DBB1C84E2897}"/>
              </a:ext>
            </a:extLst>
          </p:cNvPr>
          <p:cNvPicPr>
            <a:picLocks noChangeAspect="1"/>
          </p:cNvPicPr>
          <p:nvPr/>
        </p:nvPicPr>
        <p:blipFill>
          <a:blip r:embed="rId4"/>
          <a:stretch>
            <a:fillRect/>
          </a:stretch>
        </p:blipFill>
        <p:spPr>
          <a:xfrm>
            <a:off x="540538" y="648092"/>
            <a:ext cx="11110923" cy="1333616"/>
          </a:xfrm>
          <a:prstGeom prst="rect">
            <a:avLst/>
          </a:prstGeom>
        </p:spPr>
      </p:pic>
      <p:pic>
        <p:nvPicPr>
          <p:cNvPr id="9" name="Picture 8">
            <a:extLst>
              <a:ext uri="{FF2B5EF4-FFF2-40B4-BE49-F238E27FC236}">
                <a16:creationId xmlns:a16="http://schemas.microsoft.com/office/drawing/2014/main" xmlns="" id="{C2261713-6817-45F0-A826-1DCE6D5D2DB0}"/>
              </a:ext>
            </a:extLst>
          </p:cNvPr>
          <p:cNvPicPr>
            <a:picLocks noChangeAspect="1"/>
          </p:cNvPicPr>
          <p:nvPr/>
        </p:nvPicPr>
        <p:blipFill>
          <a:blip r:embed="rId5"/>
          <a:stretch>
            <a:fillRect/>
          </a:stretch>
        </p:blipFill>
        <p:spPr>
          <a:xfrm>
            <a:off x="8666143" y="2209800"/>
            <a:ext cx="3000557" cy="4481008"/>
          </a:xfrm>
          <a:prstGeom prst="rect">
            <a:avLst/>
          </a:prstGeom>
        </p:spPr>
      </p:pic>
      <p:cxnSp>
        <p:nvCxnSpPr>
          <p:cNvPr id="12" name="Straight Arrow Connector 11">
            <a:extLst>
              <a:ext uri="{FF2B5EF4-FFF2-40B4-BE49-F238E27FC236}">
                <a16:creationId xmlns:a16="http://schemas.microsoft.com/office/drawing/2014/main" xmlns="" id="{610B6AEB-3B5A-4133-81DC-C8F07FAA318C}"/>
              </a:ext>
            </a:extLst>
          </p:cNvPr>
          <p:cNvCxnSpPr/>
          <p:nvPr/>
        </p:nvCxnSpPr>
        <p:spPr bwMode="auto">
          <a:xfrm>
            <a:off x="1676400" y="1524000"/>
            <a:ext cx="0" cy="2439415"/>
          </a:xfrm>
          <a:prstGeom prst="straightConnector1">
            <a:avLst/>
          </a:prstGeom>
          <a:noFill/>
          <a:ln w="57150" cap="flat" cmpd="sng" algn="ctr">
            <a:solidFill>
              <a:srgbClr val="FF6600"/>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xmlns="" id="{924762BE-E2C6-4A84-B0BF-2D5AD07C6012}"/>
              </a:ext>
            </a:extLst>
          </p:cNvPr>
          <p:cNvCxnSpPr/>
          <p:nvPr/>
        </p:nvCxnSpPr>
        <p:spPr bwMode="auto">
          <a:xfrm>
            <a:off x="3657600" y="1524000"/>
            <a:ext cx="0" cy="2439415"/>
          </a:xfrm>
          <a:prstGeom prst="straightConnector1">
            <a:avLst/>
          </a:prstGeom>
          <a:noFill/>
          <a:ln w="57150" cap="flat" cmpd="sng" algn="ctr">
            <a:solidFill>
              <a:srgbClr val="FF660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xmlns="" id="{F672D7CA-893C-4529-B805-FBBD3069B365}"/>
              </a:ext>
            </a:extLst>
          </p:cNvPr>
          <p:cNvCxnSpPr/>
          <p:nvPr/>
        </p:nvCxnSpPr>
        <p:spPr bwMode="auto">
          <a:xfrm>
            <a:off x="5943600" y="1524000"/>
            <a:ext cx="0" cy="2439415"/>
          </a:xfrm>
          <a:prstGeom prst="straightConnector1">
            <a:avLst/>
          </a:prstGeom>
          <a:noFill/>
          <a:ln w="57150" cap="flat" cmpd="sng" algn="ctr">
            <a:solidFill>
              <a:srgbClr val="FF6600"/>
            </a:solidFill>
            <a:prstDash val="solid"/>
            <a:round/>
            <a:headEnd type="none" w="med" len="med"/>
            <a:tailEnd type="triangle"/>
          </a:ln>
          <a:effectLst/>
        </p:spPr>
      </p:cxnSp>
      <p:grpSp>
        <p:nvGrpSpPr>
          <p:cNvPr id="17" name="Group 16">
            <a:extLst>
              <a:ext uri="{FF2B5EF4-FFF2-40B4-BE49-F238E27FC236}">
                <a16:creationId xmlns:a16="http://schemas.microsoft.com/office/drawing/2014/main" xmlns="" id="{FBF4DB88-7BF5-4F31-A5C8-0F9D742D7E1A}"/>
              </a:ext>
            </a:extLst>
          </p:cNvPr>
          <p:cNvGrpSpPr/>
          <p:nvPr/>
        </p:nvGrpSpPr>
        <p:grpSpPr>
          <a:xfrm>
            <a:off x="2888634" y="4066159"/>
            <a:ext cx="1546329" cy="773164"/>
            <a:chOff x="1899" y="2314197"/>
            <a:chExt cx="1546329" cy="773164"/>
          </a:xfrm>
        </p:grpSpPr>
        <p:sp>
          <p:nvSpPr>
            <p:cNvPr id="18" name="Rectangle 17">
              <a:extLst>
                <a:ext uri="{FF2B5EF4-FFF2-40B4-BE49-F238E27FC236}">
                  <a16:creationId xmlns:a16="http://schemas.microsoft.com/office/drawing/2014/main" xmlns="" id="{153A8104-4533-41DB-9034-6086539D4D0B}"/>
                </a:ext>
              </a:extLst>
            </p:cNvPr>
            <p:cNvSpPr/>
            <p:nvPr/>
          </p:nvSpPr>
          <p:spPr>
            <a:xfrm>
              <a:off x="1899" y="2314197"/>
              <a:ext cx="1546329" cy="773164"/>
            </a:xfrm>
            <a:prstGeom prst="rect">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9" name="TextBox 18">
              <a:extLst>
                <a:ext uri="{FF2B5EF4-FFF2-40B4-BE49-F238E27FC236}">
                  <a16:creationId xmlns:a16="http://schemas.microsoft.com/office/drawing/2014/main" xmlns="" id="{45FE32B9-B214-4AE8-9184-CBB997B8997E}"/>
                </a:ext>
              </a:extLst>
            </p:cNvPr>
            <p:cNvSpPr txBox="1"/>
            <p:nvPr/>
          </p:nvSpPr>
          <p:spPr>
            <a:xfrm>
              <a:off x="1899" y="2314197"/>
              <a:ext cx="1546329" cy="773164"/>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0795" tIns="10795" rIns="10795" bIns="10795"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srgbClr val="007AC2">
                      <a:hueOff val="0"/>
                      <a:satOff val="0"/>
                      <a:lumOff val="0"/>
                      <a:alphaOff val="0"/>
                    </a:srgbClr>
                  </a:solidFill>
                  <a:effectLst/>
                  <a:uLnTx/>
                  <a:uFillTx/>
                  <a:latin typeface="Arial"/>
                  <a:ea typeface="ＭＳ Ｐゴシック"/>
                </a:rPr>
                <a:t>Planning</a:t>
              </a:r>
            </a:p>
          </p:txBody>
        </p:sp>
      </p:grpSp>
      <p:grpSp>
        <p:nvGrpSpPr>
          <p:cNvPr id="20" name="Group 19">
            <a:extLst>
              <a:ext uri="{FF2B5EF4-FFF2-40B4-BE49-F238E27FC236}">
                <a16:creationId xmlns:a16="http://schemas.microsoft.com/office/drawing/2014/main" xmlns="" id="{75955D0B-B1A1-4B4F-B658-EEDCFA8A7198}"/>
              </a:ext>
            </a:extLst>
          </p:cNvPr>
          <p:cNvGrpSpPr/>
          <p:nvPr/>
        </p:nvGrpSpPr>
        <p:grpSpPr>
          <a:xfrm>
            <a:off x="5208128" y="4049493"/>
            <a:ext cx="1546329" cy="773164"/>
            <a:chOff x="2567338" y="2314197"/>
            <a:chExt cx="1546329" cy="773164"/>
          </a:xfrm>
        </p:grpSpPr>
        <p:sp>
          <p:nvSpPr>
            <p:cNvPr id="21" name="Rectangle 20">
              <a:extLst>
                <a:ext uri="{FF2B5EF4-FFF2-40B4-BE49-F238E27FC236}">
                  <a16:creationId xmlns:a16="http://schemas.microsoft.com/office/drawing/2014/main" xmlns="" id="{23178281-8170-4A22-B582-D6C065E48A9D}"/>
                </a:ext>
              </a:extLst>
            </p:cNvPr>
            <p:cNvSpPr/>
            <p:nvPr/>
          </p:nvSpPr>
          <p:spPr>
            <a:xfrm>
              <a:off x="2567338" y="2314197"/>
              <a:ext cx="1546329" cy="773164"/>
            </a:xfrm>
            <a:prstGeom prst="rect">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2" name="TextBox 21">
              <a:extLst>
                <a:ext uri="{FF2B5EF4-FFF2-40B4-BE49-F238E27FC236}">
                  <a16:creationId xmlns:a16="http://schemas.microsoft.com/office/drawing/2014/main" xmlns="" id="{4719028B-84B4-40FD-903D-9081E6D11D42}"/>
                </a:ext>
              </a:extLst>
            </p:cNvPr>
            <p:cNvSpPr txBox="1"/>
            <p:nvPr/>
          </p:nvSpPr>
          <p:spPr>
            <a:xfrm>
              <a:off x="2567338" y="2314197"/>
              <a:ext cx="1546329" cy="773164"/>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0795" tIns="10795" rIns="10795" bIns="10795"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srgbClr val="007AC2">
                      <a:hueOff val="0"/>
                      <a:satOff val="0"/>
                      <a:lumOff val="0"/>
                      <a:alphaOff val="0"/>
                    </a:srgbClr>
                  </a:solidFill>
                  <a:effectLst/>
                  <a:uLnTx/>
                  <a:uFillTx/>
                  <a:latin typeface="Arial"/>
                  <a:ea typeface="ＭＳ Ｐゴシック"/>
                </a:rPr>
                <a:t>Logistics</a:t>
              </a:r>
            </a:p>
          </p:txBody>
        </p:sp>
      </p:grpSp>
      <p:grpSp>
        <p:nvGrpSpPr>
          <p:cNvPr id="23" name="Group 22">
            <a:extLst>
              <a:ext uri="{FF2B5EF4-FFF2-40B4-BE49-F238E27FC236}">
                <a16:creationId xmlns:a16="http://schemas.microsoft.com/office/drawing/2014/main" xmlns="" id="{18B32FFE-02DD-4EDA-8145-168E08B6EEB1}"/>
              </a:ext>
            </a:extLst>
          </p:cNvPr>
          <p:cNvGrpSpPr/>
          <p:nvPr/>
        </p:nvGrpSpPr>
        <p:grpSpPr>
          <a:xfrm>
            <a:off x="903235" y="4066159"/>
            <a:ext cx="1546329" cy="773164"/>
            <a:chOff x="6119276" y="2314197"/>
            <a:chExt cx="1546329" cy="773164"/>
          </a:xfrm>
        </p:grpSpPr>
        <p:sp>
          <p:nvSpPr>
            <p:cNvPr id="24" name="Rectangle 23">
              <a:extLst>
                <a:ext uri="{FF2B5EF4-FFF2-40B4-BE49-F238E27FC236}">
                  <a16:creationId xmlns:a16="http://schemas.microsoft.com/office/drawing/2014/main" xmlns="" id="{F4A83272-21B4-44FA-8D1F-6F78F2199FC0}"/>
                </a:ext>
              </a:extLst>
            </p:cNvPr>
            <p:cNvSpPr/>
            <p:nvPr/>
          </p:nvSpPr>
          <p:spPr>
            <a:xfrm>
              <a:off x="6119276" y="2314197"/>
              <a:ext cx="1546329" cy="773164"/>
            </a:xfrm>
            <a:prstGeom prst="rect">
              <a:avLst/>
            </a:prstGeom>
            <a:ln>
              <a:solidFill>
                <a:schemeClr val="tx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5" name="TextBox 24">
              <a:extLst>
                <a:ext uri="{FF2B5EF4-FFF2-40B4-BE49-F238E27FC236}">
                  <a16:creationId xmlns:a16="http://schemas.microsoft.com/office/drawing/2014/main" xmlns="" id="{9816FBDE-34E9-48D0-A971-B032D6D996F4}"/>
                </a:ext>
              </a:extLst>
            </p:cNvPr>
            <p:cNvSpPr txBox="1"/>
            <p:nvPr/>
          </p:nvSpPr>
          <p:spPr>
            <a:xfrm>
              <a:off x="6119276" y="2314197"/>
              <a:ext cx="1546329" cy="773164"/>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0795" tIns="10795" rIns="10795" bIns="10795"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srgbClr val="007AC2">
                      <a:hueOff val="0"/>
                      <a:satOff val="0"/>
                      <a:lumOff val="0"/>
                      <a:alphaOff val="0"/>
                    </a:srgbClr>
                  </a:solidFill>
                  <a:effectLst/>
                  <a:uLnTx/>
                  <a:uFillTx/>
                  <a:latin typeface="Arial"/>
                  <a:ea typeface="ＭＳ Ｐゴシック"/>
                </a:rPr>
                <a:t>Operations</a:t>
              </a:r>
            </a:p>
          </p:txBody>
        </p:sp>
      </p:grpSp>
    </p:spTree>
    <p:extLst>
      <p:ext uri="{BB962C8B-B14F-4D97-AF65-F5344CB8AC3E}">
        <p14:creationId xmlns:p14="http://schemas.microsoft.com/office/powerpoint/2010/main" val="3734823402"/>
      </p:ext>
    </p:extLst>
  </p:cSld>
  <p:clrMapOvr>
    <a:masterClrMapping/>
  </p:clrMapOvr>
  <p:transition xmlns:p14="http://schemas.microsoft.com/office/powerpoint/2010/mai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sp>
          <p:nvSpPr>
            <p:cNvPr id="8" name="Rectangle 7"/>
            <p:cNvSpPr/>
            <p:nvPr/>
          </p:nvSpPr>
          <p:spPr bwMode="auto">
            <a:xfrm>
              <a:off x="0" y="0"/>
              <a:ext cx="12192000" cy="6857999"/>
            </a:xfrm>
            <a:prstGeom prst="rect">
              <a:avLst/>
            </a:prstGeom>
            <a:gradFill flip="none" rotWithShape="1">
              <a:gsLst>
                <a:gs pos="0">
                  <a:srgbClr val="2FEACE"/>
                </a:gs>
                <a:gs pos="85000">
                  <a:srgbClr val="0D228E"/>
                </a:gs>
              </a:gsLst>
              <a:lin ang="135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3" name="Picture 2"/>
            <p:cNvPicPr>
              <a:picLocks noChangeAspect="1"/>
            </p:cNvPicPr>
            <p:nvPr/>
          </p:nvPicPr>
          <p:blipFill rotWithShape="1">
            <a:blip r:embed="rId3">
              <a:alphaModFix amt="90000"/>
              <a:extLst>
                <a:ext uri="{28A0092B-C50C-407E-A947-70E740481C1C}">
                  <a14:useLocalDpi xmlns:a14="http://schemas.microsoft.com/office/drawing/2010/main" val="0"/>
                </a:ext>
              </a:extLst>
            </a:blip>
            <a:srcRect t="-1" b="10621"/>
            <a:stretch/>
          </p:blipFill>
          <p:spPr>
            <a:xfrm>
              <a:off x="2" y="3963415"/>
              <a:ext cx="12191998" cy="2894585"/>
            </a:xfrm>
            <a:prstGeom prst="rect">
              <a:avLst/>
            </a:prstGeom>
          </p:spPr>
        </p:pic>
      </p:grpSp>
      <p:pic>
        <p:nvPicPr>
          <p:cNvPr id="1026" name="Picture 1" descr="image001">
            <a:extLst>
              <a:ext uri="{FF2B5EF4-FFF2-40B4-BE49-F238E27FC236}">
                <a16:creationId xmlns:a16="http://schemas.microsoft.com/office/drawing/2014/main" xmlns="" id="{B1688B45-B2BA-4C21-91BC-A3C2D79BC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777"/>
          <a:stretch/>
        </p:blipFill>
        <p:spPr bwMode="auto">
          <a:xfrm>
            <a:off x="5862637" y="1885618"/>
            <a:ext cx="6024564"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age003">
            <a:extLst>
              <a:ext uri="{FF2B5EF4-FFF2-40B4-BE49-F238E27FC236}">
                <a16:creationId xmlns:a16="http://schemas.microsoft.com/office/drawing/2014/main" xmlns="" id="{9DDE08CD-424B-4684-A855-B30FE760E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513" y="137825"/>
            <a:ext cx="7306887" cy="251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 descr="image002">
            <a:extLst>
              <a:ext uri="{FF2B5EF4-FFF2-40B4-BE49-F238E27FC236}">
                <a16:creationId xmlns:a16="http://schemas.microsoft.com/office/drawing/2014/main" xmlns="" id="{F93C5C79-E626-43D0-9AC5-3BA7CE0733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969" y="2819231"/>
            <a:ext cx="5600700" cy="38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45786"/>
      </p:ext>
    </p:extLst>
  </p:cSld>
  <p:clrMapOvr>
    <a:masterClrMapping/>
  </p:clrMapOvr>
  <p:transition xmlns:p14="http://schemas.microsoft.com/office/powerpoint/2010/mai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pic>
        <p:nvPicPr>
          <p:cNvPr id="12" name="Picture 12" descr="A picture containing outdoor, water, nature&#10;&#10;Description generated with very high confidence">
            <a:extLst>
              <a:ext uri="{FF2B5EF4-FFF2-40B4-BE49-F238E27FC236}">
                <a16:creationId xmlns:a16="http://schemas.microsoft.com/office/drawing/2014/main" xmlns="" id="{394CB193-4CE2-4C85-B362-4B69A74EAE8A}"/>
              </a:ext>
            </a:extLst>
          </p:cNvPr>
          <p:cNvPicPr>
            <a:picLocks noChangeAspect="1"/>
          </p:cNvPicPr>
          <p:nvPr/>
        </p:nvPicPr>
        <p:blipFill>
          <a:blip r:embed="rId4"/>
          <a:stretch>
            <a:fillRect/>
          </a:stretch>
        </p:blipFill>
        <p:spPr>
          <a:xfrm>
            <a:off x="8419301" y="4724400"/>
            <a:ext cx="3772698" cy="2121876"/>
          </a:xfrm>
          <a:prstGeom prst="rect">
            <a:avLst/>
          </a:prstGeom>
          <a:ln>
            <a:noFill/>
          </a:ln>
          <a:effectLst>
            <a:softEdge rad="112500"/>
          </a:effectLst>
        </p:spPr>
      </p:pic>
      <p:sp>
        <p:nvSpPr>
          <p:cNvPr id="15" name="Title 5">
            <a:extLst>
              <a:ext uri="{FF2B5EF4-FFF2-40B4-BE49-F238E27FC236}">
                <a16:creationId xmlns:a16="http://schemas.microsoft.com/office/drawing/2014/main" xmlns="" id="{CA5786BC-A7BE-42F3-A1EB-8F1086F2C63D}"/>
              </a:ext>
            </a:extLst>
          </p:cNvPr>
          <p:cNvSpPr txBox="1">
            <a:spLocks/>
          </p:cNvSpPr>
          <p:nvPr/>
        </p:nvSpPr>
        <p:spPr>
          <a:xfrm>
            <a:off x="418686" y="289040"/>
            <a:ext cx="9749591" cy="697948"/>
          </a:xfrm>
          <a:prstGeom prst="rect">
            <a:avLst/>
          </a:prstGeom>
          <a:noFill/>
        </p:spPr>
        <p:txBody>
          <a:bodyPr vert="horz" wrap="square" lIns="0" tIns="0" rIns="0" bIns="0" rtlCol="0"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pPr marL="0" marR="0" lvl="0" indent="0" algn="l" defTabSz="457200" rtl="0" eaLnBrk="1" fontAlgn="auto" latinLnBrk="0" hangingPunct="1">
              <a:lnSpc>
                <a:spcPts val="58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a:ea typeface="ＭＳ Ｐゴシック"/>
                <a:cs typeface="Arial"/>
              </a:rPr>
              <a:t>Successes</a:t>
            </a:r>
          </a:p>
        </p:txBody>
      </p:sp>
      <p:sp>
        <p:nvSpPr>
          <p:cNvPr id="19" name="Subtitle 3">
            <a:extLst>
              <a:ext uri="{FF2B5EF4-FFF2-40B4-BE49-F238E27FC236}">
                <a16:creationId xmlns:a16="http://schemas.microsoft.com/office/drawing/2014/main" xmlns="" id="{E122436F-A347-4694-ADCD-B05C6B069F60}"/>
              </a:ext>
            </a:extLst>
          </p:cNvPr>
          <p:cNvSpPr txBox="1">
            <a:spLocks/>
          </p:cNvSpPr>
          <p:nvPr/>
        </p:nvSpPr>
        <p:spPr bwMode="white">
          <a:xfrm>
            <a:off x="418686" y="1148664"/>
            <a:ext cx="11620914" cy="5556936"/>
          </a:xfrm>
          <a:prstGeom prst="rect">
            <a:avLst/>
          </a:prstGeom>
          <a:noFill/>
        </p:spPr>
        <p:txBody>
          <a:bodyPr vert="horz" lIns="0" tIns="0" rIns="0" bIns="0" rtlCol="0" anchor="t">
            <a:noAutofit/>
          </a:bodyPr>
          <a:lstStyle>
            <a:lvl1pPr marL="0" indent="0" algn="ctr" defTabSz="457200" rtl="0" eaLnBrk="1" latinLnBrk="0" hangingPunct="1">
              <a:lnSpc>
                <a:spcPct val="100000"/>
              </a:lnSpc>
              <a:spcBef>
                <a:spcPts val="300"/>
              </a:spcBef>
              <a:spcAft>
                <a:spcPts val="600"/>
              </a:spcAft>
              <a:buClr>
                <a:schemeClr val="accent4">
                  <a:lumMod val="60000"/>
                  <a:lumOff val="40000"/>
                </a:schemeClr>
              </a:buClr>
              <a:buSzPct val="80000"/>
              <a:buFont typeface="Arial"/>
              <a:buNone/>
              <a:defRPr sz="2000" b="0" kern="1200">
                <a:solidFill>
                  <a:schemeClr val="tx1"/>
                </a:solidFill>
                <a:latin typeface="+mn-lt"/>
                <a:ea typeface="+mn-ea"/>
                <a:cs typeface="Arial"/>
              </a:defRPr>
            </a:lvl1pPr>
            <a:lvl2pPr marL="457200" indent="0" algn="ctr"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None/>
              <a:defRPr sz="1800" b="1" kern="1200">
                <a:solidFill>
                  <a:schemeClr val="tx1">
                    <a:tint val="75000"/>
                  </a:schemeClr>
                </a:solidFill>
                <a:latin typeface="+mn-lt"/>
                <a:ea typeface="+mn-ea"/>
                <a:cs typeface="Arial"/>
              </a:defRPr>
            </a:lvl2pPr>
            <a:lvl3pPr marL="914400" indent="0" algn="ctr"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None/>
              <a:defRPr sz="1600" b="1" kern="1200">
                <a:solidFill>
                  <a:schemeClr val="tx1">
                    <a:tint val="75000"/>
                  </a:schemeClr>
                </a:solidFill>
                <a:latin typeface="+mn-lt"/>
                <a:ea typeface="+mn-ea"/>
                <a:cs typeface="Arial"/>
              </a:defRPr>
            </a:lvl3pPr>
            <a:lvl4pPr marL="1371600" indent="0" algn="ctr" defTabSz="457200" rtl="0" eaLnBrk="1" latinLnBrk="0" hangingPunct="1">
              <a:lnSpc>
                <a:spcPts val="1800"/>
              </a:lnSpc>
              <a:spcBef>
                <a:spcPts val="0"/>
              </a:spcBef>
              <a:spcAft>
                <a:spcPts val="600"/>
              </a:spcAft>
              <a:buClr>
                <a:schemeClr val="accent4">
                  <a:lumMod val="60000"/>
                  <a:lumOff val="40000"/>
                </a:schemeClr>
              </a:buClr>
              <a:buSzPct val="80000"/>
              <a:buFont typeface="Lucida Grande"/>
              <a:buNone/>
              <a:defRPr sz="1400" b="1" kern="1200">
                <a:solidFill>
                  <a:schemeClr val="tx1">
                    <a:tint val="75000"/>
                  </a:schemeClr>
                </a:solidFill>
                <a:latin typeface="+mn-lt"/>
                <a:ea typeface="+mn-ea"/>
                <a:cs typeface="Arial"/>
              </a:defRPr>
            </a:lvl4pPr>
            <a:lvl5pPr marL="1828800" indent="0" algn="ctr" defTabSz="457200" rtl="0" eaLnBrk="1" latinLnBrk="0" hangingPunct="1">
              <a:lnSpc>
                <a:spcPts val="1900"/>
              </a:lnSpc>
              <a:spcBef>
                <a:spcPts val="0"/>
              </a:spcBef>
              <a:spcAft>
                <a:spcPts val="600"/>
              </a:spcAft>
              <a:buClr>
                <a:schemeClr val="accent4">
                  <a:lumMod val="60000"/>
                  <a:lumOff val="40000"/>
                </a:schemeClr>
              </a:buClr>
              <a:buSzPct val="80000"/>
              <a:buFont typeface="Lucida Grande"/>
              <a:buNone/>
              <a:defRPr lang="en-US" sz="1400" b="1" kern="1200">
                <a:solidFill>
                  <a:schemeClr val="tx1">
                    <a:tint val="75000"/>
                  </a:schemeClr>
                </a:solidFill>
                <a:latin typeface="+mn-lt"/>
                <a:ea typeface="+mn-ea"/>
                <a:cs typeface="Arial"/>
              </a:defRPr>
            </a:lvl5pPr>
            <a:lvl6pPr marL="2286000" indent="0" algn="ctr" defTabSz="401638" rtl="0" eaLnBrk="1" latinLnBrk="0" hangingPunct="1">
              <a:lnSpc>
                <a:spcPts val="1700"/>
              </a:lnSpc>
              <a:spcBef>
                <a:spcPts val="300"/>
              </a:spcBef>
              <a:spcAft>
                <a:spcPts val="300"/>
              </a:spcAft>
              <a:buSzPct val="80000"/>
              <a:buFont typeface="Lucida Grande"/>
              <a:buNone/>
              <a:tabLst>
                <a:tab pos="1484313" algn="l"/>
              </a:tabLst>
              <a:defRPr sz="1400" b="1" kern="1200">
                <a:solidFill>
                  <a:schemeClr val="tx1">
                    <a:tint val="75000"/>
                  </a:schemeClr>
                </a:solidFill>
                <a:latin typeface="Arial"/>
                <a:ea typeface="+mn-ea"/>
                <a:cs typeface="Arial"/>
              </a:defRPr>
            </a:lvl6pPr>
            <a:lvl7pPr marL="2743200" indent="0" algn="ctr" defTabSz="457200" rtl="0" eaLnBrk="1" latinLnBrk="0" hangingPunct="1">
              <a:lnSpc>
                <a:spcPts val="1700"/>
              </a:lnSpc>
              <a:spcBef>
                <a:spcPts val="300"/>
              </a:spcBef>
              <a:spcAft>
                <a:spcPts val="300"/>
              </a:spcAft>
              <a:buSzPct val="80000"/>
              <a:buFont typeface="Lucida Grande"/>
              <a:buNone/>
              <a:defRPr sz="1400" b="1" kern="1200">
                <a:solidFill>
                  <a:schemeClr val="tx1">
                    <a:tint val="75000"/>
                  </a:schemeClr>
                </a:solidFill>
                <a:latin typeface="Arial"/>
                <a:ea typeface="+mn-ea"/>
                <a:cs typeface="Arial"/>
              </a:defRPr>
            </a:lvl7pPr>
            <a:lvl8pPr marL="3200400" indent="0" algn="ctr" defTabSz="457200" rtl="0" eaLnBrk="1" latinLnBrk="0" hangingPunct="1">
              <a:lnSpc>
                <a:spcPts val="1700"/>
              </a:lnSpc>
              <a:spcBef>
                <a:spcPts val="300"/>
              </a:spcBef>
              <a:spcAft>
                <a:spcPts val="300"/>
              </a:spcAft>
              <a:buSzPct val="80000"/>
              <a:buFont typeface="Lucida Grande"/>
              <a:buNone/>
              <a:defRPr sz="1400" b="1" kern="1200">
                <a:solidFill>
                  <a:schemeClr val="tx1">
                    <a:tint val="75000"/>
                  </a:schemeClr>
                </a:solidFill>
                <a:latin typeface="Arial"/>
                <a:ea typeface="+mn-ea"/>
                <a:cs typeface="Arial"/>
              </a:defRPr>
            </a:lvl8pPr>
            <a:lvl9pPr marL="3657600" indent="0" algn="ctr" defTabSz="457200" rtl="0" eaLnBrk="1" latinLnBrk="0" hangingPunct="1">
              <a:lnSpc>
                <a:spcPts val="1700"/>
              </a:lnSpc>
              <a:spcBef>
                <a:spcPts val="300"/>
              </a:spcBef>
              <a:spcAft>
                <a:spcPts val="300"/>
              </a:spcAft>
              <a:buSzPct val="80000"/>
              <a:buFont typeface="Lucida Grande"/>
              <a:buNone/>
              <a:defRPr sz="1400" b="1" kern="1200">
                <a:solidFill>
                  <a:schemeClr val="tx1">
                    <a:tint val="75000"/>
                  </a:schemeClr>
                </a:solidFill>
                <a:latin typeface="Arial"/>
                <a:ea typeface="+mn-ea"/>
                <a:cs typeface="Arial"/>
              </a:defRPr>
            </a:lvl9pPr>
          </a:lstStyle>
          <a:p>
            <a:pPr marL="342900" marR="0" lvl="0" indent="-342900"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a:ea typeface="ＭＳ Ｐゴシック"/>
                <a:cs typeface="Arial"/>
              </a:rPr>
              <a:t>We found it incredibly helpful on the GIS side of things</a:t>
            </a:r>
          </a:p>
          <a:p>
            <a:pPr marL="342900" marR="0" lvl="0" indent="-342900"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a:ea typeface="ＭＳ Ｐゴシック"/>
                <a:cs typeface="Arial"/>
              </a:rPr>
              <a:t>ORL model fit well into our existing processes – Is this dataset appropriate for the use case? </a:t>
            </a:r>
          </a:p>
          <a:p>
            <a:pPr marL="342900" marR="0" lvl="0" indent="-342900"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a:ea typeface="ＭＳ Ｐゴシック"/>
                <a:cs typeface="Arial"/>
              </a:rPr>
              <a:t>We found that filling out the form before adding a dataset made us more thoughtful and less knee-jerk about simply tossing data out there. We are trying to communicate better with our users.</a:t>
            </a:r>
          </a:p>
          <a:p>
            <a:pPr marL="800100" marR="0" lvl="1" indent="-342900" algn="l" defTabSz="457200" rtl="0" eaLnBrk="1" fontAlgn="auto" latinLnBrk="0" hangingPunct="1">
              <a:lnSpc>
                <a:spcPct val="100000"/>
              </a:lnSpc>
              <a:spcBef>
                <a:spcPts val="0"/>
              </a:spcBef>
              <a:spcAft>
                <a:spcPts val="600"/>
              </a:spcAft>
              <a:buClr>
                <a:srgbClr val="00B9F2">
                  <a:lumMod val="60000"/>
                  <a:lumOff val="40000"/>
                </a:srgbClr>
              </a:buClr>
              <a:buSzPct val="80000"/>
              <a:buFont typeface="Arial" panose="020B0604020202020204" pitchFamily="34" charset="0"/>
              <a:buChar char="•"/>
              <a:tabLst/>
              <a:defRPr/>
            </a:pPr>
            <a:r>
              <a:rPr kumimoji="0" lang="en-US" sz="1800" b="1" i="0" u="none" strike="noStrike" kern="1200" cap="none" spc="0" normalizeH="0" baseline="0" noProof="0" dirty="0">
                <a:ln>
                  <a:noFill/>
                </a:ln>
                <a:solidFill>
                  <a:prstClr val="white">
                    <a:tint val="75000"/>
                  </a:prstClr>
                </a:solidFill>
                <a:effectLst/>
                <a:uLnTx/>
                <a:uFillTx/>
                <a:latin typeface="Arial"/>
                <a:ea typeface="ＭＳ Ｐゴシック"/>
                <a:cs typeface="Arial"/>
              </a:rPr>
              <a:t>Example: VIIRS flood data</a:t>
            </a:r>
          </a:p>
          <a:p>
            <a:pPr marL="800100" marR="0" lvl="1" indent="-342900" algn="l" defTabSz="457200" rtl="0" eaLnBrk="1" fontAlgn="auto" latinLnBrk="0" hangingPunct="1">
              <a:lnSpc>
                <a:spcPct val="100000"/>
              </a:lnSpc>
              <a:spcBef>
                <a:spcPts val="0"/>
              </a:spcBef>
              <a:spcAft>
                <a:spcPts val="600"/>
              </a:spcAft>
              <a:buClr>
                <a:srgbClr val="00B9F2">
                  <a:lumMod val="60000"/>
                  <a:lumOff val="40000"/>
                </a:srgbClr>
              </a:buClr>
              <a:buSzPct val="80000"/>
              <a:buFont typeface="Arial" panose="020B0604020202020204" pitchFamily="34" charset="0"/>
              <a:buChar char="•"/>
              <a:tabLst/>
              <a:defRPr/>
            </a:pPr>
            <a:r>
              <a:rPr kumimoji="0" lang="en-US" sz="1800" b="1" i="0" u="none" strike="noStrike" kern="1200" cap="none" spc="0" normalizeH="0" baseline="0" noProof="0" dirty="0">
                <a:ln>
                  <a:noFill/>
                </a:ln>
                <a:solidFill>
                  <a:prstClr val="white">
                    <a:tint val="75000"/>
                  </a:prstClr>
                </a:solidFill>
                <a:effectLst/>
                <a:uLnTx/>
                <a:uFillTx/>
                <a:latin typeface="Arial"/>
                <a:ea typeface="ＭＳ Ｐゴシック"/>
                <a:cs typeface="Arial"/>
              </a:rPr>
              <a:t>Even though it passed many of the requirements to be ranked on the scale, we felt that it would be too confusing a dataset to add last minute</a:t>
            </a:r>
          </a:p>
        </p:txBody>
      </p:sp>
    </p:spTree>
    <p:extLst>
      <p:ext uri="{BB962C8B-B14F-4D97-AF65-F5344CB8AC3E}">
        <p14:creationId xmlns:p14="http://schemas.microsoft.com/office/powerpoint/2010/main" val="1920954255"/>
      </p:ext>
    </p:extLst>
  </p:cSld>
  <p:clrMapOvr>
    <a:masterClrMapping/>
  </p:clrMapOvr>
  <p:transition xmlns:p14="http://schemas.microsoft.com/office/powerpoint/2010/mai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sp>
          <p:nvSpPr>
            <p:cNvPr id="8" name="Rectangle 7"/>
            <p:cNvSpPr/>
            <p:nvPr/>
          </p:nvSpPr>
          <p:spPr bwMode="auto">
            <a:xfrm>
              <a:off x="0" y="0"/>
              <a:ext cx="12192000" cy="6857999"/>
            </a:xfrm>
            <a:prstGeom prst="rect">
              <a:avLst/>
            </a:prstGeom>
            <a:gradFill flip="none" rotWithShape="1">
              <a:gsLst>
                <a:gs pos="0">
                  <a:srgbClr val="2FEACE"/>
                </a:gs>
                <a:gs pos="85000">
                  <a:srgbClr val="0D228E"/>
                </a:gs>
              </a:gsLst>
              <a:lin ang="135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3" name="Picture 2"/>
            <p:cNvPicPr>
              <a:picLocks noChangeAspect="1"/>
            </p:cNvPicPr>
            <p:nvPr/>
          </p:nvPicPr>
          <p:blipFill rotWithShape="1">
            <a:blip r:embed="rId3">
              <a:alphaModFix amt="90000"/>
              <a:extLst>
                <a:ext uri="{28A0092B-C50C-407E-A947-70E740481C1C}">
                  <a14:useLocalDpi xmlns:a14="http://schemas.microsoft.com/office/drawing/2010/main" val="0"/>
                </a:ext>
              </a:extLst>
            </a:blip>
            <a:srcRect t="-1" b="10621"/>
            <a:stretch/>
          </p:blipFill>
          <p:spPr>
            <a:xfrm>
              <a:off x="2" y="3963415"/>
              <a:ext cx="12191998" cy="2894585"/>
            </a:xfrm>
            <a:prstGeom prst="rect">
              <a:avLst/>
            </a:prstGeom>
          </p:spPr>
        </p:pic>
      </p:grpSp>
      <p:sp>
        <p:nvSpPr>
          <p:cNvPr id="11" name="Title 1">
            <a:extLst>
              <a:ext uri="{FF2B5EF4-FFF2-40B4-BE49-F238E27FC236}">
                <a16:creationId xmlns:a16="http://schemas.microsoft.com/office/drawing/2014/main" xmlns="" id="{1F968547-8C19-48E6-BC02-00EFA2075DC1}"/>
              </a:ext>
            </a:extLst>
          </p:cNvPr>
          <p:cNvSpPr>
            <a:spLocks noGrp="1"/>
          </p:cNvSpPr>
          <p:nvPr>
            <p:ph type="title"/>
          </p:nvPr>
        </p:nvSpPr>
        <p:spPr>
          <a:xfrm>
            <a:off x="685800" y="682625"/>
            <a:ext cx="10826496" cy="492443"/>
          </a:xfrm>
        </p:spPr>
        <p:txBody>
          <a:bodyPr/>
          <a:lstStyle/>
          <a:p>
            <a:r>
              <a:rPr lang="en-US" sz="3200" dirty="0"/>
              <a:t>Lessons Learned</a:t>
            </a:r>
          </a:p>
        </p:txBody>
      </p:sp>
      <p:sp>
        <p:nvSpPr>
          <p:cNvPr id="15" name="Content Placeholder 2">
            <a:extLst>
              <a:ext uri="{FF2B5EF4-FFF2-40B4-BE49-F238E27FC236}">
                <a16:creationId xmlns:a16="http://schemas.microsoft.com/office/drawing/2014/main" xmlns="" id="{E520E5A2-B628-4545-AB48-85DE2FA55451}"/>
              </a:ext>
            </a:extLst>
          </p:cNvPr>
          <p:cNvSpPr txBox="1">
            <a:spLocks/>
          </p:cNvSpPr>
          <p:nvPr/>
        </p:nvSpPr>
        <p:spPr>
          <a:xfrm>
            <a:off x="419098" y="1371600"/>
            <a:ext cx="10858502" cy="5332985"/>
          </a:xfrm>
          <a:prstGeom prst="rect">
            <a:avLst/>
          </a:prstGeom>
          <a:noFill/>
        </p:spPr>
        <p:txBody>
          <a:bodyPr vert="horz" lIns="0" tIns="0" rIns="0" bIns="0" rtlCol="0" anchor="t">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342900" marR="0" lvl="0" indent="-342900"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a:ea typeface="ＭＳ Ｐゴシック"/>
                <a:cs typeface="Arial"/>
              </a:rPr>
              <a:t>Communication continues to be a challenge</a:t>
            </a:r>
          </a:p>
          <a:p>
            <a:pPr marL="623887" marR="0" lvl="1" indent="-342900" algn="l" defTabSz="457200" rtl="0" eaLnBrk="1" fontAlgn="auto" latinLnBrk="0" hangingPunct="1">
              <a:lnSpc>
                <a:spcPct val="100000"/>
              </a:lnSpc>
              <a:spcBef>
                <a:spcPts val="0"/>
              </a:spcBef>
              <a:spcAft>
                <a:spcPts val="600"/>
              </a:spcAft>
              <a:buClr>
                <a:srgbClr val="00B9F2">
                  <a:lumMod val="60000"/>
                  <a:lumOff val="40000"/>
                </a:srgbClr>
              </a:buClr>
              <a:buSzPct val="80000"/>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a:ea typeface="ＭＳ Ｐゴシック"/>
                <a:cs typeface="Arial"/>
              </a:rPr>
              <a:t>We are working on a platform that incorporates the ORL definitions into the user interface</a:t>
            </a:r>
          </a:p>
          <a:p>
            <a:pPr marL="623887" marR="0" lvl="1" indent="-342900" algn="l" defTabSz="457200" rtl="0" eaLnBrk="1" fontAlgn="auto" latinLnBrk="0" hangingPunct="1">
              <a:lnSpc>
                <a:spcPct val="100000"/>
              </a:lnSpc>
              <a:spcBef>
                <a:spcPts val="0"/>
              </a:spcBef>
              <a:spcAft>
                <a:spcPts val="600"/>
              </a:spcAft>
              <a:buClr>
                <a:srgbClr val="00B9F2">
                  <a:lumMod val="60000"/>
                  <a:lumOff val="40000"/>
                </a:srgbClr>
              </a:buClr>
              <a:buSzPct val="80000"/>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a:ea typeface="ＭＳ Ｐゴシック"/>
                <a:cs typeface="Arial"/>
              </a:rPr>
              <a:t>Need to communicate more with users during blue sky mode on what the model means and why it’s important.</a:t>
            </a:r>
          </a:p>
          <a:p>
            <a:pPr marL="342900" marR="0" lvl="0" indent="-342900" algn="l" defTabSz="457200" rtl="0" eaLnBrk="1" fontAlgn="auto" latinLnBrk="0" hangingPunct="1">
              <a:lnSpc>
                <a:spcPct val="100000"/>
              </a:lnSpc>
              <a:spcBef>
                <a:spcPts val="300"/>
              </a:spcBef>
              <a:spcAft>
                <a:spcPts val="600"/>
              </a:spcAft>
              <a:buClr>
                <a:srgbClr val="00B9F2">
                  <a:lumMod val="60000"/>
                  <a:lumOff val="40000"/>
                </a:srgbClr>
              </a:buClr>
              <a:buSzPct val="80000"/>
              <a:buFont typeface="Arial" panose="020B0604020202020204" pitchFamily="34" charset="0"/>
              <a:buChar char="•"/>
              <a:tabLst/>
              <a:defRPr/>
            </a:pPr>
            <a:r>
              <a:rPr kumimoji="0" lang="en-US" sz="2200" b="1" i="0" u="none" strike="noStrike" kern="1200" cap="none" spc="0" normalizeH="0" baseline="0" noProof="0" dirty="0">
                <a:ln>
                  <a:noFill/>
                </a:ln>
                <a:solidFill>
                  <a:prstClr val="white"/>
                </a:solidFill>
                <a:effectLst/>
                <a:uLnTx/>
                <a:uFillTx/>
                <a:latin typeface="Arial"/>
                <a:ea typeface="ＭＳ Ｐゴシック"/>
                <a:cs typeface="Arial"/>
              </a:rPr>
              <a:t>There are some tweaks that definitely need to be made to the ORL Model.</a:t>
            </a:r>
          </a:p>
          <a:p>
            <a:pPr marL="623887" marR="0" lvl="1" indent="-342900" algn="l" defTabSz="457200" rtl="0" eaLnBrk="1" fontAlgn="auto" latinLnBrk="0" hangingPunct="1">
              <a:lnSpc>
                <a:spcPct val="100000"/>
              </a:lnSpc>
              <a:spcBef>
                <a:spcPts val="0"/>
              </a:spcBef>
              <a:spcAft>
                <a:spcPts val="600"/>
              </a:spcAft>
              <a:buClr>
                <a:srgbClr val="00B9F2">
                  <a:lumMod val="60000"/>
                  <a:lumOff val="40000"/>
                </a:srgbClr>
              </a:buClr>
              <a:buSzPct val="80000"/>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a:ea typeface="ＭＳ Ｐゴシック"/>
                <a:cs typeface="Arial"/>
              </a:rPr>
              <a:t>Example: incorporating REST Service monitoring metrics.</a:t>
            </a:r>
          </a:p>
          <a:p>
            <a:pPr marL="800100" marR="0" lvl="1" indent="-342900" algn="l" defTabSz="457200" rtl="0" eaLnBrk="1" fontAlgn="auto" latinLnBrk="0" hangingPunct="1">
              <a:lnSpc>
                <a:spcPct val="100000"/>
              </a:lnSpc>
              <a:spcBef>
                <a:spcPts val="0"/>
              </a:spcBef>
              <a:spcAft>
                <a:spcPts val="600"/>
              </a:spcAft>
              <a:buClr>
                <a:srgbClr val="00B9F2">
                  <a:lumMod val="60000"/>
                  <a:lumOff val="40000"/>
                </a:srgbClr>
              </a:buClr>
              <a:buSzPct val="80000"/>
              <a:buFont typeface="Arial" panose="020B0604020202020204" pitchFamily="34" charset="0"/>
              <a:buChar char="•"/>
              <a:tabLst/>
              <a:defRPr/>
            </a:pPr>
            <a:endParaRPr kumimoji="0" lang="en-US" sz="2200" b="1" i="0" u="none" strike="noStrike" kern="1200" cap="none" spc="0" normalizeH="0" baseline="0" noProof="0" dirty="0">
              <a:ln>
                <a:noFill/>
              </a:ln>
              <a:solidFill>
                <a:prstClr val="white"/>
              </a:solidFill>
              <a:effectLst/>
              <a:uLnTx/>
              <a:uFillTx/>
              <a:latin typeface="Arial"/>
              <a:ea typeface="ＭＳ Ｐゴシック"/>
              <a:cs typeface="Arial"/>
            </a:endParaRPr>
          </a:p>
        </p:txBody>
      </p:sp>
    </p:spTree>
    <p:extLst>
      <p:ext uri="{BB962C8B-B14F-4D97-AF65-F5344CB8AC3E}">
        <p14:creationId xmlns:p14="http://schemas.microsoft.com/office/powerpoint/2010/main" val="350677636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1996" cy="6857998"/>
          </a:xfrm>
          <a:prstGeom prst="rect">
            <a:avLst/>
          </a:prstGeom>
        </p:spPr>
      </p:pic>
      <p:pic>
        <p:nvPicPr>
          <p:cNvPr id="6" name="Picture 6" descr="A close up of a device&#10;&#10;Description generated with high confidence">
            <a:extLst>
              <a:ext uri="{FF2B5EF4-FFF2-40B4-BE49-F238E27FC236}">
                <a16:creationId xmlns:a16="http://schemas.microsoft.com/office/drawing/2014/main" xmlns="" id="{D698DD7A-0D39-4988-8F8E-196A67E9211F}"/>
              </a:ext>
            </a:extLst>
          </p:cNvPr>
          <p:cNvPicPr>
            <a:picLocks noChangeAspect="1"/>
          </p:cNvPicPr>
          <p:nvPr/>
        </p:nvPicPr>
        <p:blipFill>
          <a:blip r:embed="rId4"/>
          <a:stretch>
            <a:fillRect/>
          </a:stretch>
        </p:blipFill>
        <p:spPr>
          <a:xfrm>
            <a:off x="2781012" y="1779443"/>
            <a:ext cx="5486977" cy="3299113"/>
          </a:xfrm>
          <a:prstGeom prst="rect">
            <a:avLst/>
          </a:prstGeom>
        </p:spPr>
      </p:pic>
    </p:spTree>
    <p:extLst>
      <p:ext uri="{BB962C8B-B14F-4D97-AF65-F5344CB8AC3E}">
        <p14:creationId xmlns:p14="http://schemas.microsoft.com/office/powerpoint/2010/main" val="202781574"/>
      </p:ext>
    </p:extLst>
  </p:cSld>
  <p:clrMapOvr>
    <a:masterClrMapping/>
  </p:clrMapOvr>
  <p:transition xmlns:p14="http://schemas.microsoft.com/office/powerpoint/2010/mai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C040F2-38A2-4045-A24D-0934C9233FD1}"/>
              </a:ext>
            </a:extLst>
          </p:cNvPr>
          <p:cNvSpPr>
            <a:spLocks noGrp="1"/>
          </p:cNvSpPr>
          <p:nvPr>
            <p:ph type="ctrTitle"/>
          </p:nvPr>
        </p:nvSpPr>
        <p:spPr>
          <a:xfrm>
            <a:off x="1738488" y="566058"/>
            <a:ext cx="9967733" cy="2449986"/>
          </a:xfrm>
        </p:spPr>
        <p:txBody>
          <a:bodyPr>
            <a:noAutofit/>
          </a:bodyPr>
          <a:lstStyle/>
          <a:p>
            <a:r>
              <a:rPr lang="en-US" sz="3200" b="1" dirty="0">
                <a:effectLst>
                  <a:outerShdw blurRad="38100" dist="38100" dir="2700000" algn="tl">
                    <a:srgbClr val="000000">
                      <a:alpha val="43137"/>
                    </a:srgbClr>
                  </a:outerShdw>
                </a:effectLst>
              </a:rPr>
              <a:t/>
            </a:r>
            <a:br>
              <a:rPr lang="en-US" sz="3200" b="1" dirty="0">
                <a:effectLst>
                  <a:outerShdw blurRad="38100" dist="38100" dir="2700000" algn="tl">
                    <a:srgbClr val="000000">
                      <a:alpha val="43137"/>
                    </a:srgbClr>
                  </a:outerShdw>
                </a:effectLst>
              </a:rPr>
            </a:br>
            <a:r>
              <a:rPr lang="en-US" sz="4400" b="1" dirty="0">
                <a:effectLst>
                  <a:outerShdw blurRad="38100" dist="38100" dir="2700000" algn="tl">
                    <a:srgbClr val="000000">
                      <a:alpha val="43137"/>
                    </a:srgbClr>
                  </a:outerShdw>
                </a:effectLst>
              </a:rPr>
              <a:t>Managing Disasters Through Improved Data-Driven Decision-Making</a:t>
            </a:r>
            <a:r>
              <a:rPr lang="en-US" sz="3200" b="1" dirty="0">
                <a:effectLst>
                  <a:outerShdw blurRad="38100" dist="38100" dir="2700000" algn="tl">
                    <a:srgbClr val="000000">
                      <a:alpha val="43137"/>
                    </a:srgbClr>
                  </a:outerShdw>
                </a:effectLst>
              </a:rPr>
              <a:t> </a:t>
            </a:r>
            <a:br>
              <a:rPr lang="en-US" sz="32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A Unified Approach to </a:t>
            </a:r>
            <a:br>
              <a:rPr lang="en-US" sz="24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Readiness, Responsiveness and Resilience</a:t>
            </a:r>
            <a:endParaRPr lang="en-US" sz="3200" b="1"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xmlns="" id="{411F42D6-3327-4984-9A43-FDA23850803F}"/>
              </a:ext>
            </a:extLst>
          </p:cNvPr>
          <p:cNvSpPr>
            <a:spLocks noGrp="1"/>
          </p:cNvSpPr>
          <p:nvPr>
            <p:ph type="subTitle" idx="1"/>
          </p:nvPr>
        </p:nvSpPr>
        <p:spPr>
          <a:xfrm>
            <a:off x="7148945" y="3701441"/>
            <a:ext cx="4557276" cy="1193181"/>
          </a:xfrm>
        </p:spPr>
        <p:txBody>
          <a:bodyPr>
            <a:normAutofit/>
          </a:bodyPr>
          <a:lstStyle/>
          <a:p>
            <a:pPr algn="l">
              <a:spcBef>
                <a:spcPts val="0"/>
              </a:spcBef>
              <a:spcAft>
                <a:spcPts val="300"/>
              </a:spcAft>
            </a:pPr>
            <a:r>
              <a:rPr lang="en-US" sz="3200" b="1" dirty="0">
                <a:solidFill>
                  <a:schemeClr val="accent1">
                    <a:lumMod val="50000"/>
                  </a:schemeClr>
                </a:solidFill>
                <a:effectLst>
                  <a:outerShdw blurRad="38100" dist="38100" dir="2700000" algn="tl">
                    <a:srgbClr val="000000">
                      <a:alpha val="43137"/>
                    </a:srgbClr>
                  </a:outerShdw>
                </a:effectLst>
              </a:rPr>
              <a:t>Maggi </a:t>
            </a:r>
            <a:r>
              <a:rPr lang="en-US" sz="3200" b="1" dirty="0" err="1">
                <a:solidFill>
                  <a:schemeClr val="accent1">
                    <a:lumMod val="50000"/>
                  </a:schemeClr>
                </a:solidFill>
                <a:effectLst>
                  <a:outerShdw blurRad="38100" dist="38100" dir="2700000" algn="tl">
                    <a:srgbClr val="000000">
                      <a:alpha val="43137"/>
                    </a:srgbClr>
                  </a:outerShdw>
                </a:effectLst>
              </a:rPr>
              <a:t>Glasscoe</a:t>
            </a:r>
            <a:endParaRPr lang="en-US" sz="3200" b="1" dirty="0">
              <a:solidFill>
                <a:schemeClr val="accent1">
                  <a:lumMod val="50000"/>
                </a:schemeClr>
              </a:solidFill>
              <a:effectLst>
                <a:outerShdw blurRad="38100" dist="38100" dir="2700000" algn="tl">
                  <a:srgbClr val="000000">
                    <a:alpha val="43137"/>
                  </a:srgbClr>
                </a:outerShdw>
              </a:effectLst>
            </a:endParaRPr>
          </a:p>
          <a:p>
            <a:pPr algn="l">
              <a:spcBef>
                <a:spcPts val="0"/>
              </a:spcBef>
              <a:spcAft>
                <a:spcPts val="300"/>
              </a:spcAft>
            </a:pPr>
            <a:r>
              <a:rPr lang="en-US" sz="3200" b="1" i="1" dirty="0">
                <a:solidFill>
                  <a:schemeClr val="accent1">
                    <a:lumMod val="50000"/>
                  </a:schemeClr>
                </a:solidFill>
                <a:effectLst>
                  <a:outerShdw blurRad="38100" dist="38100" dir="2700000" algn="tl">
                    <a:srgbClr val="000000">
                      <a:alpha val="43137"/>
                    </a:srgbClr>
                  </a:outerShdw>
                </a:effectLst>
              </a:rPr>
              <a:t>NASA Jet Propulsion Lab</a:t>
            </a:r>
            <a:endParaRPr lang="en-US" sz="2800" b="1" i="1" dirty="0">
              <a:solidFill>
                <a:schemeClr val="accent1">
                  <a:lumMod val="50000"/>
                </a:schemeClr>
              </a:solidFill>
              <a:effectLst>
                <a:outerShdw blurRad="38100" dist="38100" dir="2700000" algn="tl">
                  <a:srgbClr val="000000">
                    <a:alpha val="43137"/>
                  </a:srgbClr>
                </a:outerShdw>
              </a:effectLst>
            </a:endParaRPr>
          </a:p>
        </p:txBody>
      </p:sp>
      <p:pic>
        <p:nvPicPr>
          <p:cNvPr id="8" name="Picture 4" descr="Related image">
            <a:extLst>
              <a:ext uri="{FF2B5EF4-FFF2-40B4-BE49-F238E27FC236}">
                <a16:creationId xmlns:a16="http://schemas.microsoft.com/office/drawing/2014/main" xmlns="" id="{1398CCF7-8636-4035-AC81-E5BFBD0B3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395" y="3356051"/>
            <a:ext cx="1734320" cy="1734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2843893E-AD09-41D5-9AA5-3FAFF4F34C0B}"/>
              </a:ext>
            </a:extLst>
          </p:cNvPr>
          <p:cNvGrpSpPr/>
          <p:nvPr/>
        </p:nvGrpSpPr>
        <p:grpSpPr>
          <a:xfrm>
            <a:off x="5807034" y="5963114"/>
            <a:ext cx="5927268" cy="789689"/>
            <a:chOff x="5807034" y="5963114"/>
            <a:chExt cx="5927268" cy="789689"/>
          </a:xfrm>
        </p:grpSpPr>
        <p:pic>
          <p:nvPicPr>
            <p:cNvPr id="11" name="Picture 10">
              <a:extLst>
                <a:ext uri="{FF2B5EF4-FFF2-40B4-BE49-F238E27FC236}">
                  <a16:creationId xmlns:a16="http://schemas.microsoft.com/office/drawing/2014/main" xmlns="" id="{FB79FE1B-1306-4AE9-B106-E8C2006F3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715" y="6101789"/>
              <a:ext cx="983806" cy="491904"/>
            </a:xfrm>
            <a:prstGeom prst="rect">
              <a:avLst/>
            </a:prstGeom>
          </p:spPr>
        </p:pic>
        <p:pic>
          <p:nvPicPr>
            <p:cNvPr id="13" name="Picture 12" descr="A close up of a sign&#10;&#10;Description generated with very high confidence">
              <a:extLst>
                <a:ext uri="{FF2B5EF4-FFF2-40B4-BE49-F238E27FC236}">
                  <a16:creationId xmlns:a16="http://schemas.microsoft.com/office/drawing/2014/main" xmlns="" id="{4123F169-87B6-432A-BB5F-892D250DCC8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7034" y="5963114"/>
              <a:ext cx="823293" cy="789689"/>
            </a:xfrm>
            <a:prstGeom prst="rect">
              <a:avLst/>
            </a:prstGeom>
          </p:spPr>
        </p:pic>
        <p:pic>
          <p:nvPicPr>
            <p:cNvPr id="14" name="Picture 13">
              <a:extLst>
                <a:ext uri="{FF2B5EF4-FFF2-40B4-BE49-F238E27FC236}">
                  <a16:creationId xmlns:a16="http://schemas.microsoft.com/office/drawing/2014/main" xmlns="" id="{F67CF19A-DB04-4DFA-9783-3C6174E784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046" y="6027635"/>
              <a:ext cx="1270256" cy="566058"/>
            </a:xfrm>
            <a:prstGeom prst="rect">
              <a:avLst/>
            </a:prstGeom>
          </p:spPr>
        </p:pic>
        <p:pic>
          <p:nvPicPr>
            <p:cNvPr id="15" name="Picture 14">
              <a:extLst>
                <a:ext uri="{FF2B5EF4-FFF2-40B4-BE49-F238E27FC236}">
                  <a16:creationId xmlns:a16="http://schemas.microsoft.com/office/drawing/2014/main" xmlns="" id="{7287319E-BDAB-40D7-9522-1772746EAB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7859" y="6037859"/>
              <a:ext cx="1534083" cy="508165"/>
            </a:xfrm>
            <a:prstGeom prst="rect">
              <a:avLst/>
            </a:prstGeom>
          </p:spPr>
        </p:pic>
      </p:grpSp>
      <p:pic>
        <p:nvPicPr>
          <p:cNvPr id="16" name="Google Shape;100;p15" descr="esip-logo.png">
            <a:extLst>
              <a:ext uri="{FF2B5EF4-FFF2-40B4-BE49-F238E27FC236}">
                <a16:creationId xmlns:a16="http://schemas.microsoft.com/office/drawing/2014/main" xmlns="" id="{A82254C3-2605-4DF6-A5B3-FC9CC74501AA}"/>
              </a:ext>
            </a:extLst>
          </p:cNvPr>
          <p:cNvPicPr preferRelativeResize="0"/>
          <p:nvPr/>
        </p:nvPicPr>
        <p:blipFill rotWithShape="1">
          <a:blip r:embed="rId8">
            <a:alphaModFix amt="85000"/>
          </a:blip>
          <a:srcRect/>
          <a:stretch/>
        </p:blipFill>
        <p:spPr>
          <a:xfrm>
            <a:off x="494270" y="5773637"/>
            <a:ext cx="1419846" cy="655500"/>
          </a:xfrm>
          <a:prstGeom prst="rect">
            <a:avLst/>
          </a:prstGeom>
          <a:noFill/>
          <a:ln>
            <a:noFill/>
          </a:ln>
        </p:spPr>
      </p:pic>
    </p:spTree>
    <p:extLst>
      <p:ext uri="{BB962C8B-B14F-4D97-AF65-F5344CB8AC3E}">
        <p14:creationId xmlns:p14="http://schemas.microsoft.com/office/powerpoint/2010/main" val="1862091269"/>
      </p:ext>
    </p:extLst>
  </p:cSld>
  <p:clrMapOvr>
    <a:masterClrMapping/>
  </p:clrMapOvr>
  <p:transition xmlns:p14="http://schemas.microsoft.com/office/powerpoint/2010/mai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F78B34-723D-4C41-8E8D-4BA02E714783}"/>
              </a:ext>
            </a:extLst>
          </p:cNvPr>
          <p:cNvSpPr>
            <a:spLocks noGrp="1"/>
          </p:cNvSpPr>
          <p:nvPr>
            <p:ph type="ctrTitle"/>
          </p:nvPr>
        </p:nvSpPr>
        <p:spPr>
          <a:xfrm>
            <a:off x="928551" y="620479"/>
            <a:ext cx="10334897" cy="1694231"/>
          </a:xfrm>
        </p:spPr>
        <p:txBody>
          <a:bodyPr>
            <a:normAutofit/>
          </a:bodyPr>
          <a:lstStyle/>
          <a:p>
            <a:r>
              <a:rPr lang="en-US" sz="4400" b="1" i="1" dirty="0">
                <a:solidFill>
                  <a:srgbClr val="000066"/>
                </a:solidFill>
                <a:latin typeface="Candara" pitchFamily="34" charset="0"/>
              </a:rPr>
              <a:t>NASA Support of 2017 CA Wildfires: </a:t>
            </a:r>
            <a:br>
              <a:rPr lang="en-US" sz="4400" b="1" i="1" dirty="0">
                <a:solidFill>
                  <a:srgbClr val="000066"/>
                </a:solidFill>
                <a:latin typeface="Candara" pitchFamily="34" charset="0"/>
              </a:rPr>
            </a:br>
            <a:r>
              <a:rPr lang="en-US" sz="4400" b="1" i="1" dirty="0">
                <a:solidFill>
                  <a:srgbClr val="000066"/>
                </a:solidFill>
                <a:latin typeface="Candara" pitchFamily="34" charset="0"/>
              </a:rPr>
              <a:t>Lessons Learned</a:t>
            </a:r>
            <a:endParaRPr lang="en-US" sz="4400" dirty="0"/>
          </a:p>
        </p:txBody>
      </p:sp>
      <p:sp>
        <p:nvSpPr>
          <p:cNvPr id="3" name="Subtitle 2">
            <a:extLst>
              <a:ext uri="{FF2B5EF4-FFF2-40B4-BE49-F238E27FC236}">
                <a16:creationId xmlns:a16="http://schemas.microsoft.com/office/drawing/2014/main" xmlns="" id="{BCBB1E13-2738-AE43-94D7-6B9FBDE677B9}"/>
              </a:ext>
            </a:extLst>
          </p:cNvPr>
          <p:cNvSpPr>
            <a:spLocks noGrp="1"/>
          </p:cNvSpPr>
          <p:nvPr>
            <p:ph type="subTitle" idx="1"/>
          </p:nvPr>
        </p:nvSpPr>
        <p:spPr>
          <a:xfrm>
            <a:off x="1524000" y="5215293"/>
            <a:ext cx="9144000" cy="1655762"/>
          </a:xfrm>
        </p:spPr>
        <p:txBody>
          <a:bodyPr>
            <a:normAutofit fontScale="85000" lnSpcReduction="20000"/>
          </a:bodyPr>
          <a:lstStyle/>
          <a:p>
            <a:pPr>
              <a:spcAft>
                <a:spcPts val="600"/>
              </a:spcAft>
            </a:pPr>
            <a:r>
              <a:rPr lang="en-US" b="1" i="1" dirty="0">
                <a:solidFill>
                  <a:srgbClr val="000066"/>
                </a:solidFill>
                <a:latin typeface="Candara" pitchFamily="34" charset="0"/>
              </a:rPr>
              <a:t>NASA Applied Sciences Program: </a:t>
            </a:r>
          </a:p>
          <a:p>
            <a:pPr>
              <a:spcAft>
                <a:spcPts val="1200"/>
              </a:spcAft>
            </a:pPr>
            <a:r>
              <a:rPr lang="en-US" b="1" i="1" dirty="0">
                <a:solidFill>
                  <a:srgbClr val="000066"/>
                </a:solidFill>
                <a:latin typeface="Candara" pitchFamily="34" charset="0"/>
              </a:rPr>
              <a:t>Disasters and Wildland Fire Program Elements</a:t>
            </a:r>
          </a:p>
          <a:p>
            <a:endParaRPr lang="en-US" b="1" i="1" dirty="0">
              <a:solidFill>
                <a:srgbClr val="000066"/>
              </a:solidFill>
              <a:latin typeface="Candara" pitchFamily="34" charset="0"/>
            </a:endParaRPr>
          </a:p>
          <a:p>
            <a:r>
              <a:rPr lang="en-US" sz="1600" b="1" i="1" dirty="0">
                <a:solidFill>
                  <a:srgbClr val="000066"/>
                </a:solidFill>
                <a:latin typeface="Candara" pitchFamily="34" charset="0"/>
              </a:rPr>
              <a:t>Presented by Maggi Glasscoe</a:t>
            </a:r>
            <a:br>
              <a:rPr lang="en-US" sz="1600" b="1" i="1" dirty="0">
                <a:solidFill>
                  <a:srgbClr val="000066"/>
                </a:solidFill>
                <a:latin typeface="Candara" pitchFamily="34" charset="0"/>
              </a:rPr>
            </a:br>
            <a:r>
              <a:rPr lang="en-US" sz="1600" b="1" i="1" dirty="0">
                <a:solidFill>
                  <a:srgbClr val="000066"/>
                </a:solidFill>
                <a:latin typeface="Candara" pitchFamily="34" charset="0"/>
              </a:rPr>
              <a:t>Jet Propulsion Laboratory, California Institute of Technology</a:t>
            </a:r>
            <a:endParaRPr lang="en-US" sz="1600" dirty="0"/>
          </a:p>
        </p:txBody>
      </p:sp>
      <p:cxnSp>
        <p:nvCxnSpPr>
          <p:cNvPr id="4" name="Straight Connector 3">
            <a:extLst>
              <a:ext uri="{FF2B5EF4-FFF2-40B4-BE49-F238E27FC236}">
                <a16:creationId xmlns:a16="http://schemas.microsoft.com/office/drawing/2014/main" xmlns="" id="{FF01B6B0-4617-DB40-82D5-39D4E7F92033}"/>
              </a:ext>
            </a:extLst>
          </p:cNvPr>
          <p:cNvCxnSpPr/>
          <p:nvPr/>
        </p:nvCxnSpPr>
        <p:spPr>
          <a:xfrm>
            <a:off x="4367814" y="6179865"/>
            <a:ext cx="3276600" cy="14720"/>
          </a:xfrm>
          <a:prstGeom prst="line">
            <a:avLst/>
          </a:prstGeom>
          <a:ln>
            <a:solidFill>
              <a:srgbClr val="000066"/>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xmlns="" id="{9344658F-9749-2545-B67E-B17BC44E1C1A}"/>
              </a:ext>
            </a:extLst>
          </p:cNvPr>
          <p:cNvSpPr txBox="1"/>
          <p:nvPr/>
        </p:nvSpPr>
        <p:spPr>
          <a:xfrm>
            <a:off x="16495" y="6532213"/>
            <a:ext cx="22927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2018. California Institute of Technology.</a:t>
            </a:r>
            <a:b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Government sponsorship acknowledged. </a:t>
            </a:r>
          </a:p>
        </p:txBody>
      </p:sp>
      <p:pic>
        <p:nvPicPr>
          <p:cNvPr id="6" name="Picture 5" descr="Thomas_burnseverity_RRED_riskmap.jpg">
            <a:extLst>
              <a:ext uri="{FF2B5EF4-FFF2-40B4-BE49-F238E27FC236}">
                <a16:creationId xmlns:a16="http://schemas.microsoft.com/office/drawing/2014/main" xmlns="" id="{1A6D4247-DBFA-4C4F-AEA3-7115812B7F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6032" y="2421208"/>
            <a:ext cx="3462167" cy="2675311"/>
          </a:xfrm>
          <a:prstGeom prst="rect">
            <a:avLst/>
          </a:prstGeom>
        </p:spPr>
      </p:pic>
      <p:pic>
        <p:nvPicPr>
          <p:cNvPr id="7" name="Picture 6">
            <a:extLst>
              <a:ext uri="{FF2B5EF4-FFF2-40B4-BE49-F238E27FC236}">
                <a16:creationId xmlns:a16="http://schemas.microsoft.com/office/drawing/2014/main" xmlns="" id="{BA72E633-5FFF-6F40-8E58-638CE01B17AB}"/>
              </a:ext>
            </a:extLst>
          </p:cNvPr>
          <p:cNvPicPr>
            <a:picLocks noChangeAspect="1"/>
          </p:cNvPicPr>
          <p:nvPr/>
        </p:nvPicPr>
        <p:blipFill>
          <a:blip r:embed="rId3"/>
          <a:stretch>
            <a:fillRect/>
          </a:stretch>
        </p:blipFill>
        <p:spPr>
          <a:xfrm>
            <a:off x="1408715" y="2383894"/>
            <a:ext cx="3243566" cy="2728304"/>
          </a:xfrm>
          <a:prstGeom prst="rect">
            <a:avLst/>
          </a:prstGeom>
        </p:spPr>
      </p:pic>
      <p:pic>
        <p:nvPicPr>
          <p:cNvPr id="8" name="Picture 7" descr="Atlas_Fire_After.jpg">
            <a:extLst>
              <a:ext uri="{FF2B5EF4-FFF2-40B4-BE49-F238E27FC236}">
                <a16:creationId xmlns:a16="http://schemas.microsoft.com/office/drawing/2014/main" xmlns="" id="{721C5AD3-DAA0-9546-99F4-6C81448CA1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039" y="2415255"/>
            <a:ext cx="2157340" cy="2681264"/>
          </a:xfrm>
          <a:prstGeom prst="rect">
            <a:avLst/>
          </a:prstGeom>
          <a:ln w="19050" cmpd="sng">
            <a:solidFill>
              <a:srgbClr val="008000"/>
            </a:solidFill>
          </a:ln>
        </p:spPr>
      </p:pic>
      <p:pic>
        <p:nvPicPr>
          <p:cNvPr id="9" name="Picture 202">
            <a:extLst>
              <a:ext uri="{FF2B5EF4-FFF2-40B4-BE49-F238E27FC236}">
                <a16:creationId xmlns:a16="http://schemas.microsoft.com/office/drawing/2014/main" xmlns="" id="{169CDCEB-767F-9C4B-813B-ED81A27A50F1}"/>
              </a:ext>
            </a:extLst>
          </p:cNvPr>
          <p:cNvPicPr>
            <a:picLocks noChangeAspect="1" noChangeArrowheads="1"/>
          </p:cNvPicPr>
          <p:nvPr/>
        </p:nvPicPr>
        <p:blipFill>
          <a:blip r:embed="rId5" cstate="print"/>
          <a:srcRect/>
          <a:stretch>
            <a:fillRect/>
          </a:stretch>
        </p:blipFill>
        <p:spPr bwMode="auto">
          <a:xfrm>
            <a:off x="5568785" y="180625"/>
            <a:ext cx="1014412" cy="838200"/>
          </a:xfrm>
          <a:prstGeom prst="rect">
            <a:avLst/>
          </a:prstGeom>
          <a:noFill/>
          <a:ln w="9525">
            <a:noFill/>
            <a:miter lim="800000"/>
            <a:headEnd/>
            <a:tailEnd/>
          </a:ln>
        </p:spPr>
      </p:pic>
      <p:cxnSp>
        <p:nvCxnSpPr>
          <p:cNvPr id="10" name="Straight Connector 9">
            <a:extLst>
              <a:ext uri="{FF2B5EF4-FFF2-40B4-BE49-F238E27FC236}">
                <a16:creationId xmlns:a16="http://schemas.microsoft.com/office/drawing/2014/main" xmlns="" id="{25184FBE-E411-BA48-BB18-40F059EDB3A3}"/>
              </a:ext>
            </a:extLst>
          </p:cNvPr>
          <p:cNvCxnSpPr/>
          <p:nvPr/>
        </p:nvCxnSpPr>
        <p:spPr>
          <a:xfrm>
            <a:off x="6825434" y="586070"/>
            <a:ext cx="3166280" cy="0"/>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5AB2357E-E5C3-C541-9C17-281096DC61A1}"/>
              </a:ext>
            </a:extLst>
          </p:cNvPr>
          <p:cNvCxnSpPr/>
          <p:nvPr/>
        </p:nvCxnSpPr>
        <p:spPr>
          <a:xfrm flipV="1">
            <a:off x="1887219" y="573491"/>
            <a:ext cx="3411798" cy="12579"/>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D3C4D431-C597-E44E-BF6C-2BDD13A4C24D}"/>
              </a:ext>
            </a:extLst>
          </p:cNvPr>
          <p:cNvSpPr txBox="1"/>
          <p:nvPr/>
        </p:nvSpPr>
        <p:spPr>
          <a:xfrm>
            <a:off x="8882742" y="6508865"/>
            <a:ext cx="330674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ESIP Webinar 11/15/18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Managing  disasters through improved data-driven decision-making</a:t>
            </a:r>
          </a:p>
        </p:txBody>
      </p:sp>
    </p:spTree>
    <p:extLst>
      <p:ext uri="{BB962C8B-B14F-4D97-AF65-F5344CB8AC3E}">
        <p14:creationId xmlns:p14="http://schemas.microsoft.com/office/powerpoint/2010/main" val="669092402"/>
      </p:ext>
    </p:extLst>
  </p:cSld>
  <p:clrMapOvr>
    <a:masterClrMapping/>
  </p:clrMapOvr>
  <p:transition xmlns:p14="http://schemas.microsoft.com/office/powerpoint/2010/mai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xmlns="" id="{7CB44992-3FB2-3B47-8473-D4D5A20D7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043" y="5414148"/>
            <a:ext cx="9662012" cy="144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xmlns="" id="{FC59834B-EE01-8D44-93FE-F3178FF657E5}"/>
              </a:ext>
            </a:extLst>
          </p:cNvPr>
          <p:cNvSpPr txBox="1">
            <a:spLocks/>
          </p:cNvSpPr>
          <p:nvPr/>
        </p:nvSpPr>
        <p:spPr>
          <a:xfrm>
            <a:off x="0" y="0"/>
            <a:ext cx="12192000" cy="758480"/>
          </a:xfrm>
          <a:prstGeom prst="rect">
            <a:avLst/>
          </a:prstGeom>
          <a:solidFill>
            <a:schemeClr val="tx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NASA Applied Science: Disasters</a:t>
            </a:r>
          </a:p>
        </p:txBody>
      </p:sp>
      <p:pic>
        <p:nvPicPr>
          <p:cNvPr id="5" name="Content Placeholder 2">
            <a:extLst>
              <a:ext uri="{FF2B5EF4-FFF2-40B4-BE49-F238E27FC236}">
                <a16:creationId xmlns:a16="http://schemas.microsoft.com/office/drawing/2014/main" xmlns="" id="{2AC6CC42-CA31-6A4D-AE5D-8E444A3871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153" y="1582379"/>
            <a:ext cx="2179270" cy="1031342"/>
          </a:xfrm>
          <a:prstGeom prst="rect">
            <a:avLst/>
          </a:prstGeom>
        </p:spPr>
      </p:pic>
      <p:sp>
        <p:nvSpPr>
          <p:cNvPr id="6" name="TextBox 5">
            <a:extLst>
              <a:ext uri="{FF2B5EF4-FFF2-40B4-BE49-F238E27FC236}">
                <a16:creationId xmlns:a16="http://schemas.microsoft.com/office/drawing/2014/main" xmlns="" id="{61636A17-583A-3245-894B-A3CBF2824B8A}"/>
              </a:ext>
            </a:extLst>
          </p:cNvPr>
          <p:cNvSpPr txBox="1"/>
          <p:nvPr/>
        </p:nvSpPr>
        <p:spPr>
          <a:xfrm>
            <a:off x="2606091" y="1138020"/>
            <a:ext cx="932682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Disasters Applications area promotes the use of Earth observations to improve prediction of, preparation for, response to, and recovery from natural and technological disasters. Disaster applications and applied research on natural hazards support emergency preparedness leaders in developing mitigation approaches, such as early warning systems, and providing information and maps to disaster response and recovery teams.</a:t>
            </a:r>
          </a:p>
        </p:txBody>
      </p:sp>
      <p:sp>
        <p:nvSpPr>
          <p:cNvPr id="7" name="TextBox 6">
            <a:extLst>
              <a:ext uri="{FF2B5EF4-FFF2-40B4-BE49-F238E27FC236}">
                <a16:creationId xmlns:a16="http://schemas.microsoft.com/office/drawing/2014/main" xmlns="" id="{9F847299-9BEB-9948-B401-37522253B853}"/>
              </a:ext>
            </a:extLst>
          </p:cNvPr>
          <p:cNvSpPr txBox="1"/>
          <p:nvPr/>
        </p:nvSpPr>
        <p:spPr>
          <a:xfrm>
            <a:off x="93984" y="2735769"/>
            <a:ext cx="30729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https://</a:t>
            </a:r>
            <a:r>
              <a:rPr kumimoji="0" lang="en-US" sz="1400" b="1" i="0" u="none" strike="noStrike" kern="1200" cap="none" spc="0" normalizeH="0" baseline="0" noProof="0" dirty="0" err="1">
                <a:ln>
                  <a:noFill/>
                </a:ln>
                <a:solidFill>
                  <a:srgbClr val="C00000"/>
                </a:solidFill>
                <a:effectLst/>
                <a:uLnTx/>
                <a:uFillTx/>
                <a:latin typeface="Calibri" panose="020F0502020204030204"/>
                <a:ea typeface="+mn-ea"/>
                <a:cs typeface="+mn-cs"/>
              </a:rPr>
              <a:t>disasters.nasa.gov</a:t>
            </a:r>
            <a:endPar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https://</a:t>
            </a:r>
            <a:r>
              <a:rPr kumimoji="0" lang="en-US" sz="1400" b="1" i="0" u="none" strike="noStrike" kern="1200" cap="none" spc="0" normalizeH="0" baseline="0" noProof="0" dirty="0" err="1">
                <a:ln>
                  <a:noFill/>
                </a:ln>
                <a:solidFill>
                  <a:srgbClr val="C00000"/>
                </a:solidFill>
                <a:effectLst/>
                <a:uLnTx/>
                <a:uFillTx/>
                <a:latin typeface="Calibri" panose="020F0502020204030204"/>
                <a:ea typeface="+mn-ea"/>
                <a:cs typeface="+mn-cs"/>
              </a:rPr>
              <a:t>maps.disasters.nasa.gov</a:t>
            </a:r>
            <a:endPar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83FFE409-0C69-9247-9514-C25B9672F10C}"/>
              </a:ext>
            </a:extLst>
          </p:cNvPr>
          <p:cNvSpPr txBox="1"/>
          <p:nvPr/>
        </p:nvSpPr>
        <p:spPr>
          <a:xfrm>
            <a:off x="91452" y="3661073"/>
            <a:ext cx="11978627"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Program targets a spectrum of disasters, including floods, earthquakes, volcanoes, and landslides as well as combined hazards and cascading impacts.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Program has Coordinators at NASA HQ and across NASA Centers to enable generation and delivery of data and products to end-users during disaster event activations.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Since NASA is not an operational agency, the Disasters Program activates during an event upon an end-user request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Products are shared directly to the end-user, posted to the Disasters website, and through the Disasters Geoportal.</a:t>
            </a:r>
          </a:p>
        </p:txBody>
      </p:sp>
      <p:sp>
        <p:nvSpPr>
          <p:cNvPr id="9" name="Rectangle 8">
            <a:extLst>
              <a:ext uri="{FF2B5EF4-FFF2-40B4-BE49-F238E27FC236}">
                <a16:creationId xmlns:a16="http://schemas.microsoft.com/office/drawing/2014/main" xmlns="" id="{AE33BEB7-6A37-A448-BDB8-B3147A636625}"/>
              </a:ext>
            </a:extLst>
          </p:cNvPr>
          <p:cNvSpPr/>
          <p:nvPr/>
        </p:nvSpPr>
        <p:spPr>
          <a:xfrm>
            <a:off x="77489" y="1069883"/>
            <a:ext cx="11999121" cy="24626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202">
            <a:extLst>
              <a:ext uri="{FF2B5EF4-FFF2-40B4-BE49-F238E27FC236}">
                <a16:creationId xmlns:a16="http://schemas.microsoft.com/office/drawing/2014/main" xmlns="" id="{6DEA2E79-AD86-9640-A7FC-7C650C904C9E}"/>
              </a:ext>
            </a:extLst>
          </p:cNvPr>
          <p:cNvPicPr>
            <a:picLocks noChangeAspect="1" noChangeArrowheads="1"/>
          </p:cNvPicPr>
          <p:nvPr/>
        </p:nvPicPr>
        <p:blipFill>
          <a:blip r:embed="rId4" cstate="print"/>
          <a:srcRect/>
          <a:stretch>
            <a:fillRect/>
          </a:stretch>
        </p:blipFill>
        <p:spPr bwMode="auto">
          <a:xfrm>
            <a:off x="11368691" y="56310"/>
            <a:ext cx="766644" cy="633471"/>
          </a:xfrm>
          <a:prstGeom prst="rect">
            <a:avLst/>
          </a:prstGeom>
          <a:noFill/>
          <a:ln w="9525">
            <a:noFill/>
            <a:miter lim="800000"/>
            <a:headEnd/>
            <a:tailEnd/>
          </a:ln>
        </p:spPr>
      </p:pic>
    </p:spTree>
    <p:extLst>
      <p:ext uri="{BB962C8B-B14F-4D97-AF65-F5344CB8AC3E}">
        <p14:creationId xmlns:p14="http://schemas.microsoft.com/office/powerpoint/2010/main" val="3692324001"/>
      </p:ext>
    </p:extLst>
  </p:cSld>
  <p:clrMapOvr>
    <a:masterClrMapping/>
  </p:clrMapOvr>
  <p:transition xmlns:p14="http://schemas.microsoft.com/office/powerpoint/2010/mai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a:off x="2969846" y="799567"/>
            <a:ext cx="3003577" cy="1968219"/>
            <a:chOff x="183140" y="950746"/>
            <a:chExt cx="3414303" cy="2237364"/>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41" y="950746"/>
              <a:ext cx="3414302" cy="2237364"/>
            </a:xfrm>
            <a:prstGeom prst="rect">
              <a:avLst/>
            </a:prstGeom>
          </p:spPr>
        </p:pic>
        <p:sp>
          <p:nvSpPr>
            <p:cNvPr id="8" name="TextBox 7"/>
            <p:cNvSpPr txBox="1"/>
            <p:nvPr/>
          </p:nvSpPr>
          <p:spPr>
            <a:xfrm>
              <a:off x="183140" y="2603335"/>
              <a:ext cx="1224554" cy="567116"/>
            </a:xfrm>
            <a:prstGeom prst="rect">
              <a:avLst/>
            </a:prstGeom>
            <a:solidFill>
              <a:srgbClr val="92D050">
                <a:alpha val="69804"/>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True Color RGB</a:t>
              </a:r>
            </a:p>
          </p:txBody>
        </p:sp>
      </p:grpSp>
      <p:grpSp>
        <p:nvGrpSpPr>
          <p:cNvPr id="13" name="Group 12"/>
          <p:cNvGrpSpPr/>
          <p:nvPr/>
        </p:nvGrpSpPr>
        <p:grpSpPr>
          <a:xfrm>
            <a:off x="6481774" y="4114800"/>
            <a:ext cx="4186227" cy="2743200"/>
            <a:chOff x="5142782" y="4102766"/>
            <a:chExt cx="4186227" cy="274320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2782" y="4102766"/>
              <a:ext cx="4186227" cy="2743200"/>
            </a:xfrm>
            <a:prstGeom prst="rect">
              <a:avLst/>
            </a:prstGeom>
          </p:spPr>
        </p:pic>
        <p:sp>
          <p:nvSpPr>
            <p:cNvPr id="9" name="TextBox 8"/>
            <p:cNvSpPr txBox="1"/>
            <p:nvPr/>
          </p:nvSpPr>
          <p:spPr>
            <a:xfrm>
              <a:off x="5142782" y="6261191"/>
              <a:ext cx="1261143" cy="584775"/>
            </a:xfrm>
            <a:prstGeom prst="rect">
              <a:avLst/>
            </a:prstGeom>
            <a:solidFill>
              <a:srgbClr val="CCCCFF">
                <a:alpha val="69804"/>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SW-IR 641 RGB</a:t>
              </a:r>
            </a:p>
          </p:txBody>
        </p:sp>
      </p:grpSp>
      <p:grpSp>
        <p:nvGrpSpPr>
          <p:cNvPr id="12" name="Group 11"/>
          <p:cNvGrpSpPr>
            <a:grpSpLocks noChangeAspect="1"/>
          </p:cNvGrpSpPr>
          <p:nvPr/>
        </p:nvGrpSpPr>
        <p:grpSpPr>
          <a:xfrm>
            <a:off x="6481774" y="830434"/>
            <a:ext cx="4186227" cy="2743200"/>
            <a:chOff x="5206770" y="878560"/>
            <a:chExt cx="4186227" cy="274320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6770" y="878560"/>
              <a:ext cx="4186227" cy="2743200"/>
            </a:xfrm>
            <a:prstGeom prst="rect">
              <a:avLst/>
            </a:prstGeom>
          </p:spPr>
        </p:pic>
        <p:sp>
          <p:nvSpPr>
            <p:cNvPr id="7" name="TextBox 6"/>
            <p:cNvSpPr txBox="1"/>
            <p:nvPr/>
          </p:nvSpPr>
          <p:spPr>
            <a:xfrm>
              <a:off x="5206770" y="3032213"/>
              <a:ext cx="1261143" cy="589547"/>
            </a:xfrm>
            <a:prstGeom prst="rect">
              <a:avLst/>
            </a:prstGeom>
            <a:solidFill>
              <a:srgbClr val="FFC000">
                <a:alpha val="69804"/>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Vegetation RGB</a:t>
              </a:r>
            </a:p>
          </p:txBody>
        </p:sp>
      </p:gr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264" y="2822260"/>
            <a:ext cx="4875159" cy="2798632"/>
          </a:xfrm>
          <a:prstGeom prst="rect">
            <a:avLst/>
          </a:prstGeom>
        </p:spPr>
      </p:pic>
      <p:sp>
        <p:nvSpPr>
          <p:cNvPr id="15" name="Rectangle 14"/>
          <p:cNvSpPr/>
          <p:nvPr/>
        </p:nvSpPr>
        <p:spPr>
          <a:xfrm>
            <a:off x="1" y="5620145"/>
            <a:ext cx="6400212"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NASA RECOVER DSS rapidly assembled dozens of GIS layers and earth observation imagery to provide fire fighters and managers with actionable information to respond to California’s wildfires </a:t>
            </a:r>
            <a:r>
              <a:rPr kumimoji="0" lang="en-US" sz="1400" b="0" i="0" u="none" strike="noStrike" kern="1200" cap="none" spc="0" normalizeH="0" baseline="0" noProof="0" dirty="0">
                <a:ln>
                  <a:noFill/>
                </a:ln>
                <a:no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400" b="0" i="0" u="sng" strike="noStrike" kern="1200" cap="none" spc="0" normalizeH="0" baseline="0" noProof="0" dirty="0">
                <a:ln>
                  <a:noFill/>
                </a:ln>
                <a:noFill/>
                <a:effectLst/>
                <a:uLnTx/>
                <a:uFillTx/>
                <a:latin typeface="Calibri" panose="020F0502020204030204" pitchFamily="34" charset="0"/>
                <a:ea typeface="Calibri" panose="020F0502020204030204" pitchFamily="34" charset="0"/>
                <a:cs typeface="Times New Roman" panose="02020603050405020304" pitchFamily="18" charset="0"/>
                <a:hlinkClick r:id="rId8"/>
              </a:rPr>
              <a:t>http://giscenter.isu.edu/research/Techpg/nasa_RECOVER/</a:t>
            </a:r>
            <a:r>
              <a:rPr kumimoji="0" lang="en-US" sz="1400" b="0" i="0" u="none" strike="noStrike" kern="1200" cap="none" spc="0" normalizeH="0" baseline="0" noProof="0" dirty="0">
                <a:ln>
                  <a:noFill/>
                </a:ln>
                <a:no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DSS for the Mendocino complex of fires was available in 5 minutes with fire severity imagery (shown on the figure below) added shortly after.</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6481774" y="3573634"/>
            <a:ext cx="4186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Digital Globe Worldview imagery RGB processed at NASA Marshall from HDDS downloaded imagery</a:t>
            </a:r>
          </a:p>
        </p:txBody>
      </p:sp>
      <p:sp>
        <p:nvSpPr>
          <p:cNvPr id="17" name="Title 3">
            <a:extLst>
              <a:ext uri="{FF2B5EF4-FFF2-40B4-BE49-F238E27FC236}">
                <a16:creationId xmlns:a16="http://schemas.microsoft.com/office/drawing/2014/main" xmlns="" id="{1639AB69-4F54-174B-B72B-55386AC2DB9E}"/>
              </a:ext>
            </a:extLst>
          </p:cNvPr>
          <p:cNvSpPr txBox="1">
            <a:spLocks/>
          </p:cNvSpPr>
          <p:nvPr/>
        </p:nvSpPr>
        <p:spPr>
          <a:xfrm>
            <a:off x="0" y="0"/>
            <a:ext cx="12192000" cy="758480"/>
          </a:xfrm>
          <a:prstGeom prst="rect">
            <a:avLst/>
          </a:prstGeom>
          <a:solidFill>
            <a:schemeClr val="tx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California Fires, October 2017</a:t>
            </a:r>
          </a:p>
        </p:txBody>
      </p:sp>
      <p:pic>
        <p:nvPicPr>
          <p:cNvPr id="18" name="Picture 202">
            <a:extLst>
              <a:ext uri="{FF2B5EF4-FFF2-40B4-BE49-F238E27FC236}">
                <a16:creationId xmlns:a16="http://schemas.microsoft.com/office/drawing/2014/main" xmlns="" id="{65E2787E-2F24-FF42-86F4-8A02E53E3E07}"/>
              </a:ext>
            </a:extLst>
          </p:cNvPr>
          <p:cNvPicPr>
            <a:picLocks noChangeAspect="1" noChangeArrowheads="1"/>
          </p:cNvPicPr>
          <p:nvPr/>
        </p:nvPicPr>
        <p:blipFill>
          <a:blip r:embed="rId9" cstate="print"/>
          <a:srcRect/>
          <a:stretch>
            <a:fillRect/>
          </a:stretch>
        </p:blipFill>
        <p:spPr bwMode="auto">
          <a:xfrm>
            <a:off x="11368691" y="56310"/>
            <a:ext cx="766644" cy="63347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01241593"/>
      </p:ext>
    </p:extLst>
  </p:cSld>
  <p:clrMapOvr>
    <a:masterClrMapping/>
  </p:clrMapOvr>
  <p:transition xmlns:p14="http://schemas.microsoft.com/office/powerpoint/2010/mai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671183" y="628355"/>
            <a:ext cx="8849634" cy="6303700"/>
          </a:xfrm>
          <a:prstGeom prst="rect">
            <a:avLst/>
          </a:prstGeom>
        </p:spPr>
      </p:pic>
      <p:sp>
        <p:nvSpPr>
          <p:cNvPr id="4" name="Title 3">
            <a:extLst>
              <a:ext uri="{FF2B5EF4-FFF2-40B4-BE49-F238E27FC236}">
                <a16:creationId xmlns:a16="http://schemas.microsoft.com/office/drawing/2014/main" xmlns="" id="{A86A9B1E-6E6B-4B4C-AF1A-FB21D7B627D6}"/>
              </a:ext>
            </a:extLst>
          </p:cNvPr>
          <p:cNvSpPr txBox="1">
            <a:spLocks/>
          </p:cNvSpPr>
          <p:nvPr/>
        </p:nvSpPr>
        <p:spPr>
          <a:xfrm>
            <a:off x="0" y="0"/>
            <a:ext cx="12192000" cy="758480"/>
          </a:xfrm>
          <a:prstGeom prst="rect">
            <a:avLst/>
          </a:prstGeom>
          <a:solidFill>
            <a:schemeClr val="tx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California Fires, December 2017</a:t>
            </a:r>
          </a:p>
        </p:txBody>
      </p:sp>
      <p:pic>
        <p:nvPicPr>
          <p:cNvPr id="5" name="Picture 202">
            <a:extLst>
              <a:ext uri="{FF2B5EF4-FFF2-40B4-BE49-F238E27FC236}">
                <a16:creationId xmlns:a16="http://schemas.microsoft.com/office/drawing/2014/main" xmlns="" id="{27432943-1304-A24F-9B8A-BB244EFDE217}"/>
              </a:ext>
            </a:extLst>
          </p:cNvPr>
          <p:cNvPicPr>
            <a:picLocks noChangeAspect="1" noChangeArrowheads="1"/>
          </p:cNvPicPr>
          <p:nvPr/>
        </p:nvPicPr>
        <p:blipFill>
          <a:blip r:embed="rId4" cstate="print"/>
          <a:srcRect/>
          <a:stretch>
            <a:fillRect/>
          </a:stretch>
        </p:blipFill>
        <p:spPr bwMode="auto">
          <a:xfrm>
            <a:off x="11368691" y="56310"/>
            <a:ext cx="766644" cy="63347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73261603"/>
      </p:ext>
    </p:extLst>
  </p:cSld>
  <p:clrMapOvr>
    <a:masterClrMapping/>
  </p:clrMapOvr>
  <p:transition xmlns:p14="http://schemas.microsoft.com/office/powerpoint/2010/mai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C040F2-38A2-4045-A24D-0934C9233FD1}"/>
              </a:ext>
            </a:extLst>
          </p:cNvPr>
          <p:cNvSpPr>
            <a:spLocks noGrp="1"/>
          </p:cNvSpPr>
          <p:nvPr>
            <p:ph type="ctrTitle"/>
          </p:nvPr>
        </p:nvSpPr>
        <p:spPr>
          <a:xfrm>
            <a:off x="1738488" y="566058"/>
            <a:ext cx="9967733" cy="2449986"/>
          </a:xfrm>
        </p:spPr>
        <p:txBody>
          <a:bodyPr>
            <a:noAutofit/>
          </a:bodyPr>
          <a:lstStyle/>
          <a:p>
            <a:r>
              <a:rPr lang="en-US" sz="3200" b="1" dirty="0">
                <a:effectLst>
                  <a:outerShdw blurRad="38100" dist="38100" dir="2700000" algn="tl">
                    <a:srgbClr val="000000">
                      <a:alpha val="43137"/>
                    </a:srgbClr>
                  </a:outerShdw>
                </a:effectLst>
              </a:rPr>
              <a:t/>
            </a:r>
            <a:br>
              <a:rPr lang="en-US" sz="3200" b="1" dirty="0">
                <a:effectLst>
                  <a:outerShdw blurRad="38100" dist="38100" dir="2700000" algn="tl">
                    <a:srgbClr val="000000">
                      <a:alpha val="43137"/>
                    </a:srgbClr>
                  </a:outerShdw>
                </a:effectLst>
              </a:rPr>
            </a:br>
            <a:r>
              <a:rPr lang="en-US" sz="4400" b="1" dirty="0">
                <a:effectLst>
                  <a:outerShdw blurRad="38100" dist="38100" dir="2700000" algn="tl">
                    <a:srgbClr val="000000">
                      <a:alpha val="43137"/>
                    </a:srgbClr>
                  </a:outerShdw>
                </a:effectLst>
              </a:rPr>
              <a:t>Managing Disasters Through Improved Data-Driven Decision-Making (3DM)</a:t>
            </a:r>
            <a:r>
              <a:rPr lang="en-US" sz="3200" b="1" dirty="0">
                <a:effectLst>
                  <a:outerShdw blurRad="38100" dist="38100" dir="2700000" algn="tl">
                    <a:srgbClr val="000000">
                      <a:alpha val="43137"/>
                    </a:srgbClr>
                  </a:outerShdw>
                </a:effectLst>
              </a:rPr>
              <a:t> </a:t>
            </a:r>
            <a:br>
              <a:rPr lang="en-US" sz="32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A Unified Approach to </a:t>
            </a:r>
            <a:br>
              <a:rPr lang="en-US" sz="24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Readiness, Responsiveness and Resilience</a:t>
            </a:r>
            <a:endParaRPr lang="en-US" sz="3200" b="1"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xmlns="" id="{411F42D6-3327-4984-9A43-FDA23850803F}"/>
              </a:ext>
            </a:extLst>
          </p:cNvPr>
          <p:cNvSpPr>
            <a:spLocks noGrp="1"/>
          </p:cNvSpPr>
          <p:nvPr>
            <p:ph type="subTitle" idx="1"/>
          </p:nvPr>
        </p:nvSpPr>
        <p:spPr>
          <a:xfrm>
            <a:off x="7946757" y="3536403"/>
            <a:ext cx="4224766" cy="1783644"/>
          </a:xfrm>
        </p:spPr>
        <p:txBody>
          <a:bodyPr>
            <a:normAutofit fontScale="92500"/>
          </a:bodyPr>
          <a:lstStyle/>
          <a:p>
            <a:pPr algn="l">
              <a:spcBef>
                <a:spcPts val="0"/>
              </a:spcBef>
              <a:spcAft>
                <a:spcPts val="300"/>
              </a:spcAft>
            </a:pPr>
            <a:r>
              <a:rPr lang="en-US" sz="3200" b="1" dirty="0">
                <a:solidFill>
                  <a:schemeClr val="accent1">
                    <a:lumMod val="50000"/>
                  </a:schemeClr>
                </a:solidFill>
                <a:effectLst>
                  <a:outerShdw blurRad="38100" dist="38100" dir="2700000" algn="tl">
                    <a:srgbClr val="000000">
                      <a:alpha val="43137"/>
                    </a:srgbClr>
                  </a:outerShdw>
                </a:effectLst>
              </a:rPr>
              <a:t>Tom Moran</a:t>
            </a:r>
          </a:p>
          <a:p>
            <a:pPr algn="l">
              <a:spcBef>
                <a:spcPts val="0"/>
              </a:spcBef>
              <a:spcAft>
                <a:spcPts val="300"/>
              </a:spcAft>
            </a:pPr>
            <a:r>
              <a:rPr lang="en-US" sz="3200" b="1" i="1" dirty="0">
                <a:solidFill>
                  <a:schemeClr val="accent1">
                    <a:lumMod val="50000"/>
                  </a:schemeClr>
                </a:solidFill>
                <a:effectLst>
                  <a:outerShdw blurRad="38100" dist="38100" dir="2700000" algn="tl">
                    <a:srgbClr val="000000">
                      <a:alpha val="43137"/>
                    </a:srgbClr>
                  </a:outerShdw>
                </a:effectLst>
              </a:rPr>
              <a:t>Executive Director</a:t>
            </a:r>
          </a:p>
          <a:p>
            <a:pPr algn="l">
              <a:spcBef>
                <a:spcPts val="0"/>
              </a:spcBef>
              <a:spcAft>
                <a:spcPts val="300"/>
              </a:spcAft>
            </a:pPr>
            <a:r>
              <a:rPr lang="en-US" sz="3200" b="1" i="1" dirty="0">
                <a:solidFill>
                  <a:schemeClr val="accent1">
                    <a:lumMod val="50000"/>
                  </a:schemeClr>
                </a:solidFill>
                <a:effectLst>
                  <a:outerShdw blurRad="38100" dist="38100" dir="2700000" algn="tl">
                    <a:srgbClr val="000000">
                      <a:alpha val="43137"/>
                    </a:srgbClr>
                  </a:outerShdw>
                </a:effectLst>
              </a:rPr>
              <a:t>All Hazards Consortium</a:t>
            </a:r>
            <a:endParaRPr lang="en-US" sz="2800" b="1" i="1" dirty="0">
              <a:solidFill>
                <a:schemeClr val="accent1">
                  <a:lumMod val="50000"/>
                </a:schemeClr>
              </a:solidFill>
              <a:effectLst>
                <a:outerShdw blurRad="38100" dist="38100" dir="2700000" algn="tl">
                  <a:srgbClr val="000000">
                    <a:alpha val="43137"/>
                  </a:srgbClr>
                </a:outerShdw>
              </a:effectLst>
            </a:endParaRPr>
          </a:p>
        </p:txBody>
      </p:sp>
      <p:pic>
        <p:nvPicPr>
          <p:cNvPr id="8" name="Picture 2" descr="Image result for tom moran ahc">
            <a:extLst>
              <a:ext uri="{FF2B5EF4-FFF2-40B4-BE49-F238E27FC236}">
                <a16:creationId xmlns:a16="http://schemas.microsoft.com/office/drawing/2014/main" xmlns="" id="{07381880-B0C7-42CC-A90D-744B3DF11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88440"/>
            <a:ext cx="1748346" cy="1831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624A1EA8-FFA2-4FB6-8635-CD3DB25EB700}"/>
              </a:ext>
            </a:extLst>
          </p:cNvPr>
          <p:cNvGrpSpPr/>
          <p:nvPr/>
        </p:nvGrpSpPr>
        <p:grpSpPr>
          <a:xfrm>
            <a:off x="5807034" y="5963114"/>
            <a:ext cx="5927268" cy="789689"/>
            <a:chOff x="5807034" y="5963114"/>
            <a:chExt cx="5927268" cy="789689"/>
          </a:xfrm>
        </p:grpSpPr>
        <p:pic>
          <p:nvPicPr>
            <p:cNvPr id="6" name="Picture 5">
              <a:extLst>
                <a:ext uri="{FF2B5EF4-FFF2-40B4-BE49-F238E27FC236}">
                  <a16:creationId xmlns:a16="http://schemas.microsoft.com/office/drawing/2014/main" xmlns="" id="{23027A72-30F7-4A37-A580-3B26DB120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715" y="6101789"/>
              <a:ext cx="983806" cy="491904"/>
            </a:xfrm>
            <a:prstGeom prst="rect">
              <a:avLst/>
            </a:prstGeom>
          </p:spPr>
        </p:pic>
        <p:pic>
          <p:nvPicPr>
            <p:cNvPr id="12" name="Picture 11" descr="A close up of a sign&#10;&#10;Description generated with very high confidence">
              <a:extLst>
                <a:ext uri="{FF2B5EF4-FFF2-40B4-BE49-F238E27FC236}">
                  <a16:creationId xmlns:a16="http://schemas.microsoft.com/office/drawing/2014/main" xmlns="" id="{E3419165-51F1-4B25-9BDE-4A5E31913AF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7034" y="5963114"/>
              <a:ext cx="823293" cy="789689"/>
            </a:xfrm>
            <a:prstGeom prst="rect">
              <a:avLst/>
            </a:prstGeom>
          </p:spPr>
        </p:pic>
        <p:pic>
          <p:nvPicPr>
            <p:cNvPr id="7" name="Picture 6">
              <a:extLst>
                <a:ext uri="{FF2B5EF4-FFF2-40B4-BE49-F238E27FC236}">
                  <a16:creationId xmlns:a16="http://schemas.microsoft.com/office/drawing/2014/main" xmlns="" id="{FE3D063B-4291-4BE8-B1CF-FEE1D9EC7A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4046" y="6027635"/>
              <a:ext cx="1270256" cy="566058"/>
            </a:xfrm>
            <a:prstGeom prst="rect">
              <a:avLst/>
            </a:prstGeom>
          </p:spPr>
        </p:pic>
        <p:pic>
          <p:nvPicPr>
            <p:cNvPr id="5" name="Picture 4">
              <a:extLst>
                <a:ext uri="{FF2B5EF4-FFF2-40B4-BE49-F238E27FC236}">
                  <a16:creationId xmlns:a16="http://schemas.microsoft.com/office/drawing/2014/main" xmlns="" id="{6E73A02B-2744-41E3-A769-4BF56781A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7859" y="6037859"/>
              <a:ext cx="1534083" cy="508165"/>
            </a:xfrm>
            <a:prstGeom prst="rect">
              <a:avLst/>
            </a:prstGeom>
          </p:spPr>
        </p:pic>
      </p:grpSp>
      <p:pic>
        <p:nvPicPr>
          <p:cNvPr id="13" name="Google Shape;100;p15" descr="esip-logo.png">
            <a:extLst>
              <a:ext uri="{FF2B5EF4-FFF2-40B4-BE49-F238E27FC236}">
                <a16:creationId xmlns:a16="http://schemas.microsoft.com/office/drawing/2014/main" xmlns="" id="{5BE32183-BA8D-4073-96D5-7722914F5531}"/>
              </a:ext>
            </a:extLst>
          </p:cNvPr>
          <p:cNvPicPr preferRelativeResize="0"/>
          <p:nvPr/>
        </p:nvPicPr>
        <p:blipFill rotWithShape="1">
          <a:blip r:embed="rId8">
            <a:alphaModFix amt="85000"/>
          </a:blip>
          <a:srcRect/>
          <a:stretch/>
        </p:blipFill>
        <p:spPr>
          <a:xfrm>
            <a:off x="494270" y="5773637"/>
            <a:ext cx="1419846" cy="655500"/>
          </a:xfrm>
          <a:prstGeom prst="rect">
            <a:avLst/>
          </a:prstGeom>
          <a:noFill/>
          <a:ln>
            <a:noFill/>
          </a:ln>
        </p:spPr>
      </p:pic>
    </p:spTree>
    <p:extLst>
      <p:ext uri="{BB962C8B-B14F-4D97-AF65-F5344CB8AC3E}">
        <p14:creationId xmlns:p14="http://schemas.microsoft.com/office/powerpoint/2010/main" val="3122921346"/>
      </p:ext>
    </p:extLst>
  </p:cSld>
  <p:clrMapOvr>
    <a:masterClrMapping/>
  </p:clrMapOvr>
  <p:transition xmlns:p14="http://schemas.microsoft.com/office/powerpoint/2010/mai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1"/>
          <p:cNvSpPr txBox="1">
            <a:spLocks noChangeArrowheads="1"/>
          </p:cNvSpPr>
          <p:nvPr/>
        </p:nvSpPr>
        <p:spPr bwMode="auto">
          <a:xfrm>
            <a:off x="1993900" y="381001"/>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bg1"/>
                </a:solidFill>
                <a:latin typeface="Arial" panose="020B0604020202020204" pitchFamily="34" charset="0"/>
                <a:ea typeface="MS PGothic" panose="020B0600070205080204" pitchFamily="34" charset="-128"/>
              </a:defRPr>
            </a:lvl1pPr>
            <a:lvl2pPr marL="742950" indent="-285750">
              <a:defRPr sz="1200" b="1">
                <a:solidFill>
                  <a:schemeClr val="bg1"/>
                </a:solidFill>
                <a:latin typeface="Arial" panose="020B0604020202020204" pitchFamily="34" charset="0"/>
                <a:ea typeface="MS PGothic" panose="020B0600070205080204" pitchFamily="34" charset="-128"/>
              </a:defRPr>
            </a:lvl2pPr>
            <a:lvl3pPr marL="1143000" indent="-228600">
              <a:defRPr sz="1200" b="1">
                <a:solidFill>
                  <a:schemeClr val="bg1"/>
                </a:solidFill>
                <a:latin typeface="Arial" panose="020B0604020202020204" pitchFamily="34" charset="0"/>
                <a:ea typeface="MS PGothic" panose="020B0600070205080204" pitchFamily="34" charset="-128"/>
              </a:defRPr>
            </a:lvl3pPr>
            <a:lvl4pPr marL="1600200" indent="-228600">
              <a:defRPr sz="1200" b="1">
                <a:solidFill>
                  <a:schemeClr val="bg1"/>
                </a:solidFill>
                <a:latin typeface="Arial" panose="020B0604020202020204" pitchFamily="34" charset="0"/>
                <a:ea typeface="MS PGothic" panose="020B0600070205080204" pitchFamily="34" charset="-128"/>
              </a:defRPr>
            </a:lvl4pPr>
            <a:lvl5pPr marL="2057400" indent="-228600">
              <a:defRPr sz="1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b="1">
                <a:solidFill>
                  <a:schemeClr val="bg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 name="Text Box 152"/>
          <p:cNvSpPr txBox="1">
            <a:spLocks noChangeArrowheads="1"/>
          </p:cNvSpPr>
          <p:nvPr/>
        </p:nvSpPr>
        <p:spPr bwMode="auto">
          <a:xfrm>
            <a:off x="233496" y="991782"/>
            <a:ext cx="6917581" cy="738664"/>
          </a:xfrm>
          <a:prstGeom prst="rect">
            <a:avLst/>
          </a:prstGeom>
          <a:noFill/>
          <a:ln w="9525">
            <a:noFill/>
            <a:miter lim="800000"/>
            <a:headEnd/>
            <a:tailEnd/>
          </a:ln>
        </p:spPr>
        <p:txBody>
          <a:bodyPr wrap="square">
            <a:spAutoFit/>
          </a:bodyPr>
          <a:lstStyle/>
          <a:p>
            <a:pPr marL="0" marR="0" lvl="0" indent="0" algn="l" defTabSz="339725" rtl="0" eaLnBrk="1" fontAlgn="base" latinLnBrk="0" hangingPunct="1">
              <a:lnSpc>
                <a:spcPct val="100000"/>
              </a:lnSpc>
              <a:spcBef>
                <a:spcPct val="20000"/>
              </a:spcBef>
              <a:spcAft>
                <a:spcPct val="0"/>
              </a:spcAft>
              <a:buClrTx/>
              <a:buSzPct val="100000"/>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ＭＳ Ｐゴシック"/>
                <a:cs typeface="+mn-cs"/>
              </a:rPr>
              <a:t>UAVSAR aboard NASA G-III aircraft imaged Napa County, California on October 16 to observe areas affected by several wildfires that started on October 8 and burned thousands of buildings as well as vineyards and forests.</a:t>
            </a:r>
          </a:p>
        </p:txBody>
      </p:sp>
      <p:sp>
        <p:nvSpPr>
          <p:cNvPr id="2" name="Rectangle 1"/>
          <p:cNvSpPr/>
          <p:nvPr/>
        </p:nvSpPr>
        <p:spPr>
          <a:xfrm>
            <a:off x="7038796" y="541889"/>
            <a:ext cx="266566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https://airbornescience.nasa.gov/</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496" y="1969296"/>
            <a:ext cx="6518996" cy="4888704"/>
          </a:xfrm>
          <a:prstGeom prst="rect">
            <a:avLst/>
          </a:prstGeom>
        </p:spPr>
      </p:pic>
      <p:pic>
        <p:nvPicPr>
          <p:cNvPr id="16" name="Picture 15" descr="Atlas_Fire_Afte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1444" y="880367"/>
            <a:ext cx="4723910" cy="5871146"/>
          </a:xfrm>
          <a:prstGeom prst="rect">
            <a:avLst/>
          </a:prstGeom>
          <a:ln w="19050" cmpd="sng">
            <a:solidFill>
              <a:srgbClr val="008000"/>
            </a:solidFill>
          </a:ln>
        </p:spPr>
      </p:pic>
      <p:sp>
        <p:nvSpPr>
          <p:cNvPr id="8" name="Title 3">
            <a:extLst>
              <a:ext uri="{FF2B5EF4-FFF2-40B4-BE49-F238E27FC236}">
                <a16:creationId xmlns:a16="http://schemas.microsoft.com/office/drawing/2014/main" xmlns="" id="{894DA881-C947-574B-B9FB-930DE85B09CA}"/>
              </a:ext>
            </a:extLst>
          </p:cNvPr>
          <p:cNvSpPr txBox="1">
            <a:spLocks/>
          </p:cNvSpPr>
          <p:nvPr/>
        </p:nvSpPr>
        <p:spPr>
          <a:xfrm>
            <a:off x="0" y="0"/>
            <a:ext cx="12192000" cy="758480"/>
          </a:xfrm>
          <a:prstGeom prst="rect">
            <a:avLst/>
          </a:prstGeom>
          <a:solidFill>
            <a:schemeClr val="tx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NASA Airborne Science Data</a:t>
            </a:r>
          </a:p>
        </p:txBody>
      </p:sp>
      <p:pic>
        <p:nvPicPr>
          <p:cNvPr id="9" name="Picture 202">
            <a:extLst>
              <a:ext uri="{FF2B5EF4-FFF2-40B4-BE49-F238E27FC236}">
                <a16:creationId xmlns:a16="http://schemas.microsoft.com/office/drawing/2014/main" xmlns="" id="{55A8E36F-C665-C045-ACC2-A5CC609810AE}"/>
              </a:ext>
            </a:extLst>
          </p:cNvPr>
          <p:cNvPicPr>
            <a:picLocks noChangeAspect="1" noChangeArrowheads="1"/>
          </p:cNvPicPr>
          <p:nvPr/>
        </p:nvPicPr>
        <p:blipFill>
          <a:blip r:embed="rId6" cstate="print"/>
          <a:srcRect/>
          <a:stretch>
            <a:fillRect/>
          </a:stretch>
        </p:blipFill>
        <p:spPr bwMode="auto">
          <a:xfrm>
            <a:off x="11368691" y="56310"/>
            <a:ext cx="766644" cy="63347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448159938"/>
      </p:ext>
    </p:extLst>
  </p:cSld>
  <p:clrMapOvr>
    <a:masterClrMapping/>
  </p:clrMapOvr>
  <p:transition xmlns:p14="http://schemas.microsoft.com/office/powerpoint/2010/mai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F46D6E66-B0B8-4B04-9895-F7772AD06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956976"/>
            <a:ext cx="9144000" cy="3409724"/>
          </a:xfrm>
          <a:prstGeom prst="rect">
            <a:avLst/>
          </a:prstGeom>
        </p:spPr>
      </p:pic>
      <p:sp>
        <p:nvSpPr>
          <p:cNvPr id="3" name="Rectangle 2"/>
          <p:cNvSpPr/>
          <p:nvPr/>
        </p:nvSpPr>
        <p:spPr>
          <a:xfrm>
            <a:off x="1524000" y="4439869"/>
            <a:ext cx="9144000"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The Disasters Program is developing the Disaster Mapping Platform in order to provide </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action-driven geospatial content and capabilities</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supporting integration, analytics and collaboration across the disaster management landscape.</a:t>
            </a:r>
          </a:p>
        </p:txBody>
      </p:sp>
      <p:sp>
        <p:nvSpPr>
          <p:cNvPr id="6" name="TextBox 5">
            <a:extLst>
              <a:ext uri="{FF2B5EF4-FFF2-40B4-BE49-F238E27FC236}">
                <a16:creationId xmlns:a16="http://schemas.microsoft.com/office/drawing/2014/main" xmlns="" id="{EE731D99-2B26-8F48-A9F8-6B06323CF8C0}"/>
              </a:ext>
            </a:extLst>
          </p:cNvPr>
          <p:cNvSpPr txBox="1"/>
          <p:nvPr/>
        </p:nvSpPr>
        <p:spPr>
          <a:xfrm>
            <a:off x="7603526" y="6328684"/>
            <a:ext cx="35904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https://</a:t>
            </a:r>
            <a:r>
              <a:rPr kumimoji="0" lang="en-US" sz="1800" b="1" i="0" u="none" strike="noStrike" kern="1200" cap="none" spc="0" normalizeH="0" baseline="0" noProof="0" dirty="0" err="1">
                <a:ln>
                  <a:noFill/>
                </a:ln>
                <a:solidFill>
                  <a:srgbClr val="C00000"/>
                </a:solidFill>
                <a:effectLst/>
                <a:uLnTx/>
                <a:uFillTx/>
                <a:latin typeface="Calibri" panose="020F0502020204030204"/>
                <a:ea typeface="+mn-ea"/>
                <a:cs typeface="+mn-cs"/>
              </a:rPr>
              <a:t>maps.disasters.nasa.gov</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xmlns="" id="{29CC65A4-89BB-724E-A82C-C416C33D7E1A}"/>
              </a:ext>
            </a:extLst>
          </p:cNvPr>
          <p:cNvSpPr txBox="1">
            <a:spLocks/>
          </p:cNvSpPr>
          <p:nvPr/>
        </p:nvSpPr>
        <p:spPr>
          <a:xfrm>
            <a:off x="0" y="0"/>
            <a:ext cx="12192000" cy="758480"/>
          </a:xfrm>
          <a:prstGeom prst="rect">
            <a:avLst/>
          </a:prstGeom>
          <a:solidFill>
            <a:schemeClr val="tx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Geospatial Enablement &amp; Data Delivery</a:t>
            </a:r>
          </a:p>
        </p:txBody>
      </p:sp>
      <p:pic>
        <p:nvPicPr>
          <p:cNvPr id="8" name="Picture 202">
            <a:extLst>
              <a:ext uri="{FF2B5EF4-FFF2-40B4-BE49-F238E27FC236}">
                <a16:creationId xmlns:a16="http://schemas.microsoft.com/office/drawing/2014/main" xmlns="" id="{16121668-340A-F547-A6D0-08F767E827D0}"/>
              </a:ext>
            </a:extLst>
          </p:cNvPr>
          <p:cNvPicPr>
            <a:picLocks noChangeAspect="1" noChangeArrowheads="1"/>
          </p:cNvPicPr>
          <p:nvPr/>
        </p:nvPicPr>
        <p:blipFill>
          <a:blip r:embed="rId5" cstate="print"/>
          <a:srcRect/>
          <a:stretch>
            <a:fillRect/>
          </a:stretch>
        </p:blipFill>
        <p:spPr bwMode="auto">
          <a:xfrm>
            <a:off x="11368691" y="56310"/>
            <a:ext cx="766644" cy="63347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717149754"/>
      </p:ext>
    </p:extLst>
  </p:cSld>
  <p:clrMapOvr>
    <a:masterClrMapping/>
  </p:clrMapOvr>
  <p:transition xmlns:p14="http://schemas.microsoft.com/office/powerpoint/2010/mai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5960" y="5134849"/>
            <a:ext cx="10100030"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The Disaster Mapping Platform </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bridges the gap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between the NASA Science Communities’ generated products and the disaster community that could benefit from the data.</a:t>
            </a:r>
          </a:p>
        </p:txBody>
      </p:sp>
      <p:pic>
        <p:nvPicPr>
          <p:cNvPr id="14" name="Picture 13">
            <a:extLst>
              <a:ext uri="{FF2B5EF4-FFF2-40B4-BE49-F238E27FC236}">
                <a16:creationId xmlns:a16="http://schemas.microsoft.com/office/drawing/2014/main" xmlns="" id="{4615F761-8A69-4D12-B9A2-49889590A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960" y="1117768"/>
            <a:ext cx="10100030" cy="3852649"/>
          </a:xfrm>
          <a:prstGeom prst="rect">
            <a:avLst/>
          </a:prstGeom>
        </p:spPr>
      </p:pic>
      <p:sp>
        <p:nvSpPr>
          <p:cNvPr id="7" name="Title 3">
            <a:extLst>
              <a:ext uri="{FF2B5EF4-FFF2-40B4-BE49-F238E27FC236}">
                <a16:creationId xmlns:a16="http://schemas.microsoft.com/office/drawing/2014/main" xmlns="" id="{0A876D0B-34CA-804E-8AFA-E09AC781242D}"/>
              </a:ext>
            </a:extLst>
          </p:cNvPr>
          <p:cNvSpPr txBox="1">
            <a:spLocks/>
          </p:cNvSpPr>
          <p:nvPr/>
        </p:nvSpPr>
        <p:spPr>
          <a:xfrm>
            <a:off x="0" y="0"/>
            <a:ext cx="12192000" cy="758480"/>
          </a:xfrm>
          <a:prstGeom prst="rect">
            <a:avLst/>
          </a:prstGeom>
          <a:solidFill>
            <a:schemeClr val="tx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Geospatial Enablement &amp; Data Delivery</a:t>
            </a:r>
          </a:p>
        </p:txBody>
      </p:sp>
      <p:pic>
        <p:nvPicPr>
          <p:cNvPr id="8" name="Picture 202">
            <a:extLst>
              <a:ext uri="{FF2B5EF4-FFF2-40B4-BE49-F238E27FC236}">
                <a16:creationId xmlns:a16="http://schemas.microsoft.com/office/drawing/2014/main" xmlns="" id="{D33BECCD-6AB2-134D-9F3A-6D44962F2BF5}"/>
              </a:ext>
            </a:extLst>
          </p:cNvPr>
          <p:cNvPicPr>
            <a:picLocks noChangeAspect="1" noChangeArrowheads="1"/>
          </p:cNvPicPr>
          <p:nvPr/>
        </p:nvPicPr>
        <p:blipFill>
          <a:blip r:embed="rId5" cstate="print"/>
          <a:srcRect/>
          <a:stretch>
            <a:fillRect/>
          </a:stretch>
        </p:blipFill>
        <p:spPr bwMode="auto">
          <a:xfrm>
            <a:off x="11368691" y="56310"/>
            <a:ext cx="766644" cy="63347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834334362"/>
      </p:ext>
    </p:extLst>
  </p:cSld>
  <p:clrMapOvr>
    <a:masterClrMapping/>
  </p:clrMapOvr>
  <p:transition xmlns:p14="http://schemas.microsoft.com/office/powerpoint/2010/mai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F72BA79C-E733-9141-920D-A3FB3D8B237C}"/>
              </a:ext>
            </a:extLst>
          </p:cNvPr>
          <p:cNvSpPr txBox="1"/>
          <p:nvPr/>
        </p:nvSpPr>
        <p:spPr>
          <a:xfrm>
            <a:off x="318952" y="1280536"/>
            <a:ext cx="11554096" cy="48320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End users are still confused about what products are actually available – modeling, remote sensing (satellite vs. airborne) and how to get these products and ingest them into their systems</a:t>
            </a:r>
          </a:p>
          <a:p>
            <a:pPr marL="800100" marR="0" lvl="1" indent="-342900" algn="l" defTabSz="914400" rtl="0" eaLnBrk="1" fontAlgn="auto" latinLnBrk="0" hangingPunct="1">
              <a:lnSpc>
                <a:spcPct val="100000"/>
              </a:lnSpc>
              <a:spcBef>
                <a:spcPts val="0"/>
              </a:spcBef>
              <a:spcAft>
                <a:spcPts val="0"/>
              </a:spcAft>
              <a:buClrTx/>
              <a:buSzTx/>
              <a:buFont typeface="Lucida Grande"/>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Work needs to be done to consolidate information and make end-users aware of these, as well as make them more readily available to them in standardized format.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Understand High Resolution Data Availability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vs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Needs</a:t>
            </a:r>
          </a:p>
          <a:p>
            <a:pPr marL="800100" marR="0" lvl="1" indent="-342900" algn="l" defTabSz="914400" rtl="0" eaLnBrk="1" fontAlgn="auto" latinLnBrk="0" hangingPunct="1">
              <a:lnSpc>
                <a:spcPct val="100000"/>
              </a:lnSpc>
              <a:spcBef>
                <a:spcPts val="0"/>
              </a:spcBef>
              <a:spcAft>
                <a:spcPts val="0"/>
              </a:spcAft>
              <a:buClrTx/>
              <a:buSzTx/>
              <a:buFont typeface="Lucida Grande"/>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Pan sharpened true color imagery (sub meter resolution) with minimal latency generally wanted by all end users following disasters – is this something that is NASA/Disasters Program specific, or are we aiding end users to find/use this data? What are NASA capabilities vs. commercial or other providers?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Need for standardized formats and data delivery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Need for training and engagement</a:t>
            </a:r>
          </a:p>
        </p:txBody>
      </p:sp>
      <p:sp>
        <p:nvSpPr>
          <p:cNvPr id="6" name="Title 3">
            <a:extLst>
              <a:ext uri="{FF2B5EF4-FFF2-40B4-BE49-F238E27FC236}">
                <a16:creationId xmlns:a16="http://schemas.microsoft.com/office/drawing/2014/main" xmlns="" id="{FA38D38B-9582-1A42-9491-DFAEEF78DE0E}"/>
              </a:ext>
            </a:extLst>
          </p:cNvPr>
          <p:cNvSpPr txBox="1">
            <a:spLocks/>
          </p:cNvSpPr>
          <p:nvPr/>
        </p:nvSpPr>
        <p:spPr>
          <a:xfrm>
            <a:off x="0" y="0"/>
            <a:ext cx="12192000" cy="758480"/>
          </a:xfrm>
          <a:prstGeom prst="rect">
            <a:avLst/>
          </a:prstGeom>
          <a:solidFill>
            <a:schemeClr val="tx1"/>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Lessons Learned</a:t>
            </a:r>
          </a:p>
        </p:txBody>
      </p:sp>
      <p:pic>
        <p:nvPicPr>
          <p:cNvPr id="7" name="Picture 202">
            <a:extLst>
              <a:ext uri="{FF2B5EF4-FFF2-40B4-BE49-F238E27FC236}">
                <a16:creationId xmlns:a16="http://schemas.microsoft.com/office/drawing/2014/main" xmlns="" id="{FFA13A39-D196-784B-BA6F-FAD86807E239}"/>
              </a:ext>
            </a:extLst>
          </p:cNvPr>
          <p:cNvPicPr>
            <a:picLocks noChangeAspect="1" noChangeArrowheads="1"/>
          </p:cNvPicPr>
          <p:nvPr/>
        </p:nvPicPr>
        <p:blipFill>
          <a:blip r:embed="rId4" cstate="print"/>
          <a:srcRect/>
          <a:stretch>
            <a:fillRect/>
          </a:stretch>
        </p:blipFill>
        <p:spPr bwMode="auto">
          <a:xfrm>
            <a:off x="11368691" y="56310"/>
            <a:ext cx="766644" cy="63347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5390936"/>
      </p:ext>
    </p:extLst>
  </p:cSld>
  <p:clrMapOvr>
    <a:masterClrMapping/>
  </p:clrMapOvr>
  <p:transition xmlns:p14="http://schemas.microsoft.com/office/powerpoint/2010/mai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02"/>
          <p:cNvPicPr>
            <a:picLocks noChangeAspect="1" noChangeArrowheads="1"/>
          </p:cNvPicPr>
          <p:nvPr/>
        </p:nvPicPr>
        <p:blipFill>
          <a:blip r:embed="rId4" cstate="print"/>
          <a:srcRect/>
          <a:stretch>
            <a:fillRect/>
          </a:stretch>
        </p:blipFill>
        <p:spPr bwMode="auto">
          <a:xfrm>
            <a:off x="5603626" y="180625"/>
            <a:ext cx="1014412" cy="838200"/>
          </a:xfrm>
          <a:prstGeom prst="rect">
            <a:avLst/>
          </a:prstGeom>
          <a:noFill/>
          <a:ln w="9525">
            <a:noFill/>
            <a:miter lim="800000"/>
            <a:headEnd/>
            <a:tailEnd/>
          </a:ln>
        </p:spPr>
      </p:pic>
      <p:cxnSp>
        <p:nvCxnSpPr>
          <p:cNvPr id="32" name="Straight Connector 31"/>
          <p:cNvCxnSpPr/>
          <p:nvPr/>
        </p:nvCxnSpPr>
        <p:spPr>
          <a:xfrm>
            <a:off x="6860275" y="586070"/>
            <a:ext cx="3166280" cy="0"/>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922060" y="573492"/>
            <a:ext cx="3411798" cy="12579"/>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sp>
        <p:nvSpPr>
          <p:cNvPr id="9" name="TextBox 5"/>
          <p:cNvSpPr txBox="1">
            <a:spLocks noChangeArrowheads="1"/>
          </p:cNvSpPr>
          <p:nvPr/>
        </p:nvSpPr>
        <p:spPr bwMode="auto">
          <a:xfrm>
            <a:off x="1764112" y="1712557"/>
            <a:ext cx="8602904" cy="61555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000066"/>
                </a:solidFill>
                <a:effectLst/>
                <a:uLnTx/>
                <a:uFillTx/>
                <a:latin typeface="Candara" pitchFamily="34" charset="0"/>
                <a:ea typeface="+mn-ea"/>
                <a:cs typeface="+mn-cs"/>
              </a:rPr>
              <a:t>Acknowledgments</a:t>
            </a:r>
            <a:endParaRPr kumimoji="0" lang="en-US" sz="3400" b="1" i="1" u="none" strike="noStrike" kern="1200" cap="none" spc="0" normalizeH="0" baseline="0" noProof="0" dirty="0">
              <a:ln>
                <a:noFill/>
              </a:ln>
              <a:solidFill>
                <a:srgbClr val="000066"/>
              </a:solidFill>
              <a:effectLst/>
              <a:uLnTx/>
              <a:uFillTx/>
              <a:latin typeface="Candara" pitchFamily="34" charset="0"/>
              <a:ea typeface="+mn-ea"/>
              <a:cs typeface="Arial" pitchFamily="34" charset="0"/>
            </a:endParaRPr>
          </a:p>
        </p:txBody>
      </p:sp>
      <p:sp>
        <p:nvSpPr>
          <p:cNvPr id="10" name="Rectangle 5"/>
          <p:cNvSpPr>
            <a:spLocks noChangeArrowheads="1"/>
          </p:cNvSpPr>
          <p:nvPr/>
        </p:nvSpPr>
        <p:spPr bwMode="auto">
          <a:xfrm>
            <a:off x="2088229" y="2753781"/>
            <a:ext cx="8012545" cy="255454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srgbClr val="000066"/>
                </a:solidFill>
                <a:effectLst/>
                <a:uLnTx/>
                <a:uFillTx/>
                <a:latin typeface="Candara" pitchFamily="34" charset="0"/>
                <a:ea typeface="+mn-ea"/>
                <a:cs typeface="+mn-cs"/>
              </a:rPr>
              <a:t>Dave Borges (NASA Langley Research Center)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srgbClr val="000066"/>
                </a:solidFill>
                <a:effectLst/>
                <a:uLnTx/>
                <a:uFillTx/>
                <a:latin typeface="Candara" pitchFamily="34" charset="0"/>
                <a:ea typeface="+mn-ea"/>
                <a:cs typeface="+mn-cs"/>
              </a:rPr>
              <a:t> Lori Schultz (NASA Marshall Space Flight Center)</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srgbClr val="000066"/>
                </a:solidFill>
                <a:effectLst/>
                <a:uLnTx/>
                <a:uFillTx/>
                <a:latin typeface="Candara" pitchFamily="34" charset="0"/>
                <a:ea typeface="+mn-ea"/>
                <a:cs typeface="+mn-cs"/>
              </a:rPr>
              <a:t>Vince Ambrosia (NASA Ames Research Center)</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srgbClr val="000066"/>
                </a:solidFill>
                <a:effectLst/>
                <a:uLnTx/>
                <a:uFillTx/>
                <a:latin typeface="Candara" pitchFamily="34" charset="0"/>
                <a:ea typeface="+mn-ea"/>
                <a:cs typeface="+mn-cs"/>
              </a:rPr>
              <a:t> Randy Albertson (NASA Armstrong Flight Research Center)</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srgbClr val="000066"/>
                </a:solidFill>
                <a:effectLst/>
                <a:uLnTx/>
                <a:uFillTx/>
                <a:latin typeface="Candara" pitchFamily="34" charset="0"/>
                <a:ea typeface="+mn-ea"/>
                <a:cs typeface="+mn-cs"/>
              </a:rPr>
              <a:t>NASA Disasters and </a:t>
            </a:r>
            <a:r>
              <a:rPr kumimoji="0" lang="en-US" sz="2400" b="1" i="1" u="none" strike="noStrike" kern="1200" cap="none" spc="0" normalizeH="0" baseline="0" noProof="0" dirty="0" err="1">
                <a:ln>
                  <a:noFill/>
                </a:ln>
                <a:solidFill>
                  <a:srgbClr val="000066"/>
                </a:solidFill>
                <a:effectLst/>
                <a:uLnTx/>
                <a:uFillTx/>
                <a:latin typeface="Candara" pitchFamily="34" charset="0"/>
                <a:ea typeface="+mn-ea"/>
                <a:cs typeface="+mn-cs"/>
              </a:rPr>
              <a:t>Wildland</a:t>
            </a:r>
            <a:r>
              <a:rPr kumimoji="0" lang="en-US" sz="2400" b="1" i="1" u="none" strike="noStrike" kern="1200" cap="none" spc="0" normalizeH="0" baseline="0" noProof="0" dirty="0">
                <a:ln>
                  <a:noFill/>
                </a:ln>
                <a:solidFill>
                  <a:srgbClr val="000066"/>
                </a:solidFill>
                <a:effectLst/>
                <a:uLnTx/>
                <a:uFillTx/>
                <a:latin typeface="Candara" pitchFamily="34" charset="0"/>
                <a:ea typeface="+mn-ea"/>
                <a:cs typeface="+mn-cs"/>
              </a:rPr>
              <a:t> Fire Program Elements </a:t>
            </a:r>
          </a:p>
        </p:txBody>
      </p:sp>
      <p:cxnSp>
        <p:nvCxnSpPr>
          <p:cNvPr id="3" name="Straight Connector 2"/>
          <p:cNvCxnSpPr/>
          <p:nvPr/>
        </p:nvCxnSpPr>
        <p:spPr>
          <a:xfrm>
            <a:off x="4487557" y="5859834"/>
            <a:ext cx="3276600" cy="14720"/>
          </a:xfrm>
          <a:prstGeom prst="line">
            <a:avLst/>
          </a:prstGeom>
          <a:ln>
            <a:solidFill>
              <a:srgbClr val="000066"/>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413503710"/>
      </p:ext>
    </p:extLst>
  </p:cSld>
  <p:clrMapOvr>
    <a:masterClrMapping/>
  </p:clrMapOvr>
  <p:transition xmlns:p14="http://schemas.microsoft.com/office/powerpoint/2010/mai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4540469"/>
            <a:ext cx="12192000" cy="2317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5C5EFB30-6368-4A08-BF6D-31DFE8E885DF}"/>
              </a:ext>
            </a:extLst>
          </p:cNvPr>
          <p:cNvSpPr/>
          <p:nvPr/>
        </p:nvSpPr>
        <p:spPr>
          <a:xfrm>
            <a:off x="0" y="0"/>
            <a:ext cx="12192000" cy="11670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40585" y="168032"/>
            <a:ext cx="5510830" cy="830997"/>
          </a:xfrm>
          <a:prstGeom prst="rect">
            <a:avLst/>
          </a:prstGeom>
        </p:spPr>
        <p:txBody>
          <a:bodyPr wrap="square">
            <a:spAutoFit/>
          </a:bodyPr>
          <a:lstStyle/>
          <a:p>
            <a:pPr marL="0" marR="0" lvl="0" indent="0" algn="ctr" defTabSz="914210" rtl="0" eaLnBrk="1" fontAlgn="auto" latinLnBrk="0" hangingPunct="1">
              <a:lnSpc>
                <a:spcPct val="100000"/>
              </a:lnSpc>
              <a:spcBef>
                <a:spcPts val="0"/>
              </a:spcBef>
              <a:spcAft>
                <a:spcPts val="600"/>
              </a:spcAft>
              <a:buClrTx/>
              <a:buSzTx/>
              <a:buFontTx/>
              <a:buNone/>
              <a:tabLst/>
              <a:defRPr/>
            </a:pPr>
            <a:r>
              <a:rPr kumimoji="0" lang="en-US" sz="4800" b="0" i="0" u="none" strike="noStrike" kern="1200" cap="none" spc="0" normalizeH="0" baseline="0" noProof="0" dirty="0">
                <a:ln>
                  <a:noFill/>
                </a:ln>
                <a:solidFill>
                  <a:srgbClr val="FFFFFF"/>
                </a:solidFill>
                <a:effectLst>
                  <a:outerShdw blurRad="50800" dist="38100" algn="l" rotWithShape="0">
                    <a:prstClr val="black">
                      <a:alpha val="40000"/>
                    </a:prstClr>
                  </a:outerShdw>
                </a:effectLst>
                <a:uLnTx/>
                <a:uFillTx/>
                <a:latin typeface="Calibri" panose="020F0502020204030204"/>
                <a:ea typeface="+mn-ea"/>
                <a:cs typeface="Calibri" panose="020F0502020204030204" pitchFamily="34" charset="0"/>
              </a:rPr>
              <a:t>Further Information</a:t>
            </a:r>
          </a:p>
        </p:txBody>
      </p:sp>
      <p:sp>
        <p:nvSpPr>
          <p:cNvPr id="9" name="Rectangle 8"/>
          <p:cNvSpPr/>
          <p:nvPr/>
        </p:nvSpPr>
        <p:spPr>
          <a:xfrm>
            <a:off x="3198327" y="4758863"/>
            <a:ext cx="5772565" cy="1738938"/>
          </a:xfrm>
          <a:prstGeom prst="rect">
            <a:avLst/>
          </a:prstGeom>
        </p:spPr>
        <p:txBody>
          <a:bodyPr wrap="square">
            <a:spAutoFit/>
          </a:bodyPr>
          <a:lstStyle/>
          <a:p>
            <a:pPr marL="0" marR="0" lvl="0" indent="0" algn="ctr" defTabSz="9142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NASA Earth Science </a:t>
            </a:r>
          </a:p>
          <a:p>
            <a:pPr marL="0" marR="0" lvl="0" indent="0" algn="ctr" defTabSz="91421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Applied Sciences Program</a:t>
            </a:r>
          </a:p>
          <a:p>
            <a:pPr marL="0" marR="0" lvl="0" indent="0" algn="ctr" defTabSz="9142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NASA Headquarters</a:t>
            </a:r>
          </a:p>
          <a:p>
            <a:pPr marL="0" marR="0" lvl="0" indent="0" algn="ctr" defTabSz="9142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Washington, DC</a:t>
            </a:r>
          </a:p>
          <a:p>
            <a:pPr marL="0" marR="0" lvl="0" indent="0" algn="ctr" defTabSz="91421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1.202.358.7200</a:t>
            </a:r>
          </a:p>
        </p:txBody>
      </p:sp>
      <p:sp>
        <p:nvSpPr>
          <p:cNvPr id="10" name="Rectangle 9"/>
          <p:cNvSpPr/>
          <p:nvPr/>
        </p:nvSpPr>
        <p:spPr>
          <a:xfrm>
            <a:off x="213198" y="1456368"/>
            <a:ext cx="11742821" cy="2862322"/>
          </a:xfrm>
          <a:prstGeom prst="rect">
            <a:avLst/>
          </a:prstGeom>
          <a:solidFill>
            <a:schemeClr val="bg1">
              <a:alpha val="64000"/>
            </a:schemeClr>
          </a:solidFill>
        </p:spPr>
        <p:txBody>
          <a:bodyPr wrap="square">
            <a:spAutoFit/>
          </a:bodyPr>
          <a:lstStyle/>
          <a:p>
            <a:pPr marL="0" marR="0" lvl="0" indent="0" algn="ctr" defTabSz="914210" rtl="0" eaLnBrk="1" fontAlgn="auto" latinLnBrk="0" hangingPunct="1">
              <a:lnSpc>
                <a:spcPct val="100000"/>
              </a:lnSpc>
              <a:spcBef>
                <a:spcPts val="0"/>
              </a:spcBef>
              <a:spcAft>
                <a:spcPts val="600"/>
              </a:spcAft>
              <a:buClrTx/>
              <a:buSzTx/>
              <a:buFontTx/>
              <a:buNone/>
              <a:tabLst/>
              <a:defRPr/>
            </a:pPr>
            <a:r>
              <a:rPr kumimoji="0" lang="en-US" sz="3200" b="1"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Calibri" panose="020F0502020204030204" pitchFamily="34" charset="0"/>
              </a:rPr>
              <a:t>https://</a:t>
            </a:r>
            <a:r>
              <a:rPr kumimoji="0" lang="en-US" sz="3200" b="1" i="1"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Calibri" panose="020F0502020204030204" pitchFamily="34" charset="0"/>
              </a:rPr>
              <a:t>appliedsciences.nasa.gov</a:t>
            </a:r>
            <a:r>
              <a:rPr kumimoji="0" lang="en-US" sz="3200" b="1"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Calibri" panose="020F0502020204030204" pitchFamily="34" charset="0"/>
              </a:rPr>
              <a:t>/programs/disasters-program</a:t>
            </a:r>
          </a:p>
          <a:p>
            <a:pPr marL="0" marR="0" lvl="0" indent="0" algn="ctr" defTabSz="914210" rtl="0" eaLnBrk="1" fontAlgn="auto" latinLnBrk="0" hangingPunct="1">
              <a:lnSpc>
                <a:spcPct val="100000"/>
              </a:lnSpc>
              <a:spcBef>
                <a:spcPts val="0"/>
              </a:spcBef>
              <a:spcAft>
                <a:spcPts val="600"/>
              </a:spcAft>
              <a:buClrTx/>
              <a:buSzTx/>
              <a:buFontTx/>
              <a:buNone/>
              <a:tabLst/>
              <a:defRPr/>
            </a:pPr>
            <a:endParaRPr kumimoji="0" lang="en-US" sz="3200" b="1"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Calibri" panose="020F0502020204030204" pitchFamily="34" charset="0"/>
            </a:endParaRPr>
          </a:p>
          <a:p>
            <a:pPr marL="0" marR="0" lvl="0" indent="0" algn="ctr" defTabSz="914210" rtl="0" eaLnBrk="1" fontAlgn="auto" latinLnBrk="0" hangingPunct="1">
              <a:lnSpc>
                <a:spcPct val="100000"/>
              </a:lnSpc>
              <a:spcBef>
                <a:spcPts val="0"/>
              </a:spcBef>
              <a:spcAft>
                <a:spcPts val="600"/>
              </a:spcAft>
              <a:buClrTx/>
              <a:buSzTx/>
              <a:buFontTx/>
              <a:buNone/>
              <a:tabLst/>
              <a:defRPr/>
            </a:pPr>
            <a:r>
              <a:rPr kumimoji="0" lang="en-US" sz="3200" b="1"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Calibri" panose="020F0502020204030204" pitchFamily="34" charset="0"/>
              </a:rPr>
              <a:t>https://</a:t>
            </a:r>
            <a:r>
              <a:rPr kumimoji="0" lang="en-US" sz="3200" b="1" i="1"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Calibri" panose="020F0502020204030204" pitchFamily="34" charset="0"/>
              </a:rPr>
              <a:t>appliedsciences.nasa.gov</a:t>
            </a:r>
            <a:r>
              <a:rPr kumimoji="0" lang="en-US" sz="3200" b="1"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Calibri" panose="020F0502020204030204" pitchFamily="34" charset="0"/>
              </a:rPr>
              <a:t>/programs/wildfires-program</a:t>
            </a:r>
          </a:p>
          <a:p>
            <a:pPr marL="0" marR="0" lvl="0" indent="0" algn="ctr" defTabSz="914210" rtl="0" eaLnBrk="1" fontAlgn="auto" latinLnBrk="0" hangingPunct="1">
              <a:lnSpc>
                <a:spcPct val="100000"/>
              </a:lnSpc>
              <a:spcBef>
                <a:spcPts val="0"/>
              </a:spcBef>
              <a:spcAft>
                <a:spcPts val="600"/>
              </a:spcAft>
              <a:buClrTx/>
              <a:buSzTx/>
              <a:buFontTx/>
              <a:buNone/>
              <a:tabLst/>
              <a:defRPr/>
            </a:pPr>
            <a:endParaRPr kumimoji="0" lang="en-US" sz="3200" b="1"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Calibri" panose="020F0502020204030204" pitchFamily="34" charset="0"/>
            </a:endParaRPr>
          </a:p>
          <a:p>
            <a:pPr marL="0" marR="0" lvl="0" indent="0" algn="ctr" defTabSz="914210" rtl="0" eaLnBrk="1" fontAlgn="auto" latinLnBrk="0" hangingPunct="1">
              <a:lnSpc>
                <a:spcPct val="100000"/>
              </a:lnSpc>
              <a:spcBef>
                <a:spcPts val="0"/>
              </a:spcBef>
              <a:spcAft>
                <a:spcPts val="600"/>
              </a:spcAft>
              <a:buClrTx/>
              <a:buSzTx/>
              <a:buFontTx/>
              <a:buNone/>
              <a:tabLst/>
              <a:defRPr/>
            </a:pPr>
            <a:r>
              <a:rPr kumimoji="0" lang="en-US" sz="3200" b="1"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Calibri" panose="020F0502020204030204" pitchFamily="34" charset="0"/>
              </a:rPr>
              <a:t>https://</a:t>
            </a:r>
            <a:r>
              <a:rPr kumimoji="0" lang="en-US" sz="3200" b="1" i="1"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Calibri" panose="020F0502020204030204" pitchFamily="34" charset="0"/>
              </a:rPr>
              <a:t>disasters.nasa.gov</a:t>
            </a:r>
            <a:endParaRPr kumimoji="0" lang="en-US" sz="3200" b="1"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Calibri" panose="020F0502020204030204" pitchFamily="34" charset="0"/>
            </a:endParaRPr>
          </a:p>
        </p:txBody>
      </p:sp>
      <p:pic>
        <p:nvPicPr>
          <p:cNvPr id="11" name="Picture 10">
            <a:extLst>
              <a:ext uri="{FF2B5EF4-FFF2-40B4-BE49-F238E27FC236}">
                <a16:creationId xmlns:a16="http://schemas.microsoft.com/office/drawing/2014/main" xmlns="" id="{663A8866-C762-4FE6-908E-D5E4397F4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3727" y="90405"/>
            <a:ext cx="1191126" cy="986252"/>
          </a:xfrm>
          <a:prstGeom prst="rect">
            <a:avLst/>
          </a:prstGeom>
        </p:spPr>
      </p:pic>
    </p:spTree>
    <p:custDataLst>
      <p:tags r:id="rId1"/>
    </p:custDataLst>
    <p:extLst>
      <p:ext uri="{BB962C8B-B14F-4D97-AF65-F5344CB8AC3E}">
        <p14:creationId xmlns:p14="http://schemas.microsoft.com/office/powerpoint/2010/main" val="1634217615"/>
      </p:ext>
    </p:extLst>
  </p:cSld>
  <p:clrMapOvr>
    <a:masterClrMapping/>
  </p:clrMapOvr>
  <p:transition xmlns:p14="http://schemas.microsoft.com/office/powerpoint/2010/mai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p:nvPr/>
        </p:nvSpPr>
        <p:spPr>
          <a:xfrm>
            <a:off x="8070273" y="4814456"/>
            <a:ext cx="184800" cy="369300"/>
          </a:xfrm>
          <a:prstGeom prst="rect">
            <a:avLst/>
          </a:prstGeom>
          <a:noFill/>
          <a:ln>
            <a:noFill/>
          </a:ln>
        </p:spPr>
        <p:txBody>
          <a:bodyPr spcFirstLastPara="1" wrap="square" lIns="91425" tIns="45700" rIns="91425" bIns="45700" anchor="t" anchorCtr="0">
            <a:noAutofit/>
          </a:bodyPr>
          <a:lstStyle/>
          <a:p>
            <a:pPr>
              <a:buClr>
                <a:srgbClr val="000000"/>
              </a:buClr>
              <a:buSzPts val="1800"/>
            </a:pPr>
            <a:endParaRPr kern="0">
              <a:solidFill>
                <a:srgbClr val="000000"/>
              </a:solidFill>
              <a:latin typeface="Calibri"/>
              <a:ea typeface="Calibri"/>
              <a:cs typeface="Calibri"/>
              <a:sym typeface="Calibri"/>
            </a:endParaRPr>
          </a:p>
        </p:txBody>
      </p:sp>
      <p:sp>
        <p:nvSpPr>
          <p:cNvPr id="99" name="Google Shape;99;p15"/>
          <p:cNvSpPr txBox="1"/>
          <p:nvPr/>
        </p:nvSpPr>
        <p:spPr>
          <a:xfrm>
            <a:off x="7889985" y="251638"/>
            <a:ext cx="3836723" cy="736903"/>
          </a:xfrm>
          <a:prstGeom prst="rect">
            <a:avLst/>
          </a:prstGeom>
          <a:noFill/>
          <a:ln>
            <a:noFill/>
          </a:ln>
        </p:spPr>
        <p:txBody>
          <a:bodyPr spcFirstLastPara="1" wrap="square" lIns="91425" tIns="45700" rIns="91425" bIns="45700" anchor="t" anchorCtr="0">
            <a:noAutofit/>
          </a:bodyPr>
          <a:lstStyle/>
          <a:p>
            <a:pPr algn="r">
              <a:buClr>
                <a:srgbClr val="434343"/>
              </a:buClr>
              <a:buSzPts val="3600"/>
            </a:pPr>
            <a:r>
              <a:rPr lang="en-US" sz="3600" b="1" kern="0" dirty="0">
                <a:solidFill>
                  <a:srgbClr val="434343"/>
                </a:solidFill>
                <a:latin typeface="Tahoma"/>
                <a:ea typeface="Tahoma"/>
                <a:cs typeface="Tahoma"/>
                <a:sym typeface="Tahoma"/>
              </a:rPr>
              <a:t>Final Remarks</a:t>
            </a:r>
            <a:endParaRPr b="1" kern="0" dirty="0">
              <a:solidFill>
                <a:srgbClr val="000000"/>
              </a:solidFill>
              <a:latin typeface="Tahoma"/>
              <a:ea typeface="Tahoma"/>
              <a:cs typeface="Tahoma"/>
              <a:sym typeface="Tahoma"/>
            </a:endParaRPr>
          </a:p>
        </p:txBody>
      </p:sp>
      <p:pic>
        <p:nvPicPr>
          <p:cNvPr id="100" name="Google Shape;100;p15" descr="esip-logo.png"/>
          <p:cNvPicPr preferRelativeResize="0"/>
          <p:nvPr/>
        </p:nvPicPr>
        <p:blipFill rotWithShape="1">
          <a:blip r:embed="rId3">
            <a:alphaModFix amt="85000"/>
          </a:blip>
          <a:srcRect/>
          <a:stretch/>
        </p:blipFill>
        <p:spPr>
          <a:xfrm>
            <a:off x="1828800" y="439263"/>
            <a:ext cx="2074754" cy="1031191"/>
          </a:xfrm>
          <a:prstGeom prst="rect">
            <a:avLst/>
          </a:prstGeom>
          <a:noFill/>
          <a:ln>
            <a:noFill/>
          </a:ln>
        </p:spPr>
      </p:pic>
      <p:pic>
        <p:nvPicPr>
          <p:cNvPr id="101" name="Google Shape;101;p15" descr="NASA-Logo-Large.png"/>
          <p:cNvPicPr preferRelativeResize="0"/>
          <p:nvPr/>
        </p:nvPicPr>
        <p:blipFill rotWithShape="1">
          <a:blip r:embed="rId4">
            <a:alphaModFix/>
          </a:blip>
          <a:srcRect/>
          <a:stretch/>
        </p:blipFill>
        <p:spPr>
          <a:xfrm>
            <a:off x="7465501" y="6371001"/>
            <a:ext cx="424485" cy="344032"/>
          </a:xfrm>
          <a:prstGeom prst="rect">
            <a:avLst/>
          </a:prstGeom>
          <a:noFill/>
          <a:ln>
            <a:noFill/>
          </a:ln>
        </p:spPr>
      </p:pic>
      <p:pic>
        <p:nvPicPr>
          <p:cNvPr id="102" name="Google Shape;102;p15" descr="NOAA-Transparent-Logo_1.png"/>
          <p:cNvPicPr preferRelativeResize="0"/>
          <p:nvPr/>
        </p:nvPicPr>
        <p:blipFill rotWithShape="1">
          <a:blip r:embed="rId5">
            <a:alphaModFix/>
          </a:blip>
          <a:srcRect/>
          <a:stretch/>
        </p:blipFill>
        <p:spPr>
          <a:xfrm>
            <a:off x="7891251" y="6358826"/>
            <a:ext cx="354506" cy="366985"/>
          </a:xfrm>
          <a:prstGeom prst="rect">
            <a:avLst/>
          </a:prstGeom>
          <a:noFill/>
          <a:ln>
            <a:noFill/>
          </a:ln>
        </p:spPr>
      </p:pic>
      <p:sp>
        <p:nvSpPr>
          <p:cNvPr id="103" name="Google Shape;103;p15"/>
          <p:cNvSpPr txBox="1"/>
          <p:nvPr/>
        </p:nvSpPr>
        <p:spPr>
          <a:xfrm>
            <a:off x="9222959" y="6360223"/>
            <a:ext cx="2546299" cy="347699"/>
          </a:xfrm>
          <a:prstGeom prst="rect">
            <a:avLst/>
          </a:prstGeom>
          <a:noFill/>
          <a:ln>
            <a:noFill/>
          </a:ln>
        </p:spPr>
        <p:txBody>
          <a:bodyPr spcFirstLastPara="1" wrap="square" lIns="91425" tIns="45700" rIns="91425" bIns="45700" anchor="t" anchorCtr="0">
            <a:noAutofit/>
          </a:bodyPr>
          <a:lstStyle/>
          <a:p>
            <a:pPr>
              <a:buClr>
                <a:srgbClr val="000000"/>
              </a:buClr>
              <a:buSzPts val="275"/>
            </a:pPr>
            <a:r>
              <a:rPr lang="en-US" sz="1400" kern="0" dirty="0">
                <a:solidFill>
                  <a:srgbClr val="000000"/>
                </a:solidFill>
                <a:latin typeface="Avenir"/>
                <a:ea typeface="Avenir"/>
                <a:cs typeface="Avenir"/>
                <a:sym typeface="Avenir"/>
              </a:rPr>
              <a:t>and 110+ member organizations</a:t>
            </a:r>
            <a:endParaRPr kern="0" dirty="0">
              <a:solidFill>
                <a:srgbClr val="000000"/>
              </a:solidFill>
              <a:latin typeface="Arial"/>
              <a:ea typeface="Arial"/>
              <a:cs typeface="Arial"/>
              <a:sym typeface="Arial"/>
            </a:endParaRPr>
          </a:p>
        </p:txBody>
      </p:sp>
      <p:sp>
        <p:nvSpPr>
          <p:cNvPr id="104" name="Google Shape;104;p15"/>
          <p:cNvSpPr txBox="1"/>
          <p:nvPr/>
        </p:nvSpPr>
        <p:spPr>
          <a:xfrm>
            <a:off x="5836399" y="6370013"/>
            <a:ext cx="1645800" cy="276900"/>
          </a:xfrm>
          <a:prstGeom prst="rect">
            <a:avLst/>
          </a:prstGeom>
          <a:noFill/>
          <a:ln>
            <a:noFill/>
          </a:ln>
        </p:spPr>
        <p:txBody>
          <a:bodyPr spcFirstLastPara="1" wrap="square" lIns="91425" tIns="45700" rIns="91425" bIns="45700" anchor="t" anchorCtr="0">
            <a:noAutofit/>
          </a:bodyPr>
          <a:lstStyle/>
          <a:p>
            <a:pPr>
              <a:buClr>
                <a:srgbClr val="000000"/>
              </a:buClr>
              <a:buSzPts val="275"/>
            </a:pPr>
            <a:r>
              <a:rPr lang="en-US" sz="1400" kern="0" dirty="0">
                <a:solidFill>
                  <a:srgbClr val="000000"/>
                </a:solidFill>
                <a:latin typeface="Avenir"/>
                <a:ea typeface="Avenir"/>
                <a:cs typeface="Avenir"/>
                <a:sym typeface="Avenir"/>
              </a:rPr>
              <a:t>ESIP is supported by</a:t>
            </a:r>
            <a:endParaRPr kern="0" dirty="0">
              <a:solidFill>
                <a:srgbClr val="000000"/>
              </a:solidFill>
              <a:latin typeface="Arial"/>
              <a:ea typeface="Arial"/>
              <a:cs typeface="Arial"/>
              <a:sym typeface="Arial"/>
            </a:endParaRPr>
          </a:p>
        </p:txBody>
      </p:sp>
      <p:sp>
        <p:nvSpPr>
          <p:cNvPr id="105" name="Google Shape;105;p15"/>
          <p:cNvSpPr txBox="1"/>
          <p:nvPr/>
        </p:nvSpPr>
        <p:spPr>
          <a:xfrm>
            <a:off x="2231572" y="6400532"/>
            <a:ext cx="1645800" cy="347700"/>
          </a:xfrm>
          <a:prstGeom prst="rect">
            <a:avLst/>
          </a:prstGeom>
          <a:noFill/>
          <a:ln>
            <a:noFill/>
          </a:ln>
        </p:spPr>
        <p:txBody>
          <a:bodyPr spcFirstLastPara="1" wrap="square" lIns="91425" tIns="45700" rIns="91425" bIns="45700" anchor="t" anchorCtr="0">
            <a:noAutofit/>
          </a:bodyPr>
          <a:lstStyle/>
          <a:p>
            <a:pPr algn="ctr">
              <a:lnSpc>
                <a:spcPct val="120000"/>
              </a:lnSpc>
              <a:buClr>
                <a:srgbClr val="000000"/>
              </a:buClr>
              <a:buSzPts val="275"/>
            </a:pPr>
            <a:r>
              <a:rPr lang="en-US" sz="1400" kern="0" dirty="0">
                <a:solidFill>
                  <a:srgbClr val="000000"/>
                </a:solidFill>
                <a:latin typeface="Avenir"/>
                <a:ea typeface="Avenir"/>
                <a:cs typeface="Avenir"/>
                <a:sym typeface="Avenir"/>
              </a:rPr>
              <a:t>www.esipfed.org</a:t>
            </a:r>
            <a:endParaRPr sz="1400" kern="0" dirty="0">
              <a:solidFill>
                <a:srgbClr val="000000"/>
              </a:solidFill>
              <a:latin typeface="Avenir"/>
              <a:ea typeface="Avenir"/>
              <a:cs typeface="Avenir"/>
              <a:sym typeface="Avenir"/>
            </a:endParaRPr>
          </a:p>
        </p:txBody>
      </p:sp>
      <p:sp>
        <p:nvSpPr>
          <p:cNvPr id="106" name="Google Shape;106;p15"/>
          <p:cNvSpPr txBox="1"/>
          <p:nvPr/>
        </p:nvSpPr>
        <p:spPr>
          <a:xfrm>
            <a:off x="3781834" y="6374632"/>
            <a:ext cx="1768345" cy="276900"/>
          </a:xfrm>
          <a:prstGeom prst="rect">
            <a:avLst/>
          </a:prstGeom>
          <a:noFill/>
          <a:ln>
            <a:noFill/>
          </a:ln>
        </p:spPr>
        <p:txBody>
          <a:bodyPr spcFirstLastPara="1" wrap="square" lIns="91425" tIns="45700" rIns="91425" bIns="45700" anchor="t" anchorCtr="0">
            <a:noAutofit/>
          </a:bodyPr>
          <a:lstStyle/>
          <a:p>
            <a:pPr>
              <a:buClr>
                <a:srgbClr val="000000"/>
              </a:buClr>
              <a:buSzPts val="275"/>
            </a:pPr>
            <a:r>
              <a:rPr lang="en-US" sz="1400" kern="0" dirty="0">
                <a:solidFill>
                  <a:srgbClr val="000000"/>
                </a:solidFill>
                <a:latin typeface="Avenir"/>
                <a:ea typeface="Avenir"/>
                <a:cs typeface="Avenir"/>
                <a:sym typeface="Avenir"/>
              </a:rPr>
              <a:t>@</a:t>
            </a:r>
            <a:r>
              <a:rPr lang="en-US" sz="1400" kern="0" dirty="0" err="1">
                <a:solidFill>
                  <a:srgbClr val="000000"/>
                </a:solidFill>
                <a:latin typeface="Avenir"/>
                <a:ea typeface="Avenir"/>
                <a:cs typeface="Avenir"/>
                <a:sym typeface="Avenir"/>
              </a:rPr>
              <a:t>ESIPfed</a:t>
            </a:r>
            <a:r>
              <a:rPr lang="en-US" sz="1400" kern="0" dirty="0">
                <a:solidFill>
                  <a:srgbClr val="000000"/>
                </a:solidFill>
                <a:latin typeface="Avenir"/>
                <a:ea typeface="Avenir"/>
                <a:cs typeface="Avenir"/>
                <a:sym typeface="Avenir"/>
              </a:rPr>
              <a:t> | #</a:t>
            </a:r>
            <a:r>
              <a:rPr lang="en-US" sz="1400" kern="0" dirty="0" err="1">
                <a:solidFill>
                  <a:srgbClr val="000000"/>
                </a:solidFill>
                <a:latin typeface="Avenir"/>
                <a:ea typeface="Avenir"/>
                <a:cs typeface="Avenir"/>
                <a:sym typeface="Avenir"/>
              </a:rPr>
              <a:t>ESIPfed</a:t>
            </a:r>
            <a:endParaRPr sz="1400" kern="0" dirty="0">
              <a:solidFill>
                <a:srgbClr val="000000"/>
              </a:solidFill>
              <a:latin typeface="Avenir"/>
              <a:ea typeface="Avenir"/>
              <a:cs typeface="Avenir"/>
              <a:sym typeface="Avenir"/>
            </a:endParaRPr>
          </a:p>
        </p:txBody>
      </p:sp>
      <p:pic>
        <p:nvPicPr>
          <p:cNvPr id="107" name="Google Shape;107;p15"/>
          <p:cNvPicPr preferRelativeResize="0"/>
          <p:nvPr/>
        </p:nvPicPr>
        <p:blipFill rotWithShape="1">
          <a:blip r:embed="rId6">
            <a:alphaModFix/>
          </a:blip>
          <a:srcRect/>
          <a:stretch/>
        </p:blipFill>
        <p:spPr>
          <a:xfrm>
            <a:off x="8292010" y="6357268"/>
            <a:ext cx="742198" cy="429392"/>
          </a:xfrm>
          <a:prstGeom prst="rect">
            <a:avLst/>
          </a:prstGeom>
          <a:noFill/>
          <a:ln>
            <a:noFill/>
          </a:ln>
        </p:spPr>
      </p:pic>
      <p:pic>
        <p:nvPicPr>
          <p:cNvPr id="108" name="Google Shape;108;p15" descr="2018_Meeting_Branding_FullV2_RGB300px.png"/>
          <p:cNvPicPr preferRelativeResize="0"/>
          <p:nvPr/>
        </p:nvPicPr>
        <p:blipFill rotWithShape="1">
          <a:blip r:embed="rId7">
            <a:alphaModFix/>
          </a:blip>
          <a:srcRect/>
          <a:stretch/>
        </p:blipFill>
        <p:spPr>
          <a:xfrm>
            <a:off x="5030034" y="5026"/>
            <a:ext cx="2859951" cy="2787601"/>
          </a:xfrm>
          <a:prstGeom prst="rect">
            <a:avLst/>
          </a:prstGeom>
          <a:noFill/>
          <a:ln>
            <a:noFill/>
          </a:ln>
          <a:effectLst>
            <a:outerShdw blurRad="76200" dir="18900000" sy="23000" kx="-1200000" algn="bl" rotWithShape="0">
              <a:prstClr val="black">
                <a:alpha val="20000"/>
              </a:prstClr>
            </a:outerShdw>
          </a:effectLst>
        </p:spPr>
      </p:pic>
      <p:sp>
        <p:nvSpPr>
          <p:cNvPr id="2" name="Rectangle 1">
            <a:extLst>
              <a:ext uri="{FF2B5EF4-FFF2-40B4-BE49-F238E27FC236}">
                <a16:creationId xmlns:a16="http://schemas.microsoft.com/office/drawing/2014/main" xmlns="" id="{3BDF2CF0-7895-446C-B095-089AB735505E}"/>
              </a:ext>
            </a:extLst>
          </p:cNvPr>
          <p:cNvSpPr/>
          <p:nvPr/>
        </p:nvSpPr>
        <p:spPr>
          <a:xfrm>
            <a:off x="3903554" y="2701939"/>
            <a:ext cx="5005667" cy="1077218"/>
          </a:xfrm>
          <a:prstGeom prst="rect">
            <a:avLst/>
          </a:prstGeom>
        </p:spPr>
        <p:txBody>
          <a:bodyPr wrap="square">
            <a:spAutoFit/>
          </a:bodyPr>
          <a:lstStyle/>
          <a:p>
            <a:pPr algn="ctr">
              <a:buClr>
                <a:srgbClr val="434343"/>
              </a:buClr>
              <a:buSzPts val="1050"/>
            </a:pPr>
            <a:r>
              <a:rPr lang="en-US" sz="2800" kern="0" dirty="0">
                <a:solidFill>
                  <a:srgbClr val="434343"/>
                </a:solidFill>
                <a:latin typeface="Tahoma"/>
                <a:ea typeface="Tahoma"/>
                <a:cs typeface="Tahoma"/>
                <a:sym typeface="Tahoma"/>
              </a:rPr>
              <a:t>Arika </a:t>
            </a:r>
            <a:r>
              <a:rPr lang="en-US" sz="2800" kern="0" dirty="0" err="1">
                <a:solidFill>
                  <a:srgbClr val="434343"/>
                </a:solidFill>
                <a:latin typeface="Tahoma"/>
                <a:ea typeface="Tahoma"/>
                <a:cs typeface="Tahoma"/>
                <a:sym typeface="Tahoma"/>
              </a:rPr>
              <a:t>Virapongse</a:t>
            </a:r>
            <a:r>
              <a:rPr lang="en-US" kern="0" dirty="0">
                <a:solidFill>
                  <a:srgbClr val="434343"/>
                </a:solidFill>
                <a:latin typeface="Tahoma"/>
                <a:ea typeface="Tahoma"/>
                <a:cs typeface="Tahoma"/>
                <a:sym typeface="Tahoma"/>
              </a:rPr>
              <a:t> </a:t>
            </a:r>
            <a:br>
              <a:rPr lang="en-US" kern="0" dirty="0">
                <a:solidFill>
                  <a:srgbClr val="434343"/>
                </a:solidFill>
                <a:latin typeface="Tahoma"/>
                <a:ea typeface="Tahoma"/>
                <a:cs typeface="Tahoma"/>
                <a:sym typeface="Tahoma"/>
              </a:rPr>
            </a:br>
            <a:r>
              <a:rPr lang="en-US" kern="0" dirty="0">
                <a:solidFill>
                  <a:srgbClr val="434343"/>
                </a:solidFill>
                <a:latin typeface="Tahoma"/>
                <a:ea typeface="Tahoma"/>
                <a:cs typeface="Tahoma"/>
                <a:sym typeface="Tahoma"/>
              </a:rPr>
              <a:t>Principal, Middle Path </a:t>
            </a:r>
            <a:r>
              <a:rPr lang="en-US" kern="0" dirty="0" err="1">
                <a:solidFill>
                  <a:srgbClr val="434343"/>
                </a:solidFill>
                <a:latin typeface="Tahoma"/>
                <a:ea typeface="Tahoma"/>
                <a:cs typeface="Tahoma"/>
                <a:sym typeface="Tahoma"/>
              </a:rPr>
              <a:t>EcoSolutions</a:t>
            </a:r>
            <a:endParaRPr lang="en-US" kern="0" dirty="0">
              <a:solidFill>
                <a:srgbClr val="434343"/>
              </a:solidFill>
              <a:latin typeface="Tahoma"/>
              <a:ea typeface="Tahoma"/>
              <a:cs typeface="Tahoma"/>
              <a:sym typeface="Tahoma"/>
            </a:endParaRPr>
          </a:p>
          <a:p>
            <a:pPr algn="ctr">
              <a:buClr>
                <a:srgbClr val="434343"/>
              </a:buClr>
              <a:buSzPts val="1050"/>
            </a:pPr>
            <a:r>
              <a:rPr lang="en-US" u="sng" kern="0" dirty="0" smtClean="0">
                <a:solidFill>
                  <a:srgbClr val="0000FF"/>
                </a:solidFill>
                <a:latin typeface="Tahoma"/>
                <a:ea typeface="Tahoma"/>
                <a:cs typeface="Tahoma"/>
                <a:sym typeface="Tahoma"/>
                <a:hlinkClick r:id="rId8"/>
              </a:rPr>
              <a:t>av</a:t>
            </a:r>
            <a:r>
              <a:rPr lang="en-US" u="sng" kern="0" dirty="0">
                <a:solidFill>
                  <a:srgbClr val="0000FF"/>
                </a:solidFill>
                <a:latin typeface="Tahoma"/>
                <a:ea typeface="Tahoma"/>
                <a:cs typeface="Tahoma"/>
                <a:sym typeface="Tahoma"/>
                <a:hlinkClick r:id="rId8"/>
              </a:rPr>
              <a:t>@middlepatheco.com</a:t>
            </a:r>
            <a:r>
              <a:rPr lang="en-US" kern="0" dirty="0">
                <a:solidFill>
                  <a:srgbClr val="434343"/>
                </a:solidFill>
                <a:latin typeface="Tahoma"/>
                <a:ea typeface="Tahoma"/>
                <a:cs typeface="Tahoma"/>
                <a:sym typeface="Tahoma"/>
              </a:rPr>
              <a:t> </a:t>
            </a:r>
            <a:endParaRPr lang="en-US" dirty="0"/>
          </a:p>
        </p:txBody>
      </p:sp>
      <p:sp>
        <p:nvSpPr>
          <p:cNvPr id="15" name="Google Shape;1111;p105"/>
          <p:cNvSpPr txBox="1"/>
          <p:nvPr/>
        </p:nvSpPr>
        <p:spPr>
          <a:xfrm>
            <a:off x="2026500" y="3933300"/>
            <a:ext cx="8934000" cy="2090400"/>
          </a:xfrm>
          <a:prstGeom prst="rect">
            <a:avLst/>
          </a:prstGeom>
          <a:solidFill>
            <a:srgbClr val="CCCCCC"/>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2800" b="1" i="0" u="none" strike="noStrike" cap="none" dirty="0">
              <a:solidFill>
                <a:srgbClr val="FFFFFF"/>
              </a:solidFill>
              <a:latin typeface="Tahoma"/>
              <a:ea typeface="Tahoma"/>
              <a:cs typeface="Tahoma"/>
              <a:sym typeface="Tahoma"/>
            </a:endParaRPr>
          </a:p>
          <a:p>
            <a:pPr marL="0" marR="0" lvl="0" indent="0" algn="ctr" rtl="0">
              <a:lnSpc>
                <a:spcPct val="90000"/>
              </a:lnSpc>
              <a:spcBef>
                <a:spcPts val="0"/>
              </a:spcBef>
              <a:spcAft>
                <a:spcPts val="0"/>
              </a:spcAft>
              <a:buNone/>
            </a:pPr>
            <a:r>
              <a:rPr lang="en-US" sz="1800" b="1" dirty="0">
                <a:solidFill>
                  <a:srgbClr val="1C4587"/>
                </a:solidFill>
                <a:latin typeface="Tahoma"/>
                <a:ea typeface="Tahoma"/>
                <a:cs typeface="Tahoma"/>
                <a:sym typeface="Tahoma"/>
              </a:rPr>
              <a:t>ESIP’s webinar series:</a:t>
            </a:r>
            <a:endParaRPr sz="1800" b="1" i="0" u="none" strike="noStrike" cap="none" dirty="0">
              <a:solidFill>
                <a:srgbClr val="1C4587"/>
              </a:solidFill>
              <a:latin typeface="Tahoma"/>
              <a:ea typeface="Tahoma"/>
              <a:cs typeface="Tahoma"/>
              <a:sym typeface="Tahoma"/>
            </a:endParaRPr>
          </a:p>
          <a:p>
            <a:pPr marL="0" lvl="0" indent="0" algn="ctr" rtl="0">
              <a:lnSpc>
                <a:spcPct val="115000"/>
              </a:lnSpc>
              <a:spcBef>
                <a:spcPts val="0"/>
              </a:spcBef>
              <a:spcAft>
                <a:spcPts val="0"/>
              </a:spcAft>
              <a:buSzPts val="1100"/>
              <a:buNone/>
            </a:pPr>
            <a:r>
              <a:rPr lang="en-US" sz="3000" b="1" dirty="0">
                <a:solidFill>
                  <a:srgbClr val="1C4587"/>
                </a:solidFill>
                <a:latin typeface="Times New Roman"/>
                <a:ea typeface="Times New Roman"/>
                <a:cs typeface="Times New Roman"/>
                <a:sym typeface="Times New Roman"/>
              </a:rPr>
              <a:t>The socioeconomic value of Earth Science data, information, and applications</a:t>
            </a:r>
            <a:endParaRPr sz="3000" b="1" dirty="0">
              <a:solidFill>
                <a:srgbClr val="1C4587"/>
              </a:solidFill>
              <a:latin typeface="Times New Roman"/>
              <a:ea typeface="Times New Roman"/>
              <a:cs typeface="Times New Roman"/>
              <a:sym typeface="Times New Roman"/>
            </a:endParaRPr>
          </a:p>
          <a:p>
            <a:pPr marL="0" lvl="0" indent="0" algn="ctr" rtl="0">
              <a:lnSpc>
                <a:spcPct val="115000"/>
              </a:lnSpc>
              <a:spcBef>
                <a:spcPts val="0"/>
              </a:spcBef>
              <a:spcAft>
                <a:spcPts val="0"/>
              </a:spcAft>
              <a:buSzPts val="1100"/>
              <a:buNone/>
            </a:pPr>
            <a:endParaRPr sz="1000" b="1" dirty="0">
              <a:solidFill>
                <a:srgbClr val="1C4587"/>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000" b="1" i="0" u="none" strike="noStrike" cap="none" dirty="0">
                <a:solidFill>
                  <a:schemeClr val="dk1"/>
                </a:solidFill>
                <a:latin typeface="Tahoma"/>
                <a:ea typeface="Tahoma"/>
                <a:cs typeface="Tahoma"/>
                <a:sym typeface="Tahoma"/>
              </a:rPr>
              <a:t>November 15, 2018 | Webinar #5</a:t>
            </a:r>
            <a:endParaRPr sz="2000" b="1" dirty="0">
              <a:solidFill>
                <a:schemeClr val="dk1"/>
              </a:solidFill>
              <a:latin typeface="Tahoma"/>
              <a:ea typeface="Tahoma"/>
              <a:cs typeface="Tahoma"/>
              <a:sym typeface="Tahoma"/>
            </a:endParaRPr>
          </a:p>
          <a:p>
            <a:pPr marL="0" marR="0" lvl="0" indent="0" algn="ctr" rtl="0">
              <a:spcBef>
                <a:spcPts val="0"/>
              </a:spcBef>
              <a:spcAft>
                <a:spcPts val="0"/>
              </a:spcAft>
              <a:buNone/>
            </a:pPr>
            <a:endParaRPr sz="2000" b="1"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3816762630"/>
      </p:ext>
    </p:extLst>
  </p:cSld>
  <p:clrMapOvr>
    <a:masterClrMapping/>
  </p:clrMapOvr>
  <p:transition xmlns:p14="http://schemas.microsoft.com/office/powerpoint/2010/mai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txBox="1">
            <a:spLocks noGrp="1"/>
          </p:cNvSpPr>
          <p:nvPr>
            <p:ph type="body" idx="1"/>
          </p:nvPr>
        </p:nvSpPr>
        <p:spPr>
          <a:xfrm>
            <a:off x="1782750" y="1126600"/>
            <a:ext cx="8626500" cy="5311800"/>
          </a:xfrm>
          <a:prstGeom prst="rect">
            <a:avLst/>
          </a:prstGeom>
          <a:noFill/>
          <a:ln>
            <a:noFill/>
          </a:ln>
        </p:spPr>
        <p:txBody>
          <a:bodyPr spcFirstLastPara="1" wrap="square" lIns="91425" tIns="91425" rIns="91425" bIns="91425" anchor="t" anchorCtr="0">
            <a:noAutofit/>
          </a:bodyPr>
          <a:lstStyle/>
          <a:p>
            <a:pPr marL="0" indent="0">
              <a:buNone/>
            </a:pPr>
            <a:r>
              <a:rPr lang="en-US" sz="2000" b="1" dirty="0"/>
              <a:t>ESIP:</a:t>
            </a:r>
            <a:r>
              <a:rPr lang="en-US" sz="2000" dirty="0"/>
              <a:t> </a:t>
            </a:r>
            <a:endParaRPr sz="2000" dirty="0"/>
          </a:p>
          <a:p>
            <a:pPr indent="-369570">
              <a:spcBef>
                <a:spcPts val="560"/>
              </a:spcBef>
              <a:buSzPts val="2000"/>
              <a:buFont typeface="Tahoma"/>
              <a:buChar char="•"/>
            </a:pPr>
            <a:r>
              <a:rPr lang="en-US" sz="2000" dirty="0"/>
              <a:t>Join the </a:t>
            </a:r>
            <a:r>
              <a:rPr lang="en-US" sz="2000" u="sng" dirty="0">
                <a:solidFill>
                  <a:schemeClr val="hlink"/>
                </a:solidFill>
                <a:hlinkClick r:id="rId3"/>
              </a:rPr>
              <a:t>Monday Update</a:t>
            </a:r>
            <a:r>
              <a:rPr lang="en-US" sz="2000" dirty="0"/>
              <a:t> </a:t>
            </a:r>
            <a:endParaRPr sz="2000" dirty="0"/>
          </a:p>
          <a:p>
            <a:pPr indent="-369570">
              <a:spcBef>
                <a:spcPts val="0"/>
              </a:spcBef>
              <a:buSzPts val="2000"/>
              <a:buFont typeface="Tahoma"/>
              <a:buChar char="•"/>
            </a:pPr>
            <a:r>
              <a:rPr lang="en-US" sz="2000" dirty="0"/>
              <a:t>Find active </a:t>
            </a:r>
            <a:r>
              <a:rPr lang="en-US" sz="2000" u="sng" dirty="0">
                <a:solidFill>
                  <a:schemeClr val="hlink"/>
                </a:solidFill>
                <a:hlinkClick r:id="rId4"/>
              </a:rPr>
              <a:t>collaboration areas</a:t>
            </a:r>
            <a:endParaRPr sz="2000" dirty="0"/>
          </a:p>
          <a:p>
            <a:pPr indent="-369570">
              <a:spcBef>
                <a:spcPts val="0"/>
              </a:spcBef>
              <a:buSzPts val="2000"/>
              <a:buFont typeface="Tahoma"/>
              <a:buChar char="•"/>
            </a:pPr>
            <a:r>
              <a:rPr lang="en-US" sz="2000" u="sng" dirty="0">
                <a:solidFill>
                  <a:schemeClr val="hlink"/>
                </a:solidFill>
                <a:hlinkClick r:id="rId5"/>
              </a:rPr>
              <a:t>ESIP Winter Meeting </a:t>
            </a:r>
            <a:r>
              <a:rPr lang="en-US" sz="2000" dirty="0"/>
              <a:t>in Bethesda, MD in January, 2019</a:t>
            </a:r>
            <a:endParaRPr sz="2000" dirty="0"/>
          </a:p>
          <a:p>
            <a:pPr marL="88900" indent="0">
              <a:spcBef>
                <a:spcPts val="0"/>
              </a:spcBef>
              <a:buSzPts val="2200"/>
              <a:buNone/>
            </a:pPr>
            <a:endParaRPr sz="2000" dirty="0"/>
          </a:p>
          <a:p>
            <a:pPr marL="0" indent="0">
              <a:spcBef>
                <a:spcPts val="560"/>
              </a:spcBef>
              <a:buNone/>
            </a:pPr>
            <a:r>
              <a:rPr lang="en-US" sz="2000" b="1" dirty="0"/>
              <a:t>Join Disaster Lifecycle calls: </a:t>
            </a:r>
            <a:endParaRPr sz="2000" b="1" dirty="0"/>
          </a:p>
          <a:p>
            <a:pPr indent="-323850">
              <a:spcBef>
                <a:spcPts val="560"/>
              </a:spcBef>
              <a:buSzPts val="2000"/>
            </a:pPr>
            <a:r>
              <a:rPr lang="en-US" sz="2000" dirty="0"/>
              <a:t>Meetings (telecons) are on the first Thursday of each month </a:t>
            </a:r>
            <a:r>
              <a:rPr lang="en-US" sz="2000" dirty="0" smtClean="0"/>
              <a:t> </a:t>
            </a:r>
            <a:r>
              <a:rPr lang="en-US" sz="2000" u="sng" dirty="0" smtClean="0">
                <a:solidFill>
                  <a:schemeClr val="hlink"/>
                </a:solidFill>
                <a:hlinkClick r:id="rId6"/>
              </a:rPr>
              <a:t>ESIP calendar</a:t>
            </a:r>
            <a:endParaRPr sz="2000" dirty="0"/>
          </a:p>
          <a:p>
            <a:pPr lvl="0" indent="-323850">
              <a:spcBef>
                <a:spcPts val="0"/>
              </a:spcBef>
              <a:buSzPts val="2000"/>
            </a:pPr>
            <a:r>
              <a:rPr lang="en-US" sz="2000" dirty="0"/>
              <a:t>To join the cluster, contact Karen Moe </a:t>
            </a:r>
            <a:r>
              <a:rPr lang="en-US" sz="2000" u="sng" dirty="0">
                <a:solidFill>
                  <a:schemeClr val="hlink"/>
                </a:solidFill>
                <a:hlinkClick r:id="rId7"/>
              </a:rPr>
              <a:t>karen.moe@nasa.gov</a:t>
            </a:r>
            <a:r>
              <a:rPr lang="en-US" sz="2000" dirty="0"/>
              <a:t> </a:t>
            </a:r>
            <a:endParaRPr lang="en-US" sz="2000" dirty="0">
              <a:solidFill>
                <a:srgbClr val="000000"/>
              </a:solidFill>
            </a:endParaRPr>
          </a:p>
          <a:p>
            <a:pPr indent="-228600">
              <a:spcBef>
                <a:spcPts val="0"/>
              </a:spcBef>
              <a:buSzPts val="2200"/>
              <a:buNone/>
            </a:pPr>
            <a:endParaRPr sz="2000" dirty="0">
              <a:solidFill>
                <a:srgbClr val="000000"/>
              </a:solidFill>
            </a:endParaRPr>
          </a:p>
          <a:p>
            <a:pPr marL="0" indent="0">
              <a:spcBef>
                <a:spcPts val="560"/>
              </a:spcBef>
              <a:buNone/>
            </a:pPr>
            <a:r>
              <a:rPr lang="en-US" sz="2000" b="1" dirty="0" err="1"/>
              <a:t>GeoValue</a:t>
            </a:r>
            <a:r>
              <a:rPr lang="en-US" sz="2000" dirty="0"/>
              <a:t>: </a:t>
            </a:r>
            <a:endParaRPr sz="2000" dirty="0"/>
          </a:p>
          <a:p>
            <a:pPr marL="285750" indent="-241300">
              <a:spcBef>
                <a:spcPts val="560"/>
              </a:spcBef>
              <a:buSzPts val="2000"/>
            </a:pPr>
            <a:r>
              <a:rPr lang="en-US" sz="2000" dirty="0"/>
              <a:t>Join the </a:t>
            </a:r>
            <a:r>
              <a:rPr lang="en-US" sz="2000" dirty="0" err="1"/>
              <a:t>GeoValue</a:t>
            </a:r>
            <a:r>
              <a:rPr lang="en-US" sz="2000" dirty="0"/>
              <a:t> community! </a:t>
            </a:r>
            <a:r>
              <a:rPr lang="en-US" sz="2000" u="sng" dirty="0">
                <a:solidFill>
                  <a:schemeClr val="hlink"/>
                </a:solidFill>
                <a:hlinkClick r:id="rId8"/>
              </a:rPr>
              <a:t>http://www.geovalue.org/</a:t>
            </a:r>
            <a:endParaRPr sz="2000" dirty="0"/>
          </a:p>
          <a:p>
            <a:pPr marL="285750" indent="-241300">
              <a:spcBef>
                <a:spcPts val="560"/>
              </a:spcBef>
              <a:buSzPts val="2000"/>
            </a:pPr>
            <a:r>
              <a:rPr lang="en-US" sz="2000" dirty="0">
                <a:solidFill>
                  <a:srgbClr val="454545"/>
                </a:solidFill>
              </a:rPr>
              <a:t>Kruse, J., J. </a:t>
            </a:r>
            <a:r>
              <a:rPr lang="en-US" sz="2000" dirty="0" err="1">
                <a:solidFill>
                  <a:srgbClr val="454545"/>
                </a:solidFill>
              </a:rPr>
              <a:t>Crompvoets</a:t>
            </a:r>
            <a:r>
              <a:rPr lang="en-US" sz="2000" dirty="0">
                <a:solidFill>
                  <a:srgbClr val="454545"/>
                </a:solidFill>
              </a:rPr>
              <a:t>, and F. Pearlman, editors (2017) </a:t>
            </a:r>
            <a:r>
              <a:rPr lang="en-US" sz="2000" u="sng" dirty="0" err="1">
                <a:solidFill>
                  <a:schemeClr val="hlink"/>
                </a:solidFill>
                <a:hlinkClick r:id="rId9"/>
              </a:rPr>
              <a:t>GEOValue</a:t>
            </a:r>
            <a:r>
              <a:rPr lang="en-US" sz="2000" u="sng" dirty="0">
                <a:solidFill>
                  <a:schemeClr val="hlink"/>
                </a:solidFill>
                <a:hlinkClick r:id="rId9"/>
              </a:rPr>
              <a:t>: The Socioeconomic Value of Geospatial Information</a:t>
            </a:r>
            <a:r>
              <a:rPr lang="en-US" sz="2000" dirty="0">
                <a:solidFill>
                  <a:srgbClr val="10147E"/>
                </a:solidFill>
              </a:rPr>
              <a:t>. </a:t>
            </a:r>
            <a:r>
              <a:rPr lang="en-US" sz="2000" dirty="0">
                <a:solidFill>
                  <a:srgbClr val="454545"/>
                </a:solidFill>
              </a:rPr>
              <a:t>CRC Press/Taylor and Francis, Boca Raton, FL, USA. </a:t>
            </a:r>
            <a:endParaRPr sz="2000" dirty="0"/>
          </a:p>
          <a:p>
            <a:pPr marL="88900" indent="0">
              <a:spcBef>
                <a:spcPts val="0"/>
              </a:spcBef>
              <a:buSzPts val="2200"/>
              <a:buNone/>
            </a:pPr>
            <a:endParaRPr sz="2000" dirty="0"/>
          </a:p>
          <a:p>
            <a:pPr lvl="1" indent="-228600">
              <a:buSzPts val="2400"/>
              <a:buNone/>
            </a:pPr>
            <a:endParaRPr sz="2000" dirty="0"/>
          </a:p>
        </p:txBody>
      </p:sp>
      <p:sp>
        <p:nvSpPr>
          <p:cNvPr id="168" name="Google Shape;168;p21"/>
          <p:cNvSpPr txBox="1">
            <a:spLocks noGrp="1"/>
          </p:cNvSpPr>
          <p:nvPr>
            <p:ph type="title"/>
          </p:nvPr>
        </p:nvSpPr>
        <p:spPr>
          <a:xfrm>
            <a:off x="3294284" y="80962"/>
            <a:ext cx="6406800" cy="857200"/>
          </a:xfrm>
          <a:prstGeom prst="rect">
            <a:avLst/>
          </a:prstGeom>
          <a:noFill/>
          <a:ln>
            <a:noFill/>
          </a:ln>
        </p:spPr>
        <p:txBody>
          <a:bodyPr spcFirstLastPara="1" wrap="square" lIns="91425" tIns="91425" rIns="91425" bIns="91425" anchor="ctr" anchorCtr="0">
            <a:noAutofit/>
          </a:bodyPr>
          <a:lstStyle/>
          <a:p>
            <a:r>
              <a:rPr lang="en-US" b="1" dirty="0">
                <a:effectLst>
                  <a:outerShdw blurRad="38100" dist="38100" dir="2700000" algn="tl">
                    <a:srgbClr val="000000">
                      <a:alpha val="43137"/>
                    </a:srgbClr>
                  </a:outerShdw>
                </a:effectLst>
              </a:rPr>
              <a:t>Ways to stay involved</a:t>
            </a:r>
            <a:endParaRPr b="1" dirty="0">
              <a:effectLst>
                <a:outerShdw blurRad="38100" dist="38100" dir="2700000" algn="tl">
                  <a:srgbClr val="000000">
                    <a:alpha val="43137"/>
                  </a:srgbClr>
                </a:outerShdw>
              </a:effectLst>
            </a:endParaRPr>
          </a:p>
        </p:txBody>
      </p:sp>
      <p:pic>
        <p:nvPicPr>
          <p:cNvPr id="169" name="Google Shape;169;p21" descr="esip-logo.png"/>
          <p:cNvPicPr preferRelativeResize="0"/>
          <p:nvPr/>
        </p:nvPicPr>
        <p:blipFill rotWithShape="1">
          <a:blip r:embed="rId10">
            <a:alphaModFix amt="85000"/>
          </a:blip>
          <a:srcRect/>
          <a:stretch/>
        </p:blipFill>
        <p:spPr>
          <a:xfrm>
            <a:off x="8635524" y="1606923"/>
            <a:ext cx="935229" cy="553637"/>
          </a:xfrm>
          <a:prstGeom prst="rect">
            <a:avLst/>
          </a:prstGeom>
          <a:noFill/>
          <a:ln>
            <a:noFill/>
          </a:ln>
        </p:spPr>
      </p:pic>
      <p:pic>
        <p:nvPicPr>
          <p:cNvPr id="170" name="Google Shape;170;p21"/>
          <p:cNvPicPr preferRelativeResize="0"/>
          <p:nvPr/>
        </p:nvPicPr>
        <p:blipFill rotWithShape="1">
          <a:blip r:embed="rId11">
            <a:alphaModFix/>
          </a:blip>
          <a:srcRect/>
          <a:stretch/>
        </p:blipFill>
        <p:spPr>
          <a:xfrm>
            <a:off x="8893074" y="4710971"/>
            <a:ext cx="1304700" cy="455000"/>
          </a:xfrm>
          <a:prstGeom prst="rect">
            <a:avLst/>
          </a:prstGeom>
          <a:noFill/>
          <a:ln>
            <a:noFill/>
          </a:ln>
        </p:spPr>
      </p:pic>
    </p:spTree>
  </p:cSld>
  <p:clrMapOvr>
    <a:masterClrMapping/>
  </p:clrMapOvr>
  <p:transition xmlns:p14="http://schemas.microsoft.com/office/powerpoint/2010/mai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body" idx="1"/>
          </p:nvPr>
        </p:nvSpPr>
        <p:spPr>
          <a:xfrm>
            <a:off x="1981200" y="1600201"/>
            <a:ext cx="9770076" cy="4526000"/>
          </a:xfrm>
          <a:prstGeom prst="rect">
            <a:avLst/>
          </a:prstGeom>
          <a:noFill/>
          <a:ln>
            <a:noFill/>
          </a:ln>
        </p:spPr>
        <p:txBody>
          <a:bodyPr spcFirstLastPara="1" wrap="square" lIns="91425" tIns="91425" rIns="91425" bIns="91425" anchor="t" anchorCtr="0">
            <a:noAutofit/>
          </a:bodyPr>
          <a:lstStyle/>
          <a:p>
            <a:pPr marL="25400" indent="0">
              <a:buNone/>
            </a:pPr>
            <a:r>
              <a:rPr lang="en-US" dirty="0"/>
              <a:t>For more information about the webinar and series, contact: </a:t>
            </a:r>
            <a:endParaRPr dirty="0"/>
          </a:p>
          <a:p>
            <a:pPr marL="25400" indent="0">
              <a:buNone/>
            </a:pPr>
            <a:endParaRPr dirty="0"/>
          </a:p>
          <a:p>
            <a:pPr marL="25400" indent="0">
              <a:buNone/>
            </a:pPr>
            <a:r>
              <a:rPr lang="en-US" dirty="0"/>
              <a:t>Arika </a:t>
            </a:r>
            <a:r>
              <a:rPr lang="en-US" dirty="0" err="1"/>
              <a:t>Virapongse</a:t>
            </a:r>
            <a:r>
              <a:rPr lang="en-US" dirty="0"/>
              <a:t>: </a:t>
            </a:r>
            <a:r>
              <a:rPr lang="en-US" u="sng" dirty="0">
                <a:solidFill>
                  <a:schemeClr val="hlink"/>
                </a:solidFill>
                <a:hlinkClick r:id="rId3"/>
              </a:rPr>
              <a:t>av@middlepatheco.com</a:t>
            </a:r>
            <a:r>
              <a:rPr lang="en-US" dirty="0"/>
              <a:t>   </a:t>
            </a:r>
            <a:endParaRPr dirty="0"/>
          </a:p>
          <a:p>
            <a:pPr marL="25400" indent="0">
              <a:buNone/>
            </a:pPr>
            <a:endParaRPr dirty="0"/>
          </a:p>
          <a:p>
            <a:pPr marL="25400" indent="0">
              <a:buNone/>
            </a:pPr>
            <a:endParaRPr dirty="0"/>
          </a:p>
        </p:txBody>
      </p:sp>
      <p:sp>
        <p:nvSpPr>
          <p:cNvPr id="176" name="Google Shape;176;p22"/>
          <p:cNvSpPr txBox="1">
            <a:spLocks noGrp="1"/>
          </p:cNvSpPr>
          <p:nvPr>
            <p:ph type="sldNum" idx="12"/>
          </p:nvPr>
        </p:nvSpPr>
        <p:spPr>
          <a:xfrm>
            <a:off x="8077200" y="6356352"/>
            <a:ext cx="2133600" cy="365200"/>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48</a:t>
            </a:fld>
            <a:endParaRPr/>
          </a:p>
        </p:txBody>
      </p:sp>
      <p:sp>
        <p:nvSpPr>
          <p:cNvPr id="177" name="Google Shape;177;p22"/>
          <p:cNvSpPr txBox="1">
            <a:spLocks noGrp="1"/>
          </p:cNvSpPr>
          <p:nvPr>
            <p:ph type="title"/>
          </p:nvPr>
        </p:nvSpPr>
        <p:spPr>
          <a:xfrm>
            <a:off x="3430208" y="124615"/>
            <a:ext cx="6406800" cy="857100"/>
          </a:xfrm>
          <a:prstGeom prst="rect">
            <a:avLst/>
          </a:prstGeom>
          <a:noFill/>
          <a:ln>
            <a:noFill/>
          </a:ln>
        </p:spPr>
        <p:txBody>
          <a:bodyPr spcFirstLastPara="1" wrap="square" lIns="91425" tIns="91425" rIns="91425" bIns="91425" anchor="ctr" anchorCtr="0">
            <a:noAutofit/>
          </a:bodyPr>
          <a:lstStyle/>
          <a:p>
            <a:r>
              <a:rPr lang="en-US" sz="4800" b="1" dirty="0">
                <a:effectLst>
                  <a:outerShdw blurRad="38100" dist="38100" dir="2700000" algn="tl">
                    <a:srgbClr val="000000">
                      <a:alpha val="43137"/>
                    </a:srgbClr>
                  </a:outerShdw>
                </a:effectLst>
              </a:rPr>
              <a:t>Thank you!</a:t>
            </a:r>
            <a:endParaRPr sz="4800" b="1" dirty="0">
              <a:effectLst>
                <a:outerShdw blurRad="38100" dist="38100" dir="2700000" algn="tl">
                  <a:srgbClr val="000000">
                    <a:alpha val="43137"/>
                  </a:srgbClr>
                </a:outerShdw>
              </a:effectLst>
            </a:endParaRPr>
          </a:p>
        </p:txBody>
      </p:sp>
      <p:pic>
        <p:nvPicPr>
          <p:cNvPr id="178" name="Google Shape;178;p22" descr="esip-logo.png"/>
          <p:cNvPicPr preferRelativeResize="0"/>
          <p:nvPr/>
        </p:nvPicPr>
        <p:blipFill rotWithShape="1">
          <a:blip r:embed="rId4">
            <a:alphaModFix amt="85000"/>
          </a:blip>
          <a:srcRect/>
          <a:stretch/>
        </p:blipFill>
        <p:spPr>
          <a:xfrm>
            <a:off x="2912643" y="4889455"/>
            <a:ext cx="2804009" cy="1236746"/>
          </a:xfrm>
          <a:prstGeom prst="rect">
            <a:avLst/>
          </a:prstGeom>
          <a:noFill/>
          <a:ln>
            <a:noFill/>
          </a:ln>
        </p:spPr>
      </p:pic>
      <p:pic>
        <p:nvPicPr>
          <p:cNvPr id="179" name="Google Shape;179;p22" descr="2018_Meeting_Branding_FullV2_RGB300px.png"/>
          <p:cNvPicPr preferRelativeResize="0"/>
          <p:nvPr/>
        </p:nvPicPr>
        <p:blipFill rotWithShape="1">
          <a:blip r:embed="rId5">
            <a:alphaModFix/>
          </a:blip>
          <a:srcRect/>
          <a:stretch/>
        </p:blipFill>
        <p:spPr>
          <a:xfrm>
            <a:off x="6096000" y="3940678"/>
            <a:ext cx="2804009" cy="2804009"/>
          </a:xfrm>
          <a:prstGeom prst="rect">
            <a:avLst/>
          </a:prstGeom>
          <a:noFill/>
          <a:ln>
            <a:noFill/>
          </a:ln>
        </p:spPr>
      </p:pic>
    </p:spTree>
  </p:cSld>
  <p:clrMapOvr>
    <a:masterClrMapping/>
  </p:clrMapOvr>
  <p:transition xmlns:p14="http://schemas.microsoft.com/office/powerpoint/2010/mai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FC4D0C-AFEA-4D86-9668-BE6CF45F89F3}"/>
              </a:ext>
            </a:extLst>
          </p:cNvPr>
          <p:cNvSpPr>
            <a:spLocks noGrp="1"/>
          </p:cNvSpPr>
          <p:nvPr>
            <p:ph type="title"/>
          </p:nvPr>
        </p:nvSpPr>
        <p:spPr>
          <a:xfrm>
            <a:off x="2195008" y="-472745"/>
            <a:ext cx="7886700" cy="1325563"/>
          </a:xfrm>
        </p:spPr>
        <p:txBody>
          <a:bodyPr/>
          <a:lstStyle/>
          <a:p>
            <a:r>
              <a:rPr lang="en-US" dirty="0"/>
              <a:t> </a:t>
            </a:r>
          </a:p>
        </p:txBody>
      </p:sp>
      <p:pic>
        <p:nvPicPr>
          <p:cNvPr id="4" name="Picture 3">
            <a:extLst>
              <a:ext uri="{FF2B5EF4-FFF2-40B4-BE49-F238E27FC236}">
                <a16:creationId xmlns:a16="http://schemas.microsoft.com/office/drawing/2014/main" xmlns="" id="{3A76D724-5279-4A9D-BC7E-39D6C2C02F23}"/>
              </a:ext>
            </a:extLst>
          </p:cNvPr>
          <p:cNvPicPr>
            <a:picLocks noChangeAspect="1"/>
          </p:cNvPicPr>
          <p:nvPr/>
        </p:nvPicPr>
        <p:blipFill>
          <a:blip r:embed="rId3"/>
          <a:stretch>
            <a:fillRect/>
          </a:stretch>
        </p:blipFill>
        <p:spPr>
          <a:xfrm>
            <a:off x="1452059" y="1182842"/>
            <a:ext cx="9287882" cy="5384120"/>
          </a:xfrm>
          <a:prstGeom prst="rect">
            <a:avLst/>
          </a:prstGeom>
          <a:ln>
            <a:noFill/>
          </a:ln>
          <a:effectLst>
            <a:outerShdw blurRad="190500" algn="tl" rotWithShape="0">
              <a:srgbClr val="000000">
                <a:alpha val="70000"/>
              </a:srgbClr>
            </a:outerShdw>
          </a:effectLst>
        </p:spPr>
      </p:pic>
      <p:sp>
        <p:nvSpPr>
          <p:cNvPr id="147" name="Oval 146">
            <a:extLst>
              <a:ext uri="{FF2B5EF4-FFF2-40B4-BE49-F238E27FC236}">
                <a16:creationId xmlns:a16="http://schemas.microsoft.com/office/drawing/2014/main" xmlns="" id="{FA7DD9EF-E966-400E-9FC2-C5DD0372A189}"/>
              </a:ext>
            </a:extLst>
          </p:cNvPr>
          <p:cNvSpPr/>
          <p:nvPr/>
        </p:nvSpPr>
        <p:spPr>
          <a:xfrm rot="19720713" flipH="1" flipV="1">
            <a:off x="2846325" y="2711217"/>
            <a:ext cx="6920497" cy="2433703"/>
          </a:xfrm>
          <a:prstGeom prst="ellipse">
            <a:avLst/>
          </a:prstGeom>
          <a:noFill/>
          <a:ln w="762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Picture 148">
            <a:extLst>
              <a:ext uri="{FF2B5EF4-FFF2-40B4-BE49-F238E27FC236}">
                <a16:creationId xmlns:a16="http://schemas.microsoft.com/office/drawing/2014/main" xmlns="" id="{5CE13749-FDC0-4860-B3F6-FAF5573AB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665" y="2677889"/>
            <a:ext cx="2397815" cy="2394027"/>
          </a:xfrm>
          <a:prstGeom prst="ellipse">
            <a:avLst/>
          </a:prstGeom>
          <a:ln>
            <a:noFill/>
          </a:ln>
          <a:effectLst>
            <a:softEdge rad="112500"/>
          </a:effectLst>
        </p:spPr>
      </p:pic>
      <p:sp>
        <p:nvSpPr>
          <p:cNvPr id="150" name="Title 1">
            <a:extLst>
              <a:ext uri="{FF2B5EF4-FFF2-40B4-BE49-F238E27FC236}">
                <a16:creationId xmlns:a16="http://schemas.microsoft.com/office/drawing/2014/main" xmlns="" id="{C14EE014-D598-4C9F-A53B-134F69363B2F}"/>
              </a:ext>
            </a:extLst>
          </p:cNvPr>
          <p:cNvSpPr txBox="1">
            <a:spLocks/>
          </p:cNvSpPr>
          <p:nvPr/>
        </p:nvSpPr>
        <p:spPr>
          <a:xfrm>
            <a:off x="1276050" y="56671"/>
            <a:ext cx="10061043"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effectLst>
                  <a:outerShdw blurRad="38100" dist="38100" dir="2700000" algn="tl">
                    <a:srgbClr val="000000">
                      <a:alpha val="43137"/>
                    </a:srgbClr>
                  </a:outerShdw>
                </a:effectLst>
                <a:latin typeface="Lato Black" panose="020F0A02020204030203"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Black" panose="020F0A02020204030203" pitchFamily="34" charset="0"/>
                <a:ea typeface="+mj-ea"/>
                <a:cs typeface="+mj-cs"/>
              </a:rPr>
              <a:t>Who is All Hazards Consortium (AHC)?</a:t>
            </a:r>
          </a:p>
        </p:txBody>
      </p:sp>
    </p:spTree>
    <p:extLst>
      <p:ext uri="{BB962C8B-B14F-4D97-AF65-F5344CB8AC3E}">
        <p14:creationId xmlns:p14="http://schemas.microsoft.com/office/powerpoint/2010/main" val="2178930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
                                        </p:tgtEl>
                                        <p:attrNameLst>
                                          <p:attrName>style.visibility</p:attrName>
                                        </p:attrNameLst>
                                      </p:cBhvr>
                                      <p:to>
                                        <p:strVal val="visible"/>
                                      </p:to>
                                    </p:set>
                                    <p:animEffect transition="in" filter="fade">
                                      <p:cBhvr>
                                        <p:cTn id="17"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B82CA7-24C1-4A26-9724-D8C410CDD61D}"/>
              </a:ext>
            </a:extLst>
          </p:cNvPr>
          <p:cNvSpPr>
            <a:spLocks noGrp="1"/>
          </p:cNvSpPr>
          <p:nvPr>
            <p:ph type="title"/>
          </p:nvPr>
        </p:nvSpPr>
        <p:spPr/>
        <p:txBody>
          <a:bodyPr>
            <a:normAutofit/>
          </a:bodyPr>
          <a:lstStyle/>
          <a:p>
            <a:r>
              <a:rPr lang="en-US" sz="5400" b="1" dirty="0">
                <a:latin typeface="+mn-lt"/>
              </a:rPr>
              <a:t>Use Case - SANDY</a:t>
            </a:r>
          </a:p>
        </p:txBody>
      </p:sp>
      <p:sp>
        <p:nvSpPr>
          <p:cNvPr id="12" name="Content Placeholder 2">
            <a:extLst>
              <a:ext uri="{FF2B5EF4-FFF2-40B4-BE49-F238E27FC236}">
                <a16:creationId xmlns:a16="http://schemas.microsoft.com/office/drawing/2014/main" xmlns="" id="{351A2291-CC49-4C09-9EF8-9A34DCCAE349}"/>
              </a:ext>
            </a:extLst>
          </p:cNvPr>
          <p:cNvSpPr>
            <a:spLocks noGrp="1"/>
          </p:cNvSpPr>
          <p:nvPr>
            <p:ph idx="1"/>
          </p:nvPr>
        </p:nvSpPr>
        <p:spPr>
          <a:xfrm>
            <a:off x="373856" y="1545742"/>
            <a:ext cx="11444288" cy="2531516"/>
          </a:xfrm>
        </p:spPr>
        <p:txBody>
          <a:bodyPr>
            <a:normAutofit fontScale="92500"/>
          </a:bodyPr>
          <a:lstStyle/>
          <a:p>
            <a:r>
              <a:rPr lang="en-US" b="1" dirty="0">
                <a:effectLst>
                  <a:outerShdw blurRad="38100" dist="38100" dir="2700000" algn="tl">
                    <a:srgbClr val="000000">
                      <a:alpha val="43137"/>
                    </a:srgbClr>
                  </a:outerShdw>
                </a:effectLst>
              </a:rPr>
              <a:t>Historic power outages</a:t>
            </a:r>
          </a:p>
          <a:p>
            <a:r>
              <a:rPr lang="en-US" b="1" dirty="0">
                <a:effectLst>
                  <a:outerShdw blurRad="38100" dist="38100" dir="2700000" algn="tl">
                    <a:srgbClr val="000000">
                      <a:alpha val="43137"/>
                    </a:srgbClr>
                  </a:outerShdw>
                </a:effectLst>
              </a:rPr>
              <a:t>Electric sector mutual assistance process moves 70,000+resources</a:t>
            </a:r>
          </a:p>
          <a:p>
            <a:r>
              <a:rPr lang="en-US" b="1" dirty="0">
                <a:effectLst>
                  <a:outerShdw blurRad="38100" dist="38100" dir="2700000" algn="tl">
                    <a:srgbClr val="000000">
                      <a:alpha val="43137"/>
                    </a:srgbClr>
                  </a:outerShdw>
                </a:effectLst>
              </a:rPr>
              <a:t>Coordination needed w/40 states to avoid delays</a:t>
            </a:r>
          </a:p>
          <a:p>
            <a:r>
              <a:rPr lang="en-US" b="1" dirty="0">
                <a:effectLst>
                  <a:outerShdw blurRad="38100" dist="38100" dir="2700000" algn="tl">
                    <a:srgbClr val="000000">
                      <a:alpha val="43137"/>
                    </a:srgbClr>
                  </a:outerShdw>
                </a:effectLst>
              </a:rPr>
              <a:t>No mechanism to share sensitive information from private sector with states</a:t>
            </a:r>
          </a:p>
          <a:p>
            <a:r>
              <a:rPr lang="en-US" b="1" dirty="0">
                <a:effectLst>
                  <a:outerShdw blurRad="38100" dist="38100" dir="2700000" algn="tl">
                    <a:srgbClr val="000000">
                      <a:alpha val="43137"/>
                    </a:srgbClr>
                  </a:outerShdw>
                </a:effectLst>
              </a:rPr>
              <a:t>Multi-State Fleet Response Working Group formed Jan 2013</a:t>
            </a:r>
          </a:p>
        </p:txBody>
      </p:sp>
      <p:pic>
        <p:nvPicPr>
          <p:cNvPr id="7" name="Picture 6">
            <a:extLst>
              <a:ext uri="{FF2B5EF4-FFF2-40B4-BE49-F238E27FC236}">
                <a16:creationId xmlns:a16="http://schemas.microsoft.com/office/drawing/2014/main" xmlns="" id="{56752E18-7884-41EE-9ED7-1A7DB7626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0371" y="2719569"/>
            <a:ext cx="2101828" cy="2715379"/>
          </a:xfrm>
          <a:prstGeom prst="rect">
            <a:avLst/>
          </a:prstGeom>
        </p:spPr>
      </p:pic>
      <p:pic>
        <p:nvPicPr>
          <p:cNvPr id="9" name="Picture 8">
            <a:extLst>
              <a:ext uri="{FF2B5EF4-FFF2-40B4-BE49-F238E27FC236}">
                <a16:creationId xmlns:a16="http://schemas.microsoft.com/office/drawing/2014/main" xmlns="" id="{7F11C289-649B-4083-9FD1-F64A2890A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0749" y="1167391"/>
            <a:ext cx="1621072" cy="1325564"/>
          </a:xfrm>
          <a:prstGeom prst="rect">
            <a:avLst/>
          </a:prstGeom>
        </p:spPr>
      </p:pic>
      <p:pic>
        <p:nvPicPr>
          <p:cNvPr id="14" name="Picture 13">
            <a:extLst>
              <a:ext uri="{FF2B5EF4-FFF2-40B4-BE49-F238E27FC236}">
                <a16:creationId xmlns:a16="http://schemas.microsoft.com/office/drawing/2014/main" xmlns="" id="{A9CD781D-B642-46D4-8570-251963E086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650" y="4222205"/>
            <a:ext cx="8027053" cy="2425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0969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EF757E-8F7F-4F56-BFBB-F231E5B8AB2E}"/>
              </a:ext>
            </a:extLst>
          </p:cNvPr>
          <p:cNvSpPr>
            <a:spLocks noGrp="1"/>
          </p:cNvSpPr>
          <p:nvPr>
            <p:ph type="title"/>
          </p:nvPr>
        </p:nvSpPr>
        <p:spPr>
          <a:xfrm>
            <a:off x="845127" y="-83127"/>
            <a:ext cx="7886700" cy="1325563"/>
          </a:xfrm>
        </p:spPr>
        <p:txBody>
          <a:bodyPr>
            <a:normAutofit/>
          </a:bodyPr>
          <a:lstStyle/>
          <a:p>
            <a:r>
              <a:rPr lang="en-US" sz="5400" b="1" dirty="0">
                <a:latin typeface="+mn-lt"/>
              </a:rPr>
              <a:t>ESIP – AHC Partnership</a:t>
            </a:r>
          </a:p>
        </p:txBody>
      </p:sp>
      <p:sp>
        <p:nvSpPr>
          <p:cNvPr id="3" name="Content Placeholder 2">
            <a:extLst>
              <a:ext uri="{FF2B5EF4-FFF2-40B4-BE49-F238E27FC236}">
                <a16:creationId xmlns:a16="http://schemas.microsoft.com/office/drawing/2014/main" xmlns="" id="{2240CFDA-DFB9-4362-A960-BDA8692E9146}"/>
              </a:ext>
            </a:extLst>
          </p:cNvPr>
          <p:cNvSpPr>
            <a:spLocks noGrp="1"/>
          </p:cNvSpPr>
          <p:nvPr>
            <p:ph idx="1"/>
          </p:nvPr>
        </p:nvSpPr>
        <p:spPr>
          <a:xfrm>
            <a:off x="845127" y="1173700"/>
            <a:ext cx="10834255" cy="4351338"/>
          </a:xfrm>
        </p:spPr>
        <p:txBody>
          <a:bodyPr>
            <a:normAutofit/>
          </a:bodyPr>
          <a:lstStyle/>
          <a:p>
            <a:r>
              <a:rPr lang="en-US" b="1" dirty="0">
                <a:effectLst>
                  <a:outerShdw blurRad="38100" dist="38100" dir="2700000" algn="tl">
                    <a:srgbClr val="000000">
                      <a:alpha val="43137"/>
                    </a:srgbClr>
                  </a:outerShdw>
                </a:effectLst>
              </a:rPr>
              <a:t>FRWG standardizes on GeoCollaborate®</a:t>
            </a:r>
          </a:p>
          <a:p>
            <a:r>
              <a:rPr lang="en-US" b="1" dirty="0">
                <a:effectLst>
                  <a:outerShdw blurRad="38100" dist="38100" dir="2700000" algn="tl">
                    <a:srgbClr val="000000">
                      <a:alpha val="43137"/>
                    </a:srgbClr>
                  </a:outerShdw>
                </a:effectLst>
              </a:rPr>
              <a:t>ESIP partnership formed</a:t>
            </a:r>
          </a:p>
          <a:p>
            <a:r>
              <a:rPr lang="en-US" b="1" dirty="0">
                <a:effectLst>
                  <a:outerShdw blurRad="38100" dist="38100" dir="2700000" algn="tl">
                    <a:srgbClr val="000000">
                      <a:alpha val="43137"/>
                    </a:srgbClr>
                  </a:outerShdw>
                </a:effectLst>
              </a:rPr>
              <a:t>Testbed Pilot creates “Daily Disaster Dashboard” and feedback loop on data sets from private sector</a:t>
            </a:r>
          </a:p>
          <a:p>
            <a:r>
              <a:rPr lang="en-US" b="1" dirty="0">
                <a:effectLst>
                  <a:outerShdw blurRad="38100" dist="38100" dir="2700000" algn="tl">
                    <a:srgbClr val="000000">
                      <a:alpha val="43137"/>
                    </a:srgbClr>
                  </a:outerShdw>
                </a:effectLst>
              </a:rPr>
              <a:t>ESIP/NASA &amp; FRWG develop ORL (Operational Readiness level) Standard</a:t>
            </a:r>
          </a:p>
          <a:p>
            <a:r>
              <a:rPr lang="en-US" b="1" dirty="0">
                <a:effectLst>
                  <a:outerShdw blurRad="38100" dist="38100" dir="2700000" algn="tl">
                    <a:srgbClr val="000000">
                      <a:alpha val="43137"/>
                    </a:srgbClr>
                  </a:outerShdw>
                </a:effectLst>
              </a:rPr>
              <a:t>Create 3DM (Data Driven Decision making) Initiative</a:t>
            </a:r>
          </a:p>
          <a:p>
            <a:endParaRPr lang="en-US" b="1" dirty="0">
              <a:effectLst>
                <a:outerShdw blurRad="38100" dist="38100" dir="2700000" algn="tl">
                  <a:srgbClr val="000000">
                    <a:alpha val="43137"/>
                  </a:srgbClr>
                </a:outerShdw>
              </a:effectLst>
            </a:endParaRPr>
          </a:p>
          <a:p>
            <a:endParaRPr lang="en-US" b="1"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xmlns="" id="{EFC0B04E-795B-44B3-8F45-5093300BD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41966">
            <a:off x="2069344" y="4958612"/>
            <a:ext cx="2157454" cy="1608139"/>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xmlns="" id="{73F13BE8-EFF8-4D87-951C-D4C694EF361C}"/>
              </a:ext>
            </a:extLst>
          </p:cNvPr>
          <p:cNvPicPr>
            <a:picLocks noChangeAspect="1"/>
          </p:cNvPicPr>
          <p:nvPr/>
        </p:nvPicPr>
        <p:blipFill rotWithShape="1">
          <a:blip r:embed="rId3">
            <a:extLst>
              <a:ext uri="{28A0092B-C50C-407E-A947-70E740481C1C}">
                <a14:useLocalDpi xmlns:a14="http://schemas.microsoft.com/office/drawing/2010/main" val="0"/>
              </a:ext>
            </a:extLst>
          </a:blip>
          <a:srcRect l="19832" t="167" r="477" b="11468"/>
          <a:stretch/>
        </p:blipFill>
        <p:spPr>
          <a:xfrm rot="359092">
            <a:off x="7903319" y="4862109"/>
            <a:ext cx="2050450" cy="1748737"/>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xmlns="" id="{E2DBC319-FE38-4EE9-830B-382A3E038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2188" y="4727573"/>
            <a:ext cx="3175931" cy="15949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25921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81745-F35D-4B3E-993B-419CF8148AD3}"/>
              </a:ext>
            </a:extLst>
          </p:cNvPr>
          <p:cNvSpPr>
            <a:spLocks noGrp="1"/>
          </p:cNvSpPr>
          <p:nvPr>
            <p:ph type="title"/>
          </p:nvPr>
        </p:nvSpPr>
        <p:spPr>
          <a:xfrm>
            <a:off x="942109" y="44048"/>
            <a:ext cx="9504218" cy="1743188"/>
          </a:xfrm>
        </p:spPr>
        <p:txBody>
          <a:bodyPr>
            <a:normAutofit/>
          </a:bodyPr>
          <a:lstStyle/>
          <a:p>
            <a:r>
              <a:rPr lang="en-US" b="1" dirty="0">
                <a:effectLst>
                  <a:outerShdw blurRad="38100" dist="38100" dir="2700000" algn="tl">
                    <a:srgbClr val="000000">
                      <a:alpha val="43137"/>
                    </a:srgbClr>
                  </a:outerShdw>
                </a:effectLst>
                <a:latin typeface="+mn-lt"/>
              </a:rPr>
              <a:t>The Future…. Trusted, Reliable Data Driven Decision Making Network</a:t>
            </a:r>
          </a:p>
        </p:txBody>
      </p:sp>
      <p:pic>
        <p:nvPicPr>
          <p:cNvPr id="5" name="Content Placeholder 4">
            <a:extLst>
              <a:ext uri="{FF2B5EF4-FFF2-40B4-BE49-F238E27FC236}">
                <a16:creationId xmlns:a16="http://schemas.microsoft.com/office/drawing/2014/main" xmlns="" id="{26B53F86-4800-4A6C-8D30-838AF72615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156"/>
          <a:stretch/>
        </p:blipFill>
        <p:spPr>
          <a:xfrm rot="21284291">
            <a:off x="937935" y="2203286"/>
            <a:ext cx="7075909" cy="4140029"/>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xmlns="" id="{1F1DF6D1-AFDB-4861-977C-B7277C769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174" y="2274267"/>
            <a:ext cx="1862138" cy="1866901"/>
          </a:xfrm>
          <a:prstGeom prst="ellipse">
            <a:avLst/>
          </a:prstGeom>
          <a:ln>
            <a:noFill/>
          </a:ln>
          <a:effectLst>
            <a:softEdge rad="112500"/>
          </a:effectLst>
        </p:spPr>
      </p:pic>
      <p:pic>
        <p:nvPicPr>
          <p:cNvPr id="8" name="Picture 7">
            <a:extLst>
              <a:ext uri="{FF2B5EF4-FFF2-40B4-BE49-F238E27FC236}">
                <a16:creationId xmlns:a16="http://schemas.microsoft.com/office/drawing/2014/main" xmlns="" id="{A6BA8D27-B51C-4BDC-9DEF-3542FCDB5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823" y="4141167"/>
            <a:ext cx="1862138" cy="1859196"/>
          </a:xfrm>
          <a:prstGeom prst="ellipse">
            <a:avLst/>
          </a:prstGeom>
          <a:ln>
            <a:noFill/>
          </a:ln>
          <a:effectLst>
            <a:softEdge rad="112500"/>
          </a:effectLst>
        </p:spPr>
      </p:pic>
    </p:spTree>
    <p:extLst>
      <p:ext uri="{BB962C8B-B14F-4D97-AF65-F5344CB8AC3E}">
        <p14:creationId xmlns:p14="http://schemas.microsoft.com/office/powerpoint/2010/main" val="2194033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C040F2-38A2-4045-A24D-0934C9233FD1}"/>
              </a:ext>
            </a:extLst>
          </p:cNvPr>
          <p:cNvSpPr>
            <a:spLocks noGrp="1"/>
          </p:cNvSpPr>
          <p:nvPr>
            <p:ph type="ctrTitle"/>
          </p:nvPr>
        </p:nvSpPr>
        <p:spPr>
          <a:xfrm>
            <a:off x="1738488" y="566058"/>
            <a:ext cx="9967733" cy="2449986"/>
          </a:xfrm>
        </p:spPr>
        <p:txBody>
          <a:bodyPr>
            <a:noAutofit/>
          </a:bodyPr>
          <a:lstStyle/>
          <a:p>
            <a:r>
              <a:rPr lang="en-US" sz="3200" b="1" dirty="0">
                <a:effectLst>
                  <a:outerShdw blurRad="38100" dist="38100" dir="2700000" algn="tl">
                    <a:srgbClr val="000000">
                      <a:alpha val="43137"/>
                    </a:srgbClr>
                  </a:outerShdw>
                </a:effectLst>
              </a:rPr>
              <a:t/>
            </a:r>
            <a:br>
              <a:rPr lang="en-US" sz="3200" b="1" dirty="0">
                <a:effectLst>
                  <a:outerShdw blurRad="38100" dist="38100" dir="2700000" algn="tl">
                    <a:srgbClr val="000000">
                      <a:alpha val="43137"/>
                    </a:srgbClr>
                  </a:outerShdw>
                </a:effectLst>
              </a:rPr>
            </a:br>
            <a:r>
              <a:rPr lang="en-US" sz="4400" b="1" dirty="0">
                <a:effectLst>
                  <a:outerShdw blurRad="38100" dist="38100" dir="2700000" algn="tl">
                    <a:srgbClr val="000000">
                      <a:alpha val="43137"/>
                    </a:srgbClr>
                  </a:outerShdw>
                </a:effectLst>
              </a:rPr>
              <a:t>Managing Disasters Through Improved Data-Driven Decision-Making (3DM)</a:t>
            </a:r>
            <a:r>
              <a:rPr lang="en-US" sz="3200" b="1" dirty="0">
                <a:effectLst>
                  <a:outerShdw blurRad="38100" dist="38100" dir="2700000" algn="tl">
                    <a:srgbClr val="000000">
                      <a:alpha val="43137"/>
                    </a:srgbClr>
                  </a:outerShdw>
                </a:effectLst>
              </a:rPr>
              <a:t> </a:t>
            </a:r>
            <a:br>
              <a:rPr lang="en-US" sz="32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A Unified Approach to </a:t>
            </a:r>
            <a:br>
              <a:rPr lang="en-US" sz="24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Readiness, Responsiveness and Resilience</a:t>
            </a:r>
            <a:endParaRPr lang="en-US" sz="3200" b="1"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xmlns="" id="{411F42D6-3327-4984-9A43-FDA23850803F}"/>
              </a:ext>
            </a:extLst>
          </p:cNvPr>
          <p:cNvSpPr>
            <a:spLocks noGrp="1"/>
          </p:cNvSpPr>
          <p:nvPr>
            <p:ph type="subTitle" idx="1"/>
          </p:nvPr>
        </p:nvSpPr>
        <p:spPr>
          <a:xfrm>
            <a:off x="8126125" y="3429000"/>
            <a:ext cx="3951634" cy="1783644"/>
          </a:xfrm>
        </p:spPr>
        <p:txBody>
          <a:bodyPr>
            <a:normAutofit/>
          </a:bodyPr>
          <a:lstStyle/>
          <a:p>
            <a:pPr algn="l">
              <a:spcBef>
                <a:spcPts val="0"/>
              </a:spcBef>
              <a:spcAft>
                <a:spcPts val="0"/>
              </a:spcAft>
            </a:pPr>
            <a:r>
              <a:rPr lang="en-US" sz="3200" b="1" dirty="0">
                <a:solidFill>
                  <a:schemeClr val="accent1">
                    <a:lumMod val="50000"/>
                  </a:schemeClr>
                </a:solidFill>
                <a:effectLst>
                  <a:outerShdw blurRad="38100" dist="38100" dir="2700000" algn="tl">
                    <a:srgbClr val="000000">
                      <a:alpha val="43137"/>
                    </a:srgbClr>
                  </a:outerShdw>
                </a:effectLst>
              </a:rPr>
              <a:t>Dave Jones</a:t>
            </a:r>
          </a:p>
          <a:p>
            <a:pPr algn="l">
              <a:spcBef>
                <a:spcPts val="0"/>
              </a:spcBef>
              <a:spcAft>
                <a:spcPts val="0"/>
              </a:spcAft>
            </a:pPr>
            <a:r>
              <a:rPr lang="en-US" sz="3200" b="1" i="1" dirty="0">
                <a:solidFill>
                  <a:schemeClr val="accent1">
                    <a:lumMod val="50000"/>
                  </a:schemeClr>
                </a:solidFill>
                <a:effectLst>
                  <a:outerShdw blurRad="38100" dist="38100" dir="2700000" algn="tl">
                    <a:srgbClr val="000000">
                      <a:alpha val="43137"/>
                    </a:srgbClr>
                  </a:outerShdw>
                </a:effectLst>
              </a:rPr>
              <a:t>StormCenter </a:t>
            </a:r>
          </a:p>
          <a:p>
            <a:pPr algn="l">
              <a:spcBef>
                <a:spcPts val="0"/>
              </a:spcBef>
              <a:spcAft>
                <a:spcPts val="0"/>
              </a:spcAft>
            </a:pPr>
            <a:r>
              <a:rPr lang="en-US" sz="3200" b="1" i="1" dirty="0">
                <a:solidFill>
                  <a:schemeClr val="accent1">
                    <a:lumMod val="50000"/>
                  </a:schemeClr>
                </a:solidFill>
                <a:effectLst>
                  <a:outerShdw blurRad="38100" dist="38100" dir="2700000" algn="tl">
                    <a:srgbClr val="000000">
                      <a:alpha val="43137"/>
                    </a:srgbClr>
                  </a:outerShdw>
                </a:effectLst>
              </a:rPr>
              <a:t>Communications, Inc.</a:t>
            </a:r>
            <a:endParaRPr lang="en-US" sz="2800" b="1" i="1" dirty="0">
              <a:solidFill>
                <a:schemeClr val="accent1">
                  <a:lumMod val="50000"/>
                </a:schemeClr>
              </a:solidFill>
              <a:effectLst>
                <a:outerShdw blurRad="38100" dist="38100" dir="2700000" algn="tl">
                  <a:srgbClr val="000000">
                    <a:alpha val="43137"/>
                  </a:srgbClr>
                </a:outerShdw>
              </a:effectLst>
            </a:endParaRPr>
          </a:p>
        </p:txBody>
      </p:sp>
      <p:pic>
        <p:nvPicPr>
          <p:cNvPr id="8" name="Picture 7" descr="A person smiling for the camera&#10;&#10;Description generated with very high confidence">
            <a:extLst>
              <a:ext uri="{FF2B5EF4-FFF2-40B4-BE49-F238E27FC236}">
                <a16:creationId xmlns:a16="http://schemas.microsoft.com/office/drawing/2014/main" xmlns="" id="{B681092F-4FDF-4020-9A0C-7A5871E39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577" y="3465859"/>
            <a:ext cx="1744767" cy="18121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Google Shape;100;p15" descr="esip-logo.png">
            <a:extLst>
              <a:ext uri="{FF2B5EF4-FFF2-40B4-BE49-F238E27FC236}">
                <a16:creationId xmlns:a16="http://schemas.microsoft.com/office/drawing/2014/main" xmlns="" id="{02F617FA-B428-489F-A683-A1B8C126A5D0}"/>
              </a:ext>
            </a:extLst>
          </p:cNvPr>
          <p:cNvPicPr preferRelativeResize="0"/>
          <p:nvPr/>
        </p:nvPicPr>
        <p:blipFill rotWithShape="1">
          <a:blip r:embed="rId4">
            <a:alphaModFix amt="85000"/>
          </a:blip>
          <a:srcRect/>
          <a:stretch/>
        </p:blipFill>
        <p:spPr>
          <a:xfrm>
            <a:off x="494270" y="5773637"/>
            <a:ext cx="1419846" cy="655500"/>
          </a:xfrm>
          <a:prstGeom prst="rect">
            <a:avLst/>
          </a:prstGeom>
          <a:noFill/>
          <a:ln>
            <a:noFill/>
          </a:ln>
        </p:spPr>
      </p:pic>
      <p:grpSp>
        <p:nvGrpSpPr>
          <p:cNvPr id="11" name="Group 10">
            <a:extLst>
              <a:ext uri="{FF2B5EF4-FFF2-40B4-BE49-F238E27FC236}">
                <a16:creationId xmlns:a16="http://schemas.microsoft.com/office/drawing/2014/main" xmlns="" id="{0950418F-1CAC-4D2F-BD7A-F54380BA5859}"/>
              </a:ext>
            </a:extLst>
          </p:cNvPr>
          <p:cNvGrpSpPr/>
          <p:nvPr/>
        </p:nvGrpSpPr>
        <p:grpSpPr>
          <a:xfrm>
            <a:off x="5807034" y="5963114"/>
            <a:ext cx="5927268" cy="789689"/>
            <a:chOff x="5807034" y="5963114"/>
            <a:chExt cx="5927268" cy="789689"/>
          </a:xfrm>
        </p:grpSpPr>
        <p:pic>
          <p:nvPicPr>
            <p:cNvPr id="13" name="Picture 12">
              <a:extLst>
                <a:ext uri="{FF2B5EF4-FFF2-40B4-BE49-F238E27FC236}">
                  <a16:creationId xmlns:a16="http://schemas.microsoft.com/office/drawing/2014/main" xmlns="" id="{8320B995-ADB3-4DBD-A362-1AC06754E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715" y="6101789"/>
              <a:ext cx="983806" cy="491904"/>
            </a:xfrm>
            <a:prstGeom prst="rect">
              <a:avLst/>
            </a:prstGeom>
          </p:spPr>
        </p:pic>
        <p:pic>
          <p:nvPicPr>
            <p:cNvPr id="14" name="Picture 13" descr="A close up of a sign&#10;&#10;Description generated with very high confidence">
              <a:extLst>
                <a:ext uri="{FF2B5EF4-FFF2-40B4-BE49-F238E27FC236}">
                  <a16:creationId xmlns:a16="http://schemas.microsoft.com/office/drawing/2014/main" xmlns="" id="{CCD9373A-8613-4BCD-9D99-6569341EC00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7034" y="5963114"/>
              <a:ext cx="823293" cy="789689"/>
            </a:xfrm>
            <a:prstGeom prst="rect">
              <a:avLst/>
            </a:prstGeom>
          </p:spPr>
        </p:pic>
        <p:pic>
          <p:nvPicPr>
            <p:cNvPr id="15" name="Picture 14">
              <a:extLst>
                <a:ext uri="{FF2B5EF4-FFF2-40B4-BE49-F238E27FC236}">
                  <a16:creationId xmlns:a16="http://schemas.microsoft.com/office/drawing/2014/main" xmlns="" id="{80B2A844-38DE-4E24-AEAB-321F34424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64046" y="6027635"/>
              <a:ext cx="1270256" cy="566058"/>
            </a:xfrm>
            <a:prstGeom prst="rect">
              <a:avLst/>
            </a:prstGeom>
          </p:spPr>
        </p:pic>
        <p:pic>
          <p:nvPicPr>
            <p:cNvPr id="16" name="Picture 15">
              <a:extLst>
                <a:ext uri="{FF2B5EF4-FFF2-40B4-BE49-F238E27FC236}">
                  <a16:creationId xmlns:a16="http://schemas.microsoft.com/office/drawing/2014/main" xmlns="" id="{2A4449CA-59F5-4E63-A372-21FAC2A7BE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7859" y="6037859"/>
              <a:ext cx="1534083" cy="508165"/>
            </a:xfrm>
            <a:prstGeom prst="rect">
              <a:avLst/>
            </a:prstGeom>
          </p:spPr>
        </p:pic>
      </p:grpSp>
      <p:sp>
        <p:nvSpPr>
          <p:cNvPr id="12" name="Subtitle 2">
            <a:extLst>
              <a:ext uri="{FF2B5EF4-FFF2-40B4-BE49-F238E27FC236}">
                <a16:creationId xmlns:a16="http://schemas.microsoft.com/office/drawing/2014/main" xmlns="" id="{42A388B5-FF14-4872-B0F3-93CA7832F0E9}"/>
              </a:ext>
            </a:extLst>
          </p:cNvPr>
          <p:cNvSpPr txBox="1">
            <a:spLocks/>
          </p:cNvSpPr>
          <p:nvPr/>
        </p:nvSpPr>
        <p:spPr>
          <a:xfrm>
            <a:off x="8139377" y="4828465"/>
            <a:ext cx="3951634" cy="593035"/>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spcBef>
                <a:spcPts val="0"/>
              </a:spcBef>
              <a:spcAft>
                <a:spcPts val="0"/>
              </a:spcAft>
            </a:pPr>
            <a:r>
              <a:rPr lang="en-US" sz="2000" b="1" i="1" dirty="0">
                <a:solidFill>
                  <a:schemeClr val="accent1">
                    <a:lumMod val="50000"/>
                  </a:schemeClr>
                </a:solidFill>
                <a:effectLst>
                  <a:outerShdw blurRad="38100" dist="38100" dir="2700000" algn="tl">
                    <a:srgbClr val="000000">
                      <a:alpha val="43137"/>
                    </a:srgbClr>
                  </a:outerShdw>
                </a:effectLst>
              </a:rPr>
              <a:t>&amp;</a:t>
            </a:r>
            <a:r>
              <a:rPr lang="en-US" sz="3200" b="1" i="1" dirty="0">
                <a:solidFill>
                  <a:schemeClr val="accent1">
                    <a:lumMod val="50000"/>
                  </a:schemeClr>
                </a:solidFill>
                <a:effectLst>
                  <a:outerShdw blurRad="38100" dist="38100" dir="2700000" algn="tl">
                    <a:srgbClr val="000000">
                      <a:alpha val="43137"/>
                    </a:srgbClr>
                  </a:outerShdw>
                </a:effectLst>
              </a:rPr>
              <a:t> GeoCollaborate</a:t>
            </a:r>
            <a:r>
              <a:rPr lang="en-US" sz="2000" b="1" i="1" dirty="0">
                <a:solidFill>
                  <a:schemeClr val="accent1">
                    <a:lumMod val="50000"/>
                  </a:schemeClr>
                </a:solidFill>
                <a:effectLst>
                  <a:outerShdw blurRad="38100" dist="38100" dir="2700000" algn="tl">
                    <a:srgbClr val="000000">
                      <a:alpha val="43137"/>
                    </a:srgbClr>
                  </a:outerShdw>
                </a:effectLst>
              </a:rPr>
              <a:t>®</a:t>
            </a:r>
            <a:endParaRPr lang="en-US" sz="2800" b="1" i="1"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8527968"/>
      </p:ext>
    </p:extLst>
  </p:cSld>
  <p:clrMapOvr>
    <a:masterClrMapping/>
  </p:clrMapOvr>
  <p:transition xmlns:p14="http://schemas.microsoft.com/office/powerpoint/2010/mai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Esri_Corporate_Template-Dark" id="{62A57839-816C-DD40-89BF-1C32BC75980C}" vid="{B3749CB9-E79A-FB42-8D76-A7C3AB67D11D}"/>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24607</TotalTime>
  <Words>2414</Words>
  <Application>Microsoft Macintosh PowerPoint</Application>
  <PresentationFormat>Custom</PresentationFormat>
  <Paragraphs>384</Paragraphs>
  <Slides>48</Slides>
  <Notes>42</Notes>
  <HiddenSlides>0</HiddenSlides>
  <MMClips>0</MMClips>
  <ScaleCrop>false</ScaleCrop>
  <HeadingPairs>
    <vt:vector size="4" baseType="variant">
      <vt:variant>
        <vt:lpstr>Theme</vt:lpstr>
      </vt:variant>
      <vt:variant>
        <vt:i4>4</vt:i4>
      </vt:variant>
      <vt:variant>
        <vt:lpstr>Slide Titles</vt:lpstr>
      </vt:variant>
      <vt:variant>
        <vt:i4>48</vt:i4>
      </vt:variant>
    </vt:vector>
  </HeadingPairs>
  <TitlesOfParts>
    <vt:vector size="52" baseType="lpstr">
      <vt:lpstr>Parallax</vt:lpstr>
      <vt:lpstr>Office Theme</vt:lpstr>
      <vt:lpstr>Esri_Corporate_Template-Dark</vt:lpstr>
      <vt:lpstr>1_Office Theme</vt:lpstr>
      <vt:lpstr>PowerPoint Presentation</vt:lpstr>
      <vt:lpstr>Socioeconomic Value of Data Webinar Series </vt:lpstr>
      <vt:lpstr>PowerPoint Presentation</vt:lpstr>
      <vt:lpstr> Managing Disasters Through Improved Data-Driven Decision-Making (3DM)  A Unified Approach to  Readiness, Responsiveness and Resilience</vt:lpstr>
      <vt:lpstr> </vt:lpstr>
      <vt:lpstr>Use Case - SANDY</vt:lpstr>
      <vt:lpstr>ESIP – AHC Partnership</vt:lpstr>
      <vt:lpstr>The Future…. Trusted, Reliable Data Driven Decision Making Network</vt:lpstr>
      <vt:lpstr> Managing Disasters Through Improved Data-Driven Decision-Making (3DM)  A Unified Approach to  Readiness, Responsiveness and Resilience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Managing Disasters Through Improved Data-Driven Decision-Making (3DM)  A Unified Approach to  Readiness, Responsiveness and Resilience</vt:lpstr>
      <vt:lpstr>Operationalizing ORLs during Hurricane FLorence</vt:lpstr>
      <vt:lpstr>Overview</vt:lpstr>
      <vt:lpstr>Background</vt:lpstr>
      <vt:lpstr>PowerPoint Presentation</vt:lpstr>
      <vt:lpstr>Process</vt:lpstr>
      <vt:lpstr>PowerPoint Presentation</vt:lpstr>
      <vt:lpstr>PowerPoint Presentation</vt:lpstr>
      <vt:lpstr>PowerPoint Presentation</vt:lpstr>
      <vt:lpstr>PowerPoint Presentation</vt:lpstr>
      <vt:lpstr>PowerPoint Presentation</vt:lpstr>
      <vt:lpstr>Lessons Learned</vt:lpstr>
      <vt:lpstr>PowerPoint Presentation</vt:lpstr>
      <vt:lpstr> Managing Disasters Through Improved Data-Driven Decision-Making  A Unified Approach to  Readiness, Responsiveness and Resilience</vt:lpstr>
      <vt:lpstr>NASA Support of 2017 CA Wildfires:  Lessons Learned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to stay involved</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Jones</dc:creator>
  <cp:lastModifiedBy>Arika Virapongse</cp:lastModifiedBy>
  <cp:revision>155</cp:revision>
  <dcterms:created xsi:type="dcterms:W3CDTF">2018-09-19T04:18:02Z</dcterms:created>
  <dcterms:modified xsi:type="dcterms:W3CDTF">2018-11-15T16:46:16Z</dcterms:modified>
</cp:coreProperties>
</file>