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73" r:id="rId6"/>
    <p:sldId id="268" r:id="rId7"/>
    <p:sldId id="271" r:id="rId8"/>
    <p:sldId id="272" r:id="rId9"/>
    <p:sldId id="262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ie Jeanneau" initials="AJ" lastIdx="1" clrIdx="0">
    <p:extLst>
      <p:ext uri="{19B8F6BF-5375-455C-9EA6-DF929625EA0E}">
        <p15:presenceInfo xmlns:p15="http://schemas.microsoft.com/office/powerpoint/2012/main" userId="S-1-5-21-1390582872-192029990-4074164785-301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2460" autoAdjust="0"/>
  </p:normalViewPr>
  <p:slideViewPr>
    <p:cSldViewPr snapToGrid="0">
      <p:cViewPr varScale="1">
        <p:scale>
          <a:sx n="97" d="100"/>
          <a:sy n="97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6A0A0-49D4-4BC6-A037-9FBED7BE5280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EAEA7-80DB-419D-A6D0-36E68301B5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01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Thanks Suzan for the introduction.</a:t>
            </a:r>
          </a:p>
          <a:p>
            <a:r>
              <a:rPr lang="en-AU" dirty="0" smtClean="0"/>
              <a:t>My name is Amelie</a:t>
            </a:r>
            <a:r>
              <a:rPr lang="en-AU" baseline="0" dirty="0" smtClean="0"/>
              <a:t> Jeanneau I am currently working within the Spatial Sciences Group of the University of Adelaide</a:t>
            </a:r>
            <a:endParaRPr lang="en-AU" dirty="0" smtClean="0"/>
          </a:p>
          <a:p>
            <a:r>
              <a:rPr lang="en-AU" dirty="0" smtClean="0"/>
              <a:t>I am here today to give you an overview of my research project on soil erosion</a:t>
            </a:r>
            <a:r>
              <a:rPr lang="en-AU" baseline="0" dirty="0" smtClean="0"/>
              <a:t> modelling in agricultural landscapes of South Australia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05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To conclude, this project employs</a:t>
            </a:r>
            <a:r>
              <a:rPr lang="en-AU" baseline="0" dirty="0" smtClean="0"/>
              <a:t> readily available inputs, produces high resolution modelled outputs and can be frequently updated through the use of automated scripts.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From our results, we will therefore be able to identify future regions at risk of soil erosion and predict current and future soil losses.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 tool that we are developing could then be used for decision making regarding erosion mitigation.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10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I would like to thank</a:t>
            </a:r>
            <a:r>
              <a:rPr lang="en-AU" baseline="0" dirty="0" smtClean="0"/>
              <a:t> my supervisors and all the project members who have been involved and helped me shape this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If you have specific questions or if you</a:t>
            </a:r>
            <a:r>
              <a:rPr lang="en-AU" baseline="0" dirty="0" smtClean="0"/>
              <a:t> </a:t>
            </a:r>
            <a:r>
              <a:rPr lang="en-AU" baseline="0" dirty="0" smtClean="0"/>
              <a:t>want to know more about the </a:t>
            </a:r>
            <a:r>
              <a:rPr lang="en-AU" baseline="0" dirty="0" smtClean="0"/>
              <a:t>project please come find me at the closing ceremony later.</a:t>
            </a:r>
            <a:endParaRPr lang="en-AU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 smtClean="0"/>
              <a:t>Thank you all for your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4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improvements in land management practices have resulted in an increase of protective cover from 280 days in 2002 to 340 in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progresses 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 therefore significantly reduced soil erosion risk over the years.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6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But</a:t>
            </a:r>
            <a:r>
              <a:rPr lang="en-AU" baseline="0" dirty="0" smtClean="0"/>
              <a:t> we can’t reliably predict yet </a:t>
            </a:r>
            <a:r>
              <a:rPr lang="en-AU" dirty="0" smtClean="0"/>
              <a:t>how changes</a:t>
            </a:r>
            <a:r>
              <a:rPr lang="en-AU" baseline="0" dirty="0" smtClean="0"/>
              <a:t> in land management and climate conditions will affect future soil losses.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For instance, with more variable weather conditions, soil losses will probably be more important which will have a direct impact on land productivity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00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What we propose here, is to combine</a:t>
            </a:r>
            <a:r>
              <a:rPr lang="en-AU" baseline="0" dirty="0" smtClean="0"/>
              <a:t> the latest remote sensing products to model soil erosion by wind and water in agricultural regions of South Australia.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AU" baseline="0" dirty="0" smtClean="0"/>
              <a:t>We are using GIS to combine remotely sensed data such as: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AU" baseline="0" dirty="0" smtClean="0"/>
              <a:t>weather satellite information, fractional vegetation cover and topography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AU" baseline="0" dirty="0" smtClean="0"/>
              <a:t>With other datasets like soil </a:t>
            </a:r>
            <a:r>
              <a:rPr lang="en-AU" baseline="0" dirty="0" smtClean="0"/>
              <a:t>characteristics from digital soil mapping and land use data.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78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Due to advances in spatial technologies, we have now developed models with a better spatial and temporal resolution than those used in past decades.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Indeed we</a:t>
            </a:r>
            <a:r>
              <a:rPr lang="en-AU" dirty="0" smtClean="0"/>
              <a:t> can</a:t>
            </a:r>
            <a:r>
              <a:rPr lang="en-AU" baseline="0" dirty="0" smtClean="0"/>
              <a:t>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AU" baseline="0" dirty="0" smtClean="0"/>
              <a:t>Provide </a:t>
            </a:r>
            <a:r>
              <a:rPr lang="en-AU" baseline="0" dirty="0" smtClean="0"/>
              <a:t>soil losses at daily/monthly </a:t>
            </a:r>
            <a:r>
              <a:rPr lang="en-AU" baseline="0" dirty="0" smtClean="0"/>
              <a:t>and annual </a:t>
            </a:r>
            <a:r>
              <a:rPr lang="en-AU" baseline="0" dirty="0" smtClean="0"/>
              <a:t>time-frames</a:t>
            </a:r>
            <a:endParaRPr lang="en-AU" baseline="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AU" baseline="0" dirty="0" smtClean="0"/>
              <a:t>And navigate through our modelled results from a square km to a hectare scale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Additionally, with image fusion</a:t>
            </a:r>
            <a:r>
              <a:rPr lang="en-AU" baseline="0" dirty="0" smtClean="0"/>
              <a:t> techniques and</a:t>
            </a:r>
            <a:r>
              <a:rPr lang="en-AU" dirty="0" smtClean="0"/>
              <a:t> the current resolution of digital soil mapping</a:t>
            </a:r>
            <a:r>
              <a:rPr lang="en-AU" baseline="0" dirty="0" smtClean="0"/>
              <a:t> and radar topography map we could improve our spatial resolution even further.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14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So to</a:t>
            </a:r>
            <a:r>
              <a:rPr lang="en-AU" baseline="0" dirty="0" smtClean="0"/>
              <a:t> </a:t>
            </a:r>
            <a:r>
              <a:rPr lang="en-AU" baseline="0" dirty="0" smtClean="0"/>
              <a:t>understand how changes in land management and climate conditions will affect future soil losses, we will: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Define current soil losses &gt; </a:t>
            </a:r>
            <a:r>
              <a:rPr lang="en-AU" baseline="0" dirty="0" smtClean="0"/>
              <a:t>Isolate </a:t>
            </a:r>
            <a:r>
              <a:rPr lang="en-AU" baseline="0" dirty="0" smtClean="0"/>
              <a:t>years with extreme weather conditions and use them as </a:t>
            </a:r>
            <a:r>
              <a:rPr lang="en-AU" b="1" baseline="0" dirty="0" smtClean="0"/>
              <a:t>surrogate</a:t>
            </a:r>
            <a:r>
              <a:rPr lang="en-AU" baseline="0" dirty="0" smtClean="0"/>
              <a:t> &gt; to propose erosion forecasts in accordance with current Global Climate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03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We will also identify</a:t>
            </a:r>
            <a:r>
              <a:rPr lang="en-AU" baseline="0" dirty="0" smtClean="0"/>
              <a:t> regions which are currently prone to wind or water erosion &gt; and see whether these erosion patterns will change in the future to potentially highlight new erosion </a:t>
            </a:r>
            <a:r>
              <a:rPr lang="en-AU" baseline="0" dirty="0" smtClean="0"/>
              <a:t>hotspots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53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Finally, as extreme fire weather risks will increase in the future, we want to scrutinize the impact of bushfires on soil </a:t>
            </a:r>
            <a:r>
              <a:rPr lang="en-AU" baseline="0" dirty="0" smtClean="0"/>
              <a:t>erosion on cropped lands.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23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Our monitoring set-up follows a protocol developed by the US Department of Agriculture in 2015, and </a:t>
            </a:r>
            <a:r>
              <a:rPr lang="en-AU" b="1" baseline="0" dirty="0" smtClean="0"/>
              <a:t>collects sediments</a:t>
            </a:r>
            <a:r>
              <a:rPr lang="en-AU" baseline="0" dirty="0" smtClean="0"/>
              <a:t> over 1ha plots with sampling mast like the one presented on the picture here.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These </a:t>
            </a:r>
            <a:r>
              <a:rPr lang="en-AU" baseline="0" dirty="0" smtClean="0"/>
              <a:t>dust traps are sampling horizontal sediment mass flux and </a:t>
            </a:r>
            <a:r>
              <a:rPr lang="en-AU" baseline="0" dirty="0" smtClean="0"/>
              <a:t>collecting bottles </a:t>
            </a:r>
            <a:r>
              <a:rPr lang="en-AU" baseline="0" dirty="0" smtClean="0"/>
              <a:t>are changed every 3weeks.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These sediment measurements will enable: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AU" baseline="0" dirty="0" smtClean="0"/>
              <a:t>The detection of spatial variability in sediment mass flux within the plots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AU" baseline="0" dirty="0" smtClean="0"/>
              <a:t>And the evaluation of spatio-temporal patterns of sediment transport within sites.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This method generates the minimum data required to calibrate and </a:t>
            </a:r>
            <a:r>
              <a:rPr lang="en-AU" baseline="0" dirty="0" smtClean="0"/>
              <a:t>validate </a:t>
            </a:r>
            <a:r>
              <a:rPr lang="en-AU" baseline="0" dirty="0" smtClean="0"/>
              <a:t>wind erosion </a:t>
            </a:r>
            <a:r>
              <a:rPr lang="en-AU" baseline="0" dirty="0" smtClean="0"/>
              <a:t>models.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Additionally </a:t>
            </a:r>
            <a:r>
              <a:rPr lang="en-AU" baseline="0" dirty="0" smtClean="0"/>
              <a:t>it is intended to evaluate the transport variance following established cost-effective protocols for measuring spatial variability in soil redistribution.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AEA7-80DB-419D-A6D0-36E68301B57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42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F1E0-3FA2-484C-94C0-05C4AF66794C}" type="datetime1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42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4231-4FDE-4202-B178-FF91FDB51721}" type="datetime1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0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1F3F-E219-4103-86CB-3072E834D70F}" type="datetime1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3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2860-487D-411C-9929-72EC360E5F9E}" type="datetime1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04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62E-7FA4-47AC-AC20-B51A50F3D0DD}" type="datetime1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71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3CE2-DAF1-4769-9A68-570E9172D4A2}" type="datetime1">
              <a:rPr lang="en-AU" smtClean="0"/>
              <a:t>11/04/2018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7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34AD-B98E-4EDE-B13A-4C8C04109ACC}" type="datetime1">
              <a:rPr lang="en-AU" smtClean="0"/>
              <a:t>11/04/2018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825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1687-8EB7-431F-8ED6-4DFD6FAB1F87}" type="datetime1">
              <a:rPr lang="en-AU" smtClean="0"/>
              <a:t>11/04/2018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32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2E28-F9F2-4C4B-8F8E-75DDA4B0040C}" type="datetime1">
              <a:rPr lang="en-AU" smtClean="0"/>
              <a:t>11/04/2018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31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564A-B27D-4EFC-B785-CA1E78AA8BCF}" type="datetime1">
              <a:rPr lang="en-AU" smtClean="0"/>
              <a:t>11/04/2018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62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0075-85F6-4B85-A45A-C3B50D06286E}" type="datetime1">
              <a:rPr lang="en-AU" smtClean="0"/>
              <a:t>11/04/2018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90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E790-10DF-4794-BEF0-8C2CB298C627}" type="datetime1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1D52-0C51-4380-96C9-50F9D5E538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01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melie.jeanneau@adelaide.edu.au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9" b="31668"/>
          <a:stretch/>
        </p:blipFill>
        <p:spPr>
          <a:xfrm>
            <a:off x="0" y="0"/>
            <a:ext cx="12192000" cy="26574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2853518"/>
            <a:ext cx="9144000" cy="1049337"/>
          </a:xfrm>
        </p:spPr>
        <p:txBody>
          <a:bodyPr/>
          <a:lstStyle/>
          <a:p>
            <a:r>
              <a:rPr lang="en-AU" dirty="0" smtClean="0"/>
              <a:t>Where has the soil gone?</a:t>
            </a:r>
            <a:endParaRPr lang="en-A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80290" y="3984598"/>
            <a:ext cx="9831421" cy="767093"/>
          </a:xfrm>
        </p:spPr>
        <p:txBody>
          <a:bodyPr/>
          <a:lstStyle/>
          <a:p>
            <a:r>
              <a:rPr lang="en-AU" dirty="0" smtClean="0"/>
              <a:t>Soil erosion modelling case-study in agricultural landscapes of South Australia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5929705"/>
            <a:ext cx="2383661" cy="729692"/>
          </a:xfrm>
          <a:prstGeom prst="rect">
            <a:avLst/>
          </a:prstGeom>
        </p:spPr>
      </p:pic>
      <p:sp>
        <p:nvSpPr>
          <p:cNvPr id="12" name="Subtitle 6"/>
          <p:cNvSpPr txBox="1">
            <a:spLocks/>
          </p:cNvSpPr>
          <p:nvPr/>
        </p:nvSpPr>
        <p:spPr>
          <a:xfrm>
            <a:off x="3426942" y="4751691"/>
            <a:ext cx="5338117" cy="935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808285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Amelie Jeanneau</a:t>
            </a:r>
            <a:r>
              <a:rPr lang="en-US" b="1" baseline="30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, Bertram Ostendorf</a:t>
            </a:r>
            <a:r>
              <a:rPr lang="en-US" b="1" baseline="30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, Tim Herrmann</a:t>
            </a:r>
            <a:r>
              <a:rPr lang="en-US" b="1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+mn-lt"/>
                <a:cs typeface="Arial" panose="020B0604020202020204" pitchFamily="34" charset="0"/>
              </a:rPr>
            </a:br>
            <a:r>
              <a:rPr lang="en-US" sz="1400" b="1" baseline="30000" dirty="0"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Spatial Sciences Group, School of Biological Sciences</a:t>
            </a:r>
            <a:br>
              <a:rPr lang="en-US" dirty="0" smtClean="0">
                <a:latin typeface="+mn-lt"/>
                <a:cs typeface="Arial" panose="020B0604020202020204" pitchFamily="34" charset="0"/>
              </a:rPr>
            </a:br>
            <a:r>
              <a:rPr lang="en-US" sz="1400" b="1" baseline="30000" dirty="0"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Department for Environment and Water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/>
          <a:stretch/>
        </p:blipFill>
        <p:spPr>
          <a:xfrm>
            <a:off x="8782049" y="5873736"/>
            <a:ext cx="3295650" cy="8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10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48855" y="1254642"/>
            <a:ext cx="19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Significance</a:t>
            </a:r>
            <a:endParaRPr lang="en-AU" sz="2800" b="1" dirty="0"/>
          </a:p>
        </p:txBody>
      </p:sp>
      <p:sp>
        <p:nvSpPr>
          <p:cNvPr id="21" name="Right Arrow 20"/>
          <p:cNvSpPr/>
          <p:nvPr/>
        </p:nvSpPr>
        <p:spPr>
          <a:xfrm>
            <a:off x="4770211" y="3727120"/>
            <a:ext cx="642118" cy="50251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433673" y="4623317"/>
            <a:ext cx="5316327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600" b="1" dirty="0" smtClean="0"/>
              <a:t>Able to predict: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Future vulnerable regions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Current and potential future soil losses</a:t>
            </a:r>
            <a:endParaRPr lang="en-A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33673" y="1786529"/>
            <a:ext cx="390254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Input data readily available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High resolution models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000" dirty="0" smtClean="0"/>
              <a:t>Time and space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Automated scripts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1954" r="29247" b="3500"/>
          <a:stretch/>
        </p:blipFill>
        <p:spPr>
          <a:xfrm>
            <a:off x="5719864" y="1494692"/>
            <a:ext cx="6353439" cy="50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 smtClean="0"/>
              <a:t>8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/>
          <a:stretch/>
        </p:blipFill>
        <p:spPr>
          <a:xfrm>
            <a:off x="8441807" y="1386298"/>
            <a:ext cx="3295650" cy="841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0" y="1442267"/>
            <a:ext cx="2383661" cy="7296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6810" y="2506826"/>
            <a:ext cx="5600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/>
              <a:t>Bertram Ostendorf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Cameron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Spatial Sciences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Applied Ecology and Conservation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46611" y="2506826"/>
            <a:ext cx="3086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/>
              <a:t>Tim Herrmann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Trevor Hobbs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Craig Liddicoat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Giles Forward</a:t>
            </a:r>
            <a:endParaRPr lang="en-A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9479" y="5128172"/>
            <a:ext cx="79620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Amelie Jeanneau</a:t>
            </a:r>
            <a:r>
              <a:rPr lang="en-AU" sz="2800" dirty="0"/>
              <a:t/>
            </a:r>
            <a:br>
              <a:rPr lang="en-AU" sz="2800" dirty="0"/>
            </a:br>
            <a:r>
              <a:rPr lang="en-AU" sz="2400" dirty="0" smtClean="0">
                <a:hlinkClick r:id="rId6"/>
              </a:rPr>
              <a:t>amelie.jeanneau@adelaide.edu.au</a:t>
            </a:r>
            <a:endParaRPr lang="en-AU" sz="2400" dirty="0" smtClean="0"/>
          </a:p>
          <a:p>
            <a:r>
              <a:rPr lang="en-AU" sz="2000" i="1" dirty="0" smtClean="0"/>
              <a:t>Spatial Sciences Group</a:t>
            </a:r>
          </a:p>
          <a:p>
            <a:r>
              <a:rPr lang="en-AU" sz="2000" dirty="0" smtClean="0"/>
              <a:t>School of Biological Sciences</a:t>
            </a:r>
          </a:p>
        </p:txBody>
      </p:sp>
    </p:spTree>
    <p:extLst>
      <p:ext uri="{BB962C8B-B14F-4D97-AF65-F5344CB8AC3E}">
        <p14:creationId xmlns:p14="http://schemas.microsoft.com/office/powerpoint/2010/main" val="16493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9" b="31668"/>
          <a:stretch/>
        </p:blipFill>
        <p:spPr>
          <a:xfrm>
            <a:off x="0" y="0"/>
            <a:ext cx="12192000" cy="2657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5929705"/>
            <a:ext cx="2383661" cy="729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/>
          <a:stretch/>
        </p:blipFill>
        <p:spPr>
          <a:xfrm>
            <a:off x="8782049" y="5873736"/>
            <a:ext cx="3295650" cy="8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9297" y="1914037"/>
            <a:ext cx="5494215" cy="4120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25230" y="1914036"/>
            <a:ext cx="5494215" cy="41206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57217" y="1227259"/>
            <a:ext cx="3581433" cy="3827709"/>
            <a:chOff x="451520" y="776310"/>
            <a:chExt cx="5313000" cy="56783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520" y="776310"/>
              <a:ext cx="5313000" cy="5295050"/>
            </a:xfrm>
            <a:prstGeom prst="rect">
              <a:avLst/>
            </a:prstGeom>
          </p:spPr>
        </p:pic>
        <p:sp>
          <p:nvSpPr>
            <p:cNvPr id="11" name="Flowchart: Connector 10"/>
            <p:cNvSpPr/>
            <p:nvPr/>
          </p:nvSpPr>
          <p:spPr>
            <a:xfrm>
              <a:off x="4167626" y="1564240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189326" y="3418930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843815" y="2842855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073732" y="3984774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56573" y="3016742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26410" y="3853165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847553" y="3235445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2705486" y="2920793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642301" y="4056004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3549562" y="3602025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4633119" y="4727146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098994" y="5653868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4128012" y="5281189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427078" y="4771615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3459593" y="4956368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2988216" y="5753457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714557" y="4544051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1757584" y="5047915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5009025" y="2320546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670469" y="1184990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1200644" y="2027117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2808278" y="1160513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2525548" y="2320547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3296867" y="1714007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4813057" y="1162852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1649341" y="1354744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1110675" y="5739898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646298" y="6135622"/>
              <a:ext cx="179938" cy="18309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 smtClean="0">
                  <a:solidFill>
                    <a:schemeClr val="bg1"/>
                  </a:solidFill>
                </a:rPr>
                <a:t>M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0058" y="6160485"/>
              <a:ext cx="514422" cy="13336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32890" y="6088670"/>
              <a:ext cx="1822047" cy="319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800" dirty="0" smtClean="0"/>
                <a:t>Dust sampling masts (27)</a:t>
              </a:r>
              <a:endParaRPr lang="en-AU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84194" y="6088670"/>
              <a:ext cx="1830443" cy="365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00" dirty="0" smtClean="0"/>
                <a:t>Vegetation transects</a:t>
              </a:r>
              <a:endParaRPr lang="en-A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51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-278481" y="2221026"/>
            <a:ext cx="6465421" cy="2096645"/>
            <a:chOff x="-1979089" y="2102480"/>
            <a:chExt cx="6465421" cy="2096645"/>
          </a:xfrm>
        </p:grpSpPr>
        <p:sp>
          <p:nvSpPr>
            <p:cNvPr id="4" name="Rectangle 3"/>
            <p:cNvSpPr/>
            <p:nvPr/>
          </p:nvSpPr>
          <p:spPr>
            <a:xfrm>
              <a:off x="-1979089" y="3479521"/>
              <a:ext cx="2305050" cy="581025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-1658170" y="2532150"/>
              <a:ext cx="6131169" cy="1101969"/>
            </a:xfrm>
            <a:custGeom>
              <a:avLst/>
              <a:gdLst>
                <a:gd name="connsiteX0" fmla="*/ 4501662 w 6131169"/>
                <a:gd name="connsiteY0" fmla="*/ 0 h 1101969"/>
                <a:gd name="connsiteX1" fmla="*/ 0 w 6131169"/>
                <a:gd name="connsiteY1" fmla="*/ 808892 h 1101969"/>
                <a:gd name="connsiteX2" fmla="*/ 1652954 w 6131169"/>
                <a:gd name="connsiteY2" fmla="*/ 1101969 h 1101969"/>
                <a:gd name="connsiteX3" fmla="*/ 6131169 w 6131169"/>
                <a:gd name="connsiteY3" fmla="*/ 316523 h 1101969"/>
                <a:gd name="connsiteX4" fmla="*/ 4501662 w 6131169"/>
                <a:gd name="connsiteY4" fmla="*/ 0 h 110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1101969">
                  <a:moveTo>
                    <a:pt x="4501662" y="0"/>
                  </a:moveTo>
                  <a:lnTo>
                    <a:pt x="0" y="808892"/>
                  </a:lnTo>
                  <a:lnTo>
                    <a:pt x="1652954" y="1101969"/>
                  </a:lnTo>
                  <a:lnTo>
                    <a:pt x="6131169" y="316523"/>
                  </a:lnTo>
                  <a:lnTo>
                    <a:pt x="450166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3951" y="2842467"/>
              <a:ext cx="4500283" cy="1356658"/>
            </a:xfrm>
            <a:custGeom>
              <a:avLst/>
              <a:gdLst>
                <a:gd name="connsiteX0" fmla="*/ 4494306 w 4500283"/>
                <a:gd name="connsiteY0" fmla="*/ 0 h 1356658"/>
                <a:gd name="connsiteX1" fmla="*/ 0 w 4500283"/>
                <a:gd name="connsiteY1" fmla="*/ 788894 h 1356658"/>
                <a:gd name="connsiteX2" fmla="*/ 0 w 4500283"/>
                <a:gd name="connsiteY2" fmla="*/ 1356658 h 1356658"/>
                <a:gd name="connsiteX3" fmla="*/ 4500283 w 4500283"/>
                <a:gd name="connsiteY3" fmla="*/ 573741 h 1356658"/>
                <a:gd name="connsiteX4" fmla="*/ 4494306 w 4500283"/>
                <a:gd name="connsiteY4" fmla="*/ 0 h 135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0283" h="1356658">
                  <a:moveTo>
                    <a:pt x="4494306" y="0"/>
                  </a:moveTo>
                  <a:lnTo>
                    <a:pt x="0" y="788894"/>
                  </a:lnTo>
                  <a:lnTo>
                    <a:pt x="0" y="1356658"/>
                  </a:lnTo>
                  <a:lnTo>
                    <a:pt x="4500283" y="573741"/>
                  </a:lnTo>
                  <a:cubicBezTo>
                    <a:pt x="4498291" y="382494"/>
                    <a:pt x="4496298" y="191247"/>
                    <a:pt x="449430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4216" y="2798240"/>
              <a:ext cx="675392" cy="5697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980" y="2560996"/>
              <a:ext cx="675392" cy="569787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1007169" y="2799487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211347" y="2848562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391035" y="2895825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83459" y="2930371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790874" y="2973351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04586" y="3022426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212001" y="3044680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19416" y="3083133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0" y="2401618"/>
              <a:ext cx="675392" cy="56978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494" y="2626657"/>
              <a:ext cx="675392" cy="5697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084" y="2532150"/>
              <a:ext cx="675392" cy="56978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86" y="2754989"/>
              <a:ext cx="675392" cy="56978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1771" y="2996776"/>
              <a:ext cx="675392" cy="56978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589" y="2102480"/>
              <a:ext cx="675392" cy="56978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319" y="2228453"/>
              <a:ext cx="675392" cy="56978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687251" y="2220334"/>
            <a:ext cx="6465421" cy="2098028"/>
            <a:chOff x="5609724" y="2453313"/>
            <a:chExt cx="6465421" cy="2098028"/>
          </a:xfrm>
        </p:grpSpPr>
        <p:sp>
          <p:nvSpPr>
            <p:cNvPr id="29" name="Rectangle 28"/>
            <p:cNvSpPr/>
            <p:nvPr/>
          </p:nvSpPr>
          <p:spPr>
            <a:xfrm>
              <a:off x="5609724" y="3831737"/>
              <a:ext cx="2305050" cy="581025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930643" y="2884366"/>
              <a:ext cx="6131169" cy="1101969"/>
            </a:xfrm>
            <a:custGeom>
              <a:avLst/>
              <a:gdLst>
                <a:gd name="connsiteX0" fmla="*/ 4501662 w 6131169"/>
                <a:gd name="connsiteY0" fmla="*/ 0 h 1101969"/>
                <a:gd name="connsiteX1" fmla="*/ 0 w 6131169"/>
                <a:gd name="connsiteY1" fmla="*/ 808892 h 1101969"/>
                <a:gd name="connsiteX2" fmla="*/ 1652954 w 6131169"/>
                <a:gd name="connsiteY2" fmla="*/ 1101969 h 1101969"/>
                <a:gd name="connsiteX3" fmla="*/ 6131169 w 6131169"/>
                <a:gd name="connsiteY3" fmla="*/ 316523 h 1101969"/>
                <a:gd name="connsiteX4" fmla="*/ 4501662 w 6131169"/>
                <a:gd name="connsiteY4" fmla="*/ 0 h 110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1101969">
                  <a:moveTo>
                    <a:pt x="4501662" y="0"/>
                  </a:moveTo>
                  <a:lnTo>
                    <a:pt x="0" y="808892"/>
                  </a:lnTo>
                  <a:lnTo>
                    <a:pt x="1652954" y="1101969"/>
                  </a:lnTo>
                  <a:lnTo>
                    <a:pt x="6131169" y="316523"/>
                  </a:lnTo>
                  <a:lnTo>
                    <a:pt x="450166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574862" y="3194683"/>
              <a:ext cx="4500283" cy="1356658"/>
            </a:xfrm>
            <a:custGeom>
              <a:avLst/>
              <a:gdLst>
                <a:gd name="connsiteX0" fmla="*/ 4494306 w 4500283"/>
                <a:gd name="connsiteY0" fmla="*/ 0 h 1356658"/>
                <a:gd name="connsiteX1" fmla="*/ 0 w 4500283"/>
                <a:gd name="connsiteY1" fmla="*/ 788894 h 1356658"/>
                <a:gd name="connsiteX2" fmla="*/ 0 w 4500283"/>
                <a:gd name="connsiteY2" fmla="*/ 1356658 h 1356658"/>
                <a:gd name="connsiteX3" fmla="*/ 4500283 w 4500283"/>
                <a:gd name="connsiteY3" fmla="*/ 573741 h 1356658"/>
                <a:gd name="connsiteX4" fmla="*/ 4494306 w 4500283"/>
                <a:gd name="connsiteY4" fmla="*/ 0 h 135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0283" h="1356658">
                  <a:moveTo>
                    <a:pt x="4494306" y="0"/>
                  </a:moveTo>
                  <a:lnTo>
                    <a:pt x="0" y="788894"/>
                  </a:lnTo>
                  <a:lnTo>
                    <a:pt x="0" y="1356658"/>
                  </a:lnTo>
                  <a:lnTo>
                    <a:pt x="4500283" y="573741"/>
                  </a:lnTo>
                  <a:cubicBezTo>
                    <a:pt x="4498291" y="382494"/>
                    <a:pt x="4496298" y="191247"/>
                    <a:pt x="449430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597" y="3150456"/>
              <a:ext cx="675392" cy="56978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833" y="2913212"/>
              <a:ext cx="675392" cy="569787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8595982" y="3151703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800160" y="3200778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979848" y="3248041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172272" y="3282587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379687" y="3325567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593399" y="3374642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800814" y="3396896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0008229" y="3435349"/>
              <a:ext cx="239511" cy="98151"/>
            </a:xfrm>
            <a:custGeom>
              <a:avLst/>
              <a:gdLst>
                <a:gd name="connsiteX0" fmla="*/ 125610 w 239511"/>
                <a:gd name="connsiteY0" fmla="*/ 0 h 98151"/>
                <a:gd name="connsiteX1" fmla="*/ 215831 w 239511"/>
                <a:gd name="connsiteY1" fmla="*/ 31143 h 98151"/>
                <a:gd name="connsiteX2" fmla="*/ 239511 w 239511"/>
                <a:gd name="connsiteY2" fmla="*/ 60411 h 98151"/>
                <a:gd name="connsiteX3" fmla="*/ 0 w 239511"/>
                <a:gd name="connsiteY3" fmla="*/ 98151 h 98151"/>
                <a:gd name="connsiteX4" fmla="*/ 8046 w 239511"/>
                <a:gd name="connsiteY4" fmla="*/ 64939 h 98151"/>
                <a:gd name="connsiteX5" fmla="*/ 125610 w 239511"/>
                <a:gd name="connsiteY5" fmla="*/ 0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11" h="98151">
                  <a:moveTo>
                    <a:pt x="125610" y="0"/>
                  </a:moveTo>
                  <a:cubicBezTo>
                    <a:pt x="160844" y="0"/>
                    <a:pt x="192742" y="11901"/>
                    <a:pt x="215831" y="31143"/>
                  </a:cubicBezTo>
                  <a:lnTo>
                    <a:pt x="239511" y="60411"/>
                  </a:lnTo>
                  <a:lnTo>
                    <a:pt x="0" y="98151"/>
                  </a:lnTo>
                  <a:lnTo>
                    <a:pt x="8046" y="64939"/>
                  </a:lnTo>
                  <a:cubicBezTo>
                    <a:pt x="27415" y="26778"/>
                    <a:pt x="72760" y="0"/>
                    <a:pt x="12561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  <a:alpha val="78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>
                <a:rot lat="600000" lon="2700000" rev="0"/>
              </a:camera>
              <a:lightRig rig="threePt" dir="t"/>
            </a:scene3d>
            <a:sp3d extrusionH="2540000" contourW="12700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033" y="2753834"/>
              <a:ext cx="675392" cy="56978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0307" y="2978873"/>
              <a:ext cx="675392" cy="56978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897" y="2884366"/>
              <a:ext cx="675392" cy="56978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2152" y="2565823"/>
              <a:ext cx="675392" cy="56978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7042" y="3348992"/>
              <a:ext cx="675392" cy="56978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083" y="2573403"/>
              <a:ext cx="675392" cy="56978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685" y="2453313"/>
              <a:ext cx="675392" cy="56978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589" y="2559630"/>
              <a:ext cx="675392" cy="56978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5670" y="2693979"/>
              <a:ext cx="675392" cy="56978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149" y="2646434"/>
              <a:ext cx="675392" cy="56978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3983" y="2753834"/>
              <a:ext cx="675392" cy="56978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9557" y="2839815"/>
              <a:ext cx="675392" cy="56978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552" y="2718223"/>
              <a:ext cx="675392" cy="56978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617" y="3003116"/>
              <a:ext cx="675392" cy="56978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161" y="3103993"/>
              <a:ext cx="675392" cy="56978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723" y="3079355"/>
              <a:ext cx="675392" cy="56978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1" y="2931436"/>
              <a:ext cx="675392" cy="56978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717" y="3114031"/>
              <a:ext cx="675392" cy="56978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975" y="3263766"/>
              <a:ext cx="675392" cy="56978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918" y="3221322"/>
              <a:ext cx="675392" cy="569787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9000645" y="1245246"/>
            <a:ext cx="91563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2015</a:t>
            </a:r>
            <a:endParaRPr lang="en-AU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2063985" y="1245246"/>
            <a:ext cx="91563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2002</a:t>
            </a:r>
            <a:endParaRPr lang="en-AU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1322564" y="4710680"/>
            <a:ext cx="239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280 days of cover</a:t>
            </a:r>
            <a:endParaRPr lang="en-AU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8259224" y="4710680"/>
            <a:ext cx="239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340 days of cover</a:t>
            </a:r>
            <a:endParaRPr lang="en-AU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141491" y="5730949"/>
            <a:ext cx="3909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Reduced erosion risk!!</a:t>
            </a:r>
            <a:endParaRPr lang="en-AU" sz="3200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2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0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3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14" y="2270051"/>
            <a:ext cx="2457009" cy="3071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9" y="2689529"/>
            <a:ext cx="3361589" cy="2232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053" y="1386220"/>
            <a:ext cx="10823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2050?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0645" y="1411509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/>
              <a:t>Soil losses</a:t>
            </a:r>
            <a:endParaRPr lang="en-AU" sz="36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104170" y="1935126"/>
            <a:ext cx="967563" cy="66985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54723" y="1935126"/>
            <a:ext cx="967563" cy="66985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6747" y="1562495"/>
            <a:ext cx="59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AU" sz="54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5576" y="1562495"/>
            <a:ext cx="59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AU" sz="54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9847" y="5903194"/>
            <a:ext cx="5872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Direct impact on land productivity</a:t>
            </a:r>
            <a:endParaRPr lang="en-AU" sz="3200" dirty="0"/>
          </a:p>
        </p:txBody>
      </p:sp>
      <p:sp>
        <p:nvSpPr>
          <p:cNvPr id="23" name="Right Arrow 22"/>
          <p:cNvSpPr/>
          <p:nvPr/>
        </p:nvSpPr>
        <p:spPr>
          <a:xfrm>
            <a:off x="956133" y="5944325"/>
            <a:ext cx="642118" cy="50251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2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1D52-0C51-4380-96C9-50F9D5E53879}" type="slidenum">
              <a:rPr lang="en-AU" smtClean="0"/>
              <a:t>4</a:t>
            </a:fld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48855" y="1254642"/>
            <a:ext cx="321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Modelling Approach</a:t>
            </a:r>
            <a:endParaRPr lang="en-AU" sz="2800" b="1" dirty="0"/>
          </a:p>
        </p:txBody>
      </p:sp>
      <p:sp>
        <p:nvSpPr>
          <p:cNvPr id="24" name="Right Arrow 23"/>
          <p:cNvSpPr/>
          <p:nvPr/>
        </p:nvSpPr>
        <p:spPr>
          <a:xfrm>
            <a:off x="6410338" y="3461391"/>
            <a:ext cx="1028862" cy="612091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07" y="2894519"/>
            <a:ext cx="2138648" cy="1745835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2222448" y="3461391"/>
            <a:ext cx="1028862" cy="612091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3718394" y="1343765"/>
            <a:ext cx="2349043" cy="4847342"/>
            <a:chOff x="3946355" y="869183"/>
            <a:chExt cx="2349043" cy="48473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" t="1633" r="2320" b="17396"/>
            <a:stretch/>
          </p:blipFill>
          <p:spPr>
            <a:xfrm>
              <a:off x="3967244" y="2917152"/>
              <a:ext cx="2307265" cy="2799373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" t="2015" r="2949" b="40156"/>
            <a:stretch/>
          </p:blipFill>
          <p:spPr>
            <a:xfrm>
              <a:off x="3963762" y="2883347"/>
              <a:ext cx="2314229" cy="201684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" t="2017" r="2508" b="39690"/>
            <a:stretch/>
          </p:blipFill>
          <p:spPr>
            <a:xfrm>
              <a:off x="3967244" y="2379014"/>
              <a:ext cx="2307265" cy="2017515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" t="1860" r="2728" b="40000"/>
            <a:stretch/>
          </p:blipFill>
          <p:spPr>
            <a:xfrm>
              <a:off x="3967244" y="1908732"/>
              <a:ext cx="2307265" cy="201684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" t="16838" r="31305" b="2586"/>
            <a:stretch/>
          </p:blipFill>
          <p:spPr>
            <a:xfrm>
              <a:off x="3956237" y="1411644"/>
              <a:ext cx="2329278" cy="1983035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t="14645" r="31048" b="2952"/>
            <a:stretch/>
          </p:blipFill>
          <p:spPr>
            <a:xfrm>
              <a:off x="3946355" y="869183"/>
              <a:ext cx="2349043" cy="2041269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22685" r="31305" b="2586"/>
          <a:stretch/>
        </p:blipFill>
        <p:spPr>
          <a:xfrm>
            <a:off x="7504137" y="1926840"/>
            <a:ext cx="4671243" cy="36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6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63596" y="4055993"/>
            <a:ext cx="10515600" cy="1001893"/>
          </a:xfrm>
        </p:spPr>
        <p:txBody>
          <a:bodyPr/>
          <a:lstStyle/>
          <a:p>
            <a:r>
              <a:rPr lang="en-AU" dirty="0" smtClean="0"/>
              <a:t>Provide daily/monthly/annual outputs</a:t>
            </a:r>
          </a:p>
          <a:p>
            <a:r>
              <a:rPr lang="en-AU" dirty="0" smtClean="0"/>
              <a:t>From km</a:t>
            </a:r>
            <a:r>
              <a:rPr lang="en-AU" baseline="30000" dirty="0" smtClean="0"/>
              <a:t>2</a:t>
            </a:r>
            <a:r>
              <a:rPr lang="en-AU" dirty="0" smtClean="0"/>
              <a:t> to ha scale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855" y="1254642"/>
            <a:ext cx="321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Modelling Approach</a:t>
            </a:r>
            <a:endParaRPr lang="en-AU" sz="2800" b="1" dirty="0"/>
          </a:p>
        </p:txBody>
      </p:sp>
      <p:sp>
        <p:nvSpPr>
          <p:cNvPr id="24" name="Right Arrow 23"/>
          <p:cNvSpPr/>
          <p:nvPr/>
        </p:nvSpPr>
        <p:spPr>
          <a:xfrm>
            <a:off x="7200026" y="2450025"/>
            <a:ext cx="726906" cy="432451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894" y="2049522"/>
            <a:ext cx="1510984" cy="1233456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3012136" y="2450025"/>
            <a:ext cx="726906" cy="432451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4508082" y="953892"/>
            <a:ext cx="1659632" cy="3424716"/>
            <a:chOff x="3946355" y="869183"/>
            <a:chExt cx="2349043" cy="48473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" t="1633" r="2320" b="17396"/>
            <a:stretch/>
          </p:blipFill>
          <p:spPr>
            <a:xfrm>
              <a:off x="3967244" y="2917152"/>
              <a:ext cx="2307265" cy="2799373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" t="2015" r="2949" b="40156"/>
            <a:stretch/>
          </p:blipFill>
          <p:spPr>
            <a:xfrm>
              <a:off x="3963762" y="2883347"/>
              <a:ext cx="2314229" cy="201684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" t="2017" r="2508" b="39690"/>
            <a:stretch/>
          </p:blipFill>
          <p:spPr>
            <a:xfrm>
              <a:off x="3967244" y="2379014"/>
              <a:ext cx="2307265" cy="2017515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" t="1860" r="2728" b="40000"/>
            <a:stretch/>
          </p:blipFill>
          <p:spPr>
            <a:xfrm>
              <a:off x="3967244" y="1908732"/>
              <a:ext cx="2307265" cy="201684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" t="16838" r="31305" b="2586"/>
            <a:stretch/>
          </p:blipFill>
          <p:spPr>
            <a:xfrm>
              <a:off x="3956237" y="1411644"/>
              <a:ext cx="2329278" cy="1983035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t="14645" r="31048" b="2952"/>
            <a:stretch/>
          </p:blipFill>
          <p:spPr>
            <a:xfrm>
              <a:off x="3946355" y="869183"/>
              <a:ext cx="2349043" cy="2041269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22685" r="31305" b="2586"/>
          <a:stretch/>
        </p:blipFill>
        <p:spPr>
          <a:xfrm>
            <a:off x="8293826" y="1365844"/>
            <a:ext cx="3300298" cy="2600813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4884446" y="5401438"/>
            <a:ext cx="312418" cy="1396479"/>
          </a:xfrm>
          <a:prstGeom prst="rightBrace">
            <a:avLst>
              <a:gd name="adj1" fmla="val 52621"/>
              <a:gd name="adj2" fmla="val 50648"/>
            </a:avLst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5397166" y="5853456"/>
            <a:ext cx="6497613" cy="4924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AU" sz="2600" b="1" dirty="0" smtClean="0"/>
              <a:t>Possibility to improve resolution to 90 or 30m</a:t>
            </a:r>
            <a:endParaRPr lang="en-AU" sz="2600" b="1" dirty="0"/>
          </a:p>
        </p:txBody>
      </p:sp>
      <p:sp>
        <p:nvSpPr>
          <p:cNvPr id="32" name="Content Placeholder 18"/>
          <p:cNvSpPr txBox="1">
            <a:spLocks/>
          </p:cNvSpPr>
          <p:nvPr/>
        </p:nvSpPr>
        <p:spPr>
          <a:xfrm>
            <a:off x="1796028" y="5391405"/>
            <a:ext cx="3076695" cy="14165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Data fusion</a:t>
            </a:r>
          </a:p>
          <a:p>
            <a:pPr marL="0" indent="0">
              <a:buNone/>
            </a:pPr>
            <a:r>
              <a:rPr lang="en-AU" dirty="0" smtClean="0"/>
              <a:t>Digital soil mapping</a:t>
            </a:r>
          </a:p>
          <a:p>
            <a:pPr marL="0" indent="0">
              <a:buNone/>
            </a:pPr>
            <a:r>
              <a:rPr lang="en-AU" dirty="0" smtClean="0"/>
              <a:t>Topography maps</a:t>
            </a:r>
            <a:endParaRPr lang="en-AU" dirty="0"/>
          </a:p>
        </p:txBody>
      </p:sp>
      <p:sp>
        <p:nvSpPr>
          <p:cNvPr id="33" name="Right Arrow 32"/>
          <p:cNvSpPr/>
          <p:nvPr/>
        </p:nvSpPr>
        <p:spPr>
          <a:xfrm>
            <a:off x="953608" y="5848421"/>
            <a:ext cx="642118" cy="50251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3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855" y="1254642"/>
            <a:ext cx="174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Objectives</a:t>
            </a:r>
            <a:endParaRPr lang="en-A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8129" y="1946668"/>
            <a:ext cx="2547237" cy="49244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AU" sz="2600" dirty="0"/>
              <a:t>Soil loss forecasts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232" y="2577139"/>
            <a:ext cx="67465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Characterise current soil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Isolate years/months with extreme weather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Provide erosion forecasts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6834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855" y="1254642"/>
            <a:ext cx="174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Objectives</a:t>
            </a:r>
            <a:endParaRPr lang="en-A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1232" y="1946668"/>
            <a:ext cx="236103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Soil loss forecasts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232" y="3865913"/>
            <a:ext cx="5889048" cy="49244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AU" sz="2600" dirty="0"/>
              <a:t>Relative magnitude of wind/water erosion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232" y="4493435"/>
            <a:ext cx="8156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Identify regions currently vulnerable to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Examine changes in erosion patterns with future climate conditions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232" y="2577139"/>
            <a:ext cx="6186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Characterise current soil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Isolate years/months with extreme weather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Provide erosion forecasts</a:t>
            </a:r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855" y="1254642"/>
            <a:ext cx="174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Objectives</a:t>
            </a:r>
            <a:endParaRPr lang="en-A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1232" y="1946668"/>
            <a:ext cx="236103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Soil loss forecasts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232" y="3865913"/>
            <a:ext cx="544706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Relative magnitude of wind/water erosion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1232" y="5502519"/>
            <a:ext cx="4651017" cy="49244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AU" sz="2600" dirty="0"/>
              <a:t>Vulnerability of fire-affected soils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232" y="4493435"/>
            <a:ext cx="7478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Identify regions currently vulnerable to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Examine changes in erosion patterns with future climate </a:t>
            </a: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conditions</a:t>
            </a:r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1232" y="2577139"/>
            <a:ext cx="6186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Characterise current soil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Isolate years/months with extreme weather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Provide erosion forecasts</a:t>
            </a:r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9" b="41876"/>
          <a:stretch/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55" y="1254642"/>
            <a:ext cx="555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Erosion post-fire in cropping regions</a:t>
            </a:r>
            <a:endParaRPr lang="en-AU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/>
          <a:stretch/>
        </p:blipFill>
        <p:spPr>
          <a:xfrm rot="5400000">
            <a:off x="5401201" y="3942409"/>
            <a:ext cx="3217400" cy="23084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56" y="1477132"/>
            <a:ext cx="3921165" cy="5228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61968" r="68738" b="3317"/>
          <a:stretch/>
        </p:blipFill>
        <p:spPr>
          <a:xfrm>
            <a:off x="5868567" y="1477132"/>
            <a:ext cx="2295577" cy="194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6289" r="30790" b="4050"/>
          <a:stretch/>
        </p:blipFill>
        <p:spPr>
          <a:xfrm>
            <a:off x="46201" y="1819568"/>
            <a:ext cx="5771054" cy="48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870</Words>
  <Application>Microsoft Office PowerPoint</Application>
  <PresentationFormat>Widescreen</PresentationFormat>
  <Paragraphs>149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Georgia</vt:lpstr>
      <vt:lpstr>Wingdings</vt:lpstr>
      <vt:lpstr>Office Theme</vt:lpstr>
      <vt:lpstr>Where has the soil gone?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Amelie Jeanneau</dc:creator>
  <cp:lastModifiedBy>Amelie Jeanneau</cp:lastModifiedBy>
  <cp:revision>167</cp:revision>
  <dcterms:created xsi:type="dcterms:W3CDTF">2018-04-02T01:26:10Z</dcterms:created>
  <dcterms:modified xsi:type="dcterms:W3CDTF">2018-04-10T23:49:46Z</dcterms:modified>
</cp:coreProperties>
</file>